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82" r:id="rId3"/>
    <p:sldId id="383" r:id="rId4"/>
    <p:sldId id="384" r:id="rId5"/>
    <p:sldId id="375" r:id="rId6"/>
    <p:sldId id="386" r:id="rId7"/>
    <p:sldId id="389" r:id="rId8"/>
    <p:sldId id="397" r:id="rId9"/>
    <p:sldId id="357" r:id="rId10"/>
  </p:sldIdLst>
  <p:sldSz cx="12188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8E1"/>
    <a:srgbClr val="C00000"/>
    <a:srgbClr val="E7E6FE"/>
    <a:srgbClr val="996633"/>
    <a:srgbClr val="1F95B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47" autoAdjust="0"/>
  </p:normalViewPr>
  <p:slideViewPr>
    <p:cSldViewPr>
      <p:cViewPr varScale="1">
        <p:scale>
          <a:sx n="77" d="100"/>
          <a:sy n="77" d="100"/>
        </p:scale>
        <p:origin x="-90" y="-57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F1561-FA92-444A-88EB-1C691DAEA880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57C71-24C9-4E6E-8DF5-5E355075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8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hyperlink" Target="https://www.sigma-zentrifugen.de/fileadmin/user_upload/sigma/produkte/zentrifugen/3-16/sigma-3-16kl-refrigerated-tabletop-centrifuge-closed-open.jpg" TargetMode="Externa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828" y="1844824"/>
            <a:ext cx="10744444" cy="1368152"/>
          </a:xfrm>
          <a:noFill/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Evaluation </a:t>
            </a:r>
            <a:r>
              <a:rPr lang="en-US" sz="2800" b="1" dirty="0"/>
              <a:t>of DNA extraction methods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for </a:t>
            </a:r>
            <a:r>
              <a:rPr lang="en-US" sz="2800" b="1" dirty="0"/>
              <a:t>PCR analysis of maize and sunflower oils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1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812" y="4941168"/>
            <a:ext cx="10856799" cy="1440160"/>
          </a:xfrm>
          <a:noFill/>
        </p:spPr>
        <p:txBody>
          <a:bodyPr>
            <a:normAutofit fontScale="40000" lnSpcReduction="20000"/>
          </a:bodyPr>
          <a:lstStyle/>
          <a:p>
            <a:r>
              <a:rPr lang="en-GB" sz="5100" b="1" dirty="0">
                <a:solidFill>
                  <a:schemeClr val="tx1"/>
                </a:solidFill>
              </a:rPr>
              <a:t>Tamara Kutateladze</a:t>
            </a:r>
            <a:r>
              <a:rPr lang="en-GB" sz="5100" b="1" baseline="30000" dirty="0">
                <a:solidFill>
                  <a:schemeClr val="tx1"/>
                </a:solidFill>
              </a:rPr>
              <a:t>1</a:t>
            </a:r>
            <a:r>
              <a:rPr lang="en-GB" sz="5100" b="1" dirty="0">
                <a:solidFill>
                  <a:schemeClr val="tx1"/>
                </a:solidFill>
              </a:rPr>
              <a:t>, </a:t>
            </a:r>
            <a:r>
              <a:rPr lang="en-GB" sz="5100" b="1" dirty="0" err="1">
                <a:solidFill>
                  <a:schemeClr val="tx1"/>
                </a:solidFill>
              </a:rPr>
              <a:t>Kakha</a:t>
            </a:r>
            <a:r>
              <a:rPr lang="en-GB" sz="5100" b="1" dirty="0">
                <a:solidFill>
                  <a:schemeClr val="tx1"/>
                </a:solidFill>
              </a:rPr>
              <a:t> Bitskinashvili</a:t>
            </a:r>
            <a:r>
              <a:rPr lang="en-GB" sz="5100" b="1" baseline="30000" dirty="0">
                <a:solidFill>
                  <a:schemeClr val="tx1"/>
                </a:solidFill>
              </a:rPr>
              <a:t>1</a:t>
            </a:r>
            <a:r>
              <a:rPr lang="en-GB" sz="5100" b="1" dirty="0">
                <a:solidFill>
                  <a:schemeClr val="tx1"/>
                </a:solidFill>
              </a:rPr>
              <a:t>, Boris Vishnepolsky</a:t>
            </a:r>
            <a:r>
              <a:rPr lang="en-GB" sz="5100" b="1" baseline="30000" dirty="0">
                <a:solidFill>
                  <a:schemeClr val="tx1"/>
                </a:solidFill>
              </a:rPr>
              <a:t>1</a:t>
            </a:r>
            <a:r>
              <a:rPr lang="en-GB" sz="5100" b="1" dirty="0">
                <a:solidFill>
                  <a:schemeClr val="tx1"/>
                </a:solidFill>
              </a:rPr>
              <a:t>, </a:t>
            </a:r>
            <a:r>
              <a:rPr lang="en-GB" sz="5100" b="1" dirty="0" err="1">
                <a:solidFill>
                  <a:schemeClr val="tx1"/>
                </a:solidFill>
              </a:rPr>
              <a:t>Kakha</a:t>
            </a:r>
            <a:r>
              <a:rPr lang="en-GB" sz="5100" b="1" dirty="0">
                <a:solidFill>
                  <a:schemeClr val="tx1"/>
                </a:solidFill>
              </a:rPr>
              <a:t> Karchkhadze</a:t>
            </a:r>
            <a:r>
              <a:rPr lang="en-GB" sz="5100" b="1" baseline="30000" dirty="0">
                <a:solidFill>
                  <a:schemeClr val="tx1"/>
                </a:solidFill>
              </a:rPr>
              <a:t>2</a:t>
            </a:r>
            <a:r>
              <a:rPr lang="en-GB" sz="5100" b="1" dirty="0">
                <a:solidFill>
                  <a:schemeClr val="tx1"/>
                </a:solidFill>
              </a:rPr>
              <a:t>, Tata Ninidze</a:t>
            </a:r>
            <a:r>
              <a:rPr lang="en-GB" sz="5100" b="1" baseline="30000" dirty="0">
                <a:solidFill>
                  <a:schemeClr val="tx1"/>
                </a:solidFill>
              </a:rPr>
              <a:t>1, 2</a:t>
            </a:r>
            <a:r>
              <a:rPr lang="en-GB" sz="5100" b="1" dirty="0">
                <a:solidFill>
                  <a:schemeClr val="tx1"/>
                </a:solidFill>
              </a:rPr>
              <a:t>, </a:t>
            </a:r>
            <a:endParaRPr lang="en-GB" sz="5100" b="1" dirty="0" smtClean="0">
              <a:solidFill>
                <a:schemeClr val="tx1"/>
              </a:solidFill>
            </a:endParaRPr>
          </a:p>
          <a:p>
            <a:r>
              <a:rPr lang="en-GB" sz="5100" b="1" dirty="0" smtClean="0">
                <a:solidFill>
                  <a:schemeClr val="tx1"/>
                </a:solidFill>
              </a:rPr>
              <a:t>Nelly </a:t>
            </a:r>
            <a:r>
              <a:rPr lang="en-GB" sz="5100" b="1" dirty="0">
                <a:solidFill>
                  <a:schemeClr val="tx1"/>
                </a:solidFill>
              </a:rPr>
              <a:t>Datukishvili</a:t>
            </a:r>
            <a:r>
              <a:rPr lang="en-GB" sz="5100" b="1" baseline="30000" dirty="0">
                <a:solidFill>
                  <a:schemeClr val="tx1"/>
                </a:solidFill>
              </a:rPr>
              <a:t>1, </a:t>
            </a:r>
            <a:r>
              <a:rPr lang="en-GB" sz="5100" b="1" baseline="30000" dirty="0" smtClean="0">
                <a:solidFill>
                  <a:schemeClr val="tx1"/>
                </a:solidFill>
              </a:rPr>
              <a:t>2 </a:t>
            </a:r>
          </a:p>
          <a:p>
            <a:r>
              <a:rPr lang="en-US" sz="5100" b="1" baseline="30000" dirty="0">
                <a:solidFill>
                  <a:schemeClr val="tx1"/>
                </a:solidFill>
              </a:rPr>
              <a:t>1 </a:t>
            </a:r>
            <a:r>
              <a:rPr lang="en-GB" sz="5100" b="1" dirty="0" err="1">
                <a:solidFill>
                  <a:schemeClr val="tx1"/>
                </a:solidFill>
              </a:rPr>
              <a:t>Ivane</a:t>
            </a:r>
            <a:r>
              <a:rPr lang="en-GB" sz="5100" b="1" dirty="0">
                <a:solidFill>
                  <a:schemeClr val="tx1"/>
                </a:solidFill>
              </a:rPr>
              <a:t> </a:t>
            </a:r>
            <a:r>
              <a:rPr lang="en-GB" sz="5100" b="1" dirty="0" err="1">
                <a:solidFill>
                  <a:schemeClr val="tx1"/>
                </a:solidFill>
              </a:rPr>
              <a:t>Beritashvili</a:t>
            </a:r>
            <a:r>
              <a:rPr lang="en-GB" sz="5100" b="1" dirty="0">
                <a:solidFill>
                  <a:schemeClr val="tx1"/>
                </a:solidFill>
              </a:rPr>
              <a:t> </a:t>
            </a:r>
            <a:r>
              <a:rPr lang="en-GB" sz="5100" b="1" dirty="0" err="1">
                <a:solidFill>
                  <a:schemeClr val="tx1"/>
                </a:solidFill>
              </a:rPr>
              <a:t>Center</a:t>
            </a:r>
            <a:r>
              <a:rPr lang="en-GB" sz="5100" b="1" dirty="0">
                <a:solidFill>
                  <a:schemeClr val="tx1"/>
                </a:solidFill>
              </a:rPr>
              <a:t> of Experimental Biomedicine, Tbilisi, Georgia</a:t>
            </a:r>
            <a:endParaRPr lang="en-US" sz="5100" b="1" dirty="0">
              <a:solidFill>
                <a:schemeClr val="tx1"/>
              </a:solidFill>
            </a:endParaRPr>
          </a:p>
          <a:p>
            <a:r>
              <a:rPr lang="en-GB" sz="5100" b="1" baseline="30000" dirty="0">
                <a:solidFill>
                  <a:schemeClr val="tx1"/>
                </a:solidFill>
              </a:rPr>
              <a:t>2</a:t>
            </a:r>
            <a:r>
              <a:rPr lang="en-GB" sz="5100" b="1" dirty="0">
                <a:solidFill>
                  <a:schemeClr val="tx1"/>
                </a:solidFill>
              </a:rPr>
              <a:t> </a:t>
            </a:r>
            <a:r>
              <a:rPr lang="en-US" sz="5100" b="1" dirty="0">
                <a:solidFill>
                  <a:schemeClr val="tx1"/>
                </a:solidFill>
              </a:rPr>
              <a:t>School of Natural Sciences and Medicine, </a:t>
            </a:r>
            <a:r>
              <a:rPr lang="en-GB" sz="5100" b="1" dirty="0">
                <a:solidFill>
                  <a:schemeClr val="tx1"/>
                </a:solidFill>
              </a:rPr>
              <a:t>Ilia State University, Tbilisi, Georgia</a:t>
            </a:r>
            <a:endParaRPr lang="en-US" sz="5100" b="1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endParaRPr lang="en-US" sz="2800" b="1" dirty="0" smtClean="0">
              <a:solidFill>
                <a:srgbClr val="7030A0"/>
              </a:solidFill>
            </a:endParaRPr>
          </a:p>
          <a:p>
            <a:endParaRPr lang="ka-GE" sz="2800" b="1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pic>
        <p:nvPicPr>
          <p:cNvPr id="6" name="Picture 5" descr="D:\NELLY\Confer\Confer_2021\Conference_GMBT_2021\GMBT_ Presentation\presentation_მასალები\ge_pic_13339_1_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20" y="951197"/>
            <a:ext cx="1783791" cy="89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33963" y="290983"/>
            <a:ext cx="916779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The 4th International Electronic Conference on Foods </a:t>
            </a:r>
            <a:r>
              <a:rPr lang="en-US" sz="2400" b="1" dirty="0" smtClean="0"/>
              <a:t>,</a:t>
            </a:r>
            <a:r>
              <a:rPr lang="en-US" sz="2400" b="1" dirty="0"/>
              <a:t> 15–30 Oct 2023 </a:t>
            </a:r>
            <a:endParaRPr lang="en-US" sz="2400" dirty="0"/>
          </a:p>
        </p:txBody>
      </p:sp>
      <p:pic>
        <p:nvPicPr>
          <p:cNvPr id="9" name="Picture 8" descr="E:\CONFERENCES\Conferences_2023\CONFERENCES_2023_Participation\EFOODS 2023_Electronic Conference\Efoods_Conference_presentation\Efoods_Present_Materials\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5" y="981610"/>
            <a:ext cx="871354" cy="82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NELLY\Confer\Confer_2016\EFFOST_VIENNA_მიღებულია_Poster\Poster_Presentation\EFFoST_POSTER_Applic\emblema\2828031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1924" y="989981"/>
            <a:ext cx="877093" cy="85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68C6B0-D295-482F-A300-E8F423F67B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963246"/>
            <a:ext cx="871354" cy="8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64" y="1139492"/>
            <a:ext cx="3489548" cy="2141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450" y="3394657"/>
            <a:ext cx="5184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Oil </a:t>
            </a:r>
            <a:r>
              <a:rPr lang="en-US" sz="2000" b="1" dirty="0"/>
              <a:t>plants differ in the following indicators</a:t>
            </a:r>
            <a:r>
              <a:rPr lang="en-US" sz="2000" b="1" dirty="0" smtClean="0"/>
              <a:t>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/>
              <a:t>Chemical </a:t>
            </a:r>
            <a:r>
              <a:rPr lang="en-US" sz="2000" dirty="0"/>
              <a:t>and molecular </a:t>
            </a:r>
            <a:r>
              <a:rPr lang="en-US" sz="2000" dirty="0" smtClean="0"/>
              <a:t>composition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/>
              <a:t>Toxic </a:t>
            </a:r>
            <a:r>
              <a:rPr lang="en-US" sz="2000" dirty="0"/>
              <a:t>and allergenic </a:t>
            </a:r>
            <a:r>
              <a:rPr lang="en-US" sz="2000" dirty="0" smtClean="0"/>
              <a:t>properties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/>
              <a:t>Nutritional </a:t>
            </a:r>
            <a:r>
              <a:rPr lang="en-US" sz="2000" dirty="0"/>
              <a:t>value and </a:t>
            </a:r>
            <a:r>
              <a:rPr lang="en-US" sz="2000" dirty="0" smtClean="0"/>
              <a:t>safety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/>
              <a:t>industrial </a:t>
            </a:r>
            <a:r>
              <a:rPr lang="en-US" sz="2000" dirty="0"/>
              <a:t>value</a:t>
            </a:r>
            <a:r>
              <a:rPr lang="ka-GE" sz="2000" dirty="0" smtClean="0"/>
              <a:t> 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392507" y="1690539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a typeface="Times New Roman"/>
              </a:rPr>
              <a:t>The modern food industry has a big challenge dealing with </a:t>
            </a:r>
            <a:r>
              <a:rPr lang="en-US" sz="2000" b="1" dirty="0" smtClean="0">
                <a:solidFill>
                  <a:srgbClr val="C00000"/>
                </a:solidFill>
                <a:ea typeface="Times New Roman"/>
              </a:rPr>
              <a:t>the adulteration </a:t>
            </a:r>
            <a:r>
              <a:rPr lang="en-US" sz="2000" b="1" dirty="0">
                <a:solidFill>
                  <a:srgbClr val="C00000"/>
                </a:solidFill>
                <a:ea typeface="Times New Roman"/>
              </a:rPr>
              <a:t>of different types of plant </a:t>
            </a:r>
            <a:r>
              <a:rPr lang="en-US" sz="2000" b="1" dirty="0" smtClean="0">
                <a:solidFill>
                  <a:srgbClr val="C00000"/>
                </a:solidFill>
                <a:ea typeface="Times New Roman"/>
              </a:rPr>
              <a:t>oils</a:t>
            </a:r>
            <a:endParaRPr lang="en-US" sz="2000" b="1" dirty="0">
              <a:solidFill>
                <a:srgbClr val="C00000"/>
              </a:solidFill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5980" y="2606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Challenges of the Modern Food Industry</a:t>
            </a:r>
            <a:endParaRPr lang="en-US" sz="3200" b="1" dirty="0"/>
          </a:p>
        </p:txBody>
      </p:sp>
      <p:pic>
        <p:nvPicPr>
          <p:cNvPr id="12" name="Picture 3" descr="D:\NELLY\PROJECTS\KONKURSEBI_Projects\გამოყენებითი_2019\AR_etapi_III\masalebi\pictures\images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26" y="3104450"/>
            <a:ext cx="1500804" cy="110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140307" y="2996952"/>
            <a:ext cx="43450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International legislation requires food authentication and traceability at all stages of </a:t>
            </a:r>
            <a:r>
              <a:rPr lang="en-US" sz="2000" b="1" dirty="0" smtClean="0"/>
              <a:t>production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is necessary to provide accurate information about the presence of food ingredients and allergens through labeling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796" y="5703638"/>
            <a:ext cx="110892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food monitoring system needs effective methods of detecting food ingredients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7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CONFERENCES_2023\Conferences_2023\CONFERENCES_2023_Participation\EFOODS 2023_Electronic Conference\Efoods_Conference_presentation_preparation\Efoods_Present_Materials\Presentation_Draft _materials\Pictures\downlo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4" y="2348880"/>
            <a:ext cx="2043310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759492" y="4154510"/>
            <a:ext cx="2279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Cold-pressed sunflower oil was provided by the company </a:t>
            </a:r>
            <a:endParaRPr lang="en-US" dirty="0" smtClean="0"/>
          </a:p>
          <a:p>
            <a:r>
              <a:rPr lang="en-US" dirty="0" smtClean="0"/>
              <a:t>„</a:t>
            </a:r>
            <a:r>
              <a:rPr lang="en-US" dirty="0" err="1"/>
              <a:t>AgroPro</a:t>
            </a:r>
            <a:r>
              <a:rPr lang="en-US" dirty="0"/>
              <a:t> Ltd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8" name="Picture 7" descr="E:\CONFERENCES_2023\Conferences_2023\CONFERENCES_2023_Participation\EFOODS 2023_Electronic Conference\Efoods_Conference_presentation_preparation\Efoods_Present_Materials\Presentation_Draft _materials\Pictures\ნუგზარის ზეთი\363302922_1475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4" y="4065799"/>
            <a:ext cx="1800199" cy="205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4125918"/>
            <a:ext cx="2160240" cy="20313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88688" y="4186494"/>
            <a:ext cx="1638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Refined and cold-pressed corn oils were purchased from a supermarket</a:t>
            </a:r>
          </a:p>
        </p:txBody>
      </p:sp>
      <p:pic>
        <p:nvPicPr>
          <p:cNvPr id="11" name="Picture 10" descr="E:\CONFERENCES_2023\Conferences_2023\CONFERENCES_2023_Participation\EFOODS 2023_Electronic Conference\Efoods_Conference_presentation_preparation\Efoods_Present_Materials\Presentation_Draft _materials\Pictures\cor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80" y="2348880"/>
            <a:ext cx="2065616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718148" y="1664255"/>
            <a:ext cx="3085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Sunflower</a:t>
            </a:r>
            <a:r>
              <a:rPr lang="en-US" sz="2800" dirty="0"/>
              <a:t> </a:t>
            </a:r>
            <a:r>
              <a:rPr lang="en-US" sz="2800" b="1" dirty="0"/>
              <a:t>samples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675557" y="1678368"/>
            <a:ext cx="2380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Maize samples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868" y="332656"/>
            <a:ext cx="10297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/>
              <a:t>Study Aim</a:t>
            </a:r>
            <a:r>
              <a:rPr lang="ka-GE" sz="2800" b="1" i="1" u="sng" dirty="0"/>
              <a:t>:  </a:t>
            </a:r>
            <a:endParaRPr lang="en-US" sz="2800" b="1" i="1" u="sng" dirty="0" smtClean="0"/>
          </a:p>
          <a:p>
            <a:r>
              <a:rPr lang="en-US" sz="2800" b="1" dirty="0" smtClean="0"/>
              <a:t>To </a:t>
            </a:r>
            <a:r>
              <a:rPr lang="en-US" sz="2800" b="1" dirty="0"/>
              <a:t>develop efficient PCR technology for plant DNA traceability in oils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780" y="1939978"/>
            <a:ext cx="3312368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u="sng" dirty="0"/>
              <a:t>Objects:</a:t>
            </a:r>
            <a:r>
              <a:rPr lang="en-US" sz="2800" b="1" i="1" dirty="0"/>
              <a:t>        </a:t>
            </a:r>
            <a:endParaRPr lang="en-US" sz="2800" b="1" i="1" dirty="0" smtClean="0"/>
          </a:p>
          <a:p>
            <a:r>
              <a:rPr lang="en-US" sz="2800" b="1" dirty="0" smtClean="0"/>
              <a:t>Sunflower and </a:t>
            </a:r>
            <a:r>
              <a:rPr lang="en-US" sz="2800" b="1" dirty="0"/>
              <a:t>Maize</a:t>
            </a:r>
            <a:endParaRPr lang="en-US" sz="2800" b="1" dirty="0" smtClean="0"/>
          </a:p>
          <a:p>
            <a:r>
              <a:rPr lang="en-US" sz="2800" b="1" i="1" dirty="0" smtClean="0"/>
              <a:t>         </a:t>
            </a:r>
          </a:p>
          <a:p>
            <a:r>
              <a:rPr lang="en-US" sz="2800" dirty="0" smtClean="0"/>
              <a:t>Seeds </a:t>
            </a:r>
            <a:endParaRPr lang="en-US" sz="2800" dirty="0"/>
          </a:p>
          <a:p>
            <a:r>
              <a:rPr lang="en-US" sz="2800" dirty="0"/>
              <a:t>Flours </a:t>
            </a:r>
          </a:p>
          <a:p>
            <a:r>
              <a:rPr lang="en-US" sz="2800" dirty="0" smtClean="0"/>
              <a:t>cold-pressed </a:t>
            </a:r>
            <a:r>
              <a:rPr lang="en-US" sz="2800" dirty="0"/>
              <a:t>oils</a:t>
            </a:r>
          </a:p>
          <a:p>
            <a:r>
              <a:rPr lang="en-US" sz="2800" dirty="0"/>
              <a:t>refined oils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08310" y="2470061"/>
            <a:ext cx="3147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Sunflower and maize seeds and flours were </a:t>
            </a:r>
            <a:r>
              <a:rPr lang="en-US" sz="2000" dirty="0"/>
              <a:t>purchased from a supermarket</a:t>
            </a:r>
          </a:p>
        </p:txBody>
      </p:sp>
    </p:spTree>
    <p:extLst>
      <p:ext uri="{BB962C8B-B14F-4D97-AF65-F5344CB8AC3E}">
        <p14:creationId xmlns:p14="http://schemas.microsoft.com/office/powerpoint/2010/main" val="285903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80" y="332656"/>
            <a:ext cx="10897935" cy="8206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Preparation </a:t>
            </a:r>
            <a:r>
              <a:rPr lang="en-US" sz="2400" b="1" dirty="0">
                <a:solidFill>
                  <a:srgbClr val="C00000"/>
                </a:solidFill>
              </a:rPr>
              <a:t>of DNA samples of appropriate quality and sufficient quantity from oils remains a major drawback for successful PCR </a:t>
            </a:r>
            <a:r>
              <a:rPr lang="en-US" sz="2400" b="1" dirty="0" smtClean="0">
                <a:solidFill>
                  <a:srgbClr val="C00000"/>
                </a:solidFill>
              </a:rPr>
              <a:t>detection!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26126" y="1304765"/>
            <a:ext cx="10284909" cy="602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Our study examines several approaches to DNA enrichment and extraction 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7179" y="2385244"/>
            <a:ext cx="237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DNA enrichment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0036" y="2883903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Adding of TE Buffer and centrifugation in </a:t>
            </a:r>
            <a:r>
              <a:rPr lang="en-US" b="1" dirty="0" err="1" smtClean="0"/>
              <a:t>microcentrifuge</a:t>
            </a:r>
            <a:r>
              <a:rPr lang="en-US" b="1" dirty="0" smtClean="0"/>
              <a:t> at 25</a:t>
            </a:r>
            <a:r>
              <a:rPr lang="en-US" b="1" baseline="30000" dirty="0"/>
              <a:t>0</a:t>
            </a:r>
            <a:r>
              <a:rPr lang="en-US" b="1" dirty="0"/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930" y="4453274"/>
            <a:ext cx="2130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DNA extraction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0751" y="3857232"/>
            <a:ext cx="2644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Standard CTAB </a:t>
            </a:r>
            <a:r>
              <a:rPr lang="en-US" sz="2000" b="1" dirty="0"/>
              <a:t>method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2803" y="4433389"/>
            <a:ext cx="5615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Modified </a:t>
            </a:r>
            <a:r>
              <a:rPr lang="en-US" sz="2000" b="1" dirty="0"/>
              <a:t>CTAB </a:t>
            </a:r>
            <a:r>
              <a:rPr lang="en-US" sz="2000" b="1" dirty="0" smtClean="0"/>
              <a:t>method  -    Developed in this study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3602110" y="5137783"/>
            <a:ext cx="2868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NucleoSpin</a:t>
            </a:r>
            <a:r>
              <a:rPr lang="en-US" sz="2000" b="1" dirty="0"/>
              <a:t> Food Mini Kit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7243" y="6034496"/>
            <a:ext cx="2961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Olive Oil DNA Isolation Kit</a:t>
            </a:r>
          </a:p>
        </p:txBody>
      </p:sp>
      <p:pic>
        <p:nvPicPr>
          <p:cNvPr id="14" name="Picture 13" descr="E:\GRANT_გამოყენებითი_AR-22-636\+გრანტი_AR-22-636\+AR_გრანტი_კვლევა\PCR analysis\ზეთები_PCR\CTAB (isolat.1) _ DNA __ PCR _\CTAB_ DNA_Tata\pictures\CTAB_maize oil_DNA extraction_tata_14.03_2023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442" y="2143023"/>
            <a:ext cx="1006227" cy="130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E:\GRANT_გამოყენებითი_AR-22-636\+გრანტი_AR-22-636\+AR_გრანტი_კვლევა\PCR analysis\ზეთები_PCR\CTAB (isolat.1) _ DNA __ PCR _\CTAB_ DNA_Tata\pictures\CTAB_maize oil_DNA extraction_tata_14.03_202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437" y="2143023"/>
            <a:ext cx="1074533" cy="132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Sigma 3-16KL refrigerated tabletop centrifuge with closed and opened lid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33" y="1937353"/>
            <a:ext cx="2088232" cy="74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DSC0435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42484" y="2758674"/>
            <a:ext cx="1555817" cy="87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217847" y="2004559"/>
            <a:ext cx="2279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Centrifugation </a:t>
            </a:r>
            <a:r>
              <a:rPr lang="en-US" b="1" dirty="0"/>
              <a:t>of oils </a:t>
            </a:r>
          </a:p>
          <a:p>
            <a:pPr algn="ctr"/>
            <a:r>
              <a:rPr lang="en-US" b="1" dirty="0"/>
              <a:t>at 18,000 g, 4 ºC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491321" y="2385244"/>
            <a:ext cx="689430" cy="207237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91321" y="2650890"/>
            <a:ext cx="434739" cy="34606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2480525" y="4057287"/>
            <a:ext cx="700226" cy="395989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" idx="1"/>
          </p:cNvCxnSpPr>
          <p:nvPr/>
        </p:nvCxnSpPr>
        <p:spPr>
          <a:xfrm flipV="1">
            <a:off x="2394532" y="4633444"/>
            <a:ext cx="788271" cy="1417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54333" y="4786093"/>
            <a:ext cx="1219898" cy="53565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3" idx="1"/>
          </p:cNvCxnSpPr>
          <p:nvPr/>
        </p:nvCxnSpPr>
        <p:spPr>
          <a:xfrm>
            <a:off x="2277988" y="4914939"/>
            <a:ext cx="959255" cy="131961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Olive Oil DNA Isolation Ki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56" y="5759538"/>
            <a:ext cx="2203728" cy="9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/>
          <p:nvPr/>
        </p:nvPicPr>
        <p:blipFill>
          <a:blip r:embed="rId9"/>
          <a:stretch>
            <a:fillRect/>
          </a:stretch>
        </p:blipFill>
        <p:spPr>
          <a:xfrm>
            <a:off x="6713304" y="4956586"/>
            <a:ext cx="1575009" cy="957937"/>
          </a:xfrm>
          <a:prstGeom prst="rect">
            <a:avLst/>
          </a:prstGeom>
        </p:spPr>
      </p:pic>
      <p:pic>
        <p:nvPicPr>
          <p:cNvPr id="35" name="Picture 34" descr="NucleoSpin Food, Mini kit for DNA from food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80" y="5101327"/>
            <a:ext cx="1013445" cy="127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4" descr="D:\NELLY\PROJECTS\KONKURSEBI_Projects\++SRNSF_გამოყენებითი_2022\AR_2022_კონკურსი_ეტაპები\ეტაპი 1 _ პრეზენტაცია\masalebi\სტატიები\IJFST_20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25" y="3857232"/>
            <a:ext cx="2605159" cy="5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7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62" y="5373216"/>
            <a:ext cx="5025433" cy="1143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The genomic DNA </a:t>
            </a:r>
            <a:r>
              <a:rPr lang="en-US" sz="1800" b="1" dirty="0"/>
              <a:t>band visible </a:t>
            </a:r>
            <a:r>
              <a:rPr lang="en-US" sz="1800" b="1" dirty="0" smtClean="0"/>
              <a:t>on the </a:t>
            </a:r>
            <a:r>
              <a:rPr lang="en-US" sz="1800" b="1" dirty="0" err="1" smtClean="0"/>
              <a:t>agarose</a:t>
            </a:r>
            <a:r>
              <a:rPr lang="en-US" sz="1800" b="1" dirty="0" smtClean="0"/>
              <a:t> gel was obtained </a:t>
            </a:r>
            <a:r>
              <a:rPr lang="en-US" sz="1800" b="1" dirty="0" smtClean="0"/>
              <a:t>from </a:t>
            </a:r>
            <a:r>
              <a:rPr lang="en-US" sz="1800" b="1" dirty="0" smtClean="0"/>
              <a:t>cold-pressed sunflower oil!  </a:t>
            </a:r>
            <a:endParaRPr lang="en-US" sz="1800" b="1" dirty="0"/>
          </a:p>
        </p:txBody>
      </p:sp>
      <p:pic>
        <p:nvPicPr>
          <p:cNvPr id="4" name="Content Placeholder 3" descr="E:\CONFERENCES_2023\Conferences_2023\CONFERENCES_2023_Participation\EFOODS 2023_Electronic Conference\Efoods_Conference_presentation_preparation\Efoods_Presentation gels\EFoods_present_კახას გელები\GELS _ კახა_დამუშავებული\გენომური დნმ-ები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1065393"/>
            <a:ext cx="2592288" cy="1740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5780" y="349945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Oil DNA enrichment </a:t>
            </a:r>
            <a:r>
              <a:rPr lang="en-US" dirty="0" smtClean="0"/>
              <a:t>– Centrifugation of 30 ml cold-pressed sunflower oil </a:t>
            </a:r>
            <a:r>
              <a:rPr lang="da-DK" dirty="0"/>
              <a:t>at 18,000 g, 4 </a:t>
            </a:r>
            <a:r>
              <a:rPr lang="da-DK" dirty="0" smtClean="0"/>
              <a:t>ºC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39" y="4293096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DNA samples: 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cold-pressed </a:t>
            </a:r>
            <a:r>
              <a:rPr lang="en-US" sz="1200" dirty="0"/>
              <a:t>sunflower </a:t>
            </a:r>
            <a:r>
              <a:rPr lang="en-US" sz="1200" dirty="0" smtClean="0"/>
              <a:t>oil - extraction by modified CTAB method   </a:t>
            </a:r>
          </a:p>
          <a:p>
            <a:pPr marL="342900" indent="-342900">
              <a:buAutoNum type="arabicPeriod"/>
            </a:pPr>
            <a:r>
              <a:rPr lang="en-US" sz="1200" dirty="0"/>
              <a:t>cold-pressed sunflower oil - extraction by </a:t>
            </a:r>
            <a:r>
              <a:rPr lang="en-US" sz="1200" dirty="0" smtClean="0"/>
              <a:t>standard CTAB method </a:t>
            </a:r>
          </a:p>
          <a:p>
            <a:r>
              <a:rPr lang="en-US" sz="1200" dirty="0" smtClean="0"/>
              <a:t>3 - 4. sunflower seeds - </a:t>
            </a:r>
            <a:r>
              <a:rPr lang="en-US" sz="1200" dirty="0"/>
              <a:t>extraction by standard CTAB method </a:t>
            </a:r>
          </a:p>
          <a:p>
            <a:r>
              <a:rPr lang="en-US" sz="1200" dirty="0" smtClean="0"/>
              <a:t>5. Maize flour  - </a:t>
            </a:r>
            <a:r>
              <a:rPr lang="en-US" sz="1200" dirty="0"/>
              <a:t>extraction by standard CTAB method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796" y="281204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Agarose</a:t>
            </a:r>
            <a:r>
              <a:rPr lang="en-US" sz="1600" b="1" dirty="0" smtClean="0"/>
              <a:t> gel electrophoresis </a:t>
            </a:r>
          </a:p>
          <a:p>
            <a:pPr algn="ctr"/>
            <a:r>
              <a:rPr lang="en-US" sz="1600" b="1" dirty="0" smtClean="0"/>
              <a:t>of genomic DNAs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6766" y="424058"/>
            <a:ext cx="509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Genomic DNA extraction</a:t>
            </a:r>
            <a:endParaRPr lang="en-US" sz="3200" b="1" dirty="0"/>
          </a:p>
        </p:txBody>
      </p:sp>
      <p:pic>
        <p:nvPicPr>
          <p:cNvPr id="9" name="Picture 2" descr="E:\CONFERENCES_2023\Conferences_2023\CONFERENCES_2023_Participation\EFOODS 2023_Electronic Conference\Efoods_Conference_presentation_preparation\Efoods_Presentation gels\GELS_ revised\18S 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14" y="1195545"/>
            <a:ext cx="2664296" cy="17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CONFERENCES_2023\Conferences_2023\CONFERENCES_2023_Participation\EFOODS 2023_Electronic Conference\Efoods_Conference_presentation_preparation\Efoods_Presentation gels\GELS_ revised\18S 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1195545"/>
            <a:ext cx="2592288" cy="17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35881" y="485612"/>
            <a:ext cx="535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PCRs specific to 18S ribosomal RNA gene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094412" y="2981326"/>
            <a:ext cx="195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Amplicon 18S-302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46740" y="2996893"/>
            <a:ext cx="195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Amplicon </a:t>
            </a:r>
            <a:r>
              <a:rPr lang="en-US" b="1" dirty="0" smtClean="0"/>
              <a:t>18S-140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18448" y="3350658"/>
            <a:ext cx="439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Samples </a:t>
            </a:r>
          </a:p>
          <a:p>
            <a:r>
              <a:rPr lang="en-US" sz="1400" dirty="0" smtClean="0"/>
              <a:t>1-2. cold-pressed </a:t>
            </a:r>
            <a:r>
              <a:rPr lang="en-US" sz="1400" dirty="0"/>
              <a:t>sunflower </a:t>
            </a:r>
            <a:r>
              <a:rPr lang="en-US" sz="1400" dirty="0" smtClean="0"/>
              <a:t>oil, </a:t>
            </a:r>
            <a:r>
              <a:rPr lang="en-US" sz="1400" b="1" dirty="0"/>
              <a:t>Olive Oil </a:t>
            </a:r>
            <a:r>
              <a:rPr lang="en-US" sz="1400" b="1" dirty="0" smtClean="0"/>
              <a:t>kit</a:t>
            </a:r>
          </a:p>
          <a:p>
            <a:r>
              <a:rPr lang="en-US" sz="1400" dirty="0" smtClean="0"/>
              <a:t>3-4. </a:t>
            </a:r>
            <a:r>
              <a:rPr lang="en-US" sz="1400" dirty="0"/>
              <a:t>cold-pressed sunflower </a:t>
            </a:r>
            <a:r>
              <a:rPr lang="en-US" sz="1400" dirty="0" smtClean="0"/>
              <a:t>oil, </a:t>
            </a:r>
            <a:r>
              <a:rPr lang="en-US" sz="1400" b="1" dirty="0" err="1" smtClean="0"/>
              <a:t>NucleoSpin</a:t>
            </a:r>
            <a:r>
              <a:rPr lang="en-US" sz="1400" b="1" dirty="0" smtClean="0"/>
              <a:t> Food kit </a:t>
            </a:r>
          </a:p>
          <a:p>
            <a:r>
              <a:rPr lang="en-US" sz="1400" dirty="0" smtClean="0"/>
              <a:t>5</a:t>
            </a:r>
            <a:r>
              <a:rPr lang="en-US" sz="1400" b="1" dirty="0" smtClean="0"/>
              <a:t>. </a:t>
            </a:r>
            <a:r>
              <a:rPr lang="en-US" sz="1400" dirty="0" smtClean="0"/>
              <a:t>Sunflower seeds, plant mini kit</a:t>
            </a:r>
          </a:p>
          <a:p>
            <a:r>
              <a:rPr lang="en-US" sz="1400" dirty="0" smtClean="0"/>
              <a:t>6. Water negative control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716832" y="4577939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Results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DNA </a:t>
            </a:r>
            <a:r>
              <a:rPr lang="en-US" dirty="0"/>
              <a:t>enrichment by oil centrifugation </a:t>
            </a:r>
            <a:r>
              <a:rPr lang="da-DK" dirty="0"/>
              <a:t>at 18,000 g, 4 ºC gave </a:t>
            </a:r>
            <a:r>
              <a:rPr lang="da-DK" dirty="0" smtClean="0"/>
              <a:t>best results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live </a:t>
            </a:r>
            <a:r>
              <a:rPr lang="en-US" dirty="0"/>
              <a:t>oil kit and </a:t>
            </a:r>
            <a:r>
              <a:rPr lang="en-US" dirty="0" err="1"/>
              <a:t>Nucleospin</a:t>
            </a:r>
            <a:r>
              <a:rPr lang="en-US" dirty="0"/>
              <a:t> food kit gave amplifiable DNA from </a:t>
            </a:r>
            <a:r>
              <a:rPr lang="en-US" dirty="0" smtClean="0"/>
              <a:t>cold </a:t>
            </a:r>
            <a:r>
              <a:rPr lang="en-US" dirty="0"/>
              <a:t>pressed sunflower oil</a:t>
            </a:r>
          </a:p>
        </p:txBody>
      </p:sp>
    </p:spTree>
    <p:extLst>
      <p:ext uri="{BB962C8B-B14F-4D97-AF65-F5344CB8AC3E}">
        <p14:creationId xmlns:p14="http://schemas.microsoft.com/office/powerpoint/2010/main" val="108369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/>
              <a:t>PCRs specific to 18S </a:t>
            </a:r>
            <a:r>
              <a:rPr lang="en-US" sz="3100" b="1" dirty="0"/>
              <a:t>ribosomal </a:t>
            </a:r>
            <a:r>
              <a:rPr lang="en-US" sz="3100" b="1" dirty="0" smtClean="0"/>
              <a:t>RNA gene </a:t>
            </a:r>
            <a:br>
              <a:rPr lang="en-US" sz="3100" b="1" dirty="0" smtClean="0"/>
            </a:br>
            <a:r>
              <a:rPr lang="en-US" sz="3100" b="1" dirty="0" smtClean="0"/>
              <a:t>Comparison standard and modified CTAB methods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772" y="3204438"/>
            <a:ext cx="3312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</a:t>
            </a:r>
            <a:r>
              <a:rPr lang="en-US" sz="1600" b="1" dirty="0" smtClean="0"/>
              <a:t>mplicon 18S-302 </a:t>
            </a:r>
          </a:p>
          <a:p>
            <a:r>
              <a:rPr lang="en-US" sz="1200" b="1" dirty="0" smtClean="0"/>
              <a:t>Samples: </a:t>
            </a:r>
          </a:p>
          <a:p>
            <a:r>
              <a:rPr lang="en-US" sz="1200" dirty="0" smtClean="0"/>
              <a:t>1. Sunflower seeds, </a:t>
            </a:r>
            <a:r>
              <a:rPr lang="en-US" sz="1200" b="1" dirty="0" smtClean="0"/>
              <a:t>standard CTAB method </a:t>
            </a:r>
          </a:p>
          <a:p>
            <a:r>
              <a:rPr lang="en-US" sz="1200" dirty="0" smtClean="0"/>
              <a:t>2.cold-pressed sunflower oil, </a:t>
            </a:r>
            <a:r>
              <a:rPr lang="en-US" sz="1200" b="1" dirty="0" smtClean="0"/>
              <a:t>standard </a:t>
            </a:r>
            <a:r>
              <a:rPr lang="en-US" sz="1200" b="1" dirty="0"/>
              <a:t>CTAB method </a:t>
            </a:r>
            <a:r>
              <a:rPr lang="en-US" sz="1200" b="1" dirty="0" smtClean="0"/>
              <a:t> </a:t>
            </a:r>
          </a:p>
          <a:p>
            <a:r>
              <a:rPr lang="en-US" sz="1200" dirty="0" smtClean="0"/>
              <a:t>3. cold-pressed </a:t>
            </a:r>
            <a:r>
              <a:rPr lang="en-US" sz="1200" dirty="0"/>
              <a:t>sunflower </a:t>
            </a:r>
            <a:r>
              <a:rPr lang="en-US" sz="1200" dirty="0" smtClean="0"/>
              <a:t>oil, </a:t>
            </a:r>
            <a:r>
              <a:rPr lang="en-US" sz="1200" b="1" dirty="0" smtClean="0"/>
              <a:t>modified CTAB </a:t>
            </a:r>
            <a:r>
              <a:rPr lang="en-US" sz="1200" b="1" dirty="0"/>
              <a:t>method  </a:t>
            </a:r>
            <a:endParaRPr lang="en-US" sz="1200" b="1" dirty="0" smtClean="0"/>
          </a:p>
          <a:p>
            <a:r>
              <a:rPr lang="en-US" sz="1200" dirty="0" smtClean="0"/>
              <a:t>4. Water -negative control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646137" y="3253778"/>
            <a:ext cx="41044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A</a:t>
            </a:r>
            <a:r>
              <a:rPr lang="en-US" sz="1600" b="1" dirty="0" err="1" smtClean="0"/>
              <a:t>mplicons</a:t>
            </a:r>
            <a:r>
              <a:rPr lang="en-US" sz="1600" b="1" dirty="0" smtClean="0"/>
              <a:t> 18S-140 (1-5) </a:t>
            </a:r>
            <a:r>
              <a:rPr lang="en-US" sz="1600" b="1" dirty="0"/>
              <a:t>and 18S – </a:t>
            </a:r>
            <a:r>
              <a:rPr lang="en-US" sz="1600" b="1" dirty="0" smtClean="0"/>
              <a:t>167(6-10)</a:t>
            </a:r>
            <a:r>
              <a:rPr lang="en-US" sz="1400" b="1" dirty="0" smtClean="0"/>
              <a:t>   </a:t>
            </a:r>
          </a:p>
          <a:p>
            <a:r>
              <a:rPr lang="en-US" sz="1200" b="1" dirty="0" smtClean="0"/>
              <a:t>Samples: </a:t>
            </a:r>
          </a:p>
          <a:p>
            <a:r>
              <a:rPr lang="en-US" sz="1200" dirty="0" smtClean="0"/>
              <a:t>1, 6. Sunflower seeds, </a:t>
            </a:r>
            <a:r>
              <a:rPr lang="en-US" sz="1200" b="1" dirty="0" smtClean="0"/>
              <a:t>standard CTAB method </a:t>
            </a:r>
          </a:p>
          <a:p>
            <a:r>
              <a:rPr lang="en-US" sz="1200" dirty="0" smtClean="0"/>
              <a:t>2, 7.cold-pressed sunflower oil, </a:t>
            </a:r>
            <a:r>
              <a:rPr lang="en-US" sz="1200" b="1" dirty="0" smtClean="0"/>
              <a:t>standard </a:t>
            </a:r>
            <a:r>
              <a:rPr lang="en-US" sz="1200" b="1" dirty="0"/>
              <a:t>CTAB method </a:t>
            </a:r>
            <a:r>
              <a:rPr lang="en-US" sz="1200" b="1" dirty="0" smtClean="0"/>
              <a:t> </a:t>
            </a:r>
          </a:p>
          <a:p>
            <a:r>
              <a:rPr lang="en-US" sz="1200" dirty="0" smtClean="0"/>
              <a:t>3-4, 8-9. cold-pressed </a:t>
            </a:r>
            <a:r>
              <a:rPr lang="en-US" sz="1200" dirty="0"/>
              <a:t>sunflower oil, </a:t>
            </a:r>
            <a:r>
              <a:rPr lang="en-US" sz="1200" b="1" dirty="0" smtClean="0"/>
              <a:t>modified CTAB </a:t>
            </a:r>
            <a:r>
              <a:rPr lang="en-US" sz="1200" b="1" dirty="0"/>
              <a:t>method  </a:t>
            </a:r>
            <a:endParaRPr lang="en-US" sz="1200" b="1" dirty="0" smtClean="0"/>
          </a:p>
          <a:p>
            <a:r>
              <a:rPr lang="en-US" sz="1200" dirty="0" smtClean="0"/>
              <a:t>5.10. Water negative control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797463" y="3243490"/>
            <a:ext cx="39604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A</a:t>
            </a:r>
            <a:r>
              <a:rPr lang="en-US" sz="1400" b="1" dirty="0" err="1" smtClean="0"/>
              <a:t>mplicons</a:t>
            </a:r>
            <a:r>
              <a:rPr lang="en-US" sz="1400" b="1" dirty="0" smtClean="0"/>
              <a:t> 18S-140 (1-4) </a:t>
            </a:r>
            <a:r>
              <a:rPr lang="en-US" sz="1400" b="1" dirty="0"/>
              <a:t>and 18S – </a:t>
            </a:r>
            <a:r>
              <a:rPr lang="en-US" sz="1400" b="1" dirty="0" smtClean="0"/>
              <a:t>167 (5-8)   </a:t>
            </a:r>
          </a:p>
          <a:p>
            <a:r>
              <a:rPr lang="en-US" sz="1200" b="1" dirty="0" smtClean="0"/>
              <a:t>Samples: </a:t>
            </a:r>
          </a:p>
          <a:p>
            <a:r>
              <a:rPr lang="en-US" sz="1200" dirty="0" smtClean="0"/>
              <a:t>1, 5. maize seeds, standard CTAB method </a:t>
            </a:r>
          </a:p>
          <a:p>
            <a:r>
              <a:rPr lang="en-US" sz="1200" dirty="0" smtClean="0"/>
              <a:t>2, 6. refined maize oil, modified CTAB </a:t>
            </a:r>
            <a:r>
              <a:rPr lang="en-US" sz="1200" dirty="0"/>
              <a:t>method 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3, 7. cold-pressed </a:t>
            </a:r>
            <a:r>
              <a:rPr lang="en-US" sz="1200" dirty="0"/>
              <a:t>sunflower oil, </a:t>
            </a:r>
            <a:r>
              <a:rPr lang="en-US" sz="1200" dirty="0" smtClean="0"/>
              <a:t>modified CTAB </a:t>
            </a:r>
            <a:r>
              <a:rPr lang="en-US" sz="1200" dirty="0"/>
              <a:t>method  </a:t>
            </a:r>
            <a:endParaRPr lang="en-US" sz="1200" dirty="0" smtClean="0"/>
          </a:p>
          <a:p>
            <a:r>
              <a:rPr lang="en-US" sz="1200" dirty="0" smtClean="0"/>
              <a:t>4, 8. Water negative control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333772" y="4864889"/>
            <a:ext cx="112332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modified </a:t>
            </a:r>
            <a:r>
              <a:rPr lang="en-US" sz="1600" dirty="0"/>
              <a:t>CTAB method </a:t>
            </a:r>
            <a:r>
              <a:rPr lang="en-US" sz="1600" dirty="0" smtClean="0"/>
              <a:t>gave amplifiable </a:t>
            </a:r>
            <a:r>
              <a:rPr lang="en-US" sz="1600" dirty="0"/>
              <a:t>DNA </a:t>
            </a:r>
            <a:r>
              <a:rPr lang="en-US" sz="1600" dirty="0" smtClean="0"/>
              <a:t>from oils, </a:t>
            </a:r>
            <a:r>
              <a:rPr lang="en-US" sz="1600" dirty="0" smtClean="0"/>
              <a:t>but standard </a:t>
            </a:r>
            <a:r>
              <a:rPr lang="en-US" sz="1600" dirty="0" smtClean="0"/>
              <a:t>CTAB method did not </a:t>
            </a:r>
            <a:r>
              <a:rPr lang="en-US" sz="1600" dirty="0" smtClean="0"/>
              <a:t>give </a:t>
            </a:r>
            <a:r>
              <a:rPr lang="en-US" sz="1600" dirty="0" smtClean="0"/>
              <a:t>genomic DNA from oils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tandard </a:t>
            </a:r>
            <a:r>
              <a:rPr lang="en-US" sz="1600" dirty="0"/>
              <a:t>CTAB </a:t>
            </a:r>
            <a:r>
              <a:rPr lang="en-US" sz="1600" dirty="0" smtClean="0"/>
              <a:t>method</a:t>
            </a:r>
            <a:r>
              <a:rPr lang="en-US" sz="1600" dirty="0"/>
              <a:t> gave amplifiable DNA from Sunflower </a:t>
            </a:r>
            <a:r>
              <a:rPr lang="en-US" sz="1600" dirty="0" smtClean="0"/>
              <a:t>and maize seeds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expected amplicons were amplified in both seeds and oil samples by PCRs targeting 18S RNA gene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18S302 </a:t>
            </a:r>
            <a:r>
              <a:rPr lang="en-US" sz="1600" dirty="0" err="1"/>
              <a:t>amplicon</a:t>
            </a:r>
            <a:r>
              <a:rPr lang="en-US" sz="1600" dirty="0"/>
              <a:t>-specific PCR is a more efficient method than 18S167 and PCR 18S140 </a:t>
            </a:r>
            <a:r>
              <a:rPr lang="en-US" sz="1600" dirty="0" err="1"/>
              <a:t>amplicon</a:t>
            </a:r>
            <a:r>
              <a:rPr lang="en-US" sz="1600" dirty="0"/>
              <a:t>-specific </a:t>
            </a:r>
            <a:r>
              <a:rPr lang="en-US" sz="1600" dirty="0" smtClean="0"/>
              <a:t>PCRs</a:t>
            </a:r>
            <a:endParaRPr lang="en-US" sz="1600" dirty="0" smtClean="0"/>
          </a:p>
        </p:txBody>
      </p:sp>
      <p:pic>
        <p:nvPicPr>
          <p:cNvPr id="4098" name="Picture 2" descr="E:\CONFERENCES_2023\Conferences_2023\CONFERENCES_2023_Participation\EFOODS 2023_Electronic Conference\Efoods_Conference_presentation_preparation\Efoods_Presentation gels\კახას _Gels_revised\18S - 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2" y="1349928"/>
            <a:ext cx="2880320" cy="18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CONFERENCES_2023\Conferences_2023\CONFERENCES_2023_Participation\EFOODS 2023_Electronic Conference\Efoods_Conference_presentation_preparation\Efoods_Presentation gels\კახას _Gels_revised\18S 1140_ 18S 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523" y="1349928"/>
            <a:ext cx="2761556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CONFERENCES_2023\Conferences_2023\CONFERENCES_2023_Participation\EFOODS 2023_Electronic Conference\Efoods_Conference_presentation_preparation\Efoods_Presentation gels\კახას _Gels_revised\18S-140_ 18S-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7" y="1355357"/>
            <a:ext cx="4032448" cy="18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4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Sunflower detection in oils by PCR </a:t>
            </a:r>
            <a:br>
              <a:rPr lang="en-US" sz="2800" b="1" dirty="0" smtClean="0"/>
            </a:br>
            <a:r>
              <a:rPr lang="en-US" sz="2800" b="1" dirty="0"/>
              <a:t>Comparison </a:t>
            </a:r>
            <a:r>
              <a:rPr lang="en-US" sz="2800" b="1" dirty="0" smtClean="0"/>
              <a:t>of standard </a:t>
            </a:r>
            <a:r>
              <a:rPr lang="en-US" sz="2800" b="1" dirty="0"/>
              <a:t>and modified CTAB methods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35320" y="2905031"/>
            <a:ext cx="2996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/>
              <a:t>PCR </a:t>
            </a:r>
            <a:r>
              <a:rPr lang="en-US" sz="1200" b="1" dirty="0" err="1" smtClean="0"/>
              <a:t>amplicons</a:t>
            </a:r>
            <a:r>
              <a:rPr lang="en-US" sz="1200" b="1" dirty="0" smtClean="0"/>
              <a:t> </a:t>
            </a:r>
            <a:endParaRPr lang="en-US" sz="1200" b="1" dirty="0"/>
          </a:p>
          <a:p>
            <a:pPr algn="ctr"/>
            <a:r>
              <a:rPr lang="ka-GE" sz="1200" b="1" dirty="0" smtClean="0"/>
              <a:t>heli-77 </a:t>
            </a:r>
            <a:r>
              <a:rPr lang="ka-GE" sz="1200" b="1" dirty="0"/>
              <a:t>(1-4); heli-104 (6-9; </a:t>
            </a:r>
            <a:r>
              <a:rPr lang="ka-GE" sz="1200" b="1" dirty="0" smtClean="0"/>
              <a:t>heli-160 </a:t>
            </a:r>
            <a:r>
              <a:rPr lang="ka-GE" sz="1200" b="1" dirty="0"/>
              <a:t>(11-14</a:t>
            </a:r>
            <a:r>
              <a:rPr lang="ka-GE" sz="1200" b="1" dirty="0" smtClean="0"/>
              <a:t>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980886" y="2937954"/>
            <a:ext cx="2167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 smtClean="0"/>
              <a:t>PCR </a:t>
            </a:r>
            <a:r>
              <a:rPr lang="en-US" sz="1200" b="1" dirty="0"/>
              <a:t>amplicons </a:t>
            </a:r>
          </a:p>
          <a:p>
            <a:pPr algn="ctr"/>
            <a:r>
              <a:rPr lang="ka-GE" sz="1200" b="1" dirty="0" smtClean="0"/>
              <a:t> </a:t>
            </a:r>
            <a:r>
              <a:rPr lang="ka-GE" sz="1200" b="1" dirty="0"/>
              <a:t>heli -83 (1-4); heli-188 (</a:t>
            </a:r>
            <a:r>
              <a:rPr lang="ka-GE" sz="1200" b="1" dirty="0" smtClean="0"/>
              <a:t>6-9</a:t>
            </a:r>
            <a:r>
              <a:rPr lang="en-US" sz="1200" b="1" dirty="0"/>
              <a:t>)</a:t>
            </a:r>
            <a:endParaRPr lang="en-US" sz="1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5029974" y="2940905"/>
            <a:ext cx="2148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/>
              <a:t>PCR </a:t>
            </a:r>
            <a:r>
              <a:rPr lang="en-US" sz="1200" b="1" dirty="0"/>
              <a:t>amplicons </a:t>
            </a:r>
          </a:p>
          <a:p>
            <a:pPr algn="ctr"/>
            <a:r>
              <a:rPr lang="ka-GE" sz="1200" b="1" dirty="0" smtClean="0"/>
              <a:t>heli </a:t>
            </a:r>
            <a:r>
              <a:rPr lang="ka-GE" sz="1200" b="1" dirty="0"/>
              <a:t>-162 (1-4); heli-188 (6-9; </a:t>
            </a:r>
            <a:endParaRPr lang="en-US" sz="1200" dirty="0"/>
          </a:p>
        </p:txBody>
      </p:sp>
      <p:pic>
        <p:nvPicPr>
          <p:cNvPr id="7170" name="Picture 2" descr="E:\CONFERENCES_2023\Conferences_2023\CONFERENCES_2023_Participation\EFOODS 2023_Electronic Conference\Efoods_Conference_presentation_preparation\Efoods_Presentation gels\კახას _Gels_revised\PCR heli-77_ heli-104 _heli-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5" y="1682038"/>
            <a:ext cx="2441308" cy="12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CONFERENCES_2023\Conferences_2023\CONFERENCES_2023_Participation\EFOODS 2023_Electronic Conference\Efoods_Conference_presentation_preparation\Efoods_Presentation gels\კახას _Gels_revised\PCR heli -83_ heli-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8" y="1689093"/>
            <a:ext cx="2003651" cy="122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CONFERENCES_2023\Conferences_2023\CONFERENCES_2023_Participation\EFOODS 2023_Electronic Conference\Efoods_Conference_presentation_preparation\Efoods_Presentation gels\კახას _Gels_revised\PCR hel 162_ heli-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08" y="1705911"/>
            <a:ext cx="1892265" cy="11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440" y="4764342"/>
            <a:ext cx="11101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modified CTAB method was found to be the best method for extracting amplifiable DNA from sunflower </a:t>
            </a:r>
            <a:r>
              <a:rPr lang="en-US" dirty="0" smtClean="0"/>
              <a:t>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standard CTAB method was found to be the best method for extracting amplifiable DNA from sunflower </a:t>
            </a:r>
            <a:r>
              <a:rPr lang="en-US" dirty="0" smtClean="0"/>
              <a:t>seeds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DNA obtained by the </a:t>
            </a:r>
            <a:r>
              <a:rPr lang="en-US" dirty="0" err="1" smtClean="0"/>
              <a:t>NucleoSpin</a:t>
            </a:r>
            <a:r>
              <a:rPr lang="en-US" dirty="0" smtClean="0"/>
              <a:t> </a:t>
            </a:r>
            <a:r>
              <a:rPr lang="en-US" dirty="0"/>
              <a:t>Food Mini Kit </a:t>
            </a:r>
            <a:r>
              <a:rPr lang="en-US" dirty="0" smtClean="0"/>
              <a:t>is </a:t>
            </a:r>
            <a:r>
              <a:rPr lang="en-US" dirty="0"/>
              <a:t>useful for PCR detection of sunflower in </a:t>
            </a:r>
            <a:r>
              <a:rPr lang="en-US" dirty="0" smtClean="0"/>
              <a:t>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DNA </a:t>
            </a:r>
            <a:r>
              <a:rPr lang="en-US" dirty="0"/>
              <a:t>obtained with the Olive Oil DNA Isolation Kit failed to detect sunflower by PCR in the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065160" y="3422151"/>
            <a:ext cx="44644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Samples</a:t>
            </a:r>
          </a:p>
          <a:p>
            <a:r>
              <a:rPr lang="ka-GE" sz="1200" dirty="0" smtClean="0"/>
              <a:t>1</a:t>
            </a:r>
            <a:r>
              <a:rPr lang="ka-GE" sz="1200" dirty="0"/>
              <a:t>, 6, </a:t>
            </a:r>
            <a:r>
              <a:rPr lang="ka-GE" sz="1200" dirty="0" smtClean="0"/>
              <a:t>11</a:t>
            </a:r>
            <a:r>
              <a:rPr lang="en-US" sz="1200" dirty="0"/>
              <a:t>. Sunflower seeds, standard CTAB method </a:t>
            </a:r>
          </a:p>
          <a:p>
            <a:r>
              <a:rPr lang="ka-GE" sz="1200" dirty="0" smtClean="0"/>
              <a:t>2</a:t>
            </a:r>
            <a:r>
              <a:rPr lang="ka-GE" sz="1200" dirty="0"/>
              <a:t>, 7, </a:t>
            </a:r>
            <a:r>
              <a:rPr lang="ka-GE" sz="1200" dirty="0" smtClean="0"/>
              <a:t>12</a:t>
            </a:r>
            <a:r>
              <a:rPr lang="en-US" sz="1200" dirty="0"/>
              <a:t>. 2.cold-pressed sunflower oil, </a:t>
            </a:r>
            <a:r>
              <a:rPr lang="en-US" sz="1200" b="1" dirty="0"/>
              <a:t>standard CTAB </a:t>
            </a:r>
            <a:r>
              <a:rPr lang="en-US" sz="1200" b="1" dirty="0" smtClean="0"/>
              <a:t>method</a:t>
            </a:r>
            <a:endParaRPr lang="en-US" sz="1200" b="1" dirty="0"/>
          </a:p>
          <a:p>
            <a:r>
              <a:rPr lang="ka-GE" sz="1200" dirty="0" smtClean="0"/>
              <a:t>3</a:t>
            </a:r>
            <a:r>
              <a:rPr lang="ka-GE" sz="1200" dirty="0"/>
              <a:t>, 8, </a:t>
            </a:r>
            <a:r>
              <a:rPr lang="ka-GE" sz="1200" dirty="0" smtClean="0"/>
              <a:t>13</a:t>
            </a:r>
            <a:r>
              <a:rPr lang="en-US" sz="1200" dirty="0"/>
              <a:t>. cold-pressed sunflower oil, </a:t>
            </a:r>
            <a:r>
              <a:rPr lang="en-US" sz="1200" b="1" dirty="0"/>
              <a:t>modified CTAB method  </a:t>
            </a:r>
          </a:p>
          <a:p>
            <a:r>
              <a:rPr lang="en-US" sz="1200" dirty="0"/>
              <a:t>4. Water negative control </a:t>
            </a:r>
            <a:r>
              <a:rPr lang="ka-GE" sz="1200" dirty="0" smtClean="0"/>
              <a:t> </a:t>
            </a:r>
            <a:endParaRPr lang="en-US" sz="1200" dirty="0" smtClean="0"/>
          </a:p>
        </p:txBody>
      </p:sp>
      <p:pic>
        <p:nvPicPr>
          <p:cNvPr id="11" name="Picture 2" descr="E:\CONFERENCES_2023\Conferences_2023\CONFERENCES_2023_Participation\EFOODS 2023_Electronic Conference\Efoods_Conference_presentation_preparation\Efoods_Presentation gels\GELS_ revised\heli 160_ heli 162_ heli 188_ heli 10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07" y="1736667"/>
            <a:ext cx="1939841" cy="11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CONFERENCES_2023\Conferences_2023\CONFERENCES_2023_Participation\EFOODS 2023_Electronic Conference\Efoods_Conference_presentation_preparation\Efoods_Presentation gels\GELS_ revised\heli-77,  heli-83_ heli-1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1733877"/>
            <a:ext cx="1875230" cy="118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23428" y="2896339"/>
            <a:ext cx="2239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/>
              <a:t>PCR </a:t>
            </a:r>
            <a:r>
              <a:rPr lang="en-US" sz="1200" b="1" dirty="0"/>
              <a:t>amplicons </a:t>
            </a:r>
          </a:p>
          <a:p>
            <a:pPr algn="ctr"/>
            <a:r>
              <a:rPr lang="en-US" sz="1200" b="1" dirty="0" smtClean="0"/>
              <a:t>Heli-160 (1-4), </a:t>
            </a:r>
            <a:r>
              <a:rPr lang="ka-GE" sz="1200" b="1" dirty="0" smtClean="0"/>
              <a:t>heli </a:t>
            </a:r>
            <a:r>
              <a:rPr lang="ka-GE" sz="1200" b="1" dirty="0"/>
              <a:t>-162 </a:t>
            </a:r>
            <a:r>
              <a:rPr lang="ka-GE" sz="1200" b="1" dirty="0" smtClean="0"/>
              <a:t>(</a:t>
            </a:r>
            <a:r>
              <a:rPr lang="en-US" sz="1200" b="1" dirty="0" smtClean="0"/>
              <a:t>5</a:t>
            </a:r>
            <a:r>
              <a:rPr lang="ka-GE" sz="1200" b="1" dirty="0" smtClean="0"/>
              <a:t>-</a:t>
            </a:r>
            <a:r>
              <a:rPr lang="en-US" sz="1200" b="1" dirty="0" smtClean="0"/>
              <a:t>8</a:t>
            </a:r>
            <a:r>
              <a:rPr lang="ka-GE" sz="1200" b="1" dirty="0" smtClean="0"/>
              <a:t>); </a:t>
            </a:r>
            <a:endParaRPr lang="en-US" sz="1200" b="1" dirty="0" smtClean="0"/>
          </a:p>
          <a:p>
            <a:pPr algn="ctr"/>
            <a:r>
              <a:rPr lang="ka-GE" sz="1200" b="1" dirty="0" smtClean="0"/>
              <a:t>heli-188 </a:t>
            </a:r>
            <a:r>
              <a:rPr lang="ka-GE" sz="1200" b="1" dirty="0" smtClean="0"/>
              <a:t>(</a:t>
            </a:r>
            <a:r>
              <a:rPr lang="en-US" sz="1200" b="1" dirty="0" smtClean="0"/>
              <a:t>9</a:t>
            </a:r>
            <a:r>
              <a:rPr lang="ka-GE" sz="1200" b="1" dirty="0" smtClean="0"/>
              <a:t>-</a:t>
            </a:r>
            <a:r>
              <a:rPr lang="en-US" sz="1200" b="1" dirty="0" smtClean="0"/>
              <a:t>12); heli-104 (13-16)</a:t>
            </a:r>
            <a:r>
              <a:rPr lang="ka-GE" sz="1200" b="1" dirty="0" smtClean="0"/>
              <a:t> 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9290387" y="294296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/>
              <a:t>PCR </a:t>
            </a:r>
            <a:r>
              <a:rPr lang="en-US" sz="1200" b="1" dirty="0"/>
              <a:t>amplicons </a:t>
            </a:r>
          </a:p>
          <a:p>
            <a:pPr algn="ctr"/>
            <a:r>
              <a:rPr lang="en-US" sz="1200" b="1" dirty="0" smtClean="0"/>
              <a:t>Heli-77 (1-4), </a:t>
            </a:r>
            <a:r>
              <a:rPr lang="ka-GE" sz="1200" b="1" dirty="0" smtClean="0"/>
              <a:t>heli -</a:t>
            </a:r>
            <a:r>
              <a:rPr lang="en-US" sz="1200" b="1" dirty="0" smtClean="0"/>
              <a:t>83</a:t>
            </a:r>
            <a:r>
              <a:rPr lang="ka-GE" sz="1200" b="1" dirty="0" smtClean="0"/>
              <a:t> (</a:t>
            </a:r>
            <a:r>
              <a:rPr lang="en-US" sz="1200" b="1" dirty="0" smtClean="0"/>
              <a:t>5</a:t>
            </a:r>
            <a:r>
              <a:rPr lang="ka-GE" sz="1200" b="1" dirty="0" smtClean="0"/>
              <a:t>-</a:t>
            </a:r>
            <a:r>
              <a:rPr lang="en-US" sz="1200" b="1" dirty="0" smtClean="0"/>
              <a:t>8</a:t>
            </a:r>
            <a:r>
              <a:rPr lang="ka-GE" sz="1200" b="1" dirty="0" smtClean="0"/>
              <a:t>); </a:t>
            </a:r>
            <a:endParaRPr lang="en-US" sz="1200" b="1" dirty="0" smtClean="0"/>
          </a:p>
          <a:p>
            <a:pPr algn="ctr"/>
            <a:r>
              <a:rPr lang="ka-GE" sz="1200" b="1" dirty="0" smtClean="0"/>
              <a:t>heli-1</a:t>
            </a:r>
            <a:r>
              <a:rPr lang="en-US" sz="1200" b="1" dirty="0" smtClean="0"/>
              <a:t>60</a:t>
            </a:r>
            <a:r>
              <a:rPr lang="ka-GE" sz="1200" b="1" dirty="0" smtClean="0"/>
              <a:t> (</a:t>
            </a:r>
            <a:r>
              <a:rPr lang="en-US" sz="1200" b="1" dirty="0" smtClean="0"/>
              <a:t>9</a:t>
            </a:r>
            <a:r>
              <a:rPr lang="ka-GE" sz="1200" b="1" dirty="0" smtClean="0"/>
              <a:t>-</a:t>
            </a:r>
            <a:r>
              <a:rPr lang="en-US" sz="1200" b="1" dirty="0" smtClean="0"/>
              <a:t>12)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462564" y="3531869"/>
            <a:ext cx="42484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Samples </a:t>
            </a:r>
          </a:p>
          <a:p>
            <a:r>
              <a:rPr lang="en-US" sz="1200" dirty="0" smtClean="0"/>
              <a:t>1, 5, 9, 13. cold-pressed </a:t>
            </a:r>
            <a:r>
              <a:rPr lang="en-US" sz="1200" dirty="0"/>
              <a:t>sunflower </a:t>
            </a:r>
            <a:r>
              <a:rPr lang="en-US" sz="1200" dirty="0" smtClean="0"/>
              <a:t>oil, </a:t>
            </a:r>
            <a:r>
              <a:rPr lang="en-US" sz="1200" b="1" dirty="0"/>
              <a:t>Olive Oil </a:t>
            </a:r>
            <a:r>
              <a:rPr lang="en-US" sz="1200" b="1" dirty="0" smtClean="0"/>
              <a:t>kit</a:t>
            </a:r>
          </a:p>
          <a:p>
            <a:r>
              <a:rPr lang="en-US" sz="1200" dirty="0" smtClean="0"/>
              <a:t>2, 6, 10, 14. </a:t>
            </a:r>
            <a:r>
              <a:rPr lang="en-US" sz="1200" dirty="0"/>
              <a:t>cold-pressed sunflower </a:t>
            </a:r>
            <a:r>
              <a:rPr lang="en-US" sz="1200" dirty="0" smtClean="0"/>
              <a:t>oil, </a:t>
            </a:r>
            <a:r>
              <a:rPr lang="en-US" sz="1200" b="1" dirty="0" err="1" smtClean="0"/>
              <a:t>NucleoSpin</a:t>
            </a:r>
            <a:r>
              <a:rPr lang="en-US" sz="1200" b="1" dirty="0" smtClean="0"/>
              <a:t> Food kit </a:t>
            </a:r>
          </a:p>
          <a:p>
            <a:r>
              <a:rPr lang="en-US" sz="1200" dirty="0" smtClean="0"/>
              <a:t>3, 7, 11, 15</a:t>
            </a:r>
            <a:r>
              <a:rPr lang="en-US" sz="1200" b="1" dirty="0" smtClean="0"/>
              <a:t>. </a:t>
            </a:r>
            <a:r>
              <a:rPr lang="en-US" sz="1200" dirty="0" smtClean="0"/>
              <a:t>Sunflower seeds, plant mini kit</a:t>
            </a:r>
          </a:p>
          <a:p>
            <a:r>
              <a:rPr lang="en-US" sz="1200" dirty="0" smtClean="0"/>
              <a:t>4, 8, 12, 16. Water negative control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708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9170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 oil type (cold-pressed, refined), </a:t>
            </a:r>
            <a:r>
              <a:rPr lang="en-US" sz="2400" dirty="0"/>
              <a:t>DNA </a:t>
            </a:r>
            <a:r>
              <a:rPr lang="en-US" sz="2400" dirty="0" smtClean="0"/>
              <a:t>extraction and </a:t>
            </a:r>
            <a:r>
              <a:rPr lang="en-US" sz="2400" dirty="0"/>
              <a:t>amplification methods </a:t>
            </a:r>
            <a:r>
              <a:rPr lang="en-US" sz="2400" dirty="0" smtClean="0"/>
              <a:t>are important for </a:t>
            </a:r>
            <a:r>
              <a:rPr lang="en-US" sz="2400" dirty="0"/>
              <a:t>successful </a:t>
            </a:r>
            <a:r>
              <a:rPr lang="en-US" sz="2400" dirty="0" smtClean="0"/>
              <a:t>PCR </a:t>
            </a:r>
            <a:r>
              <a:rPr lang="en-US" sz="2400" dirty="0" smtClean="0"/>
              <a:t>analysis </a:t>
            </a:r>
          </a:p>
          <a:p>
            <a:r>
              <a:rPr lang="en-US" sz="2400" dirty="0" smtClean="0"/>
              <a:t>Centrifugation </a:t>
            </a:r>
            <a:r>
              <a:rPr lang="en-US" sz="2400" dirty="0"/>
              <a:t>of the oils at 18,000 g, at 4 ºC was the best method for DNA enrichment from the </a:t>
            </a:r>
            <a:r>
              <a:rPr lang="en-US" sz="2400" dirty="0" smtClean="0"/>
              <a:t>oils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modified CTAB method was found to be the best DNA extraction method for PCR analysis of sunflower and maize </a:t>
            </a:r>
            <a:r>
              <a:rPr lang="en-US" sz="2400" dirty="0" smtClean="0"/>
              <a:t>oils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addition, a PCR system specific for the 18S-302 </a:t>
            </a:r>
            <a:r>
              <a:rPr lang="en-US" sz="2400" dirty="0" err="1"/>
              <a:t>amplicon</a:t>
            </a:r>
            <a:r>
              <a:rPr lang="en-US" sz="2400" dirty="0"/>
              <a:t> of the 18S ribosomal RNA gene was identified as the best method for DNA traceability in </a:t>
            </a:r>
            <a:r>
              <a:rPr lang="en-US" sz="2400" dirty="0" smtClean="0"/>
              <a:t>oils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5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79253"/>
              </p:ext>
            </p:extLst>
          </p:nvPr>
        </p:nvGraphicFramePr>
        <p:xfrm>
          <a:off x="6099234" y="4192504"/>
          <a:ext cx="3263513" cy="2120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051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1" dirty="0" err="1" smtClean="0"/>
                        <a:t>I.Beritashvili</a:t>
                      </a:r>
                      <a:r>
                        <a:rPr lang="en-GB" sz="2000" b="1" i="1" dirty="0" smtClean="0"/>
                        <a:t> </a:t>
                      </a:r>
                      <a:r>
                        <a:rPr lang="en-GB" sz="2000" b="1" i="1" dirty="0" err="1" smtClean="0"/>
                        <a:t>Center</a:t>
                      </a:r>
                      <a:r>
                        <a:rPr lang="en-GB" sz="2000" b="1" i="1" dirty="0" smtClean="0"/>
                        <a:t> of Experimental Biomedicine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marL="121888" marR="121888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Kakha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Bitskinashvili</a:t>
                      </a:r>
                      <a:endParaRPr lang="en-US" sz="2000" b="1" dirty="0" smtClean="0"/>
                    </a:p>
                  </a:txBody>
                  <a:tcPr marL="121888" marR="121888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0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Tamar </a:t>
                      </a:r>
                      <a:r>
                        <a:rPr lang="en-US" sz="2000" b="1" dirty="0" err="1" smtClean="0"/>
                        <a:t>Kutateladze</a:t>
                      </a:r>
                      <a:endParaRPr lang="en-US" sz="2000" b="1" dirty="0"/>
                    </a:p>
                  </a:txBody>
                  <a:tcPr marL="121888" marR="121888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0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Boris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err="1" smtClean="0"/>
                        <a:t>Vishnepolsky</a:t>
                      </a:r>
                      <a:endParaRPr lang="en-US" sz="2000" b="1" dirty="0"/>
                    </a:p>
                  </a:txBody>
                  <a:tcPr marL="121888" marR="121888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62674"/>
              </p:ext>
            </p:extLst>
          </p:nvPr>
        </p:nvGraphicFramePr>
        <p:xfrm>
          <a:off x="2542943" y="4221088"/>
          <a:ext cx="292303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6628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Ilia State University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21888" marR="121888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Nelly </a:t>
                      </a:r>
                      <a:r>
                        <a:rPr lang="en-US" sz="2000" b="1" dirty="0" err="1" smtClean="0"/>
                        <a:t>Datukishvili</a:t>
                      </a:r>
                      <a:endParaRPr lang="en-US" sz="2000" b="1" dirty="0" smtClean="0"/>
                    </a:p>
                  </a:txBody>
                  <a:tcPr marL="121888" marR="121888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Kakha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Karchkhadze</a:t>
                      </a:r>
                      <a:endParaRPr lang="en-US" sz="2000" b="1" dirty="0" smtClean="0"/>
                    </a:p>
                  </a:txBody>
                  <a:tcPr marL="121888" marR="121888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Tata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err="1" smtClean="0"/>
                        <a:t>Ninidze</a:t>
                      </a:r>
                      <a:endParaRPr lang="en-US" sz="2000" b="1" dirty="0" smtClean="0"/>
                    </a:p>
                  </a:txBody>
                  <a:tcPr marL="121888" marR="121888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Tamar </a:t>
                      </a:r>
                      <a:r>
                        <a:rPr lang="en-US" sz="2000" b="1" dirty="0" err="1" smtClean="0"/>
                        <a:t>Koberidze</a:t>
                      </a:r>
                      <a:endParaRPr lang="en-US" sz="2000" b="1" dirty="0" smtClean="0"/>
                    </a:p>
                  </a:txBody>
                  <a:tcPr marL="121888" marR="121888"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Picture 10" descr="D:\NELLY\Confer\Confer_2016\EFFOST_VIENNA_მიღებულია_Poster\Poster_Presentation\EFFoST_POSTER_Applic\emblema\2828031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2804" y="3672782"/>
            <a:ext cx="935729" cy="89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3"/>
          <p:cNvSpPr txBox="1">
            <a:spLocks noGrp="1"/>
          </p:cNvSpPr>
          <p:nvPr>
            <p:ph type="title"/>
          </p:nvPr>
        </p:nvSpPr>
        <p:spPr>
          <a:xfrm>
            <a:off x="2710036" y="374369"/>
            <a:ext cx="85898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/>
              <a:t>Acknowledgments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-   </a:t>
            </a:r>
            <a:r>
              <a:rPr lang="ka-GE" sz="2000" b="1" dirty="0" smtClean="0"/>
              <a:t>This </a:t>
            </a:r>
            <a:r>
              <a:rPr lang="ka-GE" sz="2000" b="1" dirty="0"/>
              <a:t>work was supported by Shota Rustaveli National Science Foundation of Georgia (SRNSFG) [</a:t>
            </a:r>
            <a:r>
              <a:rPr lang="en-US" sz="2000" b="1" dirty="0"/>
              <a:t>Grant AR-22- 636] </a:t>
            </a:r>
            <a:br>
              <a:rPr lang="en-US" sz="2000" b="1" dirty="0"/>
            </a:br>
            <a:r>
              <a:rPr lang="en-US" sz="2000" b="1" dirty="0" smtClean="0"/>
              <a:t>-   The co-funding </a:t>
            </a:r>
            <a:r>
              <a:rPr lang="en-US" sz="2000" b="1" dirty="0"/>
              <a:t>organization of the project is "Biodiesel Georgia" LLC</a:t>
            </a:r>
            <a:r>
              <a:rPr lang="en-US" sz="2000" b="1" dirty="0" smtClean="0"/>
              <a:t>. </a:t>
            </a:r>
            <a:br>
              <a:rPr lang="en-US" sz="2000" b="1" dirty="0" smtClean="0"/>
            </a:b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dirty="0"/>
          </a:p>
        </p:txBody>
      </p:sp>
      <p:pic>
        <p:nvPicPr>
          <p:cNvPr id="14" name="Picture 13" descr="D:\NELLY\Confer\Confer_2021\Conference_GMBT_2021\GMBT_ Presentation\presentation_მასალები\ge_pic_13339_1_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3" y="140635"/>
            <a:ext cx="220767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E:\CONFERENCES\Conferences_2023\CONFERENCES_2023_Participation\EFOODS 2023_Electronic Conference\Efoods_Conference_presentation\Efoods_Present_Materials\imag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00" y="3612214"/>
            <a:ext cx="871354" cy="82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26931" y="2204864"/>
            <a:ext cx="10969943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Thank You for Your Attention</a:t>
            </a:r>
            <a:r>
              <a:rPr lang="ka-GE" sz="3200" b="1" smtClean="0"/>
              <a:t>!</a:t>
            </a:r>
            <a:endParaRPr lang="en-US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68C6B0-D295-482F-A300-E8F423F67B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48" y="1040576"/>
            <a:ext cx="871354" cy="8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21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9212</TotalTime>
  <Words>1014</Words>
  <Application>Microsoft Office PowerPoint</Application>
  <PresentationFormat>Custom</PresentationFormat>
  <Paragraphs>133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 Evaluation of DNA extraction methods  for PCR analysis of maize and sunflower oils  </vt:lpstr>
      <vt:lpstr>PowerPoint Presentation</vt:lpstr>
      <vt:lpstr>PowerPoint Presentation</vt:lpstr>
      <vt:lpstr>PowerPoint Presentation</vt:lpstr>
      <vt:lpstr>The genomic DNA band visible on the agarose gel was obtained from cold-pressed sunflower oil!  </vt:lpstr>
      <vt:lpstr> PCRs specific to 18S ribosomal RNA gene  Comparison standard and modified CTAB methods </vt:lpstr>
      <vt:lpstr> Sunflower detection in oils by PCR  Comparison of standard and modified CTAB methods </vt:lpstr>
      <vt:lpstr>Conclusions</vt:lpstr>
      <vt:lpstr>Acknowledgments   -   This work was supported by Shota Rustaveli National Science Foundation of Georgia (SRNSFG) [Grant AR-22- 636]  -   The co-funding organization of the project is "Biodiesel Georgia" LLC.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დიაგნოსტიკური ნანობიოტექნოლოგია გენეტიკურად მოდიფიცირებული ორგანიზმების მონიტორინგისთვის</dc:title>
  <dc:creator>Neli</dc:creator>
  <cp:lastModifiedBy>Windows User</cp:lastModifiedBy>
  <cp:revision>3258</cp:revision>
  <dcterms:created xsi:type="dcterms:W3CDTF">2019-11-24T16:29:28Z</dcterms:created>
  <dcterms:modified xsi:type="dcterms:W3CDTF">2023-10-16T21:06:51Z</dcterms:modified>
</cp:coreProperties>
</file>