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85" autoAdjust="0"/>
    <p:restoredTop sz="94660"/>
  </p:normalViewPr>
  <p:slideViewPr>
    <p:cSldViewPr snapToGrid="0">
      <p:cViewPr varScale="1">
        <p:scale>
          <a:sx n="68" d="100"/>
          <a:sy n="68" d="100"/>
        </p:scale>
        <p:origin x="84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BEBA9-49D4-826B-B9A2-0B03D22881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99C0DB-85AC-5D69-D1EF-1E1501E23E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0F322E4-36E0-3025-FCD3-0D8AB8093392}"/>
              </a:ext>
            </a:extLst>
          </p:cNvPr>
          <p:cNvSpPr>
            <a:spLocks noGrp="1"/>
          </p:cNvSpPr>
          <p:nvPr>
            <p:ph type="dt" sz="half" idx="10"/>
          </p:nvPr>
        </p:nvSpPr>
        <p:spPr/>
        <p:txBody>
          <a:bodyPr/>
          <a:lstStyle/>
          <a:p>
            <a:fld id="{C6BAA2AE-8FD8-410B-9F4E-9D378082E7EF}" type="datetimeFigureOut">
              <a:rPr lang="en-US" smtClean="0"/>
              <a:t>8/18/2023</a:t>
            </a:fld>
            <a:endParaRPr lang="en-US"/>
          </a:p>
        </p:txBody>
      </p:sp>
      <p:sp>
        <p:nvSpPr>
          <p:cNvPr id="5" name="Footer Placeholder 4">
            <a:extLst>
              <a:ext uri="{FF2B5EF4-FFF2-40B4-BE49-F238E27FC236}">
                <a16:creationId xmlns:a16="http://schemas.microsoft.com/office/drawing/2014/main" id="{6DBCAA28-CBFB-225E-CA19-2D00F76BEA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A88614-8FB5-71FF-4861-57989B2E9038}"/>
              </a:ext>
            </a:extLst>
          </p:cNvPr>
          <p:cNvSpPr>
            <a:spLocks noGrp="1"/>
          </p:cNvSpPr>
          <p:nvPr>
            <p:ph type="sldNum" sz="quarter" idx="12"/>
          </p:nvPr>
        </p:nvSpPr>
        <p:spPr/>
        <p:txBody>
          <a:bodyPr/>
          <a:lstStyle/>
          <a:p>
            <a:fld id="{386816DD-7DE6-4A64-ACBB-7C9345390AB9}" type="slidenum">
              <a:rPr lang="en-US" smtClean="0"/>
              <a:t>‹#›</a:t>
            </a:fld>
            <a:endParaRPr lang="en-US"/>
          </a:p>
        </p:txBody>
      </p:sp>
    </p:spTree>
    <p:extLst>
      <p:ext uri="{BB962C8B-B14F-4D97-AF65-F5344CB8AC3E}">
        <p14:creationId xmlns:p14="http://schemas.microsoft.com/office/powerpoint/2010/main" val="3893880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132C9-DEAB-F0F8-9324-5D5E905DA5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7E0DD8B-DEF6-4F5A-26E7-F31E110636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4AA178-68FF-EFEF-8E36-E8FB79CD742B}"/>
              </a:ext>
            </a:extLst>
          </p:cNvPr>
          <p:cNvSpPr>
            <a:spLocks noGrp="1"/>
          </p:cNvSpPr>
          <p:nvPr>
            <p:ph type="dt" sz="half" idx="10"/>
          </p:nvPr>
        </p:nvSpPr>
        <p:spPr/>
        <p:txBody>
          <a:bodyPr/>
          <a:lstStyle/>
          <a:p>
            <a:fld id="{C6BAA2AE-8FD8-410B-9F4E-9D378082E7EF}" type="datetimeFigureOut">
              <a:rPr lang="en-US" smtClean="0"/>
              <a:t>8/18/2023</a:t>
            </a:fld>
            <a:endParaRPr lang="en-US"/>
          </a:p>
        </p:txBody>
      </p:sp>
      <p:sp>
        <p:nvSpPr>
          <p:cNvPr id="5" name="Footer Placeholder 4">
            <a:extLst>
              <a:ext uri="{FF2B5EF4-FFF2-40B4-BE49-F238E27FC236}">
                <a16:creationId xmlns:a16="http://schemas.microsoft.com/office/drawing/2014/main" id="{D8B94BEB-F38C-6519-8D19-4648EDECB3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728262-2F40-158D-2126-A42489DEEB3A}"/>
              </a:ext>
            </a:extLst>
          </p:cNvPr>
          <p:cNvSpPr>
            <a:spLocks noGrp="1"/>
          </p:cNvSpPr>
          <p:nvPr>
            <p:ph type="sldNum" sz="quarter" idx="12"/>
          </p:nvPr>
        </p:nvSpPr>
        <p:spPr/>
        <p:txBody>
          <a:bodyPr/>
          <a:lstStyle/>
          <a:p>
            <a:fld id="{386816DD-7DE6-4A64-ACBB-7C9345390AB9}" type="slidenum">
              <a:rPr lang="en-US" smtClean="0"/>
              <a:t>‹#›</a:t>
            </a:fld>
            <a:endParaRPr lang="en-US"/>
          </a:p>
        </p:txBody>
      </p:sp>
    </p:spTree>
    <p:extLst>
      <p:ext uri="{BB962C8B-B14F-4D97-AF65-F5344CB8AC3E}">
        <p14:creationId xmlns:p14="http://schemas.microsoft.com/office/powerpoint/2010/main" val="2763780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98AFBD-6520-C2BA-9831-C2E66F6FA12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4485D2-F3F9-622D-E1D9-D57E1D7952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C1B0A4-2341-AAB7-D0DF-0325E8C81CB4}"/>
              </a:ext>
            </a:extLst>
          </p:cNvPr>
          <p:cNvSpPr>
            <a:spLocks noGrp="1"/>
          </p:cNvSpPr>
          <p:nvPr>
            <p:ph type="dt" sz="half" idx="10"/>
          </p:nvPr>
        </p:nvSpPr>
        <p:spPr/>
        <p:txBody>
          <a:bodyPr/>
          <a:lstStyle/>
          <a:p>
            <a:fld id="{C6BAA2AE-8FD8-410B-9F4E-9D378082E7EF}" type="datetimeFigureOut">
              <a:rPr lang="en-US" smtClean="0"/>
              <a:t>8/18/2023</a:t>
            </a:fld>
            <a:endParaRPr lang="en-US"/>
          </a:p>
        </p:txBody>
      </p:sp>
      <p:sp>
        <p:nvSpPr>
          <p:cNvPr id="5" name="Footer Placeholder 4">
            <a:extLst>
              <a:ext uri="{FF2B5EF4-FFF2-40B4-BE49-F238E27FC236}">
                <a16:creationId xmlns:a16="http://schemas.microsoft.com/office/drawing/2014/main" id="{3DD807E5-23E6-FD7F-3ABC-55747AE3AC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14BB51-1FF5-A499-2819-84EC4965D6E1}"/>
              </a:ext>
            </a:extLst>
          </p:cNvPr>
          <p:cNvSpPr>
            <a:spLocks noGrp="1"/>
          </p:cNvSpPr>
          <p:nvPr>
            <p:ph type="sldNum" sz="quarter" idx="12"/>
          </p:nvPr>
        </p:nvSpPr>
        <p:spPr/>
        <p:txBody>
          <a:bodyPr/>
          <a:lstStyle/>
          <a:p>
            <a:fld id="{386816DD-7DE6-4A64-ACBB-7C9345390AB9}" type="slidenum">
              <a:rPr lang="en-US" smtClean="0"/>
              <a:t>‹#›</a:t>
            </a:fld>
            <a:endParaRPr lang="en-US"/>
          </a:p>
        </p:txBody>
      </p:sp>
    </p:spTree>
    <p:extLst>
      <p:ext uri="{BB962C8B-B14F-4D97-AF65-F5344CB8AC3E}">
        <p14:creationId xmlns:p14="http://schemas.microsoft.com/office/powerpoint/2010/main" val="2352716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76B9C-01C0-306A-2576-B7958990F1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6F66E7-A652-6067-27C5-789F609A15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584711-ECE4-A55F-D5FA-FA9C0B21699D}"/>
              </a:ext>
            </a:extLst>
          </p:cNvPr>
          <p:cNvSpPr>
            <a:spLocks noGrp="1"/>
          </p:cNvSpPr>
          <p:nvPr>
            <p:ph type="dt" sz="half" idx="10"/>
          </p:nvPr>
        </p:nvSpPr>
        <p:spPr/>
        <p:txBody>
          <a:bodyPr/>
          <a:lstStyle/>
          <a:p>
            <a:fld id="{C6BAA2AE-8FD8-410B-9F4E-9D378082E7EF}" type="datetimeFigureOut">
              <a:rPr lang="en-US" smtClean="0"/>
              <a:t>8/18/2023</a:t>
            </a:fld>
            <a:endParaRPr lang="en-US"/>
          </a:p>
        </p:txBody>
      </p:sp>
      <p:sp>
        <p:nvSpPr>
          <p:cNvPr id="5" name="Footer Placeholder 4">
            <a:extLst>
              <a:ext uri="{FF2B5EF4-FFF2-40B4-BE49-F238E27FC236}">
                <a16:creationId xmlns:a16="http://schemas.microsoft.com/office/drawing/2014/main" id="{4468FB75-6724-3F94-69D0-E0D23A3034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E28999-0CB1-3A2C-B542-F613C90FD6CB}"/>
              </a:ext>
            </a:extLst>
          </p:cNvPr>
          <p:cNvSpPr>
            <a:spLocks noGrp="1"/>
          </p:cNvSpPr>
          <p:nvPr>
            <p:ph type="sldNum" sz="quarter" idx="12"/>
          </p:nvPr>
        </p:nvSpPr>
        <p:spPr/>
        <p:txBody>
          <a:bodyPr/>
          <a:lstStyle/>
          <a:p>
            <a:fld id="{386816DD-7DE6-4A64-ACBB-7C9345390AB9}" type="slidenum">
              <a:rPr lang="en-US" smtClean="0"/>
              <a:t>‹#›</a:t>
            </a:fld>
            <a:endParaRPr lang="en-US"/>
          </a:p>
        </p:txBody>
      </p:sp>
    </p:spTree>
    <p:extLst>
      <p:ext uri="{BB962C8B-B14F-4D97-AF65-F5344CB8AC3E}">
        <p14:creationId xmlns:p14="http://schemas.microsoft.com/office/powerpoint/2010/main" val="3564947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0A454-BB3E-83AF-6ACD-AA2A6803CA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3B17DC-84CC-4B96-4888-88C69FE3F2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0C4E02-F97C-EB92-AEF3-DC86EF136C22}"/>
              </a:ext>
            </a:extLst>
          </p:cNvPr>
          <p:cNvSpPr>
            <a:spLocks noGrp="1"/>
          </p:cNvSpPr>
          <p:nvPr>
            <p:ph type="dt" sz="half" idx="10"/>
          </p:nvPr>
        </p:nvSpPr>
        <p:spPr/>
        <p:txBody>
          <a:bodyPr/>
          <a:lstStyle/>
          <a:p>
            <a:fld id="{C6BAA2AE-8FD8-410B-9F4E-9D378082E7EF}" type="datetimeFigureOut">
              <a:rPr lang="en-US" smtClean="0"/>
              <a:t>8/18/2023</a:t>
            </a:fld>
            <a:endParaRPr lang="en-US"/>
          </a:p>
        </p:txBody>
      </p:sp>
      <p:sp>
        <p:nvSpPr>
          <p:cNvPr id="5" name="Footer Placeholder 4">
            <a:extLst>
              <a:ext uri="{FF2B5EF4-FFF2-40B4-BE49-F238E27FC236}">
                <a16:creationId xmlns:a16="http://schemas.microsoft.com/office/drawing/2014/main" id="{65629DE1-DC18-3552-7295-06033CE435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F3AFDD-D466-24F6-1EA2-4CBA4872B951}"/>
              </a:ext>
            </a:extLst>
          </p:cNvPr>
          <p:cNvSpPr>
            <a:spLocks noGrp="1"/>
          </p:cNvSpPr>
          <p:nvPr>
            <p:ph type="sldNum" sz="quarter" idx="12"/>
          </p:nvPr>
        </p:nvSpPr>
        <p:spPr/>
        <p:txBody>
          <a:bodyPr/>
          <a:lstStyle/>
          <a:p>
            <a:fld id="{386816DD-7DE6-4A64-ACBB-7C9345390AB9}" type="slidenum">
              <a:rPr lang="en-US" smtClean="0"/>
              <a:t>‹#›</a:t>
            </a:fld>
            <a:endParaRPr lang="en-US"/>
          </a:p>
        </p:txBody>
      </p:sp>
    </p:spTree>
    <p:extLst>
      <p:ext uri="{BB962C8B-B14F-4D97-AF65-F5344CB8AC3E}">
        <p14:creationId xmlns:p14="http://schemas.microsoft.com/office/powerpoint/2010/main" val="2588392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37792-5EAE-A5A2-249C-F7FF1DB85D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17A5ED-5619-DCC8-C67B-0C0BDAF839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49DCA3-73EA-D51B-5C9B-499D25C0D0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DA36C6A-148F-61A5-77FC-36323E71A960}"/>
              </a:ext>
            </a:extLst>
          </p:cNvPr>
          <p:cNvSpPr>
            <a:spLocks noGrp="1"/>
          </p:cNvSpPr>
          <p:nvPr>
            <p:ph type="dt" sz="half" idx="10"/>
          </p:nvPr>
        </p:nvSpPr>
        <p:spPr/>
        <p:txBody>
          <a:bodyPr/>
          <a:lstStyle/>
          <a:p>
            <a:fld id="{C6BAA2AE-8FD8-410B-9F4E-9D378082E7EF}" type="datetimeFigureOut">
              <a:rPr lang="en-US" smtClean="0"/>
              <a:t>8/18/2023</a:t>
            </a:fld>
            <a:endParaRPr lang="en-US"/>
          </a:p>
        </p:txBody>
      </p:sp>
      <p:sp>
        <p:nvSpPr>
          <p:cNvPr id="6" name="Footer Placeholder 5">
            <a:extLst>
              <a:ext uri="{FF2B5EF4-FFF2-40B4-BE49-F238E27FC236}">
                <a16:creationId xmlns:a16="http://schemas.microsoft.com/office/drawing/2014/main" id="{679FF31E-686D-A495-7155-6422E2A763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A87B23-DCDE-A9BE-8D62-273E05678F40}"/>
              </a:ext>
            </a:extLst>
          </p:cNvPr>
          <p:cNvSpPr>
            <a:spLocks noGrp="1"/>
          </p:cNvSpPr>
          <p:nvPr>
            <p:ph type="sldNum" sz="quarter" idx="12"/>
          </p:nvPr>
        </p:nvSpPr>
        <p:spPr/>
        <p:txBody>
          <a:bodyPr/>
          <a:lstStyle/>
          <a:p>
            <a:fld id="{386816DD-7DE6-4A64-ACBB-7C9345390AB9}" type="slidenum">
              <a:rPr lang="en-US" smtClean="0"/>
              <a:t>‹#›</a:t>
            </a:fld>
            <a:endParaRPr lang="en-US"/>
          </a:p>
        </p:txBody>
      </p:sp>
    </p:spTree>
    <p:extLst>
      <p:ext uri="{BB962C8B-B14F-4D97-AF65-F5344CB8AC3E}">
        <p14:creationId xmlns:p14="http://schemas.microsoft.com/office/powerpoint/2010/main" val="109607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DA46F-473F-6572-4DE4-5036E1E6F2F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46F434-3E20-8DE3-440F-65389BFCF4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204AA9-4394-3D0E-D604-636C146B4C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D6FA75-1D70-6E00-319A-5C06D372AF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C8D293-F862-E6F8-C882-6DB6A35787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6F2C16-C8AB-0FEE-7DC0-142E0A1AC2B8}"/>
              </a:ext>
            </a:extLst>
          </p:cNvPr>
          <p:cNvSpPr>
            <a:spLocks noGrp="1"/>
          </p:cNvSpPr>
          <p:nvPr>
            <p:ph type="dt" sz="half" idx="10"/>
          </p:nvPr>
        </p:nvSpPr>
        <p:spPr/>
        <p:txBody>
          <a:bodyPr/>
          <a:lstStyle/>
          <a:p>
            <a:fld id="{C6BAA2AE-8FD8-410B-9F4E-9D378082E7EF}" type="datetimeFigureOut">
              <a:rPr lang="en-US" smtClean="0"/>
              <a:t>8/18/2023</a:t>
            </a:fld>
            <a:endParaRPr lang="en-US"/>
          </a:p>
        </p:txBody>
      </p:sp>
      <p:sp>
        <p:nvSpPr>
          <p:cNvPr id="8" name="Footer Placeholder 7">
            <a:extLst>
              <a:ext uri="{FF2B5EF4-FFF2-40B4-BE49-F238E27FC236}">
                <a16:creationId xmlns:a16="http://schemas.microsoft.com/office/drawing/2014/main" id="{2BEE4CFC-CB86-4D69-892F-18500583104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D61FE1-88C0-206F-FB55-17FE8D22FD3D}"/>
              </a:ext>
            </a:extLst>
          </p:cNvPr>
          <p:cNvSpPr>
            <a:spLocks noGrp="1"/>
          </p:cNvSpPr>
          <p:nvPr>
            <p:ph type="sldNum" sz="quarter" idx="12"/>
          </p:nvPr>
        </p:nvSpPr>
        <p:spPr/>
        <p:txBody>
          <a:bodyPr/>
          <a:lstStyle/>
          <a:p>
            <a:fld id="{386816DD-7DE6-4A64-ACBB-7C9345390AB9}" type="slidenum">
              <a:rPr lang="en-US" smtClean="0"/>
              <a:t>‹#›</a:t>
            </a:fld>
            <a:endParaRPr lang="en-US"/>
          </a:p>
        </p:txBody>
      </p:sp>
    </p:spTree>
    <p:extLst>
      <p:ext uri="{BB962C8B-B14F-4D97-AF65-F5344CB8AC3E}">
        <p14:creationId xmlns:p14="http://schemas.microsoft.com/office/powerpoint/2010/main" val="665096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86AAC-4467-BB5E-6DB0-0B2CD3E3EC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626683-C6A4-57B2-E7B7-66A6D6702F2E}"/>
              </a:ext>
            </a:extLst>
          </p:cNvPr>
          <p:cNvSpPr>
            <a:spLocks noGrp="1"/>
          </p:cNvSpPr>
          <p:nvPr>
            <p:ph type="dt" sz="half" idx="10"/>
          </p:nvPr>
        </p:nvSpPr>
        <p:spPr/>
        <p:txBody>
          <a:bodyPr/>
          <a:lstStyle/>
          <a:p>
            <a:fld id="{C6BAA2AE-8FD8-410B-9F4E-9D378082E7EF}" type="datetimeFigureOut">
              <a:rPr lang="en-US" smtClean="0"/>
              <a:t>8/18/2023</a:t>
            </a:fld>
            <a:endParaRPr lang="en-US"/>
          </a:p>
        </p:txBody>
      </p:sp>
      <p:sp>
        <p:nvSpPr>
          <p:cNvPr id="4" name="Footer Placeholder 3">
            <a:extLst>
              <a:ext uri="{FF2B5EF4-FFF2-40B4-BE49-F238E27FC236}">
                <a16:creationId xmlns:a16="http://schemas.microsoft.com/office/drawing/2014/main" id="{C27A656E-C2AE-D657-D0C8-83DB6EFF28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FAE16FC-47CB-DEEA-E7F0-C84B5430751D}"/>
              </a:ext>
            </a:extLst>
          </p:cNvPr>
          <p:cNvSpPr>
            <a:spLocks noGrp="1"/>
          </p:cNvSpPr>
          <p:nvPr>
            <p:ph type="sldNum" sz="quarter" idx="12"/>
          </p:nvPr>
        </p:nvSpPr>
        <p:spPr/>
        <p:txBody>
          <a:bodyPr/>
          <a:lstStyle/>
          <a:p>
            <a:fld id="{386816DD-7DE6-4A64-ACBB-7C9345390AB9}" type="slidenum">
              <a:rPr lang="en-US" smtClean="0"/>
              <a:t>‹#›</a:t>
            </a:fld>
            <a:endParaRPr lang="en-US"/>
          </a:p>
        </p:txBody>
      </p:sp>
    </p:spTree>
    <p:extLst>
      <p:ext uri="{BB962C8B-B14F-4D97-AF65-F5344CB8AC3E}">
        <p14:creationId xmlns:p14="http://schemas.microsoft.com/office/powerpoint/2010/main" val="457809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E03F92-2AE8-0C11-E2EC-86F53009B587}"/>
              </a:ext>
            </a:extLst>
          </p:cNvPr>
          <p:cNvSpPr>
            <a:spLocks noGrp="1"/>
          </p:cNvSpPr>
          <p:nvPr>
            <p:ph type="dt" sz="half" idx="10"/>
          </p:nvPr>
        </p:nvSpPr>
        <p:spPr/>
        <p:txBody>
          <a:bodyPr/>
          <a:lstStyle/>
          <a:p>
            <a:fld id="{C6BAA2AE-8FD8-410B-9F4E-9D378082E7EF}" type="datetimeFigureOut">
              <a:rPr lang="en-US" smtClean="0"/>
              <a:t>8/18/2023</a:t>
            </a:fld>
            <a:endParaRPr lang="en-US"/>
          </a:p>
        </p:txBody>
      </p:sp>
      <p:sp>
        <p:nvSpPr>
          <p:cNvPr id="3" name="Footer Placeholder 2">
            <a:extLst>
              <a:ext uri="{FF2B5EF4-FFF2-40B4-BE49-F238E27FC236}">
                <a16:creationId xmlns:a16="http://schemas.microsoft.com/office/drawing/2014/main" id="{0EE0D078-AC68-A581-ECD3-811DA1F12F5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DA893B-0921-C7A2-2A89-676E8DD29C95}"/>
              </a:ext>
            </a:extLst>
          </p:cNvPr>
          <p:cNvSpPr>
            <a:spLocks noGrp="1"/>
          </p:cNvSpPr>
          <p:nvPr>
            <p:ph type="sldNum" sz="quarter" idx="12"/>
          </p:nvPr>
        </p:nvSpPr>
        <p:spPr/>
        <p:txBody>
          <a:bodyPr/>
          <a:lstStyle/>
          <a:p>
            <a:fld id="{386816DD-7DE6-4A64-ACBB-7C9345390AB9}" type="slidenum">
              <a:rPr lang="en-US" smtClean="0"/>
              <a:t>‹#›</a:t>
            </a:fld>
            <a:endParaRPr lang="en-US"/>
          </a:p>
        </p:txBody>
      </p:sp>
    </p:spTree>
    <p:extLst>
      <p:ext uri="{BB962C8B-B14F-4D97-AF65-F5344CB8AC3E}">
        <p14:creationId xmlns:p14="http://schemas.microsoft.com/office/powerpoint/2010/main" val="143488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3165D-931E-9B19-9E51-2E93B2368A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607127F-F711-1325-4AD6-DC49979507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CC00C0-0FAA-3783-F175-5CD52022B1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510616-1E8E-6A9A-B254-A9A4D87DEA51}"/>
              </a:ext>
            </a:extLst>
          </p:cNvPr>
          <p:cNvSpPr>
            <a:spLocks noGrp="1"/>
          </p:cNvSpPr>
          <p:nvPr>
            <p:ph type="dt" sz="half" idx="10"/>
          </p:nvPr>
        </p:nvSpPr>
        <p:spPr/>
        <p:txBody>
          <a:bodyPr/>
          <a:lstStyle/>
          <a:p>
            <a:fld id="{C6BAA2AE-8FD8-410B-9F4E-9D378082E7EF}" type="datetimeFigureOut">
              <a:rPr lang="en-US" smtClean="0"/>
              <a:t>8/18/2023</a:t>
            </a:fld>
            <a:endParaRPr lang="en-US"/>
          </a:p>
        </p:txBody>
      </p:sp>
      <p:sp>
        <p:nvSpPr>
          <p:cNvPr id="6" name="Footer Placeholder 5">
            <a:extLst>
              <a:ext uri="{FF2B5EF4-FFF2-40B4-BE49-F238E27FC236}">
                <a16:creationId xmlns:a16="http://schemas.microsoft.com/office/drawing/2014/main" id="{9C3D3705-6147-E8DC-93EC-9E6368F378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9DEA6A-BAA5-608E-AB46-3ECD88FE74ED}"/>
              </a:ext>
            </a:extLst>
          </p:cNvPr>
          <p:cNvSpPr>
            <a:spLocks noGrp="1"/>
          </p:cNvSpPr>
          <p:nvPr>
            <p:ph type="sldNum" sz="quarter" idx="12"/>
          </p:nvPr>
        </p:nvSpPr>
        <p:spPr/>
        <p:txBody>
          <a:bodyPr/>
          <a:lstStyle/>
          <a:p>
            <a:fld id="{386816DD-7DE6-4A64-ACBB-7C9345390AB9}" type="slidenum">
              <a:rPr lang="en-US" smtClean="0"/>
              <a:t>‹#›</a:t>
            </a:fld>
            <a:endParaRPr lang="en-US"/>
          </a:p>
        </p:txBody>
      </p:sp>
    </p:spTree>
    <p:extLst>
      <p:ext uri="{BB962C8B-B14F-4D97-AF65-F5344CB8AC3E}">
        <p14:creationId xmlns:p14="http://schemas.microsoft.com/office/powerpoint/2010/main" val="2003721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A420C-37C5-0580-538B-DE4DDD84A8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C78A721-2B5F-8592-388D-14537607A5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BB388D-E0FB-6AE7-2EC5-4E40F01D38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E87D94-9E49-C826-3347-486927FE651E}"/>
              </a:ext>
            </a:extLst>
          </p:cNvPr>
          <p:cNvSpPr>
            <a:spLocks noGrp="1"/>
          </p:cNvSpPr>
          <p:nvPr>
            <p:ph type="dt" sz="half" idx="10"/>
          </p:nvPr>
        </p:nvSpPr>
        <p:spPr/>
        <p:txBody>
          <a:bodyPr/>
          <a:lstStyle/>
          <a:p>
            <a:fld id="{C6BAA2AE-8FD8-410B-9F4E-9D378082E7EF}" type="datetimeFigureOut">
              <a:rPr lang="en-US" smtClean="0"/>
              <a:t>8/18/2023</a:t>
            </a:fld>
            <a:endParaRPr lang="en-US"/>
          </a:p>
        </p:txBody>
      </p:sp>
      <p:sp>
        <p:nvSpPr>
          <p:cNvPr id="6" name="Footer Placeholder 5">
            <a:extLst>
              <a:ext uri="{FF2B5EF4-FFF2-40B4-BE49-F238E27FC236}">
                <a16:creationId xmlns:a16="http://schemas.microsoft.com/office/drawing/2014/main" id="{0C713CC5-FC69-1BEA-D35F-184A0E6596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5EA78A-857B-31BA-541F-9DFD2321ACEB}"/>
              </a:ext>
            </a:extLst>
          </p:cNvPr>
          <p:cNvSpPr>
            <a:spLocks noGrp="1"/>
          </p:cNvSpPr>
          <p:nvPr>
            <p:ph type="sldNum" sz="quarter" idx="12"/>
          </p:nvPr>
        </p:nvSpPr>
        <p:spPr/>
        <p:txBody>
          <a:bodyPr/>
          <a:lstStyle/>
          <a:p>
            <a:fld id="{386816DD-7DE6-4A64-ACBB-7C9345390AB9}" type="slidenum">
              <a:rPr lang="en-US" smtClean="0"/>
              <a:t>‹#›</a:t>
            </a:fld>
            <a:endParaRPr lang="en-US"/>
          </a:p>
        </p:txBody>
      </p:sp>
    </p:spTree>
    <p:extLst>
      <p:ext uri="{BB962C8B-B14F-4D97-AF65-F5344CB8AC3E}">
        <p14:creationId xmlns:p14="http://schemas.microsoft.com/office/powerpoint/2010/main" val="1275982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C97B3A-5520-EB88-4BAD-06A5663321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E10448-6602-C62F-99F5-6A41728137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78FC08-85AC-3C26-3F9F-3A1AA89EDB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BAA2AE-8FD8-410B-9F4E-9D378082E7EF}" type="datetimeFigureOut">
              <a:rPr lang="en-US" smtClean="0"/>
              <a:t>8/18/2023</a:t>
            </a:fld>
            <a:endParaRPr lang="en-US"/>
          </a:p>
        </p:txBody>
      </p:sp>
      <p:sp>
        <p:nvSpPr>
          <p:cNvPr id="5" name="Footer Placeholder 4">
            <a:extLst>
              <a:ext uri="{FF2B5EF4-FFF2-40B4-BE49-F238E27FC236}">
                <a16:creationId xmlns:a16="http://schemas.microsoft.com/office/drawing/2014/main" id="{403B1D7E-0C5D-DB2D-3B3E-ADD7798D3E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E952000-893F-65DA-B367-041FF5750C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816DD-7DE6-4A64-ACBB-7C9345390AB9}" type="slidenum">
              <a:rPr lang="en-US" smtClean="0"/>
              <a:t>‹#›</a:t>
            </a:fld>
            <a:endParaRPr lang="en-US"/>
          </a:p>
        </p:txBody>
      </p:sp>
    </p:spTree>
    <p:extLst>
      <p:ext uri="{BB962C8B-B14F-4D97-AF65-F5344CB8AC3E}">
        <p14:creationId xmlns:p14="http://schemas.microsoft.com/office/powerpoint/2010/main" val="914598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40BC3-A224-84B6-E783-2BDD6B2E04C8}"/>
              </a:ext>
            </a:extLst>
          </p:cNvPr>
          <p:cNvSpPr>
            <a:spLocks noGrp="1"/>
          </p:cNvSpPr>
          <p:nvPr>
            <p:ph type="ctrTitle"/>
          </p:nvPr>
        </p:nvSpPr>
        <p:spPr>
          <a:xfrm>
            <a:off x="295423" y="393895"/>
            <a:ext cx="11896578" cy="1786597"/>
          </a:xfrm>
        </p:spPr>
        <p:txBody>
          <a:bodyPr>
            <a:normAutofit/>
          </a:bodyPr>
          <a:lstStyle/>
          <a:p>
            <a:r>
              <a:rPr lang="en-US" sz="1800" b="1" dirty="0">
                <a:effectLst/>
                <a:latin typeface="Times New Roman" panose="02020603050405020304" pitchFamily="18" charset="0"/>
                <a:ea typeface="Times New Roman" panose="02020603050405020304" pitchFamily="18" charset="0"/>
              </a:rPr>
              <a:t>Free radical scavenging and inflammation counteracting properties of </a:t>
            </a:r>
            <a:r>
              <a:rPr lang="en-US" sz="1800" b="1" dirty="0" err="1">
                <a:effectLst/>
                <a:latin typeface="Times New Roman" panose="02020603050405020304" pitchFamily="18" charset="0"/>
                <a:ea typeface="Times New Roman" panose="02020603050405020304" pitchFamily="18" charset="0"/>
              </a:rPr>
              <a:t>ethylacetate</a:t>
            </a:r>
            <a:r>
              <a:rPr lang="en-US" sz="1800" b="1" dirty="0">
                <a:effectLst/>
                <a:latin typeface="Times New Roman" panose="02020603050405020304" pitchFamily="18" charset="0"/>
                <a:ea typeface="Times New Roman" panose="02020603050405020304" pitchFamily="18" charset="0"/>
              </a:rPr>
              <a:t> fraction of </a:t>
            </a:r>
            <a:r>
              <a:rPr lang="en-US" sz="1800" b="1" i="1" dirty="0" err="1">
                <a:effectLst/>
                <a:latin typeface="Times New Roman" panose="02020603050405020304" pitchFamily="18" charset="0"/>
                <a:ea typeface="Times New Roman" panose="02020603050405020304" pitchFamily="18" charset="0"/>
              </a:rPr>
              <a:t>Sida</a:t>
            </a:r>
            <a:r>
              <a:rPr lang="en-US" sz="1800" b="1" i="1" dirty="0">
                <a:effectLst/>
                <a:latin typeface="Times New Roman" panose="02020603050405020304" pitchFamily="18" charset="0"/>
                <a:ea typeface="Times New Roman" panose="02020603050405020304" pitchFamily="18" charset="0"/>
              </a:rPr>
              <a:t> </a:t>
            </a:r>
            <a:r>
              <a:rPr lang="en-US" sz="1800" b="1" i="1" dirty="0" err="1">
                <a:effectLst/>
                <a:latin typeface="Times New Roman" panose="02020603050405020304" pitchFamily="18" charset="0"/>
                <a:ea typeface="Times New Roman" panose="02020603050405020304" pitchFamily="18" charset="0"/>
              </a:rPr>
              <a:t>linifolia</a:t>
            </a:r>
            <a:br>
              <a:rPr lang="en-US" sz="1800" dirty="0">
                <a:effectLst/>
                <a:latin typeface="Times New Roman" panose="02020603050405020304" pitchFamily="18" charset="0"/>
                <a:ea typeface="Times New Roman" panose="02020603050405020304" pitchFamily="18" charset="0"/>
              </a:rPr>
            </a:br>
            <a:endParaRPr lang="en-US" dirty="0"/>
          </a:p>
        </p:txBody>
      </p:sp>
      <p:sp>
        <p:nvSpPr>
          <p:cNvPr id="3" name="Subtitle 2">
            <a:extLst>
              <a:ext uri="{FF2B5EF4-FFF2-40B4-BE49-F238E27FC236}">
                <a16:creationId xmlns:a16="http://schemas.microsoft.com/office/drawing/2014/main" id="{68FBB3C9-5F42-F373-08DF-23B5C036D3AD}"/>
              </a:ext>
            </a:extLst>
          </p:cNvPr>
          <p:cNvSpPr>
            <a:spLocks noGrp="1"/>
          </p:cNvSpPr>
          <p:nvPr>
            <p:ph type="subTitle" idx="1"/>
          </p:nvPr>
        </p:nvSpPr>
        <p:spPr>
          <a:xfrm>
            <a:off x="1195755" y="2180492"/>
            <a:ext cx="9805180" cy="3305908"/>
          </a:xfrm>
        </p:spPr>
        <p:txBody>
          <a:bodyPr>
            <a:normAutofit lnSpcReduction="10000"/>
          </a:bodyPr>
          <a:lstStyle/>
          <a:p>
            <a:pPr marL="0" marR="0" algn="ctr">
              <a:lnSpc>
                <a:spcPct val="200000"/>
              </a:lnSpc>
              <a:spcBef>
                <a:spcPts val="0"/>
              </a:spcBef>
              <a:spcAft>
                <a:spcPts val="0"/>
              </a:spcAft>
            </a:pPr>
            <a:r>
              <a:rPr lang="en-US" sz="1800" dirty="0">
                <a:solidFill>
                  <a:srgbClr val="0E101A"/>
                </a:solidFill>
                <a:effectLst/>
                <a:latin typeface="Times New Roman" panose="02020603050405020304" pitchFamily="18" charset="0"/>
                <a:ea typeface="Times New Roman" panose="02020603050405020304" pitchFamily="18" charset="0"/>
              </a:rPr>
              <a:t>Nicodemus Emeka Nwankwo</a:t>
            </a:r>
            <a:endParaRPr lang="en-US" sz="1800" dirty="0">
              <a:effectLst/>
              <a:latin typeface="Times New Roman" panose="02020603050405020304" pitchFamily="18" charset="0"/>
              <a:ea typeface="Times New Roman" panose="02020603050405020304" pitchFamily="18" charset="0"/>
            </a:endParaRPr>
          </a:p>
          <a:p>
            <a:pPr marL="0" marR="0" algn="ctr">
              <a:lnSpc>
                <a:spcPct val="200000"/>
              </a:lnSpc>
              <a:spcBef>
                <a:spcPts val="0"/>
              </a:spcBef>
              <a:spcAft>
                <a:spcPts val="0"/>
              </a:spcAft>
            </a:pPr>
            <a:r>
              <a:rPr lang="en-US" sz="1800" b="1" i="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402590" algn="just">
              <a:lnSpc>
                <a:spcPct val="200000"/>
              </a:lnSpc>
              <a:spcBef>
                <a:spcPts val="0"/>
              </a:spcBef>
              <a:spcAft>
                <a:spcPts val="0"/>
              </a:spcAft>
            </a:pPr>
            <a:r>
              <a:rPr lang="en-US" sz="1800" dirty="0">
                <a:solidFill>
                  <a:srgbClr val="0E101A"/>
                </a:solidFill>
                <a:effectLst/>
                <a:latin typeface="Times New Roman" panose="02020603050405020304" pitchFamily="18" charset="0"/>
                <a:ea typeface="Times New Roman" panose="02020603050405020304" pitchFamily="18" charset="0"/>
              </a:rPr>
              <a:t>Department of Biochemistry, University of Nigeria, Nsukka, Enugu State, Nigeria </a:t>
            </a:r>
            <a:r>
              <a:rPr lang="en-US" sz="1800" dirty="0">
                <a:solidFill>
                  <a:srgbClr val="000000"/>
                </a:solidFill>
                <a:effectLst/>
                <a:latin typeface="Times New Roman" panose="02020603050405020304" pitchFamily="18" charset="0"/>
                <a:ea typeface="Times New Roman" panose="02020603050405020304" pitchFamily="18" charset="0"/>
              </a:rPr>
              <a:t>Enugu State 410001, Nigeria</a:t>
            </a:r>
            <a:endParaRPr lang="en-US" sz="1800" dirty="0">
              <a:effectLst/>
              <a:latin typeface="Times New Roman" panose="02020603050405020304" pitchFamily="18" charset="0"/>
              <a:ea typeface="Times New Roman" panose="02020603050405020304" pitchFamily="18" charset="0"/>
            </a:endParaRPr>
          </a:p>
          <a:p>
            <a:pPr marL="0" marR="431800" algn="just">
              <a:lnSpc>
                <a:spcPct val="200000"/>
              </a:lnSpc>
              <a:spcBef>
                <a:spcPts val="0"/>
              </a:spcBef>
              <a:spcAft>
                <a:spcPts val="0"/>
              </a:spcAft>
            </a:pPr>
            <a:r>
              <a:rPr lang="en-US" sz="1800" dirty="0">
                <a:solidFill>
                  <a:srgbClr val="0E101A"/>
                </a:solidFill>
                <a:effectLst/>
                <a:latin typeface="Times New Roman" panose="02020603050405020304" pitchFamily="18" charset="0"/>
                <a:ea typeface="Times New Roman" panose="02020603050405020304" pitchFamily="18" charset="0"/>
              </a:rPr>
              <a:t>Natural Science Unit, School of General Studies, University of Nigeria, Nsukka, Enugu State, </a:t>
            </a:r>
            <a:r>
              <a:rPr lang="en-US" sz="1800" dirty="0">
                <a:solidFill>
                  <a:srgbClr val="000000"/>
                </a:solidFill>
                <a:effectLst/>
                <a:latin typeface="Times New Roman" panose="02020603050405020304" pitchFamily="18" charset="0"/>
                <a:ea typeface="Times New Roman" panose="02020603050405020304" pitchFamily="18" charset="0"/>
              </a:rPr>
              <a:t>410001, Nigeria</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416977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C988A1A-8607-4536-4FE0-864C84EFE5B7}"/>
              </a:ext>
            </a:extLst>
          </p:cNvPr>
          <p:cNvSpPr>
            <a:spLocks noGrp="1"/>
          </p:cNvSpPr>
          <p:nvPr>
            <p:ph type="subTitle" idx="1"/>
          </p:nvPr>
        </p:nvSpPr>
        <p:spPr>
          <a:xfrm>
            <a:off x="436098" y="337625"/>
            <a:ext cx="11226019" cy="6217920"/>
          </a:xfrm>
        </p:spPr>
        <p:txBody>
          <a:bodyPr>
            <a:normAutofit fontScale="77500" lnSpcReduction="20000"/>
          </a:bodyPr>
          <a:lstStyle/>
          <a:p>
            <a:pPr algn="just">
              <a:lnSpc>
                <a:spcPct val="200000"/>
              </a:lnSpc>
              <a:spcBef>
                <a:spcPts val="0"/>
              </a:spcBef>
            </a:pPr>
            <a:r>
              <a:rPr lang="en-US" sz="1900" b="1" dirty="0">
                <a:latin typeface="Times New Roman" panose="02020603050405020304" pitchFamily="18" charset="0"/>
                <a:cs typeface="Times New Roman" panose="02020603050405020304" pitchFamily="18" charset="0"/>
              </a:rPr>
              <a:t>Discussion cont.</a:t>
            </a:r>
            <a:endParaRPr lang="en-US" sz="1900" dirty="0">
              <a:effectLst/>
              <a:latin typeface="Times New Roman" panose="02020603050405020304" pitchFamily="18" charset="0"/>
              <a:ea typeface="Times New Roman" panose="02020603050405020304" pitchFamily="18" charset="0"/>
            </a:endParaRPr>
          </a:p>
          <a:p>
            <a:pPr marL="0" marR="0" algn="just">
              <a:lnSpc>
                <a:spcPct val="200000"/>
              </a:lnSpc>
              <a:spcBef>
                <a:spcPts val="0"/>
              </a:spcBef>
              <a:spcAft>
                <a:spcPts val="0"/>
              </a:spcAft>
            </a:pPr>
            <a:r>
              <a:rPr lang="en-US" sz="1900" dirty="0">
                <a:effectLst/>
                <a:latin typeface="Times New Roman" panose="02020603050405020304" pitchFamily="18" charset="0"/>
                <a:ea typeface="Times New Roman" panose="02020603050405020304" pitchFamily="18" charset="0"/>
              </a:rPr>
              <a:t>Prednisolone was used as the control drug in both tests, but it had a similar general pattern of inhibition of phospholipase A2 activity and protein denaturation. </a:t>
            </a:r>
          </a:p>
          <a:p>
            <a:pPr marL="0" marR="0" algn="just">
              <a:lnSpc>
                <a:spcPct val="200000"/>
              </a:lnSpc>
              <a:spcBef>
                <a:spcPts val="0"/>
              </a:spcBef>
              <a:spcAft>
                <a:spcPts val="0"/>
              </a:spcAft>
            </a:pPr>
            <a:r>
              <a:rPr lang="en-US" sz="1900" dirty="0">
                <a:effectLst/>
                <a:latin typeface="Times New Roman" panose="02020603050405020304" pitchFamily="18" charset="0"/>
                <a:ea typeface="Times New Roman" panose="02020603050405020304" pitchFamily="18" charset="0"/>
              </a:rPr>
              <a:t>EALFSL may be able to reduce inflammatory cascades because of its ability to inhibit phospholipase A2 in a concentration-dependent manner, which was comparable to the reference drug (Prednisolone). The inhibition of arachidonic acid release, which is required for the synthesis of pro-inflammatory mediators, may have contributed to the fraction's anti-inflammatory actions (Coutinho and Chapman, 2011). As with the reference drug aspirin, EALFSL demonstrated a strong dose-dependent decrease of protein denaturation. This might suggest that they have the ability to stop inflammatory cascades (Raju et al., 2019). In a concentration-dependent manner, the EALFSL demonstrated high inhibitory potentials against protease activity, showing its anti-inflammatory properties. Studies have shown that when leucocytes manufacture proteases in excess or when there is lysosomal leakage, proteases play critical roles in a range of pathogenic and inflammatory disorders (Bermudez-</a:t>
            </a:r>
            <a:r>
              <a:rPr lang="en-US" sz="1900" dirty="0" err="1">
                <a:effectLst/>
                <a:latin typeface="Times New Roman" panose="02020603050405020304" pitchFamily="18" charset="0"/>
                <a:ea typeface="Times New Roman" panose="02020603050405020304" pitchFamily="18" charset="0"/>
              </a:rPr>
              <a:t>Humarán</a:t>
            </a:r>
            <a:r>
              <a:rPr lang="en-US" sz="1900" dirty="0">
                <a:effectLst/>
                <a:latin typeface="Times New Roman" panose="02020603050405020304" pitchFamily="18" charset="0"/>
                <a:ea typeface="Times New Roman" panose="02020603050405020304" pitchFamily="18" charset="0"/>
              </a:rPr>
              <a:t> et al., 2015; </a:t>
            </a:r>
            <a:r>
              <a:rPr lang="en-US" sz="1900" dirty="0" err="1">
                <a:effectLst/>
                <a:latin typeface="Times New Roman" panose="02020603050405020304" pitchFamily="18" charset="0"/>
                <a:ea typeface="Times New Roman" panose="02020603050405020304" pitchFamily="18" charset="0"/>
              </a:rPr>
              <a:t>Enechi</a:t>
            </a:r>
            <a:r>
              <a:rPr lang="en-US" sz="1900" dirty="0">
                <a:effectLst/>
                <a:latin typeface="Times New Roman" panose="02020603050405020304" pitchFamily="18" charset="0"/>
                <a:ea typeface="Times New Roman" panose="02020603050405020304" pitchFamily="18" charset="0"/>
              </a:rPr>
              <a:t> et al., 2019). </a:t>
            </a:r>
            <a:r>
              <a:rPr lang="en-US" sz="2000" dirty="0">
                <a:effectLst/>
                <a:latin typeface="Times New Roman" panose="02020603050405020304" pitchFamily="18" charset="0"/>
                <a:ea typeface="Times New Roman" panose="02020603050405020304" pitchFamily="18" charset="0"/>
              </a:rPr>
              <a:t>The EALFSL showed high inhibitory potentials against protease activity, indicating its anti-inflammatory effects, in a concentration-dependent manner. According to studies, proteases play crucial roles in a variety of pathogenic and inflammatory diseases when leucocytes produce them in excess or when there is lysosomal leakage (Bermudez-</a:t>
            </a:r>
            <a:r>
              <a:rPr lang="en-US" sz="2000" dirty="0" err="1">
                <a:effectLst/>
                <a:latin typeface="Times New Roman" panose="02020603050405020304" pitchFamily="18" charset="0"/>
                <a:ea typeface="Times New Roman" panose="02020603050405020304" pitchFamily="18" charset="0"/>
              </a:rPr>
              <a:t>Humarán</a:t>
            </a:r>
            <a:r>
              <a:rPr lang="en-US" sz="2000" dirty="0">
                <a:effectLst/>
                <a:latin typeface="Times New Roman" panose="02020603050405020304" pitchFamily="18" charset="0"/>
                <a:ea typeface="Times New Roman" panose="02020603050405020304" pitchFamily="18" charset="0"/>
              </a:rPr>
              <a:t> et al., 2015; </a:t>
            </a:r>
            <a:r>
              <a:rPr lang="en-US" sz="2000" dirty="0" err="1">
                <a:effectLst/>
                <a:latin typeface="Times New Roman" panose="02020603050405020304" pitchFamily="18" charset="0"/>
                <a:ea typeface="Times New Roman" panose="02020603050405020304" pitchFamily="18" charset="0"/>
              </a:rPr>
              <a:t>Enechi</a:t>
            </a:r>
            <a:r>
              <a:rPr lang="en-US" sz="2000" dirty="0">
                <a:effectLst/>
                <a:latin typeface="Times New Roman" panose="02020603050405020304" pitchFamily="18" charset="0"/>
                <a:ea typeface="Times New Roman" panose="02020603050405020304" pitchFamily="18" charset="0"/>
              </a:rPr>
              <a:t> et al., 2019). </a:t>
            </a:r>
          </a:p>
          <a:p>
            <a:pPr marL="0" marR="0" algn="just">
              <a:lnSpc>
                <a:spcPct val="200000"/>
              </a:lnSpc>
              <a:spcBef>
                <a:spcPts val="0"/>
              </a:spcBef>
              <a:spcAft>
                <a:spcPts val="0"/>
              </a:spcAft>
            </a:pPr>
            <a:endParaRPr lang="en-US" dirty="0"/>
          </a:p>
        </p:txBody>
      </p:sp>
    </p:spTree>
    <p:extLst>
      <p:ext uri="{BB962C8B-B14F-4D97-AF65-F5344CB8AC3E}">
        <p14:creationId xmlns:p14="http://schemas.microsoft.com/office/powerpoint/2010/main" val="2960061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3681779-0A77-1F83-6175-8517DD7BC22F}"/>
              </a:ext>
            </a:extLst>
          </p:cNvPr>
          <p:cNvSpPr>
            <a:spLocks noGrp="1"/>
          </p:cNvSpPr>
          <p:nvPr>
            <p:ph type="subTitle" idx="1"/>
          </p:nvPr>
        </p:nvSpPr>
        <p:spPr>
          <a:xfrm>
            <a:off x="422031" y="168811"/>
            <a:ext cx="11000935" cy="6386734"/>
          </a:xfrm>
        </p:spPr>
        <p:txBody>
          <a:bodyPr>
            <a:normAutofit/>
          </a:bodyPr>
          <a:lstStyle/>
          <a:p>
            <a:pPr algn="just">
              <a:lnSpc>
                <a:spcPct val="200000"/>
              </a:lnSpc>
              <a:spcBef>
                <a:spcPts val="0"/>
              </a:spcBef>
            </a:pPr>
            <a:r>
              <a:rPr lang="en-US" sz="1800" b="1" dirty="0">
                <a:latin typeface="Times New Roman" panose="02020603050405020304" pitchFamily="18" charset="0"/>
                <a:cs typeface="Times New Roman" panose="02020603050405020304" pitchFamily="18" charset="0"/>
              </a:rPr>
              <a:t>Discussion cont.</a:t>
            </a:r>
          </a:p>
          <a:p>
            <a:pPr algn="just">
              <a:lnSpc>
                <a:spcPct val="200000"/>
              </a:lnSpc>
              <a:spcBef>
                <a:spcPts val="0"/>
              </a:spcBef>
            </a:pPr>
            <a:r>
              <a:rPr lang="en-US" sz="1800" dirty="0">
                <a:effectLst/>
                <a:latin typeface="Times New Roman" panose="02020603050405020304" pitchFamily="18" charset="0"/>
                <a:ea typeface="Times New Roman" panose="02020603050405020304" pitchFamily="18" charset="0"/>
              </a:rPr>
              <a:t>The development of mice paw edema was significantly (p &lt; 0.05) decreased by EALFSL, precisely like the reference drug (aspirin), in each of the three phases of the carrageenan inflammatory model, with the greatest effect in the third phase (Table 3). Inflammation mediators are released during the first phase of </a:t>
            </a:r>
            <a:r>
              <a:rPr lang="en-US" sz="1800" dirty="0" err="1">
                <a:effectLst/>
                <a:latin typeface="Times New Roman" panose="02020603050405020304" pitchFamily="18" charset="0"/>
                <a:ea typeface="Times New Roman" panose="02020603050405020304" pitchFamily="18" charset="0"/>
              </a:rPr>
              <a:t>edemogenesis</a:t>
            </a:r>
            <a:r>
              <a:rPr lang="en-US" sz="1800" dirty="0">
                <a:effectLst/>
                <a:latin typeface="Times New Roman" panose="02020603050405020304" pitchFamily="18" charset="0"/>
                <a:ea typeface="Times New Roman" panose="02020603050405020304" pitchFamily="18" charset="0"/>
              </a:rPr>
              <a:t> in the carrageenan model, and the excellent inhibition of edema formation demonstrated by EALFSL during this phase (1-2 h) suggests that the fraction likely inhibited this release (</a:t>
            </a:r>
            <a:r>
              <a:rPr lang="en-US" sz="1800" dirty="0" err="1">
                <a:effectLst/>
                <a:latin typeface="Times New Roman" panose="02020603050405020304" pitchFamily="18" charset="0"/>
                <a:ea typeface="Times New Roman" panose="02020603050405020304" pitchFamily="18" charset="0"/>
              </a:rPr>
              <a:t>Georgewill</a:t>
            </a:r>
            <a:r>
              <a:rPr lang="en-US" sz="1800" dirty="0">
                <a:effectLst/>
                <a:latin typeface="Times New Roman" panose="02020603050405020304" pitchFamily="18" charset="0"/>
                <a:ea typeface="Times New Roman" panose="02020603050405020304" pitchFamily="18" charset="0"/>
              </a:rPr>
              <a:t> and </a:t>
            </a:r>
            <a:r>
              <a:rPr lang="en-US" sz="1800" dirty="0" err="1">
                <a:effectLst/>
                <a:latin typeface="Times New Roman" panose="02020603050405020304" pitchFamily="18" charset="0"/>
                <a:ea typeface="Times New Roman" panose="02020603050405020304" pitchFamily="18" charset="0"/>
              </a:rPr>
              <a:t>Georgewill</a:t>
            </a:r>
            <a:r>
              <a:rPr lang="en-US" sz="1800" dirty="0">
                <a:effectLst/>
                <a:latin typeface="Times New Roman" panose="02020603050405020304" pitchFamily="18" charset="0"/>
                <a:ea typeface="Times New Roman" panose="02020603050405020304" pitchFamily="18" charset="0"/>
              </a:rPr>
              <a:t> 2010; </a:t>
            </a:r>
            <a:r>
              <a:rPr lang="en-US" sz="1800" dirty="0" err="1">
                <a:effectLst/>
                <a:latin typeface="Times New Roman" panose="02020603050405020304" pitchFamily="18" charset="0"/>
                <a:ea typeface="Times New Roman" panose="02020603050405020304" pitchFamily="18" charset="0"/>
              </a:rPr>
              <a:t>Georgewill</a:t>
            </a:r>
            <a:r>
              <a:rPr lang="en-US" sz="1800" dirty="0">
                <a:effectLst/>
                <a:latin typeface="Times New Roman" panose="02020603050405020304" pitchFamily="18" charset="0"/>
                <a:ea typeface="Times New Roman" panose="02020603050405020304" pitchFamily="18" charset="0"/>
              </a:rPr>
              <a:t> et al., 2010). </a:t>
            </a:r>
          </a:p>
          <a:p>
            <a:pPr algn="just">
              <a:lnSpc>
                <a:spcPct val="200000"/>
              </a:lnSpc>
              <a:spcBef>
                <a:spcPts val="0"/>
              </a:spcBef>
            </a:pPr>
            <a:r>
              <a:rPr lang="en-US" sz="1800" dirty="0">
                <a:effectLst/>
                <a:latin typeface="Times New Roman" panose="02020603050405020304" pitchFamily="18" charset="0"/>
                <a:ea typeface="Times New Roman" panose="02020603050405020304" pitchFamily="18" charset="0"/>
              </a:rPr>
              <a:t>In mice induced with carrageenan but not given any therapy (control), edema development peaked (5.27 0.05 mL) at 4 hours following injection. EALFSL had a time- and concentration-dependent partial edema blocking effect. The highest percentage inhibition (75.46%) and lowest percentage inhibition (38.72%) were recorded at 5 hours following treatment with 600 mg/kg of EALFSL. The traditional drug, aspirin, demonstrated a 77.82% inhibition at 5 hours following therapy at a dosage of 100 mg/kg.</a:t>
            </a:r>
          </a:p>
          <a:p>
            <a:pPr marL="0" marR="0" algn="just">
              <a:lnSpc>
                <a:spcPct val="20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719226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3346BB6-49D1-FA32-FD2F-82BFF367A326}"/>
              </a:ext>
            </a:extLst>
          </p:cNvPr>
          <p:cNvSpPr>
            <a:spLocks noGrp="1"/>
          </p:cNvSpPr>
          <p:nvPr>
            <p:ph type="subTitle" idx="1"/>
          </p:nvPr>
        </p:nvSpPr>
        <p:spPr>
          <a:xfrm>
            <a:off x="351691" y="168811"/>
            <a:ext cx="11113477" cy="6175718"/>
          </a:xfrm>
        </p:spPr>
        <p:txBody>
          <a:bodyPr>
            <a:normAutofit fontScale="92500" lnSpcReduction="10000"/>
          </a:bodyPr>
          <a:lstStyle/>
          <a:p>
            <a:pPr algn="just">
              <a:lnSpc>
                <a:spcPct val="200000"/>
              </a:lnSpc>
              <a:spcBef>
                <a:spcPts val="0"/>
              </a:spcBef>
            </a:pPr>
            <a:r>
              <a:rPr lang="en-US" sz="1800" b="1" dirty="0">
                <a:latin typeface="Times New Roman" panose="02020603050405020304" pitchFamily="18" charset="0"/>
                <a:cs typeface="Times New Roman" panose="02020603050405020304" pitchFamily="18" charset="0"/>
              </a:rPr>
              <a:t>Discussion cont.</a:t>
            </a:r>
          </a:p>
          <a:p>
            <a:pPr marL="0" marR="0" algn="just">
              <a:lnSpc>
                <a:spcPct val="200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Table 4 shows how EALFSL affected mice with egg-albumin-induced edema. In mice induced with egg-albumin, edema formation peaked (6.85 0.14 mL) at 1 hour following injection. 600 mg/kg of EALFSL showed the least amount of edema inhibition after 1 hour and 400 mg/kg of EALFSL showed the highest percentage of edema inhibition after 5 hours of therapy. At a dose of 100 mg/kg, the standard drug (aspirin) gave 81.36% inhibition five hours following therapy.</a:t>
            </a:r>
          </a:p>
          <a:p>
            <a:pPr marL="0" marR="0" algn="just">
              <a:lnSpc>
                <a:spcPct val="200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According to Akindele et al. (2015), the EALFSL also suppressed egg-albumin-induced </a:t>
            </a:r>
            <a:r>
              <a:rPr lang="en-US" sz="1800" dirty="0" err="1">
                <a:effectLst/>
                <a:latin typeface="Times New Roman" panose="02020603050405020304" pitchFamily="18" charset="0"/>
                <a:ea typeface="Times New Roman" panose="02020603050405020304" pitchFamily="18" charset="0"/>
              </a:rPr>
              <a:t>edemogenesis</a:t>
            </a:r>
            <a:r>
              <a:rPr lang="en-US" sz="1800" dirty="0">
                <a:effectLst/>
                <a:latin typeface="Times New Roman" panose="02020603050405020304" pitchFamily="18" charset="0"/>
                <a:ea typeface="Times New Roman" panose="02020603050405020304" pitchFamily="18" charset="0"/>
              </a:rPr>
              <a:t>, raising the possibility that it could reduce inflammation. Aspirin also significantly reduced the edema caused on by the injection of egg albumin and was comparable to the fraction, as would be expected from a potent cyclooxygenase inhibitor.</a:t>
            </a:r>
          </a:p>
          <a:p>
            <a:pPr marL="0" marR="0" algn="just">
              <a:lnSpc>
                <a:spcPct val="200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The EALFSL was able to effectively scavenge DPPH, nitric oxide radicals, TRAC, and FRAP, according to the reactive and free radical scavenging potential experiment (Table 5). The EALFSL showed excellent antioxidant and free radical scavenging potentials, which were concentration-dependent. The IC50 value for its DPPH scavenging activity was 1.20 mg/</a:t>
            </a:r>
            <a:r>
              <a:rPr lang="en-US" sz="1800" dirty="0" err="1">
                <a:effectLst/>
                <a:latin typeface="Times New Roman" panose="02020603050405020304" pitchFamily="18" charset="0"/>
                <a:ea typeface="Times New Roman" panose="02020603050405020304" pitchFamily="18" charset="0"/>
              </a:rPr>
              <a:t>mL.</a:t>
            </a:r>
            <a:r>
              <a:rPr lang="en-US" sz="1800" dirty="0">
                <a:effectLst/>
                <a:latin typeface="Times New Roman" panose="02020603050405020304" pitchFamily="18" charset="0"/>
                <a:ea typeface="Times New Roman" panose="02020603050405020304" pitchFamily="18" charset="0"/>
              </a:rPr>
              <a:t> The standard (BHT)'s IC50 value of 0.30 mg/mL showed stronger inhibitory effects.</a:t>
            </a:r>
          </a:p>
          <a:p>
            <a:pPr marL="0" marR="0" algn="just">
              <a:lnSpc>
                <a:spcPct val="20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772885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C5CFECD-29F1-B233-AC60-F5A070D2356F}"/>
              </a:ext>
            </a:extLst>
          </p:cNvPr>
          <p:cNvSpPr>
            <a:spLocks noGrp="1"/>
          </p:cNvSpPr>
          <p:nvPr>
            <p:ph type="subTitle" idx="1"/>
          </p:nvPr>
        </p:nvSpPr>
        <p:spPr>
          <a:xfrm>
            <a:off x="267286" y="239151"/>
            <a:ext cx="11366696" cy="5880295"/>
          </a:xfrm>
        </p:spPr>
        <p:txBody>
          <a:bodyPr>
            <a:normAutofit lnSpcReduction="10000"/>
          </a:bodyPr>
          <a:lstStyle/>
          <a:p>
            <a:pPr algn="just">
              <a:lnSpc>
                <a:spcPct val="200000"/>
              </a:lnSpc>
              <a:spcBef>
                <a:spcPts val="0"/>
              </a:spcBef>
            </a:pPr>
            <a:r>
              <a:rPr lang="en-US" sz="1800" b="1" dirty="0">
                <a:latin typeface="Times New Roman" panose="02020603050405020304" pitchFamily="18" charset="0"/>
                <a:cs typeface="Times New Roman" panose="02020603050405020304" pitchFamily="18" charset="0"/>
              </a:rPr>
              <a:t>Discussion cont.</a:t>
            </a:r>
          </a:p>
          <a:p>
            <a:pPr algn="just">
              <a:lnSpc>
                <a:spcPct val="200000"/>
              </a:lnSpc>
              <a:spcBef>
                <a:spcPts val="0"/>
              </a:spcBef>
            </a:pPr>
            <a:r>
              <a:rPr lang="en-US" sz="1800" dirty="0">
                <a:effectLst/>
                <a:latin typeface="Times New Roman" panose="02020603050405020304" pitchFamily="18" charset="0"/>
                <a:ea typeface="Times New Roman" panose="02020603050405020304" pitchFamily="18" charset="0"/>
              </a:rPr>
              <a:t>While ascorbic acid had a value of 0.32 mg/mL for scavenging nitric oxide, EALFSL had an IC</a:t>
            </a:r>
            <a:r>
              <a:rPr lang="en-US" sz="1800" baseline="-25000" dirty="0">
                <a:effectLst/>
                <a:latin typeface="Times New Roman" panose="02020603050405020304" pitchFamily="18" charset="0"/>
                <a:ea typeface="Times New Roman" panose="02020603050405020304" pitchFamily="18" charset="0"/>
              </a:rPr>
              <a:t>50</a:t>
            </a:r>
            <a:r>
              <a:rPr lang="en-US" sz="1800" dirty="0">
                <a:effectLst/>
                <a:latin typeface="Times New Roman" panose="02020603050405020304" pitchFamily="18" charset="0"/>
                <a:ea typeface="Times New Roman" panose="02020603050405020304" pitchFamily="18" charset="0"/>
              </a:rPr>
              <a:t> of 1.04 mg/</a:t>
            </a:r>
            <a:r>
              <a:rPr lang="en-US" sz="1800" dirty="0" err="1">
                <a:effectLst/>
                <a:latin typeface="Times New Roman" panose="02020603050405020304" pitchFamily="18" charset="0"/>
                <a:ea typeface="Times New Roman" panose="02020603050405020304" pitchFamily="18" charset="0"/>
              </a:rPr>
              <a:t>mL.</a:t>
            </a:r>
            <a:r>
              <a:rPr lang="en-US" sz="1800" dirty="0">
                <a:effectLst/>
                <a:latin typeface="Times New Roman" panose="02020603050405020304" pitchFamily="18" charset="0"/>
                <a:ea typeface="Times New Roman" panose="02020603050405020304" pitchFamily="18" charset="0"/>
              </a:rPr>
              <a:t> The Total Antioxidant Capacity (TAC) IC</a:t>
            </a:r>
            <a:r>
              <a:rPr lang="en-US" sz="1800" baseline="-25000" dirty="0">
                <a:effectLst/>
                <a:latin typeface="Times New Roman" panose="02020603050405020304" pitchFamily="18" charset="0"/>
                <a:ea typeface="Times New Roman" panose="02020603050405020304" pitchFamily="18" charset="0"/>
              </a:rPr>
              <a:t>50</a:t>
            </a:r>
            <a:r>
              <a:rPr lang="en-US" sz="1800" dirty="0">
                <a:effectLst/>
                <a:latin typeface="Times New Roman" panose="02020603050405020304" pitchFamily="18" charset="0"/>
                <a:ea typeface="Times New Roman" panose="02020603050405020304" pitchFamily="18" charset="0"/>
              </a:rPr>
              <a:t> value for EALFSL was 0.93 mg/mL vs 0.47 mg/mL for the reference (gallic acid). Compared to ascorbic acid, which has an IC</a:t>
            </a:r>
            <a:r>
              <a:rPr lang="en-US" sz="1800" baseline="-25000" dirty="0">
                <a:effectLst/>
                <a:latin typeface="Times New Roman" panose="02020603050405020304" pitchFamily="18" charset="0"/>
                <a:ea typeface="Times New Roman" panose="02020603050405020304" pitchFamily="18" charset="0"/>
              </a:rPr>
              <a:t>50</a:t>
            </a:r>
            <a:r>
              <a:rPr lang="en-US" sz="1800" dirty="0">
                <a:effectLst/>
                <a:latin typeface="Times New Roman" panose="02020603050405020304" pitchFamily="18" charset="0"/>
                <a:ea typeface="Times New Roman" panose="02020603050405020304" pitchFamily="18" charset="0"/>
              </a:rPr>
              <a:t> value of 0.50 mg/mL, EALFSL has a FRAP IC</a:t>
            </a:r>
            <a:r>
              <a:rPr lang="en-US" sz="1800" baseline="-25000" dirty="0">
                <a:effectLst/>
                <a:latin typeface="Times New Roman" panose="02020603050405020304" pitchFamily="18" charset="0"/>
                <a:ea typeface="Times New Roman" panose="02020603050405020304" pitchFamily="18" charset="0"/>
              </a:rPr>
              <a:t>50</a:t>
            </a:r>
            <a:r>
              <a:rPr lang="en-US" sz="1800" dirty="0">
                <a:effectLst/>
                <a:latin typeface="Times New Roman" panose="02020603050405020304" pitchFamily="18" charset="0"/>
                <a:ea typeface="Times New Roman" panose="02020603050405020304" pitchFamily="18" charset="0"/>
              </a:rPr>
              <a:t> value of 0.88 mg/</a:t>
            </a:r>
            <a:r>
              <a:rPr lang="en-US" sz="1800" dirty="0" err="1">
                <a:effectLst/>
                <a:latin typeface="Times New Roman" panose="02020603050405020304" pitchFamily="18" charset="0"/>
                <a:ea typeface="Times New Roman" panose="02020603050405020304" pitchFamily="18" charset="0"/>
              </a:rPr>
              <a:t>mL.</a:t>
            </a:r>
            <a:endParaRPr lang="en-US" sz="1800" dirty="0">
              <a:effectLst/>
              <a:latin typeface="Times New Roman" panose="02020603050405020304" pitchFamily="18" charset="0"/>
              <a:ea typeface="Times New Roman" panose="02020603050405020304" pitchFamily="18" charset="0"/>
            </a:endParaRPr>
          </a:p>
          <a:p>
            <a:pPr marL="0" marR="0" algn="just">
              <a:lnSpc>
                <a:spcPct val="200000"/>
              </a:lnSpc>
              <a:spcBef>
                <a:spcPts val="0"/>
              </a:spcBef>
              <a:spcAft>
                <a:spcPts val="0"/>
              </a:spcAft>
            </a:pPr>
            <a:r>
              <a:rPr lang="en-US" sz="1800" dirty="0">
                <a:latin typeface="Times New Roman" panose="02020603050405020304" pitchFamily="18" charset="0"/>
                <a:ea typeface="Times New Roman" panose="02020603050405020304" pitchFamily="18" charset="0"/>
              </a:rPr>
              <a:t>EALFSL generally showed excellent, concentration-dependent antioxidant potentials. The reference drugs showed a comparable level of activity, although they were more effective.  The EALFSL was discovered to have much better DPPH and nitric oxide scavenging capacities when compared to BHT and ascorbic acid. It has a remarkable high reducing power and antioxidant capacity, both of which were dose-dependent, making it comparable to ascorbic acid and gallic acid. The antioxidant potential of EALFSL has been shown to be caused by its phenol concentration. </a:t>
            </a:r>
          </a:p>
          <a:p>
            <a:pPr marL="0" marR="0" algn="just">
              <a:lnSpc>
                <a:spcPct val="200000"/>
              </a:lnSpc>
              <a:spcBef>
                <a:spcPts val="0"/>
              </a:spcBef>
              <a:spcAft>
                <a:spcPts val="0"/>
              </a:spcAft>
            </a:pPr>
            <a:r>
              <a:rPr lang="en-US" sz="1800" dirty="0">
                <a:latin typeface="Times New Roman" panose="02020603050405020304" pitchFamily="18" charset="0"/>
                <a:ea typeface="Times New Roman" panose="02020603050405020304" pitchFamily="18" charset="0"/>
              </a:rPr>
              <a:t>The IC</a:t>
            </a:r>
            <a:r>
              <a:rPr lang="en-US" sz="1800" baseline="-25000" dirty="0">
                <a:latin typeface="Times New Roman" panose="02020603050405020304" pitchFamily="18" charset="0"/>
                <a:ea typeface="Times New Roman" panose="02020603050405020304" pitchFamily="18" charset="0"/>
              </a:rPr>
              <a:t>50</a:t>
            </a:r>
            <a:r>
              <a:rPr lang="en-US" sz="1800" dirty="0">
                <a:latin typeface="Times New Roman" panose="02020603050405020304" pitchFamily="18" charset="0"/>
                <a:ea typeface="Times New Roman" panose="02020603050405020304" pitchFamily="18" charset="0"/>
              </a:rPr>
              <a:t> value ranges (in mg/ml) for EALFSL (0.93-1.20) show that it has a very strong antioxidant capacity, but it is less effective than BHT (0.30), ascorbic acid (0.32-0.50), and gallic acid (0.47).</a:t>
            </a:r>
          </a:p>
          <a:p>
            <a:endParaRPr lang="en-US" dirty="0"/>
          </a:p>
        </p:txBody>
      </p:sp>
    </p:spTree>
    <p:extLst>
      <p:ext uri="{BB962C8B-B14F-4D97-AF65-F5344CB8AC3E}">
        <p14:creationId xmlns:p14="http://schemas.microsoft.com/office/powerpoint/2010/main" val="1986859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5116A62-7BA6-E4A7-8842-6EB46343BD6D}"/>
              </a:ext>
            </a:extLst>
          </p:cNvPr>
          <p:cNvSpPr>
            <a:spLocks noGrp="1"/>
          </p:cNvSpPr>
          <p:nvPr>
            <p:ph type="subTitle" idx="1"/>
          </p:nvPr>
        </p:nvSpPr>
        <p:spPr>
          <a:xfrm>
            <a:off x="562708" y="323557"/>
            <a:ext cx="10105292" cy="4934243"/>
          </a:xfrm>
        </p:spPr>
        <p:txBody>
          <a:bodyPr>
            <a:normAutofit/>
          </a:bodyPr>
          <a:lstStyle/>
          <a:p>
            <a:pPr marL="0" marR="0" algn="just">
              <a:lnSpc>
                <a:spcPct val="200000"/>
              </a:lnSpc>
              <a:spcBef>
                <a:spcPts val="0"/>
              </a:spcBef>
              <a:spcAft>
                <a:spcPts val="0"/>
              </a:spcAft>
            </a:pPr>
            <a:r>
              <a:rPr lang="en-US" sz="1800" b="1" dirty="0">
                <a:effectLst/>
                <a:latin typeface="Times New Roman" panose="02020603050405020304" pitchFamily="18" charset="0"/>
                <a:ea typeface="Times New Roman" panose="02020603050405020304" pitchFamily="18" charset="0"/>
              </a:rPr>
              <a:t>Conclusion</a:t>
            </a:r>
            <a:endParaRPr lang="en-US" sz="1800" dirty="0">
              <a:effectLst/>
              <a:latin typeface="Times New Roman" panose="02020603050405020304" pitchFamily="18" charset="0"/>
              <a:ea typeface="Times New Roman" panose="02020603050405020304" pitchFamily="18" charset="0"/>
            </a:endParaRPr>
          </a:p>
          <a:p>
            <a:pPr marL="0" marR="0" algn="just">
              <a:lnSpc>
                <a:spcPct val="200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The results of the current study showed that the </a:t>
            </a:r>
            <a:r>
              <a:rPr lang="en-US" sz="1800" dirty="0" err="1">
                <a:effectLst/>
                <a:latin typeface="Times New Roman" panose="02020603050405020304" pitchFamily="18" charset="0"/>
                <a:ea typeface="Times New Roman" panose="02020603050405020304" pitchFamily="18" charset="0"/>
              </a:rPr>
              <a:t>ethylacetate</a:t>
            </a:r>
            <a:r>
              <a:rPr lang="en-US" sz="1800" dirty="0">
                <a:effectLst/>
                <a:latin typeface="Times New Roman" panose="02020603050405020304" pitchFamily="18" charset="0"/>
                <a:ea typeface="Times New Roman" panose="02020603050405020304" pitchFamily="18" charset="0"/>
              </a:rPr>
              <a:t> leaf fraction of </a:t>
            </a:r>
            <a:r>
              <a:rPr lang="en-US" sz="1800" i="1" dirty="0">
                <a:effectLst/>
                <a:latin typeface="Times New Roman" panose="02020603050405020304" pitchFamily="18" charset="0"/>
                <a:ea typeface="Times New Roman" panose="02020603050405020304" pitchFamily="18" charset="0"/>
              </a:rPr>
              <a:t>S. </a:t>
            </a:r>
            <a:r>
              <a:rPr lang="en-US" sz="1800" i="1" dirty="0" err="1">
                <a:effectLst/>
                <a:latin typeface="Times New Roman" panose="02020603050405020304" pitchFamily="18" charset="0"/>
                <a:ea typeface="Times New Roman" panose="02020603050405020304" pitchFamily="18" charset="0"/>
              </a:rPr>
              <a:t>linifolia</a:t>
            </a:r>
            <a:r>
              <a:rPr lang="en-US" sz="1800" i="1"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(EALFSL) had anti-inflammatory and antioxidant properties. These effects may have been caused by mechanisms, such as the inhibition of prostaglandin, serotonin, and histamine kinin release. The range of phytochemicals present in the plant fraction may be the source of the aforementioned qualities. The particular mechanisms of action of the various biologically active compounds linked to the proven anti-inflammatory and antioxidant potentials of EALFSL as well as their separation, </a:t>
            </a:r>
            <a:r>
              <a:rPr lang="en-US" sz="1800" dirty="0" err="1">
                <a:effectLst/>
                <a:latin typeface="Times New Roman" panose="02020603050405020304" pitchFamily="18" charset="0"/>
                <a:ea typeface="Times New Roman" panose="02020603050405020304" pitchFamily="18" charset="0"/>
              </a:rPr>
              <a:t>characterisation</a:t>
            </a:r>
            <a:r>
              <a:rPr lang="en-US" sz="1800" dirty="0">
                <a:effectLst/>
                <a:latin typeface="Times New Roman" panose="02020603050405020304" pitchFamily="18" charset="0"/>
                <a:ea typeface="Times New Roman" panose="02020603050405020304" pitchFamily="18" charset="0"/>
              </a:rPr>
              <a:t>, and possibly structural elucidation, could be the subject of future research.</a:t>
            </a:r>
          </a:p>
          <a:p>
            <a:endParaRPr lang="en-US" dirty="0"/>
          </a:p>
        </p:txBody>
      </p:sp>
    </p:spTree>
    <p:extLst>
      <p:ext uri="{BB962C8B-B14F-4D97-AF65-F5344CB8AC3E}">
        <p14:creationId xmlns:p14="http://schemas.microsoft.com/office/powerpoint/2010/main" val="3851321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A22D65C-AAE2-90EB-C57B-B29CB8629481}"/>
              </a:ext>
            </a:extLst>
          </p:cNvPr>
          <p:cNvSpPr>
            <a:spLocks noGrp="1"/>
          </p:cNvSpPr>
          <p:nvPr>
            <p:ph type="subTitle" idx="1"/>
          </p:nvPr>
        </p:nvSpPr>
        <p:spPr>
          <a:xfrm>
            <a:off x="942536" y="1083213"/>
            <a:ext cx="10114670" cy="1434904"/>
          </a:xfrm>
        </p:spPr>
        <p:txBody>
          <a:bodyPr>
            <a:normAutofit/>
          </a:bodyPr>
          <a:lstStyle/>
          <a:p>
            <a:pPr algn="just"/>
            <a:r>
              <a:rPr lang="en-US" sz="1600" b="1" i="0" u="none" strike="noStrike" baseline="0" dirty="0">
                <a:solidFill>
                  <a:srgbClr val="000000"/>
                </a:solidFill>
                <a:latin typeface="Times New Roman" panose="02020603050405020304" pitchFamily="18" charset="0"/>
              </a:rPr>
              <a:t>Acknowledgement</a:t>
            </a:r>
            <a:endParaRPr lang="en-US" sz="1600" b="0" i="0" u="none" strike="noStrike" baseline="0" dirty="0">
              <a:solidFill>
                <a:srgbClr val="000000"/>
              </a:solidFill>
              <a:latin typeface="Times New Roman" panose="02020603050405020304" pitchFamily="18" charset="0"/>
            </a:endParaRPr>
          </a:p>
          <a:p>
            <a:pPr algn="just">
              <a:lnSpc>
                <a:spcPct val="150000"/>
              </a:lnSpc>
              <a:spcBef>
                <a:spcPts val="0"/>
              </a:spcBef>
            </a:pPr>
            <a:r>
              <a:rPr lang="en-US" sz="1600" b="0" i="0" u="none" strike="noStrike" baseline="0" dirty="0">
                <a:solidFill>
                  <a:srgbClr val="000000"/>
                </a:solidFill>
                <a:latin typeface="Times New Roman" panose="02020603050405020304" pitchFamily="18" charset="0"/>
              </a:rPr>
              <a:t>The authors appreciate the assistance and support of Shalom Laboratory, Nsukka, the entire staff of the Department of Biochemistry, University of Nigeria Nsukka, and the the various institutions consulted in the course of this study.</a:t>
            </a:r>
            <a:endParaRPr lang="en-US" sz="1600" dirty="0"/>
          </a:p>
        </p:txBody>
      </p:sp>
    </p:spTree>
    <p:extLst>
      <p:ext uri="{BB962C8B-B14F-4D97-AF65-F5344CB8AC3E}">
        <p14:creationId xmlns:p14="http://schemas.microsoft.com/office/powerpoint/2010/main" val="318108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504B3E5-A943-24A6-BC44-EEBB1BF2B208}"/>
              </a:ext>
            </a:extLst>
          </p:cNvPr>
          <p:cNvSpPr>
            <a:spLocks noGrp="1"/>
          </p:cNvSpPr>
          <p:nvPr>
            <p:ph type="subTitle" idx="1"/>
          </p:nvPr>
        </p:nvSpPr>
        <p:spPr>
          <a:xfrm>
            <a:off x="478303" y="98474"/>
            <a:ext cx="11099408" cy="6611815"/>
          </a:xfrm>
        </p:spPr>
        <p:txBody>
          <a:bodyPr>
            <a:normAutofit fontScale="77500" lnSpcReduction="20000"/>
          </a:bodyPr>
          <a:lstStyle/>
          <a:p>
            <a:pPr marL="0" marR="0" algn="just">
              <a:lnSpc>
                <a:spcPct val="200000"/>
              </a:lnSpc>
              <a:spcBef>
                <a:spcPts val="0"/>
              </a:spcBef>
              <a:spcAft>
                <a:spcPts val="0"/>
              </a:spcAft>
            </a:pPr>
            <a:r>
              <a:rPr lang="en-US" sz="1800" b="1" i="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lgn="just">
              <a:lnSpc>
                <a:spcPct val="200000"/>
              </a:lnSpc>
              <a:spcBef>
                <a:spcPts val="0"/>
              </a:spcBef>
              <a:spcAft>
                <a:spcPts val="0"/>
              </a:spcAft>
            </a:pPr>
            <a:r>
              <a:rPr lang="en-US" sz="1800" b="1" dirty="0">
                <a:effectLst/>
                <a:latin typeface="Times New Roman" panose="02020603050405020304" pitchFamily="18" charset="0"/>
                <a:ea typeface="Times New Roman" panose="02020603050405020304" pitchFamily="18" charset="0"/>
              </a:rPr>
              <a:t>Abstract</a:t>
            </a:r>
            <a:endParaRPr lang="en-US" sz="1800" dirty="0">
              <a:effectLst/>
              <a:latin typeface="Times New Roman" panose="02020603050405020304" pitchFamily="18" charset="0"/>
              <a:ea typeface="Times New Roman" panose="02020603050405020304" pitchFamily="18" charset="0"/>
            </a:endParaRPr>
          </a:p>
          <a:p>
            <a:pPr marL="0" marR="0" algn="just">
              <a:lnSpc>
                <a:spcPct val="200000"/>
              </a:lnSpc>
              <a:spcBef>
                <a:spcPts val="0"/>
              </a:spcBef>
              <a:spcAft>
                <a:spcPts val="0"/>
              </a:spcAft>
            </a:pPr>
            <a:r>
              <a:rPr lang="en-US" sz="1800" i="1" dirty="0" err="1">
                <a:effectLst/>
                <a:latin typeface="Times New Roman" panose="02020603050405020304" pitchFamily="18" charset="0"/>
                <a:ea typeface="Times New Roman" panose="02020603050405020304" pitchFamily="18" charset="0"/>
              </a:rPr>
              <a:t>Sida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linifolia</a:t>
            </a:r>
            <a:r>
              <a:rPr lang="en-US" sz="1800" dirty="0">
                <a:effectLst/>
                <a:latin typeface="Times New Roman" panose="02020603050405020304" pitchFamily="18" charset="0"/>
                <a:ea typeface="Times New Roman" panose="02020603050405020304" pitchFamily="18" charset="0"/>
              </a:rPr>
              <a:t> L., is traditionally used in a number of diseased conditions including the relief of uncomfortable teething and the prevention of malaria. The aim of this study was to investigate the antioxidant and anti-inflammatory properties of </a:t>
            </a:r>
            <a:r>
              <a:rPr lang="en-US" sz="1800" i="1" dirty="0" err="1">
                <a:effectLst/>
                <a:latin typeface="Times New Roman" panose="02020603050405020304" pitchFamily="18" charset="0"/>
                <a:ea typeface="Times New Roman" panose="02020603050405020304" pitchFamily="18" charset="0"/>
              </a:rPr>
              <a:t>Sida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linifolia</a:t>
            </a:r>
            <a:r>
              <a:rPr lang="en-US" sz="1800" dirty="0">
                <a:effectLst/>
                <a:latin typeface="Times New Roman" panose="02020603050405020304" pitchFamily="18" charset="0"/>
                <a:ea typeface="Times New Roman" panose="02020603050405020304" pitchFamily="18" charset="0"/>
              </a:rPr>
              <a:t>. For the </a:t>
            </a:r>
            <a:r>
              <a:rPr lang="en-US" sz="1800" i="1" dirty="0">
                <a:effectLst/>
                <a:latin typeface="Times New Roman" panose="02020603050405020304" pitchFamily="18" charset="0"/>
                <a:ea typeface="Times New Roman" panose="02020603050405020304" pitchFamily="18" charset="0"/>
              </a:rPr>
              <a:t>in vitro</a:t>
            </a:r>
            <a:r>
              <a:rPr lang="en-US" sz="1800" dirty="0">
                <a:effectLst/>
                <a:latin typeface="Times New Roman" panose="02020603050405020304" pitchFamily="18" charset="0"/>
                <a:ea typeface="Times New Roman" panose="02020603050405020304" pitchFamily="18" charset="0"/>
              </a:rPr>
              <a:t> anti-inflammatory tests, platelet aggregation, albumin denaturation, protease, and phospholipase A</a:t>
            </a:r>
            <a:r>
              <a:rPr lang="en-US" sz="1800" baseline="-25000" dirty="0">
                <a:effectLst/>
                <a:latin typeface="Times New Roman" panose="02020603050405020304" pitchFamily="18" charset="0"/>
                <a:ea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rPr>
              <a:t> were performed. Then for the </a:t>
            </a:r>
            <a:r>
              <a:rPr lang="en-US" sz="1800" i="1" dirty="0">
                <a:effectLst/>
                <a:latin typeface="Times New Roman" panose="02020603050405020304" pitchFamily="18" charset="0"/>
                <a:ea typeface="Times New Roman" panose="02020603050405020304" pitchFamily="18" charset="0"/>
              </a:rPr>
              <a:t>in vivo</a:t>
            </a:r>
            <a:r>
              <a:rPr lang="en-US" sz="1800" dirty="0">
                <a:effectLst/>
                <a:latin typeface="Times New Roman" panose="02020603050405020304" pitchFamily="18" charset="0"/>
                <a:ea typeface="Times New Roman" panose="02020603050405020304" pitchFamily="18" charset="0"/>
              </a:rPr>
              <a:t> studies of the same, egg albumin and carrageenan induced models were employed. The total antioxidant capacity (TAC), 1,1-diphenyl-2-picrylhydrazyl (DPPH), ferric reducing power (FRAP), and nitric oxide (NO) assays were used in the </a:t>
            </a:r>
            <a:r>
              <a:rPr lang="en-US" sz="1800" i="1" dirty="0">
                <a:effectLst/>
                <a:latin typeface="Times New Roman" panose="02020603050405020304" pitchFamily="18" charset="0"/>
                <a:ea typeface="Times New Roman" panose="02020603050405020304" pitchFamily="18" charset="0"/>
              </a:rPr>
              <a:t>in vitro</a:t>
            </a:r>
            <a:r>
              <a:rPr lang="en-US" sz="1800" dirty="0">
                <a:effectLst/>
                <a:latin typeface="Times New Roman" panose="02020603050405020304" pitchFamily="18" charset="0"/>
                <a:ea typeface="Times New Roman" panose="02020603050405020304" pitchFamily="18" charset="0"/>
              </a:rPr>
              <a:t> antioxidant assessment, and the reference standards for the antioxidant tests were butylated hydroxytoluene (BHT), gallic acid, and ascorbic acid, whereas the anti-inflammatory studies employed aspirin and prednisolone as standards. Every parameter was calculated using conventional methods. In the fraction, there were varying concentrations of terpenoids, saponins, steroids, alkaloids, flavonoids, tannins, and other phenols. The EALFSL displayed robust, concentration-dependent anti-inflammatory effects, which were comparable to those of the reference drugs (Aspirin/Prednisolone). The EALFSL fraction's IC</a:t>
            </a:r>
            <a:r>
              <a:rPr lang="en-US" sz="1800" baseline="-25000" dirty="0">
                <a:effectLst/>
                <a:latin typeface="Times New Roman" panose="02020603050405020304" pitchFamily="18" charset="0"/>
                <a:ea typeface="Times New Roman" panose="02020603050405020304" pitchFamily="18" charset="0"/>
              </a:rPr>
              <a:t>50</a:t>
            </a:r>
            <a:r>
              <a:rPr lang="en-US" sz="1800" dirty="0">
                <a:effectLst/>
                <a:latin typeface="Times New Roman" panose="02020603050405020304" pitchFamily="18" charset="0"/>
                <a:ea typeface="Times New Roman" panose="02020603050405020304" pitchFamily="18" charset="0"/>
              </a:rPr>
              <a:t> values ranged from 0.93 to 1.20 mg/ml which was less active than those of BHT (0.30), ascorbic acid (0.32-0.50), and gallic acid (0.47). The outcomes additionally demonstrated that EALFSL has a significant level of concentration-dependent antioxidant activity. These suggest that the </a:t>
            </a:r>
            <a:r>
              <a:rPr lang="en-US" sz="1800" dirty="0" err="1">
                <a:effectLst/>
                <a:latin typeface="Times New Roman" panose="02020603050405020304" pitchFamily="18" charset="0"/>
                <a:ea typeface="Times New Roman" panose="02020603050405020304" pitchFamily="18" charset="0"/>
              </a:rPr>
              <a:t>ethylacetate</a:t>
            </a:r>
            <a:r>
              <a:rPr lang="en-US" sz="1800" dirty="0">
                <a:effectLst/>
                <a:latin typeface="Times New Roman" panose="02020603050405020304" pitchFamily="18" charset="0"/>
                <a:ea typeface="Times New Roman" panose="02020603050405020304" pitchFamily="18" charset="0"/>
              </a:rPr>
              <a:t> leaf fraction of </a:t>
            </a:r>
            <a:r>
              <a:rPr lang="en-US" sz="1800" i="1" dirty="0" err="1">
                <a:effectLst/>
                <a:latin typeface="Times New Roman" panose="02020603050405020304" pitchFamily="18" charset="0"/>
                <a:ea typeface="Times New Roman" panose="02020603050405020304" pitchFamily="18" charset="0"/>
              </a:rPr>
              <a:t>Sida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linifolia</a:t>
            </a:r>
            <a:r>
              <a:rPr lang="en-US" sz="1800" dirty="0">
                <a:effectLst/>
                <a:latin typeface="Times New Roman" panose="02020603050405020304" pitchFamily="18" charset="0"/>
                <a:ea typeface="Times New Roman" panose="02020603050405020304" pitchFamily="18" charset="0"/>
              </a:rPr>
              <a:t> possessed anti-inflammatory and antioxidant effects which could be attributed to phytochemicals contained in it. </a:t>
            </a:r>
          </a:p>
          <a:p>
            <a:pPr marL="0" marR="0" algn="just">
              <a:lnSpc>
                <a:spcPct val="200000"/>
              </a:lnSpc>
              <a:spcBef>
                <a:spcPts val="0"/>
              </a:spcBef>
              <a:spcAft>
                <a:spcPts val="0"/>
              </a:spcAft>
              <a:tabLst>
                <a:tab pos="829310" algn="l"/>
                <a:tab pos="1557655" algn="l"/>
                <a:tab pos="2903855" algn="l"/>
                <a:tab pos="4131310" algn="l"/>
                <a:tab pos="5122545" algn="l"/>
              </a:tabLst>
            </a:pPr>
            <a:r>
              <a:rPr lang="en-US" sz="1800" b="1" dirty="0">
                <a:solidFill>
                  <a:srgbClr val="0E101A"/>
                </a:solidFill>
                <a:effectLst/>
                <a:latin typeface="Times New Roman" panose="02020603050405020304" pitchFamily="18" charset="0"/>
                <a:ea typeface="Times New Roman" panose="02020603050405020304" pitchFamily="18" charset="0"/>
              </a:rPr>
              <a:t>Keywords:</a:t>
            </a:r>
            <a:r>
              <a:rPr lang="en-US" sz="1800" b="1" dirty="0">
                <a:solidFill>
                  <a:srgbClr val="0E101A"/>
                </a:solidFill>
                <a:latin typeface="Times New Roman" panose="02020603050405020304" pitchFamily="18" charset="0"/>
                <a:ea typeface="Times New Roman" panose="02020603050405020304" pitchFamily="18" charset="0"/>
              </a:rPr>
              <a:t> </a:t>
            </a:r>
            <a:r>
              <a:rPr lang="en-US" sz="1800" i="1" dirty="0" err="1">
                <a:solidFill>
                  <a:srgbClr val="0E101A"/>
                </a:solidFill>
                <a:effectLst/>
                <a:latin typeface="Times New Roman" panose="02020603050405020304" pitchFamily="18" charset="0"/>
                <a:ea typeface="Times New Roman" panose="02020603050405020304" pitchFamily="18" charset="0"/>
              </a:rPr>
              <a:t>Sida</a:t>
            </a:r>
            <a:r>
              <a:rPr lang="en-US" sz="1800" i="1" dirty="0">
                <a:solidFill>
                  <a:srgbClr val="0E101A"/>
                </a:solidFill>
                <a:effectLst/>
                <a:latin typeface="Times New Roman" panose="02020603050405020304" pitchFamily="18" charset="0"/>
                <a:ea typeface="Times New Roman" panose="02020603050405020304" pitchFamily="18" charset="0"/>
              </a:rPr>
              <a:t> </a:t>
            </a:r>
            <a:r>
              <a:rPr lang="en-US" sz="1800" i="1" dirty="0" err="1">
                <a:solidFill>
                  <a:srgbClr val="0E101A"/>
                </a:solidFill>
                <a:effectLst/>
                <a:latin typeface="Times New Roman" panose="02020603050405020304" pitchFamily="18" charset="0"/>
                <a:ea typeface="Times New Roman" panose="02020603050405020304" pitchFamily="18" charset="0"/>
              </a:rPr>
              <a:t>linifolia</a:t>
            </a:r>
            <a:r>
              <a:rPr lang="en-US" sz="1800" dirty="0">
                <a:solidFill>
                  <a:srgbClr val="0E101A"/>
                </a:solidFill>
                <a:effectLst/>
                <a:latin typeface="Times New Roman" panose="02020603050405020304" pitchFamily="18" charset="0"/>
                <a:ea typeface="Times New Roman" panose="02020603050405020304" pitchFamily="18" charset="0"/>
              </a:rPr>
              <a:t>: NSAIDs; Anti-inflammation; Antioxidants; Anti-malaria; Phytochemicals</a:t>
            </a:r>
            <a:endParaRPr lang="en-US" sz="1800" dirty="0">
              <a:effectLst/>
              <a:latin typeface="Times New Roman" panose="02020603050405020304" pitchFamily="18" charset="0"/>
              <a:ea typeface="Times New Roman" panose="02020603050405020304" pitchFamily="18" charset="0"/>
            </a:endParaRPr>
          </a:p>
          <a:p>
            <a:pPr algn="just"/>
            <a:endParaRPr lang="en-US" dirty="0"/>
          </a:p>
        </p:txBody>
      </p:sp>
    </p:spTree>
    <p:extLst>
      <p:ext uri="{BB962C8B-B14F-4D97-AF65-F5344CB8AC3E}">
        <p14:creationId xmlns:p14="http://schemas.microsoft.com/office/powerpoint/2010/main" val="3581109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9ECDE3-21FE-3019-ADB5-5C6BA386A8DC}"/>
              </a:ext>
            </a:extLst>
          </p:cNvPr>
          <p:cNvSpPr>
            <a:spLocks noGrp="1"/>
          </p:cNvSpPr>
          <p:nvPr>
            <p:ph type="subTitle" idx="1"/>
          </p:nvPr>
        </p:nvSpPr>
        <p:spPr>
          <a:xfrm>
            <a:off x="422031" y="365759"/>
            <a:ext cx="11071274" cy="5809958"/>
          </a:xfrm>
        </p:spPr>
        <p:txBody>
          <a:bodyPr>
            <a:normAutofit fontScale="92500"/>
          </a:bodyPr>
          <a:lstStyle/>
          <a:p>
            <a:pPr algn="just">
              <a:lnSpc>
                <a:spcPct val="180000"/>
              </a:lnSpc>
              <a:spcBef>
                <a:spcPts val="0"/>
              </a:spcBef>
            </a:pPr>
            <a:r>
              <a:rPr lang="en-US" sz="1400" b="1" dirty="0">
                <a:effectLst/>
                <a:latin typeface="Times New Roman" panose="02020603050405020304" pitchFamily="18" charset="0"/>
                <a:ea typeface="Times New Roman" panose="02020603050405020304" pitchFamily="18" charset="0"/>
              </a:rPr>
              <a:t>Introduction</a:t>
            </a:r>
          </a:p>
          <a:p>
            <a:pPr algn="just">
              <a:lnSpc>
                <a:spcPct val="180000"/>
              </a:lnSpc>
              <a:spcBef>
                <a:spcPts val="0"/>
              </a:spcBef>
            </a:pPr>
            <a:r>
              <a:rPr lang="en-US" sz="1400" b="0" i="0" dirty="0">
                <a:effectLst/>
                <a:latin typeface="Times New Roman" panose="02020603050405020304" pitchFamily="18" charset="0"/>
                <a:cs typeface="Times New Roman" panose="02020603050405020304" pitchFamily="18" charset="0"/>
              </a:rPr>
              <a:t>Oxidative stress is an oxidative imbalance caused by an inability to detoxify reactive metabolites created by the generation of reactive oxygen species (ROS) during cellular metabolism. The increase in free radicals produced by biological oxidation disrupts the structure and functions of intracellular proteins, causes membrane damage due to polyunsaturated fatty acid peroxidation with lipids, nucleic acid base modifications and chromosome changes (DNA single-strand and double-strand breaks, DNA and protein cross-links), and causes cell death and oxidative damage to cellular structures and components such as polysaccharide depolymerization and carcinogenesis (Kiran et al., 2023).</a:t>
            </a:r>
          </a:p>
          <a:p>
            <a:pPr algn="just">
              <a:lnSpc>
                <a:spcPct val="180000"/>
              </a:lnSpc>
              <a:spcBef>
                <a:spcPts val="0"/>
              </a:spcBef>
            </a:pPr>
            <a:r>
              <a:rPr lang="en-US" sz="1400" dirty="0">
                <a:effectLst/>
                <a:latin typeface="Times New Roman" panose="02020603050405020304" pitchFamily="18" charset="0"/>
                <a:ea typeface="Times New Roman" panose="02020603050405020304" pitchFamily="18" charset="0"/>
              </a:rPr>
              <a:t>Inflammation is one of the body's </a:t>
            </a:r>
            <a:r>
              <a:rPr lang="en-US" sz="1400" dirty="0" err="1">
                <a:effectLst/>
                <a:latin typeface="Times New Roman" panose="02020603050405020304" pitchFamily="18" charset="0"/>
                <a:ea typeface="Times New Roman" panose="02020603050405020304" pitchFamily="18" charset="0"/>
              </a:rPr>
              <a:t>defence</a:t>
            </a:r>
            <a:r>
              <a:rPr lang="en-US" sz="1400" dirty="0">
                <a:effectLst/>
                <a:latin typeface="Times New Roman" panose="02020603050405020304" pitchFamily="18" charset="0"/>
                <a:ea typeface="Times New Roman" panose="02020603050405020304" pitchFamily="18" charset="0"/>
              </a:rPr>
              <a:t> systems in reaction to potentially damaging physicochemical and microbiological irritants (</a:t>
            </a:r>
            <a:r>
              <a:rPr lang="en-US" sz="1400" dirty="0" err="1">
                <a:effectLst/>
                <a:latin typeface="Times New Roman" panose="02020603050405020304" pitchFamily="18" charset="0"/>
                <a:ea typeface="Times New Roman" panose="02020603050405020304" pitchFamily="18" charset="0"/>
              </a:rPr>
              <a:t>Ammendolia</a:t>
            </a:r>
            <a:r>
              <a:rPr lang="en-US" sz="1400" dirty="0">
                <a:effectLst/>
                <a:latin typeface="Times New Roman" panose="02020603050405020304" pitchFamily="18" charset="0"/>
                <a:ea typeface="Times New Roman" panose="02020603050405020304" pitchFamily="18" charset="0"/>
              </a:rPr>
              <a:t> et al., 2021). Due to increased vascular permeability of the affected area, it often manifests as painful episodes, heat, edema, and redness of the infected area. The most common consequence is fluid exudation and tissue function loss. As a result, neutrophils and other leucocytes get drawn to the inflammatory environment and begin to behave aggressively, resulting in lysosomal leakage, protein denaturation, and cell death. Chronic and increasing inflammation can cause tissue damage and organ failure (</a:t>
            </a:r>
            <a:r>
              <a:rPr lang="en-US" sz="1400" dirty="0" err="1">
                <a:effectLst/>
                <a:latin typeface="Times New Roman" panose="02020603050405020304" pitchFamily="18" charset="0"/>
                <a:ea typeface="Times New Roman" panose="02020603050405020304" pitchFamily="18" charset="0"/>
              </a:rPr>
              <a:t>Sarveswaran</a:t>
            </a:r>
            <a:r>
              <a:rPr lang="en-US" sz="1400" dirty="0">
                <a:effectLst/>
                <a:latin typeface="Times New Roman" panose="02020603050405020304" pitchFamily="18" charset="0"/>
                <a:ea typeface="Times New Roman" panose="02020603050405020304" pitchFamily="18" charset="0"/>
              </a:rPr>
              <a:t> et al., 2017). </a:t>
            </a:r>
          </a:p>
          <a:p>
            <a:pPr algn="just">
              <a:lnSpc>
                <a:spcPct val="180000"/>
              </a:lnSpc>
              <a:spcBef>
                <a:spcPts val="0"/>
              </a:spcBef>
            </a:pPr>
            <a:r>
              <a:rPr lang="en-US" sz="1400" i="1" dirty="0" err="1">
                <a:effectLst/>
                <a:latin typeface="Times New Roman" panose="02020603050405020304" pitchFamily="18" charset="0"/>
                <a:ea typeface="Times New Roman" panose="02020603050405020304" pitchFamily="18" charset="0"/>
              </a:rPr>
              <a:t>Sida</a:t>
            </a:r>
            <a:r>
              <a:rPr lang="en-US" sz="1400" i="1" dirty="0">
                <a:effectLst/>
                <a:latin typeface="Times New Roman" panose="02020603050405020304" pitchFamily="18" charset="0"/>
                <a:ea typeface="Times New Roman" panose="02020603050405020304" pitchFamily="18" charset="0"/>
              </a:rPr>
              <a:t> </a:t>
            </a:r>
            <a:r>
              <a:rPr lang="en-US" sz="1400" i="1" dirty="0" err="1">
                <a:effectLst/>
                <a:latin typeface="Times New Roman" panose="02020603050405020304" pitchFamily="18" charset="0"/>
                <a:ea typeface="Times New Roman" panose="02020603050405020304" pitchFamily="18" charset="0"/>
              </a:rPr>
              <a:t>linifolia</a:t>
            </a:r>
            <a:r>
              <a:rPr lang="en-US" sz="1400" i="1"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L. is a common weed found in West Africa and other parts of the world. It belongs to the </a:t>
            </a:r>
            <a:r>
              <a:rPr lang="en-US" sz="1400" dirty="0" err="1">
                <a:effectLst/>
                <a:latin typeface="Times New Roman" panose="02020603050405020304" pitchFamily="18" charset="0"/>
                <a:ea typeface="Times New Roman" panose="02020603050405020304" pitchFamily="18" charset="0"/>
              </a:rPr>
              <a:t>Malvaceae</a:t>
            </a:r>
            <a:r>
              <a:rPr lang="en-US" sz="1400" dirty="0">
                <a:effectLst/>
                <a:latin typeface="Times New Roman" panose="02020603050405020304" pitchFamily="18" charset="0"/>
                <a:ea typeface="Times New Roman" panose="02020603050405020304" pitchFamily="18" charset="0"/>
              </a:rPr>
              <a:t> family and the genus </a:t>
            </a:r>
            <a:r>
              <a:rPr lang="en-US" sz="1400" dirty="0" err="1">
                <a:effectLst/>
                <a:latin typeface="Times New Roman" panose="02020603050405020304" pitchFamily="18" charset="0"/>
                <a:ea typeface="Times New Roman" panose="02020603050405020304" pitchFamily="18" charset="0"/>
              </a:rPr>
              <a:t>Sida</a:t>
            </a:r>
            <a:r>
              <a:rPr lang="en-US" sz="1400" dirty="0">
                <a:effectLst/>
                <a:latin typeface="Times New Roman" panose="02020603050405020304" pitchFamily="18" charset="0"/>
                <a:ea typeface="Times New Roman" panose="02020603050405020304" pitchFamily="18" charset="0"/>
              </a:rPr>
              <a:t>, which contains over 180 species and has a variety of ethnomedical applications (</a:t>
            </a:r>
            <a:r>
              <a:rPr lang="en-US" sz="1400" dirty="0" err="1">
                <a:effectLst/>
                <a:latin typeface="Times New Roman" panose="02020603050405020304" pitchFamily="18" charset="0"/>
                <a:ea typeface="Times New Roman" panose="02020603050405020304" pitchFamily="18" charset="0"/>
              </a:rPr>
              <a:t>Dinda</a:t>
            </a:r>
            <a:r>
              <a:rPr lang="en-US" sz="1400" dirty="0">
                <a:effectLst/>
                <a:latin typeface="Times New Roman" panose="02020603050405020304" pitchFamily="18" charset="0"/>
                <a:ea typeface="Times New Roman" panose="02020603050405020304" pitchFamily="18" charset="0"/>
              </a:rPr>
              <a:t> et al., 2015; </a:t>
            </a:r>
            <a:r>
              <a:rPr lang="en-US" sz="1400" dirty="0" err="1">
                <a:effectLst/>
                <a:latin typeface="Times New Roman" panose="02020603050405020304" pitchFamily="18" charset="0"/>
                <a:ea typeface="Times New Roman" panose="02020603050405020304" pitchFamily="18" charset="0"/>
              </a:rPr>
              <a:t>Saensouka</a:t>
            </a:r>
            <a:r>
              <a:rPr lang="en-US" sz="1400" dirty="0">
                <a:effectLst/>
                <a:latin typeface="Times New Roman" panose="02020603050405020304" pitchFamily="18" charset="0"/>
                <a:ea typeface="Times New Roman" panose="02020603050405020304" pitchFamily="18" charset="0"/>
              </a:rPr>
              <a:t> et al., 2016). </a:t>
            </a:r>
          </a:p>
          <a:p>
            <a:pPr algn="just">
              <a:lnSpc>
                <a:spcPct val="180000"/>
              </a:lnSpc>
              <a:spcBef>
                <a:spcPts val="0"/>
              </a:spcBef>
            </a:pPr>
            <a:r>
              <a:rPr lang="en-US" sz="1400" dirty="0">
                <a:effectLst/>
                <a:latin typeface="Times New Roman" panose="02020603050405020304" pitchFamily="18" charset="0"/>
                <a:ea typeface="Times New Roman" panose="02020603050405020304" pitchFamily="18" charset="0"/>
              </a:rPr>
              <a:t>The anti-inflammatory, antinociceptive, and antioxidant activities of </a:t>
            </a:r>
            <a:r>
              <a:rPr lang="en-US" sz="1400" i="1" dirty="0" err="1">
                <a:effectLst/>
                <a:latin typeface="Times New Roman" panose="02020603050405020304" pitchFamily="18" charset="0"/>
                <a:ea typeface="Times New Roman" panose="02020603050405020304" pitchFamily="18" charset="0"/>
              </a:rPr>
              <a:t>Sida</a:t>
            </a:r>
            <a:r>
              <a:rPr lang="en-US" sz="1400" i="1" dirty="0">
                <a:effectLst/>
                <a:latin typeface="Times New Roman" panose="02020603050405020304" pitchFamily="18" charset="0"/>
                <a:ea typeface="Times New Roman" panose="02020603050405020304" pitchFamily="18" charset="0"/>
              </a:rPr>
              <a:t> </a:t>
            </a:r>
            <a:r>
              <a:rPr lang="en-US" sz="1400" i="1" dirty="0" err="1">
                <a:effectLst/>
                <a:latin typeface="Times New Roman" panose="02020603050405020304" pitchFamily="18" charset="0"/>
                <a:ea typeface="Times New Roman" panose="02020603050405020304" pitchFamily="18" charset="0"/>
              </a:rPr>
              <a:t>linifolia</a:t>
            </a:r>
            <a:r>
              <a:rPr lang="en-US" sz="1400" dirty="0" err="1">
                <a:effectLst/>
                <a:latin typeface="Times New Roman" panose="02020603050405020304" pitchFamily="18" charset="0"/>
                <a:ea typeface="Times New Roman" panose="02020603050405020304" pitchFamily="18" charset="0"/>
              </a:rPr>
              <a:t>'s</a:t>
            </a:r>
            <a:r>
              <a:rPr lang="en-US" sz="1400" dirty="0">
                <a:effectLst/>
                <a:latin typeface="Times New Roman" panose="02020603050405020304" pitchFamily="18" charset="0"/>
                <a:ea typeface="Times New Roman" panose="02020603050405020304" pitchFamily="18" charset="0"/>
              </a:rPr>
              <a:t> ethanol leaf fraction have been examined (Nwankwo et al., 2023). The aim of this study was to look into the phytochemicals found in the </a:t>
            </a:r>
            <a:r>
              <a:rPr lang="en-US" sz="1400" dirty="0" err="1">
                <a:effectLst/>
                <a:latin typeface="Times New Roman" panose="02020603050405020304" pitchFamily="18" charset="0"/>
                <a:ea typeface="Times New Roman" panose="02020603050405020304" pitchFamily="18" charset="0"/>
              </a:rPr>
              <a:t>ethylacetate</a:t>
            </a:r>
            <a:r>
              <a:rPr lang="en-US" sz="1400" dirty="0">
                <a:effectLst/>
                <a:latin typeface="Times New Roman" panose="02020603050405020304" pitchFamily="18" charset="0"/>
                <a:ea typeface="Times New Roman" panose="02020603050405020304" pitchFamily="18" charset="0"/>
              </a:rPr>
              <a:t> fraction of </a:t>
            </a:r>
            <a:r>
              <a:rPr lang="en-US" sz="1400" i="1" dirty="0" err="1">
                <a:effectLst/>
                <a:latin typeface="Times New Roman" panose="02020603050405020304" pitchFamily="18" charset="0"/>
                <a:ea typeface="Times New Roman" panose="02020603050405020304" pitchFamily="18" charset="0"/>
              </a:rPr>
              <a:t>Sida</a:t>
            </a:r>
            <a:r>
              <a:rPr lang="en-US" sz="1400" i="1" dirty="0">
                <a:effectLst/>
                <a:latin typeface="Times New Roman" panose="02020603050405020304" pitchFamily="18" charset="0"/>
                <a:ea typeface="Times New Roman" panose="02020603050405020304" pitchFamily="18" charset="0"/>
              </a:rPr>
              <a:t> </a:t>
            </a:r>
            <a:r>
              <a:rPr lang="en-US" sz="1400" i="1" dirty="0" err="1">
                <a:effectLst/>
                <a:latin typeface="Times New Roman" panose="02020603050405020304" pitchFamily="18" charset="0"/>
                <a:ea typeface="Times New Roman" panose="02020603050405020304" pitchFamily="18" charset="0"/>
              </a:rPr>
              <a:t>linifolia</a:t>
            </a:r>
            <a:r>
              <a:rPr lang="en-US" sz="1400" i="1"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leaves and to discover feasible mechanisms explaining the plant's anti-inflammatory and antioxidant capabilities. </a:t>
            </a:r>
          </a:p>
          <a:p>
            <a:pPr algn="just"/>
            <a:endParaRPr lang="en-US" sz="1400" dirty="0">
              <a:effectLst/>
              <a:latin typeface="Times New Roman" panose="02020603050405020304" pitchFamily="18" charset="0"/>
              <a:ea typeface="Times New Roman" panose="02020603050405020304" pitchFamily="18" charset="0"/>
            </a:endParaRPr>
          </a:p>
          <a:p>
            <a:pPr algn="just"/>
            <a:endParaRPr lang="en-US" sz="1400" dirty="0"/>
          </a:p>
        </p:txBody>
      </p:sp>
    </p:spTree>
    <p:extLst>
      <p:ext uri="{BB962C8B-B14F-4D97-AF65-F5344CB8AC3E}">
        <p14:creationId xmlns:p14="http://schemas.microsoft.com/office/powerpoint/2010/main" val="34107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608DC81-813F-61DB-99C0-BF899C399DEB}"/>
              </a:ext>
            </a:extLst>
          </p:cNvPr>
          <p:cNvSpPr>
            <a:spLocks noGrp="1"/>
          </p:cNvSpPr>
          <p:nvPr>
            <p:ph type="subTitle" idx="1"/>
          </p:nvPr>
        </p:nvSpPr>
        <p:spPr>
          <a:xfrm>
            <a:off x="1003495" y="295422"/>
            <a:ext cx="9144000" cy="415497"/>
          </a:xfrm>
        </p:spPr>
        <p:txBody>
          <a:bodyPr>
            <a:normAutofit lnSpcReduction="10000"/>
          </a:bodyPr>
          <a:lstStyle/>
          <a:p>
            <a:r>
              <a:rPr lang="en-US" dirty="0">
                <a:latin typeface="Times New Roman" panose="02020603050405020304" pitchFamily="18" charset="0"/>
                <a:cs typeface="Times New Roman" panose="02020603050405020304" pitchFamily="18" charset="0"/>
              </a:rPr>
              <a:t>Results</a:t>
            </a:r>
          </a:p>
        </p:txBody>
      </p:sp>
      <p:graphicFrame>
        <p:nvGraphicFramePr>
          <p:cNvPr id="4" name="Table 3">
            <a:extLst>
              <a:ext uri="{FF2B5EF4-FFF2-40B4-BE49-F238E27FC236}">
                <a16:creationId xmlns:a16="http://schemas.microsoft.com/office/drawing/2014/main" id="{21D3D319-E30D-C499-E413-90753EFA78A0}"/>
              </a:ext>
            </a:extLst>
          </p:cNvPr>
          <p:cNvGraphicFramePr>
            <a:graphicFrameLocks noGrp="1"/>
          </p:cNvGraphicFramePr>
          <p:nvPr>
            <p:extLst>
              <p:ext uri="{D42A27DB-BD31-4B8C-83A1-F6EECF244321}">
                <p14:modId xmlns:p14="http://schemas.microsoft.com/office/powerpoint/2010/main" val="3441541593"/>
              </p:ext>
            </p:extLst>
          </p:nvPr>
        </p:nvGraphicFramePr>
        <p:xfrm>
          <a:off x="1322363" y="1741877"/>
          <a:ext cx="8525020" cy="4054017"/>
        </p:xfrm>
        <a:graphic>
          <a:graphicData uri="http://schemas.openxmlformats.org/drawingml/2006/table">
            <a:tbl>
              <a:tblPr firstRow="1" firstCol="1" bandRow="1">
                <a:tableStyleId>{5C22544A-7EE6-4342-B048-85BDC9FD1C3A}</a:tableStyleId>
              </a:tblPr>
              <a:tblGrid>
                <a:gridCol w="2841066">
                  <a:extLst>
                    <a:ext uri="{9D8B030D-6E8A-4147-A177-3AD203B41FA5}">
                      <a16:colId xmlns:a16="http://schemas.microsoft.com/office/drawing/2014/main" val="561762722"/>
                    </a:ext>
                  </a:extLst>
                </a:gridCol>
                <a:gridCol w="2841977">
                  <a:extLst>
                    <a:ext uri="{9D8B030D-6E8A-4147-A177-3AD203B41FA5}">
                      <a16:colId xmlns:a16="http://schemas.microsoft.com/office/drawing/2014/main" val="559995965"/>
                    </a:ext>
                  </a:extLst>
                </a:gridCol>
                <a:gridCol w="2841977">
                  <a:extLst>
                    <a:ext uri="{9D8B030D-6E8A-4147-A177-3AD203B41FA5}">
                      <a16:colId xmlns:a16="http://schemas.microsoft.com/office/drawing/2014/main" val="2319572934"/>
                    </a:ext>
                  </a:extLst>
                </a:gridCol>
              </a:tblGrid>
              <a:tr h="368547">
                <a:tc>
                  <a:txBody>
                    <a:bodyPr/>
                    <a:lstStyle/>
                    <a:p>
                      <a:pPr marL="0" marR="0" algn="ctr">
                        <a:spcBef>
                          <a:spcPts val="0"/>
                        </a:spcBef>
                        <a:spcAft>
                          <a:spcPts val="0"/>
                        </a:spcAft>
                      </a:pPr>
                      <a:r>
                        <a:rPr lang="en-US" sz="1200" kern="100">
                          <a:effectLst/>
                          <a:latin typeface="Times New Roman" panose="02020603050405020304" pitchFamily="18" charset="0"/>
                          <a:cs typeface="Times New Roman" panose="02020603050405020304" pitchFamily="18" charset="0"/>
                        </a:rPr>
                        <a:t>Phytochemical composition</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200" kern="100">
                          <a:effectLst/>
                          <a:latin typeface="Times New Roman" panose="02020603050405020304" pitchFamily="18" charset="0"/>
                          <a:cs typeface="Times New Roman" panose="02020603050405020304" pitchFamily="18" charset="0"/>
                        </a:rPr>
                        <a:t>Concentration (mg/g)</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003160125"/>
                  </a:ext>
                </a:extLst>
              </a:tr>
              <a:tr h="368547">
                <a:tc>
                  <a:txBody>
                    <a:bodyPr/>
                    <a:lstStyle/>
                    <a:p>
                      <a:pPr marL="0" marR="0" algn="ctr">
                        <a:spcBef>
                          <a:spcPts val="0"/>
                        </a:spcBef>
                        <a:spcAft>
                          <a:spcPts val="0"/>
                        </a:spcAft>
                      </a:pPr>
                      <a:r>
                        <a:rPr lang="en-US" sz="1200" kern="10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kern="100">
                          <a:effectLst/>
                          <a:latin typeface="Times New Roman" panose="02020603050405020304" pitchFamily="18" charset="0"/>
                          <a:cs typeface="Times New Roman" panose="02020603050405020304" pitchFamily="18" charset="0"/>
                        </a:rPr>
                        <a:t>EALFSL</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kern="100">
                          <a:effectLst/>
                          <a:latin typeface="Times New Roman" panose="02020603050405020304" pitchFamily="18" charset="0"/>
                          <a:cs typeface="Times New Roman" panose="02020603050405020304" pitchFamily="18" charset="0"/>
                        </a:rPr>
                        <a:t>ELFSL</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46803617"/>
                  </a:ext>
                </a:extLst>
              </a:tr>
              <a:tr h="368547">
                <a:tc>
                  <a:txBody>
                    <a:bodyPr/>
                    <a:lstStyle/>
                    <a:p>
                      <a:pPr marL="0" marR="0">
                        <a:spcBef>
                          <a:spcPts val="0"/>
                        </a:spcBef>
                        <a:spcAft>
                          <a:spcPts val="0"/>
                        </a:spcAft>
                      </a:pPr>
                      <a:r>
                        <a:rPr lang="en-US" sz="1200" kern="100" dirty="0">
                          <a:effectLst/>
                          <a:latin typeface="Times New Roman" panose="02020603050405020304" pitchFamily="18" charset="0"/>
                          <a:cs typeface="Times New Roman" panose="02020603050405020304" pitchFamily="18" charset="0"/>
                        </a:rPr>
                        <a:t>Flavonoids</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1.377 ± 0.011</a:t>
                      </a:r>
                      <a:r>
                        <a:rPr lang="en-US" sz="1200" kern="100" baseline="30000">
                          <a:effectLst/>
                          <a:latin typeface="Times New Roman" panose="02020603050405020304" pitchFamily="18" charset="0"/>
                          <a:cs typeface="Times New Roman" panose="02020603050405020304" pitchFamily="18" charset="0"/>
                        </a:rPr>
                        <a:t>b</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1.180 ± 0.010</a:t>
                      </a:r>
                      <a:r>
                        <a:rPr lang="en-US" sz="1200" kern="100" baseline="30000">
                          <a:effectLst/>
                          <a:latin typeface="Times New Roman" panose="02020603050405020304" pitchFamily="18" charset="0"/>
                          <a:cs typeface="Times New Roman" panose="02020603050405020304" pitchFamily="18" charset="0"/>
                        </a:rPr>
                        <a:t>a</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94677956"/>
                  </a:ext>
                </a:extLst>
              </a:tr>
              <a:tr h="368547">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Phenols</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dirty="0">
                          <a:effectLst/>
                          <a:latin typeface="Times New Roman" panose="02020603050405020304" pitchFamily="18" charset="0"/>
                          <a:cs typeface="Times New Roman" panose="02020603050405020304" pitchFamily="18" charset="0"/>
                        </a:rPr>
                        <a:t>0.938 ± 0.010</a:t>
                      </a:r>
                      <a:r>
                        <a:rPr lang="en-US" sz="1200" kern="100" baseline="30000" dirty="0">
                          <a:effectLst/>
                          <a:latin typeface="Times New Roman" panose="02020603050405020304" pitchFamily="18" charset="0"/>
                          <a:cs typeface="Times New Roman" panose="02020603050405020304" pitchFamily="18" charset="0"/>
                        </a:rPr>
                        <a:t>b</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2.242 ± 0.006</a:t>
                      </a:r>
                      <a:r>
                        <a:rPr lang="en-US" sz="1200" kern="100" baseline="30000">
                          <a:effectLst/>
                          <a:latin typeface="Times New Roman" panose="02020603050405020304" pitchFamily="18" charset="0"/>
                          <a:cs typeface="Times New Roman" panose="02020603050405020304" pitchFamily="18" charset="0"/>
                        </a:rPr>
                        <a:t>a</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9738899"/>
                  </a:ext>
                </a:extLst>
              </a:tr>
              <a:tr h="368547">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Tannins</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0.526 ± 0.002</a:t>
                      </a:r>
                      <a:r>
                        <a:rPr lang="en-US" sz="1200" kern="100" baseline="30000">
                          <a:effectLst/>
                          <a:latin typeface="Times New Roman" panose="02020603050405020304" pitchFamily="18" charset="0"/>
                          <a:cs typeface="Times New Roman" panose="02020603050405020304" pitchFamily="18" charset="0"/>
                        </a:rPr>
                        <a:t>a</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dirty="0">
                          <a:effectLst/>
                          <a:latin typeface="Times New Roman" panose="02020603050405020304" pitchFamily="18" charset="0"/>
                          <a:cs typeface="Times New Roman" panose="02020603050405020304" pitchFamily="18" charset="0"/>
                        </a:rPr>
                        <a:t>0.742 ± 0.001</a:t>
                      </a:r>
                      <a:r>
                        <a:rPr lang="en-US" sz="1200" kern="100" baseline="30000" dirty="0">
                          <a:effectLst/>
                          <a:latin typeface="Times New Roman" panose="02020603050405020304" pitchFamily="18" charset="0"/>
                          <a:cs typeface="Times New Roman" panose="02020603050405020304" pitchFamily="18" charset="0"/>
                        </a:rPr>
                        <a:t>b</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98271782"/>
                  </a:ext>
                </a:extLst>
              </a:tr>
              <a:tr h="368547">
                <a:tc>
                  <a:txBody>
                    <a:bodyPr/>
                    <a:lstStyle/>
                    <a:p>
                      <a:pPr marL="0" marR="0">
                        <a:spcBef>
                          <a:spcPts val="0"/>
                        </a:spcBef>
                        <a:spcAft>
                          <a:spcPts val="0"/>
                        </a:spcAft>
                      </a:pPr>
                      <a:r>
                        <a:rPr lang="en-US" sz="1200" kern="100" dirty="0">
                          <a:effectLst/>
                          <a:latin typeface="Times New Roman" panose="02020603050405020304" pitchFamily="18" charset="0"/>
                          <a:cs typeface="Times New Roman" panose="02020603050405020304" pitchFamily="18" charset="0"/>
                        </a:rPr>
                        <a:t>Cyanogenic compounds</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0.351 ± 0.009</a:t>
                      </a:r>
                      <a:r>
                        <a:rPr lang="en-US" sz="1200" kern="100" baseline="30000">
                          <a:effectLst/>
                          <a:latin typeface="Times New Roman" panose="02020603050405020304" pitchFamily="18" charset="0"/>
                          <a:cs typeface="Times New Roman" panose="02020603050405020304" pitchFamily="18" charset="0"/>
                        </a:rPr>
                        <a:t>a</a:t>
                      </a:r>
                      <a:r>
                        <a:rPr lang="en-US" sz="1200" kern="10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0.374 ± 0.043</a:t>
                      </a:r>
                      <a:r>
                        <a:rPr lang="en-US" sz="1200" kern="100" baseline="30000">
                          <a:effectLst/>
                          <a:latin typeface="Times New Roman" panose="02020603050405020304" pitchFamily="18" charset="0"/>
                          <a:cs typeface="Times New Roman" panose="02020603050405020304" pitchFamily="18" charset="0"/>
                        </a:rPr>
                        <a:t>a</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96292072"/>
                  </a:ext>
                </a:extLst>
              </a:tr>
              <a:tr h="368547">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Glycosides</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0.255 ± 0.003</a:t>
                      </a:r>
                      <a:r>
                        <a:rPr lang="en-US" sz="1200" kern="100" baseline="30000">
                          <a:effectLst/>
                          <a:latin typeface="Times New Roman" panose="02020603050405020304" pitchFamily="18" charset="0"/>
                          <a:cs typeface="Times New Roman" panose="02020603050405020304" pitchFamily="18" charset="0"/>
                        </a:rPr>
                        <a:t>a</a:t>
                      </a:r>
                      <a:r>
                        <a:rPr lang="en-US" sz="1200" kern="10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0.444 ± 0.010</a:t>
                      </a:r>
                      <a:r>
                        <a:rPr lang="en-US" sz="1200" kern="100" baseline="30000">
                          <a:effectLst/>
                          <a:latin typeface="Times New Roman" panose="02020603050405020304" pitchFamily="18" charset="0"/>
                          <a:cs typeface="Times New Roman" panose="02020603050405020304" pitchFamily="18" charset="0"/>
                        </a:rPr>
                        <a:t>b</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80653455"/>
                  </a:ext>
                </a:extLst>
              </a:tr>
              <a:tr h="368547">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Terpenoids</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0.253 ± 0.007</a:t>
                      </a:r>
                      <a:r>
                        <a:rPr lang="en-US" sz="1200" kern="100" baseline="30000">
                          <a:effectLst/>
                          <a:latin typeface="Times New Roman" panose="02020603050405020304" pitchFamily="18" charset="0"/>
                          <a:cs typeface="Times New Roman" panose="02020603050405020304" pitchFamily="18" charset="0"/>
                        </a:rPr>
                        <a:t>a</a:t>
                      </a:r>
                      <a:r>
                        <a:rPr lang="en-US" sz="1200" kern="10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0.439 ± 0.007</a:t>
                      </a:r>
                      <a:r>
                        <a:rPr lang="en-US" sz="1200" kern="100" baseline="30000">
                          <a:effectLst/>
                          <a:latin typeface="Times New Roman" panose="02020603050405020304" pitchFamily="18" charset="0"/>
                          <a:cs typeface="Times New Roman" panose="02020603050405020304" pitchFamily="18" charset="0"/>
                        </a:rPr>
                        <a:t>b</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24916598"/>
                  </a:ext>
                </a:extLst>
              </a:tr>
              <a:tr h="368547">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Saponins</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0.231 ± 0.014</a:t>
                      </a:r>
                      <a:r>
                        <a:rPr lang="en-US" sz="1200" kern="100" baseline="30000">
                          <a:effectLst/>
                          <a:latin typeface="Times New Roman" panose="02020603050405020304" pitchFamily="18" charset="0"/>
                          <a:cs typeface="Times New Roman" panose="02020603050405020304" pitchFamily="18" charset="0"/>
                        </a:rPr>
                        <a:t>a</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0.436 ± 0.008</a:t>
                      </a:r>
                      <a:r>
                        <a:rPr lang="en-US" sz="1200" kern="100" baseline="30000">
                          <a:effectLst/>
                          <a:latin typeface="Times New Roman" panose="02020603050405020304" pitchFamily="18" charset="0"/>
                          <a:cs typeface="Times New Roman" panose="02020603050405020304" pitchFamily="18" charset="0"/>
                        </a:rPr>
                        <a:t>b</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52401761"/>
                  </a:ext>
                </a:extLst>
              </a:tr>
              <a:tr h="368547">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Steroids</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0.176 ± 0.005</a:t>
                      </a:r>
                      <a:r>
                        <a:rPr lang="en-US" sz="1200" kern="100" baseline="30000">
                          <a:effectLst/>
                          <a:latin typeface="Times New Roman" panose="02020603050405020304" pitchFamily="18" charset="0"/>
                          <a:cs typeface="Times New Roman" panose="02020603050405020304" pitchFamily="18" charset="0"/>
                        </a:rPr>
                        <a:t>a</a:t>
                      </a:r>
                      <a:r>
                        <a:rPr lang="en-US" sz="1200" kern="10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0.542 ± 0.006</a:t>
                      </a:r>
                      <a:r>
                        <a:rPr lang="en-US" sz="1200" kern="100" baseline="30000">
                          <a:effectLst/>
                          <a:latin typeface="Times New Roman" panose="02020603050405020304" pitchFamily="18" charset="0"/>
                          <a:cs typeface="Times New Roman" panose="02020603050405020304" pitchFamily="18" charset="0"/>
                        </a:rPr>
                        <a:t>b</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83237711"/>
                  </a:ext>
                </a:extLst>
              </a:tr>
              <a:tr h="368547">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Alkaloids</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0.127 ± 0.007</a:t>
                      </a:r>
                      <a:r>
                        <a:rPr lang="en-US" sz="1200" kern="100" baseline="30000">
                          <a:effectLst/>
                          <a:latin typeface="Times New Roman" panose="02020603050405020304" pitchFamily="18" charset="0"/>
                          <a:cs typeface="Times New Roman" panose="02020603050405020304" pitchFamily="18" charset="0"/>
                        </a:rPr>
                        <a:t>a</a:t>
                      </a:r>
                      <a:r>
                        <a:rPr lang="en-US" sz="1200" kern="10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dirty="0">
                          <a:effectLst/>
                          <a:latin typeface="Times New Roman" panose="02020603050405020304" pitchFamily="18" charset="0"/>
                          <a:cs typeface="Times New Roman" panose="02020603050405020304" pitchFamily="18" charset="0"/>
                        </a:rPr>
                        <a:t>0.467 ± 0.003</a:t>
                      </a:r>
                      <a:r>
                        <a:rPr lang="en-US" sz="1200" kern="100" baseline="30000" dirty="0">
                          <a:effectLst/>
                          <a:latin typeface="Times New Roman" panose="02020603050405020304" pitchFamily="18" charset="0"/>
                          <a:cs typeface="Times New Roman" panose="02020603050405020304" pitchFamily="18" charset="0"/>
                        </a:rPr>
                        <a:t>b</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50050217"/>
                  </a:ext>
                </a:extLst>
              </a:tr>
            </a:tbl>
          </a:graphicData>
        </a:graphic>
      </p:graphicFrame>
      <p:sp>
        <p:nvSpPr>
          <p:cNvPr id="5" name="Rectangle 1">
            <a:extLst>
              <a:ext uri="{FF2B5EF4-FFF2-40B4-BE49-F238E27FC236}">
                <a16:creationId xmlns:a16="http://schemas.microsoft.com/office/drawing/2014/main" id="{FF1D77B1-531B-CB5B-D02C-F33886B8C2E2}"/>
              </a:ext>
            </a:extLst>
          </p:cNvPr>
          <p:cNvSpPr>
            <a:spLocks noChangeArrowheads="1"/>
          </p:cNvSpPr>
          <p:nvPr/>
        </p:nvSpPr>
        <p:spPr bwMode="auto">
          <a:xfrm>
            <a:off x="1291542" y="1218656"/>
            <a:ext cx="8098644"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Table 1: </a:t>
            </a:r>
            <a:r>
              <a:rPr kumimoji="0" lang="en-US" altLang="en-US" sz="1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Phytochemical screening of </a:t>
            </a:r>
            <a:r>
              <a:rPr lang="en-US" altLang="en-US" sz="1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a:t>
            </a:r>
            <a:r>
              <a:rPr kumimoji="0" lang="en-US" altLang="en-US" sz="1400"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thylaceta</a:t>
            </a:r>
            <a:r>
              <a:rPr lang="en-US" altLang="en-US" sz="1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te</a:t>
            </a:r>
            <a:r>
              <a:rPr lang="en-US" alt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leaf fraction of </a:t>
            </a:r>
            <a:r>
              <a:rPr lang="en-US" altLang="en-US" sz="1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Sida</a:t>
            </a:r>
            <a:r>
              <a:rPr lang="en-US" altLang="en-US" sz="1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1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linifolia</a:t>
            </a:r>
            <a:r>
              <a:rPr lang="en-US" altLang="en-US" sz="1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kumimoji="0" lang="en-US" altLang="en-US" sz="1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EALFSL)</a:t>
            </a:r>
            <a:endPar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7" name="TextBox 6">
            <a:extLst>
              <a:ext uri="{FF2B5EF4-FFF2-40B4-BE49-F238E27FC236}">
                <a16:creationId xmlns:a16="http://schemas.microsoft.com/office/drawing/2014/main" id="{D3ECB260-EF1E-A307-AB08-04EDB9409EDD}"/>
              </a:ext>
            </a:extLst>
          </p:cNvPr>
          <p:cNvSpPr txBox="1"/>
          <p:nvPr/>
        </p:nvSpPr>
        <p:spPr>
          <a:xfrm>
            <a:off x="1157898" y="5908653"/>
            <a:ext cx="8365932" cy="400110"/>
          </a:xfrm>
          <a:prstGeom prst="rect">
            <a:avLst/>
          </a:prstGeom>
          <a:noFill/>
        </p:spPr>
        <p:txBody>
          <a:bodyPr wrap="square">
            <a:spAutoFit/>
          </a:bodyPr>
          <a:lstStyle/>
          <a:p>
            <a:r>
              <a:rPr kumimoji="0" lang="en-US" altLang="en-US" sz="10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Results are presented as Mean ± SEM. Subsets in the same row with distinct alphabets as superscript are deemed significantly (</a:t>
            </a:r>
            <a:r>
              <a:rPr kumimoji="0" lang="en-US" altLang="en-US" sz="10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 &lt; 0.05</a:t>
            </a:r>
            <a:r>
              <a:rPr kumimoji="0" lang="en-US" altLang="en-US" sz="10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different</a:t>
            </a:r>
          </a:p>
          <a:p>
            <a:r>
              <a:rPr lang="en-US" sz="1000" dirty="0">
                <a:solidFill>
                  <a:srgbClr val="000000"/>
                </a:solidFill>
                <a:latin typeface="Times New Roman" panose="02020603050405020304" pitchFamily="18" charset="0"/>
                <a:cs typeface="Times New Roman" panose="02020603050405020304" pitchFamily="18" charset="0"/>
              </a:rPr>
              <a:t>ELFSL = Ethanol leaf fraction of </a:t>
            </a:r>
            <a:r>
              <a:rPr lang="en-US" sz="1000" i="1" dirty="0" err="1">
                <a:solidFill>
                  <a:srgbClr val="000000"/>
                </a:solidFill>
                <a:latin typeface="Times New Roman" panose="02020603050405020304" pitchFamily="18" charset="0"/>
                <a:cs typeface="Times New Roman" panose="02020603050405020304" pitchFamily="18" charset="0"/>
              </a:rPr>
              <a:t>Sida</a:t>
            </a:r>
            <a:r>
              <a:rPr lang="en-US" sz="1000" i="1" dirty="0">
                <a:solidFill>
                  <a:srgbClr val="000000"/>
                </a:solidFill>
                <a:latin typeface="Times New Roman" panose="02020603050405020304" pitchFamily="18" charset="0"/>
                <a:cs typeface="Times New Roman" panose="02020603050405020304" pitchFamily="18" charset="0"/>
              </a:rPr>
              <a:t> </a:t>
            </a:r>
            <a:r>
              <a:rPr lang="en-US" sz="1000" i="1" dirty="0" err="1">
                <a:solidFill>
                  <a:srgbClr val="000000"/>
                </a:solidFill>
                <a:latin typeface="Times New Roman" panose="02020603050405020304" pitchFamily="18" charset="0"/>
                <a:cs typeface="Times New Roman" panose="02020603050405020304" pitchFamily="18" charset="0"/>
              </a:rPr>
              <a:t>linifolia</a:t>
            </a:r>
            <a:endParaRPr lang="en-US" sz="1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8563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A4B96B4-AEA7-3CF8-BA6F-BF3D61ACE5C6}"/>
              </a:ext>
            </a:extLst>
          </p:cNvPr>
          <p:cNvSpPr txBox="1"/>
          <p:nvPr/>
        </p:nvSpPr>
        <p:spPr>
          <a:xfrm>
            <a:off x="643596" y="525752"/>
            <a:ext cx="6098344" cy="307777"/>
          </a:xfrm>
          <a:prstGeom prst="rect">
            <a:avLst/>
          </a:prstGeom>
          <a:noFill/>
        </p:spPr>
        <p:txBody>
          <a:bodyPr wrap="square">
            <a:spAutoFit/>
          </a:bodyPr>
          <a:lstStyle/>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Table 2: </a:t>
            </a:r>
            <a:r>
              <a:rPr lang="en-US" sz="1400" i="1" dirty="0">
                <a:solidFill>
                  <a:srgbClr val="0E101A"/>
                </a:solidFill>
                <a:effectLst/>
                <a:latin typeface="Times New Roman" panose="02020603050405020304" pitchFamily="18" charset="0"/>
                <a:ea typeface="Times New Roman" panose="02020603050405020304" pitchFamily="18" charset="0"/>
              </a:rPr>
              <a:t>In</a:t>
            </a:r>
            <a:r>
              <a:rPr lang="en-US" sz="1400" dirty="0">
                <a:solidFill>
                  <a:srgbClr val="0E101A"/>
                </a:solidFill>
                <a:effectLst/>
                <a:latin typeface="Times New Roman" panose="02020603050405020304" pitchFamily="18" charset="0"/>
                <a:ea typeface="Times New Roman" panose="02020603050405020304" pitchFamily="18" charset="0"/>
              </a:rPr>
              <a:t> </a:t>
            </a:r>
            <a:r>
              <a:rPr lang="en-US" sz="1400" i="1" dirty="0">
                <a:solidFill>
                  <a:srgbClr val="0E101A"/>
                </a:solidFill>
                <a:effectLst/>
                <a:latin typeface="Times New Roman" panose="02020603050405020304" pitchFamily="18" charset="0"/>
                <a:ea typeface="Times New Roman" panose="02020603050405020304" pitchFamily="18" charset="0"/>
              </a:rPr>
              <a:t>vitro</a:t>
            </a:r>
            <a:r>
              <a:rPr lang="en-US" sz="1400" dirty="0">
                <a:solidFill>
                  <a:srgbClr val="0E101A"/>
                </a:solidFill>
                <a:effectLst/>
                <a:latin typeface="Times New Roman" panose="02020603050405020304" pitchFamily="18" charset="0"/>
                <a:ea typeface="Times New Roman" panose="02020603050405020304" pitchFamily="18" charset="0"/>
              </a:rPr>
              <a:t> anti-inflammatory activities of EALFSL</a:t>
            </a:r>
            <a:endParaRPr lang="en-US" sz="1400" dirty="0">
              <a:effectLst/>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236209BF-A87A-5C2E-1E33-F10B615883E9}"/>
              </a:ext>
            </a:extLst>
          </p:cNvPr>
          <p:cNvGraphicFramePr>
            <a:graphicFrameLocks noGrp="1"/>
          </p:cNvGraphicFramePr>
          <p:nvPr>
            <p:extLst>
              <p:ext uri="{D42A27DB-BD31-4B8C-83A1-F6EECF244321}">
                <p14:modId xmlns:p14="http://schemas.microsoft.com/office/powerpoint/2010/main" val="3810885188"/>
              </p:ext>
            </p:extLst>
          </p:nvPr>
        </p:nvGraphicFramePr>
        <p:xfrm>
          <a:off x="643596" y="1139483"/>
          <a:ext cx="9513278" cy="4284821"/>
        </p:xfrm>
        <a:graphic>
          <a:graphicData uri="http://schemas.openxmlformats.org/drawingml/2006/table">
            <a:tbl>
              <a:tblPr firstRow="1" firstCol="1" bandRow="1">
                <a:tableStyleId>{5C22544A-7EE6-4342-B048-85BDC9FD1C3A}</a:tableStyleId>
              </a:tblPr>
              <a:tblGrid>
                <a:gridCol w="1537838">
                  <a:extLst>
                    <a:ext uri="{9D8B030D-6E8A-4147-A177-3AD203B41FA5}">
                      <a16:colId xmlns:a16="http://schemas.microsoft.com/office/drawing/2014/main" val="1168101663"/>
                    </a:ext>
                  </a:extLst>
                </a:gridCol>
                <a:gridCol w="1297489">
                  <a:extLst>
                    <a:ext uri="{9D8B030D-6E8A-4147-A177-3AD203B41FA5}">
                      <a16:colId xmlns:a16="http://schemas.microsoft.com/office/drawing/2014/main" val="2793044840"/>
                    </a:ext>
                  </a:extLst>
                </a:gridCol>
                <a:gridCol w="1297489">
                  <a:extLst>
                    <a:ext uri="{9D8B030D-6E8A-4147-A177-3AD203B41FA5}">
                      <a16:colId xmlns:a16="http://schemas.microsoft.com/office/drawing/2014/main" val="1970606346"/>
                    </a:ext>
                  </a:extLst>
                </a:gridCol>
                <a:gridCol w="1297489">
                  <a:extLst>
                    <a:ext uri="{9D8B030D-6E8A-4147-A177-3AD203B41FA5}">
                      <a16:colId xmlns:a16="http://schemas.microsoft.com/office/drawing/2014/main" val="3325067851"/>
                    </a:ext>
                  </a:extLst>
                </a:gridCol>
                <a:gridCol w="1297489">
                  <a:extLst>
                    <a:ext uri="{9D8B030D-6E8A-4147-A177-3AD203B41FA5}">
                      <a16:colId xmlns:a16="http://schemas.microsoft.com/office/drawing/2014/main" val="2269620021"/>
                    </a:ext>
                  </a:extLst>
                </a:gridCol>
                <a:gridCol w="1395317">
                  <a:extLst>
                    <a:ext uri="{9D8B030D-6E8A-4147-A177-3AD203B41FA5}">
                      <a16:colId xmlns:a16="http://schemas.microsoft.com/office/drawing/2014/main" val="2573762751"/>
                    </a:ext>
                  </a:extLst>
                </a:gridCol>
                <a:gridCol w="1390167">
                  <a:extLst>
                    <a:ext uri="{9D8B030D-6E8A-4147-A177-3AD203B41FA5}">
                      <a16:colId xmlns:a16="http://schemas.microsoft.com/office/drawing/2014/main" val="1246512205"/>
                    </a:ext>
                  </a:extLst>
                </a:gridCol>
              </a:tblGrid>
              <a:tr h="1964872">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200" kern="100" dirty="0">
                          <a:effectLst/>
                          <a:latin typeface="Times New Roman" panose="02020603050405020304" pitchFamily="18" charset="0"/>
                          <a:cs typeface="Times New Roman" panose="02020603050405020304" pitchFamily="18" charset="0"/>
                        </a:rPr>
                        <a:t>Treatments/Conc. (mg/mL)</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50000"/>
                        </a:lnSpc>
                        <a:spcBef>
                          <a:spcPts val="0"/>
                        </a:spcBef>
                        <a:spcAft>
                          <a:spcPts val="0"/>
                        </a:spcAft>
                      </a:pP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dirty="0">
                          <a:effectLst/>
                          <a:latin typeface="Times New Roman" panose="02020603050405020304" pitchFamily="18" charset="0"/>
                          <a:cs typeface="Times New Roman" panose="02020603050405020304" pitchFamily="18" charset="0"/>
                        </a:rPr>
                        <a:t>Hypotonicity-induced hemolysis inhibition (%)</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dirty="0">
                          <a:effectLst/>
                          <a:latin typeface="Times New Roman" panose="02020603050405020304" pitchFamily="18" charset="0"/>
                          <a:cs typeface="Times New Roman" panose="02020603050405020304" pitchFamily="18" charset="0"/>
                        </a:rPr>
                        <a:t>Heat-induced hemolysis inhibition (%)</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dirty="0">
                          <a:effectLst/>
                          <a:latin typeface="Times New Roman" panose="02020603050405020304" pitchFamily="18" charset="0"/>
                          <a:cs typeface="Times New Roman" panose="02020603050405020304" pitchFamily="18" charset="0"/>
                        </a:rPr>
                        <a:t>Platelet aggregation inhibition (%)</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Protease inhibition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Phospholipase A</a:t>
                      </a:r>
                      <a:r>
                        <a:rPr lang="en-US" sz="1200" kern="100" baseline="-25000">
                          <a:effectLst/>
                          <a:latin typeface="Times New Roman" panose="02020603050405020304" pitchFamily="18" charset="0"/>
                          <a:cs typeface="Times New Roman" panose="02020603050405020304" pitchFamily="18" charset="0"/>
                        </a:rPr>
                        <a:t>2</a:t>
                      </a:r>
                      <a:r>
                        <a:rPr lang="en-US" sz="1200" kern="100">
                          <a:effectLst/>
                          <a:latin typeface="Times New Roman" panose="02020603050405020304" pitchFamily="18" charset="0"/>
                          <a:cs typeface="Times New Roman" panose="02020603050405020304" pitchFamily="18" charset="0"/>
                        </a:rPr>
                        <a:t> activity inhibition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dirty="0">
                          <a:effectLst/>
                          <a:latin typeface="Times New Roman" panose="02020603050405020304" pitchFamily="18" charset="0"/>
                          <a:cs typeface="Times New Roman" panose="02020603050405020304" pitchFamily="18" charset="0"/>
                        </a:rPr>
                        <a:t>Protein denaturation (%)</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00559917"/>
                  </a:ext>
                </a:extLst>
              </a:tr>
              <a:tr h="338588">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200" kern="100" dirty="0">
                          <a:effectLst/>
                          <a:latin typeface="Times New Roman" panose="02020603050405020304" pitchFamily="18" charset="0"/>
                          <a:cs typeface="Times New Roman" panose="02020603050405020304" pitchFamily="18" charset="0"/>
                        </a:rPr>
                        <a:t>EALFSL (0.2</a:t>
                      </a:r>
                      <a:r>
                        <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39.03±0.31</a:t>
                      </a:r>
                      <a:r>
                        <a:rPr lang="en-US" sz="1200" kern="100" baseline="30000">
                          <a:effectLst/>
                          <a:latin typeface="Times New Roman" panose="02020603050405020304" pitchFamily="18" charset="0"/>
                          <a:cs typeface="Times New Roman" panose="02020603050405020304" pitchFamily="18" charset="0"/>
                        </a:rPr>
                        <a:t>a</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40.05±0.43</a:t>
                      </a:r>
                      <a:r>
                        <a:rPr lang="en-US" sz="1200" kern="100" baseline="30000">
                          <a:effectLst/>
                          <a:latin typeface="Times New Roman" panose="02020603050405020304" pitchFamily="18" charset="0"/>
                          <a:cs typeface="Times New Roman" panose="02020603050405020304" pitchFamily="18" charset="0"/>
                        </a:rPr>
                        <a:t>a</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37.19±0.17</a:t>
                      </a:r>
                      <a:r>
                        <a:rPr lang="en-US" sz="1200" kern="100" baseline="30000">
                          <a:effectLst/>
                          <a:latin typeface="Times New Roman" panose="02020603050405020304" pitchFamily="18" charset="0"/>
                          <a:cs typeface="Times New Roman" panose="02020603050405020304" pitchFamily="18" charset="0"/>
                        </a:rPr>
                        <a:t>a</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40.55±1.00</a:t>
                      </a:r>
                      <a:r>
                        <a:rPr lang="en-US" sz="1200" kern="100" baseline="30000">
                          <a:effectLst/>
                          <a:latin typeface="Times New Roman" panose="02020603050405020304" pitchFamily="18" charset="0"/>
                          <a:cs typeface="Times New Roman" panose="02020603050405020304" pitchFamily="18" charset="0"/>
                        </a:rPr>
                        <a:t>a</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32.99±0.34</a:t>
                      </a:r>
                      <a:r>
                        <a:rPr lang="en-US" sz="1200" kern="100" baseline="30000">
                          <a:effectLst/>
                          <a:latin typeface="Times New Roman" panose="02020603050405020304" pitchFamily="18" charset="0"/>
                          <a:cs typeface="Times New Roman" panose="02020603050405020304" pitchFamily="18" charset="0"/>
                        </a:rPr>
                        <a:t>a</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31.91±0.31</a:t>
                      </a:r>
                      <a:r>
                        <a:rPr lang="en-US" sz="1200" kern="100" baseline="30000">
                          <a:effectLst/>
                          <a:latin typeface="Times New Roman" panose="02020603050405020304" pitchFamily="18" charset="0"/>
                          <a:cs typeface="Times New Roman" panose="02020603050405020304" pitchFamily="18" charset="0"/>
                        </a:rPr>
                        <a:t>a</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03221890"/>
                  </a:ext>
                </a:extLst>
              </a:tr>
              <a:tr h="338588">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200" kern="100" dirty="0">
                          <a:effectLst/>
                          <a:latin typeface="Times New Roman" panose="02020603050405020304" pitchFamily="18" charset="0"/>
                          <a:cs typeface="Times New Roman" panose="02020603050405020304" pitchFamily="18" charset="0"/>
                        </a:rPr>
                        <a:t>ʺ  (0.4)</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40.58±0.23</a:t>
                      </a:r>
                      <a:r>
                        <a:rPr lang="en-US" sz="1200" kern="100" baseline="30000">
                          <a:effectLst/>
                          <a:latin typeface="Times New Roman" panose="02020603050405020304" pitchFamily="18" charset="0"/>
                          <a:cs typeface="Times New Roman" panose="02020603050405020304" pitchFamily="18" charset="0"/>
                        </a:rPr>
                        <a:t>b</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53.04±0.23</a:t>
                      </a:r>
                      <a:r>
                        <a:rPr lang="en-US" sz="1200" kern="100" baseline="30000">
                          <a:effectLst/>
                          <a:latin typeface="Times New Roman" panose="02020603050405020304" pitchFamily="18" charset="0"/>
                          <a:cs typeface="Times New Roman" panose="02020603050405020304" pitchFamily="18" charset="0"/>
                        </a:rPr>
                        <a:t>c</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40.97±0.40</a:t>
                      </a:r>
                      <a:r>
                        <a:rPr lang="en-US" sz="1200" kern="100" baseline="30000">
                          <a:effectLst/>
                          <a:latin typeface="Times New Roman" panose="02020603050405020304" pitchFamily="18" charset="0"/>
                          <a:cs typeface="Times New Roman" panose="02020603050405020304" pitchFamily="18" charset="0"/>
                        </a:rPr>
                        <a:t>b</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44.16±0.99</a:t>
                      </a:r>
                      <a:r>
                        <a:rPr lang="en-US" sz="1200" kern="100" baseline="30000">
                          <a:effectLst/>
                          <a:latin typeface="Times New Roman" panose="02020603050405020304" pitchFamily="18" charset="0"/>
                          <a:cs typeface="Times New Roman" panose="02020603050405020304" pitchFamily="18" charset="0"/>
                        </a:rPr>
                        <a:t>b</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41.38±0.99</a:t>
                      </a:r>
                      <a:r>
                        <a:rPr lang="en-US" sz="1200" kern="100" baseline="30000">
                          <a:effectLst/>
                          <a:latin typeface="Times New Roman" panose="02020603050405020304" pitchFamily="18" charset="0"/>
                          <a:cs typeface="Times New Roman" panose="02020603050405020304" pitchFamily="18" charset="0"/>
                        </a:rPr>
                        <a:t>b</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36.79±0.23</a:t>
                      </a:r>
                      <a:r>
                        <a:rPr lang="en-US" sz="1200" kern="100" baseline="30000">
                          <a:effectLst/>
                          <a:latin typeface="Times New Roman" panose="02020603050405020304" pitchFamily="18" charset="0"/>
                          <a:cs typeface="Times New Roman" panose="02020603050405020304" pitchFamily="18" charset="0"/>
                        </a:rPr>
                        <a:t>b</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76153139"/>
                  </a:ext>
                </a:extLst>
              </a:tr>
              <a:tr h="247875">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200" kern="100" dirty="0">
                          <a:effectLst/>
                          <a:latin typeface="Times New Roman" panose="02020603050405020304" pitchFamily="18" charset="0"/>
                          <a:cs typeface="Times New Roman" panose="02020603050405020304" pitchFamily="18" charset="0"/>
                        </a:rPr>
                        <a:t>ʺ  (0.6)</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46.13±0.27</a:t>
                      </a:r>
                      <a:r>
                        <a:rPr lang="en-US" sz="1200" kern="100" baseline="30000">
                          <a:effectLst/>
                          <a:latin typeface="Times New Roman" panose="02020603050405020304" pitchFamily="18" charset="0"/>
                          <a:cs typeface="Times New Roman" panose="02020603050405020304" pitchFamily="18" charset="0"/>
                        </a:rPr>
                        <a:t>c</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57.30±0.26</a:t>
                      </a:r>
                      <a:r>
                        <a:rPr lang="en-US" sz="1200" kern="100" baseline="30000">
                          <a:effectLst/>
                          <a:latin typeface="Times New Roman" panose="02020603050405020304" pitchFamily="18" charset="0"/>
                          <a:cs typeface="Times New Roman" panose="02020603050405020304" pitchFamily="18" charset="0"/>
                        </a:rPr>
                        <a:t>d</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46.89±0.28</a:t>
                      </a:r>
                      <a:r>
                        <a:rPr lang="en-US" sz="1200" kern="100" baseline="30000">
                          <a:effectLst/>
                          <a:latin typeface="Times New Roman" panose="02020603050405020304" pitchFamily="18" charset="0"/>
                          <a:cs typeface="Times New Roman" panose="02020603050405020304" pitchFamily="18" charset="0"/>
                        </a:rPr>
                        <a:t>d</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53.03±0.33</a:t>
                      </a:r>
                      <a:r>
                        <a:rPr lang="en-US" sz="1200" kern="100" baseline="30000">
                          <a:effectLst/>
                          <a:latin typeface="Times New Roman" panose="02020603050405020304" pitchFamily="18" charset="0"/>
                          <a:cs typeface="Times New Roman" panose="02020603050405020304" pitchFamily="18" charset="0"/>
                        </a:rPr>
                        <a:t>d</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46.94±0.59</a:t>
                      </a:r>
                      <a:r>
                        <a:rPr lang="en-US" sz="1200" kern="100" baseline="30000">
                          <a:effectLst/>
                          <a:latin typeface="Times New Roman" panose="02020603050405020304" pitchFamily="18" charset="0"/>
                          <a:cs typeface="Times New Roman" panose="02020603050405020304" pitchFamily="18" charset="0"/>
                        </a:rPr>
                        <a:t>c</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42.14±0.41</a:t>
                      </a:r>
                      <a:r>
                        <a:rPr lang="en-US" sz="1200" kern="100" baseline="30000">
                          <a:effectLst/>
                          <a:latin typeface="Times New Roman" panose="02020603050405020304" pitchFamily="18" charset="0"/>
                          <a:cs typeface="Times New Roman" panose="02020603050405020304" pitchFamily="18" charset="0"/>
                        </a:rPr>
                        <a:t>c</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53012637"/>
                  </a:ext>
                </a:extLst>
              </a:tr>
              <a:tr h="338588">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200" kern="100" dirty="0">
                          <a:effectLst/>
                          <a:latin typeface="Times New Roman" panose="02020603050405020304" pitchFamily="18" charset="0"/>
                          <a:cs typeface="Times New Roman" panose="02020603050405020304" pitchFamily="18" charset="0"/>
                        </a:rPr>
                        <a:t>ʺ  (0.8)</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50.81±0.14</a:t>
                      </a:r>
                      <a:r>
                        <a:rPr lang="en-US" sz="1200" kern="100" baseline="30000">
                          <a:effectLst/>
                          <a:latin typeface="Times New Roman" panose="02020603050405020304" pitchFamily="18" charset="0"/>
                          <a:cs typeface="Times New Roman" panose="02020603050405020304" pitchFamily="18" charset="0"/>
                        </a:rPr>
                        <a:t>d</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67.76±0.14</a:t>
                      </a:r>
                      <a:r>
                        <a:rPr lang="en-US" sz="1200" kern="100" baseline="30000">
                          <a:effectLst/>
                          <a:latin typeface="Times New Roman" panose="02020603050405020304" pitchFamily="18" charset="0"/>
                          <a:cs typeface="Times New Roman" panose="02020603050405020304" pitchFamily="18" charset="0"/>
                        </a:rPr>
                        <a:t>e</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51.40±0.17</a:t>
                      </a:r>
                      <a:r>
                        <a:rPr lang="en-US" sz="1200" kern="100" baseline="30000">
                          <a:effectLst/>
                          <a:latin typeface="Times New Roman" panose="02020603050405020304" pitchFamily="18" charset="0"/>
                          <a:cs typeface="Times New Roman" panose="02020603050405020304" pitchFamily="18" charset="0"/>
                        </a:rPr>
                        <a:t>e</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57.72±0.26</a:t>
                      </a:r>
                      <a:r>
                        <a:rPr lang="en-US" sz="1200" kern="100" baseline="30000">
                          <a:effectLst/>
                          <a:latin typeface="Times New Roman" panose="02020603050405020304" pitchFamily="18" charset="0"/>
                          <a:cs typeface="Times New Roman" panose="02020603050405020304" pitchFamily="18" charset="0"/>
                        </a:rPr>
                        <a:t>e</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52.61±1.67</a:t>
                      </a:r>
                      <a:r>
                        <a:rPr lang="en-US" sz="1200" kern="100" baseline="30000">
                          <a:effectLst/>
                          <a:latin typeface="Times New Roman" panose="02020603050405020304" pitchFamily="18" charset="0"/>
                          <a:cs typeface="Times New Roman" panose="02020603050405020304" pitchFamily="18" charset="0"/>
                        </a:rPr>
                        <a:t>d</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51.63±0.35</a:t>
                      </a:r>
                      <a:r>
                        <a:rPr lang="en-US" sz="1200" kern="100" baseline="30000">
                          <a:effectLst/>
                          <a:latin typeface="Times New Roman" panose="02020603050405020304" pitchFamily="18" charset="0"/>
                          <a:cs typeface="Times New Roman" panose="02020603050405020304" pitchFamily="18" charset="0"/>
                        </a:rPr>
                        <a:t>d</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7312588"/>
                  </a:ext>
                </a:extLst>
              </a:tr>
              <a:tr h="338588">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200" kern="100" dirty="0">
                          <a:effectLst/>
                          <a:latin typeface="Times New Roman" panose="02020603050405020304" pitchFamily="18" charset="0"/>
                          <a:cs typeface="Times New Roman" panose="02020603050405020304" pitchFamily="18" charset="0"/>
                        </a:rPr>
                        <a:t>ʺ (1.0)</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57.49±0.25</a:t>
                      </a:r>
                      <a:r>
                        <a:rPr lang="en-US" sz="1200" kern="100" baseline="30000">
                          <a:effectLst/>
                          <a:latin typeface="Times New Roman" panose="02020603050405020304" pitchFamily="18" charset="0"/>
                          <a:cs typeface="Times New Roman" panose="02020603050405020304" pitchFamily="18" charset="0"/>
                        </a:rPr>
                        <a:t>e</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74.97±0.30</a:t>
                      </a:r>
                      <a:r>
                        <a:rPr lang="en-US" sz="1200" kern="100" baseline="30000">
                          <a:effectLst/>
                          <a:latin typeface="Times New Roman" panose="02020603050405020304" pitchFamily="18" charset="0"/>
                          <a:cs typeface="Times New Roman" panose="02020603050405020304" pitchFamily="18" charset="0"/>
                        </a:rPr>
                        <a:t>f</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55.94±0.21</a:t>
                      </a:r>
                      <a:r>
                        <a:rPr lang="en-US" sz="1200" kern="100" baseline="30000">
                          <a:effectLst/>
                          <a:latin typeface="Times New Roman" panose="02020603050405020304" pitchFamily="18" charset="0"/>
                          <a:cs typeface="Times New Roman" panose="02020603050405020304" pitchFamily="18" charset="0"/>
                        </a:rPr>
                        <a:t>f</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62.45±0.19</a:t>
                      </a:r>
                      <a:r>
                        <a:rPr lang="en-US" sz="1200" kern="100" baseline="30000">
                          <a:effectLst/>
                          <a:latin typeface="Times New Roman" panose="02020603050405020304" pitchFamily="18" charset="0"/>
                          <a:cs typeface="Times New Roman" panose="02020603050405020304" pitchFamily="18" charset="0"/>
                        </a:rPr>
                        <a:t>f</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54.20±0.50</a:t>
                      </a:r>
                      <a:r>
                        <a:rPr lang="en-US" sz="1200" kern="100" baseline="30000">
                          <a:effectLst/>
                          <a:latin typeface="Times New Roman" panose="02020603050405020304" pitchFamily="18" charset="0"/>
                          <a:cs typeface="Times New Roman" panose="02020603050405020304" pitchFamily="18" charset="0"/>
                        </a:rPr>
                        <a:t>d</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56.10±1.02</a:t>
                      </a:r>
                      <a:r>
                        <a:rPr lang="en-US" sz="1200" kern="100" baseline="30000">
                          <a:effectLst/>
                          <a:latin typeface="Times New Roman" panose="02020603050405020304" pitchFamily="18" charset="0"/>
                          <a:cs typeface="Times New Roman" panose="02020603050405020304" pitchFamily="18" charset="0"/>
                        </a:rPr>
                        <a:t>e</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57541361"/>
                  </a:ext>
                </a:extLst>
              </a:tr>
              <a:tr h="717722">
                <a:tc>
                  <a:txBody>
                    <a:bodyPr/>
                    <a:lstStyle/>
                    <a:p>
                      <a:pPr marL="0" marR="0">
                        <a:lnSpc>
                          <a:spcPct val="150000"/>
                        </a:lnSpc>
                        <a:spcBef>
                          <a:spcPts val="0"/>
                        </a:spcBef>
                        <a:spcAft>
                          <a:spcPts val="0"/>
                        </a:spcAft>
                      </a:pPr>
                      <a:r>
                        <a:rPr lang="en-US" sz="1200" kern="100" dirty="0">
                          <a:effectLst/>
                          <a:latin typeface="Times New Roman" panose="02020603050405020304" pitchFamily="18" charset="0"/>
                          <a:cs typeface="Times New Roman" panose="02020603050405020304" pitchFamily="18" charset="0"/>
                        </a:rPr>
                        <a:t>Aspirin (0.2)</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dirty="0">
                          <a:effectLst/>
                          <a:latin typeface="Times New Roman" panose="02020603050405020304" pitchFamily="18" charset="0"/>
                          <a:cs typeface="Times New Roman" panose="02020603050405020304" pitchFamily="18" charset="0"/>
                        </a:rPr>
                        <a:t>39.26±0.65</a:t>
                      </a:r>
                      <a:r>
                        <a:rPr lang="en-US" sz="1200" kern="100" baseline="30000" dirty="0">
                          <a:effectLst/>
                          <a:latin typeface="Times New Roman" panose="02020603050405020304" pitchFamily="18" charset="0"/>
                          <a:cs typeface="Times New Roman" panose="02020603050405020304" pitchFamily="18" charset="0"/>
                        </a:rPr>
                        <a:t>a</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45.27±0.13</a:t>
                      </a:r>
                      <a:r>
                        <a:rPr lang="en-US" sz="1200" kern="100" baseline="30000">
                          <a:effectLst/>
                          <a:latin typeface="Times New Roman" panose="02020603050405020304" pitchFamily="18" charset="0"/>
                          <a:cs typeface="Times New Roman" panose="02020603050405020304" pitchFamily="18" charset="0"/>
                        </a:rPr>
                        <a:t>b</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45.52±0.84</a:t>
                      </a:r>
                      <a:r>
                        <a:rPr lang="en-US" sz="1200" kern="100" baseline="30000">
                          <a:effectLst/>
                          <a:latin typeface="Times New Roman" panose="02020603050405020304" pitchFamily="18" charset="0"/>
                          <a:cs typeface="Times New Roman" panose="02020603050405020304" pitchFamily="18" charset="0"/>
                        </a:rPr>
                        <a:t>c</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48.72±0.23</a:t>
                      </a:r>
                      <a:r>
                        <a:rPr lang="en-US" sz="1200" kern="100" baseline="30000">
                          <a:effectLst/>
                          <a:latin typeface="Times New Roman" panose="02020603050405020304" pitchFamily="18" charset="0"/>
                          <a:cs typeface="Times New Roman" panose="02020603050405020304" pitchFamily="18" charset="0"/>
                        </a:rPr>
                        <a:t>c</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ƥ 41.61±o.51</a:t>
                      </a:r>
                      <a:r>
                        <a:rPr lang="en-US" sz="1200" kern="100" baseline="30000">
                          <a:effectLst/>
                          <a:latin typeface="Times New Roman" panose="02020603050405020304" pitchFamily="18" charset="0"/>
                          <a:cs typeface="Times New Roman" panose="02020603050405020304" pitchFamily="18" charset="0"/>
                        </a:rPr>
                        <a:t>b</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dirty="0">
                          <a:effectLst/>
                          <a:latin typeface="Times New Roman" panose="02020603050405020304" pitchFamily="18" charset="0"/>
                          <a:cs typeface="Times New Roman" panose="02020603050405020304" pitchFamily="18" charset="0"/>
                        </a:rPr>
                        <a:t>41.12±0.28</a:t>
                      </a:r>
                      <a:r>
                        <a:rPr lang="en-US" sz="1200" kern="100" baseline="30000" dirty="0">
                          <a:effectLst/>
                          <a:latin typeface="Times New Roman" panose="02020603050405020304" pitchFamily="18" charset="0"/>
                          <a:cs typeface="Times New Roman" panose="02020603050405020304" pitchFamily="18" charset="0"/>
                        </a:rPr>
                        <a:t>c</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9700915"/>
                  </a:ext>
                </a:extLst>
              </a:tr>
            </a:tbl>
          </a:graphicData>
        </a:graphic>
      </p:graphicFrame>
      <p:sp>
        <p:nvSpPr>
          <p:cNvPr id="8" name="TextBox 7">
            <a:extLst>
              <a:ext uri="{FF2B5EF4-FFF2-40B4-BE49-F238E27FC236}">
                <a16:creationId xmlns:a16="http://schemas.microsoft.com/office/drawing/2014/main" id="{1873E6A2-FB18-128B-1272-DD9C4A58C3C5}"/>
              </a:ext>
            </a:extLst>
          </p:cNvPr>
          <p:cNvSpPr txBox="1"/>
          <p:nvPr/>
        </p:nvSpPr>
        <p:spPr>
          <a:xfrm>
            <a:off x="643596" y="5518462"/>
            <a:ext cx="9330398" cy="400110"/>
          </a:xfrm>
          <a:prstGeom prst="rect">
            <a:avLst/>
          </a:prstGeom>
          <a:noFill/>
        </p:spPr>
        <p:txBody>
          <a:bodyPr wrap="square">
            <a:spAutoFit/>
          </a:bodyPr>
          <a:lstStyle/>
          <a:p>
            <a:pPr marL="0" marR="0" algn="just">
              <a:spcBef>
                <a:spcPts val="0"/>
              </a:spcBef>
              <a:spcAft>
                <a:spcPts val="0"/>
              </a:spcAft>
            </a:pPr>
            <a:r>
              <a:rPr lang="en-US" sz="1000" dirty="0">
                <a:effectLst/>
                <a:latin typeface="Times New Roman" panose="02020603050405020304" pitchFamily="18" charset="0"/>
                <a:ea typeface="Times New Roman" panose="02020603050405020304" pitchFamily="18" charset="0"/>
              </a:rPr>
              <a:t>Data are represented as means ± S.E.M; (n=3). Down the column, values with different letters superscripts are significantly (</a:t>
            </a:r>
            <a:r>
              <a:rPr lang="en-US" sz="1000" i="1" dirty="0">
                <a:effectLst/>
                <a:latin typeface="Times New Roman" panose="02020603050405020304" pitchFamily="18" charset="0"/>
                <a:ea typeface="Times New Roman" panose="02020603050405020304" pitchFamily="18" charset="0"/>
              </a:rPr>
              <a:t>p &lt; 0.05</a:t>
            </a:r>
            <a:r>
              <a:rPr lang="en-US" sz="1000" dirty="0">
                <a:effectLst/>
                <a:latin typeface="Times New Roman" panose="02020603050405020304" pitchFamily="18" charset="0"/>
                <a:ea typeface="Times New Roman" panose="02020603050405020304" pitchFamily="18" charset="0"/>
              </a:rPr>
              <a:t>) different;</a:t>
            </a:r>
            <a:r>
              <a:rPr lang="en-US" sz="1000" b="1" dirty="0">
                <a:solidFill>
                  <a:srgbClr val="0E101A"/>
                </a:solidFill>
                <a:effectLst/>
                <a:latin typeface="Times New Roman" panose="02020603050405020304" pitchFamily="18" charset="0"/>
                <a:ea typeface="Times New Roman" panose="02020603050405020304" pitchFamily="18" charset="0"/>
              </a:rPr>
              <a:t> ƥ</a:t>
            </a:r>
            <a:r>
              <a:rPr lang="en-US" sz="1000" dirty="0">
                <a:solidFill>
                  <a:srgbClr val="0E101A"/>
                </a:solidFill>
                <a:effectLst/>
                <a:latin typeface="Times New Roman" panose="02020603050405020304" pitchFamily="18" charset="0"/>
                <a:ea typeface="Times New Roman" panose="02020603050405020304" pitchFamily="18" charset="0"/>
              </a:rPr>
              <a:t>: signifies that prednisolone served as reference drug</a:t>
            </a:r>
            <a:endParaRPr lang="en-US" sz="1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76169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5C4D705-DFFA-23FF-07BB-AE660A7DE031}"/>
              </a:ext>
            </a:extLst>
          </p:cNvPr>
          <p:cNvSpPr txBox="1"/>
          <p:nvPr/>
        </p:nvSpPr>
        <p:spPr>
          <a:xfrm>
            <a:off x="1209821" y="373186"/>
            <a:ext cx="7276513" cy="307777"/>
          </a:xfrm>
          <a:prstGeom prst="rect">
            <a:avLst/>
          </a:prstGeom>
          <a:noFill/>
        </p:spPr>
        <p:txBody>
          <a:bodyPr wrap="square">
            <a:spAutoFit/>
          </a:bodyPr>
          <a:lstStyle/>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Table 3: Effect of EALFSL on carrageenan-induced paw edema in mice</a:t>
            </a:r>
          </a:p>
        </p:txBody>
      </p:sp>
      <p:graphicFrame>
        <p:nvGraphicFramePr>
          <p:cNvPr id="6" name="Table 5">
            <a:extLst>
              <a:ext uri="{FF2B5EF4-FFF2-40B4-BE49-F238E27FC236}">
                <a16:creationId xmlns:a16="http://schemas.microsoft.com/office/drawing/2014/main" id="{C8309CDF-31A9-3EBC-D174-A782FEE42F13}"/>
              </a:ext>
            </a:extLst>
          </p:cNvPr>
          <p:cNvGraphicFramePr>
            <a:graphicFrameLocks noGrp="1"/>
          </p:cNvGraphicFramePr>
          <p:nvPr>
            <p:extLst>
              <p:ext uri="{D42A27DB-BD31-4B8C-83A1-F6EECF244321}">
                <p14:modId xmlns:p14="http://schemas.microsoft.com/office/powerpoint/2010/main" val="2411907847"/>
              </p:ext>
            </p:extLst>
          </p:nvPr>
        </p:nvGraphicFramePr>
        <p:xfrm>
          <a:off x="1364566" y="914401"/>
          <a:ext cx="8581292" cy="4546989"/>
        </p:xfrm>
        <a:graphic>
          <a:graphicData uri="http://schemas.openxmlformats.org/drawingml/2006/table">
            <a:tbl>
              <a:tblPr firstRow="1" firstCol="1" bandRow="1">
                <a:tableStyleId>{5C22544A-7EE6-4342-B048-85BDC9FD1C3A}</a:tableStyleId>
              </a:tblPr>
              <a:tblGrid>
                <a:gridCol w="1876163">
                  <a:extLst>
                    <a:ext uri="{9D8B030D-6E8A-4147-A177-3AD203B41FA5}">
                      <a16:colId xmlns:a16="http://schemas.microsoft.com/office/drawing/2014/main" val="3806382593"/>
                    </a:ext>
                  </a:extLst>
                </a:gridCol>
                <a:gridCol w="1308317">
                  <a:extLst>
                    <a:ext uri="{9D8B030D-6E8A-4147-A177-3AD203B41FA5}">
                      <a16:colId xmlns:a16="http://schemas.microsoft.com/office/drawing/2014/main" val="339936422"/>
                    </a:ext>
                  </a:extLst>
                </a:gridCol>
                <a:gridCol w="1308317">
                  <a:extLst>
                    <a:ext uri="{9D8B030D-6E8A-4147-A177-3AD203B41FA5}">
                      <a16:colId xmlns:a16="http://schemas.microsoft.com/office/drawing/2014/main" val="3836182369"/>
                    </a:ext>
                  </a:extLst>
                </a:gridCol>
                <a:gridCol w="1308317">
                  <a:extLst>
                    <a:ext uri="{9D8B030D-6E8A-4147-A177-3AD203B41FA5}">
                      <a16:colId xmlns:a16="http://schemas.microsoft.com/office/drawing/2014/main" val="2992031713"/>
                    </a:ext>
                  </a:extLst>
                </a:gridCol>
                <a:gridCol w="1390089">
                  <a:extLst>
                    <a:ext uri="{9D8B030D-6E8A-4147-A177-3AD203B41FA5}">
                      <a16:colId xmlns:a16="http://schemas.microsoft.com/office/drawing/2014/main" val="284850366"/>
                    </a:ext>
                  </a:extLst>
                </a:gridCol>
                <a:gridCol w="1390089">
                  <a:extLst>
                    <a:ext uri="{9D8B030D-6E8A-4147-A177-3AD203B41FA5}">
                      <a16:colId xmlns:a16="http://schemas.microsoft.com/office/drawing/2014/main" val="533229464"/>
                    </a:ext>
                  </a:extLst>
                </a:gridCol>
              </a:tblGrid>
              <a:tr h="6861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00" dirty="0">
                          <a:effectLst/>
                          <a:latin typeface="Times New Roman" panose="02020603050405020304" pitchFamily="18"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rPr>
                        <a:t>Treatments</a:t>
                      </a:r>
                    </a:p>
                    <a:p>
                      <a:pPr marL="0" marR="0">
                        <a:spcBef>
                          <a:spcPts val="0"/>
                        </a:spcBef>
                        <a:spcAft>
                          <a:spcPts val="0"/>
                        </a:spcAft>
                      </a:pP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5">
                  <a:txBody>
                    <a:bodyPr/>
                    <a:lstStyle/>
                    <a:p>
                      <a:pPr marL="0" marR="0" algn="ctr">
                        <a:spcBef>
                          <a:spcPts val="0"/>
                        </a:spcBef>
                        <a:spcAft>
                          <a:spcPts val="0"/>
                        </a:spcAft>
                      </a:pPr>
                      <a:r>
                        <a:rPr lang="en-US" sz="1200" kern="100" dirty="0">
                          <a:effectLst/>
                          <a:latin typeface="Times New Roman" panose="02020603050405020304" pitchFamily="18" charset="0"/>
                          <a:cs typeface="Times New Roman" panose="02020603050405020304" pitchFamily="18" charset="0"/>
                        </a:rPr>
                        <a:t>Mean edema volume (mL)/</a:t>
                      </a:r>
                    </a:p>
                    <a:p>
                      <a:pPr marL="0" marR="0" algn="ctr">
                        <a:spcBef>
                          <a:spcPts val="0"/>
                        </a:spcBef>
                        <a:spcAft>
                          <a:spcPts val="0"/>
                        </a:spcAft>
                      </a:pPr>
                      <a:r>
                        <a:rPr lang="en-US" sz="1200" kern="100" dirty="0">
                          <a:effectLst/>
                          <a:latin typeface="Times New Roman" panose="02020603050405020304" pitchFamily="18" charset="0"/>
                          <a:cs typeface="Times New Roman" panose="02020603050405020304" pitchFamily="18" charset="0"/>
                        </a:rPr>
                        <a:t>(% edema inhibition)</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27650846"/>
                  </a:ext>
                </a:extLst>
              </a:tr>
              <a:tr h="343092">
                <a:tc>
                  <a:txBody>
                    <a:bodyPr/>
                    <a:lstStyle/>
                    <a:p>
                      <a:pPr marL="0" marR="0">
                        <a:spcBef>
                          <a:spcPts val="0"/>
                        </a:spcBef>
                        <a:spcAft>
                          <a:spcPts val="0"/>
                        </a:spcAft>
                      </a:pP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1h</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2h</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3h</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4h</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5h</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62099272"/>
                  </a:ext>
                </a:extLst>
              </a:tr>
              <a:tr h="384549">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Control</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6.06 ± 0.10aA</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6.16 ± 0.07aA</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6.26 ± 0.03aA</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6.34 ± 0.19aA</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6.05 ± 0.06aA</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18083049"/>
                  </a:ext>
                </a:extLst>
              </a:tr>
              <a:tr h="343092">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76286035"/>
                  </a:ext>
                </a:extLst>
              </a:tr>
              <a:tr h="343092">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EALFSL (200 mg/kg)</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5.32 ± 0.15cA</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dirty="0">
                          <a:effectLst/>
                          <a:latin typeface="Times New Roman" panose="02020603050405020304" pitchFamily="18" charset="0"/>
                          <a:cs typeface="Times New Roman" panose="02020603050405020304" pitchFamily="18" charset="0"/>
                        </a:rPr>
                        <a:t>4.90 ± 0.16cB</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3.94 ± 0.23cC</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3.19±0.30cD</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2.83 ± 0.14cE</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513413"/>
                  </a:ext>
                </a:extLst>
              </a:tr>
              <a:tr h="343092">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(38.72 %)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dirty="0">
                          <a:effectLst/>
                          <a:latin typeface="Times New Roman" panose="02020603050405020304" pitchFamily="18" charset="0"/>
                          <a:cs typeface="Times New Roman" panose="02020603050405020304" pitchFamily="18" charset="0"/>
                        </a:rPr>
                        <a:t>(42.03 %)          </a:t>
                      </a:r>
                      <a:r>
                        <a:rPr lang="en-US" sz="1200" kern="100" spc="-75" dirty="0">
                          <a:effectLst/>
                          <a:latin typeface="Times New Roman" panose="02020603050405020304" pitchFamily="18" charset="0"/>
                          <a:cs typeface="Times New Roman" panose="02020603050405020304" pitchFamily="18" charset="0"/>
                        </a:rPr>
                        <a:t> </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(52.60 %)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(66.58 %)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(72.73 %)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51991655"/>
                  </a:ext>
                </a:extLst>
              </a:tr>
              <a:tr h="343092">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     ʺ         (400 mg/kg)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5.47 ± 0.08bcA</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5.22 ± 0.16bB</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4.51±0.07bC</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3.90±0.12bcD</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3.32 ± 0.08bE</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89099401"/>
                  </a:ext>
                </a:extLst>
              </a:tr>
              <a:tr h="343092">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(44.74 %)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(46.94 %)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(54.23 %)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(62.93 %)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(73.66 %)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76017183"/>
                  </a:ext>
                </a:extLst>
              </a:tr>
              <a:tr h="343092">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     ʺ         (600 mg/kg)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5.64 ± 0.15bA</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5.22 ± 0.16bB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4.85±0.11bC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4.37±0.16bD            </a:t>
                      </a:r>
                      <a:r>
                        <a:rPr lang="en-US" sz="1200" kern="100" spc="-25">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3.09±0.1</a:t>
                      </a:r>
                      <a:r>
                        <a:rPr lang="en-US" sz="1200" kern="100" spc="-5">
                          <a:effectLst/>
                          <a:latin typeface="Times New Roman" panose="02020603050405020304" pitchFamily="18" charset="0"/>
                          <a:cs typeface="Times New Roman" panose="02020603050405020304" pitchFamily="18" charset="0"/>
                        </a:rPr>
                        <a:t>2</a:t>
                      </a:r>
                      <a:r>
                        <a:rPr lang="en-US" sz="1200" kern="100">
                          <a:effectLst/>
                          <a:latin typeface="Times New Roman" panose="02020603050405020304" pitchFamily="18" charset="0"/>
                          <a:cs typeface="Times New Roman" panose="02020603050405020304" pitchFamily="18" charset="0"/>
                        </a:rPr>
                        <a:t>bE</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41011556"/>
                  </a:ext>
                </a:extLst>
              </a:tr>
              <a:tr h="343092">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(41.28 %)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(44.63 %)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(48.10 %)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(53.44 %)            </a:t>
                      </a:r>
                      <a:r>
                        <a:rPr lang="en-US" sz="1200" kern="100" spc="-225">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(75.46 %)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98713803"/>
                  </a:ext>
                </a:extLst>
              </a:tr>
              <a:tr h="343092">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Aspirin    (100 mg/kg)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5.59 ± 0.07bA</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5.01 ± 0.10bcB</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4.52±0.39bC</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3.99±0.12bcD</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3.29 ± 0.07bE</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06100296"/>
                  </a:ext>
                </a:extLst>
              </a:tr>
              <a:tr h="343092">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(45.73 %)            </a:t>
                      </a:r>
                      <a:r>
                        <a:rPr lang="en-US" sz="1200" kern="100" spc="-22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(51.09 %)           </a:t>
                      </a:r>
                      <a:r>
                        <a:rPr lang="en-US" sz="1200" kern="100" spc="-75">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(56.64 %)            </a:t>
                      </a:r>
                      <a:r>
                        <a:rPr lang="en-US" sz="1200" kern="100" spc="-15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latin typeface="Times New Roman" panose="02020603050405020304" pitchFamily="18" charset="0"/>
                          <a:cs typeface="Times New Roman" panose="02020603050405020304" pitchFamily="18" charset="0"/>
                        </a:rPr>
                        <a:t>(64.78 %)            </a:t>
                      </a:r>
                      <a:r>
                        <a:rPr lang="en-US" sz="1200" kern="100" spc="-225">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dirty="0">
                          <a:effectLst/>
                          <a:latin typeface="Times New Roman" panose="02020603050405020304" pitchFamily="18" charset="0"/>
                          <a:cs typeface="Times New Roman" panose="02020603050405020304" pitchFamily="18" charset="0"/>
                        </a:rPr>
                        <a:t>(77.82 %)</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73123395"/>
                  </a:ext>
                </a:extLst>
              </a:tr>
            </a:tbl>
          </a:graphicData>
        </a:graphic>
      </p:graphicFrame>
      <p:sp>
        <p:nvSpPr>
          <p:cNvPr id="8" name="TextBox 7">
            <a:extLst>
              <a:ext uri="{FF2B5EF4-FFF2-40B4-BE49-F238E27FC236}">
                <a16:creationId xmlns:a16="http://schemas.microsoft.com/office/drawing/2014/main" id="{4B0CBD65-278C-2B83-B33C-6C8F16044DAE}"/>
              </a:ext>
            </a:extLst>
          </p:cNvPr>
          <p:cNvSpPr txBox="1"/>
          <p:nvPr/>
        </p:nvSpPr>
        <p:spPr>
          <a:xfrm>
            <a:off x="1364566" y="5449439"/>
            <a:ext cx="8078372" cy="400110"/>
          </a:xfrm>
          <a:prstGeom prst="rect">
            <a:avLst/>
          </a:prstGeom>
          <a:noFill/>
        </p:spPr>
        <p:txBody>
          <a:bodyPr wrap="square">
            <a:spAutoFit/>
          </a:bodyPr>
          <a:lstStyle/>
          <a:p>
            <a:pPr marL="0" marR="0">
              <a:spcBef>
                <a:spcPts val="0"/>
              </a:spcBef>
              <a:spcAft>
                <a:spcPts val="0"/>
              </a:spcAft>
            </a:pPr>
            <a:r>
              <a:rPr lang="en-US" sz="1000" dirty="0">
                <a:solidFill>
                  <a:srgbClr val="0E101A"/>
                </a:solidFill>
                <a:effectLst/>
                <a:latin typeface="Times New Roman" panose="02020603050405020304" pitchFamily="18" charset="0"/>
                <a:ea typeface="Times New Roman" panose="02020603050405020304" pitchFamily="18" charset="0"/>
              </a:rPr>
              <a:t>Results</a:t>
            </a:r>
            <a:r>
              <a:rPr lang="en-US" sz="1000" spc="105"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are</a:t>
            </a:r>
            <a:r>
              <a:rPr lang="en-US" sz="1000" spc="110"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presented</a:t>
            </a:r>
            <a:r>
              <a:rPr lang="en-US" sz="1000" spc="110"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as</a:t>
            </a:r>
            <a:r>
              <a:rPr lang="en-US" sz="1000" spc="110"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Mean</a:t>
            </a:r>
            <a:r>
              <a:rPr lang="en-US" sz="1000" spc="110"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a:t>
            </a:r>
            <a:r>
              <a:rPr lang="en-US" sz="1000" spc="110"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SEM</a:t>
            </a:r>
            <a:r>
              <a:rPr lang="en-US" sz="1000" spc="110"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(n=4).</a:t>
            </a:r>
            <a:r>
              <a:rPr lang="en-US" sz="1000" spc="110"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00000"/>
                </a:solidFill>
                <a:effectLst/>
                <a:latin typeface="Times New Roman" panose="02020603050405020304" pitchFamily="18" charset="0"/>
                <a:ea typeface="Times New Roman" panose="02020603050405020304" pitchFamily="18" charset="0"/>
              </a:rPr>
              <a:t>Figures</a:t>
            </a:r>
            <a:r>
              <a:rPr lang="en-US" sz="1000" spc="110" dirty="0">
                <a:solidFill>
                  <a:srgbClr val="000000"/>
                </a:solidFill>
                <a:effectLst/>
                <a:latin typeface="Times New Roman" panose="02020603050405020304" pitchFamily="18" charset="0"/>
                <a:ea typeface="Times New Roman" panose="02020603050405020304" pitchFamily="18" charset="0"/>
              </a:rPr>
              <a:t> </a:t>
            </a:r>
            <a:r>
              <a:rPr lang="en-US" sz="1000" dirty="0">
                <a:solidFill>
                  <a:srgbClr val="000000"/>
                </a:solidFill>
                <a:effectLst/>
                <a:latin typeface="Times New Roman" panose="02020603050405020304" pitchFamily="18" charset="0"/>
                <a:ea typeface="Times New Roman" panose="02020603050405020304" pitchFamily="18" charset="0"/>
              </a:rPr>
              <a:t>in</a:t>
            </a:r>
            <a:r>
              <a:rPr lang="en-US" sz="1000" spc="110" dirty="0">
                <a:solidFill>
                  <a:srgbClr val="000000"/>
                </a:solidFill>
                <a:effectLst/>
                <a:latin typeface="Times New Roman" panose="02020603050405020304" pitchFamily="18" charset="0"/>
                <a:ea typeface="Times New Roman" panose="02020603050405020304" pitchFamily="18" charset="0"/>
              </a:rPr>
              <a:t> </a:t>
            </a:r>
            <a:r>
              <a:rPr lang="en-US" sz="1000" dirty="0">
                <a:solidFill>
                  <a:srgbClr val="000000"/>
                </a:solidFill>
                <a:effectLst/>
                <a:latin typeface="Times New Roman" panose="02020603050405020304" pitchFamily="18" charset="0"/>
                <a:ea typeface="Times New Roman" panose="02020603050405020304" pitchFamily="18" charset="0"/>
              </a:rPr>
              <a:t>parentheses</a:t>
            </a:r>
            <a:r>
              <a:rPr lang="en-US" sz="1000" spc="110" dirty="0">
                <a:solidFill>
                  <a:srgbClr val="000000"/>
                </a:solidFill>
                <a:effectLst/>
                <a:latin typeface="Times New Roman" panose="02020603050405020304" pitchFamily="18" charset="0"/>
                <a:ea typeface="Times New Roman" panose="02020603050405020304" pitchFamily="18" charset="0"/>
              </a:rPr>
              <a:t> </a:t>
            </a:r>
            <a:r>
              <a:rPr lang="en-US" sz="1000" dirty="0">
                <a:solidFill>
                  <a:srgbClr val="000000"/>
                </a:solidFill>
                <a:effectLst/>
                <a:latin typeface="Times New Roman" panose="02020603050405020304" pitchFamily="18" charset="0"/>
                <a:ea typeface="Times New Roman" panose="02020603050405020304" pitchFamily="18" charset="0"/>
              </a:rPr>
              <a:t>indicate inhibition</a:t>
            </a:r>
            <a:r>
              <a:rPr lang="en-US" sz="1000" spc="60" dirty="0">
                <a:solidFill>
                  <a:srgbClr val="000000"/>
                </a:solidFill>
                <a:effectLst/>
                <a:latin typeface="Times New Roman" panose="02020603050405020304" pitchFamily="18" charset="0"/>
                <a:ea typeface="Times New Roman" panose="02020603050405020304" pitchFamily="18" charset="0"/>
              </a:rPr>
              <a:t> </a:t>
            </a:r>
            <a:r>
              <a:rPr lang="en-US" sz="1000" dirty="0">
                <a:solidFill>
                  <a:srgbClr val="000000"/>
                </a:solidFill>
                <a:effectLst/>
                <a:latin typeface="Times New Roman" panose="02020603050405020304" pitchFamily="18" charset="0"/>
                <a:ea typeface="Times New Roman" panose="02020603050405020304" pitchFamily="18" charset="0"/>
              </a:rPr>
              <a:t>(%)</a:t>
            </a:r>
            <a:r>
              <a:rPr lang="en-US" sz="1000" spc="65" dirty="0">
                <a:solidFill>
                  <a:srgbClr val="000000"/>
                </a:solidFill>
                <a:effectLst/>
                <a:latin typeface="Times New Roman" panose="02020603050405020304" pitchFamily="18" charset="0"/>
                <a:ea typeface="Times New Roman" panose="02020603050405020304" pitchFamily="18" charset="0"/>
              </a:rPr>
              <a:t> </a:t>
            </a:r>
            <a:r>
              <a:rPr lang="en-US" sz="1000" dirty="0">
                <a:solidFill>
                  <a:srgbClr val="000000"/>
                </a:solidFill>
                <a:effectLst/>
                <a:latin typeface="Times New Roman" panose="02020603050405020304" pitchFamily="18" charset="0"/>
                <a:ea typeface="Times New Roman" panose="02020603050405020304" pitchFamily="18" charset="0"/>
              </a:rPr>
              <a:t>of</a:t>
            </a:r>
            <a:r>
              <a:rPr lang="en-US" sz="1000" spc="65" dirty="0">
                <a:solidFill>
                  <a:srgbClr val="000000"/>
                </a:solidFill>
                <a:effectLst/>
                <a:latin typeface="Times New Roman" panose="02020603050405020304" pitchFamily="18" charset="0"/>
                <a:ea typeface="Times New Roman" panose="02020603050405020304" pitchFamily="18" charset="0"/>
              </a:rPr>
              <a:t> </a:t>
            </a:r>
            <a:r>
              <a:rPr lang="en-US" sz="1000" dirty="0">
                <a:solidFill>
                  <a:srgbClr val="000000"/>
                </a:solidFill>
                <a:effectLst/>
                <a:latin typeface="Times New Roman" panose="02020603050405020304" pitchFamily="18" charset="0"/>
                <a:ea typeface="Times New Roman" panose="02020603050405020304" pitchFamily="18" charset="0"/>
              </a:rPr>
              <a:t>edema</a:t>
            </a:r>
            <a:r>
              <a:rPr lang="en-US" sz="1000" spc="60" dirty="0">
                <a:solidFill>
                  <a:srgbClr val="000000"/>
                </a:solidFill>
                <a:effectLst/>
                <a:latin typeface="Times New Roman" panose="02020603050405020304" pitchFamily="18" charset="0"/>
                <a:ea typeface="Times New Roman" panose="02020603050405020304" pitchFamily="18" charset="0"/>
              </a:rPr>
              <a:t> </a:t>
            </a:r>
            <a:r>
              <a:rPr lang="en-US" sz="1000" dirty="0">
                <a:solidFill>
                  <a:srgbClr val="000000"/>
                </a:solidFill>
                <a:effectLst/>
                <a:latin typeface="Times New Roman" panose="02020603050405020304" pitchFamily="18" charset="0"/>
                <a:ea typeface="Times New Roman" panose="02020603050405020304" pitchFamily="18" charset="0"/>
              </a:rPr>
              <a:t>progression.</a:t>
            </a:r>
            <a:r>
              <a:rPr lang="en-US" sz="1000" spc="65" dirty="0">
                <a:solidFill>
                  <a:srgbClr val="000000"/>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Subsets</a:t>
            </a:r>
            <a:r>
              <a:rPr lang="en-US" sz="1000" spc="65"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of</a:t>
            </a:r>
            <a:r>
              <a:rPr lang="en-US" sz="1000" spc="65"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a</a:t>
            </a:r>
            <a:r>
              <a:rPr lang="en-US" sz="1000" spc="60"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column</a:t>
            </a:r>
            <a:r>
              <a:rPr lang="en-US" sz="1000" spc="65"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with</a:t>
            </a:r>
            <a:r>
              <a:rPr lang="en-US" sz="1000" spc="65"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different</a:t>
            </a:r>
            <a:r>
              <a:rPr lang="en-US" sz="1000" spc="60"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low</a:t>
            </a:r>
            <a:r>
              <a:rPr lang="en-US" sz="1000" spc="65"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case</a:t>
            </a:r>
            <a:r>
              <a:rPr lang="en-US" sz="1000" spc="65"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alphabets</a:t>
            </a:r>
            <a:r>
              <a:rPr lang="en-US" sz="1000" spc="65"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and</a:t>
            </a:r>
            <a:r>
              <a:rPr lang="en-US" sz="1000" spc="60"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rows</a:t>
            </a:r>
            <a:r>
              <a:rPr lang="en-US" sz="1000" spc="65"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with</a:t>
            </a:r>
            <a:r>
              <a:rPr lang="en-US" sz="1000" spc="65"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different</a:t>
            </a:r>
            <a:r>
              <a:rPr lang="en-US" sz="1000" spc="60"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upper</a:t>
            </a:r>
            <a:r>
              <a:rPr lang="en-US" sz="1000" spc="65" dirty="0">
                <a:solidFill>
                  <a:srgbClr val="0E101A"/>
                </a:solidFill>
                <a:effectLst/>
                <a:latin typeface="Times New Roman" panose="02020603050405020304" pitchFamily="18" charset="0"/>
                <a:ea typeface="Times New Roman" panose="02020603050405020304" pitchFamily="18" charset="0"/>
              </a:rPr>
              <a:t>-case</a:t>
            </a:r>
            <a:r>
              <a:rPr lang="en-US" sz="1000" dirty="0">
                <a:solidFill>
                  <a:srgbClr val="0E101A"/>
                </a:solidFill>
                <a:effectLst/>
                <a:latin typeface="Times New Roman" panose="02020603050405020304" pitchFamily="18" charset="0"/>
                <a:ea typeface="Times New Roman" panose="02020603050405020304" pitchFamily="18" charset="0"/>
              </a:rPr>
              <a:t> alphabets</a:t>
            </a:r>
            <a:r>
              <a:rPr lang="en-US" sz="1000" spc="40"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as</a:t>
            </a:r>
            <a:r>
              <a:rPr lang="en-US" sz="1000" spc="45"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superscript</a:t>
            </a:r>
            <a:r>
              <a:rPr lang="en-US" sz="1000" spc="40"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differ</a:t>
            </a:r>
            <a:r>
              <a:rPr lang="en-US" sz="1000" spc="45"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significantly</a:t>
            </a:r>
            <a:r>
              <a:rPr lang="en-US" sz="1000" spc="40"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a:t>
            </a:r>
            <a:r>
              <a:rPr lang="en-US" sz="1000" i="1" dirty="0">
                <a:solidFill>
                  <a:srgbClr val="0E101A"/>
                </a:solidFill>
                <a:effectLst/>
                <a:latin typeface="Times New Roman" panose="02020603050405020304" pitchFamily="18" charset="0"/>
                <a:ea typeface="Times New Roman" panose="02020603050405020304" pitchFamily="18" charset="0"/>
              </a:rPr>
              <a:t>p</a:t>
            </a:r>
            <a:r>
              <a:rPr lang="en-US" sz="1000" spc="45"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&lt;</a:t>
            </a:r>
            <a:r>
              <a:rPr lang="en-US" sz="1000" spc="40"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0.05); Control= </a:t>
            </a:r>
            <a:r>
              <a:rPr lang="en-US" sz="1000" dirty="0">
                <a:effectLst/>
                <a:latin typeface="Times New Roman" panose="02020603050405020304" pitchFamily="18" charset="0"/>
                <a:ea typeface="Times New Roman" panose="02020603050405020304" pitchFamily="18" charset="0"/>
              </a:rPr>
              <a:t>10 mg/kg of distilled water</a:t>
            </a:r>
          </a:p>
        </p:txBody>
      </p:sp>
    </p:spTree>
    <p:extLst>
      <p:ext uri="{BB962C8B-B14F-4D97-AF65-F5344CB8AC3E}">
        <p14:creationId xmlns:p14="http://schemas.microsoft.com/office/powerpoint/2010/main" val="866460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60F3B14-EFC2-39E6-2B63-B80B5867867E}"/>
              </a:ext>
            </a:extLst>
          </p:cNvPr>
          <p:cNvSpPr txBox="1"/>
          <p:nvPr/>
        </p:nvSpPr>
        <p:spPr>
          <a:xfrm>
            <a:off x="773724" y="457591"/>
            <a:ext cx="8134642" cy="307777"/>
          </a:xfrm>
          <a:prstGeom prst="rect">
            <a:avLst/>
          </a:prstGeom>
          <a:noFill/>
        </p:spPr>
        <p:txBody>
          <a:bodyPr wrap="square">
            <a:spAutoFit/>
          </a:bodyPr>
          <a:lstStyle/>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Table 4: Effect of EALFSL on egg albumin-induced paw edema in mice</a:t>
            </a:r>
          </a:p>
        </p:txBody>
      </p:sp>
      <p:graphicFrame>
        <p:nvGraphicFramePr>
          <p:cNvPr id="6" name="Table 5">
            <a:extLst>
              <a:ext uri="{FF2B5EF4-FFF2-40B4-BE49-F238E27FC236}">
                <a16:creationId xmlns:a16="http://schemas.microsoft.com/office/drawing/2014/main" id="{D981183A-5F71-55C8-8F9D-9E1F9B49B0CF}"/>
              </a:ext>
            </a:extLst>
          </p:cNvPr>
          <p:cNvGraphicFramePr>
            <a:graphicFrameLocks noGrp="1"/>
          </p:cNvGraphicFramePr>
          <p:nvPr>
            <p:extLst>
              <p:ext uri="{D42A27DB-BD31-4B8C-83A1-F6EECF244321}">
                <p14:modId xmlns:p14="http://schemas.microsoft.com/office/powerpoint/2010/main" val="2154253274"/>
              </p:ext>
            </p:extLst>
          </p:nvPr>
        </p:nvGraphicFramePr>
        <p:xfrm>
          <a:off x="1139483" y="1266092"/>
          <a:ext cx="8486334" cy="4107769"/>
        </p:xfrm>
        <a:graphic>
          <a:graphicData uri="http://schemas.openxmlformats.org/drawingml/2006/table">
            <a:tbl>
              <a:tblPr firstRow="1" firstCol="1" bandRow="1">
                <a:tableStyleId>{5C22544A-7EE6-4342-B048-85BDC9FD1C3A}</a:tableStyleId>
              </a:tblPr>
              <a:tblGrid>
                <a:gridCol w="1837890">
                  <a:extLst>
                    <a:ext uri="{9D8B030D-6E8A-4147-A177-3AD203B41FA5}">
                      <a16:colId xmlns:a16="http://schemas.microsoft.com/office/drawing/2014/main" val="1658697052"/>
                    </a:ext>
                  </a:extLst>
                </a:gridCol>
                <a:gridCol w="1361730">
                  <a:extLst>
                    <a:ext uri="{9D8B030D-6E8A-4147-A177-3AD203B41FA5}">
                      <a16:colId xmlns:a16="http://schemas.microsoft.com/office/drawing/2014/main" val="772887699"/>
                    </a:ext>
                  </a:extLst>
                </a:gridCol>
                <a:gridCol w="1361730">
                  <a:extLst>
                    <a:ext uri="{9D8B030D-6E8A-4147-A177-3AD203B41FA5}">
                      <a16:colId xmlns:a16="http://schemas.microsoft.com/office/drawing/2014/main" val="2420925949"/>
                    </a:ext>
                  </a:extLst>
                </a:gridCol>
                <a:gridCol w="1281627">
                  <a:extLst>
                    <a:ext uri="{9D8B030D-6E8A-4147-A177-3AD203B41FA5}">
                      <a16:colId xmlns:a16="http://schemas.microsoft.com/office/drawing/2014/main" val="4150134801"/>
                    </a:ext>
                  </a:extLst>
                </a:gridCol>
                <a:gridCol w="1281627">
                  <a:extLst>
                    <a:ext uri="{9D8B030D-6E8A-4147-A177-3AD203B41FA5}">
                      <a16:colId xmlns:a16="http://schemas.microsoft.com/office/drawing/2014/main" val="3607363127"/>
                    </a:ext>
                  </a:extLst>
                </a:gridCol>
                <a:gridCol w="1361730">
                  <a:extLst>
                    <a:ext uri="{9D8B030D-6E8A-4147-A177-3AD203B41FA5}">
                      <a16:colId xmlns:a16="http://schemas.microsoft.com/office/drawing/2014/main" val="56646745"/>
                    </a:ext>
                  </a:extLst>
                </a:gridCol>
              </a:tblGrid>
              <a:tr h="718449">
                <a:tc>
                  <a:txBody>
                    <a:bodyPr/>
                    <a:lstStyle/>
                    <a:p>
                      <a:pPr marL="0" marR="0">
                        <a:lnSpc>
                          <a:spcPct val="150000"/>
                        </a:lnSpc>
                        <a:spcBef>
                          <a:spcPts val="0"/>
                        </a:spcBef>
                        <a:spcAft>
                          <a:spcPts val="0"/>
                        </a:spcAft>
                      </a:pPr>
                      <a:r>
                        <a:rPr lang="en-US" sz="1200" kern="100" dirty="0">
                          <a:effectLst/>
                          <a:latin typeface="Times New Roman" panose="02020603050405020304" pitchFamily="18" charset="0"/>
                          <a:cs typeface="Times New Roman" panose="02020603050405020304" pitchFamily="18" charset="0"/>
                        </a:rPr>
                        <a:t> </a:t>
                      </a:r>
                    </a:p>
                    <a:p>
                      <a:pPr marL="0" marR="0">
                        <a:lnSpc>
                          <a:spcPct val="150000"/>
                        </a:lnSpc>
                        <a:spcBef>
                          <a:spcPts val="0"/>
                        </a:spcBef>
                        <a:spcAft>
                          <a:spcPts val="0"/>
                        </a:spcAft>
                      </a:pPr>
                      <a:r>
                        <a:rPr lang="en-US" sz="1200" kern="100" dirty="0">
                          <a:effectLst/>
                          <a:latin typeface="Times New Roman" panose="02020603050405020304" pitchFamily="18" charset="0"/>
                          <a:cs typeface="Times New Roman" panose="02020603050405020304" pitchFamily="18" charset="0"/>
                        </a:rPr>
                        <a:t>Treatments</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5">
                  <a:txBody>
                    <a:bodyPr/>
                    <a:lstStyle/>
                    <a:p>
                      <a:pPr marL="0" marR="0" algn="ctr">
                        <a:lnSpc>
                          <a:spcPct val="150000"/>
                        </a:lnSpc>
                        <a:spcBef>
                          <a:spcPts val="0"/>
                        </a:spcBef>
                        <a:spcAft>
                          <a:spcPts val="0"/>
                        </a:spcAft>
                      </a:pPr>
                      <a:r>
                        <a:rPr lang="en-US" sz="1200" kern="100" dirty="0">
                          <a:effectLst/>
                          <a:latin typeface="Times New Roman" panose="02020603050405020304" pitchFamily="18" charset="0"/>
                          <a:cs typeface="Times New Roman" panose="02020603050405020304" pitchFamily="18" charset="0"/>
                        </a:rPr>
                        <a:t>Mean edema volume (mL)/</a:t>
                      </a:r>
                    </a:p>
                    <a:p>
                      <a:pPr marL="0" marR="0" algn="ctr">
                        <a:lnSpc>
                          <a:spcPct val="150000"/>
                        </a:lnSpc>
                        <a:spcBef>
                          <a:spcPts val="0"/>
                        </a:spcBef>
                        <a:spcAft>
                          <a:spcPts val="0"/>
                        </a:spcAft>
                      </a:pPr>
                      <a:r>
                        <a:rPr lang="en-US" sz="1200" kern="100" dirty="0">
                          <a:effectLst/>
                          <a:latin typeface="Times New Roman" panose="02020603050405020304" pitchFamily="18" charset="0"/>
                          <a:cs typeface="Times New Roman" panose="02020603050405020304" pitchFamily="18" charset="0"/>
                        </a:rPr>
                        <a:t>(% edema inhibition)</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90790199"/>
                  </a:ext>
                </a:extLst>
              </a:tr>
              <a:tr h="338932">
                <a:tc>
                  <a:txBody>
                    <a:bodyPr/>
                    <a:lstStyle/>
                    <a:p>
                      <a:pPr marL="0" marR="0">
                        <a:lnSpc>
                          <a:spcPct val="150000"/>
                        </a:lnSpc>
                        <a:spcBef>
                          <a:spcPts val="0"/>
                        </a:spcBef>
                        <a:spcAft>
                          <a:spcPts val="0"/>
                        </a:spcAft>
                      </a:pP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1h</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2h</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3h</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4h</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5h</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11207343"/>
                  </a:ext>
                </a:extLst>
              </a:tr>
              <a:tr h="338932">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Control</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6.85 ± 0.14abA</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6.37 ± 0.07aAB</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6.51 ± 0.05aA</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6.63 ± 0.04aA</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6.48 ± 0.06aAB</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77028529"/>
                  </a:ext>
                </a:extLst>
              </a:tr>
              <a:tr h="338932">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EALFSL (200 mg/kg)</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dirty="0">
                          <a:effectLst/>
                          <a:latin typeface="Times New Roman" panose="02020603050405020304" pitchFamily="18" charset="0"/>
                          <a:cs typeface="Times New Roman" panose="02020603050405020304" pitchFamily="18" charset="0"/>
                        </a:rPr>
                        <a:t>5.73± 0.06bA</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5.17 ± 0.11cB</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3.79 ± 0.08dC</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2.89 ± 0.06cD</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2.66 ± 0.04cD</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09198506"/>
                  </a:ext>
                </a:extLst>
              </a:tr>
              <a:tr h="338932">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(34.74 %)             </a:t>
                      </a:r>
                      <a:r>
                        <a:rPr lang="en-US" sz="1200" kern="100" spc="-22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(38.59 %)              </a:t>
                      </a:r>
                      <a:r>
                        <a:rPr lang="en-US" sz="1200" kern="100" spc="-75">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(52.61 %)              </a:t>
                      </a:r>
                      <a:r>
                        <a:rPr lang="en-US" sz="1200" kern="100" spc="-15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(69.02 %)            </a:t>
                      </a:r>
                      <a:r>
                        <a:rPr lang="en-US" sz="1200" kern="100" spc="-225">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(74.94 %)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32429221"/>
                  </a:ext>
                </a:extLst>
              </a:tr>
              <a:tr h="338932">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     ʺ         (400 mg/kg)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dirty="0">
                          <a:effectLst/>
                          <a:latin typeface="Times New Roman" panose="02020603050405020304" pitchFamily="18" charset="0"/>
                          <a:cs typeface="Times New Roman" panose="02020603050405020304" pitchFamily="18" charset="0"/>
                        </a:rPr>
                        <a:t>6.11±0.07aA</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5.60 ± 0.13bB</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4.82 ± 0.11cC</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3.60 ± 0.10bD</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3.14 ± 0.05bE</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854775"/>
                  </a:ext>
                </a:extLst>
              </a:tr>
              <a:tr h="338932">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(38.92 %)             </a:t>
                      </a:r>
                      <a:r>
                        <a:rPr lang="en-US" sz="1200" kern="100" spc="-7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(42.52 %)              </a:t>
                      </a:r>
                      <a:r>
                        <a:rPr lang="en-US" sz="1200" kern="100" spc="-75">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(49.27 %)              </a:t>
                      </a:r>
                      <a:r>
                        <a:rPr lang="en-US" sz="1200" kern="100" spc="-225">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(66.24 %)           </a:t>
                      </a:r>
                      <a:r>
                        <a:rPr lang="en-US" sz="1200" kern="100" spc="-75">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(75.66 %)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77283644"/>
                  </a:ext>
                </a:extLst>
              </a:tr>
              <a:tr h="338932">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     ʺ         (600 mg/kg)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6.39±0.04aA</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5.83 ± 0.08bB</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4.50 ± 0.17cC</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3.41 ± 0.10bD</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3.05 ± 0.32bE</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69006326"/>
                  </a:ext>
                </a:extLst>
              </a:tr>
              <a:tr h="338932">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(33.50 %)             </a:t>
                      </a:r>
                      <a:r>
                        <a:rPr lang="en-US" sz="1200" kern="100" spc="-22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(36.75 %)               </a:t>
                      </a:r>
                      <a:r>
                        <a:rPr lang="en-US" sz="1200" kern="100" spc="-15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dirty="0">
                          <a:effectLst/>
                          <a:latin typeface="Times New Roman" panose="02020603050405020304" pitchFamily="18" charset="0"/>
                          <a:cs typeface="Times New Roman" panose="02020603050405020304" pitchFamily="18" charset="0"/>
                        </a:rPr>
                        <a:t>(47.39 %)             </a:t>
                      </a:r>
                      <a:r>
                        <a:rPr lang="en-US" sz="1200" kern="100" spc="-75" dirty="0">
                          <a:effectLst/>
                          <a:latin typeface="Times New Roman" panose="02020603050405020304" pitchFamily="18" charset="0"/>
                          <a:cs typeface="Times New Roman" panose="02020603050405020304" pitchFamily="18" charset="0"/>
                        </a:rPr>
                        <a:t> </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(62.71 %)            </a:t>
                      </a:r>
                      <a:r>
                        <a:rPr lang="en-US" sz="1200" kern="100" spc="-225">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(70.61 %)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77790614"/>
                  </a:ext>
                </a:extLst>
              </a:tr>
              <a:tr h="338932">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Aspirin    (100 mg/kg)</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6.43 ± 0.17aA</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6.12 ± 0.24aB</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5.55 ± 0.09bC</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3.69 ± 0.09bD</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3.02 ± 0.10bE</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32804920"/>
                  </a:ext>
                </a:extLst>
              </a:tr>
              <a:tr h="338932">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(32.90 %)            </a:t>
                      </a:r>
                      <a:r>
                        <a:rPr lang="en-US" sz="1200" kern="100" spc="-22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(40.25 %)               </a:t>
                      </a:r>
                      <a:r>
                        <a:rPr lang="en-US" sz="1200" kern="100" spc="-75">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(44.25 %)              </a:t>
                      </a:r>
                      <a:r>
                        <a:rPr lang="en-US" sz="1200" kern="100" spc="-15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(66.68 %)            </a:t>
                      </a:r>
                      <a:r>
                        <a:rPr lang="en-US" sz="1200" kern="100" spc="-225">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dirty="0">
                          <a:effectLst/>
                          <a:latin typeface="Times New Roman" panose="02020603050405020304" pitchFamily="18" charset="0"/>
                          <a:cs typeface="Times New Roman" panose="02020603050405020304" pitchFamily="18" charset="0"/>
                        </a:rPr>
                        <a:t>(81.36 %)</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96113145"/>
                  </a:ext>
                </a:extLst>
              </a:tr>
            </a:tbl>
          </a:graphicData>
        </a:graphic>
      </p:graphicFrame>
      <p:sp>
        <p:nvSpPr>
          <p:cNvPr id="8" name="TextBox 7">
            <a:extLst>
              <a:ext uri="{FF2B5EF4-FFF2-40B4-BE49-F238E27FC236}">
                <a16:creationId xmlns:a16="http://schemas.microsoft.com/office/drawing/2014/main" id="{4E4AA218-8BF0-5F5B-1D06-B4EBA518920C}"/>
              </a:ext>
            </a:extLst>
          </p:cNvPr>
          <p:cNvSpPr txBox="1"/>
          <p:nvPr/>
        </p:nvSpPr>
        <p:spPr>
          <a:xfrm>
            <a:off x="1139483" y="5474475"/>
            <a:ext cx="8370276" cy="400110"/>
          </a:xfrm>
          <a:prstGeom prst="rect">
            <a:avLst/>
          </a:prstGeom>
          <a:noFill/>
        </p:spPr>
        <p:txBody>
          <a:bodyPr wrap="square">
            <a:spAutoFit/>
          </a:bodyPr>
          <a:lstStyle/>
          <a:p>
            <a:pPr marL="0" marR="0">
              <a:spcBef>
                <a:spcPts val="0"/>
              </a:spcBef>
              <a:spcAft>
                <a:spcPts val="0"/>
              </a:spcAft>
            </a:pPr>
            <a:r>
              <a:rPr lang="en-US" sz="1000" dirty="0">
                <a:solidFill>
                  <a:srgbClr val="0E101A"/>
                </a:solidFill>
                <a:effectLst/>
                <a:latin typeface="Times New Roman" panose="02020603050405020304" pitchFamily="18" charset="0"/>
                <a:ea typeface="Times New Roman" panose="02020603050405020304" pitchFamily="18" charset="0"/>
              </a:rPr>
              <a:t>Results</a:t>
            </a:r>
            <a:r>
              <a:rPr lang="en-US" sz="1000" spc="105"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are</a:t>
            </a:r>
            <a:r>
              <a:rPr lang="en-US" sz="1000" spc="110"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presented</a:t>
            </a:r>
            <a:r>
              <a:rPr lang="en-US" sz="1000" spc="110"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as</a:t>
            </a:r>
            <a:r>
              <a:rPr lang="en-US" sz="1000" spc="110"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Mean</a:t>
            </a:r>
            <a:r>
              <a:rPr lang="en-US" sz="1000" spc="110"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a:t>
            </a:r>
            <a:r>
              <a:rPr lang="en-US" sz="1000" spc="110"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SEM</a:t>
            </a:r>
            <a:r>
              <a:rPr lang="en-US" sz="1000" spc="110"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(n=4).</a:t>
            </a:r>
            <a:r>
              <a:rPr lang="en-US" sz="1000" spc="110"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00000"/>
                </a:solidFill>
                <a:effectLst/>
                <a:latin typeface="Times New Roman" panose="02020603050405020304" pitchFamily="18" charset="0"/>
                <a:ea typeface="Times New Roman" panose="02020603050405020304" pitchFamily="18" charset="0"/>
              </a:rPr>
              <a:t>Figures</a:t>
            </a:r>
            <a:r>
              <a:rPr lang="en-US" sz="1000" spc="110" dirty="0">
                <a:solidFill>
                  <a:srgbClr val="000000"/>
                </a:solidFill>
                <a:effectLst/>
                <a:latin typeface="Times New Roman" panose="02020603050405020304" pitchFamily="18" charset="0"/>
                <a:ea typeface="Times New Roman" panose="02020603050405020304" pitchFamily="18" charset="0"/>
              </a:rPr>
              <a:t> </a:t>
            </a:r>
            <a:r>
              <a:rPr lang="en-US" sz="1000" dirty="0">
                <a:solidFill>
                  <a:srgbClr val="000000"/>
                </a:solidFill>
                <a:effectLst/>
                <a:latin typeface="Times New Roman" panose="02020603050405020304" pitchFamily="18" charset="0"/>
                <a:ea typeface="Times New Roman" panose="02020603050405020304" pitchFamily="18" charset="0"/>
              </a:rPr>
              <a:t>in</a:t>
            </a:r>
            <a:r>
              <a:rPr lang="en-US" sz="1000" spc="110" dirty="0">
                <a:solidFill>
                  <a:srgbClr val="000000"/>
                </a:solidFill>
                <a:effectLst/>
                <a:latin typeface="Times New Roman" panose="02020603050405020304" pitchFamily="18" charset="0"/>
                <a:ea typeface="Times New Roman" panose="02020603050405020304" pitchFamily="18" charset="0"/>
              </a:rPr>
              <a:t> </a:t>
            </a:r>
            <a:r>
              <a:rPr lang="en-US" sz="1000" dirty="0">
                <a:solidFill>
                  <a:srgbClr val="000000"/>
                </a:solidFill>
                <a:effectLst/>
                <a:latin typeface="Times New Roman" panose="02020603050405020304" pitchFamily="18" charset="0"/>
                <a:ea typeface="Times New Roman" panose="02020603050405020304" pitchFamily="18" charset="0"/>
              </a:rPr>
              <a:t>parentheses</a:t>
            </a:r>
            <a:r>
              <a:rPr lang="en-US" sz="1000" spc="110" dirty="0">
                <a:solidFill>
                  <a:srgbClr val="000000"/>
                </a:solidFill>
                <a:effectLst/>
                <a:latin typeface="Times New Roman" panose="02020603050405020304" pitchFamily="18" charset="0"/>
                <a:ea typeface="Times New Roman" panose="02020603050405020304" pitchFamily="18" charset="0"/>
              </a:rPr>
              <a:t> </a:t>
            </a:r>
            <a:r>
              <a:rPr lang="en-US" sz="1000" dirty="0">
                <a:solidFill>
                  <a:srgbClr val="000000"/>
                </a:solidFill>
                <a:effectLst/>
                <a:latin typeface="Times New Roman" panose="02020603050405020304" pitchFamily="18" charset="0"/>
                <a:ea typeface="Times New Roman" panose="02020603050405020304" pitchFamily="18" charset="0"/>
              </a:rPr>
              <a:t>indicate inhibition</a:t>
            </a:r>
            <a:r>
              <a:rPr lang="en-US" sz="1000" spc="60" dirty="0">
                <a:solidFill>
                  <a:srgbClr val="000000"/>
                </a:solidFill>
                <a:effectLst/>
                <a:latin typeface="Times New Roman" panose="02020603050405020304" pitchFamily="18" charset="0"/>
                <a:ea typeface="Times New Roman" panose="02020603050405020304" pitchFamily="18" charset="0"/>
              </a:rPr>
              <a:t> </a:t>
            </a:r>
            <a:r>
              <a:rPr lang="en-US" sz="1000" dirty="0">
                <a:solidFill>
                  <a:srgbClr val="000000"/>
                </a:solidFill>
                <a:effectLst/>
                <a:latin typeface="Times New Roman" panose="02020603050405020304" pitchFamily="18" charset="0"/>
                <a:ea typeface="Times New Roman" panose="02020603050405020304" pitchFamily="18" charset="0"/>
              </a:rPr>
              <a:t>(%)</a:t>
            </a:r>
            <a:r>
              <a:rPr lang="en-US" sz="1000" spc="65" dirty="0">
                <a:solidFill>
                  <a:srgbClr val="000000"/>
                </a:solidFill>
                <a:effectLst/>
                <a:latin typeface="Times New Roman" panose="02020603050405020304" pitchFamily="18" charset="0"/>
                <a:ea typeface="Times New Roman" panose="02020603050405020304" pitchFamily="18" charset="0"/>
              </a:rPr>
              <a:t> </a:t>
            </a:r>
            <a:r>
              <a:rPr lang="en-US" sz="1000" dirty="0">
                <a:solidFill>
                  <a:srgbClr val="000000"/>
                </a:solidFill>
                <a:effectLst/>
                <a:latin typeface="Times New Roman" panose="02020603050405020304" pitchFamily="18" charset="0"/>
                <a:ea typeface="Times New Roman" panose="02020603050405020304" pitchFamily="18" charset="0"/>
              </a:rPr>
              <a:t>of</a:t>
            </a:r>
            <a:r>
              <a:rPr lang="en-US" sz="1000" spc="65" dirty="0">
                <a:solidFill>
                  <a:srgbClr val="000000"/>
                </a:solidFill>
                <a:effectLst/>
                <a:latin typeface="Times New Roman" panose="02020603050405020304" pitchFamily="18" charset="0"/>
                <a:ea typeface="Times New Roman" panose="02020603050405020304" pitchFamily="18" charset="0"/>
              </a:rPr>
              <a:t> </a:t>
            </a:r>
            <a:r>
              <a:rPr lang="en-US" sz="1000" dirty="0">
                <a:solidFill>
                  <a:srgbClr val="000000"/>
                </a:solidFill>
                <a:effectLst/>
                <a:latin typeface="Times New Roman" panose="02020603050405020304" pitchFamily="18" charset="0"/>
                <a:ea typeface="Times New Roman" panose="02020603050405020304" pitchFamily="18" charset="0"/>
              </a:rPr>
              <a:t>edema</a:t>
            </a:r>
            <a:r>
              <a:rPr lang="en-US" sz="1000" spc="60" dirty="0">
                <a:solidFill>
                  <a:srgbClr val="000000"/>
                </a:solidFill>
                <a:effectLst/>
                <a:latin typeface="Times New Roman" panose="02020603050405020304" pitchFamily="18" charset="0"/>
                <a:ea typeface="Times New Roman" panose="02020603050405020304" pitchFamily="18" charset="0"/>
              </a:rPr>
              <a:t> </a:t>
            </a:r>
            <a:r>
              <a:rPr lang="en-US" sz="1000" dirty="0">
                <a:solidFill>
                  <a:srgbClr val="000000"/>
                </a:solidFill>
                <a:effectLst/>
                <a:latin typeface="Times New Roman" panose="02020603050405020304" pitchFamily="18" charset="0"/>
                <a:ea typeface="Times New Roman" panose="02020603050405020304" pitchFamily="18" charset="0"/>
              </a:rPr>
              <a:t>progression.</a:t>
            </a:r>
            <a:r>
              <a:rPr lang="en-US" sz="1000" spc="65" dirty="0">
                <a:solidFill>
                  <a:srgbClr val="000000"/>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Subsets</a:t>
            </a:r>
            <a:r>
              <a:rPr lang="en-US" sz="1000" spc="65"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of</a:t>
            </a:r>
            <a:r>
              <a:rPr lang="en-US" sz="1000" spc="65"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a</a:t>
            </a:r>
            <a:r>
              <a:rPr lang="en-US" sz="1000" spc="60"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column</a:t>
            </a:r>
            <a:r>
              <a:rPr lang="en-US" sz="1000" spc="65"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with</a:t>
            </a:r>
            <a:r>
              <a:rPr lang="en-US" sz="1000" spc="65"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different</a:t>
            </a:r>
            <a:r>
              <a:rPr lang="en-US" sz="1000" spc="60"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low</a:t>
            </a:r>
            <a:r>
              <a:rPr lang="en-US" sz="1000" spc="65"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case</a:t>
            </a:r>
            <a:r>
              <a:rPr lang="en-US" sz="1000" spc="65"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alphabets</a:t>
            </a:r>
            <a:r>
              <a:rPr lang="en-US" sz="1000" spc="65"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and</a:t>
            </a:r>
            <a:r>
              <a:rPr lang="en-US" sz="1000" spc="60"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rows</a:t>
            </a:r>
            <a:r>
              <a:rPr lang="en-US" sz="1000" spc="65"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with</a:t>
            </a:r>
            <a:r>
              <a:rPr lang="en-US" sz="1000" spc="65"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different</a:t>
            </a:r>
            <a:r>
              <a:rPr lang="en-US" sz="1000" spc="60"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upper</a:t>
            </a:r>
            <a:r>
              <a:rPr lang="en-US" sz="1000" spc="65" dirty="0">
                <a:solidFill>
                  <a:srgbClr val="0E101A"/>
                </a:solidFill>
                <a:effectLst/>
                <a:latin typeface="Times New Roman" panose="02020603050405020304" pitchFamily="18" charset="0"/>
                <a:ea typeface="Times New Roman" panose="02020603050405020304" pitchFamily="18" charset="0"/>
              </a:rPr>
              <a:t>-case</a:t>
            </a:r>
            <a:r>
              <a:rPr lang="en-US" sz="1000" dirty="0">
                <a:solidFill>
                  <a:srgbClr val="0E101A"/>
                </a:solidFill>
                <a:effectLst/>
                <a:latin typeface="Times New Roman" panose="02020603050405020304" pitchFamily="18" charset="0"/>
                <a:ea typeface="Times New Roman" panose="02020603050405020304" pitchFamily="18" charset="0"/>
              </a:rPr>
              <a:t> alphabets</a:t>
            </a:r>
            <a:r>
              <a:rPr lang="en-US" sz="1000" spc="40"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as</a:t>
            </a:r>
            <a:r>
              <a:rPr lang="en-US" sz="1000" spc="45"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superscript</a:t>
            </a:r>
            <a:r>
              <a:rPr lang="en-US" sz="1000" spc="40"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differ</a:t>
            </a:r>
            <a:r>
              <a:rPr lang="en-US" sz="1000" spc="45"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significantly</a:t>
            </a:r>
            <a:r>
              <a:rPr lang="en-US" sz="1000" spc="40"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a:t>
            </a:r>
            <a:r>
              <a:rPr lang="en-US" sz="1000" i="1" dirty="0">
                <a:solidFill>
                  <a:srgbClr val="0E101A"/>
                </a:solidFill>
                <a:effectLst/>
                <a:latin typeface="Times New Roman" panose="02020603050405020304" pitchFamily="18" charset="0"/>
                <a:ea typeface="Times New Roman" panose="02020603050405020304" pitchFamily="18" charset="0"/>
              </a:rPr>
              <a:t>p</a:t>
            </a:r>
            <a:r>
              <a:rPr lang="en-US" sz="1000" spc="45"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&lt;</a:t>
            </a:r>
            <a:r>
              <a:rPr lang="en-US" sz="1000" spc="40" dirty="0">
                <a:solidFill>
                  <a:srgbClr val="0E101A"/>
                </a:solidFill>
                <a:effectLst/>
                <a:latin typeface="Times New Roman" panose="02020603050405020304" pitchFamily="18" charset="0"/>
                <a:ea typeface="Times New Roman" panose="02020603050405020304" pitchFamily="18" charset="0"/>
              </a:rPr>
              <a:t> </a:t>
            </a:r>
            <a:r>
              <a:rPr lang="en-US" sz="1000" dirty="0">
                <a:solidFill>
                  <a:srgbClr val="0E101A"/>
                </a:solidFill>
                <a:effectLst/>
                <a:latin typeface="Times New Roman" panose="02020603050405020304" pitchFamily="18" charset="0"/>
                <a:ea typeface="Times New Roman" panose="02020603050405020304" pitchFamily="18" charset="0"/>
              </a:rPr>
              <a:t>0.05); Control= </a:t>
            </a:r>
            <a:r>
              <a:rPr lang="en-US" sz="1000" dirty="0">
                <a:effectLst/>
                <a:latin typeface="Times New Roman" panose="02020603050405020304" pitchFamily="18" charset="0"/>
                <a:ea typeface="Times New Roman" panose="02020603050405020304" pitchFamily="18" charset="0"/>
              </a:rPr>
              <a:t>10 mg/kg of distilled water</a:t>
            </a:r>
          </a:p>
        </p:txBody>
      </p:sp>
    </p:spTree>
    <p:extLst>
      <p:ext uri="{BB962C8B-B14F-4D97-AF65-F5344CB8AC3E}">
        <p14:creationId xmlns:p14="http://schemas.microsoft.com/office/powerpoint/2010/main" val="1413245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FA82E7D-61A4-5616-EEEC-4C6F869B8BD4}"/>
              </a:ext>
            </a:extLst>
          </p:cNvPr>
          <p:cNvSpPr txBox="1"/>
          <p:nvPr/>
        </p:nvSpPr>
        <p:spPr>
          <a:xfrm>
            <a:off x="1839351" y="757814"/>
            <a:ext cx="6098344" cy="307777"/>
          </a:xfrm>
          <a:prstGeom prst="rect">
            <a:avLst/>
          </a:prstGeom>
          <a:noFill/>
        </p:spPr>
        <p:txBody>
          <a:bodyPr wrap="square">
            <a:spAutoFit/>
          </a:bodyPr>
          <a:lstStyle/>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Table 5: Antioxidant capacity of EALFSL</a:t>
            </a:r>
          </a:p>
        </p:txBody>
      </p:sp>
      <p:graphicFrame>
        <p:nvGraphicFramePr>
          <p:cNvPr id="6" name="Table 5">
            <a:extLst>
              <a:ext uri="{FF2B5EF4-FFF2-40B4-BE49-F238E27FC236}">
                <a16:creationId xmlns:a16="http://schemas.microsoft.com/office/drawing/2014/main" id="{3DC6A886-2BDA-E0F1-7F8F-51A66FE9B3AA}"/>
              </a:ext>
            </a:extLst>
          </p:cNvPr>
          <p:cNvGraphicFramePr>
            <a:graphicFrameLocks noGrp="1"/>
          </p:cNvGraphicFramePr>
          <p:nvPr>
            <p:extLst>
              <p:ext uri="{D42A27DB-BD31-4B8C-83A1-F6EECF244321}">
                <p14:modId xmlns:p14="http://schemas.microsoft.com/office/powerpoint/2010/main" val="2219074218"/>
              </p:ext>
            </p:extLst>
          </p:nvPr>
        </p:nvGraphicFramePr>
        <p:xfrm>
          <a:off x="1941342" y="1406769"/>
          <a:ext cx="7104184" cy="3474720"/>
        </p:xfrm>
        <a:graphic>
          <a:graphicData uri="http://schemas.openxmlformats.org/drawingml/2006/table">
            <a:tbl>
              <a:tblPr firstRow="1" firstCol="1" bandRow="1">
                <a:tableStyleId>{5C22544A-7EE6-4342-B048-85BDC9FD1C3A}</a:tableStyleId>
              </a:tblPr>
              <a:tblGrid>
                <a:gridCol w="2083144">
                  <a:extLst>
                    <a:ext uri="{9D8B030D-6E8A-4147-A177-3AD203B41FA5}">
                      <a16:colId xmlns:a16="http://schemas.microsoft.com/office/drawing/2014/main" val="3082791942"/>
                    </a:ext>
                  </a:extLst>
                </a:gridCol>
                <a:gridCol w="1115970">
                  <a:extLst>
                    <a:ext uri="{9D8B030D-6E8A-4147-A177-3AD203B41FA5}">
                      <a16:colId xmlns:a16="http://schemas.microsoft.com/office/drawing/2014/main" val="3419395884"/>
                    </a:ext>
                  </a:extLst>
                </a:gridCol>
                <a:gridCol w="1226741">
                  <a:extLst>
                    <a:ext uri="{9D8B030D-6E8A-4147-A177-3AD203B41FA5}">
                      <a16:colId xmlns:a16="http://schemas.microsoft.com/office/drawing/2014/main" val="830393273"/>
                    </a:ext>
                  </a:extLst>
                </a:gridCol>
                <a:gridCol w="1487961">
                  <a:extLst>
                    <a:ext uri="{9D8B030D-6E8A-4147-A177-3AD203B41FA5}">
                      <a16:colId xmlns:a16="http://schemas.microsoft.com/office/drawing/2014/main" val="1296674858"/>
                    </a:ext>
                  </a:extLst>
                </a:gridCol>
                <a:gridCol w="1190368">
                  <a:extLst>
                    <a:ext uri="{9D8B030D-6E8A-4147-A177-3AD203B41FA5}">
                      <a16:colId xmlns:a16="http://schemas.microsoft.com/office/drawing/2014/main" val="904762988"/>
                    </a:ext>
                  </a:extLst>
                </a:gridCol>
              </a:tblGrid>
              <a:tr h="434340">
                <a:tc>
                  <a:txBody>
                    <a:bodyPr/>
                    <a:lstStyle/>
                    <a:p>
                      <a:pPr marL="0" marR="0" algn="ctr">
                        <a:lnSpc>
                          <a:spcPct val="150000"/>
                        </a:lnSpc>
                        <a:spcBef>
                          <a:spcPts val="0"/>
                        </a:spcBef>
                        <a:spcAft>
                          <a:spcPts val="0"/>
                        </a:spcAft>
                      </a:pPr>
                      <a:r>
                        <a:rPr lang="en-US" sz="1200" kern="100" dirty="0">
                          <a:effectLst/>
                          <a:latin typeface="Times New Roman" panose="02020603050405020304" pitchFamily="18" charset="0"/>
                          <a:cs typeface="Times New Roman" panose="02020603050405020304" pitchFamily="18" charset="0"/>
                        </a:rPr>
                        <a:t> </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4">
                  <a:txBody>
                    <a:bodyPr/>
                    <a:lstStyle/>
                    <a:p>
                      <a:pPr marL="0" marR="0" algn="ctr">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Percentage inhibition</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74300144"/>
                  </a:ext>
                </a:extLst>
              </a:tr>
              <a:tr h="434340">
                <a:tc>
                  <a:txBody>
                    <a:bodyPr/>
                    <a:lstStyle/>
                    <a:p>
                      <a:pPr marL="0" marR="0" algn="ctr">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Treatments/Conc. (mg/ml)</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DPPH</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FRAP</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TAC</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NO</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34243382"/>
                  </a:ext>
                </a:extLst>
              </a:tr>
              <a:tr h="434340">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EALFSL (0.2 mg/ml)</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19.37 ± 0.68</a:t>
                      </a:r>
                      <a:r>
                        <a:rPr lang="en-US" sz="1200" kern="100" baseline="30000">
                          <a:effectLst/>
                          <a:latin typeface="Times New Roman" panose="02020603050405020304" pitchFamily="18" charset="0"/>
                          <a:cs typeface="Times New Roman" panose="02020603050405020304" pitchFamily="18" charset="0"/>
                        </a:rPr>
                        <a:t>b</a:t>
                      </a:r>
                      <a:r>
                        <a:rPr lang="en-US" sz="1200" kern="10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21.31 ± 1.12</a:t>
                      </a:r>
                      <a:r>
                        <a:rPr lang="en-US" sz="1200" kern="100" baseline="30000">
                          <a:effectLst/>
                          <a:latin typeface="Times New Roman" panose="02020603050405020304" pitchFamily="18" charset="0"/>
                          <a:cs typeface="Times New Roman" panose="02020603050405020304" pitchFamily="18" charset="0"/>
                        </a:rPr>
                        <a:t>a</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23.54 ± 0.28</a:t>
                      </a:r>
                      <a:r>
                        <a:rPr lang="en-US" sz="1200" kern="100" baseline="30000">
                          <a:effectLst/>
                          <a:latin typeface="Times New Roman" panose="02020603050405020304" pitchFamily="18" charset="0"/>
                          <a:cs typeface="Times New Roman" panose="02020603050405020304" pitchFamily="18" charset="0"/>
                        </a:rPr>
                        <a:t>a</a:t>
                      </a:r>
                      <a:r>
                        <a:rPr lang="en-US" sz="1200" kern="10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35.02</a:t>
                      </a:r>
                      <a:r>
                        <a:rPr lang="en-US" sz="1200" kern="100" baseline="30000">
                          <a:effectLst/>
                          <a:latin typeface="Times New Roman" panose="02020603050405020304" pitchFamily="18" charset="0"/>
                          <a:cs typeface="Times New Roman" panose="02020603050405020304" pitchFamily="18" charset="0"/>
                        </a:rPr>
                        <a:t> </a:t>
                      </a:r>
                      <a:r>
                        <a:rPr lang="en-US" sz="1200" kern="100">
                          <a:effectLst/>
                          <a:latin typeface="Times New Roman" panose="02020603050405020304" pitchFamily="18" charset="0"/>
                          <a:cs typeface="Times New Roman" panose="02020603050405020304" pitchFamily="18" charset="0"/>
                        </a:rPr>
                        <a:t>± 0.61</a:t>
                      </a:r>
                      <a:r>
                        <a:rPr lang="en-US" sz="1200" kern="100" baseline="30000">
                          <a:effectLst/>
                          <a:latin typeface="Times New Roman" panose="02020603050405020304" pitchFamily="18" charset="0"/>
                          <a:cs typeface="Times New Roman" panose="02020603050405020304" pitchFamily="18" charset="0"/>
                        </a:rPr>
                        <a:t>a</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61482344"/>
                  </a:ext>
                </a:extLst>
              </a:tr>
              <a:tr h="434340">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     ʺ         (0.4 mg/ml)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15.15 ± 0.73</a:t>
                      </a:r>
                      <a:r>
                        <a:rPr lang="en-US" sz="1200" kern="100" baseline="30000">
                          <a:effectLst/>
                          <a:latin typeface="Times New Roman" panose="02020603050405020304" pitchFamily="18" charset="0"/>
                          <a:cs typeface="Times New Roman" panose="02020603050405020304" pitchFamily="18" charset="0"/>
                        </a:rPr>
                        <a:t>a</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27.00</a:t>
                      </a:r>
                      <a:r>
                        <a:rPr lang="en-US" sz="1200" kern="100" baseline="30000">
                          <a:effectLst/>
                          <a:latin typeface="Times New Roman" panose="02020603050405020304" pitchFamily="18" charset="0"/>
                          <a:cs typeface="Times New Roman" panose="02020603050405020304" pitchFamily="18" charset="0"/>
                        </a:rPr>
                        <a:t>  </a:t>
                      </a:r>
                      <a:r>
                        <a:rPr lang="en-US" sz="1200" kern="100">
                          <a:effectLst/>
                          <a:latin typeface="Times New Roman" panose="02020603050405020304" pitchFamily="18" charset="0"/>
                          <a:cs typeface="Times New Roman" panose="02020603050405020304" pitchFamily="18" charset="0"/>
                        </a:rPr>
                        <a:t>± 0.76</a:t>
                      </a:r>
                      <a:r>
                        <a:rPr lang="en-US" sz="1200" kern="100" baseline="30000">
                          <a:effectLst/>
                          <a:latin typeface="Times New Roman" panose="02020603050405020304" pitchFamily="18" charset="0"/>
                          <a:cs typeface="Times New Roman" panose="02020603050405020304" pitchFamily="18" charset="0"/>
                        </a:rPr>
                        <a:t>b</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32.70 ± 0.85</a:t>
                      </a:r>
                      <a:r>
                        <a:rPr lang="en-US" sz="1200" kern="100" baseline="30000">
                          <a:effectLst/>
                          <a:latin typeface="Times New Roman" panose="02020603050405020304" pitchFamily="18" charset="0"/>
                          <a:cs typeface="Times New Roman" panose="02020603050405020304" pitchFamily="18" charset="0"/>
                        </a:rPr>
                        <a:t>b</a:t>
                      </a:r>
                      <a:r>
                        <a:rPr lang="en-US" sz="1200" kern="10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38.23 ± 0.44</a:t>
                      </a:r>
                      <a:r>
                        <a:rPr lang="en-US" sz="1200" kern="100" baseline="30000">
                          <a:effectLst/>
                          <a:latin typeface="Times New Roman" panose="02020603050405020304" pitchFamily="18" charset="0"/>
                          <a:cs typeface="Times New Roman" panose="02020603050405020304" pitchFamily="18" charset="0"/>
                        </a:rPr>
                        <a:t>b</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98364260"/>
                  </a:ext>
                </a:extLst>
              </a:tr>
              <a:tr h="434340">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     ʺ         (0.6 mg/ml)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26.61 ± 0.35</a:t>
                      </a:r>
                      <a:r>
                        <a:rPr lang="en-US" sz="1200" kern="100" baseline="30000">
                          <a:effectLst/>
                          <a:latin typeface="Times New Roman" panose="02020603050405020304" pitchFamily="18" charset="0"/>
                          <a:cs typeface="Times New Roman" panose="02020603050405020304" pitchFamily="18" charset="0"/>
                        </a:rPr>
                        <a:t>c</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28.48 ± 0.97</a:t>
                      </a:r>
                      <a:r>
                        <a:rPr lang="en-US" sz="1200" kern="100" baseline="30000">
                          <a:effectLst/>
                          <a:latin typeface="Times New Roman" panose="02020603050405020304" pitchFamily="18" charset="0"/>
                          <a:cs typeface="Times New Roman" panose="02020603050405020304" pitchFamily="18" charset="0"/>
                        </a:rPr>
                        <a:t>b</a:t>
                      </a:r>
                      <a:r>
                        <a:rPr lang="en-US" sz="1200" kern="10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36.97 ± 0.49</a:t>
                      </a:r>
                      <a:r>
                        <a:rPr lang="en-US" sz="1200" kern="100" baseline="30000">
                          <a:effectLst/>
                          <a:latin typeface="Times New Roman" panose="02020603050405020304" pitchFamily="18" charset="0"/>
                          <a:cs typeface="Times New Roman" panose="02020603050405020304" pitchFamily="18" charset="0"/>
                        </a:rPr>
                        <a:t>c</a:t>
                      </a:r>
                      <a:r>
                        <a:rPr lang="en-US" sz="1200" kern="10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41.01</a:t>
                      </a:r>
                      <a:r>
                        <a:rPr lang="en-US" sz="1200" kern="100" baseline="30000">
                          <a:effectLst/>
                          <a:latin typeface="Times New Roman" panose="02020603050405020304" pitchFamily="18" charset="0"/>
                          <a:cs typeface="Times New Roman" panose="02020603050405020304" pitchFamily="18" charset="0"/>
                        </a:rPr>
                        <a:t> </a:t>
                      </a:r>
                      <a:r>
                        <a:rPr lang="en-US" sz="1200" kern="100">
                          <a:effectLst/>
                          <a:latin typeface="Times New Roman" panose="02020603050405020304" pitchFamily="18" charset="0"/>
                          <a:cs typeface="Times New Roman" panose="02020603050405020304" pitchFamily="18" charset="0"/>
                        </a:rPr>
                        <a:t>± 0.39</a:t>
                      </a:r>
                      <a:r>
                        <a:rPr lang="en-US" sz="1200" kern="100" baseline="30000">
                          <a:effectLst/>
                          <a:latin typeface="Times New Roman" panose="02020603050405020304" pitchFamily="18" charset="0"/>
                          <a:cs typeface="Times New Roman" panose="02020603050405020304" pitchFamily="18" charset="0"/>
                        </a:rPr>
                        <a:t>c</a:t>
                      </a:r>
                      <a:r>
                        <a:rPr lang="en-US" sz="1200" kern="10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89332643"/>
                  </a:ext>
                </a:extLst>
              </a:tr>
              <a:tr h="434340">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     ʺ         (0.8 mg/ml)</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35.31 ± 0.48</a:t>
                      </a:r>
                      <a:r>
                        <a:rPr lang="en-US" sz="1200" kern="100" baseline="30000">
                          <a:effectLst/>
                          <a:latin typeface="Times New Roman" panose="02020603050405020304" pitchFamily="18" charset="0"/>
                          <a:cs typeface="Times New Roman" panose="02020603050405020304" pitchFamily="18" charset="0"/>
                        </a:rPr>
                        <a:t>d</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34.60 ± 0.92</a:t>
                      </a:r>
                      <a:r>
                        <a:rPr lang="en-US" sz="1200" kern="100" baseline="30000">
                          <a:effectLst/>
                          <a:latin typeface="Times New Roman" panose="02020603050405020304" pitchFamily="18" charset="0"/>
                          <a:cs typeface="Times New Roman" panose="02020603050405020304" pitchFamily="18" charset="0"/>
                        </a:rPr>
                        <a:t>c</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44.94 ± 0.42</a:t>
                      </a:r>
                      <a:r>
                        <a:rPr lang="en-US" sz="1200" kern="100" baseline="30000">
                          <a:effectLst/>
                          <a:latin typeface="Times New Roman" panose="02020603050405020304" pitchFamily="18" charset="0"/>
                          <a:cs typeface="Times New Roman" panose="02020603050405020304" pitchFamily="18" charset="0"/>
                        </a:rPr>
                        <a:t>d</a:t>
                      </a:r>
                      <a:r>
                        <a:rPr lang="en-US" sz="1200" kern="10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43.29 ± 0.44</a:t>
                      </a:r>
                      <a:r>
                        <a:rPr lang="en-US" sz="1200" kern="100" baseline="30000">
                          <a:effectLst/>
                          <a:latin typeface="Times New Roman" panose="02020603050405020304" pitchFamily="18" charset="0"/>
                          <a:cs typeface="Times New Roman" panose="02020603050405020304" pitchFamily="18" charset="0"/>
                        </a:rPr>
                        <a:t>d</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80367511"/>
                  </a:ext>
                </a:extLst>
              </a:tr>
              <a:tr h="434340">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     ʺ         (1.0 mg/ml)</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50.07 ± 0.80</a:t>
                      </a:r>
                      <a:r>
                        <a:rPr lang="en-US" sz="1200" kern="100" baseline="30000">
                          <a:effectLst/>
                          <a:latin typeface="Times New Roman" panose="02020603050405020304" pitchFamily="18" charset="0"/>
                          <a:cs typeface="Times New Roman" panose="02020603050405020304" pitchFamily="18" charset="0"/>
                        </a:rPr>
                        <a:t>e</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61.18 ± 2.01</a:t>
                      </a:r>
                      <a:r>
                        <a:rPr lang="en-US" sz="1200" kern="100" baseline="30000">
                          <a:effectLst/>
                          <a:latin typeface="Times New Roman" panose="02020603050405020304" pitchFamily="18" charset="0"/>
                          <a:cs typeface="Times New Roman" panose="02020603050405020304" pitchFamily="18" charset="0"/>
                        </a:rPr>
                        <a:t>d</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56.49 ±  0.20</a:t>
                      </a:r>
                      <a:r>
                        <a:rPr lang="en-US" sz="1200" kern="100" baseline="30000">
                          <a:effectLst/>
                          <a:latin typeface="Times New Roman" panose="02020603050405020304" pitchFamily="18" charset="0"/>
                          <a:cs typeface="Times New Roman" panose="02020603050405020304" pitchFamily="18" charset="0"/>
                        </a:rPr>
                        <a:t>e</a:t>
                      </a:r>
                      <a:r>
                        <a:rPr lang="en-US" sz="1200" kern="10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51.22 ± 0.37</a:t>
                      </a:r>
                      <a:r>
                        <a:rPr lang="en-US" sz="1200" kern="100" baseline="30000">
                          <a:effectLst/>
                          <a:latin typeface="Times New Roman" panose="02020603050405020304" pitchFamily="18" charset="0"/>
                          <a:cs typeface="Times New Roman" panose="02020603050405020304" pitchFamily="18" charset="0"/>
                        </a:rPr>
                        <a:t>e</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675624"/>
                  </a:ext>
                </a:extLst>
              </a:tr>
              <a:tr h="434340">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Standards (0.2 mg/ml)</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45.06 ± 0.61</a:t>
                      </a:r>
                      <a:r>
                        <a:rPr lang="en-US" sz="1200" kern="100" baseline="30000">
                          <a:effectLst/>
                          <a:latin typeface="Times New Roman" panose="02020603050405020304" pitchFamily="18" charset="0"/>
                          <a:cs typeface="Times New Roman" panose="02020603050405020304" pitchFamily="18" charset="0"/>
                        </a:rPr>
                        <a:t>e</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29.75</a:t>
                      </a:r>
                      <a:r>
                        <a:rPr lang="en-US" sz="1200" kern="100" baseline="30000">
                          <a:effectLst/>
                          <a:latin typeface="Times New Roman" panose="02020603050405020304" pitchFamily="18" charset="0"/>
                          <a:cs typeface="Times New Roman" panose="02020603050405020304" pitchFamily="18" charset="0"/>
                        </a:rPr>
                        <a:t> </a:t>
                      </a:r>
                      <a:r>
                        <a:rPr lang="en-US" sz="1200" kern="100">
                          <a:effectLst/>
                          <a:latin typeface="Times New Roman" panose="02020603050405020304" pitchFamily="18" charset="0"/>
                          <a:cs typeface="Times New Roman" panose="02020603050405020304" pitchFamily="18" charset="0"/>
                        </a:rPr>
                        <a:t>± 1.67</a:t>
                      </a:r>
                      <a:r>
                        <a:rPr lang="en-US" sz="1200" kern="100" baseline="30000">
                          <a:effectLst/>
                          <a:latin typeface="Times New Roman" panose="02020603050405020304" pitchFamily="18" charset="0"/>
                          <a:cs typeface="Times New Roman" panose="02020603050405020304" pitchFamily="18" charset="0"/>
                        </a:rPr>
                        <a:t>b</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200" kern="100">
                          <a:effectLst/>
                          <a:latin typeface="Times New Roman" panose="02020603050405020304" pitchFamily="18" charset="0"/>
                          <a:cs typeface="Times New Roman" panose="02020603050405020304" pitchFamily="18" charset="0"/>
                        </a:rPr>
                        <a:t>37.05</a:t>
                      </a:r>
                      <a:r>
                        <a:rPr lang="en-US" sz="1200" kern="100" baseline="30000">
                          <a:effectLst/>
                          <a:latin typeface="Times New Roman" panose="02020603050405020304" pitchFamily="18" charset="0"/>
                          <a:cs typeface="Times New Roman" panose="02020603050405020304" pitchFamily="18" charset="0"/>
                        </a:rPr>
                        <a:t> </a:t>
                      </a:r>
                      <a:r>
                        <a:rPr lang="en-US" sz="1200" kern="100">
                          <a:effectLst/>
                          <a:latin typeface="Times New Roman" panose="02020603050405020304" pitchFamily="18" charset="0"/>
                          <a:cs typeface="Times New Roman" panose="02020603050405020304" pitchFamily="18" charset="0"/>
                        </a:rPr>
                        <a:t>± 0.48</a:t>
                      </a:r>
                      <a:r>
                        <a:rPr lang="en-US" sz="1200" kern="100" baseline="30000">
                          <a:effectLst/>
                          <a:latin typeface="Times New Roman" panose="02020603050405020304" pitchFamily="18" charset="0"/>
                          <a:cs typeface="Times New Roman" panose="02020603050405020304" pitchFamily="18" charset="0"/>
                        </a:rPr>
                        <a:t>c</a:t>
                      </a:r>
                      <a:r>
                        <a:rPr lang="en-US" sz="1200" kern="100">
                          <a:effectLst/>
                          <a:latin typeface="Times New Roman" panose="02020603050405020304" pitchFamily="18" charset="0"/>
                          <a:cs typeface="Times New Roman" panose="02020603050405020304" pitchFamily="18" charset="0"/>
                        </a:rPr>
                        <a:t>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kern="100" dirty="0">
                          <a:effectLst/>
                          <a:latin typeface="Times New Roman" panose="02020603050405020304" pitchFamily="18" charset="0"/>
                          <a:cs typeface="Times New Roman" panose="02020603050405020304" pitchFamily="18" charset="0"/>
                        </a:rPr>
                        <a:t>45.65 ± 0.47</a:t>
                      </a:r>
                      <a:r>
                        <a:rPr lang="en-US" sz="1200" kern="100" baseline="30000" dirty="0">
                          <a:effectLst/>
                          <a:latin typeface="Times New Roman" panose="02020603050405020304" pitchFamily="18" charset="0"/>
                          <a:cs typeface="Times New Roman" panose="02020603050405020304" pitchFamily="18" charset="0"/>
                        </a:rPr>
                        <a:t>d</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71095086"/>
                  </a:ext>
                </a:extLst>
              </a:tr>
            </a:tbl>
          </a:graphicData>
        </a:graphic>
      </p:graphicFrame>
      <p:sp>
        <p:nvSpPr>
          <p:cNvPr id="8" name="TextBox 7">
            <a:extLst>
              <a:ext uri="{FF2B5EF4-FFF2-40B4-BE49-F238E27FC236}">
                <a16:creationId xmlns:a16="http://schemas.microsoft.com/office/drawing/2014/main" id="{93368CA1-199A-11CA-EAB7-6CC928B8C26D}"/>
              </a:ext>
            </a:extLst>
          </p:cNvPr>
          <p:cNvSpPr txBox="1"/>
          <p:nvPr/>
        </p:nvSpPr>
        <p:spPr>
          <a:xfrm>
            <a:off x="1941342" y="5071403"/>
            <a:ext cx="7104183" cy="759656"/>
          </a:xfrm>
          <a:prstGeom prst="rect">
            <a:avLst/>
          </a:prstGeom>
          <a:noFill/>
        </p:spPr>
        <p:txBody>
          <a:bodyPr wrap="square">
            <a:spAutoFit/>
          </a:bodyPr>
          <a:lstStyle/>
          <a:p>
            <a:pPr marL="0" marR="0" algn="just">
              <a:lnSpc>
                <a:spcPct val="150000"/>
              </a:lnSpc>
              <a:spcBef>
                <a:spcPts val="0"/>
              </a:spcBef>
              <a:spcAft>
                <a:spcPts val="0"/>
              </a:spcAft>
            </a:pPr>
            <a:r>
              <a:rPr lang="en-US" sz="1000" dirty="0">
                <a:effectLst/>
                <a:latin typeface="Times New Roman" panose="02020603050405020304" pitchFamily="18" charset="0"/>
                <a:ea typeface="Times New Roman" panose="02020603050405020304" pitchFamily="18" charset="0"/>
              </a:rPr>
              <a:t>Values are represented in mean ± Standard error of the Mean. Down the column values with different letter super scripts are significantly (p&lt; 0.05) different.</a:t>
            </a:r>
          </a:p>
          <a:p>
            <a:pPr marL="0" marR="0" algn="just">
              <a:lnSpc>
                <a:spcPct val="15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rPr>
              <a:t>Standards</a:t>
            </a:r>
            <a:r>
              <a:rPr lang="en-US" sz="1000" dirty="0">
                <a:effectLst/>
                <a:latin typeface="Times New Roman" panose="02020603050405020304" pitchFamily="18" charset="0"/>
                <a:ea typeface="Times New Roman" panose="02020603050405020304" pitchFamily="18" charset="0"/>
              </a:rPr>
              <a:t>: DPPH- butylated hydroxytoluene (BHT); FRAP- ascorbic acid; TAC- gallic acid; NO- ascorbic acid</a:t>
            </a:r>
          </a:p>
        </p:txBody>
      </p:sp>
    </p:spTree>
    <p:extLst>
      <p:ext uri="{BB962C8B-B14F-4D97-AF65-F5344CB8AC3E}">
        <p14:creationId xmlns:p14="http://schemas.microsoft.com/office/powerpoint/2010/main" val="872825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47B8A54-00C8-CEBD-D9A8-A8885B52E7B2}"/>
              </a:ext>
            </a:extLst>
          </p:cNvPr>
          <p:cNvSpPr>
            <a:spLocks noGrp="1"/>
          </p:cNvSpPr>
          <p:nvPr>
            <p:ph type="subTitle" idx="1"/>
          </p:nvPr>
        </p:nvSpPr>
        <p:spPr>
          <a:xfrm>
            <a:off x="604911" y="365760"/>
            <a:ext cx="10063089" cy="6203852"/>
          </a:xfrm>
        </p:spPr>
        <p:txBody>
          <a:bodyPr>
            <a:normAutofit fontScale="85000" lnSpcReduction="10000"/>
          </a:bodyPr>
          <a:lstStyle/>
          <a:p>
            <a:r>
              <a:rPr lang="en-US" b="1" dirty="0">
                <a:latin typeface="Times New Roman" panose="02020603050405020304" pitchFamily="18" charset="0"/>
                <a:cs typeface="Times New Roman" panose="02020603050405020304" pitchFamily="18" charset="0"/>
              </a:rPr>
              <a:t>Discussion</a:t>
            </a:r>
          </a:p>
          <a:p>
            <a:pPr marL="0" marR="0" algn="just">
              <a:lnSpc>
                <a:spcPct val="200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The phytochemical analysis of </a:t>
            </a:r>
            <a:r>
              <a:rPr lang="en-US" sz="1800" dirty="0" err="1">
                <a:effectLst/>
                <a:latin typeface="Times New Roman" panose="02020603050405020304" pitchFamily="18" charset="0"/>
                <a:ea typeface="Times New Roman" panose="02020603050405020304" pitchFamily="18" charset="0"/>
              </a:rPr>
              <a:t>Sida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linifolia's</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ethylacetate</a:t>
            </a:r>
            <a:r>
              <a:rPr lang="en-US" sz="1800" dirty="0">
                <a:effectLst/>
                <a:latin typeface="Times New Roman" panose="02020603050405020304" pitchFamily="18" charset="0"/>
                <a:ea typeface="Times New Roman" panose="02020603050405020304" pitchFamily="18" charset="0"/>
              </a:rPr>
              <a:t> leaf fraction (EALFSL) (Table 1) revealed a range of quantities of flavonoids, phenols, tannins, cyanogenic compounds, glycosides, saponin, terpenoids, steroids, and alkaloids. According to studies by Barbosa-Filho et al. (2006) and Farooq et al. (2022), medicinal plants' high levels of flavonoids, tannins, terpenoids, phenols, and steroids are what give them their anti-inflammatory properties. </a:t>
            </a:r>
          </a:p>
          <a:p>
            <a:pPr marL="0" marR="0" algn="just">
              <a:lnSpc>
                <a:spcPct val="200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Anti-inflammatory properties of the EALFSL in vitro (Table 2). At 1.0 mg/ml, EALFSL exhibited the highest level of membrane stabilizing action (57.49 0.25) against hemolysis brought on by hypotonicity. The activity of the fraction (39.030.31) at 0.2 mg/ml is extremely comparable to that of the conventional medication (39.260.65) at the same concentration. </a:t>
            </a:r>
          </a:p>
          <a:p>
            <a:pPr marL="0" marR="0" algn="just">
              <a:lnSpc>
                <a:spcPct val="200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EALFSL had the strongest inhibitory effect at 1.0 mg/ml and the least effective effect at 0.2 mg/ml for heat-induced hemolysis, platelet aggregation, and protease. The conventional drug (Aspirin) exhibited values that were much higher than the findings for EALFSL at 0.2 mg/ml.</a:t>
            </a:r>
          </a:p>
          <a:p>
            <a:pPr marL="0" marR="0" algn="just">
              <a:lnSpc>
                <a:spcPct val="200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The anti-inflammatory activity values of the EALFSL, which were concentration-dependent, were equivalent to those of the reference drug (Aspirin/Prednisolone), across all test parameters, according to the results of the in vitro investigation. </a:t>
            </a:r>
          </a:p>
        </p:txBody>
      </p:sp>
    </p:spTree>
    <p:extLst>
      <p:ext uri="{BB962C8B-B14F-4D97-AF65-F5344CB8AC3E}">
        <p14:creationId xmlns:p14="http://schemas.microsoft.com/office/powerpoint/2010/main" val="13815884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TotalTime>
  <Words>2939</Words>
  <Application>Microsoft Office PowerPoint</Application>
  <PresentationFormat>Widescreen</PresentationFormat>
  <Paragraphs>301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Free radical scavenging and inflammation counteracting properties of ethylacetate fraction of Sida linifolia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radical scavenging and inflammation counteracting properties of ethylacetate fraction of Sida linifolia </dc:title>
  <dc:creator>HP</dc:creator>
  <cp:lastModifiedBy>HP</cp:lastModifiedBy>
  <cp:revision>43</cp:revision>
  <dcterms:created xsi:type="dcterms:W3CDTF">2023-08-09T11:27:03Z</dcterms:created>
  <dcterms:modified xsi:type="dcterms:W3CDTF">2023-08-18T11:27:19Z</dcterms:modified>
</cp:coreProperties>
</file>