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5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86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63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05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34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63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38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57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6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32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3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3" descr="Tela de fundo abstrata de fumaça">
            <a:extLst>
              <a:ext uri="{FF2B5EF4-FFF2-40B4-BE49-F238E27FC236}">
                <a16:creationId xmlns:a16="http://schemas.microsoft.com/office/drawing/2014/main" id="{3AE87330-7BEC-611B-E084-F36A5B4165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6400" b="9014"/>
          <a:stretch/>
        </p:blipFill>
        <p:spPr>
          <a:xfrm>
            <a:off x="1155" y="10"/>
            <a:ext cx="12191980" cy="6857990"/>
          </a:xfrm>
          <a:prstGeom prst="rect">
            <a:avLst/>
          </a:prstGeom>
        </p:spPr>
      </p:pic>
      <p:sp>
        <p:nvSpPr>
          <p:cNvPr id="19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98130A-F47F-9383-56D4-689B86F3A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2300" y="663930"/>
            <a:ext cx="5037616" cy="3567220"/>
          </a:xfrm>
        </p:spPr>
        <p:txBody>
          <a:bodyPr>
            <a:noAutofit/>
          </a:bodyPr>
          <a:lstStyle/>
          <a:p>
            <a:r>
              <a:rPr lang="pt-BR" sz="3200" b="1" i="0" dirty="0">
                <a:effectLst/>
              </a:rPr>
              <a:t>Bimodal </a:t>
            </a:r>
            <a:r>
              <a:rPr lang="pt-BR" sz="3200" b="1" i="0" dirty="0" err="1">
                <a:effectLst/>
              </a:rPr>
              <a:t>nanoprobes</a:t>
            </a:r>
            <a:r>
              <a:rPr lang="pt-BR" sz="3200" b="1" i="0" dirty="0">
                <a:effectLst/>
              </a:rPr>
              <a:t> </a:t>
            </a:r>
            <a:r>
              <a:rPr lang="pt-BR" sz="3200" b="1" i="0" dirty="0" err="1">
                <a:effectLst/>
              </a:rPr>
              <a:t>containing</a:t>
            </a:r>
            <a:r>
              <a:rPr lang="pt-BR" sz="3200" b="1" i="0" dirty="0">
                <a:effectLst/>
              </a:rPr>
              <a:t> AgInSe</a:t>
            </a:r>
            <a:r>
              <a:rPr lang="pt-BR" sz="3200" b="1" i="0" baseline="-25000" dirty="0">
                <a:effectLst/>
              </a:rPr>
              <a:t>2</a:t>
            </a:r>
            <a:r>
              <a:rPr lang="pt-BR" sz="3200" b="1" i="0" dirty="0">
                <a:effectLst/>
              </a:rPr>
              <a:t> </a:t>
            </a:r>
            <a:r>
              <a:rPr lang="pt-BR" sz="3200" b="1" i="0" dirty="0" err="1">
                <a:effectLst/>
              </a:rPr>
              <a:t>hydrophilic</a:t>
            </a:r>
            <a:r>
              <a:rPr lang="pt-BR" sz="3200" b="1" i="0" dirty="0">
                <a:effectLst/>
              </a:rPr>
              <a:t> quantum </a:t>
            </a:r>
            <a:r>
              <a:rPr lang="pt-BR" sz="3200" b="1" i="0" dirty="0" err="1">
                <a:effectLst/>
              </a:rPr>
              <a:t>dots</a:t>
            </a:r>
            <a:r>
              <a:rPr lang="pt-BR" sz="3200" b="1" i="0" dirty="0">
                <a:effectLst/>
              </a:rPr>
              <a:t> </a:t>
            </a:r>
            <a:r>
              <a:rPr lang="pt-BR" sz="3200" b="1" i="0" dirty="0" err="1">
                <a:effectLst/>
              </a:rPr>
              <a:t>and</a:t>
            </a:r>
            <a:r>
              <a:rPr lang="pt-BR" sz="3200" b="1" i="0" dirty="0">
                <a:effectLst/>
              </a:rPr>
              <a:t> </a:t>
            </a:r>
            <a:r>
              <a:rPr lang="pt-BR" sz="3200" b="1" i="0" dirty="0" err="1">
                <a:effectLst/>
              </a:rPr>
              <a:t>paramagnetic</a:t>
            </a:r>
            <a:r>
              <a:rPr lang="pt-BR" sz="3200" b="1" i="0" dirty="0">
                <a:effectLst/>
              </a:rPr>
              <a:t> </a:t>
            </a:r>
            <a:r>
              <a:rPr lang="pt-BR" sz="3200" b="1" i="0" dirty="0" err="1">
                <a:effectLst/>
              </a:rPr>
              <a:t>chelates</a:t>
            </a:r>
            <a:r>
              <a:rPr lang="pt-BR" sz="3200" b="1" i="0" dirty="0">
                <a:effectLst/>
              </a:rPr>
              <a:t> for </a:t>
            </a:r>
            <a:r>
              <a:rPr lang="pt-BR" sz="3200" b="1" i="0" dirty="0" err="1">
                <a:effectLst/>
              </a:rPr>
              <a:t>diagnostic</a:t>
            </a:r>
            <a:r>
              <a:rPr lang="pt-BR" sz="3200" b="1" i="0" dirty="0">
                <a:effectLst/>
              </a:rPr>
              <a:t> </a:t>
            </a:r>
            <a:r>
              <a:rPr lang="pt-BR" sz="3200" b="1" i="0" dirty="0" err="1">
                <a:effectLst/>
              </a:rPr>
              <a:t>magnetic</a:t>
            </a:r>
            <a:r>
              <a:rPr lang="pt-BR" sz="3200" b="1" i="0" dirty="0">
                <a:effectLst/>
              </a:rPr>
              <a:t> </a:t>
            </a:r>
            <a:r>
              <a:rPr lang="pt-BR" sz="3200" b="1" i="0" dirty="0" err="1">
                <a:effectLst/>
              </a:rPr>
              <a:t>resonance</a:t>
            </a:r>
            <a:r>
              <a:rPr lang="pt-BR" sz="3200" b="1" i="0" dirty="0">
                <a:effectLst/>
              </a:rPr>
              <a:t> </a:t>
            </a:r>
            <a:r>
              <a:rPr lang="pt-BR" sz="3200" b="1" i="0" dirty="0" err="1">
                <a:effectLst/>
              </a:rPr>
              <a:t>imaging</a:t>
            </a:r>
            <a:endParaRPr lang="pt-BR" sz="3200" b="1" dirty="0"/>
          </a:p>
        </p:txBody>
      </p:sp>
      <p:sp>
        <p:nvSpPr>
          <p:cNvPr id="20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BB87A4A-C45D-0698-7859-7559D485DA78}"/>
              </a:ext>
            </a:extLst>
          </p:cNvPr>
          <p:cNvSpPr txBox="1"/>
          <p:nvPr/>
        </p:nvSpPr>
        <p:spPr>
          <a:xfrm>
            <a:off x="4913232" y="5648227"/>
            <a:ext cx="4386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*rebeca.muniz@ufpe.br</a:t>
            </a:r>
          </a:p>
        </p:txBody>
      </p:sp>
      <p:pic>
        <p:nvPicPr>
          <p:cNvPr id="8" name="Picture 4" descr="Departamento de Química Fundamental - UFPE">
            <a:extLst>
              <a:ext uri="{FF2B5EF4-FFF2-40B4-BE49-F238E27FC236}">
                <a16:creationId xmlns:a16="http://schemas.microsoft.com/office/drawing/2014/main" id="{CD5B363A-F024-362C-8D49-467521A01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6" b="27456"/>
          <a:stretch/>
        </p:blipFill>
        <p:spPr bwMode="auto">
          <a:xfrm>
            <a:off x="297033" y="142097"/>
            <a:ext cx="1081254" cy="13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9">
            <a:extLst>
              <a:ext uri="{FF2B5EF4-FFF2-40B4-BE49-F238E27FC236}">
                <a16:creationId xmlns:a16="http://schemas.microsoft.com/office/drawing/2014/main" id="{935E081B-86E9-42C5-3578-C15CB128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590" y="267130"/>
            <a:ext cx="1950223" cy="48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D529C25-05CC-1850-1097-2338BC0AF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349" r="4333" b="3716"/>
          <a:stretch>
            <a:fillRect/>
          </a:stretch>
        </p:blipFill>
        <p:spPr bwMode="auto">
          <a:xfrm>
            <a:off x="10376777" y="82688"/>
            <a:ext cx="1518190" cy="7419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39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991497D-8538-48C0-EB3F-57685EFF1AF8}"/>
              </a:ext>
            </a:extLst>
          </p:cNvPr>
          <p:cNvSpPr txBox="1"/>
          <p:nvPr/>
        </p:nvSpPr>
        <p:spPr>
          <a:xfrm>
            <a:off x="80788" y="5356877"/>
            <a:ext cx="41171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Department of Fundamental Chemistry, Federal University of Pernambuco, </a:t>
            </a:r>
            <a:r>
              <a:rPr lang="pt-BR" sz="1600" dirty="0">
                <a:solidFill>
                  <a:schemeClr val="tx1"/>
                </a:solidFill>
              </a:rPr>
              <a:t>Recife, </a:t>
            </a:r>
            <a:r>
              <a:rPr lang="pt-BR" sz="1600" dirty="0" err="1">
                <a:solidFill>
                  <a:schemeClr val="tx1"/>
                </a:solidFill>
              </a:rPr>
              <a:t>Brazil</a:t>
            </a:r>
            <a:endParaRPr lang="pt-BR" sz="1600" dirty="0">
              <a:solidFill>
                <a:schemeClr val="tx1"/>
              </a:solidFill>
            </a:endParaRPr>
          </a:p>
          <a:p>
            <a:r>
              <a:rPr lang="pt-BR" sz="1600" baseline="30000" dirty="0"/>
              <a:t>2</a:t>
            </a:r>
            <a:r>
              <a:rPr lang="pt-BR" sz="1600" dirty="0"/>
              <a:t>Department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Chemistry</a:t>
            </a:r>
            <a:r>
              <a:rPr lang="pt-BR" sz="1600" dirty="0"/>
              <a:t> &amp; CESAM, </a:t>
            </a:r>
            <a:r>
              <a:rPr lang="pt-BR" sz="1600" dirty="0" err="1"/>
              <a:t>University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Aveiro, Portugal</a:t>
            </a:r>
            <a:endParaRPr lang="pt-BR" sz="16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9902667-A273-008A-5F22-065993817F08}"/>
              </a:ext>
            </a:extLst>
          </p:cNvPr>
          <p:cNvSpPr txBox="1"/>
          <p:nvPr/>
        </p:nvSpPr>
        <p:spPr>
          <a:xfrm>
            <a:off x="3908759" y="4499173"/>
            <a:ext cx="4402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Rebeca Muniz de Melo</a:t>
            </a:r>
            <a:r>
              <a:rPr lang="pt-BR" baseline="30000" dirty="0"/>
              <a:t>1,</a:t>
            </a:r>
            <a:r>
              <a:rPr lang="pt-BR" dirty="0"/>
              <a:t>*, Gabriela M. Albuquerque</a:t>
            </a:r>
            <a:r>
              <a:rPr lang="pt-BR" baseline="30000" dirty="0"/>
              <a:t>1</a:t>
            </a:r>
            <a:r>
              <a:rPr lang="pt-BR" dirty="0"/>
              <a:t>, Goreti Pereira</a:t>
            </a:r>
            <a:r>
              <a:rPr lang="pt-BR" baseline="30000" dirty="0"/>
              <a:t>1,2</a:t>
            </a:r>
            <a:r>
              <a:rPr lang="pt-BR" dirty="0"/>
              <a:t>, </a:t>
            </a:r>
            <a:r>
              <a:rPr lang="pt-BR" dirty="0" err="1"/>
              <a:t>Giovannia</a:t>
            </a:r>
            <a:r>
              <a:rPr lang="pt-BR" dirty="0"/>
              <a:t> A. L. Pereira</a:t>
            </a:r>
            <a:r>
              <a:rPr lang="pt-BR" baseline="30000" dirty="0"/>
              <a:t>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3107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C2BE21-8CA4-23FF-BF2B-CC6A735E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5" y="120554"/>
            <a:ext cx="10515600" cy="1325563"/>
          </a:xfrm>
        </p:spPr>
        <p:txBody>
          <a:bodyPr>
            <a:normAutofit/>
          </a:bodyPr>
          <a:lstStyle/>
          <a:p>
            <a:r>
              <a:rPr lang="pt-BR" sz="6000" dirty="0" err="1"/>
              <a:t>Results</a:t>
            </a:r>
            <a:endParaRPr lang="pt-BR" sz="6000" dirty="0"/>
          </a:p>
        </p:txBody>
      </p:sp>
      <p:sp>
        <p:nvSpPr>
          <p:cNvPr id="16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EF63F4E-7E19-93C0-0F5D-D48FD576EBC6}"/>
              </a:ext>
            </a:extLst>
          </p:cNvPr>
          <p:cNvCxnSpPr/>
          <p:nvPr/>
        </p:nvCxnSpPr>
        <p:spPr>
          <a:xfrm>
            <a:off x="378860" y="1179443"/>
            <a:ext cx="4670219" cy="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ADE3F1-1B35-CF0D-2562-991A54C776CB}"/>
              </a:ext>
            </a:extLst>
          </p:cNvPr>
          <p:cNvSpPr txBox="1"/>
          <p:nvPr/>
        </p:nvSpPr>
        <p:spPr>
          <a:xfrm>
            <a:off x="287866" y="1578604"/>
            <a:ext cx="802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Preparation of the Bimodal System (</a:t>
            </a:r>
            <a:r>
              <a:rPr lang="en-US" sz="2400" dirty="0" err="1"/>
              <a:t>AISe</a:t>
            </a:r>
            <a:r>
              <a:rPr lang="en-US" sz="2400" dirty="0"/>
              <a:t>-DOTA)</a:t>
            </a:r>
            <a:endParaRPr lang="pt-BR" sz="2400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21D567F-8F16-B01B-659B-0BCC7693E0BD}"/>
              </a:ext>
            </a:extLst>
          </p:cNvPr>
          <p:cNvSpPr txBox="1"/>
          <p:nvPr/>
        </p:nvSpPr>
        <p:spPr>
          <a:xfrm>
            <a:off x="248192" y="5916566"/>
            <a:ext cx="6077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7320" algn="ctr">
              <a:spcBef>
                <a:spcPts val="435"/>
              </a:spcBef>
            </a:pPr>
            <a:r>
              <a:rPr lang="en-US" sz="1600" kern="0" dirty="0">
                <a:effectLst/>
                <a:ea typeface="Times New Roman" panose="02020603050405020304" pitchFamily="18" charset="0"/>
              </a:rPr>
              <a:t>Absorption and emission spectra of the bimodal system QD+DOTA-CYA (</a:t>
            </a:r>
            <a:r>
              <a:rPr lang="en-US" sz="1600" kern="0" dirty="0" err="1">
                <a:effectLst/>
                <a:ea typeface="Times New Roman" panose="02020603050405020304" pitchFamily="18" charset="0"/>
              </a:rPr>
              <a:t>AISe</a:t>
            </a:r>
            <a:r>
              <a:rPr lang="en-US" sz="1600" kern="0" dirty="0">
                <a:effectLst/>
                <a:ea typeface="Times New Roman" panose="02020603050405020304" pitchFamily="18" charset="0"/>
              </a:rPr>
              <a:t>-DOTA) and QD.</a:t>
            </a:r>
            <a:endParaRPr lang="pt-BR" sz="1600" kern="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1FC577-CB19-7B2A-9065-5CA0346F828C}"/>
              </a:ext>
            </a:extLst>
          </p:cNvPr>
          <p:cNvSpPr txBox="1"/>
          <p:nvPr/>
        </p:nvSpPr>
        <p:spPr>
          <a:xfrm>
            <a:off x="6551637" y="2709872"/>
            <a:ext cx="5348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kern="0" dirty="0">
                <a:effectLst/>
                <a:ea typeface="Times New Roman" panose="02020603050405020304" pitchFamily="18" charset="0"/>
              </a:rPr>
              <a:t>Found values of longitudinal </a:t>
            </a:r>
            <a:r>
              <a:rPr lang="en-US" sz="1600" kern="0" dirty="0" err="1">
                <a:effectLst/>
                <a:ea typeface="Times New Roman" panose="02020603050405020304" pitchFamily="18" charset="0"/>
              </a:rPr>
              <a:t>relaxivity</a:t>
            </a:r>
            <a:r>
              <a:rPr lang="en-US" sz="1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pt-BR" sz="1600" i="1" strike="noStrike" baseline="0" dirty="0">
                <a:effectLst/>
                <a:latin typeface="+mn-lt"/>
              </a:rPr>
              <a:t>r</a:t>
            </a:r>
            <a:r>
              <a:rPr lang="pt-BR" sz="1600" i="1" strike="noStrike" baseline="-25000" dirty="0">
                <a:effectLst/>
                <a:latin typeface="+mn-lt"/>
              </a:rPr>
              <a:t>1</a:t>
            </a:r>
            <a:r>
              <a:rPr lang="pt-PT" sz="1600" i="1" strike="noStrike" kern="0" baseline="-25000" dirty="0">
                <a:latin typeface="+mn-lt"/>
              </a:rPr>
              <a:t> </a:t>
            </a:r>
            <a:r>
              <a:rPr lang="en-US" sz="1600" kern="0" dirty="0">
                <a:effectLst/>
                <a:ea typeface="Times New Roman" panose="02020603050405020304" pitchFamily="18" charset="0"/>
              </a:rPr>
              <a:t>of bimodal systems</a:t>
            </a:r>
            <a:r>
              <a:rPr lang="pt-PT" sz="1600" kern="0" dirty="0">
                <a:effectLst/>
                <a:ea typeface="Times New Roman" panose="02020603050405020304" pitchFamily="18" charset="0"/>
              </a:rPr>
              <a:t> </a:t>
            </a:r>
            <a:r>
              <a:rPr lang="pt-PT" sz="1600" kern="0" dirty="0">
                <a:ea typeface="Times New Roman" panose="02020603050405020304" pitchFamily="18" charset="0"/>
              </a:rPr>
              <a:t>(</a:t>
            </a:r>
            <a:r>
              <a:rPr lang="pt-PT" sz="1600" kern="0" dirty="0">
                <a:effectLst/>
                <a:ea typeface="Times New Roman" panose="02020603050405020304" pitchFamily="18" charset="0"/>
              </a:rPr>
              <a:t>20 MHz</a:t>
            </a:r>
            <a:r>
              <a:rPr lang="pt-PT" sz="1600" kern="0" spc="-5" dirty="0">
                <a:effectLst/>
                <a:ea typeface="Times New Roman" panose="02020603050405020304" pitchFamily="18" charset="0"/>
              </a:rPr>
              <a:t> </a:t>
            </a:r>
            <a:r>
              <a:rPr lang="pt-PT" sz="1600" kern="0" dirty="0">
                <a:effectLst/>
                <a:ea typeface="Times New Roman" panose="02020603050405020304" pitchFamily="18" charset="0"/>
              </a:rPr>
              <a:t>em 25 °C and</a:t>
            </a:r>
            <a:r>
              <a:rPr lang="pt-PT" sz="1600" kern="0" spc="-10" dirty="0">
                <a:effectLst/>
                <a:ea typeface="Times New Roman" panose="02020603050405020304" pitchFamily="18" charset="0"/>
              </a:rPr>
              <a:t> </a:t>
            </a:r>
            <a:r>
              <a:rPr lang="pt-PT" sz="1600" kern="0" dirty="0">
                <a:effectLst/>
                <a:ea typeface="Times New Roman" panose="02020603050405020304" pitchFamily="18" charset="0"/>
              </a:rPr>
              <a:t>37 ºC).</a:t>
            </a:r>
          </a:p>
        </p:txBody>
      </p:sp>
      <p:sp>
        <p:nvSpPr>
          <p:cNvPr id="9" name="Fluxograma: Conector fora de Página 8">
            <a:extLst>
              <a:ext uri="{FF2B5EF4-FFF2-40B4-BE49-F238E27FC236}">
                <a16:creationId xmlns:a16="http://schemas.microsoft.com/office/drawing/2014/main" id="{3197DF2E-7539-29FF-824A-31B6109FB950}"/>
              </a:ext>
            </a:extLst>
          </p:cNvPr>
          <p:cNvSpPr/>
          <p:nvPr/>
        </p:nvSpPr>
        <p:spPr>
          <a:xfrm>
            <a:off x="11353799" y="0"/>
            <a:ext cx="654493" cy="780594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a 9">
                <a:extLst>
                  <a:ext uri="{FF2B5EF4-FFF2-40B4-BE49-F238E27FC236}">
                    <a16:creationId xmlns:a16="http://schemas.microsoft.com/office/drawing/2014/main" id="{24AB1DCA-9CBA-AFD1-BAF2-292914B89B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4323415"/>
                  </p:ext>
                </p:extLst>
              </p:nvPr>
            </p:nvGraphicFramePr>
            <p:xfrm>
              <a:off x="6384717" y="3405751"/>
              <a:ext cx="5682606" cy="22393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50220">
                      <a:extLst>
                        <a:ext uri="{9D8B030D-6E8A-4147-A177-3AD203B41FA5}">
                          <a16:colId xmlns:a16="http://schemas.microsoft.com/office/drawing/2014/main" val="3325585641"/>
                        </a:ext>
                      </a:extLst>
                    </a:gridCol>
                    <a:gridCol w="1128942">
                      <a:extLst>
                        <a:ext uri="{9D8B030D-6E8A-4147-A177-3AD203B41FA5}">
                          <a16:colId xmlns:a16="http://schemas.microsoft.com/office/drawing/2014/main" val="2458078005"/>
                        </a:ext>
                      </a:extLst>
                    </a:gridCol>
                    <a:gridCol w="1589649">
                      <a:extLst>
                        <a:ext uri="{9D8B030D-6E8A-4147-A177-3AD203B41FA5}">
                          <a16:colId xmlns:a16="http://schemas.microsoft.com/office/drawing/2014/main" val="1365883483"/>
                        </a:ext>
                      </a:extLst>
                    </a:gridCol>
                    <a:gridCol w="1513795">
                      <a:extLst>
                        <a:ext uri="{9D8B030D-6E8A-4147-A177-3AD203B41FA5}">
                          <a16:colId xmlns:a16="http://schemas.microsoft.com/office/drawing/2014/main" val="758772771"/>
                        </a:ext>
                      </a:extLst>
                    </a:gridCol>
                  </a:tblGrid>
                  <a:tr h="959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Sample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8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V </a:t>
                          </a:r>
                          <a:r>
                            <a:rPr lang="pt-PT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pt-PT" sz="1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𝝁</m:t>
                              </m:r>
                            </m:oMath>
                          </a14:m>
                          <a:r>
                            <a:rPr lang="pt-BR" sz="18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m</a:t>
                          </a:r>
                          <a:r>
                            <a:rPr lang="pt-PT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800" i="1" strike="noStrike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</a:t>
                          </a:r>
                          <a:r>
                            <a:rPr lang="pt-BR" sz="1800" i="1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(mM</a:t>
                          </a:r>
                          <a:r>
                            <a:rPr lang="pt-BR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lang="pt-BR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pt-PT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25 °C 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800" i="1" strike="noStrike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</a:t>
                          </a:r>
                          <a:r>
                            <a:rPr lang="pt-BR" sz="1800" i="1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(mM</a:t>
                          </a:r>
                          <a:r>
                            <a:rPr lang="pt-BR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lang="pt-BR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37 °C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5264269"/>
                      </a:ext>
                    </a:extLst>
                  </a:tr>
                  <a:tr h="63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AISe</a:t>
                          </a:r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-DOTA 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50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5,20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5,23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1977723"/>
                      </a:ext>
                    </a:extLst>
                  </a:tr>
                  <a:tr h="63982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8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AISe</a:t>
                          </a:r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-DOTA</a:t>
                          </a:r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2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100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6,78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6,30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20109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a 9">
                <a:extLst>
                  <a:ext uri="{FF2B5EF4-FFF2-40B4-BE49-F238E27FC236}">
                    <a16:creationId xmlns:a16="http://schemas.microsoft.com/office/drawing/2014/main" id="{24AB1DCA-9CBA-AFD1-BAF2-292914B89B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4323415"/>
                  </p:ext>
                </p:extLst>
              </p:nvPr>
            </p:nvGraphicFramePr>
            <p:xfrm>
              <a:off x="6384717" y="3405751"/>
              <a:ext cx="5682606" cy="22393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50220">
                      <a:extLst>
                        <a:ext uri="{9D8B030D-6E8A-4147-A177-3AD203B41FA5}">
                          <a16:colId xmlns:a16="http://schemas.microsoft.com/office/drawing/2014/main" val="3325585641"/>
                        </a:ext>
                      </a:extLst>
                    </a:gridCol>
                    <a:gridCol w="1128942">
                      <a:extLst>
                        <a:ext uri="{9D8B030D-6E8A-4147-A177-3AD203B41FA5}">
                          <a16:colId xmlns:a16="http://schemas.microsoft.com/office/drawing/2014/main" val="2458078005"/>
                        </a:ext>
                      </a:extLst>
                    </a:gridCol>
                    <a:gridCol w="1589649">
                      <a:extLst>
                        <a:ext uri="{9D8B030D-6E8A-4147-A177-3AD203B41FA5}">
                          <a16:colId xmlns:a16="http://schemas.microsoft.com/office/drawing/2014/main" val="1365883483"/>
                        </a:ext>
                      </a:extLst>
                    </a:gridCol>
                    <a:gridCol w="1513795">
                      <a:extLst>
                        <a:ext uri="{9D8B030D-6E8A-4147-A177-3AD203B41FA5}">
                          <a16:colId xmlns:a16="http://schemas.microsoft.com/office/drawing/2014/main" val="758772771"/>
                        </a:ext>
                      </a:extLst>
                    </a:gridCol>
                  </a:tblGrid>
                  <a:tr h="959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Sample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89" t="-633" r="-276757" b="-14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800" i="1" strike="noStrike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</a:t>
                          </a:r>
                          <a:r>
                            <a:rPr lang="pt-BR" sz="1800" i="1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(mM</a:t>
                          </a:r>
                          <a:r>
                            <a:rPr lang="pt-BR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lang="pt-BR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pt-PT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25 °C 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800" i="1" strike="noStrike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</a:t>
                          </a:r>
                          <a:r>
                            <a:rPr lang="pt-BR" sz="1800" i="1" strike="noStrike" baseline="-25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(mM</a:t>
                          </a:r>
                          <a:r>
                            <a:rPr lang="pt-BR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lang="pt-BR" sz="180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-1</a:t>
                          </a:r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37 °C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5264269"/>
                      </a:ext>
                    </a:extLst>
                  </a:tr>
                  <a:tr h="639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AISe</a:t>
                          </a:r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-DOTA 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50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5,20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5,23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1977723"/>
                      </a:ext>
                    </a:extLst>
                  </a:tr>
                  <a:tr h="63982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8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AISe</a:t>
                          </a:r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-DOTA</a:t>
                          </a:r>
                          <a:r>
                            <a:rPr lang="pt-BR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2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100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6,78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6,30</a:t>
                          </a:r>
                          <a:endParaRPr lang="pt-BR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20109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CaixaDeTexto 10">
            <a:extLst>
              <a:ext uri="{FF2B5EF4-FFF2-40B4-BE49-F238E27FC236}">
                <a16:creationId xmlns:a16="http://schemas.microsoft.com/office/drawing/2014/main" id="{C9074BA3-E522-07D6-341E-0CE2B8032C19}"/>
              </a:ext>
            </a:extLst>
          </p:cNvPr>
          <p:cNvSpPr txBox="1"/>
          <p:nvPr/>
        </p:nvSpPr>
        <p:spPr>
          <a:xfrm>
            <a:off x="7503102" y="941910"/>
            <a:ext cx="3533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effectLst/>
                <a:ea typeface="Times New Roman" panose="02020603050405020304" pitchFamily="18" charset="0"/>
              </a:rPr>
              <a:t>(DOTA-Gd = 3,4</a:t>
            </a:r>
            <a:r>
              <a:rPr lang="pt-PT" sz="1600" spc="5" dirty="0">
                <a:effectLst/>
                <a:ea typeface="Times New Roman" panose="02020603050405020304" pitchFamily="18" charset="0"/>
              </a:rPr>
              <a:t> </a:t>
            </a:r>
            <a:r>
              <a:rPr lang="pt-PT" sz="1600" dirty="0">
                <a:effectLst/>
                <a:ea typeface="Times New Roman" panose="02020603050405020304" pitchFamily="18" charset="0"/>
              </a:rPr>
              <a:t>mM</a:t>
            </a:r>
            <a:r>
              <a:rPr lang="pt-PT" sz="1600" baseline="30000" dirty="0">
                <a:effectLst/>
                <a:ea typeface="Times New Roman" panose="02020603050405020304" pitchFamily="18" charset="0"/>
              </a:rPr>
              <a:t>-1</a:t>
            </a:r>
            <a:r>
              <a:rPr lang="pt-PT" sz="1600" dirty="0">
                <a:effectLst/>
                <a:ea typeface="Times New Roman" panose="02020603050405020304" pitchFamily="18" charset="0"/>
              </a:rPr>
              <a:t>s</a:t>
            </a:r>
            <a:r>
              <a:rPr lang="pt-PT" sz="1600" baseline="30000" dirty="0">
                <a:effectLst/>
                <a:ea typeface="Times New Roman" panose="02020603050405020304" pitchFamily="18" charset="0"/>
              </a:rPr>
              <a:t>-1</a:t>
            </a:r>
            <a:r>
              <a:rPr lang="pt-PT" sz="1600" dirty="0">
                <a:effectLst/>
                <a:ea typeface="Times New Roman" panose="02020603050405020304" pitchFamily="18" charset="0"/>
              </a:rPr>
              <a:t>, à 20 MHz and 37 ºC, </a:t>
            </a:r>
            <a:r>
              <a:rPr lang="en-US" sz="1600" dirty="0"/>
              <a:t>in water</a:t>
            </a:r>
            <a:r>
              <a:rPr lang="pt-PT" sz="1600" dirty="0">
                <a:effectLst/>
                <a:ea typeface="Times New Roman" panose="02020603050405020304" pitchFamily="18" charset="0"/>
              </a:rPr>
              <a:t>)</a:t>
            </a:r>
            <a:endParaRPr lang="pt-BR" sz="1600" kern="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Fluxograma: Processo Alternativo 11">
            <a:extLst>
              <a:ext uri="{FF2B5EF4-FFF2-40B4-BE49-F238E27FC236}">
                <a16:creationId xmlns:a16="http://schemas.microsoft.com/office/drawing/2014/main" id="{1D73E7FE-80B9-7F87-0392-737ECD5FE2E1}"/>
              </a:ext>
            </a:extLst>
          </p:cNvPr>
          <p:cNvSpPr/>
          <p:nvPr/>
        </p:nvSpPr>
        <p:spPr>
          <a:xfrm>
            <a:off x="7420740" y="608045"/>
            <a:ext cx="3533577" cy="1325563"/>
          </a:xfrm>
          <a:prstGeom prst="flowChartAlternateProcess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85BC005-A344-141D-84A0-4455F699B81C}"/>
              </a:ext>
            </a:extLst>
          </p:cNvPr>
          <p:cNvSpPr txBox="1"/>
          <p:nvPr/>
        </p:nvSpPr>
        <p:spPr>
          <a:xfrm>
            <a:off x="6551636" y="5645128"/>
            <a:ext cx="428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</a:t>
            </a:r>
            <a:r>
              <a:rPr lang="en-GB" sz="1400" i="1" dirty="0"/>
              <a:t>per</a:t>
            </a:r>
            <a:r>
              <a:rPr lang="en-GB" sz="1400" dirty="0"/>
              <a:t> Gd</a:t>
            </a:r>
            <a:r>
              <a:rPr lang="en-GB" sz="1400" baseline="30000" dirty="0"/>
              <a:t>3+</a:t>
            </a:r>
            <a:r>
              <a:rPr lang="en-GB" sz="1400" dirty="0"/>
              <a:t>, considering the total DOTA-Gd added.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5CE02F1-B621-4985-8787-B10C18066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2166628"/>
            <a:ext cx="5972174" cy="36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5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C2BE21-8CA4-23FF-BF2B-CC6A735E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5" y="120554"/>
            <a:ext cx="10515600" cy="1325563"/>
          </a:xfrm>
        </p:spPr>
        <p:txBody>
          <a:bodyPr>
            <a:normAutofit/>
          </a:bodyPr>
          <a:lstStyle/>
          <a:p>
            <a:r>
              <a:rPr lang="pt-BR" sz="6000" dirty="0" err="1"/>
              <a:t>Conclusion</a:t>
            </a:r>
            <a:endParaRPr lang="pt-BR" sz="6000" dirty="0"/>
          </a:p>
        </p:txBody>
      </p:sp>
      <p:sp>
        <p:nvSpPr>
          <p:cNvPr id="16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EF63F4E-7E19-93C0-0F5D-D48FD576EBC6}"/>
              </a:ext>
            </a:extLst>
          </p:cNvPr>
          <p:cNvCxnSpPr/>
          <p:nvPr/>
        </p:nvCxnSpPr>
        <p:spPr>
          <a:xfrm>
            <a:off x="378860" y="1179443"/>
            <a:ext cx="4670219" cy="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ADE3F1-1B35-CF0D-2562-991A54C776CB}"/>
              </a:ext>
            </a:extLst>
          </p:cNvPr>
          <p:cNvSpPr txBox="1"/>
          <p:nvPr/>
        </p:nvSpPr>
        <p:spPr>
          <a:xfrm>
            <a:off x="491760" y="1905506"/>
            <a:ext cx="94097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heating methodology used to prepare the complexes proved to be effective</a:t>
            </a:r>
            <a:r>
              <a:rPr lang="pt-BR" sz="2400" dirty="0"/>
              <a:t>;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With a promising and easy-to-execute conjugation route</a:t>
            </a:r>
            <a:r>
              <a:rPr lang="pt-BR" sz="2400" dirty="0"/>
              <a:t>;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prepared bimodal systems have the potential to be used as contrast agents for optical and magnetic resonance imaging</a:t>
            </a:r>
            <a:r>
              <a:rPr lang="pt-BR" sz="2400" dirty="0"/>
              <a:t>.</a:t>
            </a:r>
          </a:p>
        </p:txBody>
      </p:sp>
      <p:sp>
        <p:nvSpPr>
          <p:cNvPr id="9" name="Fluxograma: Conector fora de Página 8">
            <a:extLst>
              <a:ext uri="{FF2B5EF4-FFF2-40B4-BE49-F238E27FC236}">
                <a16:creationId xmlns:a16="http://schemas.microsoft.com/office/drawing/2014/main" id="{3197DF2E-7539-29FF-824A-31B6109FB950}"/>
              </a:ext>
            </a:extLst>
          </p:cNvPr>
          <p:cNvSpPr/>
          <p:nvPr/>
        </p:nvSpPr>
        <p:spPr>
          <a:xfrm>
            <a:off x="11353799" y="0"/>
            <a:ext cx="654493" cy="780594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1998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C2BE21-8CA4-23FF-BF2B-CC6A735E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5" y="120554"/>
            <a:ext cx="10515600" cy="1325563"/>
          </a:xfrm>
        </p:spPr>
        <p:txBody>
          <a:bodyPr>
            <a:normAutofit/>
          </a:bodyPr>
          <a:lstStyle/>
          <a:p>
            <a:r>
              <a:rPr lang="pt-BR" sz="6000" dirty="0" err="1"/>
              <a:t>Acknowledgment</a:t>
            </a:r>
            <a:endParaRPr lang="pt-BR" sz="6000" dirty="0"/>
          </a:p>
        </p:txBody>
      </p:sp>
      <p:sp>
        <p:nvSpPr>
          <p:cNvPr id="16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EF63F4E-7E19-93C0-0F5D-D48FD576EBC6}"/>
              </a:ext>
            </a:extLst>
          </p:cNvPr>
          <p:cNvCxnSpPr/>
          <p:nvPr/>
        </p:nvCxnSpPr>
        <p:spPr>
          <a:xfrm>
            <a:off x="378860" y="1179443"/>
            <a:ext cx="4670219" cy="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Fluxograma: Conector fora de Página 8">
            <a:extLst>
              <a:ext uri="{FF2B5EF4-FFF2-40B4-BE49-F238E27FC236}">
                <a16:creationId xmlns:a16="http://schemas.microsoft.com/office/drawing/2014/main" id="{3197DF2E-7539-29FF-824A-31B6109FB950}"/>
              </a:ext>
            </a:extLst>
          </p:cNvPr>
          <p:cNvSpPr/>
          <p:nvPr/>
        </p:nvSpPr>
        <p:spPr>
          <a:xfrm>
            <a:off x="11353799" y="0"/>
            <a:ext cx="654493" cy="780594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12</a:t>
            </a:r>
          </a:p>
        </p:txBody>
      </p:sp>
      <p:pic>
        <p:nvPicPr>
          <p:cNvPr id="5" name="Picture 4" descr="Departamento de Química Fundamental - UFPE">
            <a:extLst>
              <a:ext uri="{FF2B5EF4-FFF2-40B4-BE49-F238E27FC236}">
                <a16:creationId xmlns:a16="http://schemas.microsoft.com/office/drawing/2014/main" id="{AFE3A3E4-0A21-616D-59FA-0F14480A2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8" r="49479" b="22054"/>
          <a:stretch/>
        </p:blipFill>
        <p:spPr bwMode="auto">
          <a:xfrm>
            <a:off x="623041" y="2094016"/>
            <a:ext cx="155744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598C1D8C-F43F-794C-4358-F5E52F802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1" y="4191053"/>
            <a:ext cx="1916110" cy="1956140"/>
          </a:xfrm>
          <a:prstGeom prst="rect">
            <a:avLst/>
          </a:prstGeom>
        </p:spPr>
      </p:pic>
      <p:pic>
        <p:nvPicPr>
          <p:cNvPr id="8" name="Imagem 9">
            <a:extLst>
              <a:ext uri="{FF2B5EF4-FFF2-40B4-BE49-F238E27FC236}">
                <a16:creationId xmlns:a16="http://schemas.microsoft.com/office/drawing/2014/main" id="{413FD584-4FB3-43BF-7171-8A2E2ED7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02" y="2684603"/>
            <a:ext cx="3964310" cy="9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88D6D76-F5FE-B50F-AA2E-7213B8A59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420" y="1779244"/>
            <a:ext cx="2368960" cy="10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7">
            <a:extLst>
              <a:ext uri="{FF2B5EF4-FFF2-40B4-BE49-F238E27FC236}">
                <a16:creationId xmlns:a16="http://schemas.microsoft.com/office/drawing/2014/main" id="{E6308E26-F682-07BA-A416-699AEC148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61" y="3933958"/>
            <a:ext cx="2873424" cy="105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6967587-E23E-3A82-6513-D3D92246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349" r="4333" b="3716"/>
          <a:stretch>
            <a:fillRect/>
          </a:stretch>
        </p:blipFill>
        <p:spPr bwMode="auto">
          <a:xfrm>
            <a:off x="4825679" y="4719938"/>
            <a:ext cx="2223928" cy="108686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39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10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EF63F4E-7E19-93C0-0F5D-D48FD576EBC6}"/>
              </a:ext>
            </a:extLst>
          </p:cNvPr>
          <p:cNvCxnSpPr/>
          <p:nvPr/>
        </p:nvCxnSpPr>
        <p:spPr>
          <a:xfrm>
            <a:off x="3214825" y="3865180"/>
            <a:ext cx="4670219" cy="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Fluxograma: Conector fora de Página 8">
            <a:extLst>
              <a:ext uri="{FF2B5EF4-FFF2-40B4-BE49-F238E27FC236}">
                <a16:creationId xmlns:a16="http://schemas.microsoft.com/office/drawing/2014/main" id="{3197DF2E-7539-29FF-824A-31B6109FB950}"/>
              </a:ext>
            </a:extLst>
          </p:cNvPr>
          <p:cNvSpPr/>
          <p:nvPr/>
        </p:nvSpPr>
        <p:spPr>
          <a:xfrm>
            <a:off x="11353799" y="0"/>
            <a:ext cx="654493" cy="780594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13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39ECFA-D4CA-8669-3DBF-192B733A40D7}"/>
              </a:ext>
            </a:extLst>
          </p:cNvPr>
          <p:cNvSpPr txBox="1"/>
          <p:nvPr/>
        </p:nvSpPr>
        <p:spPr>
          <a:xfrm>
            <a:off x="3374526" y="2849517"/>
            <a:ext cx="9409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000" dirty="0" err="1"/>
              <a:t>Thank</a:t>
            </a:r>
            <a:r>
              <a:rPr lang="pt-BR" sz="6000" dirty="0"/>
              <a:t> </a:t>
            </a:r>
            <a:r>
              <a:rPr lang="pt-BR" sz="6000" dirty="0" err="1"/>
              <a:t>you</a:t>
            </a:r>
            <a:r>
              <a:rPr lang="pt-BR" sz="6000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59257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C2BE21-8CA4-23FF-BF2B-CC6A735E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5" y="120554"/>
            <a:ext cx="10515600" cy="1325563"/>
          </a:xfrm>
        </p:spPr>
        <p:txBody>
          <a:bodyPr>
            <a:normAutofit/>
          </a:bodyPr>
          <a:lstStyle/>
          <a:p>
            <a:r>
              <a:rPr lang="pt-BR" sz="6000" dirty="0" err="1"/>
              <a:t>Introduction</a:t>
            </a:r>
            <a:endParaRPr lang="pt-BR" sz="6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0C36E7-7FA6-E7BD-6ED3-65676B95E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82" y="1572618"/>
            <a:ext cx="6325686" cy="674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err="1"/>
              <a:t>Magnetic</a:t>
            </a:r>
            <a:r>
              <a:rPr lang="pt-BR" sz="2400" dirty="0"/>
              <a:t> </a:t>
            </a:r>
            <a:r>
              <a:rPr lang="pt-BR" sz="2400" dirty="0" err="1"/>
              <a:t>Resonance</a:t>
            </a:r>
            <a:r>
              <a:rPr lang="pt-BR" sz="2400" dirty="0"/>
              <a:t> Imaging (MRI)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 descr="Ressonância Magnética em São Luís | iMedical">
            <a:extLst>
              <a:ext uri="{FF2B5EF4-FFF2-40B4-BE49-F238E27FC236}">
                <a16:creationId xmlns:a16="http://schemas.microsoft.com/office/drawing/2014/main" id="{83DD4FFC-9991-3750-FBD1-ECA22E943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r="22503"/>
          <a:stretch/>
        </p:blipFill>
        <p:spPr bwMode="auto"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EF63F4E-7E19-93C0-0F5D-D48FD576EBC6}"/>
              </a:ext>
            </a:extLst>
          </p:cNvPr>
          <p:cNvCxnSpPr/>
          <p:nvPr/>
        </p:nvCxnSpPr>
        <p:spPr>
          <a:xfrm>
            <a:off x="378860" y="1179443"/>
            <a:ext cx="4670219" cy="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1A153FE3-8A1F-7F13-E119-69CB8EB0C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137"/>
          <a:stretch/>
        </p:blipFill>
        <p:spPr>
          <a:xfrm>
            <a:off x="721192" y="2253547"/>
            <a:ext cx="2012390" cy="222396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C9D548B-E37F-7E46-C13E-3A8332D4E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382" y="2253548"/>
            <a:ext cx="1977213" cy="222396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6E02E6D-4DED-EB79-C3CA-4749C1FA2280}"/>
              </a:ext>
            </a:extLst>
          </p:cNvPr>
          <p:cNvSpPr txBox="1"/>
          <p:nvPr/>
        </p:nvSpPr>
        <p:spPr>
          <a:xfrm>
            <a:off x="790939" y="4556490"/>
            <a:ext cx="2928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No </a:t>
            </a:r>
            <a:r>
              <a:rPr lang="pt-BR" sz="1600" dirty="0" err="1"/>
              <a:t>contrast</a:t>
            </a:r>
            <a:r>
              <a:rPr lang="pt-BR" sz="1600" dirty="0"/>
              <a:t> </a:t>
            </a:r>
            <a:r>
              <a:rPr lang="pt-BR" sz="1600" dirty="0" err="1"/>
              <a:t>agent</a:t>
            </a:r>
            <a:endParaRPr lang="pt-BR" sz="16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0069101-D2C9-14E3-7E26-D4235D3A85FD}"/>
              </a:ext>
            </a:extLst>
          </p:cNvPr>
          <p:cNvSpPr txBox="1"/>
          <p:nvPr/>
        </p:nvSpPr>
        <p:spPr>
          <a:xfrm>
            <a:off x="4002467" y="4556490"/>
            <a:ext cx="2928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/>
              <a:t>With</a:t>
            </a:r>
            <a:r>
              <a:rPr lang="pt-BR" sz="1600" dirty="0"/>
              <a:t> </a:t>
            </a:r>
            <a:r>
              <a:rPr lang="pt-BR" sz="1600" dirty="0" err="1"/>
              <a:t>contrast</a:t>
            </a:r>
            <a:r>
              <a:rPr lang="pt-BR" sz="1600" dirty="0"/>
              <a:t> </a:t>
            </a:r>
            <a:r>
              <a:rPr lang="pt-BR" sz="1600" dirty="0" err="1"/>
              <a:t>agent</a:t>
            </a:r>
            <a:endParaRPr lang="pt-BR" sz="1600" dirty="0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720165EA-9221-659E-D9E3-3D929A024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050" y="4903794"/>
            <a:ext cx="1959390" cy="1949831"/>
          </a:xfrm>
          <a:prstGeom prst="rect">
            <a:avLst/>
          </a:prstGeom>
        </p:spPr>
      </p:pic>
      <p:sp>
        <p:nvSpPr>
          <p:cNvPr id="23" name="Fluxograma: Conector fora de Página 22">
            <a:extLst>
              <a:ext uri="{FF2B5EF4-FFF2-40B4-BE49-F238E27FC236}">
                <a16:creationId xmlns:a16="http://schemas.microsoft.com/office/drawing/2014/main" id="{DE54BCF9-2E8A-8E4D-10A6-69EB49629343}"/>
              </a:ext>
            </a:extLst>
          </p:cNvPr>
          <p:cNvSpPr/>
          <p:nvPr/>
        </p:nvSpPr>
        <p:spPr>
          <a:xfrm>
            <a:off x="11353799" y="0"/>
            <a:ext cx="654493" cy="780594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494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C2BE21-8CA4-23FF-BF2B-CC6A735E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5" y="120554"/>
            <a:ext cx="10515600" cy="1325563"/>
          </a:xfrm>
        </p:spPr>
        <p:txBody>
          <a:bodyPr>
            <a:normAutofit/>
          </a:bodyPr>
          <a:lstStyle/>
          <a:p>
            <a:r>
              <a:rPr lang="pt-BR" sz="6000" dirty="0" err="1"/>
              <a:t>Introduction</a:t>
            </a:r>
            <a:endParaRPr lang="pt-BR" sz="6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0C36E7-7FA6-E7BD-6ED3-65676B95E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28" y="1587340"/>
            <a:ext cx="6725168" cy="11956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/>
              <a:t>Nanoparticulate</a:t>
            </a:r>
            <a:r>
              <a:rPr lang="pt-BR" sz="2400" dirty="0"/>
              <a:t> </a:t>
            </a:r>
            <a:r>
              <a:rPr lang="pt-BR" sz="2400" dirty="0" err="1"/>
              <a:t>Contrast</a:t>
            </a:r>
            <a:r>
              <a:rPr lang="pt-BR" sz="2400" dirty="0"/>
              <a:t> </a:t>
            </a:r>
            <a:r>
              <a:rPr lang="pt-BR" sz="2400" dirty="0" err="1"/>
              <a:t>Agents</a:t>
            </a:r>
            <a:r>
              <a:rPr lang="pt-BR" sz="2400" dirty="0"/>
              <a:t> (</a:t>
            </a:r>
            <a:r>
              <a:rPr lang="pt-BR" sz="2400" dirty="0" err="1"/>
              <a:t>CAs</a:t>
            </a:r>
            <a:r>
              <a:rPr lang="pt-BR" sz="2400" dirty="0"/>
              <a:t>):</a:t>
            </a:r>
          </a:p>
          <a:p>
            <a:pPr marL="0" indent="0" algn="ctr">
              <a:buNone/>
            </a:pPr>
            <a:r>
              <a:rPr lang="pt-BR" sz="2400" dirty="0"/>
              <a:t> </a:t>
            </a:r>
            <a:r>
              <a:rPr lang="pt-BR" sz="2400" i="1" dirty="0"/>
              <a:t>Quantum </a:t>
            </a:r>
            <a:r>
              <a:rPr lang="pt-BR" sz="2400" i="1" dirty="0" err="1"/>
              <a:t>Dots</a:t>
            </a:r>
            <a:r>
              <a:rPr lang="pt-BR" sz="2400" i="1" dirty="0"/>
              <a:t> </a:t>
            </a:r>
            <a:r>
              <a:rPr lang="pt-BR" sz="2400" dirty="0"/>
              <a:t>- </a:t>
            </a:r>
            <a:r>
              <a:rPr lang="pt-BR" sz="2400" dirty="0" err="1"/>
              <a:t>QDs</a:t>
            </a: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6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EF63F4E-7E19-93C0-0F5D-D48FD576EBC6}"/>
              </a:ext>
            </a:extLst>
          </p:cNvPr>
          <p:cNvCxnSpPr/>
          <p:nvPr/>
        </p:nvCxnSpPr>
        <p:spPr>
          <a:xfrm>
            <a:off x="378860" y="1179443"/>
            <a:ext cx="4670219" cy="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E250019D-68E7-A90D-5E9D-07A9E2443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650" y="1674448"/>
            <a:ext cx="4446414" cy="250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4133308-64B4-2DF9-5123-E2F44B043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48" y="2957646"/>
            <a:ext cx="2843395" cy="1738956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8B8A84AF-A2EE-D01E-16EB-3E9411C15645}"/>
              </a:ext>
            </a:extLst>
          </p:cNvPr>
          <p:cNvSpPr/>
          <p:nvPr/>
        </p:nvSpPr>
        <p:spPr>
          <a:xfrm>
            <a:off x="744284" y="4224857"/>
            <a:ext cx="1071264" cy="943491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QD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4521BC4-D23F-9A5C-355D-9AE56427582D}"/>
              </a:ext>
            </a:extLst>
          </p:cNvPr>
          <p:cNvSpPr txBox="1"/>
          <p:nvPr/>
        </p:nvSpPr>
        <p:spPr>
          <a:xfrm>
            <a:off x="1292271" y="5358949"/>
            <a:ext cx="284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Bimodal </a:t>
            </a:r>
            <a:r>
              <a:rPr lang="pt-BR" dirty="0" err="1"/>
              <a:t>Nanoprobes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12C184D-14FC-AB11-0D95-31AD6425B655}"/>
              </a:ext>
            </a:extLst>
          </p:cNvPr>
          <p:cNvSpPr txBox="1"/>
          <p:nvPr/>
        </p:nvSpPr>
        <p:spPr>
          <a:xfrm>
            <a:off x="5688610" y="4928062"/>
            <a:ext cx="47354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err="1"/>
              <a:t>CAs</a:t>
            </a:r>
            <a:r>
              <a:rPr lang="pt-BR" sz="2000" dirty="0"/>
              <a:t> more </a:t>
            </a:r>
            <a:r>
              <a:rPr lang="pt-BR" sz="2000" dirty="0" err="1"/>
              <a:t>efficient</a:t>
            </a: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With high relaxivities</a:t>
            </a:r>
            <a:r>
              <a:rPr lang="pt-PT" sz="20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Increased technique sensitivity</a:t>
            </a:r>
            <a:r>
              <a:rPr lang="pt-PT" sz="20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pt-BR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9" name="Fluxograma: Conector fora de Página 18">
            <a:extLst>
              <a:ext uri="{FF2B5EF4-FFF2-40B4-BE49-F238E27FC236}">
                <a16:creationId xmlns:a16="http://schemas.microsoft.com/office/drawing/2014/main" id="{4EB5A13C-6E61-9C13-3C4A-5BE6CAFB9927}"/>
              </a:ext>
            </a:extLst>
          </p:cNvPr>
          <p:cNvSpPr/>
          <p:nvPr/>
        </p:nvSpPr>
        <p:spPr>
          <a:xfrm>
            <a:off x="11353799" y="0"/>
            <a:ext cx="654493" cy="780594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550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C2BE21-8CA4-23FF-BF2B-CC6A735E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5" y="120554"/>
            <a:ext cx="10515600" cy="1325563"/>
          </a:xfrm>
        </p:spPr>
        <p:txBody>
          <a:bodyPr>
            <a:normAutofit/>
          </a:bodyPr>
          <a:lstStyle/>
          <a:p>
            <a:r>
              <a:rPr lang="pt-BR" sz="6000" dirty="0" err="1"/>
              <a:t>Objectives</a:t>
            </a:r>
            <a:endParaRPr lang="pt-BR" sz="6000" dirty="0"/>
          </a:p>
        </p:txBody>
      </p:sp>
      <p:sp>
        <p:nvSpPr>
          <p:cNvPr id="16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EF63F4E-7E19-93C0-0F5D-D48FD576EBC6}"/>
              </a:ext>
            </a:extLst>
          </p:cNvPr>
          <p:cNvCxnSpPr/>
          <p:nvPr/>
        </p:nvCxnSpPr>
        <p:spPr>
          <a:xfrm>
            <a:off x="378860" y="1179443"/>
            <a:ext cx="4670219" cy="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ADE3F1-1B35-CF0D-2562-991A54C776CB}"/>
              </a:ext>
            </a:extLst>
          </p:cNvPr>
          <p:cNvSpPr txBox="1"/>
          <p:nvPr/>
        </p:nvSpPr>
        <p:spPr>
          <a:xfrm>
            <a:off x="1334717" y="2745341"/>
            <a:ext cx="8021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Prepare cadmium-free QDs </a:t>
            </a:r>
            <a:r>
              <a:rPr lang="pt-BR" sz="2400" dirty="0"/>
              <a:t>(</a:t>
            </a:r>
            <a:r>
              <a:rPr lang="pt-PT" sz="2400" dirty="0">
                <a:effectLst/>
                <a:ea typeface="Times New Roman" panose="02020603050405020304" pitchFamily="18" charset="0"/>
              </a:rPr>
              <a:t>AgInSe</a:t>
            </a:r>
            <a:r>
              <a:rPr lang="pt-PT" sz="24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pt-BR" sz="2400" dirty="0"/>
              <a:t>)</a:t>
            </a:r>
            <a:r>
              <a:rPr lang="en-US" sz="2400" dirty="0"/>
              <a:t> and conjugate them with</a:t>
            </a:r>
            <a:r>
              <a:rPr lang="pt-BR" sz="2400" dirty="0"/>
              <a:t> </a:t>
            </a:r>
            <a:r>
              <a:rPr lang="pt-PT" sz="2400" dirty="0">
                <a:effectLst/>
                <a:ea typeface="Times New Roman" panose="02020603050405020304" pitchFamily="18" charset="0"/>
              </a:rPr>
              <a:t>Gd</a:t>
            </a:r>
            <a:r>
              <a:rPr lang="pt-PT" sz="2400" baseline="30000" dirty="0">
                <a:effectLst/>
                <a:ea typeface="Times New Roman" panose="02020603050405020304" pitchFamily="18" charset="0"/>
              </a:rPr>
              <a:t>3+</a:t>
            </a:r>
            <a:r>
              <a:rPr lang="en-US" sz="2400" dirty="0"/>
              <a:t> complexes, for the preparation of bimodal probes that combine paramagnetic and optical properties for diagnostic imaging.</a:t>
            </a:r>
            <a:endParaRPr lang="pt-BR" sz="2400" dirty="0"/>
          </a:p>
        </p:txBody>
      </p:sp>
      <p:sp>
        <p:nvSpPr>
          <p:cNvPr id="12" name="Fluxograma: Conector fora de Página 11">
            <a:extLst>
              <a:ext uri="{FF2B5EF4-FFF2-40B4-BE49-F238E27FC236}">
                <a16:creationId xmlns:a16="http://schemas.microsoft.com/office/drawing/2014/main" id="{8F4E1540-A8CE-506A-F8CC-A795FDBD773C}"/>
              </a:ext>
            </a:extLst>
          </p:cNvPr>
          <p:cNvSpPr/>
          <p:nvPr/>
        </p:nvSpPr>
        <p:spPr>
          <a:xfrm>
            <a:off x="11353799" y="0"/>
            <a:ext cx="654493" cy="780594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2852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C2BE21-8CA4-23FF-BF2B-CC6A735E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5" y="120554"/>
            <a:ext cx="10515600" cy="1325563"/>
          </a:xfrm>
        </p:spPr>
        <p:txBody>
          <a:bodyPr>
            <a:normAutofit/>
          </a:bodyPr>
          <a:lstStyle/>
          <a:p>
            <a:r>
              <a:rPr lang="pt-BR" sz="6000" dirty="0" err="1"/>
              <a:t>Methodology</a:t>
            </a:r>
            <a:endParaRPr lang="pt-BR" sz="6000" dirty="0"/>
          </a:p>
        </p:txBody>
      </p:sp>
      <p:sp>
        <p:nvSpPr>
          <p:cNvPr id="16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EF63F4E-7E19-93C0-0F5D-D48FD576EBC6}"/>
              </a:ext>
            </a:extLst>
          </p:cNvPr>
          <p:cNvCxnSpPr/>
          <p:nvPr/>
        </p:nvCxnSpPr>
        <p:spPr>
          <a:xfrm>
            <a:off x="378860" y="1179443"/>
            <a:ext cx="4670219" cy="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ADE3F1-1B35-CF0D-2562-991A54C776CB}"/>
              </a:ext>
            </a:extLst>
          </p:cNvPr>
          <p:cNvSpPr txBox="1"/>
          <p:nvPr/>
        </p:nvSpPr>
        <p:spPr>
          <a:xfrm>
            <a:off x="279785" y="1562296"/>
            <a:ext cx="802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/>
              <a:t>Preparation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PT" sz="2400" dirty="0">
                <a:ea typeface="Times New Roman" panose="02020603050405020304" pitchFamily="18" charset="0"/>
              </a:rPr>
              <a:t>AgInSe</a:t>
            </a:r>
            <a:r>
              <a:rPr lang="pt-PT" sz="2400" baseline="-25000" dirty="0">
                <a:ea typeface="Times New Roman" panose="02020603050405020304" pitchFamily="18" charset="0"/>
              </a:rPr>
              <a:t>2 </a:t>
            </a:r>
            <a:r>
              <a:rPr lang="pt-BR" sz="2400" dirty="0" err="1"/>
              <a:t>QDs</a:t>
            </a:r>
            <a:r>
              <a:rPr lang="pt-BR" sz="2400" dirty="0"/>
              <a:t> (</a:t>
            </a:r>
            <a:r>
              <a:rPr lang="pt-BR" sz="2400" dirty="0" err="1"/>
              <a:t>AISe</a:t>
            </a:r>
            <a:r>
              <a:rPr lang="pt-BR" sz="2400" dirty="0"/>
              <a:t>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7D069D-505F-6616-E055-B0DC79E74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344" y="2517024"/>
            <a:ext cx="6137066" cy="1858805"/>
          </a:xfrm>
          <a:prstGeom prst="rect">
            <a:avLst/>
          </a:prstGeom>
        </p:spPr>
      </p:pic>
      <p:pic>
        <p:nvPicPr>
          <p:cNvPr id="7" name="Imagem 6" descr="Garrafa de plástico&#10;&#10;Descrição gerada automaticamente">
            <a:extLst>
              <a:ext uri="{FF2B5EF4-FFF2-40B4-BE49-F238E27FC236}">
                <a16:creationId xmlns:a16="http://schemas.microsoft.com/office/drawing/2014/main" id="{084F6845-3989-998B-AE46-3F388F05C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52" y="3790929"/>
            <a:ext cx="3462856" cy="278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CFA323E-93DF-4164-5957-ACAD56F3F56B}"/>
              </a:ext>
            </a:extLst>
          </p:cNvPr>
          <p:cNvSpPr txBox="1"/>
          <p:nvPr/>
        </p:nvSpPr>
        <p:spPr>
          <a:xfrm>
            <a:off x="1085898" y="3053057"/>
            <a:ext cx="257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effectLst/>
                <a:ea typeface="Times New Roman" panose="02020603050405020304" pitchFamily="18" charset="0"/>
              </a:rPr>
              <a:t>AgNO</a:t>
            </a:r>
            <a:r>
              <a:rPr lang="pt-BR" sz="1400" baseline="-25000" dirty="0">
                <a:effectLst/>
                <a:ea typeface="Times New Roman" panose="02020603050405020304" pitchFamily="18" charset="0"/>
              </a:rPr>
              <a:t>3 </a:t>
            </a:r>
            <a:r>
              <a:rPr lang="pt-BR" sz="1400" dirty="0"/>
              <a:t>+ </a:t>
            </a:r>
            <a:r>
              <a:rPr lang="pt-BR" sz="1400" dirty="0">
                <a:effectLst/>
                <a:ea typeface="Times New Roman" panose="02020603050405020304" pitchFamily="18" charset="0"/>
              </a:rPr>
              <a:t>In(NO</a:t>
            </a:r>
            <a:r>
              <a:rPr lang="pt-BR" sz="14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pt-BR" sz="1400" dirty="0">
                <a:effectLst/>
                <a:ea typeface="Times New Roman" panose="02020603050405020304" pitchFamily="18" charset="0"/>
              </a:rPr>
              <a:t>)</a:t>
            </a:r>
            <a:r>
              <a:rPr lang="pt-BR" sz="14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pt-BR" sz="1400" dirty="0">
                <a:effectLst/>
                <a:ea typeface="Times New Roman" panose="02020603050405020304" pitchFamily="18" charset="0"/>
              </a:rPr>
              <a:t> </a:t>
            </a:r>
            <a:r>
              <a:rPr lang="pt-BR" sz="1400" dirty="0"/>
              <a:t> + MSA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88526E2-5BAB-FD82-B6E2-DEB73C89F914}"/>
              </a:ext>
            </a:extLst>
          </p:cNvPr>
          <p:cNvSpPr txBox="1"/>
          <p:nvPr/>
        </p:nvSpPr>
        <p:spPr>
          <a:xfrm>
            <a:off x="2713969" y="3495992"/>
            <a:ext cx="2570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ea typeface="Times New Roman" panose="02020603050405020304" pitchFamily="18" charset="0"/>
              </a:rPr>
              <a:t>NaBH</a:t>
            </a:r>
            <a:r>
              <a:rPr lang="pt-BR" sz="1400" baseline="-25000" dirty="0">
                <a:ea typeface="Times New Roman" panose="02020603050405020304" pitchFamily="18" charset="0"/>
              </a:rPr>
              <a:t>4</a:t>
            </a:r>
            <a:endParaRPr lang="pt-BR" sz="1400" dirty="0">
              <a:ea typeface="Times New Roman" panose="02020603050405020304" pitchFamily="18" charset="0"/>
            </a:endParaRPr>
          </a:p>
          <a:p>
            <a:pPr algn="ctr"/>
            <a:r>
              <a:rPr lang="pt-BR" sz="1400" dirty="0">
                <a:ea typeface="Times New Roman" panose="02020603050405020304" pitchFamily="18" charset="0"/>
              </a:rPr>
              <a:t>e </a:t>
            </a:r>
          </a:p>
          <a:p>
            <a:pPr algn="ctr"/>
            <a:r>
              <a:rPr lang="pt-BR" sz="1400" dirty="0">
                <a:effectLst/>
                <a:ea typeface="Times New Roman" panose="02020603050405020304" pitchFamily="18" charset="0"/>
              </a:rPr>
              <a:t>Na</a:t>
            </a:r>
            <a:r>
              <a:rPr lang="pt-BR" sz="14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pt-BR" sz="1400" dirty="0">
                <a:effectLst/>
                <a:ea typeface="Times New Roman" panose="02020603050405020304" pitchFamily="18" charset="0"/>
              </a:rPr>
              <a:t>SeO</a:t>
            </a:r>
            <a:r>
              <a:rPr lang="pt-BR" sz="1400" baseline="-25000" dirty="0">
                <a:effectLst/>
                <a:ea typeface="Times New Roman" panose="02020603050405020304" pitchFamily="18" charset="0"/>
              </a:rPr>
              <a:t>3</a:t>
            </a:r>
            <a:endParaRPr lang="pt-BR" sz="1400" dirty="0"/>
          </a:p>
        </p:txBody>
      </p:sp>
      <p:sp>
        <p:nvSpPr>
          <p:cNvPr id="10" name="Fluxograma: Processo Alternativo 9">
            <a:extLst>
              <a:ext uri="{FF2B5EF4-FFF2-40B4-BE49-F238E27FC236}">
                <a16:creationId xmlns:a16="http://schemas.microsoft.com/office/drawing/2014/main" id="{621E7ED9-CAC6-2640-F5D0-00D504DEA692}"/>
              </a:ext>
            </a:extLst>
          </p:cNvPr>
          <p:cNvSpPr/>
          <p:nvPr/>
        </p:nvSpPr>
        <p:spPr>
          <a:xfrm>
            <a:off x="493792" y="4756996"/>
            <a:ext cx="3260715" cy="1819178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Miscellaneous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parameters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Temperature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Molar ratio of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Ag:In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Quantity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MSA;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Quantity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Reaction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time.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C89DA71D-41B4-9954-6AFC-AC2558763989}"/>
              </a:ext>
            </a:extLst>
          </p:cNvPr>
          <p:cNvSpPr/>
          <p:nvPr/>
        </p:nvSpPr>
        <p:spPr>
          <a:xfrm>
            <a:off x="4280289" y="5468324"/>
            <a:ext cx="569844" cy="35118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62BBCF2-3BB0-4414-9715-AF879327F710}"/>
              </a:ext>
            </a:extLst>
          </p:cNvPr>
          <p:cNvSpPr txBox="1"/>
          <p:nvPr/>
        </p:nvSpPr>
        <p:spPr>
          <a:xfrm>
            <a:off x="5249615" y="5419397"/>
            <a:ext cx="1813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15 </a:t>
            </a:r>
            <a:r>
              <a:rPr lang="pt-BR" sz="2000" dirty="0" err="1"/>
              <a:t>syntheses</a:t>
            </a:r>
            <a:endParaRPr lang="pt-BR" sz="2000" dirty="0"/>
          </a:p>
        </p:txBody>
      </p:sp>
      <p:sp>
        <p:nvSpPr>
          <p:cNvPr id="13" name="Fluxograma: Conector fora de Página 12">
            <a:extLst>
              <a:ext uri="{FF2B5EF4-FFF2-40B4-BE49-F238E27FC236}">
                <a16:creationId xmlns:a16="http://schemas.microsoft.com/office/drawing/2014/main" id="{61E8581E-F7DB-5833-E3A9-FD433D7349ED}"/>
              </a:ext>
            </a:extLst>
          </p:cNvPr>
          <p:cNvSpPr/>
          <p:nvPr/>
        </p:nvSpPr>
        <p:spPr>
          <a:xfrm>
            <a:off x="11353799" y="0"/>
            <a:ext cx="654493" cy="780594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Fluxograma: Processo Alternativo 13">
            <a:extLst>
              <a:ext uri="{FF2B5EF4-FFF2-40B4-BE49-F238E27FC236}">
                <a16:creationId xmlns:a16="http://schemas.microsoft.com/office/drawing/2014/main" id="{F7EB5FD9-0185-CCC8-93CB-C1C1BA2B2619}"/>
              </a:ext>
            </a:extLst>
          </p:cNvPr>
          <p:cNvSpPr/>
          <p:nvPr/>
        </p:nvSpPr>
        <p:spPr>
          <a:xfrm>
            <a:off x="6368462" y="636103"/>
            <a:ext cx="3748818" cy="1499753"/>
          </a:xfrm>
          <a:prstGeom prst="flowChartAlternateProcess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2AF5B3F-2AA6-977C-FC8A-D4F295AFE283}"/>
              </a:ext>
            </a:extLst>
          </p:cNvPr>
          <p:cNvSpPr txBox="1"/>
          <p:nvPr/>
        </p:nvSpPr>
        <p:spPr>
          <a:xfrm>
            <a:off x="6400821" y="724259"/>
            <a:ext cx="3748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ea typeface="Times New Roman" panose="02020603050405020304" pitchFamily="18" charset="0"/>
              </a:rPr>
              <a:t>The QDs were characterized by UV-Vis absorption (Evolution 600 spectrophotometer, </a:t>
            </a:r>
            <a:r>
              <a:rPr lang="en-US" sz="1600" dirty="0" err="1">
                <a:ea typeface="Times New Roman" panose="02020603050405020304" pitchFamily="18" charset="0"/>
              </a:rPr>
              <a:t>Thermo</a:t>
            </a:r>
            <a:r>
              <a:rPr lang="en-US" sz="1600" dirty="0">
                <a:ea typeface="Times New Roman" panose="02020603050405020304" pitchFamily="18" charset="0"/>
              </a:rPr>
              <a:t> Scientific) and emission (LS 55 spectrometer, PerkinElmer) spectroscopy.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03394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C2BE21-8CA4-23FF-BF2B-CC6A735E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5" y="120554"/>
            <a:ext cx="10515600" cy="1325563"/>
          </a:xfrm>
        </p:spPr>
        <p:txBody>
          <a:bodyPr>
            <a:normAutofit/>
          </a:bodyPr>
          <a:lstStyle/>
          <a:p>
            <a:r>
              <a:rPr lang="pt-BR" sz="6000" dirty="0" err="1"/>
              <a:t>Methodology</a:t>
            </a:r>
            <a:endParaRPr lang="pt-BR" sz="6000" dirty="0"/>
          </a:p>
        </p:txBody>
      </p:sp>
      <p:sp>
        <p:nvSpPr>
          <p:cNvPr id="16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EF63F4E-7E19-93C0-0F5D-D48FD576EBC6}"/>
              </a:ext>
            </a:extLst>
          </p:cNvPr>
          <p:cNvCxnSpPr/>
          <p:nvPr/>
        </p:nvCxnSpPr>
        <p:spPr>
          <a:xfrm>
            <a:off x="378860" y="1179443"/>
            <a:ext cx="4670219" cy="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ADE3F1-1B35-CF0D-2562-991A54C776CB}"/>
              </a:ext>
            </a:extLst>
          </p:cNvPr>
          <p:cNvSpPr txBox="1"/>
          <p:nvPr/>
        </p:nvSpPr>
        <p:spPr>
          <a:xfrm>
            <a:off x="279785" y="1562296"/>
            <a:ext cx="802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/>
              <a:t>Preparation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complex</a:t>
            </a:r>
            <a:r>
              <a:rPr lang="pt-BR" sz="2400" dirty="0"/>
              <a:t> </a:t>
            </a:r>
            <a:r>
              <a:rPr lang="pt-PT" sz="2400" dirty="0">
                <a:effectLst/>
                <a:ea typeface="Times New Roman" panose="02020603050405020304" pitchFamily="18" charset="0"/>
              </a:rPr>
              <a:t>Gd</a:t>
            </a:r>
            <a:r>
              <a:rPr lang="pt-PT" sz="2400" baseline="30000" dirty="0">
                <a:effectLst/>
                <a:ea typeface="Times New Roman" panose="02020603050405020304" pitchFamily="18" charset="0"/>
              </a:rPr>
              <a:t>3+ </a:t>
            </a:r>
            <a:r>
              <a:rPr lang="pt-BR" sz="2400" dirty="0"/>
              <a:t>: DOTA-</a:t>
            </a:r>
            <a:r>
              <a:rPr lang="pt-BR" sz="2400" dirty="0" err="1"/>
              <a:t>Gd</a:t>
            </a:r>
            <a:r>
              <a:rPr lang="pt-BR" sz="2400" dirty="0"/>
              <a:t>-CYA</a:t>
            </a:r>
          </a:p>
        </p:txBody>
      </p:sp>
      <p:pic>
        <p:nvPicPr>
          <p:cNvPr id="13" name="Imagem 12" descr="Garrafa de plástico&#10;&#10;Descrição gerada automaticamente com confiança média">
            <a:extLst>
              <a:ext uri="{FF2B5EF4-FFF2-40B4-BE49-F238E27FC236}">
                <a16:creationId xmlns:a16="http://schemas.microsoft.com/office/drawing/2014/main" id="{2517E311-31F9-61E4-1AE5-EA48D8423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97" y="2287408"/>
            <a:ext cx="2282410" cy="28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m 92">
            <a:extLst>
              <a:ext uri="{FF2B5EF4-FFF2-40B4-BE49-F238E27FC236}">
                <a16:creationId xmlns:a16="http://schemas.microsoft.com/office/drawing/2014/main" id="{7D9F4FAC-6F46-0990-4314-EBE1C3EB9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2" y="2924851"/>
            <a:ext cx="1991259" cy="110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97">
            <a:extLst>
              <a:ext uri="{FF2B5EF4-FFF2-40B4-BE49-F238E27FC236}">
                <a16:creationId xmlns:a16="http://schemas.microsoft.com/office/drawing/2014/main" id="{B3CAEC8F-17FA-B7CE-4A00-11021D42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391">
            <a:off x="3411308" y="2622825"/>
            <a:ext cx="874128" cy="112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D855647A-4F63-BE18-870F-E1BC607E8BAA}"/>
              </a:ext>
            </a:extLst>
          </p:cNvPr>
          <p:cNvSpPr/>
          <p:nvPr/>
        </p:nvSpPr>
        <p:spPr>
          <a:xfrm>
            <a:off x="2701873" y="3270799"/>
            <a:ext cx="485872" cy="31640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98">
            <a:extLst>
              <a:ext uri="{FF2B5EF4-FFF2-40B4-BE49-F238E27FC236}">
                <a16:creationId xmlns:a16="http://schemas.microsoft.com/office/drawing/2014/main" id="{C0F9AE98-017D-3442-A696-EE3080344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3899">
            <a:off x="4151795" y="3018112"/>
            <a:ext cx="1437477" cy="72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DED7DFDF-C6EA-22C4-ABF9-CE326FEDA591}"/>
              </a:ext>
            </a:extLst>
          </p:cNvPr>
          <p:cNvSpPr/>
          <p:nvPr/>
        </p:nvSpPr>
        <p:spPr>
          <a:xfrm>
            <a:off x="5724653" y="3251340"/>
            <a:ext cx="485872" cy="31640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7EE63AB-CC04-FF21-D0E9-41CC3ECD0F5C}"/>
              </a:ext>
            </a:extLst>
          </p:cNvPr>
          <p:cNvSpPr txBox="1"/>
          <p:nvPr/>
        </p:nvSpPr>
        <p:spPr>
          <a:xfrm>
            <a:off x="6853968" y="4831917"/>
            <a:ext cx="1267659" cy="876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dirty="0">
                <a:latin typeface="+mn-lt"/>
                <a:ea typeface="Microsoft YaHei Light" panose="020B0502040204020203" pitchFamily="34" charset="-122"/>
                <a:cs typeface="Arial" panose="020B0604020202020204" pitchFamily="34" charset="0"/>
              </a:rPr>
              <a:t>Gd</a:t>
            </a:r>
            <a:r>
              <a:rPr lang="pt-BR" baseline="30000" dirty="0">
                <a:latin typeface="+mn-lt"/>
                <a:ea typeface="Microsoft YaHei Light" panose="020B0502040204020203" pitchFamily="34" charset="-122"/>
                <a:cs typeface="Arial" panose="020B0604020202020204" pitchFamily="34" charset="0"/>
              </a:rPr>
              <a:t>3+</a:t>
            </a:r>
            <a:endParaRPr lang="pt-BR" dirty="0">
              <a:latin typeface="+mn-lt"/>
              <a:ea typeface="Microsoft YaHei Light" panose="020B0502040204020203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pt-BR" dirty="0">
                <a:latin typeface="+mn-lt"/>
                <a:ea typeface="Microsoft YaHei Light" panose="020B0502040204020203" pitchFamily="34" charset="-122"/>
                <a:cs typeface="Arial" panose="020B0604020202020204" pitchFamily="34" charset="0"/>
              </a:rPr>
              <a:t>(GdCl</a:t>
            </a:r>
            <a:r>
              <a:rPr lang="pt-BR" baseline="-25000" dirty="0">
                <a:latin typeface="+mn-lt"/>
                <a:ea typeface="Microsoft YaHei Light" panose="020B0502040204020203" pitchFamily="34" charset="-122"/>
                <a:cs typeface="Arial" panose="020B0604020202020204" pitchFamily="34" charset="0"/>
              </a:rPr>
              <a:t>3</a:t>
            </a:r>
            <a:r>
              <a:rPr lang="pt-BR" dirty="0">
                <a:latin typeface="+mn-lt"/>
                <a:ea typeface="Microsoft YaHei Light" panose="020B0502040204020203" pitchFamily="34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1A76F137-6664-247F-1187-A984EE58DD9A}"/>
              </a:ext>
            </a:extLst>
          </p:cNvPr>
          <p:cNvSpPr/>
          <p:nvPr/>
        </p:nvSpPr>
        <p:spPr>
          <a:xfrm rot="5400000">
            <a:off x="7272962" y="4306041"/>
            <a:ext cx="485872" cy="31640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EBB43EF3-D0FC-80F0-5C88-3682B8E7B41C}"/>
              </a:ext>
            </a:extLst>
          </p:cNvPr>
          <p:cNvSpPr/>
          <p:nvPr/>
        </p:nvSpPr>
        <p:spPr>
          <a:xfrm rot="10800000">
            <a:off x="6239296" y="5295703"/>
            <a:ext cx="485872" cy="31640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E759E4C2-1D3D-FD91-6FD8-983E7B426B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92" y="4741137"/>
            <a:ext cx="2548885" cy="1558841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30B1A2CC-437C-9A17-001C-7163DB91131B}"/>
              </a:ext>
            </a:extLst>
          </p:cNvPr>
          <p:cNvSpPr txBox="1"/>
          <p:nvPr/>
        </p:nvSpPr>
        <p:spPr>
          <a:xfrm>
            <a:off x="1205948" y="4273891"/>
            <a:ext cx="109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DOTA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E564F23-96B1-DA9D-D708-0206C6745022}"/>
              </a:ext>
            </a:extLst>
          </p:cNvPr>
          <p:cNvSpPr txBox="1"/>
          <p:nvPr/>
        </p:nvSpPr>
        <p:spPr>
          <a:xfrm>
            <a:off x="3208287" y="3802876"/>
            <a:ext cx="109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EDC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3B82942-BB22-E8CA-CC00-85105A41DCDC}"/>
              </a:ext>
            </a:extLst>
          </p:cNvPr>
          <p:cNvSpPr txBox="1"/>
          <p:nvPr/>
        </p:nvSpPr>
        <p:spPr>
          <a:xfrm>
            <a:off x="4756996" y="3813737"/>
            <a:ext cx="1099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NHS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21D567F-8F16-B01B-659B-0BCC7693E0BD}"/>
              </a:ext>
            </a:extLst>
          </p:cNvPr>
          <p:cNvSpPr txBox="1"/>
          <p:nvPr/>
        </p:nvSpPr>
        <p:spPr>
          <a:xfrm>
            <a:off x="6784967" y="3723123"/>
            <a:ext cx="1966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/>
              <a:t>cysteamine</a:t>
            </a:r>
            <a:r>
              <a:rPr lang="pt-BR" sz="1600" dirty="0"/>
              <a:t> (CYA)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053B771-908E-44F9-C56E-F7E4AD43C8C1}"/>
              </a:ext>
            </a:extLst>
          </p:cNvPr>
          <p:cNvSpPr txBox="1"/>
          <p:nvPr/>
        </p:nvSpPr>
        <p:spPr>
          <a:xfrm>
            <a:off x="4064684" y="6426504"/>
            <a:ext cx="1685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DOTA-CYA</a:t>
            </a:r>
          </a:p>
        </p:txBody>
      </p:sp>
      <p:sp>
        <p:nvSpPr>
          <p:cNvPr id="32" name="Fluxograma: Conector fora de Página 31">
            <a:extLst>
              <a:ext uri="{FF2B5EF4-FFF2-40B4-BE49-F238E27FC236}">
                <a16:creationId xmlns:a16="http://schemas.microsoft.com/office/drawing/2014/main" id="{13BAFB33-32BA-D918-64AF-0C920E3CB571}"/>
              </a:ext>
            </a:extLst>
          </p:cNvPr>
          <p:cNvSpPr/>
          <p:nvPr/>
        </p:nvSpPr>
        <p:spPr>
          <a:xfrm>
            <a:off x="11353799" y="0"/>
            <a:ext cx="654493" cy="780594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3" name="Fluxograma: Processo Alternativo 32">
            <a:extLst>
              <a:ext uri="{FF2B5EF4-FFF2-40B4-BE49-F238E27FC236}">
                <a16:creationId xmlns:a16="http://schemas.microsoft.com/office/drawing/2014/main" id="{1D506ED4-6787-793B-D885-91DB16A6CF0B}"/>
              </a:ext>
            </a:extLst>
          </p:cNvPr>
          <p:cNvSpPr/>
          <p:nvPr/>
        </p:nvSpPr>
        <p:spPr>
          <a:xfrm>
            <a:off x="7467617" y="325415"/>
            <a:ext cx="3748818" cy="1499753"/>
          </a:xfrm>
          <a:prstGeom prst="flowChartAlternateProcess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CD345A7-CB3C-E90D-27B4-2DB39B6C5162}"/>
              </a:ext>
            </a:extLst>
          </p:cNvPr>
          <p:cNvSpPr txBox="1"/>
          <p:nvPr/>
        </p:nvSpPr>
        <p:spPr>
          <a:xfrm>
            <a:off x="7531094" y="449301"/>
            <a:ext cx="3646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ea typeface="Times New Roman" panose="02020603050405020304" pitchFamily="18" charset="0"/>
              </a:rPr>
              <a:t>The complex was characterized by relaxometry (</a:t>
            </a:r>
            <a:r>
              <a:rPr lang="en-US" sz="1600" dirty="0" err="1">
                <a:ea typeface="Times New Roman" panose="02020603050405020304" pitchFamily="18" charset="0"/>
              </a:rPr>
              <a:t>Minispec</a:t>
            </a:r>
            <a:r>
              <a:rPr lang="en-US" sz="1600" dirty="0">
                <a:ea typeface="Times New Roman" panose="02020603050405020304" pitchFamily="18" charset="0"/>
              </a:rPr>
              <a:t> Bruker 20 MHz) and the xylenol orange test using a UV-Vis absorption spectrophotometer.</a:t>
            </a:r>
            <a:endParaRPr lang="pt-BR" sz="16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FED7A6F0-E905-42C2-51DE-BAFCA72CB52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4390" y="3126128"/>
            <a:ext cx="1745289" cy="4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C2BE21-8CA4-23FF-BF2B-CC6A735E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5" y="120554"/>
            <a:ext cx="10515600" cy="1325563"/>
          </a:xfrm>
        </p:spPr>
        <p:txBody>
          <a:bodyPr>
            <a:normAutofit/>
          </a:bodyPr>
          <a:lstStyle/>
          <a:p>
            <a:r>
              <a:rPr lang="pt-BR" sz="6000" dirty="0" err="1"/>
              <a:t>Methodology</a:t>
            </a:r>
            <a:endParaRPr lang="pt-BR" sz="6000" dirty="0"/>
          </a:p>
        </p:txBody>
      </p:sp>
      <p:sp>
        <p:nvSpPr>
          <p:cNvPr id="16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EF63F4E-7E19-93C0-0F5D-D48FD576EBC6}"/>
              </a:ext>
            </a:extLst>
          </p:cNvPr>
          <p:cNvCxnSpPr/>
          <p:nvPr/>
        </p:nvCxnSpPr>
        <p:spPr>
          <a:xfrm>
            <a:off x="378860" y="1179443"/>
            <a:ext cx="4670219" cy="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ADE3F1-1B35-CF0D-2562-991A54C776CB}"/>
              </a:ext>
            </a:extLst>
          </p:cNvPr>
          <p:cNvSpPr txBox="1"/>
          <p:nvPr/>
        </p:nvSpPr>
        <p:spPr>
          <a:xfrm>
            <a:off x="279785" y="1562296"/>
            <a:ext cx="802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Preparation of the Bimodal System (</a:t>
            </a:r>
            <a:r>
              <a:rPr lang="en-US" sz="2400" dirty="0" err="1"/>
              <a:t>AISe</a:t>
            </a:r>
            <a:r>
              <a:rPr lang="en-US" sz="2400" dirty="0"/>
              <a:t>-DOTA)</a:t>
            </a:r>
            <a:endParaRPr lang="pt-BR" sz="2400" dirty="0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D855647A-4F63-BE18-870F-E1BC607E8BAA}"/>
              </a:ext>
            </a:extLst>
          </p:cNvPr>
          <p:cNvSpPr/>
          <p:nvPr/>
        </p:nvSpPr>
        <p:spPr>
          <a:xfrm>
            <a:off x="2471033" y="3402222"/>
            <a:ext cx="485872" cy="31640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DED7DFDF-C6EA-22C4-ABF9-CE326FEDA591}"/>
              </a:ext>
            </a:extLst>
          </p:cNvPr>
          <p:cNvSpPr/>
          <p:nvPr/>
        </p:nvSpPr>
        <p:spPr>
          <a:xfrm>
            <a:off x="5753423" y="3380161"/>
            <a:ext cx="485872" cy="31640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E759E4C2-1D3D-FD91-6FD8-983E7B426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56" y="2649282"/>
            <a:ext cx="2548885" cy="1558841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821D567F-8F16-B01B-659B-0BCC7693E0BD}"/>
              </a:ext>
            </a:extLst>
          </p:cNvPr>
          <p:cNvSpPr txBox="1"/>
          <p:nvPr/>
        </p:nvSpPr>
        <p:spPr>
          <a:xfrm>
            <a:off x="655042" y="4443168"/>
            <a:ext cx="1745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/>
              <a:t>Quantum </a:t>
            </a:r>
            <a:r>
              <a:rPr lang="pt-BR" sz="1600" i="1" dirty="0" err="1"/>
              <a:t>Dot</a:t>
            </a:r>
            <a:r>
              <a:rPr lang="pt-BR" sz="1600" i="1" dirty="0"/>
              <a:t>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053B771-908E-44F9-C56E-F7E4AD43C8C1}"/>
              </a:ext>
            </a:extLst>
          </p:cNvPr>
          <p:cNvSpPr txBox="1"/>
          <p:nvPr/>
        </p:nvSpPr>
        <p:spPr>
          <a:xfrm>
            <a:off x="3471001" y="4443168"/>
            <a:ext cx="1685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DOTA-CYA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11533DA3-4303-03A3-917D-117B927473BA}"/>
              </a:ext>
            </a:extLst>
          </p:cNvPr>
          <p:cNvSpPr/>
          <p:nvPr/>
        </p:nvSpPr>
        <p:spPr>
          <a:xfrm>
            <a:off x="792519" y="3001163"/>
            <a:ext cx="1203786" cy="107439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AgInSe</a:t>
            </a:r>
            <a:r>
              <a:rPr lang="pt-PT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2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F08A3F4-83F9-63F9-4566-DB2685B621F1}"/>
              </a:ext>
            </a:extLst>
          </p:cNvPr>
          <p:cNvSpPr/>
          <p:nvPr/>
        </p:nvSpPr>
        <p:spPr>
          <a:xfrm>
            <a:off x="6545948" y="3905969"/>
            <a:ext cx="1203786" cy="107439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AgInSe</a:t>
            </a:r>
            <a:r>
              <a:rPr lang="pt-PT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2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7FDF5E-F153-2E96-5674-F9A959859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01" y="2649282"/>
            <a:ext cx="2548885" cy="155884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61FC577-CB19-7B2A-9065-5CA0346F828C}"/>
              </a:ext>
            </a:extLst>
          </p:cNvPr>
          <p:cNvSpPr txBox="1"/>
          <p:nvPr/>
        </p:nvSpPr>
        <p:spPr>
          <a:xfrm>
            <a:off x="8085440" y="4661746"/>
            <a:ext cx="2548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Bimodal System</a:t>
            </a:r>
          </a:p>
          <a:p>
            <a:pPr algn="ctr"/>
            <a:r>
              <a:rPr lang="pt-BR" sz="1600" dirty="0"/>
              <a:t>(</a:t>
            </a:r>
            <a:r>
              <a:rPr lang="pt-BR" sz="1600" dirty="0" err="1">
                <a:effectLst/>
                <a:ea typeface="Times New Roman" panose="02020603050405020304" pitchFamily="18" charset="0"/>
              </a:rPr>
              <a:t>AISe</a:t>
            </a:r>
            <a:r>
              <a:rPr lang="pt-BR" sz="1600" dirty="0">
                <a:effectLst/>
                <a:ea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rgbClr val="00000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DOTA</a:t>
            </a:r>
            <a:r>
              <a:rPr lang="pt-BR" sz="1600" dirty="0"/>
              <a:t>)</a:t>
            </a:r>
          </a:p>
        </p:txBody>
      </p:sp>
      <p:sp>
        <p:nvSpPr>
          <p:cNvPr id="9" name="Fluxograma: Conector fora de Página 8">
            <a:extLst>
              <a:ext uri="{FF2B5EF4-FFF2-40B4-BE49-F238E27FC236}">
                <a16:creationId xmlns:a16="http://schemas.microsoft.com/office/drawing/2014/main" id="{3197DF2E-7539-29FF-824A-31B6109FB950}"/>
              </a:ext>
            </a:extLst>
          </p:cNvPr>
          <p:cNvSpPr/>
          <p:nvPr/>
        </p:nvSpPr>
        <p:spPr>
          <a:xfrm>
            <a:off x="11353799" y="0"/>
            <a:ext cx="654493" cy="780594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0" name="Fluxograma: Processo Alternativo 9">
            <a:extLst>
              <a:ext uri="{FF2B5EF4-FFF2-40B4-BE49-F238E27FC236}">
                <a16:creationId xmlns:a16="http://schemas.microsoft.com/office/drawing/2014/main" id="{F54F204A-8B91-ACE5-C817-785F801C38E4}"/>
              </a:ext>
            </a:extLst>
          </p:cNvPr>
          <p:cNvSpPr/>
          <p:nvPr/>
        </p:nvSpPr>
        <p:spPr>
          <a:xfrm>
            <a:off x="7837940" y="523112"/>
            <a:ext cx="3533044" cy="1353926"/>
          </a:xfrm>
          <a:prstGeom prst="flowChartAlternateProcess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6B1610-DB71-3DC1-44B3-92A53193A8A5}"/>
              </a:ext>
            </a:extLst>
          </p:cNvPr>
          <p:cNvSpPr txBox="1"/>
          <p:nvPr/>
        </p:nvSpPr>
        <p:spPr>
          <a:xfrm>
            <a:off x="7918834" y="665021"/>
            <a:ext cx="3432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Times New Roman" panose="02020603050405020304" pitchFamily="18" charset="0"/>
              </a:rPr>
              <a:t>The bimodal systems were characterized by UV-Vis absorption and emission spectroscopy and by relaxometry.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46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C2BE21-8CA4-23FF-BF2B-CC6A735E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5" y="120554"/>
            <a:ext cx="10515600" cy="1325563"/>
          </a:xfrm>
        </p:spPr>
        <p:txBody>
          <a:bodyPr>
            <a:normAutofit/>
          </a:bodyPr>
          <a:lstStyle/>
          <a:p>
            <a:r>
              <a:rPr lang="pt-BR" sz="6000" dirty="0" err="1"/>
              <a:t>Results</a:t>
            </a:r>
            <a:endParaRPr lang="pt-BR" sz="6000" dirty="0"/>
          </a:p>
        </p:txBody>
      </p:sp>
      <p:sp>
        <p:nvSpPr>
          <p:cNvPr id="16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EF63F4E-7E19-93C0-0F5D-D48FD576EBC6}"/>
              </a:ext>
            </a:extLst>
          </p:cNvPr>
          <p:cNvCxnSpPr/>
          <p:nvPr/>
        </p:nvCxnSpPr>
        <p:spPr>
          <a:xfrm>
            <a:off x="378860" y="1179443"/>
            <a:ext cx="4670219" cy="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ADE3F1-1B35-CF0D-2562-991A54C776CB}"/>
              </a:ext>
            </a:extLst>
          </p:cNvPr>
          <p:cNvSpPr txBox="1"/>
          <p:nvPr/>
        </p:nvSpPr>
        <p:spPr>
          <a:xfrm>
            <a:off x="279785" y="1562296"/>
            <a:ext cx="802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/>
              <a:t>Preparation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PT" sz="2400" dirty="0">
                <a:ea typeface="Times New Roman" panose="02020603050405020304" pitchFamily="18" charset="0"/>
              </a:rPr>
              <a:t>AgInSe</a:t>
            </a:r>
            <a:r>
              <a:rPr lang="pt-PT" sz="2400" baseline="-25000" dirty="0">
                <a:ea typeface="Times New Roman" panose="02020603050405020304" pitchFamily="18" charset="0"/>
              </a:rPr>
              <a:t>2 </a:t>
            </a:r>
            <a:r>
              <a:rPr lang="pt-BR" sz="2400" dirty="0" err="1"/>
              <a:t>QDs</a:t>
            </a:r>
            <a:r>
              <a:rPr lang="pt-BR" sz="2400" dirty="0"/>
              <a:t> (</a:t>
            </a:r>
            <a:r>
              <a:rPr lang="pt-BR" sz="2400" dirty="0" err="1"/>
              <a:t>AISe</a:t>
            </a:r>
            <a:r>
              <a:rPr lang="pt-BR" sz="2400" dirty="0"/>
              <a:t>)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21D567F-8F16-B01B-659B-0BCC7693E0BD}"/>
              </a:ext>
            </a:extLst>
          </p:cNvPr>
          <p:cNvSpPr txBox="1"/>
          <p:nvPr/>
        </p:nvSpPr>
        <p:spPr>
          <a:xfrm>
            <a:off x="-439954" y="5814555"/>
            <a:ext cx="576838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6080" algn="ctr"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1600" b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Absorption spectra of </a:t>
            </a:r>
            <a:r>
              <a:rPr lang="en-US" sz="1600" b="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AISe</a:t>
            </a:r>
            <a:r>
              <a:rPr lang="en-US" sz="1600" b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QDs syntheses.</a:t>
            </a:r>
            <a:endParaRPr lang="pt-BR" sz="16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1FC577-CB19-7B2A-9065-5CA0346F828C}"/>
              </a:ext>
            </a:extLst>
          </p:cNvPr>
          <p:cNvSpPr txBox="1"/>
          <p:nvPr/>
        </p:nvSpPr>
        <p:spPr>
          <a:xfrm>
            <a:off x="6285431" y="5814147"/>
            <a:ext cx="3761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ea typeface="Times New Roman" panose="02020603050405020304" pitchFamily="18" charset="0"/>
              </a:rPr>
              <a:t>Emission spectra of </a:t>
            </a:r>
            <a:r>
              <a:rPr lang="pt-PT" sz="1600" dirty="0">
                <a:effectLst/>
                <a:ea typeface="Times New Roman" panose="02020603050405020304" pitchFamily="18" charset="0"/>
              </a:rPr>
              <a:t>AISe QDs syntheses.</a:t>
            </a:r>
            <a:endParaRPr lang="pt-BR" sz="1600" dirty="0"/>
          </a:p>
          <a:p>
            <a:endParaRPr lang="pt-BR" dirty="0"/>
          </a:p>
        </p:txBody>
      </p:sp>
      <p:sp>
        <p:nvSpPr>
          <p:cNvPr id="9" name="Fluxograma: Conector fora de Página 8">
            <a:extLst>
              <a:ext uri="{FF2B5EF4-FFF2-40B4-BE49-F238E27FC236}">
                <a16:creationId xmlns:a16="http://schemas.microsoft.com/office/drawing/2014/main" id="{3197DF2E-7539-29FF-824A-31B6109FB950}"/>
              </a:ext>
            </a:extLst>
          </p:cNvPr>
          <p:cNvSpPr/>
          <p:nvPr/>
        </p:nvSpPr>
        <p:spPr>
          <a:xfrm>
            <a:off x="11353799" y="0"/>
            <a:ext cx="654493" cy="780594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8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39A916-A9CE-BD6A-18BC-CD0AAFC54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59" y="1967885"/>
            <a:ext cx="9214252" cy="3780386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27B38943-A441-01D2-0709-6CAB2866E66E}"/>
              </a:ext>
            </a:extLst>
          </p:cNvPr>
          <p:cNvSpPr/>
          <p:nvPr/>
        </p:nvSpPr>
        <p:spPr>
          <a:xfrm rot="3201245">
            <a:off x="8743975" y="2324136"/>
            <a:ext cx="485872" cy="31640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8166E8C-30F4-1BF4-9254-1CDA41175288}"/>
              </a:ext>
            </a:extLst>
          </p:cNvPr>
          <p:cNvSpPr/>
          <p:nvPr/>
        </p:nvSpPr>
        <p:spPr>
          <a:xfrm>
            <a:off x="832559" y="2192994"/>
            <a:ext cx="222518" cy="236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3418C81-E703-2796-5903-88AE4E8C23EA}"/>
              </a:ext>
            </a:extLst>
          </p:cNvPr>
          <p:cNvSpPr/>
          <p:nvPr/>
        </p:nvSpPr>
        <p:spPr>
          <a:xfrm>
            <a:off x="5217167" y="2066399"/>
            <a:ext cx="222518" cy="236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58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C2BE21-8CA4-23FF-BF2B-CC6A735E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5" y="120554"/>
            <a:ext cx="10515600" cy="1325563"/>
          </a:xfrm>
        </p:spPr>
        <p:txBody>
          <a:bodyPr>
            <a:normAutofit/>
          </a:bodyPr>
          <a:lstStyle/>
          <a:p>
            <a:r>
              <a:rPr lang="pt-BR" sz="6000" dirty="0" err="1"/>
              <a:t>Results</a:t>
            </a:r>
            <a:endParaRPr lang="pt-BR" sz="6000" dirty="0"/>
          </a:p>
        </p:txBody>
      </p:sp>
      <p:sp>
        <p:nvSpPr>
          <p:cNvPr id="16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EF63F4E-7E19-93C0-0F5D-D48FD576EBC6}"/>
              </a:ext>
            </a:extLst>
          </p:cNvPr>
          <p:cNvCxnSpPr/>
          <p:nvPr/>
        </p:nvCxnSpPr>
        <p:spPr>
          <a:xfrm>
            <a:off x="378860" y="1179443"/>
            <a:ext cx="4670219" cy="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ADE3F1-1B35-CF0D-2562-991A54C776CB}"/>
              </a:ext>
            </a:extLst>
          </p:cNvPr>
          <p:cNvSpPr txBox="1"/>
          <p:nvPr/>
        </p:nvSpPr>
        <p:spPr>
          <a:xfrm>
            <a:off x="279785" y="1562296"/>
            <a:ext cx="802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/>
              <a:t>Preparation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complex</a:t>
            </a:r>
            <a:r>
              <a:rPr lang="pt-BR" sz="2400" dirty="0"/>
              <a:t> </a:t>
            </a:r>
            <a:r>
              <a:rPr lang="pt-PT" sz="2400" dirty="0">
                <a:ea typeface="Times New Roman" panose="02020603050405020304" pitchFamily="18" charset="0"/>
              </a:rPr>
              <a:t>Gd</a:t>
            </a:r>
            <a:r>
              <a:rPr lang="pt-PT" sz="2400" baseline="30000" dirty="0">
                <a:ea typeface="Times New Roman" panose="02020603050405020304" pitchFamily="18" charset="0"/>
              </a:rPr>
              <a:t>3+ </a:t>
            </a:r>
            <a:r>
              <a:rPr lang="pt-BR" sz="2400" dirty="0"/>
              <a:t>: DOTA-</a:t>
            </a:r>
            <a:r>
              <a:rPr lang="pt-BR" sz="2400" dirty="0" err="1"/>
              <a:t>Gd</a:t>
            </a:r>
            <a:r>
              <a:rPr lang="pt-BR" sz="2400" dirty="0"/>
              <a:t>-CYA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21D567F-8F16-B01B-659B-0BCC7693E0BD}"/>
              </a:ext>
            </a:extLst>
          </p:cNvPr>
          <p:cNvSpPr txBox="1"/>
          <p:nvPr/>
        </p:nvSpPr>
        <p:spPr>
          <a:xfrm>
            <a:off x="447051" y="2746657"/>
            <a:ext cx="6077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ea typeface="Times New Roman" panose="02020603050405020304" pitchFamily="18" charset="0"/>
              </a:rPr>
              <a:t>Complexation yield of the </a:t>
            </a:r>
            <a:r>
              <a:rPr lang="pt-PT" sz="1600" dirty="0">
                <a:ea typeface="Times New Roman" panose="02020603050405020304" pitchFamily="18" charset="0"/>
              </a:rPr>
              <a:t>Gd</a:t>
            </a:r>
            <a:r>
              <a:rPr lang="pt-PT" sz="1600" baseline="30000" dirty="0">
                <a:ea typeface="Times New Roman" panose="02020603050405020304" pitchFamily="18" charset="0"/>
              </a:rPr>
              <a:t>3+</a:t>
            </a:r>
            <a:r>
              <a:rPr lang="en-US" sz="1600" dirty="0">
                <a:ea typeface="Times New Roman" panose="02020603050405020304" pitchFamily="18" charset="0"/>
              </a:rPr>
              <a:t> complexes prepared with the DOTA </a:t>
            </a:r>
            <a:r>
              <a:rPr lang="en-US" sz="1600" i="1" dirty="0">
                <a:ea typeface="Times New Roman" panose="02020603050405020304" pitchFamily="18" charset="0"/>
              </a:rPr>
              <a:t>linker</a:t>
            </a:r>
            <a:r>
              <a:rPr lang="en-US" sz="1600" dirty="0">
                <a:ea typeface="Times New Roman" panose="02020603050405020304" pitchFamily="18" charset="0"/>
              </a:rPr>
              <a:t>, without and with the </a:t>
            </a:r>
            <a:r>
              <a:rPr lang="en-US" sz="1600" i="1" dirty="0">
                <a:ea typeface="Times New Roman" panose="02020603050405020304" pitchFamily="18" charset="0"/>
              </a:rPr>
              <a:t>linker</a:t>
            </a:r>
            <a:r>
              <a:rPr lang="en-US" sz="1600" dirty="0">
                <a:ea typeface="Times New Roman" panose="02020603050405020304" pitchFamily="18" charset="0"/>
              </a:rPr>
              <a:t>, and </a:t>
            </a:r>
            <a:r>
              <a:rPr lang="en-US" sz="1600" dirty="0" err="1">
                <a:ea typeface="Times New Roman" panose="02020603050405020304" pitchFamily="18" charset="0"/>
              </a:rPr>
              <a:t>relaxivity</a:t>
            </a:r>
            <a:r>
              <a:rPr lang="en-US" sz="1600" dirty="0">
                <a:ea typeface="Times New Roman" panose="02020603050405020304" pitchFamily="18" charset="0"/>
              </a:rPr>
              <a:t> of the prepared complexes (20 MHz and 37 ºC). </a:t>
            </a:r>
            <a:endParaRPr lang="pt-BR" sz="16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1FC577-CB19-7B2A-9065-5CA0346F828C}"/>
              </a:ext>
            </a:extLst>
          </p:cNvPr>
          <p:cNvSpPr txBox="1"/>
          <p:nvPr/>
        </p:nvSpPr>
        <p:spPr>
          <a:xfrm>
            <a:off x="7540812" y="3889170"/>
            <a:ext cx="3363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CAs used clinically (DOTA-Gd = 3.4 m</a:t>
            </a:r>
            <a:r>
              <a:rPr lang="pt-BR" sz="1600" dirty="0">
                <a:solidFill>
                  <a:schemeClr val="tx1"/>
                </a:solidFill>
                <a:effectLst/>
                <a:latin typeface="+mn-lt"/>
              </a:rPr>
              <a:t>M</a:t>
            </a:r>
            <a:r>
              <a:rPr lang="pt-BR" sz="1600" baseline="30000" dirty="0">
                <a:solidFill>
                  <a:schemeClr val="tx1"/>
                </a:solidFill>
                <a:effectLst/>
                <a:latin typeface="+mn-lt"/>
              </a:rPr>
              <a:t>-1</a:t>
            </a:r>
            <a:r>
              <a:rPr lang="pt-BR" sz="1600" dirty="0">
                <a:solidFill>
                  <a:schemeClr val="tx1"/>
                </a:solidFill>
                <a:effectLst/>
                <a:latin typeface="+mn-lt"/>
              </a:rPr>
              <a:t>s</a:t>
            </a:r>
            <a:r>
              <a:rPr lang="pt-BR" sz="1600" baseline="30000" dirty="0">
                <a:solidFill>
                  <a:schemeClr val="tx1"/>
                </a:solidFill>
                <a:effectLst/>
                <a:latin typeface="+mn-lt"/>
              </a:rPr>
              <a:t>-1</a:t>
            </a:r>
            <a:r>
              <a:rPr lang="en-US" sz="1600" dirty="0"/>
              <a:t>, at 20 MHz and 37 ºC, in water).</a:t>
            </a:r>
            <a:endParaRPr lang="pt-BR" dirty="0"/>
          </a:p>
        </p:txBody>
      </p:sp>
      <p:sp>
        <p:nvSpPr>
          <p:cNvPr id="9" name="Fluxograma: Conector fora de Página 8">
            <a:extLst>
              <a:ext uri="{FF2B5EF4-FFF2-40B4-BE49-F238E27FC236}">
                <a16:creationId xmlns:a16="http://schemas.microsoft.com/office/drawing/2014/main" id="{3197DF2E-7539-29FF-824A-31B6109FB950}"/>
              </a:ext>
            </a:extLst>
          </p:cNvPr>
          <p:cNvSpPr/>
          <p:nvPr/>
        </p:nvSpPr>
        <p:spPr>
          <a:xfrm>
            <a:off x="11353799" y="0"/>
            <a:ext cx="654493" cy="780594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9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1212D1E-B8A0-62BF-40FC-51D95A95B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98349"/>
              </p:ext>
            </p:extLst>
          </p:nvPr>
        </p:nvGraphicFramePr>
        <p:xfrm>
          <a:off x="447050" y="3716051"/>
          <a:ext cx="6077495" cy="1763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624">
                  <a:extLst>
                    <a:ext uri="{9D8B030D-6E8A-4147-A177-3AD203B41FA5}">
                      <a16:colId xmlns:a16="http://schemas.microsoft.com/office/drawing/2014/main" val="1509340121"/>
                    </a:ext>
                  </a:extLst>
                </a:gridCol>
                <a:gridCol w="2025624">
                  <a:extLst>
                    <a:ext uri="{9D8B030D-6E8A-4147-A177-3AD203B41FA5}">
                      <a16:colId xmlns:a16="http://schemas.microsoft.com/office/drawing/2014/main" val="342868193"/>
                    </a:ext>
                  </a:extLst>
                </a:gridCol>
                <a:gridCol w="2026247">
                  <a:extLst>
                    <a:ext uri="{9D8B030D-6E8A-4147-A177-3AD203B41FA5}">
                      <a16:colId xmlns:a16="http://schemas.microsoft.com/office/drawing/2014/main" val="3102944827"/>
                    </a:ext>
                  </a:extLst>
                </a:gridCol>
              </a:tblGrid>
              <a:tr h="1040160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Sample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Complexation yield </a:t>
                      </a:r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(%)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lang="pt-BR" sz="2000" i="0" strike="noStrike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(mM</a:t>
                      </a:r>
                      <a:r>
                        <a:rPr lang="pt-BR" sz="20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pt-BR" sz="20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32847"/>
                  </a:ext>
                </a:extLst>
              </a:tr>
              <a:tr h="361555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</a:rPr>
                        <a:t>DOTA-Gd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</a:rPr>
                        <a:t>3,83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07879"/>
                  </a:ext>
                </a:extLst>
              </a:tr>
              <a:tr h="361555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</a:rPr>
                        <a:t>DOTA-Gd-CYA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</a:rPr>
                        <a:t>3,75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06923"/>
                  </a:ext>
                </a:extLst>
              </a:tr>
            </a:tbl>
          </a:graphicData>
        </a:graphic>
      </p:graphicFrame>
      <p:sp>
        <p:nvSpPr>
          <p:cNvPr id="5" name="Fluxograma: Processo Alternativo 4">
            <a:extLst>
              <a:ext uri="{FF2B5EF4-FFF2-40B4-BE49-F238E27FC236}">
                <a16:creationId xmlns:a16="http://schemas.microsoft.com/office/drawing/2014/main" id="{4BE70146-DA08-08B8-DE42-E0D7FAE424A1}"/>
              </a:ext>
            </a:extLst>
          </p:cNvPr>
          <p:cNvSpPr/>
          <p:nvPr/>
        </p:nvSpPr>
        <p:spPr>
          <a:xfrm>
            <a:off x="7275442" y="3660839"/>
            <a:ext cx="3882887" cy="1336327"/>
          </a:xfrm>
          <a:prstGeom prst="flowChartAlternateProcess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0887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543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Avenir Next LT Pro</vt:lpstr>
      <vt:lpstr>Calibri</vt:lpstr>
      <vt:lpstr>Cambria Math</vt:lpstr>
      <vt:lpstr>Times New Roman</vt:lpstr>
      <vt:lpstr>Tw Cen MT</vt:lpstr>
      <vt:lpstr>ShapesVTI</vt:lpstr>
      <vt:lpstr>Bimodal nanoprobes containing AgInSe2 hydrophilic quantum dots and paramagnetic chelates for diagnostic magnetic resonance imaging</vt:lpstr>
      <vt:lpstr>Introduction</vt:lpstr>
      <vt:lpstr>Introduction</vt:lpstr>
      <vt:lpstr>Objectives</vt:lpstr>
      <vt:lpstr>Methodology</vt:lpstr>
      <vt:lpstr>Methodology</vt:lpstr>
      <vt:lpstr>Methodology</vt:lpstr>
      <vt:lpstr>Results</vt:lpstr>
      <vt:lpstr>Results</vt:lpstr>
      <vt:lpstr>Results</vt:lpstr>
      <vt:lpstr>Conclusion</vt:lpstr>
      <vt:lpstr>Acknowledgment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Desenvolvimento de nanossondas bimodais para diagnóstico por imagem óptica e ressonância magnética</dc:title>
  <dc:creator>Rebeca Muniz</dc:creator>
  <cp:lastModifiedBy>Rebeca Muniz</cp:lastModifiedBy>
  <cp:revision>13</cp:revision>
  <dcterms:created xsi:type="dcterms:W3CDTF">2023-06-03T14:52:24Z</dcterms:created>
  <dcterms:modified xsi:type="dcterms:W3CDTF">2023-09-07T23:45:25Z</dcterms:modified>
</cp:coreProperties>
</file>