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92608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orient="horz" pos="144" userDrawn="1">
          <p15:clr>
            <a:srgbClr val="A4A3A4"/>
          </p15:clr>
        </p15:guide>
        <p15:guide id="3" orient="horz" pos="10080" userDrawn="1">
          <p15:clr>
            <a:srgbClr val="A4A3A4"/>
          </p15:clr>
        </p15:guide>
        <p15:guide id="4" orient="horz" userDrawn="1">
          <p15:clr>
            <a:srgbClr val="A4A3A4"/>
          </p15:clr>
        </p15:guide>
        <p15:guide id="5" pos="387" userDrawn="1">
          <p15:clr>
            <a:srgbClr val="A4A3A4"/>
          </p15:clr>
        </p15:guide>
        <p15:guide id="6" pos="1804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34" autoAdjust="0"/>
    <p:restoredTop sz="94706" autoAdjust="0"/>
  </p:normalViewPr>
  <p:slideViewPr>
    <p:cSldViewPr snapToGrid="0" snapToObjects="1" showGuides="1">
      <p:cViewPr varScale="1">
        <p:scale>
          <a:sx n="29" d="100"/>
          <a:sy n="29" d="100"/>
        </p:scale>
        <p:origin x="1152" y="72"/>
      </p:cViewPr>
      <p:guideLst>
        <p:guide orient="horz" pos="1659"/>
        <p:guide orient="horz" pos="144"/>
        <p:guide orient="horz" pos="10080"/>
        <p:guide orient="horz"/>
        <p:guide pos="387"/>
        <p:guide pos="180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226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60 Template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974260"/>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572490"/>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128476"/>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6x60 Template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20491"/>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18721"/>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174707"/>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328802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995042"/>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593272"/>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149258"/>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423627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15824"/>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14054"/>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170040"/>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4170575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13" Type="http://schemas.openxmlformats.org/officeDocument/2006/relationships/image" Target="../media/image8.png"/><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hyperlink" Target="https://www.posterpresentations.com/research"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37E3F5-BC1F-1849-A775-9042137E5831}"/>
              </a:ext>
            </a:extLst>
          </p:cNvPr>
          <p:cNvSpPr/>
          <p:nvPr userDrawn="1"/>
        </p:nvSpPr>
        <p:spPr>
          <a:xfrm rot="10800000">
            <a:off x="-1" y="15731836"/>
            <a:ext cx="292608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10" name="Text Box 14"/>
          <p:cNvSpPr txBox="1">
            <a:spLocks noChangeArrowheads="1"/>
          </p:cNvSpPr>
          <p:nvPr/>
        </p:nvSpPr>
        <p:spPr bwMode="auto">
          <a:xfrm>
            <a:off x="558418" y="16001098"/>
            <a:ext cx="1676400" cy="204085"/>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sp>
        <p:nvSpPr>
          <p:cNvPr id="8" name="Rectangle 7">
            <a:extLst>
              <a:ext uri="{FF2B5EF4-FFF2-40B4-BE49-F238E27FC236}">
                <a16:creationId xmlns:a16="http://schemas.microsoft.com/office/drawing/2014/main" id="{5E0BF7A9-02F7-724E-BC33-D432DC758826}"/>
              </a:ext>
            </a:extLst>
          </p:cNvPr>
          <p:cNvSpPr/>
          <p:nvPr userDrawn="1"/>
        </p:nvSpPr>
        <p:spPr>
          <a:xfrm>
            <a:off x="0" y="2"/>
            <a:ext cx="29260800" cy="2327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graphicFrame>
        <p:nvGraphicFramePr>
          <p:cNvPr id="9" name="Table 8">
            <a:extLst>
              <a:ext uri="{FF2B5EF4-FFF2-40B4-BE49-F238E27FC236}">
                <a16:creationId xmlns:a16="http://schemas.microsoft.com/office/drawing/2014/main" id="{AD2695C5-47D9-0148-91C3-9759EF4228F5}"/>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5"/>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3F41D4E0-7512-0046-9E10-847D18177D1D}"/>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2">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2">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3">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 id="2147483659" r:id="rId2"/>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589B25-8C27-1244-95DA-02EFCC2179B3}"/>
              </a:ext>
            </a:extLst>
          </p:cNvPr>
          <p:cNvSpPr/>
          <p:nvPr userDrawn="1"/>
        </p:nvSpPr>
        <p:spPr>
          <a:xfrm rot="10800000">
            <a:off x="-1" y="15731836"/>
            <a:ext cx="292608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10" name="Text Box 14"/>
          <p:cNvSpPr txBox="1">
            <a:spLocks noChangeArrowheads="1"/>
          </p:cNvSpPr>
          <p:nvPr/>
        </p:nvSpPr>
        <p:spPr bwMode="auto">
          <a:xfrm>
            <a:off x="735755" y="16001098"/>
            <a:ext cx="1676400" cy="204085"/>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sp>
        <p:nvSpPr>
          <p:cNvPr id="4" name="Rectangle 3">
            <a:extLst>
              <a:ext uri="{FF2B5EF4-FFF2-40B4-BE49-F238E27FC236}">
                <a16:creationId xmlns:a16="http://schemas.microsoft.com/office/drawing/2014/main" id="{416159F2-6BF9-9543-9208-A3D6E03843DD}"/>
              </a:ext>
            </a:extLst>
          </p:cNvPr>
          <p:cNvSpPr/>
          <p:nvPr userDrawn="1"/>
        </p:nvSpPr>
        <p:spPr>
          <a:xfrm>
            <a:off x="0" y="2"/>
            <a:ext cx="29260800" cy="2327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Tree>
    <p:extLst>
      <p:ext uri="{BB962C8B-B14F-4D97-AF65-F5344CB8AC3E}">
        <p14:creationId xmlns:p14="http://schemas.microsoft.com/office/powerpoint/2010/main" val="145711701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orldbank.org/en/news/feature/2020/11/09/a-renewable-energy-future-for-pakistans-power-system" TargetMode="External"/><Relationship Id="rId2" Type="http://schemas.openxmlformats.org/officeDocument/2006/relationships/hyperlink" Target="https://www.trade.gov/country-commercial-guides/pakistan-renewable-energy"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mailto:yasirabbasuaf@gmail.com" TargetMode="External"/><Relationship Id="rId4" Type="http://schemas.openxmlformats.org/officeDocument/2006/relationships/hyperlink" Target="https://tribune.com.pk/story/2420254/can-pakistan-capitalise-on-solar-as-it-becomes-popula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D02B06-0CAD-7645-9AB1-9C4D0EDE26C9}"/>
              </a:ext>
            </a:extLst>
          </p:cNvPr>
          <p:cNvSpPr>
            <a:spLocks noGrp="1"/>
          </p:cNvSpPr>
          <p:nvPr>
            <p:ph type="body" sz="quarter" idx="10"/>
          </p:nvPr>
        </p:nvSpPr>
        <p:spPr>
          <a:xfrm>
            <a:off x="606195" y="3063162"/>
            <a:ext cx="6704542" cy="4657947"/>
          </a:xfrm>
        </p:spPr>
        <p:txBody>
          <a:bodyPr/>
          <a:lstStyle/>
          <a:p>
            <a:pPr marL="457200" indent="-457200" algn="just">
              <a:lnSpc>
                <a:spcPct val="107000"/>
              </a:lnSpc>
              <a:buFont typeface="Wingdings" panose="05000000000000000000" pitchFamily="2" charset="2"/>
              <a:buChar char="Ø"/>
            </a:pPr>
            <a:r>
              <a:rPr lang="en-US" sz="2400" kern="100" dirty="0">
                <a:effectLst/>
                <a:ea typeface="Calibri" panose="020F0502020204030204" pitchFamily="34" charset="0"/>
              </a:rPr>
              <a:t>Energy is mean ability to work. Energy is a very important indicator for the sustainable development o and economic growth of any country.</a:t>
            </a:r>
            <a:r>
              <a:rPr lang="en-US" sz="2400" kern="100" dirty="0">
                <a:solidFill>
                  <a:srgbClr val="2E2E2E"/>
                </a:solidFill>
                <a:effectLst/>
                <a:ea typeface="Calibri" panose="020F0502020204030204" pitchFamily="34" charset="0"/>
              </a:rPr>
              <a:t> Energy is very important role for eradicate poverty, improve human welfare and raise living standards. </a:t>
            </a:r>
            <a:endParaRPr lang="en-US" sz="2400" kern="100" dirty="0">
              <a:solidFill>
                <a:srgbClr val="2E2E2E"/>
              </a:solidFill>
              <a:ea typeface="Calibri" panose="020F0502020204030204" pitchFamily="34" charset="0"/>
            </a:endParaRPr>
          </a:p>
          <a:p>
            <a:pPr marL="457200" indent="-457200" algn="just">
              <a:lnSpc>
                <a:spcPct val="107000"/>
              </a:lnSpc>
              <a:buFont typeface="Wingdings" panose="05000000000000000000" pitchFamily="2" charset="2"/>
              <a:buChar char="Ø"/>
            </a:pPr>
            <a:r>
              <a:rPr lang="en-US" sz="2400" kern="100" dirty="0">
                <a:solidFill>
                  <a:srgbClr val="2E2E2E"/>
                </a:solidFill>
                <a:effectLst/>
                <a:ea typeface="Calibri" panose="020F0502020204030204" pitchFamily="34" charset="0"/>
              </a:rPr>
              <a:t>Many regions of the world have no proper energy supplies, which limits economic progress, but other areas of environmental degradation from energy used inhibits sustainable progress.</a:t>
            </a:r>
            <a:endParaRPr lang="en-US" sz="2400" kern="100" dirty="0">
              <a:effectLst/>
              <a:ea typeface="Calibri" panose="020F0502020204030204" pitchFamily="34" charset="0"/>
            </a:endParaRPr>
          </a:p>
        </p:txBody>
      </p:sp>
      <p:sp>
        <p:nvSpPr>
          <p:cNvPr id="3" name="Text Placeholder 2">
            <a:extLst>
              <a:ext uri="{FF2B5EF4-FFF2-40B4-BE49-F238E27FC236}">
                <a16:creationId xmlns:a16="http://schemas.microsoft.com/office/drawing/2014/main" id="{501C6470-D141-BD42-B5D8-177A822F8C60}"/>
              </a:ext>
            </a:extLst>
          </p:cNvPr>
          <p:cNvSpPr>
            <a:spLocks noGrp="1"/>
          </p:cNvSpPr>
          <p:nvPr>
            <p:ph type="body" sz="quarter" idx="11"/>
          </p:nvPr>
        </p:nvSpPr>
        <p:spPr>
          <a:xfrm>
            <a:off x="608842" y="2486675"/>
            <a:ext cx="6699250" cy="721072"/>
          </a:xfrm>
        </p:spPr>
        <p:txBody>
          <a:bodyPr/>
          <a:lstStyle/>
          <a:p>
            <a:r>
              <a:rPr lang="en-US" sz="4000" dirty="0">
                <a:effectLst/>
                <a:latin typeface="Times New Roman" panose="02020603050405020304" pitchFamily="18" charset="0"/>
                <a:ea typeface="Calibri" panose="020F0502020204030204" pitchFamily="34" charset="0"/>
                <a:cs typeface="Times New Roman" panose="02020603050405020304" pitchFamily="18" charset="0"/>
              </a:rPr>
              <a:t>Introduction</a:t>
            </a:r>
            <a:endParaRPr lang="en-US" sz="4000"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A9368451-FFC7-E64A-B5E4-EEFD7176CB42}"/>
              </a:ext>
            </a:extLst>
          </p:cNvPr>
          <p:cNvSpPr>
            <a:spLocks noGrp="1"/>
          </p:cNvSpPr>
          <p:nvPr>
            <p:ph type="body" sz="quarter" idx="19"/>
          </p:nvPr>
        </p:nvSpPr>
        <p:spPr>
          <a:xfrm>
            <a:off x="553720" y="9219214"/>
            <a:ext cx="6705600" cy="3883248"/>
          </a:xfrm>
        </p:spPr>
        <p:txBody>
          <a:bodyPr/>
          <a:lstStyle/>
          <a:p>
            <a:pPr marL="457200" indent="-457200" algn="just">
              <a:buFont typeface="Wingdings" panose="05000000000000000000" pitchFamily="2" charset="2"/>
              <a:buChar char="Ø"/>
            </a:pPr>
            <a:r>
              <a:rPr lang="en-US" sz="2400" kern="100" dirty="0">
                <a:effectLst/>
                <a:ea typeface="Calibri" panose="020F0502020204030204" pitchFamily="34" charset="0"/>
              </a:rPr>
              <a:t>The main purpose of the study to determine the potential of untapped renewable energy resources in Pakistan: current status and future prospects.</a:t>
            </a:r>
          </a:p>
          <a:p>
            <a:pPr marL="457200" indent="-457200" algn="just">
              <a:buFont typeface="Wingdings" panose="05000000000000000000" pitchFamily="2" charset="2"/>
              <a:buChar char="Ø"/>
            </a:pPr>
            <a:r>
              <a:rPr lang="en-US" sz="2400" dirty="0">
                <a:effectLst/>
                <a:ea typeface="Calibri" panose="020F0502020204030204" pitchFamily="34" charset="0"/>
              </a:rPr>
              <a:t>The purpose of the study is to examine the opportunities that are provided by renewable energy resources and the role of government performed in the process of policy development.</a:t>
            </a:r>
            <a:endParaRPr lang="en-PK" sz="4000" kern="100" dirty="0">
              <a:effectLst/>
              <a:ea typeface="Calibri" panose="020F0502020204030204" pitchFamily="34" charset="0"/>
            </a:endParaRPr>
          </a:p>
          <a:p>
            <a:endParaRPr lang="en-US" sz="3200" dirty="0"/>
          </a:p>
        </p:txBody>
      </p:sp>
      <p:sp>
        <p:nvSpPr>
          <p:cNvPr id="5" name="Text Placeholder 4">
            <a:extLst>
              <a:ext uri="{FF2B5EF4-FFF2-40B4-BE49-F238E27FC236}">
                <a16:creationId xmlns:a16="http://schemas.microsoft.com/office/drawing/2014/main" id="{3DFD7B19-D401-9443-A69A-4DE1A7AD9F0A}"/>
              </a:ext>
            </a:extLst>
          </p:cNvPr>
          <p:cNvSpPr>
            <a:spLocks noGrp="1"/>
          </p:cNvSpPr>
          <p:nvPr>
            <p:ph type="body" sz="quarter" idx="20"/>
          </p:nvPr>
        </p:nvSpPr>
        <p:spPr>
          <a:xfrm>
            <a:off x="553720" y="8474230"/>
            <a:ext cx="6700308" cy="659516"/>
          </a:xfrm>
        </p:spPr>
        <p:txBody>
          <a:bodyPr/>
          <a:lstStyle/>
          <a:p>
            <a:r>
              <a:rPr lang="en-US" sz="3600" dirty="0">
                <a:latin typeface="Times New Roman" panose="02020603050405020304" pitchFamily="18" charset="0"/>
                <a:cs typeface="Times New Roman" panose="02020603050405020304" pitchFamily="18" charset="0"/>
              </a:rPr>
              <a:t>Purpose</a:t>
            </a:r>
          </a:p>
        </p:txBody>
      </p:sp>
      <p:sp>
        <p:nvSpPr>
          <p:cNvPr id="6" name="Text Placeholder 5">
            <a:extLst>
              <a:ext uri="{FF2B5EF4-FFF2-40B4-BE49-F238E27FC236}">
                <a16:creationId xmlns:a16="http://schemas.microsoft.com/office/drawing/2014/main" id="{09240CBC-A420-6045-801E-4723B711E4C9}"/>
              </a:ext>
            </a:extLst>
          </p:cNvPr>
          <p:cNvSpPr>
            <a:spLocks noGrp="1"/>
          </p:cNvSpPr>
          <p:nvPr>
            <p:ph type="body" sz="quarter" idx="21"/>
          </p:nvPr>
        </p:nvSpPr>
        <p:spPr>
          <a:xfrm>
            <a:off x="7724776" y="3079513"/>
            <a:ext cx="14192470" cy="3078412"/>
          </a:xfrm>
        </p:spPr>
        <p:txBody>
          <a:bodyPr/>
          <a:lstStyle/>
          <a:p>
            <a:pPr marL="457200" indent="-457200" algn="just">
              <a:lnSpc>
                <a:spcPct val="107000"/>
              </a:lnSpc>
              <a:buFont typeface="Wingdings" panose="05000000000000000000" pitchFamily="2" charset="2"/>
              <a:buChar char="Ø"/>
            </a:pPr>
            <a:r>
              <a:rPr lang="en-US" sz="2400" kern="100"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Now the world has shifted towards renewable energy sources such as biomass, wind energy, solar energy, ocean energy, hydropower, and geothermal energy.</a:t>
            </a:r>
            <a:endParaRPr lang="en-PK" sz="4000" kern="100" dirty="0">
              <a:effectLst/>
              <a:ea typeface="Calibri" panose="020F0502020204030204" pitchFamily="34" charset="0"/>
            </a:endParaRPr>
          </a:p>
          <a:p>
            <a:pPr marL="457200" indent="-457200" algn="just">
              <a:lnSpc>
                <a:spcPct val="107000"/>
              </a:lnSpc>
              <a:buFont typeface="Wingdings" panose="05000000000000000000" pitchFamily="2" charset="2"/>
              <a:buChar char="Ø"/>
            </a:pPr>
            <a:r>
              <a:rPr lang="en-US" sz="2400" kern="100"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Pakistan is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using wind, solar, biomass and hydropower for renewable energy.</a:t>
            </a:r>
            <a:r>
              <a:rPr lang="en-US" sz="4000" kern="100" dirty="0">
                <a:effectLst/>
                <a:ea typeface="Calibri" panose="020F0502020204030204" pitchFamily="34" charset="0"/>
              </a:rPr>
              <a:t> </a:t>
            </a:r>
            <a:endParaRPr lang="en-PK" sz="4000" kern="100" dirty="0">
              <a:effectLst/>
              <a:ea typeface="Calibri" panose="020F0502020204030204" pitchFamily="34" charset="0"/>
            </a:endParaRPr>
          </a:p>
          <a:p>
            <a:pPr marL="457200" indent="-457200" algn="just">
              <a:lnSpc>
                <a:spcPct val="107000"/>
              </a:lnSpc>
              <a:spcAft>
                <a:spcPts val="800"/>
              </a:spcAft>
              <a:buFont typeface="Wingdings" panose="05000000000000000000" pitchFamily="2" charset="2"/>
              <a:buChar char="Ø"/>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study has presented by determinate qualitative data from many of sources, including government annual performance reports, review papers, research works, journals, books, publications, and newspapers.</a:t>
            </a:r>
            <a:endParaRPr lang="en-PK" sz="4000" kern="100" dirty="0">
              <a:effectLst/>
              <a:ea typeface="Calibri" panose="020F0502020204030204" pitchFamily="34" charset="0"/>
            </a:endParaRPr>
          </a:p>
          <a:p>
            <a:r>
              <a:rPr lang="en-US" dirty="0"/>
              <a:t> </a:t>
            </a:r>
          </a:p>
        </p:txBody>
      </p:sp>
      <p:sp>
        <p:nvSpPr>
          <p:cNvPr id="7" name="Text Placeholder 6">
            <a:extLst>
              <a:ext uri="{FF2B5EF4-FFF2-40B4-BE49-F238E27FC236}">
                <a16:creationId xmlns:a16="http://schemas.microsoft.com/office/drawing/2014/main" id="{C67E1A0A-B6A6-FF49-BB8A-7B5B2E88B33A}"/>
              </a:ext>
            </a:extLst>
          </p:cNvPr>
          <p:cNvSpPr>
            <a:spLocks noGrp="1"/>
          </p:cNvSpPr>
          <p:nvPr>
            <p:ph type="body" sz="quarter" idx="22"/>
          </p:nvPr>
        </p:nvSpPr>
        <p:spPr>
          <a:xfrm>
            <a:off x="7722131" y="2330013"/>
            <a:ext cx="13813366" cy="1073156"/>
          </a:xfrm>
        </p:spPr>
        <p:txBody>
          <a:bodyPr/>
          <a:lstStyle/>
          <a:p>
            <a:r>
              <a:rPr lang="en-US" sz="3600" kern="100">
                <a:effectLst/>
                <a:latin typeface="Times New Roman" panose="02020603050405020304" pitchFamily="18" charset="0"/>
                <a:ea typeface="Calibri" panose="020F0502020204030204" pitchFamily="34" charset="0"/>
                <a:cs typeface="Times New Roman" panose="02020603050405020304" pitchFamily="18" charset="0"/>
              </a:rPr>
              <a:t>Methods</a:t>
            </a:r>
            <a:endParaRPr lang="en-PK"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8" name="Text Placeholder 7">
            <a:extLst>
              <a:ext uri="{FF2B5EF4-FFF2-40B4-BE49-F238E27FC236}">
                <a16:creationId xmlns:a16="http://schemas.microsoft.com/office/drawing/2014/main" id="{62ED15D6-99AE-8D43-9C7C-882601FD4FE8}"/>
              </a:ext>
            </a:extLst>
          </p:cNvPr>
          <p:cNvSpPr>
            <a:spLocks noGrp="1"/>
          </p:cNvSpPr>
          <p:nvPr>
            <p:ph type="body" sz="quarter" idx="23"/>
          </p:nvPr>
        </p:nvSpPr>
        <p:spPr>
          <a:xfrm>
            <a:off x="8201039" y="10822106"/>
            <a:ext cx="13813366" cy="1741123"/>
          </a:xfrm>
        </p:spPr>
        <p:txBody>
          <a:bodyPr/>
          <a:lstStyle/>
          <a:p>
            <a:pPr marL="457200" indent="-457200" algn="just">
              <a:buFont typeface="Wingdings" panose="05000000000000000000" pitchFamily="2" charset="2"/>
              <a:buChar char="Ø"/>
            </a:pPr>
            <a:r>
              <a:rPr lang="en-US" sz="2400" kern="100"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Pakistan fulfills 5.4% of its energy demand from renewable energy sources including biomass, wind, and sun and 25% from hydropower. By 2030, Pakistan plans to fulfill 30% of its energy demand from renewable sources. The untapped potential of energy from renewable sources in Pakistan is nearly 60,000 MW from hydropower, 40,000 MW from Sun, 346,000 MW from wind.</a:t>
            </a:r>
            <a:endParaRPr lang="en-US" sz="4000" dirty="0"/>
          </a:p>
        </p:txBody>
      </p:sp>
      <p:sp>
        <p:nvSpPr>
          <p:cNvPr id="9" name="Text Placeholder 8">
            <a:extLst>
              <a:ext uri="{FF2B5EF4-FFF2-40B4-BE49-F238E27FC236}">
                <a16:creationId xmlns:a16="http://schemas.microsoft.com/office/drawing/2014/main" id="{5BBEEBD2-831B-EB4E-BB02-4874B0063B0B}"/>
              </a:ext>
            </a:extLst>
          </p:cNvPr>
          <p:cNvSpPr>
            <a:spLocks noGrp="1"/>
          </p:cNvSpPr>
          <p:nvPr>
            <p:ph type="body" sz="quarter" idx="24"/>
          </p:nvPr>
        </p:nvSpPr>
        <p:spPr>
          <a:xfrm>
            <a:off x="7914328" y="10001535"/>
            <a:ext cx="13813366" cy="659516"/>
          </a:xfrm>
        </p:spPr>
        <p:txBody>
          <a:bodyPr/>
          <a:lstStyle/>
          <a:p>
            <a:r>
              <a:rPr lang="en-US" sz="3600" dirty="0">
                <a:latin typeface="Times New Roman" panose="02020603050405020304" pitchFamily="18" charset="0"/>
                <a:cs typeface="Times New Roman" panose="02020603050405020304" pitchFamily="18" charset="0"/>
              </a:rPr>
              <a:t>Results</a:t>
            </a:r>
          </a:p>
        </p:txBody>
      </p:sp>
      <p:sp>
        <p:nvSpPr>
          <p:cNvPr id="10" name="Text Placeholder 9">
            <a:extLst>
              <a:ext uri="{FF2B5EF4-FFF2-40B4-BE49-F238E27FC236}">
                <a16:creationId xmlns:a16="http://schemas.microsoft.com/office/drawing/2014/main" id="{8054850B-F842-3240-A037-7F6B4EAC6B28}"/>
              </a:ext>
            </a:extLst>
          </p:cNvPr>
          <p:cNvSpPr>
            <a:spLocks noGrp="1"/>
          </p:cNvSpPr>
          <p:nvPr>
            <p:ph type="body" sz="quarter" idx="25"/>
          </p:nvPr>
        </p:nvSpPr>
        <p:spPr>
          <a:xfrm>
            <a:off x="11472005" y="12491958"/>
            <a:ext cx="6698012" cy="659516"/>
          </a:xfrm>
        </p:spPr>
        <p:txBody>
          <a:bodyPr/>
          <a:lstStyle/>
          <a:p>
            <a:r>
              <a:rPr lang="en-US" sz="3600" dirty="0">
                <a:latin typeface="Times New Roman" panose="02020603050405020304" pitchFamily="18" charset="0"/>
                <a:cs typeface="Times New Roman" panose="02020603050405020304" pitchFamily="18" charset="0"/>
              </a:rPr>
              <a:t>Conclusions</a:t>
            </a:r>
          </a:p>
        </p:txBody>
      </p:sp>
      <p:sp>
        <p:nvSpPr>
          <p:cNvPr id="11" name="Text Placeholder 10">
            <a:extLst>
              <a:ext uri="{FF2B5EF4-FFF2-40B4-BE49-F238E27FC236}">
                <a16:creationId xmlns:a16="http://schemas.microsoft.com/office/drawing/2014/main" id="{005A75AD-CC1D-0C43-A12C-A6C1B7FBE970}"/>
              </a:ext>
            </a:extLst>
          </p:cNvPr>
          <p:cNvSpPr>
            <a:spLocks noGrp="1"/>
          </p:cNvSpPr>
          <p:nvPr>
            <p:ph type="body" sz="quarter" idx="26"/>
          </p:nvPr>
        </p:nvSpPr>
        <p:spPr>
          <a:xfrm>
            <a:off x="8201039" y="13102463"/>
            <a:ext cx="13716207" cy="1329856"/>
          </a:xfrm>
        </p:spPr>
        <p:txBody>
          <a:bodyPr/>
          <a:lstStyle/>
          <a:p>
            <a:pPr marL="457200" indent="-457200" algn="just">
              <a:lnSpc>
                <a:spcPct val="107000"/>
              </a:lnSpc>
              <a:buFont typeface="Wingdings" panose="05000000000000000000" pitchFamily="2" charset="2"/>
              <a:buChar char="Ø"/>
            </a:pPr>
            <a:r>
              <a:rPr lang="en-US" sz="2400" kern="100" dirty="0">
                <a:effectLst/>
                <a:ea typeface="Calibri" panose="020F0502020204030204" pitchFamily="34" charset="0"/>
              </a:rPr>
              <a:t>The base on study large amount of untapped renewable resources in Pakistan for current and future prospects.</a:t>
            </a:r>
            <a:endParaRPr lang="en-PK" sz="3200" kern="100" dirty="0">
              <a:effectLst/>
              <a:ea typeface="Calibri" panose="020F0502020204030204" pitchFamily="34" charset="0"/>
            </a:endParaRPr>
          </a:p>
          <a:p>
            <a:endParaRPr lang="en-US" dirty="0"/>
          </a:p>
        </p:txBody>
      </p:sp>
      <p:sp>
        <p:nvSpPr>
          <p:cNvPr id="12" name="Text Placeholder 11">
            <a:extLst>
              <a:ext uri="{FF2B5EF4-FFF2-40B4-BE49-F238E27FC236}">
                <a16:creationId xmlns:a16="http://schemas.microsoft.com/office/drawing/2014/main" id="{85E03977-4E14-8D48-80FE-5C0245ABF115}"/>
              </a:ext>
            </a:extLst>
          </p:cNvPr>
          <p:cNvSpPr>
            <a:spLocks noGrp="1"/>
          </p:cNvSpPr>
          <p:nvPr>
            <p:ph type="body" sz="quarter" idx="27"/>
          </p:nvPr>
        </p:nvSpPr>
        <p:spPr>
          <a:xfrm>
            <a:off x="21917246" y="2517453"/>
            <a:ext cx="6698012" cy="659516"/>
          </a:xfrm>
        </p:spPr>
        <p:txBody>
          <a:bodyPr/>
          <a:lstStyle/>
          <a:p>
            <a:r>
              <a:rPr lang="en-US" sz="3600" dirty="0">
                <a:latin typeface="Times New Roman" panose="02020603050405020304" pitchFamily="18" charset="0"/>
                <a:cs typeface="Times New Roman" panose="02020603050405020304" pitchFamily="18" charset="0"/>
              </a:rPr>
              <a:t>Reference</a:t>
            </a:r>
          </a:p>
        </p:txBody>
      </p:sp>
      <p:sp>
        <p:nvSpPr>
          <p:cNvPr id="13" name="Text Placeholder 12">
            <a:extLst>
              <a:ext uri="{FF2B5EF4-FFF2-40B4-BE49-F238E27FC236}">
                <a16:creationId xmlns:a16="http://schemas.microsoft.com/office/drawing/2014/main" id="{106742F6-93BF-D948-AE86-5BE637920B48}"/>
              </a:ext>
            </a:extLst>
          </p:cNvPr>
          <p:cNvSpPr>
            <a:spLocks noGrp="1"/>
          </p:cNvSpPr>
          <p:nvPr>
            <p:ph type="body" sz="quarter" idx="28"/>
          </p:nvPr>
        </p:nvSpPr>
        <p:spPr>
          <a:xfrm>
            <a:off x="22331284" y="3338025"/>
            <a:ext cx="6838607" cy="10139984"/>
          </a:xfrm>
        </p:spPr>
        <p:txBody>
          <a:bodyPr/>
          <a:lstStyle/>
          <a:p>
            <a:pPr marL="0" marR="0">
              <a:lnSpc>
                <a:spcPct val="107000"/>
              </a:lnSpc>
              <a:spcBef>
                <a:spcPts val="0"/>
              </a:spcBef>
              <a:spcAft>
                <a:spcPts val="800"/>
              </a:spcAft>
            </a:pPr>
            <a:r>
              <a:rPr lang="en-US" sz="2000" kern="100" dirty="0">
                <a:solidFill>
                  <a:srgbClr val="222222"/>
                </a:solidFill>
                <a:effectLst/>
                <a:ea typeface="Calibri" panose="020F0502020204030204" pitchFamily="34" charset="0"/>
              </a:rPr>
              <a:t>Vera, I., &amp; Langlois, L. (2007). Energy indicators for sustainable development. </a:t>
            </a:r>
            <a:r>
              <a:rPr lang="en-US" sz="2000" i="1" kern="100" dirty="0">
                <a:solidFill>
                  <a:srgbClr val="222222"/>
                </a:solidFill>
                <a:effectLst/>
                <a:ea typeface="Calibri" panose="020F0502020204030204" pitchFamily="34" charset="0"/>
              </a:rPr>
              <a:t>Energy</a:t>
            </a:r>
            <a:r>
              <a:rPr lang="en-US" sz="2000" kern="100" dirty="0">
                <a:solidFill>
                  <a:srgbClr val="222222"/>
                </a:solidFill>
                <a:effectLst/>
                <a:ea typeface="Calibri" panose="020F0502020204030204" pitchFamily="34" charset="0"/>
              </a:rPr>
              <a:t>, </a:t>
            </a:r>
            <a:r>
              <a:rPr lang="en-US" sz="2000" i="1" kern="100" dirty="0">
                <a:solidFill>
                  <a:srgbClr val="222222"/>
                </a:solidFill>
                <a:effectLst/>
                <a:ea typeface="Calibri" panose="020F0502020204030204" pitchFamily="34" charset="0"/>
              </a:rPr>
              <a:t>32</a:t>
            </a:r>
            <a:r>
              <a:rPr lang="en-US" sz="2000" kern="100" dirty="0">
                <a:solidFill>
                  <a:srgbClr val="222222"/>
                </a:solidFill>
                <a:effectLst/>
                <a:ea typeface="Calibri" panose="020F0502020204030204" pitchFamily="34" charset="0"/>
              </a:rPr>
              <a:t>(6), 875-882.</a:t>
            </a:r>
            <a:endParaRPr lang="en-US" sz="2000" kern="100" dirty="0">
              <a:effectLst/>
              <a:ea typeface="Calibri" panose="020F0502020204030204" pitchFamily="34" charset="0"/>
            </a:endParaRPr>
          </a:p>
          <a:p>
            <a:pPr marL="0" marR="0">
              <a:lnSpc>
                <a:spcPct val="107000"/>
              </a:lnSpc>
              <a:spcBef>
                <a:spcPts val="0"/>
              </a:spcBef>
              <a:spcAft>
                <a:spcPts val="800"/>
              </a:spcAft>
            </a:pPr>
            <a:r>
              <a:rPr lang="en-US" sz="2000" kern="100" dirty="0">
                <a:solidFill>
                  <a:srgbClr val="222222"/>
                </a:solidFill>
                <a:effectLst/>
                <a:ea typeface="Calibri" panose="020F0502020204030204" pitchFamily="34" charset="0"/>
              </a:rPr>
              <a:t>Xin, Y., Bin Dost, M. K., Akram, H., &amp; </a:t>
            </a:r>
            <a:r>
              <a:rPr lang="en-US" sz="2000" kern="100" dirty="0" err="1">
                <a:solidFill>
                  <a:srgbClr val="222222"/>
                </a:solidFill>
                <a:effectLst/>
                <a:ea typeface="Calibri" panose="020F0502020204030204" pitchFamily="34" charset="0"/>
              </a:rPr>
              <a:t>Watto</a:t>
            </a:r>
            <a:r>
              <a:rPr lang="en-US" sz="2000" kern="100" dirty="0">
                <a:solidFill>
                  <a:srgbClr val="222222"/>
                </a:solidFill>
                <a:effectLst/>
                <a:ea typeface="Calibri" panose="020F0502020204030204" pitchFamily="34" charset="0"/>
              </a:rPr>
              <a:t>, W. A. (2022). Analyzing Pakistan’s Renewable Energy Potential: A Review of the Country’s Energy Policy, Its Challenges, and Recommendations. </a:t>
            </a:r>
            <a:r>
              <a:rPr lang="en-US" sz="2000" i="1" kern="100" dirty="0">
                <a:solidFill>
                  <a:srgbClr val="222222"/>
                </a:solidFill>
                <a:effectLst/>
                <a:ea typeface="Calibri" panose="020F0502020204030204" pitchFamily="34" charset="0"/>
              </a:rPr>
              <a:t>Sustainability</a:t>
            </a:r>
            <a:r>
              <a:rPr lang="en-US" sz="2000" kern="100" dirty="0">
                <a:solidFill>
                  <a:srgbClr val="222222"/>
                </a:solidFill>
                <a:effectLst/>
                <a:ea typeface="Calibri" panose="020F0502020204030204" pitchFamily="34" charset="0"/>
              </a:rPr>
              <a:t>, </a:t>
            </a:r>
            <a:r>
              <a:rPr lang="en-US" sz="2000" i="1" kern="100" dirty="0">
                <a:solidFill>
                  <a:srgbClr val="222222"/>
                </a:solidFill>
                <a:effectLst/>
                <a:ea typeface="Calibri" panose="020F0502020204030204" pitchFamily="34" charset="0"/>
              </a:rPr>
              <a:t>14</a:t>
            </a:r>
            <a:r>
              <a:rPr lang="en-US" sz="2000" kern="100" dirty="0">
                <a:solidFill>
                  <a:srgbClr val="222222"/>
                </a:solidFill>
                <a:effectLst/>
                <a:ea typeface="Calibri" panose="020F0502020204030204" pitchFamily="34" charset="0"/>
              </a:rPr>
              <a:t>(23), 16123.</a:t>
            </a:r>
            <a:endParaRPr lang="en-US" sz="2000" kern="100" dirty="0">
              <a:effectLst/>
              <a:ea typeface="Calibri" panose="020F0502020204030204" pitchFamily="34" charset="0"/>
            </a:endParaRPr>
          </a:p>
          <a:p>
            <a:pPr marL="0" marR="0">
              <a:lnSpc>
                <a:spcPct val="107000"/>
              </a:lnSpc>
              <a:spcBef>
                <a:spcPts val="0"/>
              </a:spcBef>
              <a:spcAft>
                <a:spcPts val="800"/>
              </a:spcAft>
            </a:pPr>
            <a:r>
              <a:rPr lang="en-US" sz="2000" kern="100" dirty="0">
                <a:solidFill>
                  <a:srgbClr val="222222"/>
                </a:solidFill>
                <a:effectLst/>
                <a:ea typeface="Calibri" panose="020F0502020204030204" pitchFamily="34" charset="0"/>
              </a:rPr>
              <a:t>Renewable Energy.2022.Avaliable: </a:t>
            </a:r>
            <a:r>
              <a:rPr lang="en-US" sz="2000" u="sng" kern="100" dirty="0">
                <a:solidFill>
                  <a:srgbClr val="0563C1"/>
                </a:solidFill>
                <a:effectLst/>
                <a:ea typeface="Calibri" panose="020F0502020204030204" pitchFamily="34" charset="0"/>
                <a:hlinkClick r:id="rId2"/>
              </a:rPr>
              <a:t>https://www.trade.gov/country-commercial-guides/pakistan-renewable-energy</a:t>
            </a:r>
            <a:endParaRPr lang="en-US" sz="2000" kern="100" dirty="0">
              <a:effectLst/>
              <a:ea typeface="Calibri" panose="020F0502020204030204" pitchFamily="34" charset="0"/>
            </a:endParaRPr>
          </a:p>
          <a:p>
            <a:pPr marL="0" marR="0">
              <a:lnSpc>
                <a:spcPct val="107000"/>
              </a:lnSpc>
              <a:spcBef>
                <a:spcPts val="0"/>
              </a:spcBef>
              <a:spcAft>
                <a:spcPts val="800"/>
              </a:spcAft>
            </a:pPr>
            <a:r>
              <a:rPr lang="en-US" sz="2000" kern="100" dirty="0">
                <a:solidFill>
                  <a:srgbClr val="222222"/>
                </a:solidFill>
                <a:effectLst/>
                <a:ea typeface="Calibri" panose="020F0502020204030204" pitchFamily="34" charset="0"/>
              </a:rPr>
              <a:t>[Accessed: July 10,2023]</a:t>
            </a:r>
            <a:endParaRPr lang="en-US" sz="2000" kern="100" dirty="0">
              <a:effectLst/>
              <a:ea typeface="Calibri" panose="020F0502020204030204" pitchFamily="34" charset="0"/>
            </a:endParaRPr>
          </a:p>
          <a:p>
            <a:pPr marL="0" marR="0">
              <a:lnSpc>
                <a:spcPct val="107000"/>
              </a:lnSpc>
              <a:spcBef>
                <a:spcPts val="0"/>
              </a:spcBef>
              <a:spcAft>
                <a:spcPts val="800"/>
              </a:spcAft>
            </a:pPr>
            <a:r>
              <a:rPr lang="en-US" sz="2000" kern="100" dirty="0">
                <a:solidFill>
                  <a:srgbClr val="222222"/>
                </a:solidFill>
                <a:effectLst/>
                <a:ea typeface="Calibri" panose="020F0502020204030204" pitchFamily="34" charset="0"/>
              </a:rPr>
              <a:t>Expanding Renewable Energy in Pakistan’s Electricity Mix.2020. Available: </a:t>
            </a:r>
            <a:r>
              <a:rPr lang="en-US" sz="2000" u="sng" kern="100" dirty="0">
                <a:solidFill>
                  <a:srgbClr val="0563C1"/>
                </a:solidFill>
                <a:effectLst/>
                <a:ea typeface="Calibri" panose="020F0502020204030204" pitchFamily="34" charset="0"/>
                <a:hlinkClick r:id="rId3"/>
              </a:rPr>
              <a:t>https://www.worldbank.org/en/news/feature/2020/11/09/a-renewable-energy-future-for-pakistans-power-system</a:t>
            </a:r>
            <a:endParaRPr lang="en-US" sz="2000" kern="100" dirty="0">
              <a:effectLst/>
              <a:ea typeface="Calibri" panose="020F0502020204030204" pitchFamily="34" charset="0"/>
            </a:endParaRPr>
          </a:p>
          <a:p>
            <a:pPr marL="0" marR="0">
              <a:lnSpc>
                <a:spcPct val="107000"/>
              </a:lnSpc>
              <a:spcBef>
                <a:spcPts val="0"/>
              </a:spcBef>
              <a:spcAft>
                <a:spcPts val="800"/>
              </a:spcAft>
            </a:pPr>
            <a:r>
              <a:rPr lang="en-US" sz="2000" kern="100" dirty="0">
                <a:solidFill>
                  <a:srgbClr val="222222"/>
                </a:solidFill>
                <a:effectLst/>
                <a:ea typeface="Calibri" panose="020F0502020204030204" pitchFamily="34" charset="0"/>
              </a:rPr>
              <a:t>[Accessed: July 11,2023] </a:t>
            </a:r>
            <a:endParaRPr lang="en-US" sz="2000" kern="100" dirty="0">
              <a:effectLst/>
              <a:ea typeface="Calibri" panose="020F0502020204030204" pitchFamily="34" charset="0"/>
            </a:endParaRPr>
          </a:p>
          <a:p>
            <a:pPr marL="0" marR="0">
              <a:lnSpc>
                <a:spcPct val="107000"/>
              </a:lnSpc>
              <a:spcBef>
                <a:spcPts val="0"/>
              </a:spcBef>
              <a:spcAft>
                <a:spcPts val="800"/>
              </a:spcAft>
            </a:pPr>
            <a:r>
              <a:rPr lang="en-US" sz="2000" kern="100" dirty="0" err="1">
                <a:solidFill>
                  <a:srgbClr val="222222"/>
                </a:solidFill>
                <a:effectLst/>
                <a:ea typeface="Calibri" panose="020F0502020204030204" pitchFamily="34" charset="0"/>
              </a:rPr>
              <a:t>Sibtain</a:t>
            </a:r>
            <a:r>
              <a:rPr lang="en-US" sz="2000" kern="100" dirty="0">
                <a:solidFill>
                  <a:srgbClr val="222222"/>
                </a:solidFill>
                <a:effectLst/>
                <a:ea typeface="Calibri" panose="020F0502020204030204" pitchFamily="34" charset="0"/>
              </a:rPr>
              <a:t>, M., Li, X., Bashir, H., &amp; Azam, M. I. (2021). Hydropower exploitation for Pakistan's sustainable development: A SWOT analysis considering current situation, challenges, and prospects. </a:t>
            </a:r>
            <a:r>
              <a:rPr lang="en-US" sz="2000" i="1" kern="100" dirty="0">
                <a:solidFill>
                  <a:srgbClr val="222222"/>
                </a:solidFill>
                <a:effectLst/>
                <a:ea typeface="Calibri" panose="020F0502020204030204" pitchFamily="34" charset="0"/>
              </a:rPr>
              <a:t>Energy Strategy Reviews</a:t>
            </a:r>
            <a:r>
              <a:rPr lang="en-US" sz="2000" kern="100" dirty="0">
                <a:solidFill>
                  <a:srgbClr val="222222"/>
                </a:solidFill>
                <a:effectLst/>
                <a:ea typeface="Calibri" panose="020F0502020204030204" pitchFamily="34" charset="0"/>
              </a:rPr>
              <a:t>, </a:t>
            </a:r>
            <a:r>
              <a:rPr lang="en-US" sz="2000" i="1" kern="100" dirty="0">
                <a:solidFill>
                  <a:srgbClr val="222222"/>
                </a:solidFill>
                <a:effectLst/>
                <a:ea typeface="Calibri" panose="020F0502020204030204" pitchFamily="34" charset="0"/>
              </a:rPr>
              <a:t>38</a:t>
            </a:r>
            <a:r>
              <a:rPr lang="en-US" sz="2000" kern="100" dirty="0">
                <a:solidFill>
                  <a:srgbClr val="222222"/>
                </a:solidFill>
                <a:effectLst/>
                <a:ea typeface="Calibri" panose="020F0502020204030204" pitchFamily="34" charset="0"/>
              </a:rPr>
              <a:t>, 100728.</a:t>
            </a:r>
            <a:endParaRPr lang="en-US" sz="2000" kern="100" dirty="0">
              <a:effectLst/>
              <a:ea typeface="Calibri" panose="020F0502020204030204" pitchFamily="34" charset="0"/>
            </a:endParaRPr>
          </a:p>
          <a:p>
            <a:pPr marL="0" marR="0">
              <a:lnSpc>
                <a:spcPct val="107000"/>
              </a:lnSpc>
              <a:spcBef>
                <a:spcPts val="0"/>
              </a:spcBef>
              <a:spcAft>
                <a:spcPts val="800"/>
              </a:spcAft>
            </a:pPr>
            <a:r>
              <a:rPr lang="en-US" sz="2000" kern="100" dirty="0">
                <a:solidFill>
                  <a:srgbClr val="222222"/>
                </a:solidFill>
                <a:effectLst/>
                <a:ea typeface="Calibri" panose="020F0502020204030204" pitchFamily="34" charset="0"/>
              </a:rPr>
              <a:t>Can Pakistan </a:t>
            </a:r>
            <a:r>
              <a:rPr lang="en-US" sz="2000" kern="100" dirty="0" err="1">
                <a:solidFill>
                  <a:srgbClr val="222222"/>
                </a:solidFill>
                <a:effectLst/>
                <a:ea typeface="Calibri" panose="020F0502020204030204" pitchFamily="34" charset="0"/>
              </a:rPr>
              <a:t>capitalise</a:t>
            </a:r>
            <a:r>
              <a:rPr lang="en-US" sz="2000" kern="100" dirty="0">
                <a:solidFill>
                  <a:srgbClr val="222222"/>
                </a:solidFill>
                <a:effectLst/>
                <a:ea typeface="Calibri" panose="020F0502020204030204" pitchFamily="34" charset="0"/>
              </a:rPr>
              <a:t> on solar as it becomes popular. Hayat A,.2023.</a:t>
            </a:r>
            <a:r>
              <a:rPr lang="en-US" sz="2000" kern="100" dirty="0">
                <a:effectLst/>
                <a:ea typeface="Calibri" panose="020F0502020204030204" pitchFamily="34" charset="0"/>
              </a:rPr>
              <a:t> </a:t>
            </a:r>
            <a:r>
              <a:rPr lang="en-US" sz="2000" u="sng" kern="100" dirty="0">
                <a:solidFill>
                  <a:srgbClr val="0563C1"/>
                </a:solidFill>
                <a:ea typeface="Calibri" panose="020F0502020204030204" pitchFamily="34" charset="0"/>
                <a:hlinkClick r:id="rId4"/>
              </a:rPr>
              <a:t>https://tribune.com.pk/story/2420254/can-pakistan-capitalise-on-solar-as-it-becomes-popular</a:t>
            </a:r>
            <a:endParaRPr lang="en-US" sz="2000" kern="100" dirty="0">
              <a:effectLst/>
              <a:ea typeface="Calibri" panose="020F0502020204030204" pitchFamily="34" charset="0"/>
            </a:endParaRPr>
          </a:p>
          <a:p>
            <a:pPr marL="0" marR="0">
              <a:lnSpc>
                <a:spcPct val="107000"/>
              </a:lnSpc>
              <a:spcBef>
                <a:spcPts val="0"/>
              </a:spcBef>
              <a:spcAft>
                <a:spcPts val="800"/>
              </a:spcAft>
            </a:pPr>
            <a:r>
              <a:rPr lang="en-US" sz="2000" kern="100" dirty="0">
                <a:solidFill>
                  <a:srgbClr val="222222"/>
                </a:solidFill>
                <a:effectLst/>
                <a:ea typeface="Calibri" panose="020F0502020204030204" pitchFamily="34" charset="0"/>
              </a:rPr>
              <a:t>[Accessed: July 13,2023]</a:t>
            </a:r>
            <a:endParaRPr lang="en-US" sz="2000" kern="100" dirty="0">
              <a:effectLst/>
              <a:ea typeface="Calibri" panose="020F0502020204030204" pitchFamily="34" charset="0"/>
            </a:endParaRPr>
          </a:p>
          <a:p>
            <a:pPr marL="0" marR="0">
              <a:lnSpc>
                <a:spcPct val="107000"/>
              </a:lnSpc>
              <a:spcBef>
                <a:spcPts val="0"/>
              </a:spcBef>
              <a:spcAft>
                <a:spcPts val="800"/>
              </a:spcAft>
            </a:pPr>
            <a:r>
              <a:rPr lang="en-US" sz="2000" kern="100" dirty="0" err="1">
                <a:solidFill>
                  <a:srgbClr val="222222"/>
                </a:solidFill>
                <a:effectLst/>
                <a:ea typeface="Calibri" panose="020F0502020204030204" pitchFamily="34" charset="0"/>
              </a:rPr>
              <a:t>Aized</a:t>
            </a:r>
            <a:r>
              <a:rPr lang="en-US" sz="2000" kern="100" dirty="0">
                <a:solidFill>
                  <a:srgbClr val="222222"/>
                </a:solidFill>
                <a:effectLst/>
                <a:ea typeface="Calibri" panose="020F0502020204030204" pitchFamily="34" charset="0"/>
              </a:rPr>
              <a:t>, T., Sohail Rehman, S. M., Kamran, S., Kazim, A. H., &amp; Ubaid </a:t>
            </a:r>
            <a:r>
              <a:rPr lang="en-US" sz="2000" kern="100" dirty="0" err="1">
                <a:solidFill>
                  <a:srgbClr val="222222"/>
                </a:solidFill>
                <a:effectLst/>
                <a:ea typeface="Calibri" panose="020F0502020204030204" pitchFamily="34" charset="0"/>
              </a:rPr>
              <a:t>ur</a:t>
            </a:r>
            <a:r>
              <a:rPr lang="en-US" sz="2000" kern="100" dirty="0">
                <a:solidFill>
                  <a:srgbClr val="222222"/>
                </a:solidFill>
                <a:effectLst/>
                <a:ea typeface="Calibri" panose="020F0502020204030204" pitchFamily="34" charset="0"/>
              </a:rPr>
              <a:t> Rehman, S. (2019). Design and analysis of wind pump for wind conditions in Pakistan. </a:t>
            </a:r>
            <a:r>
              <a:rPr lang="en-US" sz="2000" i="1" kern="100" dirty="0">
                <a:solidFill>
                  <a:srgbClr val="222222"/>
                </a:solidFill>
                <a:effectLst/>
                <a:ea typeface="Calibri" panose="020F0502020204030204" pitchFamily="34" charset="0"/>
              </a:rPr>
              <a:t>Advances in Mechanical Engineering</a:t>
            </a:r>
            <a:r>
              <a:rPr lang="en-US" sz="2000" kern="100" dirty="0">
                <a:solidFill>
                  <a:srgbClr val="222222"/>
                </a:solidFill>
                <a:effectLst/>
                <a:ea typeface="Calibri" panose="020F0502020204030204" pitchFamily="34" charset="0"/>
              </a:rPr>
              <a:t>, </a:t>
            </a:r>
            <a:r>
              <a:rPr lang="en-US" sz="2000" i="1" kern="100" dirty="0">
                <a:solidFill>
                  <a:srgbClr val="222222"/>
                </a:solidFill>
                <a:effectLst/>
                <a:ea typeface="Calibri" panose="020F0502020204030204" pitchFamily="34" charset="0"/>
              </a:rPr>
              <a:t>11</a:t>
            </a:r>
            <a:r>
              <a:rPr lang="en-US" sz="2000" kern="100" dirty="0">
                <a:solidFill>
                  <a:srgbClr val="222222"/>
                </a:solidFill>
                <a:effectLst/>
                <a:ea typeface="Calibri" panose="020F0502020204030204" pitchFamily="34" charset="0"/>
              </a:rPr>
              <a:t>(9), 1687814019880405.</a:t>
            </a:r>
            <a:endParaRPr lang="en-US" sz="2000" kern="100" dirty="0">
              <a:effectLst/>
              <a:ea typeface="Calibri" panose="020F0502020204030204" pitchFamily="34" charset="0"/>
            </a:endParaRPr>
          </a:p>
          <a:p>
            <a:endParaRPr lang="en-US" sz="3200" dirty="0"/>
          </a:p>
        </p:txBody>
      </p:sp>
      <p:sp>
        <p:nvSpPr>
          <p:cNvPr id="14" name="Text Placeholder 13">
            <a:extLst>
              <a:ext uri="{FF2B5EF4-FFF2-40B4-BE49-F238E27FC236}">
                <a16:creationId xmlns:a16="http://schemas.microsoft.com/office/drawing/2014/main" id="{F3FB71D3-C739-B045-8C93-464F63D35A2D}"/>
              </a:ext>
            </a:extLst>
          </p:cNvPr>
          <p:cNvSpPr>
            <a:spLocks noGrp="1"/>
          </p:cNvSpPr>
          <p:nvPr>
            <p:ph type="body" sz="quarter" idx="29"/>
          </p:nvPr>
        </p:nvSpPr>
        <p:spPr>
          <a:xfrm>
            <a:off x="22191231" y="13478008"/>
            <a:ext cx="6698012" cy="659516"/>
          </a:xfrm>
        </p:spPr>
        <p:txBody>
          <a:bodyPr/>
          <a:lstStyle/>
          <a:p>
            <a:r>
              <a:rPr lang="en-US" sz="3600" dirty="0">
                <a:latin typeface="Times New Roman" panose="02020603050405020304" pitchFamily="18" charset="0"/>
                <a:cs typeface="Times New Roman" panose="02020603050405020304" pitchFamily="18" charset="0"/>
              </a:rPr>
              <a:t>Contact</a:t>
            </a:r>
          </a:p>
        </p:txBody>
      </p:sp>
      <p:sp>
        <p:nvSpPr>
          <p:cNvPr id="15" name="Text Placeholder 14">
            <a:extLst>
              <a:ext uri="{FF2B5EF4-FFF2-40B4-BE49-F238E27FC236}">
                <a16:creationId xmlns:a16="http://schemas.microsoft.com/office/drawing/2014/main" id="{6E2A0EE1-80D5-6940-8051-B66C24712A9E}"/>
              </a:ext>
            </a:extLst>
          </p:cNvPr>
          <p:cNvSpPr>
            <a:spLocks noGrp="1"/>
          </p:cNvSpPr>
          <p:nvPr>
            <p:ph type="body" sz="quarter" idx="30"/>
          </p:nvPr>
        </p:nvSpPr>
        <p:spPr>
          <a:xfrm>
            <a:off x="22184304" y="14005733"/>
            <a:ext cx="6701366" cy="1076325"/>
          </a:xfrm>
        </p:spPr>
        <p:txBody>
          <a:bodyPr/>
          <a:lstStyle/>
          <a:p>
            <a:r>
              <a:rPr lang="en-US" sz="2400" dirty="0">
                <a:hlinkClick r:id="rId5"/>
              </a:rPr>
              <a:t>yasirabbasuaf@gmail.com</a:t>
            </a:r>
            <a:endParaRPr lang="en-US" sz="2400" dirty="0"/>
          </a:p>
          <a:p>
            <a:r>
              <a:rPr lang="en-US" sz="2400" dirty="0"/>
              <a:t>ammar.aslam@uaf.edu.pk</a:t>
            </a:r>
          </a:p>
        </p:txBody>
      </p:sp>
      <p:sp>
        <p:nvSpPr>
          <p:cNvPr id="16" name="Text Placeholder 15">
            <a:extLst>
              <a:ext uri="{FF2B5EF4-FFF2-40B4-BE49-F238E27FC236}">
                <a16:creationId xmlns:a16="http://schemas.microsoft.com/office/drawing/2014/main" id="{9C9A4ED7-2979-704C-8B63-8C4749209E9C}"/>
              </a:ext>
            </a:extLst>
          </p:cNvPr>
          <p:cNvSpPr>
            <a:spLocks noGrp="1"/>
          </p:cNvSpPr>
          <p:nvPr>
            <p:ph type="body" sz="quarter" idx="150"/>
          </p:nvPr>
        </p:nvSpPr>
        <p:spPr/>
        <p:txBody>
          <a:bodyPr>
            <a:normAutofit/>
          </a:bodyPr>
          <a:lstStyle/>
          <a:p>
            <a:r>
              <a:rPr lang="en-US" sz="2800" kern="0" dirty="0">
                <a:latin typeface="Times New Roman" panose="02020603050405020304" pitchFamily="18" charset="0"/>
                <a:ea typeface="Calibri" panose="020F0502020204030204" pitchFamily="34" charset="0"/>
                <a:cs typeface="Times New Roman" panose="02020603050405020304" pitchFamily="18" charset="0"/>
              </a:rPr>
              <a:t>Yasir Abbas </a:t>
            </a:r>
            <a:r>
              <a:rPr lang="en-PK" sz="2800" kern="0" dirty="0">
                <a:effectLst/>
                <a:latin typeface="Times New Roman" panose="02020603050405020304" pitchFamily="18" charset="0"/>
                <a:ea typeface="Calibri" panose="020F0502020204030204" pitchFamily="34" charset="0"/>
                <a:cs typeface="Times New Roman" panose="02020603050405020304" pitchFamily="18" charset="0"/>
              </a:rPr>
              <a:t>; Rana Ammar Aslam</a:t>
            </a:r>
            <a:endParaRPr lang="en-PK"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000" dirty="0"/>
          </a:p>
        </p:txBody>
      </p:sp>
      <p:sp>
        <p:nvSpPr>
          <p:cNvPr id="17" name="Text Placeholder 16">
            <a:extLst>
              <a:ext uri="{FF2B5EF4-FFF2-40B4-BE49-F238E27FC236}">
                <a16:creationId xmlns:a16="http://schemas.microsoft.com/office/drawing/2014/main" id="{DF53DC26-7F50-5F44-B9B5-AAC66367A3C3}"/>
              </a:ext>
            </a:extLst>
          </p:cNvPr>
          <p:cNvSpPr>
            <a:spLocks noGrp="1"/>
          </p:cNvSpPr>
          <p:nvPr>
            <p:ph type="body" sz="quarter" idx="184"/>
          </p:nvPr>
        </p:nvSpPr>
        <p:spPr>
          <a:xfrm>
            <a:off x="3906520" y="1618720"/>
            <a:ext cx="21447761" cy="1937979"/>
          </a:xfrm>
        </p:spPr>
        <p:txBody>
          <a:bodyPr>
            <a:normAutofit/>
          </a:bodyPr>
          <a:lstStyle/>
          <a:p>
            <a:r>
              <a:rPr lang="en-PK" sz="3600" kern="100" dirty="0">
                <a:effectLst/>
                <a:latin typeface="Times New Roman" panose="02020603050405020304" pitchFamily="18" charset="0"/>
                <a:ea typeface="Calibri" panose="020F0502020204030204" pitchFamily="34" charset="0"/>
                <a:cs typeface="Times New Roman" panose="02020603050405020304" pitchFamily="18" charset="0"/>
              </a:rPr>
              <a:t>Department of Structures and Environmental Engineering</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Univer</a:t>
            </a:r>
            <a:r>
              <a:rPr lang="en-PK" sz="3600" kern="100" dirty="0">
                <a:effectLst/>
                <a:latin typeface="Times New Roman" panose="02020603050405020304" pitchFamily="18" charset="0"/>
                <a:ea typeface="Calibri" panose="020F0502020204030204" pitchFamily="34" charset="0"/>
                <a:cs typeface="Times New Roman" panose="02020603050405020304" pitchFamily="18" charset="0"/>
              </a:rPr>
              <a:t>sity of Agriculture </a:t>
            </a:r>
            <a:r>
              <a:rPr lang="en-PK" sz="3600" kern="100" dirty="0" err="1">
                <a:effectLst/>
                <a:latin typeface="Times New Roman" panose="02020603050405020304" pitchFamily="18" charset="0"/>
                <a:ea typeface="Calibri" panose="020F0502020204030204" pitchFamily="34" charset="0"/>
                <a:cs typeface="Times New Roman" panose="02020603050405020304" pitchFamily="18" charset="0"/>
              </a:rPr>
              <a:t>Faisalab</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ad</a:t>
            </a:r>
            <a:endParaRPr lang="en-PK" sz="3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 Placeholder 17">
            <a:extLst>
              <a:ext uri="{FF2B5EF4-FFF2-40B4-BE49-F238E27FC236}">
                <a16:creationId xmlns:a16="http://schemas.microsoft.com/office/drawing/2014/main" id="{457FE272-5763-3D48-B93E-52EFD36EF16C}"/>
              </a:ext>
            </a:extLst>
          </p:cNvPr>
          <p:cNvSpPr>
            <a:spLocks noGrp="1"/>
          </p:cNvSpPr>
          <p:nvPr>
            <p:ph type="body" sz="quarter" idx="185"/>
          </p:nvPr>
        </p:nvSpPr>
        <p:spPr>
          <a:xfrm>
            <a:off x="3818491" y="122987"/>
            <a:ext cx="24527909" cy="834414"/>
          </a:xfrm>
        </p:spPr>
        <p:txBody>
          <a:bodyPr>
            <a:noAutofit/>
          </a:bodyPr>
          <a:lstStyle/>
          <a:p>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Potential of untapped renewable energy resources in Pakistan: current status and future prospects</a:t>
            </a:r>
            <a:endParaRPr lang="en-PK" sz="96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pic>
        <p:nvPicPr>
          <p:cNvPr id="20" name="Picture 19" descr="A diagram of a diagram&#10;&#10;Description automatically generated">
            <a:extLst>
              <a:ext uri="{FF2B5EF4-FFF2-40B4-BE49-F238E27FC236}">
                <a16:creationId xmlns:a16="http://schemas.microsoft.com/office/drawing/2014/main" id="{4A689C90-62BC-8E63-FCAC-E066E234F1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4328" y="5604986"/>
            <a:ext cx="13621169" cy="4396549"/>
          </a:xfrm>
          <a:prstGeom prst="rect">
            <a:avLst/>
          </a:prstGeom>
        </p:spPr>
      </p:pic>
    </p:spTree>
    <p:extLst>
      <p:ext uri="{BB962C8B-B14F-4D97-AF65-F5344CB8AC3E}">
        <p14:creationId xmlns:p14="http://schemas.microsoft.com/office/powerpoint/2010/main" val="1261425497"/>
      </p:ext>
    </p:extLst>
  </p:cSld>
  <p:clrMapOvr>
    <a:masterClrMapping/>
  </p:clrMapOvr>
</p:sld>
</file>

<file path=ppt/theme/theme1.xml><?xml version="1.0" encoding="utf-8"?>
<a:theme xmlns:a="http://schemas.openxmlformats.org/drawingml/2006/main" name="36x60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2575</TotalTime>
  <Words>612</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Wingdings</vt:lpstr>
      <vt:lpstr>36x60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36x60 PowerPoint Presentation</dc:title>
  <dc:subject>Research poster presentation template</dc:subject>
  <dc:creator>PosterPresentations.com</dc:creator>
  <cp:keywords>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yasir abbas</cp:lastModifiedBy>
  <cp:revision>48</cp:revision>
  <dcterms:created xsi:type="dcterms:W3CDTF">2012-02-06T18:46:22Z</dcterms:created>
  <dcterms:modified xsi:type="dcterms:W3CDTF">2023-09-06T09:02:16Z</dcterms:modified>
  <cp:category>Research poster templates</cp:category>
</cp:coreProperties>
</file>