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drawings/drawing1.xml" ContentType="application/vnd.openxmlformats-officedocument.drawingml.chartshapes+xml"/>
  <Override PartName="/ppt/charts/chart6.xml" ContentType="application/vnd.openxmlformats-officedocument.drawingml.chart+xml"/>
  <Override PartName="/ppt/theme/themeOverride6.xml" ContentType="application/vnd.openxmlformats-officedocument.themeOverride+xml"/>
  <Override PartName="/ppt/charts/chart7.xml" ContentType="application/vnd.openxmlformats-officedocument.drawingml.chart+xml"/>
  <Override PartName="/ppt/theme/themeOverride7.xml" ContentType="application/vnd.openxmlformats-officedocument.themeOverride+xml"/>
  <Override PartName="/ppt/charts/chart8.xml" ContentType="application/vnd.openxmlformats-officedocument.drawingml.chart+xml"/>
  <Override PartName="/ppt/theme/themeOverride8.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4" r:id="rId7"/>
    <p:sldId id="265" r:id="rId8"/>
    <p:sldId id="266" r:id="rId9"/>
    <p:sldId id="277" r:id="rId10"/>
    <p:sldId id="278" r:id="rId11"/>
    <p:sldId id="279" r:id="rId12"/>
    <p:sldId id="280" r:id="rId13"/>
    <p:sldId id="281" r:id="rId14"/>
    <p:sldId id="282" r:id="rId15"/>
    <p:sldId id="283" r:id="rId16"/>
    <p:sldId id="284" r:id="rId17"/>
    <p:sldId id="285" r:id="rId18"/>
    <p:sldId id="286" r:id="rId19"/>
    <p:sldId id="275"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Attah\Desktop\Book%20chapter\Data%20CCR-POFR.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Attah\Desktop\Book%20chapter\Data%20CCR-POFR.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Users\Attah\Desktop\Book%20chapter\Data%20CCR-POFR.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C:\Users\Attah\Desktop\Book%20chapter\Data%20CCR-POFR.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Users\Attah\Desktop\Book%20chapter\Data%20CCR-POFR.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file:///C:\Users\Attah\Desktop\Book%20chapter\Data%20CCR-POFR.xlsx"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oleObject" Target="file:///C:\Users\Attah\Desktop\Book%20chapter\Data%20CCR-POFR.xlsx" TargetMode="External"/><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oleObject" Target="file:///C:\Users\Attah\Desktop\Book%20chapter\Data%20CCR-POFR.xlsx" TargetMode="External"/><Relationship Id="rId1" Type="http://schemas.openxmlformats.org/officeDocument/2006/relationships/themeOverride" Target="../theme/themeOverride8.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5857162591517"/>
          <c:y val="4.6509987778245269E-2"/>
          <c:w val="0.54950256635099592"/>
          <c:h val="0.69769149085371973"/>
        </c:manualLayout>
      </c:layout>
      <c:scatterChart>
        <c:scatterStyle val="smoothMarker"/>
        <c:varyColors val="0"/>
        <c:ser>
          <c:idx val="0"/>
          <c:order val="0"/>
          <c:tx>
            <c:v>0 % POFR</c:v>
          </c:tx>
          <c:spPr>
            <a:ln w="28575"/>
          </c:spPr>
          <c:marker>
            <c:symbol val="diamond"/>
            <c:size val="6"/>
            <c:spPr>
              <a:solidFill>
                <a:schemeClr val="accent1"/>
              </a:solidFill>
              <a:ln w="28575">
                <a:solidFill>
                  <a:srgbClr val="5B9BD5"/>
                </a:solidFill>
                <a:round/>
              </a:ln>
              <a:effectLst/>
            </c:spPr>
          </c:marker>
          <c:xVal>
            <c:numRef>
              <c:f>Sheet1!$B$48:$B$53</c:f>
              <c:numCache>
                <c:formatCode>General</c:formatCode>
                <c:ptCount val="6"/>
                <c:pt idx="0">
                  <c:v>0</c:v>
                </c:pt>
                <c:pt idx="1">
                  <c:v>3</c:v>
                </c:pt>
                <c:pt idx="2">
                  <c:v>6</c:v>
                </c:pt>
                <c:pt idx="3">
                  <c:v>9</c:v>
                </c:pt>
                <c:pt idx="4">
                  <c:v>12</c:v>
                </c:pt>
                <c:pt idx="5">
                  <c:v>15</c:v>
                </c:pt>
              </c:numCache>
            </c:numRef>
          </c:xVal>
          <c:yVal>
            <c:numRef>
              <c:f>Sheet1!$C$48:$C$53</c:f>
              <c:numCache>
                <c:formatCode>0.000</c:formatCode>
                <c:ptCount val="6"/>
                <c:pt idx="0">
                  <c:v>1.615</c:v>
                </c:pt>
                <c:pt idx="1">
                  <c:v>1.595</c:v>
                </c:pt>
                <c:pt idx="2">
                  <c:v>1.597</c:v>
                </c:pt>
                <c:pt idx="3">
                  <c:v>1.583</c:v>
                </c:pt>
                <c:pt idx="4">
                  <c:v>1.575</c:v>
                </c:pt>
                <c:pt idx="5">
                  <c:v>1.5549999999999999</c:v>
                </c:pt>
              </c:numCache>
            </c:numRef>
          </c:yVal>
          <c:smooth val="1"/>
          <c:extLst xmlns:c16r2="http://schemas.microsoft.com/office/drawing/2015/06/chart">
            <c:ext xmlns:c16="http://schemas.microsoft.com/office/drawing/2014/chart" uri="{C3380CC4-5D6E-409C-BE32-E72D297353CC}">
              <c16:uniqueId val="{00000000-6326-4961-97BC-78D20869C86F}"/>
            </c:ext>
          </c:extLst>
        </c:ser>
        <c:ser>
          <c:idx val="1"/>
          <c:order val="1"/>
          <c:tx>
            <c:v>2 % POFR</c:v>
          </c:tx>
          <c:spPr>
            <a:ln w="28575"/>
          </c:spPr>
          <c:marker>
            <c:symbol val="square"/>
            <c:size val="6"/>
            <c:spPr>
              <a:solidFill>
                <a:schemeClr val="accent2"/>
              </a:solidFill>
              <a:ln w="28575">
                <a:solidFill>
                  <a:srgbClr val="ED7D31"/>
                </a:solidFill>
                <a:round/>
              </a:ln>
              <a:effectLst/>
            </c:spPr>
          </c:marker>
          <c:xVal>
            <c:numRef>
              <c:f>Sheet1!$B$48:$B$53</c:f>
              <c:numCache>
                <c:formatCode>General</c:formatCode>
                <c:ptCount val="6"/>
                <c:pt idx="0">
                  <c:v>0</c:v>
                </c:pt>
                <c:pt idx="1">
                  <c:v>3</c:v>
                </c:pt>
                <c:pt idx="2">
                  <c:v>6</c:v>
                </c:pt>
                <c:pt idx="3">
                  <c:v>9</c:v>
                </c:pt>
                <c:pt idx="4">
                  <c:v>12</c:v>
                </c:pt>
                <c:pt idx="5">
                  <c:v>15</c:v>
                </c:pt>
              </c:numCache>
            </c:numRef>
          </c:xVal>
          <c:yVal>
            <c:numRef>
              <c:f>Sheet1!$D$48:$D$53</c:f>
              <c:numCache>
                <c:formatCode>0.000</c:formatCode>
                <c:ptCount val="6"/>
                <c:pt idx="0">
                  <c:v>1.61</c:v>
                </c:pt>
                <c:pt idx="1">
                  <c:v>1.583</c:v>
                </c:pt>
                <c:pt idx="2">
                  <c:v>1.579</c:v>
                </c:pt>
                <c:pt idx="3">
                  <c:v>1.575</c:v>
                </c:pt>
                <c:pt idx="4">
                  <c:v>1.5680000000000001</c:v>
                </c:pt>
                <c:pt idx="5">
                  <c:v>1.556</c:v>
                </c:pt>
              </c:numCache>
            </c:numRef>
          </c:yVal>
          <c:smooth val="1"/>
          <c:extLst xmlns:c16r2="http://schemas.microsoft.com/office/drawing/2015/06/chart">
            <c:ext xmlns:c16="http://schemas.microsoft.com/office/drawing/2014/chart" uri="{C3380CC4-5D6E-409C-BE32-E72D297353CC}">
              <c16:uniqueId val="{00000001-6326-4961-97BC-78D20869C86F}"/>
            </c:ext>
          </c:extLst>
        </c:ser>
        <c:ser>
          <c:idx val="2"/>
          <c:order val="2"/>
          <c:tx>
            <c:v>4 % POFR</c:v>
          </c:tx>
          <c:spPr>
            <a:ln w="28575"/>
          </c:spPr>
          <c:marker>
            <c:symbol val="triangle"/>
            <c:size val="6"/>
            <c:spPr>
              <a:solidFill>
                <a:schemeClr val="accent3"/>
              </a:solidFill>
              <a:ln w="28575">
                <a:solidFill>
                  <a:srgbClr val="A5A5A5"/>
                </a:solidFill>
                <a:round/>
              </a:ln>
              <a:effectLst/>
            </c:spPr>
          </c:marker>
          <c:xVal>
            <c:numRef>
              <c:f>Sheet1!$B$48:$B$53</c:f>
              <c:numCache>
                <c:formatCode>General</c:formatCode>
                <c:ptCount val="6"/>
                <c:pt idx="0">
                  <c:v>0</c:v>
                </c:pt>
                <c:pt idx="1">
                  <c:v>3</c:v>
                </c:pt>
                <c:pt idx="2">
                  <c:v>6</c:v>
                </c:pt>
                <c:pt idx="3">
                  <c:v>9</c:v>
                </c:pt>
                <c:pt idx="4">
                  <c:v>12</c:v>
                </c:pt>
                <c:pt idx="5">
                  <c:v>15</c:v>
                </c:pt>
              </c:numCache>
            </c:numRef>
          </c:xVal>
          <c:yVal>
            <c:numRef>
              <c:f>Sheet1!$E$48:$E$53</c:f>
              <c:numCache>
                <c:formatCode>0.000</c:formatCode>
                <c:ptCount val="6"/>
                <c:pt idx="0">
                  <c:v>1.597</c:v>
                </c:pt>
                <c:pt idx="1">
                  <c:v>1.583</c:v>
                </c:pt>
                <c:pt idx="2">
                  <c:v>1.5649999999999999</c:v>
                </c:pt>
                <c:pt idx="3">
                  <c:v>1.57</c:v>
                </c:pt>
                <c:pt idx="4">
                  <c:v>1.5629999999999999</c:v>
                </c:pt>
                <c:pt idx="5">
                  <c:v>1.5449999999999999</c:v>
                </c:pt>
              </c:numCache>
            </c:numRef>
          </c:yVal>
          <c:smooth val="1"/>
          <c:extLst xmlns:c16r2="http://schemas.microsoft.com/office/drawing/2015/06/chart">
            <c:ext xmlns:c16="http://schemas.microsoft.com/office/drawing/2014/chart" uri="{C3380CC4-5D6E-409C-BE32-E72D297353CC}">
              <c16:uniqueId val="{00000002-6326-4961-97BC-78D20869C86F}"/>
            </c:ext>
          </c:extLst>
        </c:ser>
        <c:ser>
          <c:idx val="3"/>
          <c:order val="3"/>
          <c:tx>
            <c:v>6 % POFR</c:v>
          </c:tx>
          <c:spPr>
            <a:ln w="28575"/>
          </c:spPr>
          <c:marker>
            <c:symbol val="x"/>
            <c:size val="6"/>
            <c:spPr>
              <a:noFill/>
              <a:ln w="28575">
                <a:solidFill>
                  <a:srgbClr val="FFC000"/>
                </a:solidFill>
                <a:round/>
              </a:ln>
              <a:effectLst/>
            </c:spPr>
          </c:marker>
          <c:xVal>
            <c:numRef>
              <c:f>Sheet1!$B$48:$B$53</c:f>
              <c:numCache>
                <c:formatCode>General</c:formatCode>
                <c:ptCount val="6"/>
                <c:pt idx="0">
                  <c:v>0</c:v>
                </c:pt>
                <c:pt idx="1">
                  <c:v>3</c:v>
                </c:pt>
                <c:pt idx="2">
                  <c:v>6</c:v>
                </c:pt>
                <c:pt idx="3">
                  <c:v>9</c:v>
                </c:pt>
                <c:pt idx="4">
                  <c:v>12</c:v>
                </c:pt>
                <c:pt idx="5">
                  <c:v>15</c:v>
                </c:pt>
              </c:numCache>
            </c:numRef>
          </c:xVal>
          <c:yVal>
            <c:numRef>
              <c:f>Sheet1!$F$48:$F$53</c:f>
              <c:numCache>
                <c:formatCode>0.000</c:formatCode>
                <c:ptCount val="6"/>
                <c:pt idx="0">
                  <c:v>1.5880000000000001</c:v>
                </c:pt>
                <c:pt idx="1">
                  <c:v>1.575</c:v>
                </c:pt>
                <c:pt idx="2">
                  <c:v>1.569</c:v>
                </c:pt>
                <c:pt idx="3">
                  <c:v>1.5620000000000001</c:v>
                </c:pt>
                <c:pt idx="4">
                  <c:v>1.5449999999999999</c:v>
                </c:pt>
                <c:pt idx="5">
                  <c:v>1.5389999999999999</c:v>
                </c:pt>
              </c:numCache>
            </c:numRef>
          </c:yVal>
          <c:smooth val="1"/>
          <c:extLst xmlns:c16r2="http://schemas.microsoft.com/office/drawing/2015/06/chart">
            <c:ext xmlns:c16="http://schemas.microsoft.com/office/drawing/2014/chart" uri="{C3380CC4-5D6E-409C-BE32-E72D297353CC}">
              <c16:uniqueId val="{00000003-6326-4961-97BC-78D20869C86F}"/>
            </c:ext>
          </c:extLst>
        </c:ser>
        <c:ser>
          <c:idx val="4"/>
          <c:order val="4"/>
          <c:tx>
            <c:v>8 % POFR</c:v>
          </c:tx>
          <c:spPr>
            <a:ln w="28575"/>
          </c:spPr>
          <c:marker>
            <c:symbol val="star"/>
            <c:size val="6"/>
            <c:spPr>
              <a:noFill/>
              <a:ln w="28575">
                <a:solidFill>
                  <a:srgbClr val="4472C4"/>
                </a:solidFill>
                <a:round/>
              </a:ln>
              <a:effectLst/>
            </c:spPr>
          </c:marker>
          <c:xVal>
            <c:numRef>
              <c:f>Sheet1!$B$48:$B$53</c:f>
              <c:numCache>
                <c:formatCode>General</c:formatCode>
                <c:ptCount val="6"/>
                <c:pt idx="0">
                  <c:v>0</c:v>
                </c:pt>
                <c:pt idx="1">
                  <c:v>3</c:v>
                </c:pt>
                <c:pt idx="2">
                  <c:v>6</c:v>
                </c:pt>
                <c:pt idx="3">
                  <c:v>9</c:v>
                </c:pt>
                <c:pt idx="4">
                  <c:v>12</c:v>
                </c:pt>
                <c:pt idx="5">
                  <c:v>15</c:v>
                </c:pt>
              </c:numCache>
            </c:numRef>
          </c:xVal>
          <c:yVal>
            <c:numRef>
              <c:f>Sheet1!$G$48:$G$53</c:f>
              <c:numCache>
                <c:formatCode>0.000</c:formatCode>
                <c:ptCount val="6"/>
                <c:pt idx="0">
                  <c:v>1.575</c:v>
                </c:pt>
                <c:pt idx="1">
                  <c:v>1.5720000000000001</c:v>
                </c:pt>
                <c:pt idx="2">
                  <c:v>1.5549999999999999</c:v>
                </c:pt>
                <c:pt idx="3">
                  <c:v>1.5409999999999999</c:v>
                </c:pt>
                <c:pt idx="4">
                  <c:v>1.546</c:v>
                </c:pt>
                <c:pt idx="5">
                  <c:v>1.528</c:v>
                </c:pt>
              </c:numCache>
            </c:numRef>
          </c:yVal>
          <c:smooth val="1"/>
          <c:extLst xmlns:c16r2="http://schemas.microsoft.com/office/drawing/2015/06/chart">
            <c:ext xmlns:c16="http://schemas.microsoft.com/office/drawing/2014/chart" uri="{C3380CC4-5D6E-409C-BE32-E72D297353CC}">
              <c16:uniqueId val="{00000004-6326-4961-97BC-78D20869C86F}"/>
            </c:ext>
          </c:extLst>
        </c:ser>
        <c:dLbls>
          <c:showLegendKey val="0"/>
          <c:showVal val="0"/>
          <c:showCatName val="0"/>
          <c:showSerName val="0"/>
          <c:showPercent val="0"/>
          <c:showBubbleSize val="0"/>
        </c:dLbls>
        <c:axId val="-1742001104"/>
        <c:axId val="-1742004912"/>
      </c:scatterChart>
      <c:valAx>
        <c:axId val="-1742001104"/>
        <c:scaling>
          <c:orientation val="minMax"/>
          <c:max val="15"/>
        </c:scaling>
        <c:delete val="0"/>
        <c:axPos val="b"/>
        <c:title>
          <c:tx>
            <c:rich>
              <a:bodyPr rot="0" spcFirstLastPara="1" vertOverflow="ellipsis" vert="horz" wrap="square" anchor="ctr" anchorCtr="1"/>
              <a:lstStyle/>
              <a:p>
                <a:pPr>
                  <a:defRPr sz="2000" b="1" i="0" u="none" strike="noStrike" kern="1200" cap="all" baseline="0">
                    <a:solidFill>
                      <a:schemeClr val="tx1">
                        <a:lumMod val="65000"/>
                        <a:lumOff val="35000"/>
                      </a:schemeClr>
                    </a:solidFill>
                    <a:latin typeface="Palatino Linotype" panose="02040502050505030304" pitchFamily="18" charset="0"/>
                    <a:ea typeface="+mn-ea"/>
                    <a:cs typeface="Times New Roman" panose="02020603050405020304" pitchFamily="18" charset="0"/>
                  </a:defRPr>
                </a:pPr>
                <a:r>
                  <a:rPr lang="en-US" sz="2000" b="1" i="0" u="none" strike="noStrike" kern="1200" cap="none" normalizeH="0" baseline="0">
                    <a:solidFill>
                      <a:sysClr val="windowText" lastClr="000000">
                        <a:lumMod val="65000"/>
                        <a:lumOff val="35000"/>
                      </a:sysClr>
                    </a:solidFill>
                    <a:latin typeface="Palatino Linotype" panose="02040502050505030304" pitchFamily="18" charset="0"/>
                    <a:ea typeface="Cambria Math" panose="02040503050406030204" pitchFamily="18" charset="0"/>
                    <a:cs typeface="Times New Roman" panose="02020603050405020304" pitchFamily="18" charset="0"/>
                  </a:rPr>
                  <a:t>CCP</a:t>
                </a:r>
                <a:r>
                  <a:rPr lang="en-US" sz="2000" b="1" cap="none" normalizeH="0" baseline="0">
                    <a:latin typeface="Palatino Linotype" panose="02040502050505030304" pitchFamily="18" charset="0"/>
                    <a:ea typeface="Cambria Math" panose="02040503050406030204" pitchFamily="18" charset="0"/>
                  </a:rPr>
                  <a:t> Content </a:t>
                </a:r>
                <a:r>
                  <a:rPr lang="en-US" sz="2000" b="1">
                    <a:latin typeface="Palatino Linotype" panose="02040502050505030304" pitchFamily="18" charset="0"/>
                  </a:rPr>
                  <a:t>(%)</a:t>
                </a:r>
              </a:p>
            </c:rich>
          </c:tx>
          <c:layout>
            <c:manualLayout>
              <c:xMode val="edge"/>
              <c:yMode val="edge"/>
              <c:x val="0.31127353646011646"/>
              <c:y val="0.91195535717979148"/>
            </c:manualLayout>
          </c:layout>
          <c:overlay val="0"/>
          <c:spPr>
            <a:noFill/>
            <a:ln>
              <a:noFill/>
            </a:ln>
            <a:effectLst/>
          </c:spPr>
        </c:title>
        <c:numFmt formatCode="General" sourceLinked="1"/>
        <c:majorTickMark val="in"/>
        <c:minorTickMark val="in"/>
        <c:tickLblPos val="nextTo"/>
        <c:spPr>
          <a:noFill/>
          <a:ln w="9525" cap="flat" cmpd="sng" algn="ctr">
            <a:solidFill>
              <a:schemeClr val="tx1"/>
            </a:solidFill>
            <a:round/>
          </a:ln>
          <a:effectLst/>
        </c:spPr>
        <c:txPr>
          <a:bodyPr rot="-60000000" spcFirstLastPara="1" vertOverflow="ellipsis" vert="horz" wrap="square" anchor="ctr" anchorCtr="1"/>
          <a:lstStyle/>
          <a:p>
            <a:pPr algn="just">
              <a:defRPr sz="2000" b="1" i="0" u="none" strike="noStrike" kern="1200" cap="all" spc="120" normalizeH="0" baseline="0">
                <a:solidFill>
                  <a:schemeClr val="tx1">
                    <a:lumMod val="65000"/>
                    <a:lumOff val="35000"/>
                  </a:schemeClr>
                </a:solidFill>
                <a:latin typeface="Palatino Linotype" panose="02040502050505030304" pitchFamily="18" charset="0"/>
                <a:ea typeface="+mn-ea"/>
                <a:cs typeface="Times New Roman" panose="02020603050405020304" pitchFamily="18" charset="0"/>
              </a:defRPr>
            </a:pPr>
            <a:endParaRPr lang="en-US"/>
          </a:p>
        </c:txPr>
        <c:crossAx val="-1742004912"/>
        <c:crosses val="autoZero"/>
        <c:crossBetween val="midCat"/>
        <c:majorUnit val="3"/>
      </c:valAx>
      <c:valAx>
        <c:axId val="-1742004912"/>
        <c:scaling>
          <c:orientation val="minMax"/>
          <c:max val="1.62"/>
          <c:min val="1.52"/>
        </c:scaling>
        <c:delete val="0"/>
        <c:axPos val="l"/>
        <c:title>
          <c:tx>
            <c:rich>
              <a:bodyPr rot="-5400000" spcFirstLastPara="1" vertOverflow="ellipsis" vert="horz" wrap="square" anchor="ctr" anchorCtr="1"/>
              <a:lstStyle/>
              <a:p>
                <a:pPr>
                  <a:defRPr sz="2000" b="1" i="0" u="none" strike="noStrike" kern="1200" cap="all" baseline="0">
                    <a:solidFill>
                      <a:schemeClr val="tx1">
                        <a:lumMod val="65000"/>
                        <a:lumOff val="35000"/>
                      </a:schemeClr>
                    </a:solidFill>
                    <a:latin typeface="Palatino Linotype" panose="02040502050505030304" pitchFamily="18" charset="0"/>
                    <a:ea typeface="+mn-ea"/>
                    <a:cs typeface="Times New Roman" panose="02020603050405020304" pitchFamily="18" charset="0"/>
                  </a:defRPr>
                </a:pPr>
                <a:r>
                  <a:rPr lang="en-US" sz="2000" b="1" cap="none" baseline="0">
                    <a:latin typeface="Palatino Linotype" panose="02040502050505030304" pitchFamily="18" charset="0"/>
                  </a:rPr>
                  <a:t>MDD (Mg/m</a:t>
                </a:r>
                <a:r>
                  <a:rPr lang="en-US" sz="2000" b="1" cap="none" baseline="30000">
                    <a:latin typeface="Palatino Linotype" panose="02040502050505030304" pitchFamily="18" charset="0"/>
                  </a:rPr>
                  <a:t>3</a:t>
                </a:r>
                <a:r>
                  <a:rPr lang="en-US" sz="2000" b="1" cap="none" baseline="0">
                    <a:latin typeface="Palatino Linotype" panose="02040502050505030304" pitchFamily="18" charset="0"/>
                  </a:rPr>
                  <a:t>)</a:t>
                </a:r>
              </a:p>
            </c:rich>
          </c:tx>
          <c:layout>
            <c:manualLayout>
              <c:xMode val="edge"/>
              <c:yMode val="edge"/>
              <c:x val="1.3843901091310952E-2"/>
              <c:y val="0.14068401755124121"/>
            </c:manualLayout>
          </c:layout>
          <c:overlay val="0"/>
          <c:spPr>
            <a:noFill/>
            <a:ln>
              <a:noFill/>
            </a:ln>
            <a:effectLst/>
          </c:spPr>
        </c:title>
        <c:numFmt formatCode="0.00" sourceLinked="0"/>
        <c:majorTickMark val="in"/>
        <c:minorTickMark val="in"/>
        <c:tickLblPos val="nextTo"/>
        <c:spPr>
          <a:noFill/>
          <a:ln w="9525" cap="flat" cmpd="sng" algn="ctr">
            <a:solidFill>
              <a:schemeClr val="tx1"/>
            </a:solidFill>
            <a:round/>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Palatino Linotype" panose="02040502050505030304" pitchFamily="18" charset="0"/>
                <a:ea typeface="+mn-ea"/>
                <a:cs typeface="Times New Roman" panose="02020603050405020304" pitchFamily="18" charset="0"/>
              </a:defRPr>
            </a:pPr>
            <a:endParaRPr lang="en-US"/>
          </a:p>
        </c:txPr>
        <c:crossAx val="-1742001104"/>
        <c:crosses val="autoZero"/>
        <c:crossBetween val="midCat"/>
        <c:majorUnit val="2.0000000000000004E-2"/>
      </c:valAx>
      <c:spPr>
        <a:noFill/>
        <a:ln w="3175">
          <a:solidFill>
            <a:schemeClr val="tx1"/>
          </a:solidFill>
        </a:ln>
        <a:effectLst/>
      </c:spPr>
    </c:plotArea>
    <c:legend>
      <c:legendPos val="r"/>
      <c:legendEntry>
        <c:idx val="0"/>
        <c:txPr>
          <a:bodyPr rot="0" spcFirstLastPara="1" vertOverflow="ellipsis" vert="horz" wrap="square" anchor="ctr" anchorCtr="1"/>
          <a:lstStyle/>
          <a:p>
            <a:pPr rtl="0">
              <a:defRPr sz="2000" b="1" i="0" u="none" strike="noStrike" kern="1200" baseline="0">
                <a:solidFill>
                  <a:schemeClr val="tx1">
                    <a:lumMod val="65000"/>
                    <a:lumOff val="35000"/>
                  </a:schemeClr>
                </a:solidFill>
                <a:latin typeface="Palatino Linotype" panose="02040502050505030304" pitchFamily="18" charset="0"/>
                <a:ea typeface="+mn-ea"/>
                <a:cs typeface="Times New Roman" panose="02020603050405020304" pitchFamily="18" charset="0"/>
              </a:defRPr>
            </a:pPr>
            <a:endParaRPr lang="en-US"/>
          </a:p>
        </c:txPr>
      </c:legendEntry>
      <c:legendEntry>
        <c:idx val="1"/>
        <c:txPr>
          <a:bodyPr rot="0" spcFirstLastPara="1" vertOverflow="ellipsis" vert="horz" wrap="square" anchor="ctr" anchorCtr="1"/>
          <a:lstStyle/>
          <a:p>
            <a:pPr rtl="0">
              <a:defRPr sz="2000" b="1" i="0" u="none" strike="noStrike" kern="1200" baseline="0">
                <a:solidFill>
                  <a:schemeClr val="tx1">
                    <a:lumMod val="65000"/>
                    <a:lumOff val="35000"/>
                  </a:schemeClr>
                </a:solidFill>
                <a:latin typeface="Palatino Linotype" panose="02040502050505030304" pitchFamily="18" charset="0"/>
                <a:ea typeface="+mn-ea"/>
                <a:cs typeface="Times New Roman" panose="02020603050405020304" pitchFamily="18" charset="0"/>
              </a:defRPr>
            </a:pPr>
            <a:endParaRPr lang="en-US"/>
          </a:p>
        </c:txPr>
      </c:legendEntry>
      <c:legendEntry>
        <c:idx val="2"/>
        <c:txPr>
          <a:bodyPr rot="0" spcFirstLastPara="1" vertOverflow="ellipsis" vert="horz" wrap="square" anchor="ctr" anchorCtr="1"/>
          <a:lstStyle/>
          <a:p>
            <a:pPr rtl="0">
              <a:defRPr sz="2000" b="1" i="0" u="none" strike="noStrike" kern="1200" baseline="0">
                <a:solidFill>
                  <a:schemeClr val="tx1">
                    <a:lumMod val="65000"/>
                    <a:lumOff val="35000"/>
                  </a:schemeClr>
                </a:solidFill>
                <a:latin typeface="Palatino Linotype" panose="02040502050505030304" pitchFamily="18" charset="0"/>
                <a:ea typeface="+mn-ea"/>
                <a:cs typeface="Times New Roman" panose="02020603050405020304" pitchFamily="18" charset="0"/>
              </a:defRPr>
            </a:pPr>
            <a:endParaRPr lang="en-US"/>
          </a:p>
        </c:txPr>
      </c:legendEntry>
      <c:legendEntry>
        <c:idx val="3"/>
        <c:txPr>
          <a:bodyPr rot="0" spcFirstLastPara="1" vertOverflow="ellipsis" vert="horz" wrap="square" anchor="ctr" anchorCtr="1"/>
          <a:lstStyle/>
          <a:p>
            <a:pPr rtl="0">
              <a:defRPr sz="2000" b="1" i="0" u="none" strike="noStrike" kern="1200" baseline="0">
                <a:solidFill>
                  <a:schemeClr val="tx1">
                    <a:lumMod val="65000"/>
                    <a:lumOff val="35000"/>
                  </a:schemeClr>
                </a:solidFill>
                <a:latin typeface="Palatino Linotype" panose="02040502050505030304" pitchFamily="18" charset="0"/>
                <a:ea typeface="+mn-ea"/>
                <a:cs typeface="Times New Roman" panose="02020603050405020304" pitchFamily="18" charset="0"/>
              </a:defRPr>
            </a:pPr>
            <a:endParaRPr lang="en-US"/>
          </a:p>
        </c:txPr>
      </c:legendEntry>
      <c:legendEntry>
        <c:idx val="4"/>
        <c:txPr>
          <a:bodyPr rot="0" spcFirstLastPara="1" vertOverflow="ellipsis" vert="horz" wrap="square" anchor="ctr" anchorCtr="1"/>
          <a:lstStyle/>
          <a:p>
            <a:pPr rtl="0">
              <a:defRPr sz="2000" b="1" i="0" u="none" strike="noStrike" kern="1200" baseline="0">
                <a:solidFill>
                  <a:schemeClr val="tx1">
                    <a:lumMod val="65000"/>
                    <a:lumOff val="35000"/>
                  </a:schemeClr>
                </a:solidFill>
                <a:latin typeface="Palatino Linotype" panose="02040502050505030304" pitchFamily="18" charset="0"/>
                <a:ea typeface="+mn-ea"/>
                <a:cs typeface="Times New Roman" panose="02020603050405020304" pitchFamily="18" charset="0"/>
              </a:defRPr>
            </a:pPr>
            <a:endParaRPr lang="en-US"/>
          </a:p>
        </c:txPr>
      </c:legendEntry>
      <c:layout>
        <c:manualLayout>
          <c:xMode val="edge"/>
          <c:yMode val="edge"/>
          <c:x val="0.67944830714885385"/>
          <c:y val="5.1594237743182864E-2"/>
          <c:w val="0.22365707891045031"/>
          <c:h val="0.69357295986856604"/>
        </c:manualLayout>
      </c:layout>
      <c:overlay val="0"/>
      <c:spPr>
        <a:noFill/>
        <a:ln w="3175">
          <a:solidFill>
            <a:schemeClr val="tx1"/>
          </a:solidFill>
        </a:ln>
        <a:effectLst/>
      </c:spPr>
      <c:txPr>
        <a:bodyPr rot="0" spcFirstLastPara="1" vertOverflow="ellipsis" vert="horz" wrap="square" anchor="ctr" anchorCtr="1"/>
        <a:lstStyle/>
        <a:p>
          <a:pPr rtl="0">
            <a:defRPr sz="2000" b="1" i="0" u="none" strike="noStrike" kern="1200" baseline="0">
              <a:solidFill>
                <a:schemeClr val="tx1">
                  <a:lumMod val="65000"/>
                  <a:lumOff val="35000"/>
                </a:schemeClr>
              </a:solidFill>
              <a:latin typeface="Palatino Linotype" panose="02040502050505030304" pitchFamily="18" charset="0"/>
              <a:ea typeface="+mn-ea"/>
              <a:cs typeface="Times New Roman" panose="02020603050405020304" pitchFamily="18" charset="0"/>
            </a:defRPr>
          </a:pPr>
          <a:endParaRPr lang="en-US"/>
        </a:p>
      </c:txPr>
    </c:legend>
    <c:plotVisOnly val="1"/>
    <c:dispBlanksAs val="gap"/>
    <c:showDLblsOverMax val="0"/>
  </c:chart>
  <c:spPr>
    <a:solidFill>
      <a:schemeClr val="lt1"/>
    </a:solidFill>
    <a:ln w="9525" cap="flat" cmpd="sng" algn="ctr">
      <a:noFill/>
      <a:round/>
    </a:ln>
    <a:effectLst/>
  </c:spPr>
  <c:txPr>
    <a:bodyPr/>
    <a:lstStyle/>
    <a:p>
      <a:pPr algn="just">
        <a:defRPr sz="1200">
          <a:latin typeface="Times New Roman" panose="02020603050405020304" pitchFamily="18" charset="0"/>
          <a:cs typeface="Times New Roman" panose="02020603050405020304" pitchFamily="18" charset="0"/>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077428503255275"/>
          <c:y val="4.6509891984616365E-2"/>
          <c:w val="0.51739756347368915"/>
          <c:h val="0.71009828151043153"/>
        </c:manualLayout>
      </c:layout>
      <c:scatterChart>
        <c:scatterStyle val="smoothMarker"/>
        <c:varyColors val="0"/>
        <c:ser>
          <c:idx val="0"/>
          <c:order val="0"/>
          <c:tx>
            <c:v>0 % POFR</c:v>
          </c:tx>
          <c:spPr>
            <a:ln w="28575"/>
          </c:spPr>
          <c:marker>
            <c:symbol val="diamond"/>
            <c:size val="6"/>
            <c:spPr>
              <a:solidFill>
                <a:schemeClr val="accent1"/>
              </a:solidFill>
              <a:ln w="28575">
                <a:solidFill>
                  <a:srgbClr val="5B9BD5"/>
                </a:solidFill>
                <a:round/>
              </a:ln>
              <a:effectLst/>
            </c:spPr>
          </c:marker>
          <c:xVal>
            <c:numRef>
              <c:f>Sheet1!$U$48:$U$53</c:f>
              <c:numCache>
                <c:formatCode>General</c:formatCode>
                <c:ptCount val="6"/>
                <c:pt idx="0">
                  <c:v>0</c:v>
                </c:pt>
                <c:pt idx="1">
                  <c:v>3</c:v>
                </c:pt>
                <c:pt idx="2">
                  <c:v>6</c:v>
                </c:pt>
                <c:pt idx="3">
                  <c:v>9</c:v>
                </c:pt>
                <c:pt idx="4">
                  <c:v>12</c:v>
                </c:pt>
                <c:pt idx="5">
                  <c:v>15</c:v>
                </c:pt>
              </c:numCache>
            </c:numRef>
          </c:xVal>
          <c:yVal>
            <c:numRef>
              <c:f>Sheet1!$V$48:$V$53</c:f>
              <c:numCache>
                <c:formatCode>0.000</c:formatCode>
                <c:ptCount val="6"/>
                <c:pt idx="0">
                  <c:v>1.825</c:v>
                </c:pt>
                <c:pt idx="1">
                  <c:v>1.7949999999999999</c:v>
                </c:pt>
                <c:pt idx="2">
                  <c:v>1.784</c:v>
                </c:pt>
                <c:pt idx="3">
                  <c:v>1.772</c:v>
                </c:pt>
                <c:pt idx="4">
                  <c:v>1.7649999999999999</c:v>
                </c:pt>
                <c:pt idx="5">
                  <c:v>1.748</c:v>
                </c:pt>
              </c:numCache>
            </c:numRef>
          </c:yVal>
          <c:smooth val="1"/>
          <c:extLst xmlns:c16r2="http://schemas.microsoft.com/office/drawing/2015/06/chart">
            <c:ext xmlns:c16="http://schemas.microsoft.com/office/drawing/2014/chart" uri="{C3380CC4-5D6E-409C-BE32-E72D297353CC}">
              <c16:uniqueId val="{00000000-6326-4961-97BC-78D20869C86F}"/>
            </c:ext>
          </c:extLst>
        </c:ser>
        <c:ser>
          <c:idx val="1"/>
          <c:order val="1"/>
          <c:tx>
            <c:v>2 % POFR</c:v>
          </c:tx>
          <c:spPr>
            <a:ln w="28575"/>
          </c:spPr>
          <c:marker>
            <c:symbol val="square"/>
            <c:size val="6"/>
            <c:spPr>
              <a:solidFill>
                <a:schemeClr val="accent2"/>
              </a:solidFill>
              <a:ln w="28575">
                <a:solidFill>
                  <a:srgbClr val="ED7D31"/>
                </a:solidFill>
                <a:round/>
              </a:ln>
              <a:effectLst/>
            </c:spPr>
          </c:marker>
          <c:xVal>
            <c:numRef>
              <c:f>Sheet1!$U$48:$U$53</c:f>
              <c:numCache>
                <c:formatCode>General</c:formatCode>
                <c:ptCount val="6"/>
                <c:pt idx="0">
                  <c:v>0</c:v>
                </c:pt>
                <c:pt idx="1">
                  <c:v>3</c:v>
                </c:pt>
                <c:pt idx="2">
                  <c:v>6</c:v>
                </c:pt>
                <c:pt idx="3">
                  <c:v>9</c:v>
                </c:pt>
                <c:pt idx="4">
                  <c:v>12</c:v>
                </c:pt>
                <c:pt idx="5">
                  <c:v>15</c:v>
                </c:pt>
              </c:numCache>
            </c:numRef>
          </c:xVal>
          <c:yVal>
            <c:numRef>
              <c:f>Sheet1!$W$48:$W$53</c:f>
              <c:numCache>
                <c:formatCode>0.000</c:formatCode>
                <c:ptCount val="6"/>
                <c:pt idx="0">
                  <c:v>1.819</c:v>
                </c:pt>
                <c:pt idx="1">
                  <c:v>1.788</c:v>
                </c:pt>
                <c:pt idx="2">
                  <c:v>1.7889999999999999</c:v>
                </c:pt>
                <c:pt idx="3">
                  <c:v>1.77</c:v>
                </c:pt>
                <c:pt idx="4">
                  <c:v>1.76</c:v>
                </c:pt>
                <c:pt idx="5">
                  <c:v>1.732</c:v>
                </c:pt>
              </c:numCache>
            </c:numRef>
          </c:yVal>
          <c:smooth val="1"/>
          <c:extLst xmlns:c16r2="http://schemas.microsoft.com/office/drawing/2015/06/chart">
            <c:ext xmlns:c16="http://schemas.microsoft.com/office/drawing/2014/chart" uri="{C3380CC4-5D6E-409C-BE32-E72D297353CC}">
              <c16:uniqueId val="{00000001-6326-4961-97BC-78D20869C86F}"/>
            </c:ext>
          </c:extLst>
        </c:ser>
        <c:ser>
          <c:idx val="2"/>
          <c:order val="2"/>
          <c:tx>
            <c:v>4 % POFR</c:v>
          </c:tx>
          <c:spPr>
            <a:ln w="28575"/>
          </c:spPr>
          <c:marker>
            <c:symbol val="triangle"/>
            <c:size val="6"/>
            <c:spPr>
              <a:solidFill>
                <a:schemeClr val="accent3"/>
              </a:solidFill>
              <a:ln w="28575">
                <a:solidFill>
                  <a:srgbClr val="A5A5A5"/>
                </a:solidFill>
                <a:round/>
              </a:ln>
              <a:effectLst/>
            </c:spPr>
          </c:marker>
          <c:xVal>
            <c:numRef>
              <c:f>Sheet1!$U$48:$U$53</c:f>
              <c:numCache>
                <c:formatCode>General</c:formatCode>
                <c:ptCount val="6"/>
                <c:pt idx="0">
                  <c:v>0</c:v>
                </c:pt>
                <c:pt idx="1">
                  <c:v>3</c:v>
                </c:pt>
                <c:pt idx="2">
                  <c:v>6</c:v>
                </c:pt>
                <c:pt idx="3">
                  <c:v>9</c:v>
                </c:pt>
                <c:pt idx="4">
                  <c:v>12</c:v>
                </c:pt>
                <c:pt idx="5">
                  <c:v>15</c:v>
                </c:pt>
              </c:numCache>
            </c:numRef>
          </c:xVal>
          <c:yVal>
            <c:numRef>
              <c:f>Sheet1!$X$48:$X$53</c:f>
              <c:numCache>
                <c:formatCode>0.000</c:formatCode>
                <c:ptCount val="6"/>
                <c:pt idx="0">
                  <c:v>1.81</c:v>
                </c:pt>
                <c:pt idx="1">
                  <c:v>1.776</c:v>
                </c:pt>
                <c:pt idx="2">
                  <c:v>1.77</c:v>
                </c:pt>
                <c:pt idx="3">
                  <c:v>1.762</c:v>
                </c:pt>
                <c:pt idx="4">
                  <c:v>1.75</c:v>
                </c:pt>
                <c:pt idx="5">
                  <c:v>1.74</c:v>
                </c:pt>
              </c:numCache>
            </c:numRef>
          </c:yVal>
          <c:smooth val="1"/>
          <c:extLst xmlns:c16r2="http://schemas.microsoft.com/office/drawing/2015/06/chart">
            <c:ext xmlns:c16="http://schemas.microsoft.com/office/drawing/2014/chart" uri="{C3380CC4-5D6E-409C-BE32-E72D297353CC}">
              <c16:uniqueId val="{00000002-6326-4961-97BC-78D20869C86F}"/>
            </c:ext>
          </c:extLst>
        </c:ser>
        <c:ser>
          <c:idx val="3"/>
          <c:order val="3"/>
          <c:tx>
            <c:v>6 % POFR</c:v>
          </c:tx>
          <c:spPr>
            <a:ln w="28575"/>
          </c:spPr>
          <c:marker>
            <c:symbol val="x"/>
            <c:size val="6"/>
            <c:spPr>
              <a:noFill/>
              <a:ln w="28575">
                <a:solidFill>
                  <a:srgbClr val="FFC000"/>
                </a:solidFill>
                <a:round/>
              </a:ln>
              <a:effectLst/>
            </c:spPr>
          </c:marker>
          <c:xVal>
            <c:numRef>
              <c:f>Sheet1!$U$48:$U$53</c:f>
              <c:numCache>
                <c:formatCode>General</c:formatCode>
                <c:ptCount val="6"/>
                <c:pt idx="0">
                  <c:v>0</c:v>
                </c:pt>
                <c:pt idx="1">
                  <c:v>3</c:v>
                </c:pt>
                <c:pt idx="2">
                  <c:v>6</c:v>
                </c:pt>
                <c:pt idx="3">
                  <c:v>9</c:v>
                </c:pt>
                <c:pt idx="4">
                  <c:v>12</c:v>
                </c:pt>
                <c:pt idx="5">
                  <c:v>15</c:v>
                </c:pt>
              </c:numCache>
            </c:numRef>
          </c:xVal>
          <c:yVal>
            <c:numRef>
              <c:f>Sheet1!$Y$48:$Y$53</c:f>
              <c:numCache>
                <c:formatCode>0.000</c:formatCode>
                <c:ptCount val="6"/>
                <c:pt idx="0">
                  <c:v>1.7989999999999999</c:v>
                </c:pt>
                <c:pt idx="1">
                  <c:v>1.768</c:v>
                </c:pt>
                <c:pt idx="2">
                  <c:v>1.7569999999999999</c:v>
                </c:pt>
                <c:pt idx="3">
                  <c:v>1.748</c:v>
                </c:pt>
                <c:pt idx="4">
                  <c:v>1.74</c:v>
                </c:pt>
                <c:pt idx="5">
                  <c:v>1.7150000000000001</c:v>
                </c:pt>
              </c:numCache>
            </c:numRef>
          </c:yVal>
          <c:smooth val="1"/>
          <c:extLst xmlns:c16r2="http://schemas.microsoft.com/office/drawing/2015/06/chart">
            <c:ext xmlns:c16="http://schemas.microsoft.com/office/drawing/2014/chart" uri="{C3380CC4-5D6E-409C-BE32-E72D297353CC}">
              <c16:uniqueId val="{00000003-6326-4961-97BC-78D20869C86F}"/>
            </c:ext>
          </c:extLst>
        </c:ser>
        <c:ser>
          <c:idx val="4"/>
          <c:order val="4"/>
          <c:tx>
            <c:v>8 % POFR</c:v>
          </c:tx>
          <c:spPr>
            <a:ln w="28575"/>
          </c:spPr>
          <c:marker>
            <c:symbol val="star"/>
            <c:size val="6"/>
            <c:spPr>
              <a:noFill/>
              <a:ln w="28575">
                <a:solidFill>
                  <a:srgbClr val="4472C4"/>
                </a:solidFill>
                <a:round/>
              </a:ln>
              <a:effectLst/>
            </c:spPr>
          </c:marker>
          <c:xVal>
            <c:numRef>
              <c:f>Sheet1!$U$48:$U$53</c:f>
              <c:numCache>
                <c:formatCode>General</c:formatCode>
                <c:ptCount val="6"/>
                <c:pt idx="0">
                  <c:v>0</c:v>
                </c:pt>
                <c:pt idx="1">
                  <c:v>3</c:v>
                </c:pt>
                <c:pt idx="2">
                  <c:v>6</c:v>
                </c:pt>
                <c:pt idx="3">
                  <c:v>9</c:v>
                </c:pt>
                <c:pt idx="4">
                  <c:v>12</c:v>
                </c:pt>
                <c:pt idx="5">
                  <c:v>15</c:v>
                </c:pt>
              </c:numCache>
            </c:numRef>
          </c:xVal>
          <c:yVal>
            <c:numRef>
              <c:f>Sheet1!$Z$48:$Z$53</c:f>
              <c:numCache>
                <c:formatCode>0.000</c:formatCode>
                <c:ptCount val="6"/>
                <c:pt idx="0">
                  <c:v>1.7809999999999999</c:v>
                </c:pt>
                <c:pt idx="1">
                  <c:v>1.7669999999999999</c:v>
                </c:pt>
                <c:pt idx="2">
                  <c:v>1.75</c:v>
                </c:pt>
                <c:pt idx="3">
                  <c:v>1.74</c:v>
                </c:pt>
                <c:pt idx="4">
                  <c:v>1.7270000000000001</c:v>
                </c:pt>
                <c:pt idx="5">
                  <c:v>1.6950000000000001</c:v>
                </c:pt>
              </c:numCache>
            </c:numRef>
          </c:yVal>
          <c:smooth val="1"/>
          <c:extLst xmlns:c16r2="http://schemas.microsoft.com/office/drawing/2015/06/chart">
            <c:ext xmlns:c16="http://schemas.microsoft.com/office/drawing/2014/chart" uri="{C3380CC4-5D6E-409C-BE32-E72D297353CC}">
              <c16:uniqueId val="{00000004-6326-4961-97BC-78D20869C86F}"/>
            </c:ext>
          </c:extLst>
        </c:ser>
        <c:dLbls>
          <c:showLegendKey val="0"/>
          <c:showVal val="0"/>
          <c:showCatName val="0"/>
          <c:showSerName val="0"/>
          <c:showPercent val="0"/>
          <c:showBubbleSize val="0"/>
        </c:dLbls>
        <c:axId val="-1741997296"/>
        <c:axId val="-1741995664"/>
      </c:scatterChart>
      <c:valAx>
        <c:axId val="-1741997296"/>
        <c:scaling>
          <c:orientation val="minMax"/>
          <c:max val="15"/>
        </c:scaling>
        <c:delete val="0"/>
        <c:axPos val="b"/>
        <c:title>
          <c:tx>
            <c:rich>
              <a:bodyPr rot="0" spcFirstLastPara="1" vertOverflow="ellipsis" vert="horz" wrap="square" anchor="ctr" anchorCtr="1"/>
              <a:lstStyle/>
              <a:p>
                <a:pPr>
                  <a:defRPr sz="2000" b="1" i="0" u="none" strike="noStrike" kern="1200" cap="all" baseline="0">
                    <a:solidFill>
                      <a:schemeClr val="tx1">
                        <a:lumMod val="65000"/>
                        <a:lumOff val="35000"/>
                      </a:schemeClr>
                    </a:solidFill>
                    <a:latin typeface="Palatino Linotype" panose="02040502050505030304" pitchFamily="18" charset="0"/>
                    <a:ea typeface="+mn-ea"/>
                    <a:cs typeface="Times New Roman" panose="02020603050405020304" pitchFamily="18" charset="0"/>
                  </a:defRPr>
                </a:pPr>
                <a:r>
                  <a:rPr lang="en-US" sz="2000" b="1" i="0" u="none" strike="noStrike" kern="1200" cap="none" normalizeH="0" baseline="0">
                    <a:solidFill>
                      <a:sysClr val="windowText" lastClr="000000">
                        <a:lumMod val="65000"/>
                        <a:lumOff val="35000"/>
                      </a:sysClr>
                    </a:solidFill>
                    <a:latin typeface="Palatino Linotype" panose="02040502050505030304" pitchFamily="18" charset="0"/>
                    <a:ea typeface="Cambria Math" panose="02040503050406030204" pitchFamily="18" charset="0"/>
                    <a:cs typeface="Times New Roman" panose="02020603050405020304" pitchFamily="18" charset="0"/>
                  </a:rPr>
                  <a:t>CCP</a:t>
                </a:r>
                <a:r>
                  <a:rPr lang="en-US" sz="2000" b="1" cap="none" normalizeH="0" baseline="0">
                    <a:latin typeface="Palatino Linotype" panose="02040502050505030304" pitchFamily="18" charset="0"/>
                    <a:ea typeface="Cambria Math" panose="02040503050406030204" pitchFamily="18" charset="0"/>
                  </a:rPr>
                  <a:t> Content </a:t>
                </a:r>
                <a:r>
                  <a:rPr lang="en-US" sz="2000" b="1">
                    <a:latin typeface="Palatino Linotype" panose="02040502050505030304" pitchFamily="18" charset="0"/>
                  </a:rPr>
                  <a:t>(%)</a:t>
                </a:r>
              </a:p>
            </c:rich>
          </c:tx>
          <c:overlay val="0"/>
          <c:spPr>
            <a:noFill/>
            <a:ln>
              <a:noFill/>
            </a:ln>
            <a:effectLst/>
          </c:spPr>
        </c:title>
        <c:numFmt formatCode="General" sourceLinked="1"/>
        <c:majorTickMark val="in"/>
        <c:minorTickMark val="in"/>
        <c:tickLblPos val="nextTo"/>
        <c:spPr>
          <a:noFill/>
          <a:ln w="9525" cap="flat" cmpd="sng" algn="ctr">
            <a:solidFill>
              <a:schemeClr val="tx1"/>
            </a:solidFill>
            <a:round/>
          </a:ln>
          <a:effectLst/>
        </c:spPr>
        <c:txPr>
          <a:bodyPr rot="-60000000" spcFirstLastPara="1" vertOverflow="ellipsis" vert="horz" wrap="square" anchor="ctr" anchorCtr="1"/>
          <a:lstStyle/>
          <a:p>
            <a:pPr>
              <a:defRPr sz="2000" b="1" i="0" u="none" strike="noStrike" kern="1200" cap="all" spc="120" normalizeH="0" baseline="0">
                <a:solidFill>
                  <a:schemeClr val="tx1">
                    <a:lumMod val="65000"/>
                    <a:lumOff val="35000"/>
                  </a:schemeClr>
                </a:solidFill>
                <a:latin typeface="Palatino Linotype" panose="02040502050505030304" pitchFamily="18" charset="0"/>
                <a:ea typeface="+mn-ea"/>
                <a:cs typeface="Times New Roman" panose="02020603050405020304" pitchFamily="18" charset="0"/>
              </a:defRPr>
            </a:pPr>
            <a:endParaRPr lang="en-US"/>
          </a:p>
        </c:txPr>
        <c:crossAx val="-1741995664"/>
        <c:crosses val="autoZero"/>
        <c:crossBetween val="midCat"/>
        <c:majorUnit val="3"/>
      </c:valAx>
      <c:valAx>
        <c:axId val="-1741995664"/>
        <c:scaling>
          <c:orientation val="minMax"/>
          <c:max val="1.84"/>
          <c:min val="1.6800000000000002"/>
        </c:scaling>
        <c:delete val="0"/>
        <c:axPos val="l"/>
        <c:title>
          <c:tx>
            <c:rich>
              <a:bodyPr rot="-5400000" spcFirstLastPara="1" vertOverflow="ellipsis" vert="horz" wrap="square" anchor="ctr" anchorCtr="1"/>
              <a:lstStyle/>
              <a:p>
                <a:pPr>
                  <a:defRPr sz="2000" b="1" i="0" u="none" strike="noStrike" kern="1200" cap="all" baseline="0">
                    <a:solidFill>
                      <a:schemeClr val="tx1">
                        <a:lumMod val="65000"/>
                        <a:lumOff val="35000"/>
                      </a:schemeClr>
                    </a:solidFill>
                    <a:latin typeface="Palatino Linotype" panose="02040502050505030304" pitchFamily="18" charset="0"/>
                    <a:ea typeface="+mn-ea"/>
                    <a:cs typeface="Times New Roman" panose="02020603050405020304" pitchFamily="18" charset="0"/>
                  </a:defRPr>
                </a:pPr>
                <a:r>
                  <a:rPr lang="en-US" sz="2000" b="1" cap="none" baseline="0">
                    <a:latin typeface="Palatino Linotype" panose="02040502050505030304" pitchFamily="18" charset="0"/>
                  </a:rPr>
                  <a:t>MDD (Mg/m</a:t>
                </a:r>
                <a:r>
                  <a:rPr lang="en-US" sz="2000" b="1" cap="none" baseline="30000">
                    <a:latin typeface="Palatino Linotype" panose="02040502050505030304" pitchFamily="18" charset="0"/>
                  </a:rPr>
                  <a:t>3</a:t>
                </a:r>
                <a:r>
                  <a:rPr lang="en-US" sz="2000" b="1" cap="none" baseline="0">
                    <a:latin typeface="Palatino Linotype" panose="02040502050505030304" pitchFamily="18" charset="0"/>
                  </a:rPr>
                  <a:t>)</a:t>
                </a:r>
              </a:p>
            </c:rich>
          </c:tx>
          <c:layout>
            <c:manualLayout>
              <c:xMode val="edge"/>
              <c:yMode val="edge"/>
              <c:x val="3.7929665308516033E-2"/>
              <c:y val="0.16220932237484914"/>
            </c:manualLayout>
          </c:layout>
          <c:overlay val="0"/>
          <c:spPr>
            <a:noFill/>
            <a:ln>
              <a:noFill/>
            </a:ln>
            <a:effectLst/>
          </c:spPr>
        </c:title>
        <c:numFmt formatCode="0.00" sourceLinked="0"/>
        <c:majorTickMark val="in"/>
        <c:minorTickMark val="in"/>
        <c:tickLblPos val="nextTo"/>
        <c:spPr>
          <a:noFill/>
          <a:ln w="9525" cap="flat" cmpd="sng" algn="ctr">
            <a:solidFill>
              <a:schemeClr val="tx1"/>
            </a:solidFill>
            <a:round/>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Palatino Linotype" panose="02040502050505030304" pitchFamily="18" charset="0"/>
                <a:ea typeface="+mn-ea"/>
                <a:cs typeface="Times New Roman" panose="02020603050405020304" pitchFamily="18" charset="0"/>
              </a:defRPr>
            </a:pPr>
            <a:endParaRPr lang="en-US"/>
          </a:p>
        </c:txPr>
        <c:crossAx val="-1741997296"/>
        <c:crosses val="autoZero"/>
        <c:crossBetween val="midCat"/>
        <c:majorUnit val="2.0000000000000004E-2"/>
        <c:minorUnit val="8.0000000000000019E-3"/>
      </c:valAx>
      <c:spPr>
        <a:noFill/>
        <a:ln w="3175">
          <a:solidFill>
            <a:schemeClr val="tx1"/>
          </a:solidFill>
        </a:ln>
        <a:effectLst/>
      </c:spPr>
    </c:plotArea>
    <c:legend>
      <c:legendPos val="r"/>
      <c:legendEntry>
        <c:idx val="0"/>
        <c:txPr>
          <a:bodyPr rot="0" spcFirstLastPara="1" vertOverflow="ellipsis" vert="horz" wrap="square" anchor="ctr" anchorCtr="1"/>
          <a:lstStyle/>
          <a:p>
            <a:pPr rtl="0">
              <a:defRPr sz="2000" b="0" i="0" u="none" strike="noStrike" kern="1200" baseline="0">
                <a:solidFill>
                  <a:schemeClr val="tx1">
                    <a:lumMod val="65000"/>
                    <a:lumOff val="35000"/>
                  </a:schemeClr>
                </a:solidFill>
                <a:latin typeface="Palatino Linotype" panose="02040502050505030304" pitchFamily="18" charset="0"/>
                <a:ea typeface="+mn-ea"/>
                <a:cs typeface="Times New Roman" panose="02020603050405020304" pitchFamily="18" charset="0"/>
              </a:defRPr>
            </a:pPr>
            <a:endParaRPr lang="en-US"/>
          </a:p>
        </c:txPr>
      </c:legendEntry>
      <c:legendEntry>
        <c:idx val="1"/>
        <c:txPr>
          <a:bodyPr rot="0" spcFirstLastPara="1" vertOverflow="ellipsis" vert="horz" wrap="square" anchor="ctr" anchorCtr="1"/>
          <a:lstStyle/>
          <a:p>
            <a:pPr rtl="0">
              <a:defRPr sz="2000" b="0" i="0" u="none" strike="noStrike" kern="1200" baseline="0">
                <a:solidFill>
                  <a:schemeClr val="tx1">
                    <a:lumMod val="65000"/>
                    <a:lumOff val="35000"/>
                  </a:schemeClr>
                </a:solidFill>
                <a:latin typeface="Palatino Linotype" panose="02040502050505030304" pitchFamily="18" charset="0"/>
                <a:ea typeface="+mn-ea"/>
                <a:cs typeface="Times New Roman" panose="02020603050405020304" pitchFamily="18" charset="0"/>
              </a:defRPr>
            </a:pPr>
            <a:endParaRPr lang="en-US"/>
          </a:p>
        </c:txPr>
      </c:legendEntry>
      <c:legendEntry>
        <c:idx val="2"/>
        <c:txPr>
          <a:bodyPr rot="0" spcFirstLastPara="1" vertOverflow="ellipsis" vert="horz" wrap="square" anchor="ctr" anchorCtr="1"/>
          <a:lstStyle/>
          <a:p>
            <a:pPr rtl="0">
              <a:defRPr sz="2000" b="0" i="0" u="none" strike="noStrike" kern="1200" baseline="0">
                <a:solidFill>
                  <a:schemeClr val="tx1">
                    <a:lumMod val="65000"/>
                    <a:lumOff val="35000"/>
                  </a:schemeClr>
                </a:solidFill>
                <a:latin typeface="Palatino Linotype" panose="02040502050505030304" pitchFamily="18" charset="0"/>
                <a:ea typeface="+mn-ea"/>
                <a:cs typeface="Times New Roman" panose="02020603050405020304" pitchFamily="18" charset="0"/>
              </a:defRPr>
            </a:pPr>
            <a:endParaRPr lang="en-US"/>
          </a:p>
        </c:txPr>
      </c:legendEntry>
      <c:legendEntry>
        <c:idx val="3"/>
        <c:txPr>
          <a:bodyPr rot="0" spcFirstLastPara="1" vertOverflow="ellipsis" vert="horz" wrap="square" anchor="ctr" anchorCtr="1"/>
          <a:lstStyle/>
          <a:p>
            <a:pPr rtl="0">
              <a:defRPr sz="2000" b="0" i="0" u="none" strike="noStrike" kern="1200" baseline="0">
                <a:solidFill>
                  <a:schemeClr val="tx1">
                    <a:lumMod val="65000"/>
                    <a:lumOff val="35000"/>
                  </a:schemeClr>
                </a:solidFill>
                <a:latin typeface="Palatino Linotype" panose="02040502050505030304" pitchFamily="18" charset="0"/>
                <a:ea typeface="+mn-ea"/>
                <a:cs typeface="Times New Roman" panose="02020603050405020304" pitchFamily="18" charset="0"/>
              </a:defRPr>
            </a:pPr>
            <a:endParaRPr lang="en-US"/>
          </a:p>
        </c:txPr>
      </c:legendEntry>
      <c:legendEntry>
        <c:idx val="4"/>
        <c:txPr>
          <a:bodyPr rot="0" spcFirstLastPara="1" vertOverflow="ellipsis" vert="horz" wrap="square" anchor="ctr" anchorCtr="1"/>
          <a:lstStyle/>
          <a:p>
            <a:pPr rtl="0">
              <a:defRPr sz="2000" b="0" i="0" u="none" strike="noStrike" kern="1200" baseline="0">
                <a:solidFill>
                  <a:schemeClr val="tx1">
                    <a:lumMod val="65000"/>
                    <a:lumOff val="35000"/>
                  </a:schemeClr>
                </a:solidFill>
                <a:latin typeface="Palatino Linotype" panose="02040502050505030304" pitchFamily="18" charset="0"/>
                <a:ea typeface="+mn-ea"/>
                <a:cs typeface="Times New Roman" panose="02020603050405020304" pitchFamily="18" charset="0"/>
              </a:defRPr>
            </a:pPr>
            <a:endParaRPr lang="en-US"/>
          </a:p>
        </c:txPr>
      </c:legendEntry>
      <c:layout>
        <c:manualLayout>
          <c:xMode val="edge"/>
          <c:yMode val="edge"/>
          <c:x val="0.72209916739461111"/>
          <c:y val="3.7926927698957905E-2"/>
          <c:w val="0.25427634191187698"/>
          <c:h val="0.71858076134643756"/>
        </c:manualLayout>
      </c:layout>
      <c:overlay val="0"/>
      <c:spPr>
        <a:noFill/>
        <a:ln w="3175">
          <a:solidFill>
            <a:schemeClr val="tx1"/>
          </a:solidFill>
        </a:ln>
        <a:effectLst/>
      </c:spPr>
      <c:txPr>
        <a:bodyPr rot="0" spcFirstLastPara="1" vertOverflow="ellipsis" vert="horz" wrap="square" anchor="ctr" anchorCtr="1"/>
        <a:lstStyle/>
        <a:p>
          <a:pPr rtl="0">
            <a:defRPr sz="2000" b="1" i="0" u="none" strike="noStrike" kern="1200" baseline="0">
              <a:solidFill>
                <a:schemeClr val="tx1">
                  <a:lumMod val="65000"/>
                  <a:lumOff val="35000"/>
                </a:schemeClr>
              </a:solidFill>
              <a:latin typeface="Palatino Linotype" panose="02040502050505030304" pitchFamily="18" charset="0"/>
              <a:ea typeface="+mn-ea"/>
              <a:cs typeface="Times New Roman" panose="02020603050405020304" pitchFamily="18" charset="0"/>
            </a:defRPr>
          </a:pPr>
          <a:endParaRPr lang="en-US"/>
        </a:p>
      </c:txPr>
    </c:legend>
    <c:plotVisOnly val="1"/>
    <c:dispBlanksAs val="gap"/>
    <c:showDLblsOverMax val="0"/>
  </c:chart>
  <c:spPr>
    <a:solidFill>
      <a:schemeClr val="lt1"/>
    </a:solidFill>
    <a:ln w="9525" cap="flat" cmpd="sng" algn="ctr">
      <a:noFill/>
      <a:round/>
    </a:ln>
    <a:effectLst/>
  </c:spPr>
  <c:txPr>
    <a:bodyPr/>
    <a:lstStyle/>
    <a:p>
      <a:pPr>
        <a:defRPr sz="1200">
          <a:latin typeface="Times New Roman" panose="02020603050405020304" pitchFamily="18" charset="0"/>
          <a:cs typeface="Times New Roman" panose="02020603050405020304" pitchFamily="18" charset="0"/>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077428503255275"/>
          <c:y val="9.1291067010184648E-2"/>
          <c:w val="0.53153612988641907"/>
          <c:h val="0.66420238859620606"/>
        </c:manualLayout>
      </c:layout>
      <c:scatterChart>
        <c:scatterStyle val="smoothMarker"/>
        <c:varyColors val="0"/>
        <c:ser>
          <c:idx val="0"/>
          <c:order val="0"/>
          <c:tx>
            <c:v>0 % POFR</c:v>
          </c:tx>
          <c:spPr>
            <a:ln w="28575"/>
          </c:spPr>
          <c:marker>
            <c:symbol val="diamond"/>
            <c:size val="6"/>
            <c:spPr>
              <a:solidFill>
                <a:schemeClr val="accent1"/>
              </a:solidFill>
              <a:ln w="28575">
                <a:solidFill>
                  <a:srgbClr val="5B9BD5"/>
                </a:solidFill>
                <a:round/>
              </a:ln>
              <a:effectLst/>
            </c:spPr>
          </c:marker>
          <c:xVal>
            <c:numRef>
              <c:f>Sheet1!$B$65:$B$70</c:f>
              <c:numCache>
                <c:formatCode>General</c:formatCode>
                <c:ptCount val="6"/>
                <c:pt idx="0">
                  <c:v>0</c:v>
                </c:pt>
                <c:pt idx="1">
                  <c:v>3</c:v>
                </c:pt>
                <c:pt idx="2">
                  <c:v>6</c:v>
                </c:pt>
                <c:pt idx="3">
                  <c:v>9</c:v>
                </c:pt>
                <c:pt idx="4">
                  <c:v>12</c:v>
                </c:pt>
                <c:pt idx="5">
                  <c:v>15</c:v>
                </c:pt>
              </c:numCache>
            </c:numRef>
          </c:xVal>
          <c:yVal>
            <c:numRef>
              <c:f>Sheet1!$C$65:$C$70</c:f>
              <c:numCache>
                <c:formatCode>General</c:formatCode>
                <c:ptCount val="6"/>
                <c:pt idx="0">
                  <c:v>18</c:v>
                </c:pt>
                <c:pt idx="1">
                  <c:v>18.399999999999999</c:v>
                </c:pt>
                <c:pt idx="2">
                  <c:v>18.45</c:v>
                </c:pt>
                <c:pt idx="3">
                  <c:v>18.68</c:v>
                </c:pt>
                <c:pt idx="4">
                  <c:v>19.3</c:v>
                </c:pt>
                <c:pt idx="5">
                  <c:v>19.25</c:v>
                </c:pt>
              </c:numCache>
            </c:numRef>
          </c:yVal>
          <c:smooth val="1"/>
          <c:extLst xmlns:c16r2="http://schemas.microsoft.com/office/drawing/2015/06/chart">
            <c:ext xmlns:c16="http://schemas.microsoft.com/office/drawing/2014/chart" uri="{C3380CC4-5D6E-409C-BE32-E72D297353CC}">
              <c16:uniqueId val="{00000000-6326-4961-97BC-78D20869C86F}"/>
            </c:ext>
          </c:extLst>
        </c:ser>
        <c:ser>
          <c:idx val="1"/>
          <c:order val="1"/>
          <c:tx>
            <c:v>2 % POFR</c:v>
          </c:tx>
          <c:spPr>
            <a:ln w="28575"/>
          </c:spPr>
          <c:marker>
            <c:symbol val="square"/>
            <c:size val="6"/>
            <c:spPr>
              <a:solidFill>
                <a:schemeClr val="accent2"/>
              </a:solidFill>
              <a:ln w="28575">
                <a:solidFill>
                  <a:srgbClr val="ED7D31"/>
                </a:solidFill>
                <a:round/>
              </a:ln>
              <a:effectLst/>
            </c:spPr>
          </c:marker>
          <c:xVal>
            <c:numRef>
              <c:f>Sheet1!$B$65:$B$70</c:f>
              <c:numCache>
                <c:formatCode>General</c:formatCode>
                <c:ptCount val="6"/>
                <c:pt idx="0">
                  <c:v>0</c:v>
                </c:pt>
                <c:pt idx="1">
                  <c:v>3</c:v>
                </c:pt>
                <c:pt idx="2">
                  <c:v>6</c:v>
                </c:pt>
                <c:pt idx="3">
                  <c:v>9</c:v>
                </c:pt>
                <c:pt idx="4">
                  <c:v>12</c:v>
                </c:pt>
                <c:pt idx="5">
                  <c:v>15</c:v>
                </c:pt>
              </c:numCache>
            </c:numRef>
          </c:xVal>
          <c:yVal>
            <c:numRef>
              <c:f>Sheet1!$D$65:$D$70</c:f>
              <c:numCache>
                <c:formatCode>General</c:formatCode>
                <c:ptCount val="6"/>
                <c:pt idx="0">
                  <c:v>18.350000000000001</c:v>
                </c:pt>
                <c:pt idx="1">
                  <c:v>18.600000000000001</c:v>
                </c:pt>
                <c:pt idx="2">
                  <c:v>18.7</c:v>
                </c:pt>
                <c:pt idx="3">
                  <c:v>19.149999999999999</c:v>
                </c:pt>
                <c:pt idx="4">
                  <c:v>19.45</c:v>
                </c:pt>
                <c:pt idx="5">
                  <c:v>19.2</c:v>
                </c:pt>
              </c:numCache>
            </c:numRef>
          </c:yVal>
          <c:smooth val="1"/>
          <c:extLst xmlns:c16r2="http://schemas.microsoft.com/office/drawing/2015/06/chart">
            <c:ext xmlns:c16="http://schemas.microsoft.com/office/drawing/2014/chart" uri="{C3380CC4-5D6E-409C-BE32-E72D297353CC}">
              <c16:uniqueId val="{00000001-6326-4961-97BC-78D20869C86F}"/>
            </c:ext>
          </c:extLst>
        </c:ser>
        <c:ser>
          <c:idx val="2"/>
          <c:order val="2"/>
          <c:tx>
            <c:v>4 % POFR</c:v>
          </c:tx>
          <c:spPr>
            <a:ln w="28575"/>
          </c:spPr>
          <c:marker>
            <c:symbol val="triangle"/>
            <c:size val="6"/>
            <c:spPr>
              <a:solidFill>
                <a:schemeClr val="accent3"/>
              </a:solidFill>
              <a:ln w="28575">
                <a:solidFill>
                  <a:srgbClr val="A5A5A5"/>
                </a:solidFill>
                <a:round/>
              </a:ln>
              <a:effectLst/>
            </c:spPr>
          </c:marker>
          <c:xVal>
            <c:numRef>
              <c:f>Sheet1!$B$65:$B$70</c:f>
              <c:numCache>
                <c:formatCode>General</c:formatCode>
                <c:ptCount val="6"/>
                <c:pt idx="0">
                  <c:v>0</c:v>
                </c:pt>
                <c:pt idx="1">
                  <c:v>3</c:v>
                </c:pt>
                <c:pt idx="2">
                  <c:v>6</c:v>
                </c:pt>
                <c:pt idx="3">
                  <c:v>9</c:v>
                </c:pt>
                <c:pt idx="4">
                  <c:v>12</c:v>
                </c:pt>
                <c:pt idx="5">
                  <c:v>15</c:v>
                </c:pt>
              </c:numCache>
            </c:numRef>
          </c:xVal>
          <c:yVal>
            <c:numRef>
              <c:f>Sheet1!$E$65:$E$70</c:f>
              <c:numCache>
                <c:formatCode>General</c:formatCode>
                <c:ptCount val="6"/>
                <c:pt idx="0">
                  <c:v>18.649999999999999</c:v>
                </c:pt>
                <c:pt idx="1">
                  <c:v>18.899999999999999</c:v>
                </c:pt>
                <c:pt idx="2">
                  <c:v>19</c:v>
                </c:pt>
                <c:pt idx="3">
                  <c:v>19.100000000000001</c:v>
                </c:pt>
                <c:pt idx="4">
                  <c:v>19.45</c:v>
                </c:pt>
                <c:pt idx="5">
                  <c:v>19.5</c:v>
                </c:pt>
              </c:numCache>
            </c:numRef>
          </c:yVal>
          <c:smooth val="1"/>
          <c:extLst xmlns:c16r2="http://schemas.microsoft.com/office/drawing/2015/06/chart">
            <c:ext xmlns:c16="http://schemas.microsoft.com/office/drawing/2014/chart" uri="{C3380CC4-5D6E-409C-BE32-E72D297353CC}">
              <c16:uniqueId val="{00000002-6326-4961-97BC-78D20869C86F}"/>
            </c:ext>
          </c:extLst>
        </c:ser>
        <c:ser>
          <c:idx val="3"/>
          <c:order val="3"/>
          <c:tx>
            <c:v>6 % POFR</c:v>
          </c:tx>
          <c:spPr>
            <a:ln w="28575"/>
          </c:spPr>
          <c:marker>
            <c:symbol val="x"/>
            <c:size val="6"/>
            <c:spPr>
              <a:noFill/>
              <a:ln w="28575">
                <a:solidFill>
                  <a:srgbClr val="FFC000"/>
                </a:solidFill>
                <a:round/>
              </a:ln>
              <a:effectLst/>
            </c:spPr>
          </c:marker>
          <c:xVal>
            <c:numRef>
              <c:f>Sheet1!$B$65:$B$70</c:f>
              <c:numCache>
                <c:formatCode>General</c:formatCode>
                <c:ptCount val="6"/>
                <c:pt idx="0">
                  <c:v>0</c:v>
                </c:pt>
                <c:pt idx="1">
                  <c:v>3</c:v>
                </c:pt>
                <c:pt idx="2">
                  <c:v>6</c:v>
                </c:pt>
                <c:pt idx="3">
                  <c:v>9</c:v>
                </c:pt>
                <c:pt idx="4">
                  <c:v>12</c:v>
                </c:pt>
                <c:pt idx="5">
                  <c:v>15</c:v>
                </c:pt>
              </c:numCache>
            </c:numRef>
          </c:xVal>
          <c:yVal>
            <c:numRef>
              <c:f>Sheet1!$F$65:$F$70</c:f>
              <c:numCache>
                <c:formatCode>General</c:formatCode>
                <c:ptCount val="6"/>
                <c:pt idx="0">
                  <c:v>18.8</c:v>
                </c:pt>
                <c:pt idx="1">
                  <c:v>19.100000000000001</c:v>
                </c:pt>
                <c:pt idx="2">
                  <c:v>19.3</c:v>
                </c:pt>
                <c:pt idx="3">
                  <c:v>19.350000000000001</c:v>
                </c:pt>
                <c:pt idx="4">
                  <c:v>19.600000000000001</c:v>
                </c:pt>
                <c:pt idx="5">
                  <c:v>19.600000000000001</c:v>
                </c:pt>
              </c:numCache>
            </c:numRef>
          </c:yVal>
          <c:smooth val="1"/>
          <c:extLst xmlns:c16r2="http://schemas.microsoft.com/office/drawing/2015/06/chart">
            <c:ext xmlns:c16="http://schemas.microsoft.com/office/drawing/2014/chart" uri="{C3380CC4-5D6E-409C-BE32-E72D297353CC}">
              <c16:uniqueId val="{00000003-6326-4961-97BC-78D20869C86F}"/>
            </c:ext>
          </c:extLst>
        </c:ser>
        <c:ser>
          <c:idx val="4"/>
          <c:order val="4"/>
          <c:tx>
            <c:v>8 % POFR</c:v>
          </c:tx>
          <c:spPr>
            <a:ln w="28575"/>
          </c:spPr>
          <c:marker>
            <c:symbol val="star"/>
            <c:size val="6"/>
            <c:spPr>
              <a:noFill/>
              <a:ln w="28575">
                <a:solidFill>
                  <a:srgbClr val="4472C4"/>
                </a:solidFill>
                <a:round/>
              </a:ln>
              <a:effectLst/>
            </c:spPr>
          </c:marker>
          <c:dPt>
            <c:idx val="4"/>
            <c:bubble3D val="0"/>
          </c:dPt>
          <c:xVal>
            <c:numRef>
              <c:f>Sheet1!$B$65:$B$70</c:f>
              <c:numCache>
                <c:formatCode>General</c:formatCode>
                <c:ptCount val="6"/>
                <c:pt idx="0">
                  <c:v>0</c:v>
                </c:pt>
                <c:pt idx="1">
                  <c:v>3</c:v>
                </c:pt>
                <c:pt idx="2">
                  <c:v>6</c:v>
                </c:pt>
                <c:pt idx="3">
                  <c:v>9</c:v>
                </c:pt>
                <c:pt idx="4">
                  <c:v>12</c:v>
                </c:pt>
                <c:pt idx="5">
                  <c:v>15</c:v>
                </c:pt>
              </c:numCache>
            </c:numRef>
          </c:xVal>
          <c:yVal>
            <c:numRef>
              <c:f>Sheet1!$G$65:$G$70</c:f>
              <c:numCache>
                <c:formatCode>General</c:formatCode>
                <c:ptCount val="6"/>
                <c:pt idx="0">
                  <c:v>18.899999999999999</c:v>
                </c:pt>
                <c:pt idx="1">
                  <c:v>19.350000000000001</c:v>
                </c:pt>
                <c:pt idx="2">
                  <c:v>19.5</c:v>
                </c:pt>
                <c:pt idx="3">
                  <c:v>19.600000000000001</c:v>
                </c:pt>
                <c:pt idx="4">
                  <c:v>19.75</c:v>
                </c:pt>
                <c:pt idx="5">
                  <c:v>20.149999999999999</c:v>
                </c:pt>
              </c:numCache>
            </c:numRef>
          </c:yVal>
          <c:smooth val="1"/>
          <c:extLst xmlns:c16r2="http://schemas.microsoft.com/office/drawing/2015/06/chart">
            <c:ext xmlns:c16="http://schemas.microsoft.com/office/drawing/2014/chart" uri="{C3380CC4-5D6E-409C-BE32-E72D297353CC}">
              <c16:uniqueId val="{00000004-6326-4961-97BC-78D20869C86F}"/>
            </c:ext>
          </c:extLst>
        </c:ser>
        <c:dLbls>
          <c:showLegendKey val="0"/>
          <c:showVal val="0"/>
          <c:showCatName val="0"/>
          <c:showSerName val="0"/>
          <c:showPercent val="0"/>
          <c:showBubbleSize val="0"/>
        </c:dLbls>
        <c:axId val="-1742000560"/>
        <c:axId val="-1742000016"/>
      </c:scatterChart>
      <c:valAx>
        <c:axId val="-1742000560"/>
        <c:scaling>
          <c:orientation val="minMax"/>
          <c:max val="15"/>
        </c:scaling>
        <c:delete val="0"/>
        <c:axPos val="b"/>
        <c:title>
          <c:tx>
            <c:rich>
              <a:bodyPr rot="0" spcFirstLastPara="1" vertOverflow="ellipsis" vert="horz" wrap="square" anchor="ctr" anchorCtr="1"/>
              <a:lstStyle/>
              <a:p>
                <a:pPr>
                  <a:defRPr sz="2000" b="1" i="0" u="none" strike="noStrike" kern="1200" cap="all" baseline="0">
                    <a:solidFill>
                      <a:schemeClr val="tx1">
                        <a:lumMod val="65000"/>
                        <a:lumOff val="35000"/>
                      </a:schemeClr>
                    </a:solidFill>
                    <a:latin typeface="Palatino Linotype" panose="02040502050505030304" pitchFamily="18" charset="0"/>
                    <a:ea typeface="+mn-ea"/>
                    <a:cs typeface="Times New Roman" panose="02020603050405020304" pitchFamily="18" charset="0"/>
                  </a:defRPr>
                </a:pPr>
                <a:r>
                  <a:rPr lang="en-US" sz="2000" b="1" i="0" u="none" strike="noStrike" kern="1200" cap="none" normalizeH="0" baseline="0">
                    <a:solidFill>
                      <a:sysClr val="windowText" lastClr="000000">
                        <a:lumMod val="65000"/>
                        <a:lumOff val="35000"/>
                      </a:sysClr>
                    </a:solidFill>
                    <a:latin typeface="Palatino Linotype" panose="02040502050505030304" pitchFamily="18" charset="0"/>
                    <a:ea typeface="Cambria Math" panose="02040503050406030204" pitchFamily="18" charset="0"/>
                    <a:cs typeface="Times New Roman" panose="02020603050405020304" pitchFamily="18" charset="0"/>
                  </a:rPr>
                  <a:t>CCP</a:t>
                </a:r>
                <a:r>
                  <a:rPr lang="en-US" sz="2000" b="1" cap="none" normalizeH="0" baseline="0">
                    <a:latin typeface="Palatino Linotype" panose="02040502050505030304" pitchFamily="18" charset="0"/>
                    <a:ea typeface="Cambria Math" panose="02040503050406030204" pitchFamily="18" charset="0"/>
                    <a:cs typeface="Times New Roman" panose="02020603050405020304" pitchFamily="18" charset="0"/>
                  </a:rPr>
                  <a:t> Content </a:t>
                </a:r>
                <a:r>
                  <a:rPr lang="en-US" sz="2000" b="1">
                    <a:latin typeface="Palatino Linotype" panose="02040502050505030304" pitchFamily="18" charset="0"/>
                    <a:cs typeface="Times New Roman" panose="02020603050405020304" pitchFamily="18" charset="0"/>
                  </a:rPr>
                  <a:t>(%)</a:t>
                </a:r>
              </a:p>
            </c:rich>
          </c:tx>
          <c:overlay val="0"/>
          <c:spPr>
            <a:noFill/>
            <a:ln>
              <a:noFill/>
            </a:ln>
            <a:effectLst/>
          </c:spPr>
        </c:title>
        <c:numFmt formatCode="General" sourceLinked="1"/>
        <c:majorTickMark val="in"/>
        <c:minorTickMark val="in"/>
        <c:tickLblPos val="nextTo"/>
        <c:spPr>
          <a:noFill/>
          <a:ln w="9525" cap="flat" cmpd="sng" algn="ctr">
            <a:solidFill>
              <a:schemeClr val="tx1"/>
            </a:solidFill>
            <a:round/>
          </a:ln>
          <a:effectLst/>
        </c:spPr>
        <c:txPr>
          <a:bodyPr rot="-60000000" spcFirstLastPara="1" vertOverflow="ellipsis" vert="horz" wrap="square" anchor="ctr" anchorCtr="1"/>
          <a:lstStyle/>
          <a:p>
            <a:pPr>
              <a:defRPr sz="2000" b="1" i="0" u="none" strike="noStrike" kern="1200" cap="all" spc="120" normalizeH="0" baseline="0">
                <a:solidFill>
                  <a:schemeClr val="tx1">
                    <a:lumMod val="65000"/>
                    <a:lumOff val="35000"/>
                  </a:schemeClr>
                </a:solidFill>
                <a:latin typeface="Palatino Linotype" panose="02040502050505030304" pitchFamily="18" charset="0"/>
                <a:ea typeface="+mn-ea"/>
                <a:cs typeface="Times New Roman" panose="02020603050405020304" pitchFamily="18" charset="0"/>
              </a:defRPr>
            </a:pPr>
            <a:endParaRPr lang="en-US"/>
          </a:p>
        </c:txPr>
        <c:crossAx val="-1742000016"/>
        <c:crosses val="autoZero"/>
        <c:crossBetween val="midCat"/>
        <c:majorUnit val="3"/>
      </c:valAx>
      <c:valAx>
        <c:axId val="-1742000016"/>
        <c:scaling>
          <c:orientation val="minMax"/>
          <c:max val="20.399999999999999"/>
          <c:min val="17.8"/>
        </c:scaling>
        <c:delete val="0"/>
        <c:axPos val="l"/>
        <c:title>
          <c:tx>
            <c:rich>
              <a:bodyPr rot="-5400000" spcFirstLastPara="1" vertOverflow="ellipsis" vert="horz" wrap="square" anchor="ctr" anchorCtr="1"/>
              <a:lstStyle/>
              <a:p>
                <a:pPr>
                  <a:defRPr sz="2000" b="1" i="0" u="none" strike="noStrike" kern="1200" cap="all" baseline="0">
                    <a:solidFill>
                      <a:schemeClr val="tx1">
                        <a:lumMod val="65000"/>
                        <a:lumOff val="35000"/>
                      </a:schemeClr>
                    </a:solidFill>
                    <a:latin typeface="Palatino Linotype" panose="02040502050505030304" pitchFamily="18" charset="0"/>
                    <a:ea typeface="+mn-ea"/>
                    <a:cs typeface="Times New Roman" panose="02020603050405020304" pitchFamily="18" charset="0"/>
                  </a:defRPr>
                </a:pPr>
                <a:r>
                  <a:rPr lang="en-US" sz="2000" b="1" cap="none" baseline="0">
                    <a:latin typeface="Palatino Linotype" panose="02040502050505030304" pitchFamily="18" charset="0"/>
                  </a:rPr>
                  <a:t>OMC (%)</a:t>
                </a:r>
              </a:p>
            </c:rich>
          </c:tx>
          <c:layout>
            <c:manualLayout>
              <c:xMode val="edge"/>
              <c:yMode val="edge"/>
              <c:x val="5.9102589744919345E-2"/>
              <c:y val="0.3277111699808023"/>
            </c:manualLayout>
          </c:layout>
          <c:overlay val="0"/>
          <c:spPr>
            <a:noFill/>
            <a:ln>
              <a:noFill/>
            </a:ln>
            <a:effectLst/>
          </c:spPr>
        </c:title>
        <c:numFmt formatCode="General" sourceLinked="1"/>
        <c:majorTickMark val="in"/>
        <c:minorTickMark val="in"/>
        <c:tickLblPos val="nextTo"/>
        <c:spPr>
          <a:noFill/>
          <a:ln w="9525" cap="flat" cmpd="sng" algn="ctr">
            <a:solidFill>
              <a:schemeClr val="tx1"/>
            </a:solidFill>
            <a:round/>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Palatino Linotype" panose="02040502050505030304" pitchFamily="18" charset="0"/>
                <a:ea typeface="+mn-ea"/>
                <a:cs typeface="Times New Roman" panose="02020603050405020304" pitchFamily="18" charset="0"/>
              </a:defRPr>
            </a:pPr>
            <a:endParaRPr lang="en-US"/>
          </a:p>
        </c:txPr>
        <c:crossAx val="-1742000560"/>
        <c:crosses val="autoZero"/>
        <c:crossBetween val="midCat"/>
        <c:majorUnit val="0.4"/>
        <c:minorUnit val="0.4"/>
      </c:valAx>
      <c:spPr>
        <a:noFill/>
        <a:ln w="3175">
          <a:solidFill>
            <a:schemeClr val="tx1"/>
          </a:solidFill>
        </a:ln>
        <a:effectLst/>
      </c:spPr>
    </c:plotArea>
    <c:legend>
      <c:legendPos val="r"/>
      <c:layout>
        <c:manualLayout>
          <c:xMode val="edge"/>
          <c:yMode val="edge"/>
          <c:x val="0.73880879381227793"/>
          <c:y val="4.3680478854170375E-2"/>
          <c:w val="0.20733920981116299"/>
          <c:h val="0.76760746472613928"/>
        </c:manualLayout>
      </c:layout>
      <c:overlay val="0"/>
      <c:spPr>
        <a:noFill/>
        <a:ln w="3175">
          <a:solidFill>
            <a:schemeClr val="tx1"/>
          </a:solidFill>
        </a:ln>
        <a:effectLst/>
      </c:spPr>
      <c:txPr>
        <a:bodyPr rot="0" spcFirstLastPara="1" vertOverflow="ellipsis" vert="horz" wrap="square" anchor="ctr" anchorCtr="1"/>
        <a:lstStyle/>
        <a:p>
          <a:pPr rtl="0">
            <a:defRPr sz="2000" b="1" i="0" u="none" strike="noStrike" kern="1200" baseline="0">
              <a:solidFill>
                <a:schemeClr val="tx1">
                  <a:lumMod val="65000"/>
                  <a:lumOff val="35000"/>
                </a:schemeClr>
              </a:solidFill>
              <a:latin typeface="Palatino Linotype" panose="02040502050505030304" pitchFamily="18" charset="0"/>
              <a:ea typeface="+mn-ea"/>
              <a:cs typeface="Times New Roman" panose="02020603050405020304" pitchFamily="18" charset="0"/>
            </a:defRPr>
          </a:pPr>
          <a:endParaRPr lang="en-US"/>
        </a:p>
      </c:txPr>
    </c:legend>
    <c:plotVisOnly val="1"/>
    <c:dispBlanksAs val="gap"/>
    <c:showDLblsOverMax val="0"/>
  </c:chart>
  <c:spPr>
    <a:solidFill>
      <a:schemeClr val="lt1"/>
    </a:solidFill>
    <a:ln w="9525" cap="flat" cmpd="sng" algn="ctr">
      <a:noFill/>
      <a:round/>
    </a:ln>
    <a:effectLst/>
  </c:spPr>
  <c:txPr>
    <a:bodyPr/>
    <a:lstStyle/>
    <a:p>
      <a:pPr>
        <a:defRPr sz="1200">
          <a:latin typeface="Times New Roman" panose="02020603050405020304" pitchFamily="18" charset="0"/>
          <a:cs typeface="Times New Roman" panose="02020603050405020304" pitchFamily="18" charset="0"/>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077428503255275"/>
          <c:y val="4.6509891984616365E-2"/>
          <c:w val="0.54280203703330954"/>
          <c:h val="0.67774743346955046"/>
        </c:manualLayout>
      </c:layout>
      <c:scatterChart>
        <c:scatterStyle val="smoothMarker"/>
        <c:varyColors val="0"/>
        <c:ser>
          <c:idx val="0"/>
          <c:order val="0"/>
          <c:tx>
            <c:v>0 % POFR</c:v>
          </c:tx>
          <c:spPr>
            <a:ln w="28575"/>
          </c:spPr>
          <c:marker>
            <c:symbol val="diamond"/>
            <c:size val="6"/>
            <c:spPr>
              <a:solidFill>
                <a:schemeClr val="accent1"/>
              </a:solidFill>
              <a:ln w="28575">
                <a:solidFill>
                  <a:srgbClr val="5B9BD5"/>
                </a:solidFill>
                <a:round/>
              </a:ln>
              <a:effectLst/>
            </c:spPr>
          </c:marker>
          <c:xVal>
            <c:numRef>
              <c:f>Sheet1!$U$65:$U$70</c:f>
              <c:numCache>
                <c:formatCode>General</c:formatCode>
                <c:ptCount val="6"/>
                <c:pt idx="0">
                  <c:v>0</c:v>
                </c:pt>
                <c:pt idx="1">
                  <c:v>3</c:v>
                </c:pt>
                <c:pt idx="2">
                  <c:v>6</c:v>
                </c:pt>
                <c:pt idx="3">
                  <c:v>9</c:v>
                </c:pt>
                <c:pt idx="4">
                  <c:v>12</c:v>
                </c:pt>
                <c:pt idx="5">
                  <c:v>15</c:v>
                </c:pt>
              </c:numCache>
            </c:numRef>
          </c:xVal>
          <c:yVal>
            <c:numRef>
              <c:f>Sheet1!$V$65:$V$70</c:f>
              <c:numCache>
                <c:formatCode>General</c:formatCode>
                <c:ptCount val="6"/>
                <c:pt idx="0">
                  <c:v>13.1</c:v>
                </c:pt>
                <c:pt idx="1">
                  <c:v>13.4</c:v>
                </c:pt>
                <c:pt idx="2">
                  <c:v>13.5</c:v>
                </c:pt>
                <c:pt idx="3">
                  <c:v>13.8</c:v>
                </c:pt>
                <c:pt idx="4">
                  <c:v>14</c:v>
                </c:pt>
                <c:pt idx="5">
                  <c:v>13.9</c:v>
                </c:pt>
              </c:numCache>
            </c:numRef>
          </c:yVal>
          <c:smooth val="1"/>
          <c:extLst xmlns:c16r2="http://schemas.microsoft.com/office/drawing/2015/06/chart">
            <c:ext xmlns:c16="http://schemas.microsoft.com/office/drawing/2014/chart" uri="{C3380CC4-5D6E-409C-BE32-E72D297353CC}">
              <c16:uniqueId val="{00000000-6326-4961-97BC-78D20869C86F}"/>
            </c:ext>
          </c:extLst>
        </c:ser>
        <c:ser>
          <c:idx val="1"/>
          <c:order val="1"/>
          <c:tx>
            <c:v>2 % POFR</c:v>
          </c:tx>
          <c:spPr>
            <a:ln w="28575"/>
          </c:spPr>
          <c:marker>
            <c:symbol val="square"/>
            <c:size val="6"/>
            <c:spPr>
              <a:solidFill>
                <a:schemeClr val="accent2"/>
              </a:solidFill>
              <a:ln w="28575">
                <a:solidFill>
                  <a:srgbClr val="ED7D31"/>
                </a:solidFill>
                <a:round/>
              </a:ln>
              <a:effectLst/>
            </c:spPr>
          </c:marker>
          <c:xVal>
            <c:numRef>
              <c:f>Sheet1!$U$65:$U$70</c:f>
              <c:numCache>
                <c:formatCode>General</c:formatCode>
                <c:ptCount val="6"/>
                <c:pt idx="0">
                  <c:v>0</c:v>
                </c:pt>
                <c:pt idx="1">
                  <c:v>3</c:v>
                </c:pt>
                <c:pt idx="2">
                  <c:v>6</c:v>
                </c:pt>
                <c:pt idx="3">
                  <c:v>9</c:v>
                </c:pt>
                <c:pt idx="4">
                  <c:v>12</c:v>
                </c:pt>
                <c:pt idx="5">
                  <c:v>15</c:v>
                </c:pt>
              </c:numCache>
            </c:numRef>
          </c:xVal>
          <c:yVal>
            <c:numRef>
              <c:f>Sheet1!$W$65:$W$70</c:f>
              <c:numCache>
                <c:formatCode>General</c:formatCode>
                <c:ptCount val="6"/>
                <c:pt idx="0">
                  <c:v>13.15</c:v>
                </c:pt>
                <c:pt idx="1">
                  <c:v>13.6</c:v>
                </c:pt>
                <c:pt idx="2">
                  <c:v>13.7</c:v>
                </c:pt>
                <c:pt idx="3">
                  <c:v>13.9</c:v>
                </c:pt>
                <c:pt idx="4">
                  <c:v>14.25</c:v>
                </c:pt>
                <c:pt idx="5">
                  <c:v>14</c:v>
                </c:pt>
              </c:numCache>
            </c:numRef>
          </c:yVal>
          <c:smooth val="1"/>
          <c:extLst xmlns:c16r2="http://schemas.microsoft.com/office/drawing/2015/06/chart">
            <c:ext xmlns:c16="http://schemas.microsoft.com/office/drawing/2014/chart" uri="{C3380CC4-5D6E-409C-BE32-E72D297353CC}">
              <c16:uniqueId val="{00000001-6326-4961-97BC-78D20869C86F}"/>
            </c:ext>
          </c:extLst>
        </c:ser>
        <c:ser>
          <c:idx val="2"/>
          <c:order val="2"/>
          <c:tx>
            <c:v>4 % POFR</c:v>
          </c:tx>
          <c:spPr>
            <a:ln w="28575"/>
          </c:spPr>
          <c:marker>
            <c:symbol val="triangle"/>
            <c:size val="6"/>
            <c:spPr>
              <a:solidFill>
                <a:schemeClr val="accent3"/>
              </a:solidFill>
              <a:ln w="28575">
                <a:solidFill>
                  <a:srgbClr val="A5A5A5"/>
                </a:solidFill>
                <a:round/>
              </a:ln>
              <a:effectLst/>
            </c:spPr>
          </c:marker>
          <c:xVal>
            <c:numRef>
              <c:f>Sheet1!$U$65:$U$70</c:f>
              <c:numCache>
                <c:formatCode>General</c:formatCode>
                <c:ptCount val="6"/>
                <c:pt idx="0">
                  <c:v>0</c:v>
                </c:pt>
                <c:pt idx="1">
                  <c:v>3</c:v>
                </c:pt>
                <c:pt idx="2">
                  <c:v>6</c:v>
                </c:pt>
                <c:pt idx="3">
                  <c:v>9</c:v>
                </c:pt>
                <c:pt idx="4">
                  <c:v>12</c:v>
                </c:pt>
                <c:pt idx="5">
                  <c:v>15</c:v>
                </c:pt>
              </c:numCache>
            </c:numRef>
          </c:xVal>
          <c:yVal>
            <c:numRef>
              <c:f>Sheet1!$X$65:$X$70</c:f>
              <c:numCache>
                <c:formatCode>General</c:formatCode>
                <c:ptCount val="6"/>
                <c:pt idx="0">
                  <c:v>13.4</c:v>
                </c:pt>
                <c:pt idx="1">
                  <c:v>13.7</c:v>
                </c:pt>
                <c:pt idx="2">
                  <c:v>14</c:v>
                </c:pt>
                <c:pt idx="3">
                  <c:v>14.1</c:v>
                </c:pt>
                <c:pt idx="4">
                  <c:v>14.5</c:v>
                </c:pt>
                <c:pt idx="5">
                  <c:v>14.3</c:v>
                </c:pt>
              </c:numCache>
            </c:numRef>
          </c:yVal>
          <c:smooth val="1"/>
          <c:extLst xmlns:c16r2="http://schemas.microsoft.com/office/drawing/2015/06/chart">
            <c:ext xmlns:c16="http://schemas.microsoft.com/office/drawing/2014/chart" uri="{C3380CC4-5D6E-409C-BE32-E72D297353CC}">
              <c16:uniqueId val="{00000002-6326-4961-97BC-78D20869C86F}"/>
            </c:ext>
          </c:extLst>
        </c:ser>
        <c:ser>
          <c:idx val="3"/>
          <c:order val="3"/>
          <c:tx>
            <c:v>6 % POFR</c:v>
          </c:tx>
          <c:spPr>
            <a:ln w="28575"/>
          </c:spPr>
          <c:marker>
            <c:symbol val="x"/>
            <c:size val="6"/>
            <c:spPr>
              <a:noFill/>
              <a:ln w="28575">
                <a:solidFill>
                  <a:srgbClr val="FFC000"/>
                </a:solidFill>
                <a:round/>
              </a:ln>
              <a:effectLst/>
            </c:spPr>
          </c:marker>
          <c:xVal>
            <c:numRef>
              <c:f>Sheet1!$U$65:$U$70</c:f>
              <c:numCache>
                <c:formatCode>General</c:formatCode>
                <c:ptCount val="6"/>
                <c:pt idx="0">
                  <c:v>0</c:v>
                </c:pt>
                <c:pt idx="1">
                  <c:v>3</c:v>
                </c:pt>
                <c:pt idx="2">
                  <c:v>6</c:v>
                </c:pt>
                <c:pt idx="3">
                  <c:v>9</c:v>
                </c:pt>
                <c:pt idx="4">
                  <c:v>12</c:v>
                </c:pt>
                <c:pt idx="5">
                  <c:v>15</c:v>
                </c:pt>
              </c:numCache>
            </c:numRef>
          </c:xVal>
          <c:yVal>
            <c:numRef>
              <c:f>Sheet1!$Y$65:$Y$70</c:f>
              <c:numCache>
                <c:formatCode>General</c:formatCode>
                <c:ptCount val="6"/>
                <c:pt idx="0">
                  <c:v>13.7</c:v>
                </c:pt>
                <c:pt idx="1">
                  <c:v>14</c:v>
                </c:pt>
                <c:pt idx="2">
                  <c:v>14.3</c:v>
                </c:pt>
                <c:pt idx="3">
                  <c:v>14.35</c:v>
                </c:pt>
                <c:pt idx="4">
                  <c:v>14.6</c:v>
                </c:pt>
                <c:pt idx="5">
                  <c:v>14.25</c:v>
                </c:pt>
              </c:numCache>
            </c:numRef>
          </c:yVal>
          <c:smooth val="1"/>
          <c:extLst xmlns:c16r2="http://schemas.microsoft.com/office/drawing/2015/06/chart">
            <c:ext xmlns:c16="http://schemas.microsoft.com/office/drawing/2014/chart" uri="{C3380CC4-5D6E-409C-BE32-E72D297353CC}">
              <c16:uniqueId val="{00000003-6326-4961-97BC-78D20869C86F}"/>
            </c:ext>
          </c:extLst>
        </c:ser>
        <c:ser>
          <c:idx val="4"/>
          <c:order val="4"/>
          <c:tx>
            <c:v>8 % POFR</c:v>
          </c:tx>
          <c:spPr>
            <a:ln w="12700"/>
          </c:spPr>
          <c:marker>
            <c:symbol val="star"/>
            <c:size val="6"/>
            <c:spPr>
              <a:noFill/>
              <a:ln w="12700">
                <a:solidFill>
                  <a:srgbClr val="4472C4"/>
                </a:solidFill>
                <a:round/>
              </a:ln>
              <a:effectLst/>
            </c:spPr>
          </c:marker>
          <c:dPt>
            <c:idx val="1"/>
            <c:marker>
              <c:spPr>
                <a:noFill/>
                <a:ln w="28575">
                  <a:solidFill>
                    <a:srgbClr val="4472C4"/>
                  </a:solidFill>
                  <a:round/>
                </a:ln>
                <a:effectLst/>
              </c:spPr>
            </c:marker>
            <c:bubble3D val="0"/>
            <c:spPr>
              <a:ln w="28575"/>
            </c:spPr>
          </c:dPt>
          <c:xVal>
            <c:numRef>
              <c:f>Sheet1!$U$65:$U$70</c:f>
              <c:numCache>
                <c:formatCode>General</c:formatCode>
                <c:ptCount val="6"/>
                <c:pt idx="0">
                  <c:v>0</c:v>
                </c:pt>
                <c:pt idx="1">
                  <c:v>3</c:v>
                </c:pt>
                <c:pt idx="2">
                  <c:v>6</c:v>
                </c:pt>
                <c:pt idx="3">
                  <c:v>9</c:v>
                </c:pt>
                <c:pt idx="4">
                  <c:v>12</c:v>
                </c:pt>
                <c:pt idx="5">
                  <c:v>15</c:v>
                </c:pt>
              </c:numCache>
            </c:numRef>
          </c:xVal>
          <c:yVal>
            <c:numRef>
              <c:f>Sheet1!$Z$65:$Z$70</c:f>
              <c:numCache>
                <c:formatCode>General</c:formatCode>
                <c:ptCount val="6"/>
                <c:pt idx="0">
                  <c:v>13.55</c:v>
                </c:pt>
                <c:pt idx="1">
                  <c:v>14.15</c:v>
                </c:pt>
                <c:pt idx="2">
                  <c:v>14.45</c:v>
                </c:pt>
                <c:pt idx="3">
                  <c:v>14.5</c:v>
                </c:pt>
                <c:pt idx="4">
                  <c:v>15</c:v>
                </c:pt>
                <c:pt idx="5">
                  <c:v>14.5</c:v>
                </c:pt>
              </c:numCache>
            </c:numRef>
          </c:yVal>
          <c:smooth val="1"/>
          <c:extLst xmlns:c16r2="http://schemas.microsoft.com/office/drawing/2015/06/chart">
            <c:ext xmlns:c16="http://schemas.microsoft.com/office/drawing/2014/chart" uri="{C3380CC4-5D6E-409C-BE32-E72D297353CC}">
              <c16:uniqueId val="{00000004-6326-4961-97BC-78D20869C86F}"/>
            </c:ext>
          </c:extLst>
        </c:ser>
        <c:dLbls>
          <c:showLegendKey val="0"/>
          <c:showVal val="0"/>
          <c:showCatName val="0"/>
          <c:showSerName val="0"/>
          <c:showPercent val="0"/>
          <c:showBubbleSize val="0"/>
        </c:dLbls>
        <c:axId val="-1741998384"/>
        <c:axId val="-1741997840"/>
      </c:scatterChart>
      <c:valAx>
        <c:axId val="-1741998384"/>
        <c:scaling>
          <c:orientation val="minMax"/>
          <c:max val="15"/>
        </c:scaling>
        <c:delete val="0"/>
        <c:axPos val="b"/>
        <c:title>
          <c:tx>
            <c:rich>
              <a:bodyPr rot="0" spcFirstLastPara="1" vertOverflow="ellipsis" vert="horz" wrap="square" anchor="ctr" anchorCtr="1"/>
              <a:lstStyle/>
              <a:p>
                <a:pPr>
                  <a:defRPr sz="2000" b="0" i="0" u="none" strike="noStrike" kern="1200" cap="all" baseline="0">
                    <a:solidFill>
                      <a:schemeClr val="tx1">
                        <a:lumMod val="65000"/>
                        <a:lumOff val="35000"/>
                      </a:schemeClr>
                    </a:solidFill>
                    <a:latin typeface="Palatino Linotype" panose="02040502050505030304" pitchFamily="18" charset="0"/>
                    <a:ea typeface="+mn-ea"/>
                    <a:cs typeface="Times New Roman" panose="02020603050405020304" pitchFamily="18" charset="0"/>
                  </a:defRPr>
                </a:pPr>
                <a:r>
                  <a:rPr lang="en-US" sz="2000" b="0" i="0" u="none" strike="noStrike" kern="1200" cap="none" normalizeH="0" baseline="0">
                    <a:solidFill>
                      <a:sysClr val="windowText" lastClr="000000">
                        <a:lumMod val="65000"/>
                        <a:lumOff val="35000"/>
                      </a:sysClr>
                    </a:solidFill>
                    <a:latin typeface="Palatino Linotype" panose="02040502050505030304" pitchFamily="18" charset="0"/>
                    <a:ea typeface="Cambria Math" panose="02040503050406030204" pitchFamily="18" charset="0"/>
                    <a:cs typeface="Times New Roman" panose="02020603050405020304" pitchFamily="18" charset="0"/>
                  </a:rPr>
                  <a:t>CCP</a:t>
                </a:r>
                <a:r>
                  <a:rPr lang="en-US" sz="2000" b="0" cap="none" normalizeH="0" baseline="0">
                    <a:latin typeface="Palatino Linotype" panose="02040502050505030304" pitchFamily="18" charset="0"/>
                    <a:ea typeface="Cambria Math" panose="02040503050406030204" pitchFamily="18" charset="0"/>
                  </a:rPr>
                  <a:t> Content </a:t>
                </a:r>
                <a:r>
                  <a:rPr lang="en-US" sz="2000" b="0">
                    <a:latin typeface="Palatino Linotype" panose="02040502050505030304" pitchFamily="18" charset="0"/>
                  </a:rPr>
                  <a:t>(%)</a:t>
                </a:r>
              </a:p>
            </c:rich>
          </c:tx>
          <c:overlay val="0"/>
          <c:spPr>
            <a:noFill/>
            <a:ln>
              <a:noFill/>
            </a:ln>
            <a:effectLst/>
          </c:spPr>
        </c:title>
        <c:numFmt formatCode="General" sourceLinked="1"/>
        <c:majorTickMark val="in"/>
        <c:minorTickMark val="in"/>
        <c:tickLblPos val="nextTo"/>
        <c:spPr>
          <a:noFill/>
          <a:ln w="9525" cap="flat" cmpd="sng" algn="ctr">
            <a:solidFill>
              <a:schemeClr val="tx1"/>
            </a:solidFill>
            <a:round/>
          </a:ln>
          <a:effectLst/>
        </c:spPr>
        <c:txPr>
          <a:bodyPr rot="-60000000" spcFirstLastPara="1" vertOverflow="ellipsis" vert="horz" wrap="square" anchor="ctr" anchorCtr="1"/>
          <a:lstStyle/>
          <a:p>
            <a:pPr>
              <a:defRPr sz="2000" b="1" i="0" u="none" strike="noStrike" kern="1200" cap="all" spc="120" normalizeH="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741997840"/>
        <c:crosses val="autoZero"/>
        <c:crossBetween val="midCat"/>
        <c:majorUnit val="3"/>
      </c:valAx>
      <c:valAx>
        <c:axId val="-1741997840"/>
        <c:scaling>
          <c:orientation val="minMax"/>
          <c:max val="15.4"/>
          <c:min val="13"/>
        </c:scaling>
        <c:delete val="0"/>
        <c:axPos val="l"/>
        <c:title>
          <c:tx>
            <c:rich>
              <a:bodyPr rot="-5400000" spcFirstLastPara="1" vertOverflow="ellipsis" vert="horz" wrap="square" anchor="ctr" anchorCtr="1"/>
              <a:lstStyle/>
              <a:p>
                <a:pPr>
                  <a:defRPr sz="2000" b="1" i="0" u="none" strike="noStrike" kern="1200" cap="all" baseline="0">
                    <a:solidFill>
                      <a:schemeClr val="tx1">
                        <a:lumMod val="65000"/>
                        <a:lumOff val="35000"/>
                      </a:schemeClr>
                    </a:solidFill>
                    <a:latin typeface="Palatino Linotype" panose="02040502050505030304" pitchFamily="18" charset="0"/>
                    <a:ea typeface="+mn-ea"/>
                    <a:cs typeface="Times New Roman" panose="02020603050405020304" pitchFamily="18" charset="0"/>
                  </a:defRPr>
                </a:pPr>
                <a:r>
                  <a:rPr lang="en-US" sz="2000" b="1" cap="none" baseline="0" dirty="0">
                    <a:latin typeface="Palatino Linotype" panose="02040502050505030304" pitchFamily="18" charset="0"/>
                  </a:rPr>
                  <a:t>OMC (%)</a:t>
                </a:r>
              </a:p>
            </c:rich>
          </c:tx>
          <c:layout>
            <c:manualLayout>
              <c:xMode val="edge"/>
              <c:yMode val="edge"/>
              <c:x val="5.7043520268774212E-2"/>
              <c:y val="0.27201833947971693"/>
            </c:manualLayout>
          </c:layout>
          <c:overlay val="0"/>
          <c:spPr>
            <a:noFill/>
            <a:ln>
              <a:noFill/>
            </a:ln>
            <a:effectLst/>
          </c:spPr>
        </c:title>
        <c:numFmt formatCode="General" sourceLinked="1"/>
        <c:majorTickMark val="in"/>
        <c:minorTickMark val="in"/>
        <c:tickLblPos val="nextTo"/>
        <c:spPr>
          <a:noFill/>
          <a:ln w="9525" cap="flat" cmpd="sng" algn="ctr">
            <a:solidFill>
              <a:schemeClr val="tx1"/>
            </a:solidFill>
            <a:round/>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Palatino Linotype" panose="02040502050505030304" pitchFamily="18" charset="0"/>
                <a:ea typeface="+mn-ea"/>
                <a:cs typeface="Times New Roman" panose="02020603050405020304" pitchFamily="18" charset="0"/>
              </a:defRPr>
            </a:pPr>
            <a:endParaRPr lang="en-US"/>
          </a:p>
        </c:txPr>
        <c:crossAx val="-1741998384"/>
        <c:crosses val="autoZero"/>
        <c:crossBetween val="midCat"/>
        <c:majorUnit val="0.4"/>
        <c:minorUnit val="0.4"/>
      </c:valAx>
      <c:spPr>
        <a:noFill/>
        <a:ln w="3175">
          <a:solidFill>
            <a:schemeClr val="tx1"/>
          </a:solidFill>
        </a:ln>
        <a:effectLst/>
      </c:spPr>
    </c:plotArea>
    <c:legend>
      <c:legendPos val="r"/>
      <c:layout>
        <c:manualLayout>
          <c:xMode val="edge"/>
          <c:yMode val="edge"/>
          <c:x val="0.74542683094197237"/>
          <c:y val="3.463046943301832E-2"/>
          <c:w val="0.23169478902285712"/>
          <c:h val="0.68004829778794462"/>
        </c:manualLayout>
      </c:layout>
      <c:overlay val="0"/>
      <c:spPr>
        <a:noFill/>
        <a:ln w="3175">
          <a:solidFill>
            <a:schemeClr val="tx1"/>
          </a:solidFill>
        </a:ln>
        <a:effectLst/>
      </c:spPr>
      <c:txPr>
        <a:bodyPr rot="0" spcFirstLastPara="1" vertOverflow="ellipsis" vert="horz" wrap="square" anchor="ctr" anchorCtr="1"/>
        <a:lstStyle/>
        <a:p>
          <a:pPr rtl="0">
            <a:defRPr sz="2000" b="1" i="0" u="none" strike="noStrike" kern="1200" baseline="0">
              <a:solidFill>
                <a:schemeClr val="tx1">
                  <a:lumMod val="65000"/>
                  <a:lumOff val="35000"/>
                </a:schemeClr>
              </a:solidFill>
              <a:latin typeface="Palatino Linotype" panose="02040502050505030304" pitchFamily="18" charset="0"/>
              <a:ea typeface="+mn-ea"/>
              <a:cs typeface="Times New Roman" panose="02020603050405020304" pitchFamily="18" charset="0"/>
            </a:defRPr>
          </a:pPr>
          <a:endParaRPr lang="en-US"/>
        </a:p>
      </c:txPr>
    </c:legend>
    <c:plotVisOnly val="1"/>
    <c:dispBlanksAs val="gap"/>
    <c:showDLblsOverMax val="0"/>
  </c:chart>
  <c:spPr>
    <a:solidFill>
      <a:schemeClr val="lt1"/>
    </a:solidFill>
    <a:ln w="9525" cap="flat" cmpd="sng" algn="ctr">
      <a:noFill/>
      <a:round/>
    </a:ln>
    <a:effectLst/>
  </c:spPr>
  <c:txPr>
    <a:bodyPr/>
    <a:lstStyle/>
    <a:p>
      <a:pPr>
        <a:defRPr sz="1200">
          <a:latin typeface="Times New Roman" panose="02020603050405020304" pitchFamily="18" charset="0"/>
          <a:cs typeface="Times New Roman" panose="02020603050405020304" pitchFamily="18" charset="0"/>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077428503255275"/>
          <c:y val="4.6509891984616365E-2"/>
          <c:w val="0.58463331562160925"/>
          <c:h val="0.71698443699759451"/>
        </c:manualLayout>
      </c:layout>
      <c:scatterChart>
        <c:scatterStyle val="smoothMarker"/>
        <c:varyColors val="0"/>
        <c:ser>
          <c:idx val="0"/>
          <c:order val="0"/>
          <c:tx>
            <c:v>0 % POFR</c:v>
          </c:tx>
          <c:spPr>
            <a:ln w="28575"/>
          </c:spPr>
          <c:marker>
            <c:symbol val="diamond"/>
            <c:size val="6"/>
            <c:spPr>
              <a:solidFill>
                <a:schemeClr val="accent1"/>
              </a:solidFill>
              <a:ln w="28575">
                <a:solidFill>
                  <a:srgbClr val="5B9BD5"/>
                </a:solidFill>
                <a:round/>
              </a:ln>
              <a:effectLst/>
            </c:spPr>
          </c:marker>
          <c:xVal>
            <c:numRef>
              <c:f>Sheet1!$B$80:$B$85</c:f>
              <c:numCache>
                <c:formatCode>General</c:formatCode>
                <c:ptCount val="6"/>
                <c:pt idx="0">
                  <c:v>0</c:v>
                </c:pt>
                <c:pt idx="1">
                  <c:v>3</c:v>
                </c:pt>
                <c:pt idx="2">
                  <c:v>6</c:v>
                </c:pt>
                <c:pt idx="3">
                  <c:v>9</c:v>
                </c:pt>
                <c:pt idx="4">
                  <c:v>12</c:v>
                </c:pt>
                <c:pt idx="5">
                  <c:v>15</c:v>
                </c:pt>
              </c:numCache>
            </c:numRef>
          </c:xVal>
          <c:yVal>
            <c:numRef>
              <c:f>Sheet1!$C$80:$C$85</c:f>
              <c:numCache>
                <c:formatCode>General</c:formatCode>
                <c:ptCount val="6"/>
                <c:pt idx="0">
                  <c:v>3</c:v>
                </c:pt>
                <c:pt idx="1">
                  <c:v>8</c:v>
                </c:pt>
                <c:pt idx="2">
                  <c:v>6</c:v>
                </c:pt>
                <c:pt idx="3">
                  <c:v>13</c:v>
                </c:pt>
                <c:pt idx="4">
                  <c:v>18</c:v>
                </c:pt>
                <c:pt idx="5">
                  <c:v>14</c:v>
                </c:pt>
              </c:numCache>
            </c:numRef>
          </c:yVal>
          <c:smooth val="1"/>
          <c:extLst xmlns:c16r2="http://schemas.microsoft.com/office/drawing/2015/06/chart">
            <c:ext xmlns:c16="http://schemas.microsoft.com/office/drawing/2014/chart" uri="{C3380CC4-5D6E-409C-BE32-E72D297353CC}">
              <c16:uniqueId val="{00000000-6326-4961-97BC-78D20869C86F}"/>
            </c:ext>
          </c:extLst>
        </c:ser>
        <c:ser>
          <c:idx val="1"/>
          <c:order val="1"/>
          <c:tx>
            <c:v>2 % POFR</c:v>
          </c:tx>
          <c:spPr>
            <a:ln w="28575"/>
          </c:spPr>
          <c:marker>
            <c:symbol val="square"/>
            <c:size val="6"/>
            <c:spPr>
              <a:solidFill>
                <a:schemeClr val="accent2"/>
              </a:solidFill>
              <a:ln w="28575">
                <a:solidFill>
                  <a:srgbClr val="ED7D31"/>
                </a:solidFill>
                <a:round/>
              </a:ln>
              <a:effectLst/>
            </c:spPr>
          </c:marker>
          <c:xVal>
            <c:numRef>
              <c:f>Sheet1!$B$80:$B$85</c:f>
              <c:numCache>
                <c:formatCode>General</c:formatCode>
                <c:ptCount val="6"/>
                <c:pt idx="0">
                  <c:v>0</c:v>
                </c:pt>
                <c:pt idx="1">
                  <c:v>3</c:v>
                </c:pt>
                <c:pt idx="2">
                  <c:v>6</c:v>
                </c:pt>
                <c:pt idx="3">
                  <c:v>9</c:v>
                </c:pt>
                <c:pt idx="4">
                  <c:v>12</c:v>
                </c:pt>
                <c:pt idx="5">
                  <c:v>15</c:v>
                </c:pt>
              </c:numCache>
            </c:numRef>
          </c:xVal>
          <c:yVal>
            <c:numRef>
              <c:f>Sheet1!$D$80:$D$85</c:f>
              <c:numCache>
                <c:formatCode>General</c:formatCode>
                <c:ptCount val="6"/>
                <c:pt idx="0">
                  <c:v>5</c:v>
                </c:pt>
                <c:pt idx="1">
                  <c:v>11</c:v>
                </c:pt>
                <c:pt idx="2">
                  <c:v>12</c:v>
                </c:pt>
                <c:pt idx="3">
                  <c:v>17</c:v>
                </c:pt>
                <c:pt idx="4">
                  <c:v>19</c:v>
                </c:pt>
                <c:pt idx="5">
                  <c:v>18</c:v>
                </c:pt>
              </c:numCache>
            </c:numRef>
          </c:yVal>
          <c:smooth val="1"/>
          <c:extLst xmlns:c16r2="http://schemas.microsoft.com/office/drawing/2015/06/chart">
            <c:ext xmlns:c16="http://schemas.microsoft.com/office/drawing/2014/chart" uri="{C3380CC4-5D6E-409C-BE32-E72D297353CC}">
              <c16:uniqueId val="{00000001-6326-4961-97BC-78D20869C86F}"/>
            </c:ext>
          </c:extLst>
        </c:ser>
        <c:ser>
          <c:idx val="2"/>
          <c:order val="2"/>
          <c:tx>
            <c:v>4 % POFR</c:v>
          </c:tx>
          <c:spPr>
            <a:ln w="28575"/>
          </c:spPr>
          <c:marker>
            <c:symbol val="triangle"/>
            <c:size val="6"/>
            <c:spPr>
              <a:solidFill>
                <a:schemeClr val="accent3"/>
              </a:solidFill>
              <a:ln w="28575">
                <a:solidFill>
                  <a:srgbClr val="A5A5A5"/>
                </a:solidFill>
                <a:round/>
              </a:ln>
              <a:effectLst/>
            </c:spPr>
          </c:marker>
          <c:xVal>
            <c:numRef>
              <c:f>Sheet1!$B$80:$B$85</c:f>
              <c:numCache>
                <c:formatCode>General</c:formatCode>
                <c:ptCount val="6"/>
                <c:pt idx="0">
                  <c:v>0</c:v>
                </c:pt>
                <c:pt idx="1">
                  <c:v>3</c:v>
                </c:pt>
                <c:pt idx="2">
                  <c:v>6</c:v>
                </c:pt>
                <c:pt idx="3">
                  <c:v>9</c:v>
                </c:pt>
                <c:pt idx="4">
                  <c:v>12</c:v>
                </c:pt>
                <c:pt idx="5">
                  <c:v>15</c:v>
                </c:pt>
              </c:numCache>
            </c:numRef>
          </c:xVal>
          <c:yVal>
            <c:numRef>
              <c:f>Sheet1!$E$80:$E$85</c:f>
              <c:numCache>
                <c:formatCode>General</c:formatCode>
                <c:ptCount val="6"/>
                <c:pt idx="0">
                  <c:v>9</c:v>
                </c:pt>
                <c:pt idx="1">
                  <c:v>9</c:v>
                </c:pt>
                <c:pt idx="2">
                  <c:v>16</c:v>
                </c:pt>
                <c:pt idx="3">
                  <c:v>18</c:v>
                </c:pt>
                <c:pt idx="4">
                  <c:v>25</c:v>
                </c:pt>
                <c:pt idx="5">
                  <c:v>21</c:v>
                </c:pt>
              </c:numCache>
            </c:numRef>
          </c:yVal>
          <c:smooth val="1"/>
          <c:extLst xmlns:c16r2="http://schemas.microsoft.com/office/drawing/2015/06/chart">
            <c:ext xmlns:c16="http://schemas.microsoft.com/office/drawing/2014/chart" uri="{C3380CC4-5D6E-409C-BE32-E72D297353CC}">
              <c16:uniqueId val="{00000002-6326-4961-97BC-78D20869C86F}"/>
            </c:ext>
          </c:extLst>
        </c:ser>
        <c:ser>
          <c:idx val="3"/>
          <c:order val="3"/>
          <c:tx>
            <c:v>6 % POFR</c:v>
          </c:tx>
          <c:spPr>
            <a:ln w="28575"/>
          </c:spPr>
          <c:marker>
            <c:symbol val="x"/>
            <c:size val="6"/>
            <c:spPr>
              <a:noFill/>
              <a:ln w="28575">
                <a:solidFill>
                  <a:srgbClr val="FFC000"/>
                </a:solidFill>
                <a:round/>
              </a:ln>
              <a:effectLst/>
            </c:spPr>
          </c:marker>
          <c:xVal>
            <c:numRef>
              <c:f>Sheet1!$B$65:$B$70</c:f>
              <c:numCache>
                <c:formatCode>General</c:formatCode>
                <c:ptCount val="6"/>
                <c:pt idx="0">
                  <c:v>0</c:v>
                </c:pt>
                <c:pt idx="1">
                  <c:v>3</c:v>
                </c:pt>
                <c:pt idx="2">
                  <c:v>6</c:v>
                </c:pt>
                <c:pt idx="3">
                  <c:v>9</c:v>
                </c:pt>
                <c:pt idx="4">
                  <c:v>12</c:v>
                </c:pt>
                <c:pt idx="5">
                  <c:v>15</c:v>
                </c:pt>
              </c:numCache>
            </c:numRef>
          </c:xVal>
          <c:yVal>
            <c:numRef>
              <c:f>Sheet1!$F$80:$F$85</c:f>
              <c:numCache>
                <c:formatCode>General</c:formatCode>
                <c:ptCount val="6"/>
                <c:pt idx="0">
                  <c:v>12</c:v>
                </c:pt>
                <c:pt idx="1">
                  <c:v>13</c:v>
                </c:pt>
                <c:pt idx="2">
                  <c:v>15.5</c:v>
                </c:pt>
                <c:pt idx="3">
                  <c:v>24</c:v>
                </c:pt>
                <c:pt idx="4">
                  <c:v>27</c:v>
                </c:pt>
                <c:pt idx="5">
                  <c:v>25</c:v>
                </c:pt>
              </c:numCache>
            </c:numRef>
          </c:yVal>
          <c:smooth val="1"/>
          <c:extLst xmlns:c16r2="http://schemas.microsoft.com/office/drawing/2015/06/chart">
            <c:ext xmlns:c16="http://schemas.microsoft.com/office/drawing/2014/chart" uri="{C3380CC4-5D6E-409C-BE32-E72D297353CC}">
              <c16:uniqueId val="{00000003-6326-4961-97BC-78D20869C86F}"/>
            </c:ext>
          </c:extLst>
        </c:ser>
        <c:ser>
          <c:idx val="4"/>
          <c:order val="4"/>
          <c:tx>
            <c:v>8 % POFR</c:v>
          </c:tx>
          <c:spPr>
            <a:ln w="28575"/>
          </c:spPr>
          <c:marker>
            <c:symbol val="star"/>
            <c:size val="6"/>
            <c:spPr>
              <a:noFill/>
              <a:ln w="28575">
                <a:solidFill>
                  <a:srgbClr val="4472C4"/>
                </a:solidFill>
                <a:round/>
              </a:ln>
              <a:effectLst/>
            </c:spPr>
          </c:marker>
          <c:xVal>
            <c:numRef>
              <c:f>Sheet1!$B$80:$B$85</c:f>
              <c:numCache>
                <c:formatCode>General</c:formatCode>
                <c:ptCount val="6"/>
                <c:pt idx="0">
                  <c:v>0</c:v>
                </c:pt>
                <c:pt idx="1">
                  <c:v>3</c:v>
                </c:pt>
                <c:pt idx="2">
                  <c:v>6</c:v>
                </c:pt>
                <c:pt idx="3">
                  <c:v>9</c:v>
                </c:pt>
                <c:pt idx="4">
                  <c:v>12</c:v>
                </c:pt>
                <c:pt idx="5">
                  <c:v>15</c:v>
                </c:pt>
              </c:numCache>
            </c:numRef>
          </c:xVal>
          <c:yVal>
            <c:numRef>
              <c:f>Sheet1!$G$80:$G$85</c:f>
              <c:numCache>
                <c:formatCode>General</c:formatCode>
                <c:ptCount val="6"/>
                <c:pt idx="0">
                  <c:v>14.5</c:v>
                </c:pt>
                <c:pt idx="1">
                  <c:v>16</c:v>
                </c:pt>
                <c:pt idx="2">
                  <c:v>19</c:v>
                </c:pt>
                <c:pt idx="3">
                  <c:v>23.5</c:v>
                </c:pt>
                <c:pt idx="4">
                  <c:v>27</c:v>
                </c:pt>
                <c:pt idx="5">
                  <c:v>30</c:v>
                </c:pt>
              </c:numCache>
            </c:numRef>
          </c:yVal>
          <c:smooth val="1"/>
          <c:extLst xmlns:c16r2="http://schemas.microsoft.com/office/drawing/2015/06/chart">
            <c:ext xmlns:c16="http://schemas.microsoft.com/office/drawing/2014/chart" uri="{C3380CC4-5D6E-409C-BE32-E72D297353CC}">
              <c16:uniqueId val="{00000004-6326-4961-97BC-78D20869C86F}"/>
            </c:ext>
          </c:extLst>
        </c:ser>
        <c:dLbls>
          <c:showLegendKey val="0"/>
          <c:showVal val="0"/>
          <c:showCatName val="0"/>
          <c:showSerName val="0"/>
          <c:showPercent val="0"/>
          <c:showBubbleSize val="0"/>
        </c:dLbls>
        <c:axId val="-1742004368"/>
        <c:axId val="-1741996752"/>
      </c:scatterChart>
      <c:valAx>
        <c:axId val="-1742004368"/>
        <c:scaling>
          <c:orientation val="minMax"/>
          <c:max val="15"/>
        </c:scaling>
        <c:delete val="0"/>
        <c:axPos val="b"/>
        <c:title>
          <c:tx>
            <c:rich>
              <a:bodyPr rot="0" spcFirstLastPara="1" vertOverflow="ellipsis" vert="horz" wrap="square" anchor="ctr" anchorCtr="1"/>
              <a:lstStyle/>
              <a:p>
                <a:pPr>
                  <a:defRPr sz="2000" b="0" i="0" u="none" strike="noStrike" kern="1200" cap="all" baseline="0">
                    <a:solidFill>
                      <a:schemeClr val="tx1">
                        <a:lumMod val="65000"/>
                        <a:lumOff val="35000"/>
                      </a:schemeClr>
                    </a:solidFill>
                    <a:latin typeface="Palatino Linotype" panose="02040502050505030304" pitchFamily="18" charset="0"/>
                    <a:ea typeface="+mn-ea"/>
                    <a:cs typeface="Times New Roman" panose="02020603050405020304" pitchFamily="18" charset="0"/>
                  </a:defRPr>
                </a:pPr>
                <a:r>
                  <a:rPr lang="en-US" sz="2000" b="0" i="0" u="none" strike="noStrike" kern="1200" cap="none" normalizeH="0" baseline="0">
                    <a:solidFill>
                      <a:sysClr val="windowText" lastClr="000000">
                        <a:lumMod val="65000"/>
                        <a:lumOff val="35000"/>
                      </a:sysClr>
                    </a:solidFill>
                    <a:latin typeface="Palatino Linotype" panose="02040502050505030304" pitchFamily="18" charset="0"/>
                    <a:ea typeface="Cambria Math" panose="02040503050406030204" pitchFamily="18" charset="0"/>
                    <a:cs typeface="Times New Roman" panose="02020603050405020304" pitchFamily="18" charset="0"/>
                  </a:rPr>
                  <a:t>CCP</a:t>
                </a:r>
                <a:r>
                  <a:rPr lang="en-US" sz="2000" cap="none" normalizeH="0" baseline="0">
                    <a:latin typeface="Palatino Linotype" panose="02040502050505030304" pitchFamily="18" charset="0"/>
                    <a:ea typeface="Cambria Math" panose="02040503050406030204" pitchFamily="18" charset="0"/>
                  </a:rPr>
                  <a:t> Content </a:t>
                </a:r>
                <a:r>
                  <a:rPr lang="en-US" sz="2000">
                    <a:latin typeface="Palatino Linotype" panose="02040502050505030304" pitchFamily="18" charset="0"/>
                  </a:rPr>
                  <a:t>(%)</a:t>
                </a:r>
              </a:p>
            </c:rich>
          </c:tx>
          <c:overlay val="0"/>
          <c:spPr>
            <a:noFill/>
            <a:ln>
              <a:noFill/>
            </a:ln>
            <a:effectLst/>
          </c:spPr>
        </c:title>
        <c:numFmt formatCode="General" sourceLinked="1"/>
        <c:majorTickMark val="in"/>
        <c:minorTickMark val="in"/>
        <c:tickLblPos val="nextTo"/>
        <c:spPr>
          <a:noFill/>
          <a:ln w="9525" cap="flat" cmpd="sng" algn="ctr">
            <a:solidFill>
              <a:schemeClr val="tx1"/>
            </a:solidFill>
            <a:round/>
          </a:ln>
          <a:effectLst/>
        </c:spPr>
        <c:txPr>
          <a:bodyPr rot="-60000000" spcFirstLastPara="1" vertOverflow="ellipsis" vert="horz" wrap="square" anchor="ctr" anchorCtr="1"/>
          <a:lstStyle/>
          <a:p>
            <a:pPr>
              <a:defRPr sz="700" b="0" i="0" u="none" strike="noStrike" kern="1200" cap="all" spc="120" normalizeH="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741996752"/>
        <c:crosses val="autoZero"/>
        <c:crossBetween val="midCat"/>
        <c:majorUnit val="3"/>
      </c:valAx>
      <c:valAx>
        <c:axId val="-1741996752"/>
        <c:scaling>
          <c:orientation val="minMax"/>
          <c:max val="32"/>
          <c:min val="2"/>
        </c:scaling>
        <c:delete val="0"/>
        <c:axPos val="l"/>
        <c:title>
          <c:tx>
            <c:rich>
              <a:bodyPr rot="-5400000" spcFirstLastPara="1" vertOverflow="ellipsis" vert="horz" wrap="square" anchor="ctr" anchorCtr="1"/>
              <a:lstStyle/>
              <a:p>
                <a:pPr>
                  <a:defRPr sz="2000" b="0" i="0" u="none" strike="noStrike" kern="1200" cap="all" baseline="0">
                    <a:solidFill>
                      <a:schemeClr val="tx1">
                        <a:lumMod val="65000"/>
                        <a:lumOff val="35000"/>
                      </a:schemeClr>
                    </a:solidFill>
                    <a:latin typeface="Palatino Linotype" panose="02040502050505030304" pitchFamily="18" charset="0"/>
                    <a:ea typeface="+mn-ea"/>
                    <a:cs typeface="Times New Roman" panose="02020603050405020304" pitchFamily="18" charset="0"/>
                  </a:defRPr>
                </a:pPr>
                <a:r>
                  <a:rPr lang="en-US" sz="2000" cap="none" baseline="0">
                    <a:latin typeface="Palatino Linotype" panose="02040502050505030304" pitchFamily="18" charset="0"/>
                  </a:rPr>
                  <a:t>CBR (%)</a:t>
                </a:r>
              </a:p>
            </c:rich>
          </c:tx>
          <c:layout>
            <c:manualLayout>
              <c:xMode val="edge"/>
              <c:yMode val="edge"/>
              <c:x val="6.3634902780009647E-2"/>
              <c:y val="0.24236939747551983"/>
            </c:manualLayout>
          </c:layout>
          <c:overlay val="0"/>
          <c:spPr>
            <a:noFill/>
            <a:ln>
              <a:noFill/>
            </a:ln>
            <a:effectLst/>
          </c:spPr>
        </c:title>
        <c:numFmt formatCode="General" sourceLinked="1"/>
        <c:majorTickMark val="in"/>
        <c:minorTickMark val="in"/>
        <c:tickLblPos val="nextTo"/>
        <c:spPr>
          <a:noFill/>
          <a:ln w="9525" cap="flat" cmpd="sng" algn="ctr">
            <a:solidFill>
              <a:schemeClr val="tx1"/>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Palatino Linotype" panose="02040502050505030304" pitchFamily="18" charset="0"/>
                <a:ea typeface="+mn-ea"/>
                <a:cs typeface="Times New Roman" panose="02020603050405020304" pitchFamily="18" charset="0"/>
              </a:defRPr>
            </a:pPr>
            <a:endParaRPr lang="en-US"/>
          </a:p>
        </c:txPr>
        <c:crossAx val="-1742004368"/>
        <c:crosses val="autoZero"/>
        <c:crossBetween val="midCat"/>
        <c:majorUnit val="4"/>
        <c:minorUnit val="0.8"/>
      </c:valAx>
      <c:spPr>
        <a:noFill/>
        <a:ln w="3175">
          <a:solidFill>
            <a:schemeClr val="tx1"/>
          </a:solidFill>
        </a:ln>
        <a:effectLst/>
      </c:spPr>
    </c:plotArea>
    <c:legend>
      <c:legendPos val="r"/>
      <c:layout>
        <c:manualLayout>
          <c:xMode val="edge"/>
          <c:yMode val="edge"/>
          <c:x val="0.78951896043669378"/>
          <c:y val="5.6643230303669023E-2"/>
          <c:w val="0.19278203609504563"/>
          <c:h val="0.74565848624343412"/>
        </c:manualLayout>
      </c:layout>
      <c:overlay val="0"/>
      <c:spPr>
        <a:noFill/>
        <a:ln w="6350">
          <a:solidFill>
            <a:sysClr val="windowText" lastClr="000000"/>
          </a:solidFill>
        </a:ln>
        <a:effectLst/>
      </c:spPr>
      <c:txPr>
        <a:bodyPr rot="0" spcFirstLastPara="1" vertOverflow="ellipsis" vert="horz" wrap="square" anchor="ctr" anchorCtr="1"/>
        <a:lstStyle/>
        <a:p>
          <a:pPr rtl="0">
            <a:defRPr sz="2000" b="0" i="0" u="none" strike="noStrike" kern="1200" baseline="0">
              <a:solidFill>
                <a:schemeClr val="tx1">
                  <a:lumMod val="65000"/>
                  <a:lumOff val="35000"/>
                </a:schemeClr>
              </a:solidFill>
              <a:latin typeface="Palatino Linotype" panose="02040502050505030304" pitchFamily="18" charset="0"/>
              <a:ea typeface="+mn-ea"/>
              <a:cs typeface="Times New Roman" panose="02020603050405020304" pitchFamily="18" charset="0"/>
            </a:defRPr>
          </a:pPr>
          <a:endParaRPr lang="en-US"/>
        </a:p>
      </c:txPr>
    </c:legend>
    <c:plotVisOnly val="1"/>
    <c:dispBlanksAs val="gap"/>
    <c:showDLblsOverMax val="0"/>
  </c:chart>
  <c:spPr>
    <a:solidFill>
      <a:schemeClr val="lt1"/>
    </a:solidFill>
    <a:ln w="19050" cap="flat" cmpd="sng" algn="ctr">
      <a:noFill/>
      <a:round/>
    </a:ln>
    <a:effectLst/>
  </c:spPr>
  <c:txPr>
    <a:bodyPr/>
    <a:lstStyle/>
    <a:p>
      <a:pPr>
        <a:defRPr sz="1200">
          <a:latin typeface="Times New Roman" panose="02020603050405020304" pitchFamily="18" charset="0"/>
          <a:cs typeface="Times New Roman" panose="02020603050405020304" pitchFamily="18" charset="0"/>
        </a:defRPr>
      </a:pPr>
      <a:endParaRPr lang="en-US"/>
    </a:p>
  </c:txPr>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077428503255275"/>
          <c:y val="4.6509891984616365E-2"/>
          <c:w val="0.58463331562160925"/>
          <c:h val="0.75875986318638511"/>
        </c:manualLayout>
      </c:layout>
      <c:scatterChart>
        <c:scatterStyle val="smoothMarker"/>
        <c:varyColors val="0"/>
        <c:ser>
          <c:idx val="0"/>
          <c:order val="0"/>
          <c:tx>
            <c:v>0 % POFR</c:v>
          </c:tx>
          <c:spPr>
            <a:ln w="28575"/>
          </c:spPr>
          <c:marker>
            <c:symbol val="diamond"/>
            <c:size val="6"/>
            <c:spPr>
              <a:solidFill>
                <a:schemeClr val="accent1"/>
              </a:solidFill>
              <a:ln w="28575">
                <a:solidFill>
                  <a:srgbClr val="5B9BD5"/>
                </a:solidFill>
                <a:round/>
              </a:ln>
              <a:effectLst/>
            </c:spPr>
          </c:marker>
          <c:xVal>
            <c:numRef>
              <c:f>Sheet1!$U$79:$U$84</c:f>
              <c:numCache>
                <c:formatCode>General</c:formatCode>
                <c:ptCount val="6"/>
                <c:pt idx="0">
                  <c:v>0</c:v>
                </c:pt>
                <c:pt idx="1">
                  <c:v>3</c:v>
                </c:pt>
                <c:pt idx="2">
                  <c:v>6</c:v>
                </c:pt>
                <c:pt idx="3">
                  <c:v>9</c:v>
                </c:pt>
                <c:pt idx="4">
                  <c:v>12</c:v>
                </c:pt>
                <c:pt idx="5">
                  <c:v>15</c:v>
                </c:pt>
              </c:numCache>
            </c:numRef>
          </c:xVal>
          <c:yVal>
            <c:numRef>
              <c:f>Sheet1!$V$79:$V$84</c:f>
              <c:numCache>
                <c:formatCode>General</c:formatCode>
                <c:ptCount val="6"/>
                <c:pt idx="0">
                  <c:v>6</c:v>
                </c:pt>
                <c:pt idx="1">
                  <c:v>9</c:v>
                </c:pt>
                <c:pt idx="2">
                  <c:v>12</c:v>
                </c:pt>
                <c:pt idx="3">
                  <c:v>19.5</c:v>
                </c:pt>
                <c:pt idx="4">
                  <c:v>22</c:v>
                </c:pt>
                <c:pt idx="5">
                  <c:v>21</c:v>
                </c:pt>
              </c:numCache>
            </c:numRef>
          </c:yVal>
          <c:smooth val="1"/>
          <c:extLst xmlns:c16r2="http://schemas.microsoft.com/office/drawing/2015/06/chart">
            <c:ext xmlns:c16="http://schemas.microsoft.com/office/drawing/2014/chart" uri="{C3380CC4-5D6E-409C-BE32-E72D297353CC}">
              <c16:uniqueId val="{00000000-6326-4961-97BC-78D20869C86F}"/>
            </c:ext>
          </c:extLst>
        </c:ser>
        <c:ser>
          <c:idx val="1"/>
          <c:order val="1"/>
          <c:tx>
            <c:v>2 % POFR</c:v>
          </c:tx>
          <c:spPr>
            <a:ln w="28575"/>
          </c:spPr>
          <c:marker>
            <c:symbol val="square"/>
            <c:size val="6"/>
            <c:spPr>
              <a:solidFill>
                <a:schemeClr val="accent2"/>
              </a:solidFill>
              <a:ln w="28575">
                <a:solidFill>
                  <a:srgbClr val="ED7D31"/>
                </a:solidFill>
                <a:round/>
              </a:ln>
              <a:effectLst/>
            </c:spPr>
          </c:marker>
          <c:xVal>
            <c:numRef>
              <c:f>Sheet1!$U$79:$U$84</c:f>
              <c:numCache>
                <c:formatCode>General</c:formatCode>
                <c:ptCount val="6"/>
                <c:pt idx="0">
                  <c:v>0</c:v>
                </c:pt>
                <c:pt idx="1">
                  <c:v>3</c:v>
                </c:pt>
                <c:pt idx="2">
                  <c:v>6</c:v>
                </c:pt>
                <c:pt idx="3">
                  <c:v>9</c:v>
                </c:pt>
                <c:pt idx="4">
                  <c:v>12</c:v>
                </c:pt>
                <c:pt idx="5">
                  <c:v>15</c:v>
                </c:pt>
              </c:numCache>
            </c:numRef>
          </c:xVal>
          <c:yVal>
            <c:numRef>
              <c:f>Sheet1!$W$79:$W$84</c:f>
              <c:numCache>
                <c:formatCode>General</c:formatCode>
                <c:ptCount val="6"/>
                <c:pt idx="0">
                  <c:v>9</c:v>
                </c:pt>
                <c:pt idx="1">
                  <c:v>13</c:v>
                </c:pt>
                <c:pt idx="2">
                  <c:v>15</c:v>
                </c:pt>
                <c:pt idx="3">
                  <c:v>19</c:v>
                </c:pt>
                <c:pt idx="4">
                  <c:v>23</c:v>
                </c:pt>
                <c:pt idx="5">
                  <c:v>25</c:v>
                </c:pt>
              </c:numCache>
            </c:numRef>
          </c:yVal>
          <c:smooth val="1"/>
          <c:extLst xmlns:c16r2="http://schemas.microsoft.com/office/drawing/2015/06/chart">
            <c:ext xmlns:c16="http://schemas.microsoft.com/office/drawing/2014/chart" uri="{C3380CC4-5D6E-409C-BE32-E72D297353CC}">
              <c16:uniqueId val="{00000001-6326-4961-97BC-78D20869C86F}"/>
            </c:ext>
          </c:extLst>
        </c:ser>
        <c:ser>
          <c:idx val="2"/>
          <c:order val="2"/>
          <c:tx>
            <c:v>4 % POFR</c:v>
          </c:tx>
          <c:spPr>
            <a:ln w="28575"/>
          </c:spPr>
          <c:marker>
            <c:symbol val="triangle"/>
            <c:size val="6"/>
            <c:spPr>
              <a:solidFill>
                <a:schemeClr val="accent3"/>
              </a:solidFill>
              <a:ln w="28575">
                <a:solidFill>
                  <a:srgbClr val="A5A5A5"/>
                </a:solidFill>
                <a:round/>
              </a:ln>
              <a:effectLst/>
            </c:spPr>
          </c:marker>
          <c:xVal>
            <c:numRef>
              <c:f>Sheet1!$U$79:$U$84</c:f>
              <c:numCache>
                <c:formatCode>General</c:formatCode>
                <c:ptCount val="6"/>
                <c:pt idx="0">
                  <c:v>0</c:v>
                </c:pt>
                <c:pt idx="1">
                  <c:v>3</c:v>
                </c:pt>
                <c:pt idx="2">
                  <c:v>6</c:v>
                </c:pt>
                <c:pt idx="3">
                  <c:v>9</c:v>
                </c:pt>
                <c:pt idx="4">
                  <c:v>12</c:v>
                </c:pt>
                <c:pt idx="5">
                  <c:v>15</c:v>
                </c:pt>
              </c:numCache>
            </c:numRef>
          </c:xVal>
          <c:yVal>
            <c:numRef>
              <c:f>Sheet1!$X$79:$X$84</c:f>
              <c:numCache>
                <c:formatCode>General</c:formatCode>
                <c:ptCount val="6"/>
                <c:pt idx="0">
                  <c:v>12</c:v>
                </c:pt>
                <c:pt idx="1">
                  <c:v>16</c:v>
                </c:pt>
                <c:pt idx="2">
                  <c:v>16</c:v>
                </c:pt>
                <c:pt idx="3">
                  <c:v>21</c:v>
                </c:pt>
                <c:pt idx="4">
                  <c:v>28</c:v>
                </c:pt>
                <c:pt idx="5">
                  <c:v>31</c:v>
                </c:pt>
              </c:numCache>
            </c:numRef>
          </c:yVal>
          <c:smooth val="1"/>
          <c:extLst xmlns:c16r2="http://schemas.microsoft.com/office/drawing/2015/06/chart">
            <c:ext xmlns:c16="http://schemas.microsoft.com/office/drawing/2014/chart" uri="{C3380CC4-5D6E-409C-BE32-E72D297353CC}">
              <c16:uniqueId val="{00000002-6326-4961-97BC-78D20869C86F}"/>
            </c:ext>
          </c:extLst>
        </c:ser>
        <c:ser>
          <c:idx val="3"/>
          <c:order val="3"/>
          <c:tx>
            <c:v>6 % POFR</c:v>
          </c:tx>
          <c:spPr>
            <a:ln w="28575"/>
          </c:spPr>
          <c:marker>
            <c:symbol val="x"/>
            <c:size val="6"/>
            <c:spPr>
              <a:noFill/>
              <a:ln w="28575">
                <a:solidFill>
                  <a:srgbClr val="FFC000"/>
                </a:solidFill>
                <a:round/>
              </a:ln>
              <a:effectLst/>
            </c:spPr>
          </c:marker>
          <c:xVal>
            <c:numRef>
              <c:f>Sheet1!$U$79:$U$84</c:f>
              <c:numCache>
                <c:formatCode>General</c:formatCode>
                <c:ptCount val="6"/>
                <c:pt idx="0">
                  <c:v>0</c:v>
                </c:pt>
                <c:pt idx="1">
                  <c:v>3</c:v>
                </c:pt>
                <c:pt idx="2">
                  <c:v>6</c:v>
                </c:pt>
                <c:pt idx="3">
                  <c:v>9</c:v>
                </c:pt>
                <c:pt idx="4">
                  <c:v>12</c:v>
                </c:pt>
                <c:pt idx="5">
                  <c:v>15</c:v>
                </c:pt>
              </c:numCache>
            </c:numRef>
          </c:xVal>
          <c:yVal>
            <c:numRef>
              <c:f>Sheet1!$Y$79:$Y$84</c:f>
              <c:numCache>
                <c:formatCode>General</c:formatCode>
                <c:ptCount val="6"/>
                <c:pt idx="0">
                  <c:v>16</c:v>
                </c:pt>
                <c:pt idx="1">
                  <c:v>15.5</c:v>
                </c:pt>
                <c:pt idx="2">
                  <c:v>15.5</c:v>
                </c:pt>
                <c:pt idx="3">
                  <c:v>24</c:v>
                </c:pt>
                <c:pt idx="4">
                  <c:v>29</c:v>
                </c:pt>
                <c:pt idx="5">
                  <c:v>32</c:v>
                </c:pt>
              </c:numCache>
            </c:numRef>
          </c:yVal>
          <c:smooth val="1"/>
          <c:extLst xmlns:c16r2="http://schemas.microsoft.com/office/drawing/2015/06/chart">
            <c:ext xmlns:c16="http://schemas.microsoft.com/office/drawing/2014/chart" uri="{C3380CC4-5D6E-409C-BE32-E72D297353CC}">
              <c16:uniqueId val="{00000003-6326-4961-97BC-78D20869C86F}"/>
            </c:ext>
          </c:extLst>
        </c:ser>
        <c:ser>
          <c:idx val="4"/>
          <c:order val="4"/>
          <c:tx>
            <c:v>8 % POFR</c:v>
          </c:tx>
          <c:spPr>
            <a:ln w="28575"/>
          </c:spPr>
          <c:marker>
            <c:symbol val="star"/>
            <c:size val="6"/>
            <c:spPr>
              <a:noFill/>
              <a:ln w="28575">
                <a:solidFill>
                  <a:srgbClr val="4472C4"/>
                </a:solidFill>
                <a:round/>
              </a:ln>
              <a:effectLst/>
            </c:spPr>
          </c:marker>
          <c:xVal>
            <c:numRef>
              <c:f>Sheet1!$U$79:$U$84</c:f>
              <c:numCache>
                <c:formatCode>General</c:formatCode>
                <c:ptCount val="6"/>
                <c:pt idx="0">
                  <c:v>0</c:v>
                </c:pt>
                <c:pt idx="1">
                  <c:v>3</c:v>
                </c:pt>
                <c:pt idx="2">
                  <c:v>6</c:v>
                </c:pt>
                <c:pt idx="3">
                  <c:v>9</c:v>
                </c:pt>
                <c:pt idx="4">
                  <c:v>12</c:v>
                </c:pt>
                <c:pt idx="5">
                  <c:v>15</c:v>
                </c:pt>
              </c:numCache>
            </c:numRef>
          </c:xVal>
          <c:yVal>
            <c:numRef>
              <c:f>Sheet1!$Z$79:$Z$84</c:f>
              <c:numCache>
                <c:formatCode>General</c:formatCode>
                <c:ptCount val="6"/>
                <c:pt idx="0">
                  <c:v>14</c:v>
                </c:pt>
                <c:pt idx="1">
                  <c:v>16</c:v>
                </c:pt>
                <c:pt idx="2">
                  <c:v>19</c:v>
                </c:pt>
                <c:pt idx="3">
                  <c:v>26.5</c:v>
                </c:pt>
                <c:pt idx="4">
                  <c:v>34</c:v>
                </c:pt>
                <c:pt idx="5">
                  <c:v>34</c:v>
                </c:pt>
              </c:numCache>
            </c:numRef>
          </c:yVal>
          <c:smooth val="1"/>
          <c:extLst xmlns:c16r2="http://schemas.microsoft.com/office/drawing/2015/06/chart">
            <c:ext xmlns:c16="http://schemas.microsoft.com/office/drawing/2014/chart" uri="{C3380CC4-5D6E-409C-BE32-E72D297353CC}">
              <c16:uniqueId val="{00000004-6326-4961-97BC-78D20869C86F}"/>
            </c:ext>
          </c:extLst>
        </c:ser>
        <c:dLbls>
          <c:showLegendKey val="0"/>
          <c:showVal val="0"/>
          <c:showCatName val="0"/>
          <c:showSerName val="0"/>
          <c:showPercent val="0"/>
          <c:showBubbleSize val="0"/>
        </c:dLbls>
        <c:axId val="-1741994032"/>
        <c:axId val="-1742003824"/>
      </c:scatterChart>
      <c:valAx>
        <c:axId val="-1741994032"/>
        <c:scaling>
          <c:orientation val="minMax"/>
          <c:max val="15"/>
        </c:scaling>
        <c:delete val="0"/>
        <c:axPos val="b"/>
        <c:title>
          <c:tx>
            <c:rich>
              <a:bodyPr rot="0" spcFirstLastPara="1" vertOverflow="ellipsis" vert="horz" wrap="square" anchor="ctr" anchorCtr="1"/>
              <a:lstStyle/>
              <a:p>
                <a:pPr>
                  <a:defRPr sz="2000" b="0" i="0" u="none" strike="noStrike" kern="1200" cap="all" baseline="0">
                    <a:solidFill>
                      <a:schemeClr val="tx1">
                        <a:lumMod val="65000"/>
                        <a:lumOff val="35000"/>
                      </a:schemeClr>
                    </a:solidFill>
                    <a:latin typeface="Palatino Linotype" panose="02040502050505030304" pitchFamily="18" charset="0"/>
                    <a:ea typeface="+mn-ea"/>
                    <a:cs typeface="Times New Roman" panose="02020603050405020304" pitchFamily="18" charset="0"/>
                  </a:defRPr>
                </a:pPr>
                <a:r>
                  <a:rPr lang="en-US" sz="2000" cap="none" normalizeH="0" baseline="0">
                    <a:latin typeface="Palatino Linotype" panose="02040502050505030304" pitchFamily="18" charset="0"/>
                    <a:ea typeface="Cambria Math" panose="02040503050406030204" pitchFamily="18" charset="0"/>
                  </a:rPr>
                  <a:t>CCRContent </a:t>
                </a:r>
                <a:r>
                  <a:rPr lang="en-US" sz="2000">
                    <a:latin typeface="Palatino Linotype" panose="02040502050505030304" pitchFamily="18" charset="0"/>
                  </a:rPr>
                  <a:t>(%)</a:t>
                </a:r>
              </a:p>
            </c:rich>
          </c:tx>
          <c:overlay val="0"/>
          <c:spPr>
            <a:noFill/>
            <a:ln>
              <a:noFill/>
            </a:ln>
            <a:effectLst/>
          </c:spPr>
        </c:title>
        <c:numFmt formatCode="General" sourceLinked="1"/>
        <c:majorTickMark val="in"/>
        <c:minorTickMark val="in"/>
        <c:tickLblPos val="nextTo"/>
        <c:spPr>
          <a:noFill/>
          <a:ln w="9525" cap="flat" cmpd="sng" algn="ctr">
            <a:solidFill>
              <a:schemeClr val="tx1"/>
            </a:solidFill>
            <a:round/>
          </a:ln>
          <a:effectLst/>
        </c:spPr>
        <c:txPr>
          <a:bodyPr rot="-60000000" spcFirstLastPara="1" vertOverflow="ellipsis" vert="horz" wrap="square" anchor="ctr" anchorCtr="1"/>
          <a:lstStyle/>
          <a:p>
            <a:pPr>
              <a:defRPr sz="2000" b="0" i="0" u="none" strike="noStrike" kern="1200" cap="all" spc="120" normalizeH="0" baseline="0">
                <a:solidFill>
                  <a:schemeClr val="tx1">
                    <a:lumMod val="65000"/>
                    <a:lumOff val="35000"/>
                  </a:schemeClr>
                </a:solidFill>
                <a:latin typeface="Palatino Linotype" panose="02040502050505030304" pitchFamily="18" charset="0"/>
                <a:ea typeface="+mn-ea"/>
                <a:cs typeface="Times New Roman" panose="02020603050405020304" pitchFamily="18" charset="0"/>
              </a:defRPr>
            </a:pPr>
            <a:endParaRPr lang="en-US"/>
          </a:p>
        </c:txPr>
        <c:crossAx val="-1742003824"/>
        <c:crosses val="autoZero"/>
        <c:crossBetween val="midCat"/>
        <c:majorUnit val="3"/>
      </c:valAx>
      <c:valAx>
        <c:axId val="-1742003824"/>
        <c:scaling>
          <c:orientation val="minMax"/>
          <c:max val="35"/>
          <c:min val="5"/>
        </c:scaling>
        <c:delete val="0"/>
        <c:axPos val="l"/>
        <c:title>
          <c:tx>
            <c:rich>
              <a:bodyPr rot="-5400000" spcFirstLastPara="1" vertOverflow="ellipsis" vert="horz" wrap="square" anchor="ctr" anchorCtr="1"/>
              <a:lstStyle/>
              <a:p>
                <a:pPr>
                  <a:defRPr sz="2000" b="0" i="0" u="none" strike="noStrike" kern="1200" cap="all" baseline="0">
                    <a:solidFill>
                      <a:schemeClr val="tx1">
                        <a:lumMod val="65000"/>
                        <a:lumOff val="35000"/>
                      </a:schemeClr>
                    </a:solidFill>
                    <a:latin typeface="Palatino Linotype" panose="02040502050505030304" pitchFamily="18" charset="0"/>
                    <a:ea typeface="+mn-ea"/>
                    <a:cs typeface="Times New Roman" panose="02020603050405020304" pitchFamily="18" charset="0"/>
                  </a:defRPr>
                </a:pPr>
                <a:r>
                  <a:rPr lang="en-US" sz="2000" cap="none" baseline="0">
                    <a:latin typeface="Palatino Linotype" panose="02040502050505030304" pitchFamily="18" charset="0"/>
                  </a:rPr>
                  <a:t>CBR (%)</a:t>
                </a:r>
              </a:p>
            </c:rich>
          </c:tx>
          <c:layout>
            <c:manualLayout>
              <c:xMode val="edge"/>
              <c:yMode val="edge"/>
              <c:x val="9.0439567194443751E-2"/>
              <c:y val="0.3959046384951378"/>
            </c:manualLayout>
          </c:layout>
          <c:overlay val="0"/>
          <c:spPr>
            <a:noFill/>
            <a:ln>
              <a:noFill/>
            </a:ln>
            <a:effectLst/>
          </c:spPr>
        </c:title>
        <c:numFmt formatCode="General" sourceLinked="1"/>
        <c:majorTickMark val="in"/>
        <c:minorTickMark val="in"/>
        <c:tickLblPos val="nextTo"/>
        <c:spPr>
          <a:noFill/>
          <a:ln w="9525" cap="flat" cmpd="sng" algn="ctr">
            <a:solidFill>
              <a:schemeClr val="tx1"/>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Palatino Linotype" panose="02040502050505030304" pitchFamily="18" charset="0"/>
                <a:ea typeface="+mn-ea"/>
                <a:cs typeface="Times New Roman" panose="02020603050405020304" pitchFamily="18" charset="0"/>
              </a:defRPr>
            </a:pPr>
            <a:endParaRPr lang="en-US"/>
          </a:p>
        </c:txPr>
        <c:crossAx val="-1741994032"/>
        <c:crosses val="autoZero"/>
        <c:crossBetween val="midCat"/>
        <c:majorUnit val="5"/>
        <c:minorUnit val="0.8"/>
      </c:valAx>
      <c:spPr>
        <a:noFill/>
        <a:ln w="3175">
          <a:solidFill>
            <a:schemeClr val="tx1"/>
          </a:solidFill>
        </a:ln>
        <a:effectLst/>
      </c:spPr>
    </c:plotArea>
    <c:legend>
      <c:legendPos val="r"/>
      <c:layout>
        <c:manualLayout>
          <c:xMode val="edge"/>
          <c:yMode val="edge"/>
          <c:x val="0.78951912011011216"/>
          <c:y val="5.6643050229589473E-2"/>
          <c:w val="0.18760249477811131"/>
          <c:h val="0.74565848624343412"/>
        </c:manualLayout>
      </c:layout>
      <c:overlay val="0"/>
      <c:spPr>
        <a:noFill/>
        <a:ln w="3175">
          <a:solidFill>
            <a:schemeClr val="tx1"/>
          </a:solidFill>
        </a:ln>
        <a:effectLst/>
      </c:spPr>
      <c:txPr>
        <a:bodyPr rot="0" spcFirstLastPara="1" vertOverflow="ellipsis" vert="horz" wrap="square" anchor="ctr" anchorCtr="1"/>
        <a:lstStyle/>
        <a:p>
          <a:pPr rtl="0">
            <a:defRPr sz="2000" b="1" i="0" u="none" strike="noStrike" kern="1200" baseline="0">
              <a:solidFill>
                <a:schemeClr val="tx1">
                  <a:lumMod val="65000"/>
                  <a:lumOff val="35000"/>
                </a:schemeClr>
              </a:solidFill>
              <a:latin typeface="Palatino Linotype" panose="02040502050505030304" pitchFamily="18" charset="0"/>
              <a:ea typeface="+mn-ea"/>
              <a:cs typeface="Times New Roman" panose="02020603050405020304" pitchFamily="18" charset="0"/>
            </a:defRPr>
          </a:pPr>
          <a:endParaRPr lang="en-US"/>
        </a:p>
      </c:txPr>
    </c:legend>
    <c:plotVisOnly val="1"/>
    <c:dispBlanksAs val="gap"/>
    <c:showDLblsOverMax val="0"/>
  </c:chart>
  <c:spPr>
    <a:solidFill>
      <a:schemeClr val="lt1"/>
    </a:solidFill>
    <a:ln w="9525" cap="flat" cmpd="sng" algn="ctr">
      <a:noFill/>
      <a:round/>
    </a:ln>
    <a:effectLst/>
  </c:spPr>
  <c:txPr>
    <a:bodyPr/>
    <a:lstStyle/>
    <a:p>
      <a:pPr>
        <a:defRPr sz="1200">
          <a:latin typeface="Times New Roman" panose="02020603050405020304" pitchFamily="18" charset="0"/>
          <a:cs typeface="Times New Roman" panose="02020603050405020304" pitchFamily="18" charset="0"/>
        </a:defRPr>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077428503255275"/>
          <c:y val="4.6509891984616365E-2"/>
          <c:w val="0.58463331562160925"/>
          <c:h val="0.75875986318638511"/>
        </c:manualLayout>
      </c:layout>
      <c:scatterChart>
        <c:scatterStyle val="smoothMarker"/>
        <c:varyColors val="0"/>
        <c:ser>
          <c:idx val="0"/>
          <c:order val="0"/>
          <c:tx>
            <c:v>0 % POFR</c:v>
          </c:tx>
          <c:spPr>
            <a:ln w="28575"/>
          </c:spPr>
          <c:marker>
            <c:symbol val="diamond"/>
            <c:size val="6"/>
            <c:spPr>
              <a:solidFill>
                <a:schemeClr val="accent1"/>
              </a:solidFill>
              <a:ln w="28575">
                <a:solidFill>
                  <a:srgbClr val="5B9BD5"/>
                </a:solidFill>
                <a:round/>
              </a:ln>
              <a:effectLst/>
            </c:spPr>
          </c:marker>
          <c:xVal>
            <c:numRef>
              <c:f>Sheet1!$B$97:$B$102</c:f>
              <c:numCache>
                <c:formatCode>General</c:formatCode>
                <c:ptCount val="6"/>
                <c:pt idx="0">
                  <c:v>0</c:v>
                </c:pt>
                <c:pt idx="1">
                  <c:v>3</c:v>
                </c:pt>
                <c:pt idx="2">
                  <c:v>6</c:v>
                </c:pt>
                <c:pt idx="3">
                  <c:v>9</c:v>
                </c:pt>
                <c:pt idx="4">
                  <c:v>12</c:v>
                </c:pt>
                <c:pt idx="5">
                  <c:v>15</c:v>
                </c:pt>
              </c:numCache>
            </c:numRef>
          </c:xVal>
          <c:yVal>
            <c:numRef>
              <c:f>Sheet1!$C$97:$C$102</c:f>
              <c:numCache>
                <c:formatCode>General</c:formatCode>
                <c:ptCount val="6"/>
                <c:pt idx="0">
                  <c:v>9</c:v>
                </c:pt>
                <c:pt idx="1">
                  <c:v>14</c:v>
                </c:pt>
                <c:pt idx="2">
                  <c:v>16</c:v>
                </c:pt>
                <c:pt idx="3">
                  <c:v>17</c:v>
                </c:pt>
                <c:pt idx="4">
                  <c:v>24.4</c:v>
                </c:pt>
                <c:pt idx="5">
                  <c:v>19.899999999999999</c:v>
                </c:pt>
              </c:numCache>
            </c:numRef>
          </c:yVal>
          <c:smooth val="1"/>
          <c:extLst xmlns:c16r2="http://schemas.microsoft.com/office/drawing/2015/06/chart">
            <c:ext xmlns:c16="http://schemas.microsoft.com/office/drawing/2014/chart" uri="{C3380CC4-5D6E-409C-BE32-E72D297353CC}">
              <c16:uniqueId val="{00000000-6326-4961-97BC-78D20869C86F}"/>
            </c:ext>
          </c:extLst>
        </c:ser>
        <c:ser>
          <c:idx val="1"/>
          <c:order val="1"/>
          <c:tx>
            <c:v>2 % POFR</c:v>
          </c:tx>
          <c:spPr>
            <a:ln w="28575"/>
          </c:spPr>
          <c:marker>
            <c:symbol val="square"/>
            <c:size val="6"/>
            <c:spPr>
              <a:solidFill>
                <a:schemeClr val="accent2"/>
              </a:solidFill>
              <a:ln w="28575">
                <a:solidFill>
                  <a:srgbClr val="ED7D31"/>
                </a:solidFill>
                <a:round/>
              </a:ln>
              <a:effectLst/>
            </c:spPr>
          </c:marker>
          <c:xVal>
            <c:numRef>
              <c:f>Sheet1!$B$97:$B$102</c:f>
              <c:numCache>
                <c:formatCode>General</c:formatCode>
                <c:ptCount val="6"/>
                <c:pt idx="0">
                  <c:v>0</c:v>
                </c:pt>
                <c:pt idx="1">
                  <c:v>3</c:v>
                </c:pt>
                <c:pt idx="2">
                  <c:v>6</c:v>
                </c:pt>
                <c:pt idx="3">
                  <c:v>9</c:v>
                </c:pt>
                <c:pt idx="4">
                  <c:v>12</c:v>
                </c:pt>
                <c:pt idx="5">
                  <c:v>15</c:v>
                </c:pt>
              </c:numCache>
            </c:numRef>
          </c:xVal>
          <c:yVal>
            <c:numRef>
              <c:f>Sheet1!$D$97:$D$102</c:f>
              <c:numCache>
                <c:formatCode>General</c:formatCode>
                <c:ptCount val="6"/>
                <c:pt idx="0">
                  <c:v>13</c:v>
                </c:pt>
                <c:pt idx="1">
                  <c:v>17.399999999999999</c:v>
                </c:pt>
                <c:pt idx="2">
                  <c:v>18.2</c:v>
                </c:pt>
                <c:pt idx="3">
                  <c:v>19.8</c:v>
                </c:pt>
                <c:pt idx="4">
                  <c:v>26</c:v>
                </c:pt>
                <c:pt idx="5">
                  <c:v>25.8</c:v>
                </c:pt>
              </c:numCache>
            </c:numRef>
          </c:yVal>
          <c:smooth val="1"/>
          <c:extLst xmlns:c16r2="http://schemas.microsoft.com/office/drawing/2015/06/chart">
            <c:ext xmlns:c16="http://schemas.microsoft.com/office/drawing/2014/chart" uri="{C3380CC4-5D6E-409C-BE32-E72D297353CC}">
              <c16:uniqueId val="{00000001-6326-4961-97BC-78D20869C86F}"/>
            </c:ext>
          </c:extLst>
        </c:ser>
        <c:ser>
          <c:idx val="2"/>
          <c:order val="2"/>
          <c:tx>
            <c:v>4 % POFR</c:v>
          </c:tx>
          <c:spPr>
            <a:ln w="28575"/>
          </c:spPr>
          <c:marker>
            <c:symbol val="triangle"/>
            <c:size val="6"/>
            <c:spPr>
              <a:solidFill>
                <a:schemeClr val="accent3"/>
              </a:solidFill>
              <a:ln w="28575">
                <a:solidFill>
                  <a:srgbClr val="A5A5A5"/>
                </a:solidFill>
                <a:round/>
              </a:ln>
              <a:effectLst/>
            </c:spPr>
          </c:marker>
          <c:xVal>
            <c:numRef>
              <c:f>Sheet1!$B$97:$B$102</c:f>
              <c:numCache>
                <c:formatCode>General</c:formatCode>
                <c:ptCount val="6"/>
                <c:pt idx="0">
                  <c:v>0</c:v>
                </c:pt>
                <c:pt idx="1">
                  <c:v>3</c:v>
                </c:pt>
                <c:pt idx="2">
                  <c:v>6</c:v>
                </c:pt>
                <c:pt idx="3">
                  <c:v>9</c:v>
                </c:pt>
                <c:pt idx="4">
                  <c:v>12</c:v>
                </c:pt>
                <c:pt idx="5">
                  <c:v>15</c:v>
                </c:pt>
              </c:numCache>
            </c:numRef>
          </c:xVal>
          <c:yVal>
            <c:numRef>
              <c:f>Sheet1!$E$97:$E$102</c:f>
              <c:numCache>
                <c:formatCode>General</c:formatCode>
                <c:ptCount val="6"/>
                <c:pt idx="0">
                  <c:v>18.399999999999999</c:v>
                </c:pt>
                <c:pt idx="1">
                  <c:v>19.100000000000001</c:v>
                </c:pt>
                <c:pt idx="2">
                  <c:v>19.600000000000001</c:v>
                </c:pt>
                <c:pt idx="3">
                  <c:v>23</c:v>
                </c:pt>
                <c:pt idx="4">
                  <c:v>32</c:v>
                </c:pt>
                <c:pt idx="5">
                  <c:v>25</c:v>
                </c:pt>
              </c:numCache>
            </c:numRef>
          </c:yVal>
          <c:smooth val="1"/>
          <c:extLst xmlns:c16r2="http://schemas.microsoft.com/office/drawing/2015/06/chart">
            <c:ext xmlns:c16="http://schemas.microsoft.com/office/drawing/2014/chart" uri="{C3380CC4-5D6E-409C-BE32-E72D297353CC}">
              <c16:uniqueId val="{00000002-6326-4961-97BC-78D20869C86F}"/>
            </c:ext>
          </c:extLst>
        </c:ser>
        <c:ser>
          <c:idx val="3"/>
          <c:order val="3"/>
          <c:tx>
            <c:v>6 % POFR</c:v>
          </c:tx>
          <c:spPr>
            <a:ln w="28575"/>
          </c:spPr>
          <c:marker>
            <c:symbol val="x"/>
            <c:size val="6"/>
            <c:spPr>
              <a:noFill/>
              <a:ln w="28575">
                <a:solidFill>
                  <a:srgbClr val="FFC000"/>
                </a:solidFill>
                <a:round/>
              </a:ln>
              <a:effectLst/>
            </c:spPr>
          </c:marker>
          <c:xVal>
            <c:numRef>
              <c:f>Sheet1!$B$97:$B$102</c:f>
              <c:numCache>
                <c:formatCode>General</c:formatCode>
                <c:ptCount val="6"/>
                <c:pt idx="0">
                  <c:v>0</c:v>
                </c:pt>
                <c:pt idx="1">
                  <c:v>3</c:v>
                </c:pt>
                <c:pt idx="2">
                  <c:v>6</c:v>
                </c:pt>
                <c:pt idx="3">
                  <c:v>9</c:v>
                </c:pt>
                <c:pt idx="4">
                  <c:v>12</c:v>
                </c:pt>
                <c:pt idx="5">
                  <c:v>15</c:v>
                </c:pt>
              </c:numCache>
            </c:numRef>
          </c:xVal>
          <c:yVal>
            <c:numRef>
              <c:f>Sheet1!$F$97:$F$102</c:f>
              <c:numCache>
                <c:formatCode>General</c:formatCode>
                <c:ptCount val="6"/>
                <c:pt idx="0">
                  <c:v>17.3</c:v>
                </c:pt>
                <c:pt idx="1">
                  <c:v>22.5</c:v>
                </c:pt>
                <c:pt idx="2">
                  <c:v>22</c:v>
                </c:pt>
                <c:pt idx="3">
                  <c:v>28</c:v>
                </c:pt>
                <c:pt idx="4">
                  <c:v>28.8</c:v>
                </c:pt>
                <c:pt idx="5">
                  <c:v>32</c:v>
                </c:pt>
              </c:numCache>
            </c:numRef>
          </c:yVal>
          <c:smooth val="1"/>
          <c:extLst xmlns:c16r2="http://schemas.microsoft.com/office/drawing/2015/06/chart">
            <c:ext xmlns:c16="http://schemas.microsoft.com/office/drawing/2014/chart" uri="{C3380CC4-5D6E-409C-BE32-E72D297353CC}">
              <c16:uniqueId val="{00000003-6326-4961-97BC-78D20869C86F}"/>
            </c:ext>
          </c:extLst>
        </c:ser>
        <c:ser>
          <c:idx val="4"/>
          <c:order val="4"/>
          <c:tx>
            <c:v>8 % POFR</c:v>
          </c:tx>
          <c:spPr>
            <a:ln w="28575"/>
          </c:spPr>
          <c:marker>
            <c:symbol val="star"/>
            <c:size val="6"/>
            <c:spPr>
              <a:noFill/>
              <a:ln w="28575">
                <a:solidFill>
                  <a:srgbClr val="4472C4"/>
                </a:solidFill>
                <a:round/>
              </a:ln>
              <a:effectLst/>
            </c:spPr>
          </c:marker>
          <c:xVal>
            <c:numRef>
              <c:f>Sheet1!$B$97:$B$102</c:f>
              <c:numCache>
                <c:formatCode>General</c:formatCode>
                <c:ptCount val="6"/>
                <c:pt idx="0">
                  <c:v>0</c:v>
                </c:pt>
                <c:pt idx="1">
                  <c:v>3</c:v>
                </c:pt>
                <c:pt idx="2">
                  <c:v>6</c:v>
                </c:pt>
                <c:pt idx="3">
                  <c:v>9</c:v>
                </c:pt>
                <c:pt idx="4">
                  <c:v>12</c:v>
                </c:pt>
                <c:pt idx="5">
                  <c:v>15</c:v>
                </c:pt>
              </c:numCache>
            </c:numRef>
          </c:xVal>
          <c:yVal>
            <c:numRef>
              <c:f>Sheet1!$G$97:$G$102</c:f>
              <c:numCache>
                <c:formatCode>General</c:formatCode>
                <c:ptCount val="6"/>
                <c:pt idx="0">
                  <c:v>24.5</c:v>
                </c:pt>
                <c:pt idx="1">
                  <c:v>24</c:v>
                </c:pt>
                <c:pt idx="2">
                  <c:v>28</c:v>
                </c:pt>
                <c:pt idx="3">
                  <c:v>30</c:v>
                </c:pt>
                <c:pt idx="4">
                  <c:v>37</c:v>
                </c:pt>
                <c:pt idx="5">
                  <c:v>39</c:v>
                </c:pt>
              </c:numCache>
            </c:numRef>
          </c:yVal>
          <c:smooth val="1"/>
          <c:extLst xmlns:c16r2="http://schemas.microsoft.com/office/drawing/2015/06/chart">
            <c:ext xmlns:c16="http://schemas.microsoft.com/office/drawing/2014/chart" uri="{C3380CC4-5D6E-409C-BE32-E72D297353CC}">
              <c16:uniqueId val="{00000004-6326-4961-97BC-78D20869C86F}"/>
            </c:ext>
          </c:extLst>
        </c:ser>
        <c:dLbls>
          <c:showLegendKey val="0"/>
          <c:showVal val="0"/>
          <c:showCatName val="0"/>
          <c:showSerName val="0"/>
          <c:showPercent val="0"/>
          <c:showBubbleSize val="0"/>
        </c:dLbls>
        <c:axId val="-1741996208"/>
        <c:axId val="-1741993488"/>
      </c:scatterChart>
      <c:valAx>
        <c:axId val="-1741996208"/>
        <c:scaling>
          <c:orientation val="minMax"/>
          <c:max val="15"/>
        </c:scaling>
        <c:delete val="0"/>
        <c:axPos val="b"/>
        <c:title>
          <c:tx>
            <c:rich>
              <a:bodyPr rot="0" spcFirstLastPara="1" vertOverflow="ellipsis" vert="horz" wrap="square" anchor="ctr" anchorCtr="1"/>
              <a:lstStyle/>
              <a:p>
                <a:pPr>
                  <a:defRPr sz="2000" b="0" i="0" u="none" strike="noStrike" kern="1200" cap="all" baseline="0">
                    <a:solidFill>
                      <a:schemeClr val="tx1">
                        <a:lumMod val="65000"/>
                        <a:lumOff val="35000"/>
                      </a:schemeClr>
                    </a:solidFill>
                    <a:latin typeface="Palatino Linotype" panose="02040502050505030304" pitchFamily="18" charset="0"/>
                    <a:ea typeface="+mn-ea"/>
                    <a:cs typeface="Times New Roman" panose="02020603050405020304" pitchFamily="18" charset="0"/>
                  </a:defRPr>
                </a:pPr>
                <a:r>
                  <a:rPr lang="en-US" sz="2000" cap="none" normalizeH="0" baseline="0">
                    <a:latin typeface="Palatino Linotype" panose="02040502050505030304" pitchFamily="18" charset="0"/>
                    <a:ea typeface="Cambria Math" panose="02040503050406030204" pitchFamily="18" charset="0"/>
                  </a:rPr>
                  <a:t>CCR Content </a:t>
                </a:r>
                <a:r>
                  <a:rPr lang="en-US" sz="2000">
                    <a:latin typeface="Palatino Linotype" panose="02040502050505030304" pitchFamily="18" charset="0"/>
                  </a:rPr>
                  <a:t>(%)</a:t>
                </a:r>
              </a:p>
            </c:rich>
          </c:tx>
          <c:overlay val="0"/>
          <c:spPr>
            <a:noFill/>
            <a:ln>
              <a:noFill/>
            </a:ln>
            <a:effectLst/>
          </c:spPr>
        </c:title>
        <c:numFmt formatCode="General" sourceLinked="1"/>
        <c:majorTickMark val="in"/>
        <c:minorTickMark val="in"/>
        <c:tickLblPos val="nextTo"/>
        <c:spPr>
          <a:noFill/>
          <a:ln w="9525" cap="flat" cmpd="sng" algn="ctr">
            <a:solidFill>
              <a:schemeClr val="tx1"/>
            </a:solidFill>
            <a:round/>
          </a:ln>
          <a:effectLst/>
        </c:spPr>
        <c:txPr>
          <a:bodyPr rot="-60000000" spcFirstLastPara="1" vertOverflow="ellipsis" vert="horz" wrap="square" anchor="ctr" anchorCtr="1"/>
          <a:lstStyle/>
          <a:p>
            <a:pPr>
              <a:defRPr sz="2000" b="0" i="0" u="none" strike="noStrike" kern="1200" cap="all" spc="120" normalizeH="0" baseline="0">
                <a:solidFill>
                  <a:schemeClr val="tx1">
                    <a:lumMod val="65000"/>
                    <a:lumOff val="35000"/>
                  </a:schemeClr>
                </a:solidFill>
                <a:latin typeface="Palatino Linotype" panose="02040502050505030304" pitchFamily="18" charset="0"/>
                <a:ea typeface="+mn-ea"/>
                <a:cs typeface="Times New Roman" panose="02020603050405020304" pitchFamily="18" charset="0"/>
              </a:defRPr>
            </a:pPr>
            <a:endParaRPr lang="en-US"/>
          </a:p>
        </c:txPr>
        <c:crossAx val="-1741993488"/>
        <c:crosses val="autoZero"/>
        <c:crossBetween val="midCat"/>
        <c:majorUnit val="3"/>
      </c:valAx>
      <c:valAx>
        <c:axId val="-1741993488"/>
        <c:scaling>
          <c:orientation val="minMax"/>
          <c:max val="40"/>
          <c:min val="8"/>
        </c:scaling>
        <c:delete val="0"/>
        <c:axPos val="l"/>
        <c:title>
          <c:tx>
            <c:rich>
              <a:bodyPr rot="-5400000" spcFirstLastPara="1" vertOverflow="ellipsis" vert="horz" wrap="square" anchor="ctr" anchorCtr="1"/>
              <a:lstStyle/>
              <a:p>
                <a:pPr>
                  <a:defRPr sz="2000" b="0" i="0" u="none" strike="noStrike" kern="1200" cap="all" baseline="0">
                    <a:solidFill>
                      <a:schemeClr val="tx1">
                        <a:lumMod val="65000"/>
                        <a:lumOff val="35000"/>
                      </a:schemeClr>
                    </a:solidFill>
                    <a:latin typeface="Palatino Linotype" panose="02040502050505030304" pitchFamily="18" charset="0"/>
                    <a:ea typeface="+mn-ea"/>
                    <a:cs typeface="Times New Roman" panose="02020603050405020304" pitchFamily="18" charset="0"/>
                  </a:defRPr>
                </a:pPr>
                <a:r>
                  <a:rPr lang="en-US" sz="2000" cap="none" baseline="0">
                    <a:latin typeface="Palatino Linotype" panose="02040502050505030304" pitchFamily="18" charset="0"/>
                  </a:rPr>
                  <a:t>Durability  (%)</a:t>
                </a:r>
              </a:p>
            </c:rich>
          </c:tx>
          <c:layout>
            <c:manualLayout>
              <c:xMode val="edge"/>
              <c:yMode val="edge"/>
              <c:x val="7.1163915898693947E-2"/>
              <c:y val="0.12079296592007441"/>
            </c:manualLayout>
          </c:layout>
          <c:overlay val="0"/>
          <c:spPr>
            <a:noFill/>
            <a:ln>
              <a:noFill/>
            </a:ln>
            <a:effectLst/>
          </c:spPr>
        </c:title>
        <c:numFmt formatCode="General" sourceLinked="1"/>
        <c:majorTickMark val="in"/>
        <c:minorTickMark val="in"/>
        <c:tickLblPos val="nextTo"/>
        <c:spPr>
          <a:noFill/>
          <a:ln w="9525" cap="flat" cmpd="sng" algn="ctr">
            <a:solidFill>
              <a:schemeClr val="tx1"/>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Palatino Linotype" panose="02040502050505030304" pitchFamily="18" charset="0"/>
                <a:ea typeface="+mn-ea"/>
                <a:cs typeface="Times New Roman" panose="02020603050405020304" pitchFamily="18" charset="0"/>
              </a:defRPr>
            </a:pPr>
            <a:endParaRPr lang="en-US"/>
          </a:p>
        </c:txPr>
        <c:crossAx val="-1741996208"/>
        <c:crosses val="autoZero"/>
        <c:crossBetween val="midCat"/>
        <c:majorUnit val="4"/>
        <c:minorUnit val="0.8"/>
      </c:valAx>
      <c:spPr>
        <a:noFill/>
        <a:ln w="3175">
          <a:solidFill>
            <a:schemeClr val="tx1"/>
          </a:solidFill>
        </a:ln>
        <a:effectLst/>
      </c:spPr>
    </c:plotArea>
    <c:legend>
      <c:legendPos val="r"/>
      <c:layout>
        <c:manualLayout>
          <c:xMode val="edge"/>
          <c:yMode val="edge"/>
          <c:x val="0.78951912011011216"/>
          <c:y val="5.6643050229589473E-2"/>
          <c:w val="0.18760249477811131"/>
          <c:h val="0.74565848624343412"/>
        </c:manualLayout>
      </c:layout>
      <c:overlay val="0"/>
      <c:spPr>
        <a:noFill/>
        <a:ln w="3175">
          <a:solidFill>
            <a:schemeClr val="tx1"/>
          </a:solidFill>
        </a:ln>
        <a:effectLst/>
      </c:spPr>
      <c:txPr>
        <a:bodyPr rot="0" spcFirstLastPara="1" vertOverflow="ellipsis" vert="horz" wrap="square" anchor="ctr" anchorCtr="1"/>
        <a:lstStyle/>
        <a:p>
          <a:pPr rtl="0">
            <a:defRPr sz="2000" b="1" i="0" u="none" strike="noStrike" kern="1200" baseline="0">
              <a:solidFill>
                <a:schemeClr val="tx1">
                  <a:lumMod val="65000"/>
                  <a:lumOff val="35000"/>
                </a:schemeClr>
              </a:solidFill>
              <a:latin typeface="Palatino Linotype" panose="02040502050505030304" pitchFamily="18" charset="0"/>
              <a:ea typeface="+mn-ea"/>
              <a:cs typeface="Times New Roman" panose="02020603050405020304" pitchFamily="18" charset="0"/>
            </a:defRPr>
          </a:pPr>
          <a:endParaRPr lang="en-US"/>
        </a:p>
      </c:txPr>
    </c:legend>
    <c:plotVisOnly val="1"/>
    <c:dispBlanksAs val="gap"/>
    <c:showDLblsOverMax val="0"/>
  </c:chart>
  <c:spPr>
    <a:solidFill>
      <a:schemeClr val="lt1"/>
    </a:solidFill>
    <a:ln w="9525" cap="flat" cmpd="sng" algn="ctr">
      <a:noFill/>
      <a:round/>
    </a:ln>
    <a:effectLst/>
  </c:spPr>
  <c:txPr>
    <a:bodyPr/>
    <a:lstStyle/>
    <a:p>
      <a:pPr>
        <a:defRPr sz="1200">
          <a:latin typeface="Times New Roman" panose="02020603050405020304" pitchFamily="18" charset="0"/>
          <a:cs typeface="Times New Roman" panose="02020603050405020304" pitchFamily="18" charset="0"/>
        </a:defRPr>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077428503255275"/>
          <c:y val="4.6509891984616365E-2"/>
          <c:w val="0.58463331562160925"/>
          <c:h val="0.75875986318638511"/>
        </c:manualLayout>
      </c:layout>
      <c:scatterChart>
        <c:scatterStyle val="smoothMarker"/>
        <c:varyColors val="0"/>
        <c:ser>
          <c:idx val="0"/>
          <c:order val="0"/>
          <c:tx>
            <c:v>0 % POFR</c:v>
          </c:tx>
          <c:spPr>
            <a:ln w="28575"/>
          </c:spPr>
          <c:marker>
            <c:symbol val="diamond"/>
            <c:size val="6"/>
            <c:spPr>
              <a:solidFill>
                <a:schemeClr val="accent1"/>
              </a:solidFill>
              <a:ln w="28575">
                <a:solidFill>
                  <a:srgbClr val="5B9BD5"/>
                </a:solidFill>
                <a:round/>
              </a:ln>
              <a:effectLst/>
            </c:spPr>
          </c:marker>
          <c:xVal>
            <c:numRef>
              <c:f>Sheet1!$U$97:$U$102</c:f>
              <c:numCache>
                <c:formatCode>General</c:formatCode>
                <c:ptCount val="6"/>
                <c:pt idx="0">
                  <c:v>0</c:v>
                </c:pt>
                <c:pt idx="1">
                  <c:v>3</c:v>
                </c:pt>
                <c:pt idx="2">
                  <c:v>6</c:v>
                </c:pt>
                <c:pt idx="3">
                  <c:v>9</c:v>
                </c:pt>
                <c:pt idx="4">
                  <c:v>12</c:v>
                </c:pt>
                <c:pt idx="5">
                  <c:v>15</c:v>
                </c:pt>
              </c:numCache>
            </c:numRef>
          </c:xVal>
          <c:yVal>
            <c:numRef>
              <c:f>Sheet1!$V$97:$V$102</c:f>
              <c:numCache>
                <c:formatCode>General</c:formatCode>
                <c:ptCount val="6"/>
                <c:pt idx="0">
                  <c:v>11.5</c:v>
                </c:pt>
                <c:pt idx="1">
                  <c:v>16</c:v>
                </c:pt>
                <c:pt idx="2">
                  <c:v>18</c:v>
                </c:pt>
                <c:pt idx="3">
                  <c:v>19</c:v>
                </c:pt>
                <c:pt idx="4">
                  <c:v>25</c:v>
                </c:pt>
                <c:pt idx="5">
                  <c:v>24</c:v>
                </c:pt>
              </c:numCache>
            </c:numRef>
          </c:yVal>
          <c:smooth val="1"/>
          <c:extLst xmlns:c16r2="http://schemas.microsoft.com/office/drawing/2015/06/chart">
            <c:ext xmlns:c16="http://schemas.microsoft.com/office/drawing/2014/chart" uri="{C3380CC4-5D6E-409C-BE32-E72D297353CC}">
              <c16:uniqueId val="{00000000-6326-4961-97BC-78D20869C86F}"/>
            </c:ext>
          </c:extLst>
        </c:ser>
        <c:ser>
          <c:idx val="1"/>
          <c:order val="1"/>
          <c:tx>
            <c:v>2 % POFR</c:v>
          </c:tx>
          <c:spPr>
            <a:ln w="28575"/>
          </c:spPr>
          <c:marker>
            <c:symbol val="square"/>
            <c:size val="6"/>
            <c:spPr>
              <a:solidFill>
                <a:schemeClr val="accent2"/>
              </a:solidFill>
              <a:ln w="28575">
                <a:solidFill>
                  <a:srgbClr val="ED7D31"/>
                </a:solidFill>
                <a:round/>
              </a:ln>
              <a:effectLst/>
            </c:spPr>
          </c:marker>
          <c:xVal>
            <c:numRef>
              <c:f>Sheet1!$U$97:$U$102</c:f>
              <c:numCache>
                <c:formatCode>General</c:formatCode>
                <c:ptCount val="6"/>
                <c:pt idx="0">
                  <c:v>0</c:v>
                </c:pt>
                <c:pt idx="1">
                  <c:v>3</c:v>
                </c:pt>
                <c:pt idx="2">
                  <c:v>6</c:v>
                </c:pt>
                <c:pt idx="3">
                  <c:v>9</c:v>
                </c:pt>
                <c:pt idx="4">
                  <c:v>12</c:v>
                </c:pt>
                <c:pt idx="5">
                  <c:v>15</c:v>
                </c:pt>
              </c:numCache>
            </c:numRef>
          </c:xVal>
          <c:yVal>
            <c:numRef>
              <c:f>Sheet1!$W$97:$W$102</c:f>
              <c:numCache>
                <c:formatCode>General</c:formatCode>
                <c:ptCount val="6"/>
                <c:pt idx="0">
                  <c:v>16</c:v>
                </c:pt>
                <c:pt idx="1">
                  <c:v>19</c:v>
                </c:pt>
                <c:pt idx="2">
                  <c:v>19</c:v>
                </c:pt>
                <c:pt idx="3">
                  <c:v>23</c:v>
                </c:pt>
                <c:pt idx="4">
                  <c:v>28</c:v>
                </c:pt>
                <c:pt idx="5">
                  <c:v>31</c:v>
                </c:pt>
              </c:numCache>
            </c:numRef>
          </c:yVal>
          <c:smooth val="1"/>
          <c:extLst xmlns:c16r2="http://schemas.microsoft.com/office/drawing/2015/06/chart">
            <c:ext xmlns:c16="http://schemas.microsoft.com/office/drawing/2014/chart" uri="{C3380CC4-5D6E-409C-BE32-E72D297353CC}">
              <c16:uniqueId val="{00000001-6326-4961-97BC-78D20869C86F}"/>
            </c:ext>
          </c:extLst>
        </c:ser>
        <c:ser>
          <c:idx val="2"/>
          <c:order val="2"/>
          <c:tx>
            <c:v>4 % POFR</c:v>
          </c:tx>
          <c:spPr>
            <a:ln w="28575"/>
          </c:spPr>
          <c:marker>
            <c:symbol val="triangle"/>
            <c:size val="6"/>
            <c:spPr>
              <a:solidFill>
                <a:schemeClr val="accent3"/>
              </a:solidFill>
              <a:ln w="28575">
                <a:solidFill>
                  <a:srgbClr val="A5A5A5"/>
                </a:solidFill>
                <a:round/>
              </a:ln>
              <a:effectLst/>
            </c:spPr>
          </c:marker>
          <c:xVal>
            <c:numRef>
              <c:f>Sheet1!$U$97:$U$102</c:f>
              <c:numCache>
                <c:formatCode>General</c:formatCode>
                <c:ptCount val="6"/>
                <c:pt idx="0">
                  <c:v>0</c:v>
                </c:pt>
                <c:pt idx="1">
                  <c:v>3</c:v>
                </c:pt>
                <c:pt idx="2">
                  <c:v>6</c:v>
                </c:pt>
                <c:pt idx="3">
                  <c:v>9</c:v>
                </c:pt>
                <c:pt idx="4">
                  <c:v>12</c:v>
                </c:pt>
                <c:pt idx="5">
                  <c:v>15</c:v>
                </c:pt>
              </c:numCache>
            </c:numRef>
          </c:xVal>
          <c:yVal>
            <c:numRef>
              <c:f>Sheet1!$X$97:$X$102</c:f>
              <c:numCache>
                <c:formatCode>General</c:formatCode>
                <c:ptCount val="6"/>
                <c:pt idx="0">
                  <c:v>20</c:v>
                </c:pt>
                <c:pt idx="1">
                  <c:v>18</c:v>
                </c:pt>
                <c:pt idx="2">
                  <c:v>23</c:v>
                </c:pt>
                <c:pt idx="3">
                  <c:v>22</c:v>
                </c:pt>
                <c:pt idx="4">
                  <c:v>32</c:v>
                </c:pt>
                <c:pt idx="5">
                  <c:v>33</c:v>
                </c:pt>
              </c:numCache>
            </c:numRef>
          </c:yVal>
          <c:smooth val="1"/>
          <c:extLst xmlns:c16r2="http://schemas.microsoft.com/office/drawing/2015/06/chart">
            <c:ext xmlns:c16="http://schemas.microsoft.com/office/drawing/2014/chart" uri="{C3380CC4-5D6E-409C-BE32-E72D297353CC}">
              <c16:uniqueId val="{00000002-6326-4961-97BC-78D20869C86F}"/>
            </c:ext>
          </c:extLst>
        </c:ser>
        <c:ser>
          <c:idx val="3"/>
          <c:order val="3"/>
          <c:tx>
            <c:v>6 % POFR</c:v>
          </c:tx>
          <c:spPr>
            <a:ln w="28575"/>
          </c:spPr>
          <c:marker>
            <c:symbol val="x"/>
            <c:size val="6"/>
            <c:spPr>
              <a:noFill/>
              <a:ln w="28575">
                <a:solidFill>
                  <a:srgbClr val="FFC000"/>
                </a:solidFill>
                <a:round/>
              </a:ln>
              <a:effectLst/>
            </c:spPr>
          </c:marker>
          <c:xVal>
            <c:numRef>
              <c:f>Sheet1!$U$97:$U$102</c:f>
              <c:numCache>
                <c:formatCode>General</c:formatCode>
                <c:ptCount val="6"/>
                <c:pt idx="0">
                  <c:v>0</c:v>
                </c:pt>
                <c:pt idx="1">
                  <c:v>3</c:v>
                </c:pt>
                <c:pt idx="2">
                  <c:v>6</c:v>
                </c:pt>
                <c:pt idx="3">
                  <c:v>9</c:v>
                </c:pt>
                <c:pt idx="4">
                  <c:v>12</c:v>
                </c:pt>
                <c:pt idx="5">
                  <c:v>15</c:v>
                </c:pt>
              </c:numCache>
            </c:numRef>
          </c:xVal>
          <c:yVal>
            <c:numRef>
              <c:f>Sheet1!$Y$97:$Y$102</c:f>
              <c:numCache>
                <c:formatCode>General</c:formatCode>
                <c:ptCount val="6"/>
                <c:pt idx="0">
                  <c:v>23</c:v>
                </c:pt>
                <c:pt idx="1">
                  <c:v>23</c:v>
                </c:pt>
                <c:pt idx="2">
                  <c:v>26</c:v>
                </c:pt>
                <c:pt idx="3">
                  <c:v>28</c:v>
                </c:pt>
                <c:pt idx="4">
                  <c:v>35</c:v>
                </c:pt>
                <c:pt idx="5">
                  <c:v>31.5</c:v>
                </c:pt>
              </c:numCache>
            </c:numRef>
          </c:yVal>
          <c:smooth val="1"/>
          <c:extLst xmlns:c16r2="http://schemas.microsoft.com/office/drawing/2015/06/chart">
            <c:ext xmlns:c16="http://schemas.microsoft.com/office/drawing/2014/chart" uri="{C3380CC4-5D6E-409C-BE32-E72D297353CC}">
              <c16:uniqueId val="{00000003-6326-4961-97BC-78D20869C86F}"/>
            </c:ext>
          </c:extLst>
        </c:ser>
        <c:ser>
          <c:idx val="4"/>
          <c:order val="4"/>
          <c:tx>
            <c:v>8 % POFR</c:v>
          </c:tx>
          <c:spPr>
            <a:ln w="28575"/>
          </c:spPr>
          <c:marker>
            <c:symbol val="star"/>
            <c:size val="6"/>
            <c:spPr>
              <a:noFill/>
              <a:ln w="28575">
                <a:solidFill>
                  <a:srgbClr val="4472C4"/>
                </a:solidFill>
                <a:round/>
              </a:ln>
              <a:effectLst/>
            </c:spPr>
          </c:marker>
          <c:xVal>
            <c:numRef>
              <c:f>Sheet1!$U$97:$U$102</c:f>
              <c:numCache>
                <c:formatCode>General</c:formatCode>
                <c:ptCount val="6"/>
                <c:pt idx="0">
                  <c:v>0</c:v>
                </c:pt>
                <c:pt idx="1">
                  <c:v>3</c:v>
                </c:pt>
                <c:pt idx="2">
                  <c:v>6</c:v>
                </c:pt>
                <c:pt idx="3">
                  <c:v>9</c:v>
                </c:pt>
                <c:pt idx="4">
                  <c:v>12</c:v>
                </c:pt>
                <c:pt idx="5">
                  <c:v>15</c:v>
                </c:pt>
              </c:numCache>
            </c:numRef>
          </c:xVal>
          <c:yVal>
            <c:numRef>
              <c:f>Sheet1!$Z$97:$Z$102</c:f>
              <c:numCache>
                <c:formatCode>General</c:formatCode>
                <c:ptCount val="6"/>
                <c:pt idx="0">
                  <c:v>24</c:v>
                </c:pt>
                <c:pt idx="1">
                  <c:v>30</c:v>
                </c:pt>
                <c:pt idx="2">
                  <c:v>29</c:v>
                </c:pt>
                <c:pt idx="3">
                  <c:v>37</c:v>
                </c:pt>
                <c:pt idx="4">
                  <c:v>38</c:v>
                </c:pt>
                <c:pt idx="5">
                  <c:v>41</c:v>
                </c:pt>
              </c:numCache>
            </c:numRef>
          </c:yVal>
          <c:smooth val="1"/>
          <c:extLst xmlns:c16r2="http://schemas.microsoft.com/office/drawing/2015/06/chart">
            <c:ext xmlns:c16="http://schemas.microsoft.com/office/drawing/2014/chart" uri="{C3380CC4-5D6E-409C-BE32-E72D297353CC}">
              <c16:uniqueId val="{00000004-6326-4961-97BC-78D20869C86F}"/>
            </c:ext>
          </c:extLst>
        </c:ser>
        <c:dLbls>
          <c:showLegendKey val="0"/>
          <c:showVal val="0"/>
          <c:showCatName val="0"/>
          <c:showSerName val="0"/>
          <c:showPercent val="0"/>
          <c:showBubbleSize val="0"/>
        </c:dLbls>
        <c:axId val="-1742003280"/>
        <c:axId val="-1742005456"/>
      </c:scatterChart>
      <c:valAx>
        <c:axId val="-1742003280"/>
        <c:scaling>
          <c:orientation val="minMax"/>
          <c:max val="15"/>
        </c:scaling>
        <c:delete val="0"/>
        <c:axPos val="b"/>
        <c:title>
          <c:tx>
            <c:rich>
              <a:bodyPr rot="0" spcFirstLastPara="1" vertOverflow="ellipsis" vert="horz" wrap="square" anchor="ctr" anchorCtr="1"/>
              <a:lstStyle/>
              <a:p>
                <a:pPr>
                  <a:defRPr sz="2000" b="0" i="0" u="none" strike="noStrike" kern="1200" cap="all" baseline="0">
                    <a:solidFill>
                      <a:schemeClr val="tx1">
                        <a:lumMod val="65000"/>
                        <a:lumOff val="35000"/>
                      </a:schemeClr>
                    </a:solidFill>
                    <a:latin typeface="Palatino Linotype" panose="02040502050505030304" pitchFamily="18" charset="0"/>
                    <a:ea typeface="+mn-ea"/>
                    <a:cs typeface="Times New Roman" panose="02020603050405020304" pitchFamily="18" charset="0"/>
                  </a:defRPr>
                </a:pPr>
                <a:r>
                  <a:rPr lang="en-US" sz="2000" cap="none" normalizeH="0" baseline="0">
                    <a:latin typeface="Palatino Linotype" panose="02040502050505030304" pitchFamily="18" charset="0"/>
                    <a:ea typeface="Cambria Math" panose="02040503050406030204" pitchFamily="18" charset="0"/>
                  </a:rPr>
                  <a:t>CCR Content </a:t>
                </a:r>
                <a:r>
                  <a:rPr lang="en-US" sz="2000">
                    <a:latin typeface="Palatino Linotype" panose="02040502050505030304" pitchFamily="18" charset="0"/>
                  </a:rPr>
                  <a:t>(%)</a:t>
                </a:r>
              </a:p>
            </c:rich>
          </c:tx>
          <c:overlay val="0"/>
          <c:spPr>
            <a:noFill/>
            <a:ln>
              <a:noFill/>
            </a:ln>
            <a:effectLst/>
          </c:spPr>
        </c:title>
        <c:numFmt formatCode="General" sourceLinked="1"/>
        <c:majorTickMark val="in"/>
        <c:minorTickMark val="in"/>
        <c:tickLblPos val="nextTo"/>
        <c:spPr>
          <a:noFill/>
          <a:ln w="9525" cap="flat" cmpd="sng" algn="ctr">
            <a:solidFill>
              <a:schemeClr val="tx1"/>
            </a:solidFill>
            <a:round/>
          </a:ln>
          <a:effectLst/>
        </c:spPr>
        <c:txPr>
          <a:bodyPr rot="-60000000" spcFirstLastPara="1" vertOverflow="ellipsis" vert="horz" wrap="square" anchor="ctr" anchorCtr="1"/>
          <a:lstStyle/>
          <a:p>
            <a:pPr>
              <a:defRPr sz="2000" b="0" i="0" u="none" strike="noStrike" kern="1200" cap="all" spc="120" normalizeH="0" baseline="0">
                <a:solidFill>
                  <a:schemeClr val="tx1">
                    <a:lumMod val="65000"/>
                    <a:lumOff val="35000"/>
                  </a:schemeClr>
                </a:solidFill>
                <a:latin typeface="Palatino Linotype" panose="02040502050505030304" pitchFamily="18" charset="0"/>
                <a:ea typeface="+mn-ea"/>
                <a:cs typeface="Times New Roman" panose="02020603050405020304" pitchFamily="18" charset="0"/>
              </a:defRPr>
            </a:pPr>
            <a:endParaRPr lang="en-US"/>
          </a:p>
        </c:txPr>
        <c:crossAx val="-1742005456"/>
        <c:crosses val="autoZero"/>
        <c:crossBetween val="midCat"/>
        <c:majorUnit val="3"/>
      </c:valAx>
      <c:valAx>
        <c:axId val="-1742005456"/>
        <c:scaling>
          <c:orientation val="minMax"/>
          <c:max val="42"/>
          <c:min val="10"/>
        </c:scaling>
        <c:delete val="0"/>
        <c:axPos val="l"/>
        <c:title>
          <c:tx>
            <c:rich>
              <a:bodyPr rot="-5400000" spcFirstLastPara="1" vertOverflow="ellipsis" vert="horz" wrap="square" anchor="ctr" anchorCtr="1"/>
              <a:lstStyle/>
              <a:p>
                <a:pPr>
                  <a:defRPr sz="2000" b="0" i="0" u="none" strike="noStrike" kern="1200" cap="all" baseline="0">
                    <a:solidFill>
                      <a:schemeClr val="tx1">
                        <a:lumMod val="65000"/>
                        <a:lumOff val="35000"/>
                      </a:schemeClr>
                    </a:solidFill>
                    <a:latin typeface="Palatino Linotype" panose="02040502050505030304" pitchFamily="18" charset="0"/>
                    <a:ea typeface="+mn-ea"/>
                    <a:cs typeface="Times New Roman" panose="02020603050405020304" pitchFamily="18" charset="0"/>
                  </a:defRPr>
                </a:pPr>
                <a:r>
                  <a:rPr lang="en-US" sz="2000" cap="none" baseline="0">
                    <a:latin typeface="Palatino Linotype" panose="02040502050505030304" pitchFamily="18" charset="0"/>
                  </a:rPr>
                  <a:t>Durability  (%)</a:t>
                </a:r>
              </a:p>
            </c:rich>
          </c:tx>
          <c:layout>
            <c:manualLayout>
              <c:xMode val="edge"/>
              <c:yMode val="edge"/>
              <c:x val="7.1163915898693947E-2"/>
              <c:y val="0.12079296592007441"/>
            </c:manualLayout>
          </c:layout>
          <c:overlay val="0"/>
          <c:spPr>
            <a:noFill/>
            <a:ln>
              <a:noFill/>
            </a:ln>
            <a:effectLst/>
          </c:spPr>
        </c:title>
        <c:numFmt formatCode="General" sourceLinked="1"/>
        <c:majorTickMark val="in"/>
        <c:minorTickMark val="in"/>
        <c:tickLblPos val="nextTo"/>
        <c:spPr>
          <a:noFill/>
          <a:ln w="9525" cap="flat" cmpd="sng" algn="ctr">
            <a:solidFill>
              <a:schemeClr val="tx1"/>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Palatino Linotype" panose="02040502050505030304" pitchFamily="18" charset="0"/>
                <a:ea typeface="+mn-ea"/>
                <a:cs typeface="Times New Roman" panose="02020603050405020304" pitchFamily="18" charset="0"/>
              </a:defRPr>
            </a:pPr>
            <a:endParaRPr lang="en-US"/>
          </a:p>
        </c:txPr>
        <c:crossAx val="-1742003280"/>
        <c:crosses val="autoZero"/>
        <c:crossBetween val="midCat"/>
        <c:majorUnit val="4"/>
        <c:minorUnit val="0.8"/>
      </c:valAx>
      <c:spPr>
        <a:noFill/>
        <a:ln w="3175">
          <a:solidFill>
            <a:schemeClr val="tx1"/>
          </a:solidFill>
        </a:ln>
        <a:effectLst/>
      </c:spPr>
    </c:plotArea>
    <c:legend>
      <c:legendPos val="r"/>
      <c:layout>
        <c:manualLayout>
          <c:xMode val="edge"/>
          <c:yMode val="edge"/>
          <c:x val="0.78951912011011216"/>
          <c:y val="5.6643050229589473E-2"/>
          <c:w val="0.18760249477811131"/>
          <c:h val="0.74565848624343412"/>
        </c:manualLayout>
      </c:layout>
      <c:overlay val="0"/>
      <c:spPr>
        <a:noFill/>
        <a:ln w="28575">
          <a:solidFill>
            <a:sysClr val="windowText" lastClr="000000"/>
          </a:solidFill>
        </a:ln>
        <a:effectLst/>
      </c:spPr>
      <c:txPr>
        <a:bodyPr rot="0" spcFirstLastPara="1" vertOverflow="ellipsis" vert="horz" wrap="square" anchor="ctr" anchorCtr="1"/>
        <a:lstStyle/>
        <a:p>
          <a:pPr rtl="0">
            <a:defRPr sz="2000" b="1" i="0" u="none" strike="noStrike" kern="1200" baseline="0">
              <a:solidFill>
                <a:schemeClr val="tx1">
                  <a:lumMod val="65000"/>
                  <a:lumOff val="35000"/>
                </a:schemeClr>
              </a:solidFill>
              <a:latin typeface="Palatino Linotype" panose="02040502050505030304" pitchFamily="18" charset="0"/>
              <a:ea typeface="+mn-ea"/>
              <a:cs typeface="Times New Roman" panose="02020603050405020304" pitchFamily="18" charset="0"/>
            </a:defRPr>
          </a:pPr>
          <a:endParaRPr lang="en-US"/>
        </a:p>
      </c:txPr>
    </c:legend>
    <c:plotVisOnly val="1"/>
    <c:dispBlanksAs val="gap"/>
    <c:showDLblsOverMax val="0"/>
  </c:chart>
  <c:spPr>
    <a:solidFill>
      <a:schemeClr val="lt1"/>
    </a:solidFill>
    <a:ln w="9525" cap="flat" cmpd="sng" algn="ctr">
      <a:noFill/>
      <a:round/>
    </a:ln>
    <a:effectLst/>
  </c:spPr>
  <c:txPr>
    <a:bodyPr/>
    <a:lstStyle/>
    <a:p>
      <a:pPr>
        <a:defRPr sz="1200">
          <a:latin typeface="Times New Roman" panose="02020603050405020304" pitchFamily="18" charset="0"/>
          <a:cs typeface="Times New Roman" panose="02020603050405020304" pitchFamily="18" charset="0"/>
        </a:defRPr>
      </a:pPr>
      <a:endParaRPr lang="en-US"/>
    </a:p>
  </c:txPr>
  <c:externalData r:id="rId2">
    <c:autoUpdate val="0"/>
  </c:externalData>
</c:chartSpace>
</file>

<file path=ppt/drawings/drawing1.xml><?xml version="1.0" encoding="utf-8"?>
<c:userShapes xmlns:c="http://schemas.openxmlformats.org/drawingml/2006/chart">
  <cdr:relSizeAnchor xmlns:cdr="http://schemas.openxmlformats.org/drawingml/2006/chartDrawing">
    <cdr:from>
      <cdr:x>0</cdr:x>
      <cdr:y>0.73901</cdr:y>
    </cdr:from>
    <cdr:to>
      <cdr:x>0.15597</cdr:x>
      <cdr:y>1</cdr:y>
    </cdr:to>
    <cdr:sp macro="" textlink="">
      <cdr:nvSpPr>
        <cdr:cNvPr id="2" name="Rectangle 1"/>
        <cdr:cNvSpPr/>
      </cdr:nvSpPr>
      <cdr:spPr>
        <a:xfrm xmlns:a="http://schemas.openxmlformats.org/drawingml/2006/main">
          <a:off x="0" y="898655"/>
          <a:ext cx="447664" cy="317370"/>
        </a:xfrm>
        <a:prstGeom xmlns:a="http://schemas.openxmlformats.org/drawingml/2006/main" prst="rect">
          <a:avLst/>
        </a:prstGeom>
        <a:noFill xmlns:a="http://schemas.openxmlformats.org/drawingml/2006/main"/>
        <a:ln xmlns:a="http://schemas.openxmlformats.org/drawingml/2006/main" w="9525">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n-US" sz="900" b="0">
              <a:solidFill>
                <a:sysClr val="windowText" lastClr="000000"/>
              </a:solidFill>
              <a:latin typeface="Palatino Linotype" panose="02040502050505030304" pitchFamily="18" charset="0"/>
              <a:ea typeface="Cambria Math" panose="02040503050406030204" pitchFamily="18" charset="0"/>
            </a:rPr>
            <a:t>[a]</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5856355-FEAF-496C-B009-9DF1B06CEC9E}" type="datetimeFigureOut">
              <a:rPr lang="en-GB" smtClean="0"/>
              <a:t>08/09/2023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55AD20-83F2-4393-9EAF-92870B4CC8E5}" type="slidenum">
              <a:rPr lang="en-GB" smtClean="0"/>
              <a:t>‹#›</a:t>
            </a:fld>
            <a:endParaRPr lang="en-GB"/>
          </a:p>
        </p:txBody>
      </p:sp>
    </p:spTree>
    <p:extLst>
      <p:ext uri="{BB962C8B-B14F-4D97-AF65-F5344CB8AC3E}">
        <p14:creationId xmlns:p14="http://schemas.microsoft.com/office/powerpoint/2010/main" val="3595005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5856355-FEAF-496C-B009-9DF1B06CEC9E}" type="datetimeFigureOut">
              <a:rPr lang="en-GB" smtClean="0"/>
              <a:t>08/09/2023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55AD20-83F2-4393-9EAF-92870B4CC8E5}" type="slidenum">
              <a:rPr lang="en-GB" smtClean="0"/>
              <a:t>‹#›</a:t>
            </a:fld>
            <a:endParaRPr lang="en-GB"/>
          </a:p>
        </p:txBody>
      </p:sp>
    </p:spTree>
    <p:extLst>
      <p:ext uri="{BB962C8B-B14F-4D97-AF65-F5344CB8AC3E}">
        <p14:creationId xmlns:p14="http://schemas.microsoft.com/office/powerpoint/2010/main" val="357443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5856355-FEAF-496C-B009-9DF1B06CEC9E}" type="datetimeFigureOut">
              <a:rPr lang="en-GB" smtClean="0"/>
              <a:t>08/09/2023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55AD20-83F2-4393-9EAF-92870B4CC8E5}" type="slidenum">
              <a:rPr lang="en-GB" smtClean="0"/>
              <a:t>‹#›</a:t>
            </a:fld>
            <a:endParaRPr lang="en-GB"/>
          </a:p>
        </p:txBody>
      </p:sp>
    </p:spTree>
    <p:extLst>
      <p:ext uri="{BB962C8B-B14F-4D97-AF65-F5344CB8AC3E}">
        <p14:creationId xmlns:p14="http://schemas.microsoft.com/office/powerpoint/2010/main" val="2935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5856355-FEAF-496C-B009-9DF1B06CEC9E}" type="datetimeFigureOut">
              <a:rPr lang="en-GB" smtClean="0"/>
              <a:t>08/09/2023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55AD20-83F2-4393-9EAF-92870B4CC8E5}" type="slidenum">
              <a:rPr lang="en-GB" smtClean="0"/>
              <a:t>‹#›</a:t>
            </a:fld>
            <a:endParaRPr lang="en-GB"/>
          </a:p>
        </p:txBody>
      </p:sp>
    </p:spTree>
    <p:extLst>
      <p:ext uri="{BB962C8B-B14F-4D97-AF65-F5344CB8AC3E}">
        <p14:creationId xmlns:p14="http://schemas.microsoft.com/office/powerpoint/2010/main" val="3836978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856355-FEAF-496C-B009-9DF1B06CEC9E}" type="datetimeFigureOut">
              <a:rPr lang="en-GB" smtClean="0"/>
              <a:t>08/09/2023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55AD20-83F2-4393-9EAF-92870B4CC8E5}" type="slidenum">
              <a:rPr lang="en-GB" smtClean="0"/>
              <a:t>‹#›</a:t>
            </a:fld>
            <a:endParaRPr lang="en-GB"/>
          </a:p>
        </p:txBody>
      </p:sp>
    </p:spTree>
    <p:extLst>
      <p:ext uri="{BB962C8B-B14F-4D97-AF65-F5344CB8AC3E}">
        <p14:creationId xmlns:p14="http://schemas.microsoft.com/office/powerpoint/2010/main" val="1713765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5856355-FEAF-496C-B009-9DF1B06CEC9E}" type="datetimeFigureOut">
              <a:rPr lang="en-GB" smtClean="0"/>
              <a:t>08/09/2023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55AD20-83F2-4393-9EAF-92870B4CC8E5}" type="slidenum">
              <a:rPr lang="en-GB" smtClean="0"/>
              <a:t>‹#›</a:t>
            </a:fld>
            <a:endParaRPr lang="en-GB"/>
          </a:p>
        </p:txBody>
      </p:sp>
    </p:spTree>
    <p:extLst>
      <p:ext uri="{BB962C8B-B14F-4D97-AF65-F5344CB8AC3E}">
        <p14:creationId xmlns:p14="http://schemas.microsoft.com/office/powerpoint/2010/main" val="657844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5856355-FEAF-496C-B009-9DF1B06CEC9E}" type="datetimeFigureOut">
              <a:rPr lang="en-GB" smtClean="0"/>
              <a:t>08/09/2023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B55AD20-83F2-4393-9EAF-92870B4CC8E5}" type="slidenum">
              <a:rPr lang="en-GB" smtClean="0"/>
              <a:t>‹#›</a:t>
            </a:fld>
            <a:endParaRPr lang="en-GB"/>
          </a:p>
        </p:txBody>
      </p:sp>
    </p:spTree>
    <p:extLst>
      <p:ext uri="{BB962C8B-B14F-4D97-AF65-F5344CB8AC3E}">
        <p14:creationId xmlns:p14="http://schemas.microsoft.com/office/powerpoint/2010/main" val="981373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5856355-FEAF-496C-B009-9DF1B06CEC9E}" type="datetimeFigureOut">
              <a:rPr lang="en-GB" smtClean="0"/>
              <a:t>08/09/2023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B55AD20-83F2-4393-9EAF-92870B4CC8E5}" type="slidenum">
              <a:rPr lang="en-GB" smtClean="0"/>
              <a:t>‹#›</a:t>
            </a:fld>
            <a:endParaRPr lang="en-GB"/>
          </a:p>
        </p:txBody>
      </p:sp>
    </p:spTree>
    <p:extLst>
      <p:ext uri="{BB962C8B-B14F-4D97-AF65-F5344CB8AC3E}">
        <p14:creationId xmlns:p14="http://schemas.microsoft.com/office/powerpoint/2010/main" val="488010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856355-FEAF-496C-B009-9DF1B06CEC9E}" type="datetimeFigureOut">
              <a:rPr lang="en-GB" smtClean="0"/>
              <a:t>08/09/2023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B55AD20-83F2-4393-9EAF-92870B4CC8E5}" type="slidenum">
              <a:rPr lang="en-GB" smtClean="0"/>
              <a:t>‹#›</a:t>
            </a:fld>
            <a:endParaRPr lang="en-GB"/>
          </a:p>
        </p:txBody>
      </p:sp>
    </p:spTree>
    <p:extLst>
      <p:ext uri="{BB962C8B-B14F-4D97-AF65-F5344CB8AC3E}">
        <p14:creationId xmlns:p14="http://schemas.microsoft.com/office/powerpoint/2010/main" val="4265850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856355-FEAF-496C-B009-9DF1B06CEC9E}" type="datetimeFigureOut">
              <a:rPr lang="en-GB" smtClean="0"/>
              <a:t>08/09/2023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55AD20-83F2-4393-9EAF-92870B4CC8E5}" type="slidenum">
              <a:rPr lang="en-GB" smtClean="0"/>
              <a:t>‹#›</a:t>
            </a:fld>
            <a:endParaRPr lang="en-GB"/>
          </a:p>
        </p:txBody>
      </p:sp>
    </p:spTree>
    <p:extLst>
      <p:ext uri="{BB962C8B-B14F-4D97-AF65-F5344CB8AC3E}">
        <p14:creationId xmlns:p14="http://schemas.microsoft.com/office/powerpoint/2010/main" val="3497024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856355-FEAF-496C-B009-9DF1B06CEC9E}" type="datetimeFigureOut">
              <a:rPr lang="en-GB" smtClean="0"/>
              <a:t>08/09/2023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55AD20-83F2-4393-9EAF-92870B4CC8E5}" type="slidenum">
              <a:rPr lang="en-GB" smtClean="0"/>
              <a:t>‹#›</a:t>
            </a:fld>
            <a:endParaRPr lang="en-GB"/>
          </a:p>
        </p:txBody>
      </p:sp>
    </p:spTree>
    <p:extLst>
      <p:ext uri="{BB962C8B-B14F-4D97-AF65-F5344CB8AC3E}">
        <p14:creationId xmlns:p14="http://schemas.microsoft.com/office/powerpoint/2010/main" val="387486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856355-FEAF-496C-B009-9DF1B06CEC9E}" type="datetimeFigureOut">
              <a:rPr lang="en-GB" smtClean="0"/>
              <a:t>08/09/2023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55AD20-83F2-4393-9EAF-92870B4CC8E5}" type="slidenum">
              <a:rPr lang="en-GB" smtClean="0"/>
              <a:t>‹#›</a:t>
            </a:fld>
            <a:endParaRPr lang="en-GB"/>
          </a:p>
        </p:txBody>
      </p:sp>
    </p:spTree>
    <p:extLst>
      <p:ext uri="{BB962C8B-B14F-4D97-AF65-F5344CB8AC3E}">
        <p14:creationId xmlns:p14="http://schemas.microsoft.com/office/powerpoint/2010/main" val="2030782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72733" y="231819"/>
            <a:ext cx="10779616" cy="6413679"/>
          </a:xfrm>
        </p:spPr>
        <p:txBody>
          <a:bodyPr>
            <a:normAutofit fontScale="62500" lnSpcReduction="20000"/>
          </a:bodyPr>
          <a:lstStyle/>
          <a:p>
            <a:endParaRPr lang="en-GB" b="1" dirty="0" smtClean="0">
              <a:latin typeface="Times New Roman" panose="02020603050405020304" pitchFamily="18" charset="0"/>
              <a:cs typeface="Times New Roman" panose="02020603050405020304" pitchFamily="18" charset="0"/>
            </a:endParaRPr>
          </a:p>
          <a:p>
            <a:r>
              <a:rPr lang="en-GB" sz="3800" b="1" dirty="0" smtClean="0">
                <a:latin typeface="Palatino Linotype" panose="02040502050505030304" pitchFamily="18" charset="0"/>
              </a:rPr>
              <a:t>Agro-Industrial </a:t>
            </a:r>
            <a:r>
              <a:rPr lang="en-GB" sz="3800" b="1" dirty="0">
                <a:latin typeface="Palatino Linotype" panose="02040502050505030304" pitchFamily="18" charset="0"/>
              </a:rPr>
              <a:t>Waste Blends on Mechanical Response of Selected Soils</a:t>
            </a:r>
            <a:endParaRPr lang="en-GB" sz="3800" dirty="0">
              <a:latin typeface="Palatino Linotype" panose="02040502050505030304" pitchFamily="18" charset="0"/>
            </a:endParaRPr>
          </a:p>
          <a:p>
            <a:endParaRPr lang="en-GB" sz="2900" b="1" dirty="0" smtClean="0">
              <a:latin typeface="Times New Roman" panose="02020603050405020304" pitchFamily="18" charset="0"/>
              <a:ea typeface="Cambria Math" pitchFamily="18" charset="0"/>
              <a:cs typeface="Times New Roman" panose="02020603050405020304" pitchFamily="18" charset="0"/>
            </a:endParaRPr>
          </a:p>
          <a:p>
            <a:r>
              <a:rPr lang="en-GB" sz="3200" dirty="0">
                <a:latin typeface="Palatino Linotype" panose="02040502050505030304" pitchFamily="18" charset="0"/>
                <a:ea typeface="Cambria Math" panose="02040503050406030204" pitchFamily="18" charset="0"/>
                <a:cs typeface="Times New Roman" panose="02020603050405020304" pitchFamily="18" charset="0"/>
              </a:rPr>
              <a:t>A paper presented at: </a:t>
            </a:r>
          </a:p>
          <a:p>
            <a:endParaRPr lang="en-GB" sz="2900" b="1" dirty="0" smtClean="0">
              <a:latin typeface="Times New Roman" panose="02020603050405020304" pitchFamily="18" charset="0"/>
              <a:ea typeface="Cambria Math" pitchFamily="18" charset="0"/>
              <a:cs typeface="Times New Roman" panose="02020603050405020304" pitchFamily="18" charset="0"/>
            </a:endParaRPr>
          </a:p>
          <a:p>
            <a:r>
              <a:rPr lang="en-GB" sz="3200" b="1" dirty="0" smtClean="0">
                <a:latin typeface="Palatino Linotype" panose="02040502050505030304" pitchFamily="18" charset="0"/>
                <a:ea typeface="Cambria Math" pitchFamily="18" charset="0"/>
                <a:cs typeface="Times New Roman" panose="02020603050405020304" pitchFamily="18" charset="0"/>
              </a:rPr>
              <a:t>The 4</a:t>
            </a:r>
            <a:r>
              <a:rPr lang="en-GB" sz="3200" b="1" baseline="30000" dirty="0" smtClean="0">
                <a:latin typeface="Palatino Linotype" panose="02040502050505030304" pitchFamily="18" charset="0"/>
                <a:ea typeface="Cambria Math" pitchFamily="18" charset="0"/>
                <a:cs typeface="Times New Roman" panose="02020603050405020304" pitchFamily="18" charset="0"/>
              </a:rPr>
              <a:t>th</a:t>
            </a:r>
            <a:r>
              <a:rPr lang="en-GB" sz="3200" b="1" dirty="0" smtClean="0">
                <a:latin typeface="Palatino Linotype" panose="02040502050505030304" pitchFamily="18" charset="0"/>
                <a:ea typeface="Cambria Math" pitchFamily="18" charset="0"/>
                <a:cs typeface="Times New Roman" panose="02020603050405020304" pitchFamily="18" charset="0"/>
              </a:rPr>
              <a:t> </a:t>
            </a:r>
            <a:r>
              <a:rPr lang="en-US" sz="3200" b="1" dirty="0">
                <a:latin typeface="Palatino Linotype" panose="02040502050505030304" pitchFamily="18" charset="0"/>
              </a:rPr>
              <a:t>International Electronic Conference on Applied Sciences (ASEC 2023)</a:t>
            </a:r>
            <a:endParaRPr lang="en-GB" sz="3200" b="1" dirty="0" smtClean="0">
              <a:latin typeface="Palatino Linotype" panose="02040502050505030304" pitchFamily="18" charset="0"/>
              <a:ea typeface="Cambria Math" pitchFamily="18" charset="0"/>
              <a:cs typeface="Times New Roman" panose="02020603050405020304" pitchFamily="18" charset="0"/>
            </a:endParaRPr>
          </a:p>
          <a:p>
            <a:r>
              <a:rPr lang="en-GB" sz="2900" b="1" dirty="0" smtClean="0">
                <a:latin typeface="Times New Roman" panose="02020603050405020304" pitchFamily="18" charset="0"/>
                <a:ea typeface="Cambria Math" pitchFamily="18" charset="0"/>
                <a:cs typeface="Times New Roman" panose="02020603050405020304" pitchFamily="18" charset="0"/>
              </a:rPr>
              <a:t> </a:t>
            </a:r>
          </a:p>
          <a:p>
            <a:r>
              <a:rPr lang="en-GB" sz="2900" b="1" dirty="0" smtClean="0">
                <a:latin typeface="Times New Roman" panose="02020603050405020304" pitchFamily="18" charset="0"/>
                <a:ea typeface="Cambria Math" pitchFamily="18" charset="0"/>
                <a:cs typeface="Times New Roman" panose="02020603050405020304" pitchFamily="18" charset="0"/>
              </a:rPr>
              <a:t>By</a:t>
            </a:r>
          </a:p>
          <a:p>
            <a:endParaRPr lang="en-GB" sz="1600" b="1" dirty="0" smtClean="0">
              <a:latin typeface="Times New Roman" panose="02020603050405020304" pitchFamily="18" charset="0"/>
              <a:ea typeface="Cambria Math" pitchFamily="18" charset="0"/>
              <a:cs typeface="Times New Roman" panose="02020603050405020304" pitchFamily="18" charset="0"/>
            </a:endParaRPr>
          </a:p>
          <a:p>
            <a:r>
              <a:rPr lang="en-GB" sz="3200" dirty="0" smtClean="0">
                <a:latin typeface="Palatino Linotype" panose="02040502050505030304" pitchFamily="18" charset="0"/>
                <a:ea typeface="Cambria Math" pitchFamily="18" charset="0"/>
                <a:cs typeface="Times New Roman" panose="02020603050405020304" pitchFamily="18" charset="0"/>
              </a:rPr>
              <a:t> </a:t>
            </a:r>
            <a:r>
              <a:rPr lang="en-GB" sz="3200" b="1" dirty="0" err="1" smtClean="0">
                <a:latin typeface="Palatino Linotype" panose="02040502050505030304" pitchFamily="18" charset="0"/>
                <a:ea typeface="Cambria Math" pitchFamily="18" charset="0"/>
                <a:cs typeface="Times New Roman" panose="02020603050405020304" pitchFamily="18" charset="0"/>
              </a:rPr>
              <a:t>Imoh</a:t>
            </a:r>
            <a:r>
              <a:rPr lang="en-GB" sz="3200" b="1" dirty="0" smtClean="0">
                <a:latin typeface="Palatino Linotype" panose="02040502050505030304" pitchFamily="18" charset="0"/>
                <a:ea typeface="Cambria Math" pitchFamily="18" charset="0"/>
                <a:cs typeface="Times New Roman" panose="02020603050405020304" pitchFamily="18" charset="0"/>
              </a:rPr>
              <a:t> C. Attah,</a:t>
            </a:r>
          </a:p>
          <a:p>
            <a:r>
              <a:rPr lang="en-GB" sz="3200" b="1" dirty="0">
                <a:latin typeface="Palatino Linotype" panose="02040502050505030304" pitchFamily="18" charset="0"/>
              </a:rPr>
              <a:t>George </a:t>
            </a:r>
            <a:r>
              <a:rPr lang="en-GB" sz="3200" b="1" dirty="0" smtClean="0">
                <a:latin typeface="Palatino Linotype" panose="02040502050505030304" pitchFamily="18" charset="0"/>
              </a:rPr>
              <a:t>U.</a:t>
            </a:r>
            <a:r>
              <a:rPr lang="en-GB" sz="3200" b="1" dirty="0">
                <a:latin typeface="Palatino Linotype" panose="02040502050505030304" pitchFamily="18" charset="0"/>
              </a:rPr>
              <a:t> </a:t>
            </a:r>
            <a:r>
              <a:rPr lang="en-GB" sz="3200" b="1" dirty="0" err="1" smtClean="0">
                <a:latin typeface="Palatino Linotype" panose="02040502050505030304" pitchFamily="18" charset="0"/>
              </a:rPr>
              <a:t>Alaneme</a:t>
            </a:r>
            <a:r>
              <a:rPr lang="en-GB" sz="3200" b="1" dirty="0" smtClean="0">
                <a:latin typeface="Palatino Linotype" panose="02040502050505030304" pitchFamily="18" charset="0"/>
              </a:rPr>
              <a:t>,</a:t>
            </a:r>
            <a:r>
              <a:rPr lang="en-GB" sz="3200" b="1" dirty="0" smtClean="0">
                <a:latin typeface="Palatino Linotype" panose="02040502050505030304" pitchFamily="18" charset="0"/>
                <a:ea typeface="Cambria Math" pitchFamily="18" charset="0"/>
                <a:cs typeface="Times New Roman" panose="02020603050405020304" pitchFamily="18" charset="0"/>
              </a:rPr>
              <a:t> </a:t>
            </a:r>
          </a:p>
          <a:p>
            <a:r>
              <a:rPr lang="en-GB" sz="3200" b="1" dirty="0" smtClean="0">
                <a:latin typeface="Palatino Linotype" panose="02040502050505030304" pitchFamily="18" charset="0"/>
                <a:ea typeface="Cambria Math" pitchFamily="18" charset="0"/>
                <a:cs typeface="Times New Roman" panose="02020603050405020304" pitchFamily="18" charset="0"/>
              </a:rPr>
              <a:t>Roland K. </a:t>
            </a:r>
            <a:r>
              <a:rPr lang="en-GB" sz="3200" b="1" dirty="0" err="1" smtClean="0">
                <a:latin typeface="Palatino Linotype" panose="02040502050505030304" pitchFamily="18" charset="0"/>
                <a:ea typeface="Cambria Math" pitchFamily="18" charset="0"/>
                <a:cs typeface="Times New Roman" panose="02020603050405020304" pitchFamily="18" charset="0"/>
              </a:rPr>
              <a:t>Etim</a:t>
            </a:r>
            <a:r>
              <a:rPr lang="en-GB" sz="3200" b="1" dirty="0" smtClean="0">
                <a:latin typeface="Palatino Linotype" panose="02040502050505030304" pitchFamily="18" charset="0"/>
                <a:ea typeface="Cambria Math" pitchFamily="18" charset="0"/>
                <a:cs typeface="Times New Roman" panose="02020603050405020304" pitchFamily="18" charset="0"/>
              </a:rPr>
              <a:t>, </a:t>
            </a:r>
          </a:p>
          <a:p>
            <a:r>
              <a:rPr lang="en-GB" sz="3200" b="1" dirty="0">
                <a:latin typeface="Palatino Linotype" panose="02040502050505030304" pitchFamily="18" charset="0"/>
              </a:rPr>
              <a:t>Ahmad </a:t>
            </a:r>
            <a:r>
              <a:rPr lang="en-GB" sz="3200" b="1" dirty="0" smtClean="0">
                <a:latin typeface="Palatino Linotype" panose="02040502050505030304" pitchFamily="18" charset="0"/>
              </a:rPr>
              <a:t>H. </a:t>
            </a:r>
            <a:r>
              <a:rPr lang="en-GB" sz="3200" b="1" dirty="0" err="1" smtClean="0">
                <a:latin typeface="Palatino Linotype" panose="02040502050505030304" pitchFamily="18" charset="0"/>
              </a:rPr>
              <a:t>Jagaba</a:t>
            </a:r>
            <a:r>
              <a:rPr lang="en-GB" sz="3200" b="1" dirty="0">
                <a:latin typeface="Palatino Linotype" panose="02040502050505030304" pitchFamily="18" charset="0"/>
                <a:ea typeface="Cambria Math" pitchFamily="18" charset="0"/>
                <a:cs typeface="Times New Roman" panose="02020603050405020304" pitchFamily="18" charset="0"/>
              </a:rPr>
              <a:t>,</a:t>
            </a:r>
            <a:endParaRPr lang="en-GB" sz="3200" b="1" dirty="0" smtClean="0">
              <a:latin typeface="Palatino Linotype" panose="02040502050505030304" pitchFamily="18" charset="0"/>
              <a:ea typeface="Cambria Math" pitchFamily="18" charset="0"/>
              <a:cs typeface="Times New Roman" panose="02020603050405020304" pitchFamily="18" charset="0"/>
            </a:endParaRPr>
          </a:p>
          <a:p>
            <a:r>
              <a:rPr lang="en-GB" sz="3200" b="1" dirty="0" err="1">
                <a:latin typeface="Palatino Linotype" panose="02040502050505030304" pitchFamily="18" charset="0"/>
              </a:rPr>
              <a:t>Nimay</a:t>
            </a:r>
            <a:r>
              <a:rPr lang="en-GB" sz="3200" b="1" dirty="0">
                <a:latin typeface="Palatino Linotype" panose="02040502050505030304" pitchFamily="18" charset="0"/>
              </a:rPr>
              <a:t> </a:t>
            </a:r>
            <a:r>
              <a:rPr lang="en-GB" sz="3200" b="1" dirty="0" smtClean="0">
                <a:latin typeface="Palatino Linotype" panose="02040502050505030304" pitchFamily="18" charset="0"/>
              </a:rPr>
              <a:t>C. </a:t>
            </a:r>
            <a:r>
              <a:rPr lang="en-GB" sz="3200" b="1" dirty="0" err="1" smtClean="0">
                <a:latin typeface="Palatino Linotype" panose="02040502050505030304" pitchFamily="18" charset="0"/>
              </a:rPr>
              <a:t>Giri</a:t>
            </a:r>
            <a:r>
              <a:rPr lang="en-GB" sz="3200" b="1" dirty="0" smtClean="0">
                <a:latin typeface="Palatino Linotype" panose="02040502050505030304" pitchFamily="18" charset="0"/>
              </a:rPr>
              <a:t>.</a:t>
            </a:r>
            <a:endParaRPr lang="en-GB" sz="3200" b="1" dirty="0" smtClean="0">
              <a:latin typeface="Palatino Linotype" panose="02040502050505030304" pitchFamily="18" charset="0"/>
              <a:ea typeface="Cambria Math" pitchFamily="18" charset="0"/>
              <a:cs typeface="Times New Roman" panose="02020603050405020304" pitchFamily="18" charset="0"/>
            </a:endParaRPr>
          </a:p>
          <a:p>
            <a:endParaRPr lang="en-GB" sz="2900" b="1" dirty="0" smtClean="0">
              <a:latin typeface="Times New Roman" panose="02020603050405020304" pitchFamily="18" charset="0"/>
              <a:ea typeface="Cambria Math" pitchFamily="18" charset="0"/>
              <a:cs typeface="Times New Roman" panose="02020603050405020304" pitchFamily="18" charset="0"/>
            </a:endParaRPr>
          </a:p>
          <a:p>
            <a:r>
              <a:rPr lang="en-GB" sz="2900" b="1" dirty="0" smtClean="0">
                <a:latin typeface="Times New Roman" panose="02020603050405020304" pitchFamily="18" charset="0"/>
                <a:ea typeface="Cambria Math" pitchFamily="18" charset="0"/>
                <a:cs typeface="Times New Roman" panose="02020603050405020304" pitchFamily="18" charset="0"/>
              </a:rPr>
              <a:t>                    </a:t>
            </a:r>
            <a:endParaRPr lang="en-GB" sz="2900" dirty="0" smtClean="0">
              <a:latin typeface="Times New Roman" panose="02020603050405020304" pitchFamily="18" charset="0"/>
              <a:ea typeface="Cambria Math" pitchFamily="18" charset="0"/>
              <a:cs typeface="Times New Roman" panose="02020603050405020304" pitchFamily="18" charset="0"/>
            </a:endParaRPr>
          </a:p>
          <a:p>
            <a:endParaRPr lang="en-GB" sz="2900" dirty="0" smtClean="0">
              <a:latin typeface="Times New Roman" panose="02020603050405020304" pitchFamily="18" charset="0"/>
              <a:ea typeface="Cambria Math" pitchFamily="18" charset="0"/>
              <a:cs typeface="Times New Roman" panose="02020603050405020304" pitchFamily="18" charset="0"/>
            </a:endParaRPr>
          </a:p>
          <a:p>
            <a:r>
              <a:rPr lang="en-GB" sz="2900" dirty="0" smtClean="0">
                <a:latin typeface="Times New Roman" panose="02020603050405020304" pitchFamily="18" charset="0"/>
                <a:ea typeface="Cambria Math" pitchFamily="18" charset="0"/>
                <a:cs typeface="Times New Roman" panose="02020603050405020304" pitchFamily="18" charset="0"/>
              </a:rPr>
              <a:t> DATE: 27</a:t>
            </a:r>
            <a:r>
              <a:rPr lang="en-GB" sz="2900" baseline="30000" dirty="0" smtClean="0">
                <a:latin typeface="Times New Roman" panose="02020603050405020304" pitchFamily="18" charset="0"/>
                <a:ea typeface="Cambria Math" pitchFamily="18" charset="0"/>
                <a:cs typeface="Times New Roman" panose="02020603050405020304" pitchFamily="18" charset="0"/>
              </a:rPr>
              <a:t>TH</a:t>
            </a:r>
            <a:r>
              <a:rPr lang="en-GB" sz="2900" dirty="0" smtClean="0">
                <a:latin typeface="Times New Roman" panose="02020603050405020304" pitchFamily="18" charset="0"/>
                <a:ea typeface="Cambria Math" pitchFamily="18" charset="0"/>
                <a:cs typeface="Times New Roman" panose="02020603050405020304" pitchFamily="18" charset="0"/>
              </a:rPr>
              <a:t> OCT – 10</a:t>
            </a:r>
            <a:r>
              <a:rPr lang="en-GB" sz="2900" baseline="30000" dirty="0" smtClean="0">
                <a:latin typeface="Times New Roman" panose="02020603050405020304" pitchFamily="18" charset="0"/>
                <a:ea typeface="Cambria Math" pitchFamily="18" charset="0"/>
                <a:cs typeface="Times New Roman" panose="02020603050405020304" pitchFamily="18" charset="0"/>
              </a:rPr>
              <a:t>TH</a:t>
            </a:r>
            <a:r>
              <a:rPr lang="en-GB" sz="2900" dirty="0" smtClean="0">
                <a:latin typeface="Times New Roman" panose="02020603050405020304" pitchFamily="18" charset="0"/>
                <a:ea typeface="Cambria Math" pitchFamily="18" charset="0"/>
                <a:cs typeface="Times New Roman" panose="02020603050405020304" pitchFamily="18" charset="0"/>
              </a:rPr>
              <a:t> NOV 2023</a:t>
            </a:r>
            <a:endParaRPr lang="en-GB" sz="2900" dirty="0">
              <a:latin typeface="Times New Roman" panose="02020603050405020304" pitchFamily="18" charset="0"/>
              <a:ea typeface="Cambria Math" pitchFamily="18" charset="0"/>
              <a:cs typeface="Times New Roman" panose="02020603050405020304" pitchFamily="18" charset="0"/>
            </a:endParaRPr>
          </a:p>
        </p:txBody>
      </p:sp>
    </p:spTree>
    <p:extLst>
      <p:ext uri="{BB962C8B-B14F-4D97-AF65-F5344CB8AC3E}">
        <p14:creationId xmlns:p14="http://schemas.microsoft.com/office/powerpoint/2010/main" val="21198023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70058"/>
            <a:ext cx="10515600" cy="1325563"/>
          </a:xfrm>
        </p:spPr>
        <p:txBody>
          <a:bodyPr>
            <a:normAutofit/>
          </a:bodyPr>
          <a:lstStyle/>
          <a:p>
            <a:r>
              <a:rPr lang="en-GB" sz="2800" b="1" dirty="0" smtClean="0">
                <a:latin typeface="Palatino Linotype" panose="02040502050505030304" pitchFamily="18" charset="0"/>
              </a:rPr>
              <a:t>Fig. 2 Maximum Dry Density RLS-CCP-POFR</a:t>
            </a:r>
            <a:endParaRPr lang="en-GB" sz="2800" b="1" dirty="0">
              <a:latin typeface="Palatino Linotype" panose="0204050205050503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64317580"/>
              </p:ext>
            </p:extLst>
          </p:nvPr>
        </p:nvGraphicFramePr>
        <p:xfrm>
          <a:off x="609600" y="718720"/>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60055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463" y="5931736"/>
            <a:ext cx="10515600" cy="1325563"/>
          </a:xfrm>
        </p:spPr>
        <p:txBody>
          <a:bodyPr>
            <a:normAutofit/>
          </a:bodyPr>
          <a:lstStyle/>
          <a:p>
            <a:r>
              <a:rPr lang="en-GB" sz="2800" b="1" dirty="0" smtClean="0">
                <a:latin typeface="Palatino Linotype" panose="02040502050505030304" pitchFamily="18" charset="0"/>
              </a:rPr>
              <a:t>Fig. 3 Optimum Moisture Content </a:t>
            </a:r>
            <a:r>
              <a:rPr lang="en-GB" sz="2800" b="1" dirty="0">
                <a:latin typeface="Palatino Linotype" panose="02040502050505030304" pitchFamily="18" charset="0"/>
              </a:rPr>
              <a:t>BCS-CCP-POFR</a:t>
            </a:r>
            <a:r>
              <a:rPr lang="en-GB" sz="2800" b="1" dirty="0" smtClean="0">
                <a:latin typeface="Palatino Linotype" panose="02040502050505030304" pitchFamily="18" charset="0"/>
              </a:rPr>
              <a:t> </a:t>
            </a:r>
            <a:endParaRPr lang="en-GB" sz="2800" b="1" dirty="0">
              <a:latin typeface="Palatino Linotype" panose="0204050205050503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57859276"/>
              </p:ext>
            </p:extLst>
          </p:nvPr>
        </p:nvGraphicFramePr>
        <p:xfrm>
          <a:off x="826169" y="721894"/>
          <a:ext cx="10515600" cy="563600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120577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3348" y="6007769"/>
            <a:ext cx="11173326" cy="457200"/>
          </a:xfrm>
        </p:spPr>
        <p:txBody>
          <a:bodyPr>
            <a:noAutofit/>
          </a:bodyPr>
          <a:lstStyle/>
          <a:p>
            <a:r>
              <a:rPr lang="en-GB" sz="2800" b="1" dirty="0" smtClean="0">
                <a:latin typeface="Palatino Linotype" panose="02040502050505030304" pitchFamily="18" charset="0"/>
              </a:rPr>
              <a:t>Fig 4 Optimum </a:t>
            </a:r>
            <a:r>
              <a:rPr lang="en-GB" sz="2800" b="1" dirty="0">
                <a:latin typeface="Palatino Linotype" panose="02040502050505030304" pitchFamily="18" charset="0"/>
              </a:rPr>
              <a:t>Moisture Content </a:t>
            </a:r>
            <a:r>
              <a:rPr lang="en-GB" sz="2800" b="1" dirty="0" smtClean="0">
                <a:latin typeface="Palatino Linotype" panose="02040502050505030304" pitchFamily="18" charset="0"/>
              </a:rPr>
              <a:t>RLS-CCP-POFR </a:t>
            </a:r>
            <a:endParaRPr lang="en-GB"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93251532"/>
              </p:ext>
            </p:extLst>
          </p:nvPr>
        </p:nvGraphicFramePr>
        <p:xfrm>
          <a:off x="513348" y="457201"/>
          <a:ext cx="10515600" cy="554254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955467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176963"/>
            <a:ext cx="10515600" cy="741780"/>
          </a:xfrm>
        </p:spPr>
        <p:txBody>
          <a:bodyPr>
            <a:normAutofit/>
          </a:bodyPr>
          <a:lstStyle/>
          <a:p>
            <a:r>
              <a:rPr lang="en-GB" sz="2800" b="1" dirty="0" smtClean="0">
                <a:latin typeface="Palatino Linotype" panose="02040502050505030304" pitchFamily="18" charset="0"/>
              </a:rPr>
              <a:t>Fig 5 CBR of BCS-CCP-POFR </a:t>
            </a:r>
            <a:endParaRPr lang="en-GB"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43872190"/>
              </p:ext>
            </p:extLst>
          </p:nvPr>
        </p:nvGraphicFramePr>
        <p:xfrm>
          <a:off x="838200" y="1251284"/>
          <a:ext cx="10515600" cy="492567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708250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5063" y="5915694"/>
            <a:ext cx="10515600" cy="1110748"/>
          </a:xfrm>
        </p:spPr>
        <p:txBody>
          <a:bodyPr>
            <a:normAutofit/>
          </a:bodyPr>
          <a:lstStyle/>
          <a:p>
            <a:r>
              <a:rPr lang="en-GB" sz="2800" b="1" dirty="0" smtClean="0">
                <a:latin typeface="Palatino Linotype" panose="02040502050505030304" pitchFamily="18" charset="0"/>
              </a:rPr>
              <a:t>Fig 6 CBR </a:t>
            </a:r>
            <a:r>
              <a:rPr lang="en-GB" sz="2800" b="1" dirty="0">
                <a:latin typeface="Palatino Linotype" panose="02040502050505030304" pitchFamily="18" charset="0"/>
              </a:rPr>
              <a:t>of </a:t>
            </a:r>
            <a:r>
              <a:rPr lang="en-GB" sz="2800" b="1" dirty="0" smtClean="0">
                <a:latin typeface="Palatino Linotype" panose="02040502050505030304" pitchFamily="18" charset="0"/>
              </a:rPr>
              <a:t>RLS-CCP-POFR </a:t>
            </a:r>
            <a:endParaRPr lang="en-GB"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97153868"/>
              </p:ext>
            </p:extLst>
          </p:nvPr>
        </p:nvGraphicFramePr>
        <p:xfrm>
          <a:off x="725906" y="256674"/>
          <a:ext cx="10515600" cy="56590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38386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705" y="5899651"/>
            <a:ext cx="10515600" cy="1325563"/>
          </a:xfrm>
        </p:spPr>
        <p:txBody>
          <a:bodyPr>
            <a:normAutofit/>
          </a:bodyPr>
          <a:lstStyle/>
          <a:p>
            <a:r>
              <a:rPr lang="en-GB" sz="2800" b="1" dirty="0" smtClean="0">
                <a:latin typeface="Palatino Linotype" panose="02040502050505030304" pitchFamily="18" charset="0"/>
              </a:rPr>
              <a:t>Fig 7 Durability </a:t>
            </a:r>
            <a:r>
              <a:rPr lang="en-GB" sz="2800" b="1" dirty="0">
                <a:latin typeface="Palatino Linotype" panose="02040502050505030304" pitchFamily="18" charset="0"/>
              </a:rPr>
              <a:t>of BCS-CCP-POFR </a:t>
            </a:r>
            <a:endParaRPr lang="en-GB"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17044065"/>
              </p:ext>
            </p:extLst>
          </p:nvPr>
        </p:nvGraphicFramePr>
        <p:xfrm>
          <a:off x="838200" y="320842"/>
          <a:ext cx="10515600" cy="585612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367430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5295" y="5755273"/>
            <a:ext cx="10515600" cy="1325563"/>
          </a:xfrm>
        </p:spPr>
        <p:txBody>
          <a:bodyPr>
            <a:normAutofit/>
          </a:bodyPr>
          <a:lstStyle/>
          <a:p>
            <a:r>
              <a:rPr lang="en-GB" sz="2800" b="1" dirty="0" smtClean="0">
                <a:latin typeface="Palatino Linotype" panose="02040502050505030304" pitchFamily="18" charset="0"/>
              </a:rPr>
              <a:t>Fig 8 Durability </a:t>
            </a:r>
            <a:r>
              <a:rPr lang="en-GB" sz="2800" b="1" dirty="0">
                <a:latin typeface="Palatino Linotype" panose="02040502050505030304" pitchFamily="18" charset="0"/>
              </a:rPr>
              <a:t>of </a:t>
            </a:r>
            <a:r>
              <a:rPr lang="en-GB" sz="2800" b="1" dirty="0" smtClean="0">
                <a:latin typeface="Palatino Linotype" panose="02040502050505030304" pitchFamily="18" charset="0"/>
              </a:rPr>
              <a:t>RLS-CCP-POFR </a:t>
            </a:r>
            <a:endParaRPr lang="en-GB"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96608607"/>
              </p:ext>
            </p:extLst>
          </p:nvPr>
        </p:nvGraphicFramePr>
        <p:xfrm>
          <a:off x="645695" y="478088"/>
          <a:ext cx="10515600" cy="54536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849981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5999747"/>
            <a:ext cx="11353800" cy="1325563"/>
          </a:xfrm>
        </p:spPr>
        <p:txBody>
          <a:bodyPr>
            <a:normAutofit fontScale="90000"/>
          </a:bodyPr>
          <a:lstStyle/>
          <a:p>
            <a:r>
              <a:rPr lang="en-US" sz="3100" dirty="0" smtClean="0">
                <a:latin typeface="Palatino Linotype" panose="02040502050505030304" pitchFamily="18" charset="0"/>
              </a:rPr>
              <a:t>Fig. 9 Morphology </a:t>
            </a:r>
            <a:r>
              <a:rPr lang="en-US" sz="3100" dirty="0">
                <a:latin typeface="Palatino Linotype" panose="02040502050505030304" pitchFamily="18" charset="0"/>
              </a:rPr>
              <a:t>of [a] unmodified BES [b] CCP-POFR modified BES</a:t>
            </a:r>
            <a:r>
              <a:rPr lang="en-GB" dirty="0"/>
              <a:t/>
            </a:r>
            <a:br>
              <a:rPr lang="en-GB" dirty="0"/>
            </a:br>
            <a:endParaRPr lang="en-GB" dirty="0"/>
          </a:p>
        </p:txBody>
      </p:sp>
      <p:pic>
        <p:nvPicPr>
          <p:cNvPr id="6" name="Content Placeholder 5"/>
          <p:cNvPicPr>
            <a:picLocks noGrp="1" noChangeAspect="1"/>
          </p:cNvPicPr>
          <p:nvPr>
            <p:ph idx="1"/>
          </p:nvPr>
        </p:nvPicPr>
        <p:blipFill>
          <a:blip r:embed="rId2"/>
          <a:stretch>
            <a:fillRect/>
          </a:stretch>
        </p:blipFill>
        <p:spPr>
          <a:xfrm>
            <a:off x="786063" y="256674"/>
            <a:ext cx="10587790" cy="5743073"/>
          </a:xfrm>
          <a:prstGeom prst="rect">
            <a:avLst/>
          </a:prstGeom>
        </p:spPr>
      </p:pic>
    </p:spTree>
    <p:extLst>
      <p:ext uri="{BB962C8B-B14F-4D97-AF65-F5344CB8AC3E}">
        <p14:creationId xmlns:p14="http://schemas.microsoft.com/office/powerpoint/2010/main" val="10252410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5431" y="6015790"/>
            <a:ext cx="12192000" cy="1325563"/>
          </a:xfrm>
        </p:spPr>
        <p:txBody>
          <a:bodyPr>
            <a:normAutofit/>
          </a:bodyPr>
          <a:lstStyle/>
          <a:p>
            <a:r>
              <a:rPr lang="en-US" sz="2800" dirty="0" smtClean="0">
                <a:latin typeface="Palatino Linotype" panose="02040502050505030304" pitchFamily="18" charset="0"/>
              </a:rPr>
              <a:t>Fig 10 Morphology </a:t>
            </a:r>
            <a:r>
              <a:rPr lang="en-US" sz="2800" dirty="0">
                <a:latin typeface="Palatino Linotype" panose="02040502050505030304" pitchFamily="18" charset="0"/>
              </a:rPr>
              <a:t>of [</a:t>
            </a:r>
            <a:r>
              <a:rPr lang="en-US" sz="2800" dirty="0" smtClean="0">
                <a:latin typeface="Palatino Linotype" panose="02040502050505030304" pitchFamily="18" charset="0"/>
              </a:rPr>
              <a:t>a] unmodified BCS </a:t>
            </a:r>
            <a:r>
              <a:rPr lang="en-US" sz="2800" dirty="0">
                <a:latin typeface="Palatino Linotype" panose="02040502050505030304" pitchFamily="18" charset="0"/>
              </a:rPr>
              <a:t>[b] CCP-POFR modified BES</a:t>
            </a:r>
            <a:endParaRPr lang="en-GB" sz="2800" dirty="0"/>
          </a:p>
        </p:txBody>
      </p:sp>
      <p:pic>
        <p:nvPicPr>
          <p:cNvPr id="4" name="Content Placeholder 3"/>
          <p:cNvPicPr>
            <a:picLocks noGrp="1" noChangeAspect="1"/>
          </p:cNvPicPr>
          <p:nvPr>
            <p:ph idx="1"/>
          </p:nvPr>
        </p:nvPicPr>
        <p:blipFill>
          <a:blip r:embed="rId2"/>
          <a:stretch>
            <a:fillRect/>
          </a:stretch>
        </p:blipFill>
        <p:spPr>
          <a:xfrm>
            <a:off x="545432" y="160422"/>
            <a:ext cx="11004884" cy="6288504"/>
          </a:xfrm>
          <a:prstGeom prst="rect">
            <a:avLst/>
          </a:prstGeom>
        </p:spPr>
      </p:pic>
    </p:spTree>
    <p:extLst>
      <p:ext uri="{BB962C8B-B14F-4D97-AF65-F5344CB8AC3E}">
        <p14:creationId xmlns:p14="http://schemas.microsoft.com/office/powerpoint/2010/main" val="39994614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549275"/>
          </a:xfrm>
        </p:spPr>
        <p:txBody>
          <a:bodyPr>
            <a:normAutofit/>
          </a:bodyPr>
          <a:lstStyle/>
          <a:p>
            <a:r>
              <a:rPr lang="en-GB" sz="3200" b="1" dirty="0">
                <a:solidFill>
                  <a:srgbClr val="FF0000"/>
                </a:solidFill>
                <a:latin typeface="Times New Roman" panose="02020603050405020304" pitchFamily="18" charset="0"/>
                <a:cs typeface="Times New Roman" panose="02020603050405020304" pitchFamily="18" charset="0"/>
              </a:rPr>
              <a:t>Conclusion</a:t>
            </a:r>
            <a:endParaRPr lang="en-GB" sz="3200" dirty="0"/>
          </a:p>
        </p:txBody>
      </p:sp>
      <p:sp>
        <p:nvSpPr>
          <p:cNvPr id="3" name="Content Placeholder 2"/>
          <p:cNvSpPr>
            <a:spLocks noGrp="1"/>
          </p:cNvSpPr>
          <p:nvPr>
            <p:ph idx="1"/>
          </p:nvPr>
        </p:nvSpPr>
        <p:spPr>
          <a:xfrm>
            <a:off x="722290" y="653647"/>
            <a:ext cx="10515600" cy="5695637"/>
          </a:xfrm>
        </p:spPr>
        <p:txBody>
          <a:bodyPr>
            <a:normAutofit fontScale="92500" lnSpcReduction="10000"/>
          </a:bodyPr>
          <a:lstStyle/>
          <a:p>
            <a:pPr algn="just">
              <a:buFont typeface="Wingdings" panose="05000000000000000000" pitchFamily="2" charset="2"/>
              <a:buChar char="ü"/>
            </a:pPr>
            <a:r>
              <a:rPr lang="en-US" sz="2600" dirty="0">
                <a:latin typeface="Palatino Linotype" panose="02040502050505030304" pitchFamily="18" charset="0"/>
              </a:rPr>
              <a:t>Judging from AASHTO, the marginal soil materials (BCS and RLS) in their unmodified form were categorized as A-7-6 (14) and A-7-6 (20) or CH and SC in USCS. </a:t>
            </a:r>
            <a:endParaRPr lang="en-GB" sz="2600" dirty="0">
              <a:latin typeface="Palatino Linotype" panose="02040502050505030304" pitchFamily="18" charset="0"/>
              <a:cs typeface="Times New Roman" panose="02020603050405020304" pitchFamily="18" charset="0"/>
            </a:endParaRPr>
          </a:p>
          <a:p>
            <a:pPr marL="0" indent="0" algn="just">
              <a:buNone/>
            </a:pPr>
            <a:endParaRPr lang="en-GB" sz="2600" dirty="0">
              <a:latin typeface="Palatino Linotype" panose="02040502050505030304" pitchFamily="18" charset="0"/>
              <a:cs typeface="Times New Roman" panose="02020603050405020304" pitchFamily="18" charset="0"/>
            </a:endParaRPr>
          </a:p>
          <a:p>
            <a:pPr algn="just">
              <a:buFont typeface="Wingdings" panose="05000000000000000000" pitchFamily="2" charset="2"/>
              <a:buChar char="ü"/>
            </a:pPr>
            <a:r>
              <a:rPr lang="en-US" sz="2600" dirty="0">
                <a:latin typeface="Palatino Linotype" panose="02040502050505030304" pitchFamily="18" charset="0"/>
              </a:rPr>
              <a:t>For both soil materials, the MDD displayed a downward trend with a corresponding increasing OMC on the incorporation of POFR-CCP blends. </a:t>
            </a:r>
            <a:endParaRPr lang="en-GB" sz="2600" dirty="0">
              <a:latin typeface="Palatino Linotype" panose="02040502050505030304" pitchFamily="18" charset="0"/>
              <a:cs typeface="Times New Roman" panose="02020603050405020304" pitchFamily="18" charset="0"/>
            </a:endParaRPr>
          </a:p>
          <a:p>
            <a:pPr algn="just">
              <a:buFont typeface="Wingdings" panose="05000000000000000000" pitchFamily="2" charset="2"/>
              <a:buChar char="ü"/>
            </a:pPr>
            <a:endParaRPr lang="en-GB" sz="2600" dirty="0">
              <a:latin typeface="Palatino Linotype" panose="02040502050505030304" pitchFamily="18" charset="0"/>
              <a:cs typeface="Times New Roman" panose="02020603050405020304" pitchFamily="18" charset="0"/>
            </a:endParaRPr>
          </a:p>
          <a:p>
            <a:pPr algn="just">
              <a:buFont typeface="Wingdings" panose="05000000000000000000" pitchFamily="2" charset="2"/>
              <a:buChar char="ü"/>
            </a:pPr>
            <a:r>
              <a:rPr lang="en-US" sz="2600" dirty="0">
                <a:latin typeface="Palatino Linotype" panose="02040502050505030304" pitchFamily="18" charset="0"/>
              </a:rPr>
              <a:t>T</a:t>
            </a:r>
            <a:r>
              <a:rPr lang="en-US" sz="2600" dirty="0" smtClean="0">
                <a:latin typeface="Palatino Linotype" panose="02040502050505030304" pitchFamily="18" charset="0"/>
              </a:rPr>
              <a:t>he </a:t>
            </a:r>
            <a:r>
              <a:rPr lang="en-US" sz="2600" dirty="0">
                <a:latin typeface="Palatino Linotype" panose="02040502050505030304" pitchFamily="18" charset="0"/>
              </a:rPr>
              <a:t>highest CBR values of 30 and 34 % for BCS and RLS was within the safe limit of 20 – 30 % as stated for sub-base material by the NGS.</a:t>
            </a:r>
            <a:r>
              <a:rPr lang="en-GB" sz="2600" dirty="0" smtClean="0">
                <a:latin typeface="Palatino Linotype" panose="02040502050505030304" pitchFamily="18" charset="0"/>
                <a:cs typeface="Times New Roman" panose="02020603050405020304" pitchFamily="18" charset="0"/>
              </a:rPr>
              <a:t> </a:t>
            </a:r>
            <a:endParaRPr lang="en-GB" sz="2600" dirty="0">
              <a:latin typeface="Palatino Linotype" panose="02040502050505030304" pitchFamily="18" charset="0"/>
              <a:cs typeface="Times New Roman" panose="02020603050405020304" pitchFamily="18" charset="0"/>
            </a:endParaRPr>
          </a:p>
          <a:p>
            <a:pPr algn="just">
              <a:buFont typeface="Wingdings" panose="05000000000000000000" pitchFamily="2" charset="2"/>
              <a:buChar char="ü"/>
            </a:pPr>
            <a:endParaRPr lang="en-GB" sz="2600" dirty="0">
              <a:latin typeface="Palatino Linotype" panose="02040502050505030304" pitchFamily="18" charset="0"/>
              <a:cs typeface="Times New Roman" panose="02020603050405020304" pitchFamily="18" charset="0"/>
            </a:endParaRPr>
          </a:p>
          <a:p>
            <a:pPr algn="just">
              <a:buFont typeface="Wingdings" panose="05000000000000000000" pitchFamily="2" charset="2"/>
              <a:buChar char="ü"/>
            </a:pPr>
            <a:r>
              <a:rPr lang="en-US" sz="2600" dirty="0">
                <a:latin typeface="Palatino Linotype" panose="02040502050505030304" pitchFamily="18" charset="0"/>
              </a:rPr>
              <a:t>T</a:t>
            </a:r>
            <a:r>
              <a:rPr lang="en-US" sz="2600" dirty="0" smtClean="0">
                <a:latin typeface="Palatino Linotype" panose="02040502050505030304" pitchFamily="18" charset="0"/>
              </a:rPr>
              <a:t>he </a:t>
            </a:r>
            <a:r>
              <a:rPr lang="en-US" sz="2600" dirty="0">
                <a:latin typeface="Palatino Linotype" panose="02040502050505030304" pitchFamily="18" charset="0"/>
              </a:rPr>
              <a:t>highest durability performance of the optimally modified soil materials were found to be 39 and 41 %, respectively. </a:t>
            </a:r>
            <a:endParaRPr lang="en-GB" sz="2600" dirty="0" smtClean="0">
              <a:latin typeface="Palatino Linotype" panose="02040502050505030304" pitchFamily="18" charset="0"/>
              <a:cs typeface="Times New Roman" panose="02020603050405020304" pitchFamily="18" charset="0"/>
            </a:endParaRPr>
          </a:p>
          <a:p>
            <a:pPr algn="just">
              <a:buFont typeface="Wingdings" panose="05000000000000000000" pitchFamily="2" charset="2"/>
              <a:buChar char="ü"/>
            </a:pPr>
            <a:endParaRPr lang="en-GB" sz="2600" dirty="0">
              <a:latin typeface="Palatino Linotype" panose="02040502050505030304" pitchFamily="18" charset="0"/>
              <a:cs typeface="Times New Roman" panose="02020603050405020304" pitchFamily="18" charset="0"/>
            </a:endParaRPr>
          </a:p>
          <a:p>
            <a:pPr algn="just">
              <a:buFont typeface="Wingdings" panose="05000000000000000000" pitchFamily="2" charset="2"/>
              <a:buChar char="ü"/>
            </a:pPr>
            <a:r>
              <a:rPr lang="en-US" sz="2600" dirty="0">
                <a:latin typeface="Palatino Linotype" panose="02040502050505030304" pitchFamily="18" charset="0"/>
              </a:rPr>
              <a:t>The micro fabric assessment confirmed that the modified soils had morphological alteration. </a:t>
            </a:r>
            <a:endParaRPr lang="en-GB" sz="2600" dirty="0">
              <a:latin typeface="Palatino Linotype" panose="02040502050505030304" pitchFamily="18"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3779968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9063"/>
            <a:ext cx="10515600" cy="433365"/>
          </a:xfrm>
        </p:spPr>
        <p:txBody>
          <a:bodyPr>
            <a:noAutofit/>
          </a:bodyPr>
          <a:lstStyle/>
          <a:p>
            <a:pPr algn="ctr"/>
            <a:r>
              <a:rPr lang="en-GB" sz="3200" b="1" dirty="0" smtClean="0">
                <a:solidFill>
                  <a:srgbClr val="FF0000"/>
                </a:solidFill>
                <a:latin typeface="Palatino Linotype" panose="02040502050505030304" pitchFamily="18" charset="0"/>
                <a:ea typeface="Cambria Math" panose="02040503050406030204" pitchFamily="18" charset="0"/>
                <a:cs typeface="Times New Roman" panose="02020603050405020304" pitchFamily="18" charset="0"/>
              </a:rPr>
              <a:t>INTRODUCTION</a:t>
            </a:r>
            <a:endParaRPr lang="en-GB" sz="3200" dirty="0">
              <a:latin typeface="Palatino Linotype" panose="02040502050505030304" pitchFamily="18" charset="0"/>
            </a:endParaRPr>
          </a:p>
        </p:txBody>
      </p:sp>
      <p:sp>
        <p:nvSpPr>
          <p:cNvPr id="4" name="Content Placeholder 2"/>
          <p:cNvSpPr>
            <a:spLocks noGrp="1"/>
          </p:cNvSpPr>
          <p:nvPr>
            <p:ph idx="1"/>
          </p:nvPr>
        </p:nvSpPr>
        <p:spPr>
          <a:xfrm>
            <a:off x="126643" y="592428"/>
            <a:ext cx="11938714" cy="5859887"/>
          </a:xfrm>
        </p:spPr>
        <p:txBody>
          <a:bodyPr>
            <a:normAutofit/>
          </a:bodyPr>
          <a:lstStyle/>
          <a:p>
            <a:pPr algn="just"/>
            <a:r>
              <a:rPr lang="en-GB" sz="2400" dirty="0">
                <a:latin typeface="Palatino Linotype" panose="02040502050505030304" pitchFamily="18" charset="0"/>
                <a:ea typeface="Cambria Math" panose="02040503050406030204" pitchFamily="18" charset="0"/>
                <a:cs typeface="Times New Roman" panose="02020603050405020304" pitchFamily="18" charset="0"/>
              </a:rPr>
              <a:t>The importance of road in the development of any nation can hardly be overemphasized, as it plays crucial role in the transportation of goods and services (Manasseh and </a:t>
            </a:r>
            <a:r>
              <a:rPr lang="en-GB" sz="2400" dirty="0" err="1">
                <a:latin typeface="Palatino Linotype" panose="02040502050505030304" pitchFamily="18" charset="0"/>
                <a:ea typeface="Cambria Math" panose="02040503050406030204" pitchFamily="18" charset="0"/>
                <a:cs typeface="Times New Roman" panose="02020603050405020304" pitchFamily="18" charset="0"/>
              </a:rPr>
              <a:t>Edeh</a:t>
            </a:r>
            <a:r>
              <a:rPr lang="en-GB" sz="2400" dirty="0">
                <a:latin typeface="Palatino Linotype" panose="02040502050505030304" pitchFamily="18" charset="0"/>
                <a:ea typeface="Cambria Math" panose="02040503050406030204" pitchFamily="18" charset="0"/>
                <a:cs typeface="Times New Roman" panose="02020603050405020304" pitchFamily="18" charset="0"/>
              </a:rPr>
              <a:t>, 2015). </a:t>
            </a:r>
            <a:endParaRPr lang="en-GB" sz="2400" dirty="0" smtClean="0">
              <a:latin typeface="Palatino Linotype" panose="02040502050505030304" pitchFamily="18" charset="0"/>
              <a:ea typeface="Cambria Math" panose="02040503050406030204" pitchFamily="18" charset="0"/>
              <a:cs typeface="Times New Roman" panose="02020603050405020304" pitchFamily="18" charset="0"/>
            </a:endParaRPr>
          </a:p>
          <a:p>
            <a:pPr algn="just"/>
            <a:endParaRPr lang="en-GB" sz="2400" dirty="0">
              <a:latin typeface="Palatino Linotype" panose="02040502050505030304" pitchFamily="18" charset="0"/>
              <a:ea typeface="Cambria Math" panose="02040503050406030204" pitchFamily="18" charset="0"/>
              <a:cs typeface="Times New Roman" panose="02020603050405020304" pitchFamily="18" charset="0"/>
            </a:endParaRPr>
          </a:p>
          <a:p>
            <a:pPr algn="just"/>
            <a:r>
              <a:rPr lang="en-GB" sz="2400" dirty="0" smtClean="0">
                <a:latin typeface="Palatino Linotype" panose="02040502050505030304" pitchFamily="18" charset="0"/>
                <a:ea typeface="Cambria Math" panose="02040503050406030204" pitchFamily="18" charset="0"/>
                <a:cs typeface="Times New Roman" panose="02020603050405020304" pitchFamily="18" charset="0"/>
              </a:rPr>
              <a:t>During </a:t>
            </a:r>
            <a:r>
              <a:rPr lang="en-GB" sz="2400" dirty="0">
                <a:latin typeface="Palatino Linotype" panose="02040502050505030304" pitchFamily="18" charset="0"/>
                <a:ea typeface="Cambria Math" panose="02040503050406030204" pitchFamily="18" charset="0"/>
                <a:cs typeface="Times New Roman" panose="02020603050405020304" pitchFamily="18" charset="0"/>
              </a:rPr>
              <a:t>the construction of building, roads, railways, airfields, earth dams and fill for engineering projects, engineers are confronted with the challenge of quality construction materials especially where expansive soil is encountered</a:t>
            </a:r>
            <a:r>
              <a:rPr lang="en-GB" sz="2400" dirty="0" smtClean="0">
                <a:latin typeface="Palatino Linotype" panose="02040502050505030304" pitchFamily="18" charset="0"/>
                <a:ea typeface="Cambria Math" panose="02040503050406030204" pitchFamily="18" charset="0"/>
                <a:cs typeface="Times New Roman" panose="02020603050405020304" pitchFamily="18" charset="0"/>
              </a:rPr>
              <a:t>.</a:t>
            </a:r>
          </a:p>
          <a:p>
            <a:pPr algn="just"/>
            <a:endParaRPr lang="en-GB" sz="2400" dirty="0" smtClean="0">
              <a:latin typeface="Palatino Linotype" panose="02040502050505030304" pitchFamily="18" charset="0"/>
              <a:ea typeface="Cambria Math" panose="02040503050406030204" pitchFamily="18" charset="0"/>
              <a:cs typeface="Times New Roman" panose="02020603050405020304" pitchFamily="18" charset="0"/>
            </a:endParaRPr>
          </a:p>
          <a:p>
            <a:pPr algn="just"/>
            <a:r>
              <a:rPr lang="en-GB" sz="2400" dirty="0" smtClean="0">
                <a:latin typeface="Palatino Linotype" panose="02040502050505030304" pitchFamily="18" charset="0"/>
                <a:ea typeface="Cambria Math" panose="02040503050406030204" pitchFamily="18" charset="0"/>
                <a:cs typeface="Times New Roman" panose="02020603050405020304" pitchFamily="18" charset="0"/>
              </a:rPr>
              <a:t>Expansive </a:t>
            </a:r>
            <a:r>
              <a:rPr lang="en-GB" sz="2400" dirty="0">
                <a:latin typeface="Palatino Linotype" panose="02040502050505030304" pitchFamily="18" charset="0"/>
                <a:ea typeface="Cambria Math" panose="02040503050406030204" pitchFamily="18" charset="0"/>
                <a:cs typeface="Times New Roman" panose="02020603050405020304" pitchFamily="18" charset="0"/>
              </a:rPr>
              <a:t>soils are found in extensive deposits in the North Eastern part of Nigeria referred to as black cotton soils (BCS) are characteristically dark grey to black soil with high content of clay, usually over 50 % in which montmorillonite is the principal clay mineral (Morin, 1971). </a:t>
            </a:r>
          </a:p>
          <a:p>
            <a:pPr marL="0" indent="0">
              <a:buNone/>
            </a:pPr>
            <a:endParaRPr lang="en-GB" sz="2400" dirty="0" smtClean="0">
              <a:latin typeface="Palatino Linotype" panose="02040502050505030304" pitchFamily="18" charset="0"/>
              <a:ea typeface="Cambria Math" panose="02040503050406030204" pitchFamily="18" charset="0"/>
            </a:endParaRPr>
          </a:p>
        </p:txBody>
      </p:sp>
    </p:spTree>
    <p:extLst>
      <p:ext uri="{BB962C8B-B14F-4D97-AF65-F5344CB8AC3E}">
        <p14:creationId xmlns:p14="http://schemas.microsoft.com/office/powerpoint/2010/main" val="20491802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25003"/>
            <a:ext cx="10515600" cy="5751960"/>
          </a:xfrm>
        </p:spPr>
        <p:txBody>
          <a:bodyPr>
            <a:normAutofit/>
          </a:bodyPr>
          <a:lstStyle/>
          <a:p>
            <a:pPr marL="0" indent="0" algn="ctr">
              <a:buNone/>
              <a:defRPr/>
            </a:pPr>
            <a:r>
              <a:rPr lang="en-U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Palatino Linotype" panose="02040502050505030304" pitchFamily="18" charset="0"/>
                <a:cs typeface="Arial" charset="0"/>
              </a:rPr>
              <a:t>THANK </a:t>
            </a:r>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Palatino Linotype" panose="02040502050505030304" pitchFamily="18" charset="0"/>
                <a:cs typeface="Arial" charset="0"/>
              </a:rPr>
              <a:t>YOU</a:t>
            </a:r>
          </a:p>
          <a:p>
            <a:pPr marL="0" indent="0" algn="ctr">
              <a:buNone/>
              <a:defRPr/>
            </a:pPr>
            <a:endParaRPr lang="en-U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Palatino Linotype" panose="02040502050505030304" pitchFamily="18" charset="0"/>
              <a:cs typeface="Arial" charset="0"/>
            </a:endParaRPr>
          </a:p>
          <a:p>
            <a:pPr marL="0" indent="0" algn="ctr">
              <a:buNone/>
              <a:defRPr/>
            </a:pPr>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Palatino Linotype" panose="02040502050505030304" pitchFamily="18" charset="0"/>
                <a:cs typeface="Arial" charset="0"/>
              </a:rPr>
              <a:t> </a:t>
            </a:r>
            <a:endParaRPr lang="en-U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Palatino Linotype" panose="02040502050505030304" pitchFamily="18" charset="0"/>
              <a:cs typeface="Arial" charset="0"/>
            </a:endParaRPr>
          </a:p>
          <a:p>
            <a:pPr marL="0" indent="0" algn="ctr">
              <a:buNone/>
              <a:defRPr/>
            </a:pPr>
            <a:r>
              <a:rPr lang="en-U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Palatino Linotype" panose="02040502050505030304" pitchFamily="18" charset="0"/>
                <a:cs typeface="Arial" charset="0"/>
              </a:rPr>
              <a:t>FOR </a:t>
            </a:r>
            <a:endPar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Palatino Linotype" panose="02040502050505030304" pitchFamily="18" charset="0"/>
              <a:cs typeface="Arial" charset="0"/>
            </a:endParaRPr>
          </a:p>
          <a:p>
            <a:pPr marL="0" indent="0" algn="ctr">
              <a:buNone/>
              <a:defRPr/>
            </a:pPr>
            <a:endParaRPr lang="en-U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Palatino Linotype" panose="02040502050505030304" pitchFamily="18" charset="0"/>
              <a:cs typeface="Arial" charset="0"/>
            </a:endParaRPr>
          </a:p>
          <a:p>
            <a:pPr marL="0" indent="0" algn="ctr">
              <a:buNone/>
              <a:defRPr/>
            </a:pPr>
            <a:endParaRPr lang="en-U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Palatino Linotype" panose="02040502050505030304" pitchFamily="18" charset="0"/>
              <a:cs typeface="Arial" charset="0"/>
            </a:endParaRPr>
          </a:p>
          <a:p>
            <a:pPr marL="0" indent="0" algn="ctr">
              <a:buNone/>
              <a:defRPr/>
            </a:pPr>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Palatino Linotype" panose="02040502050505030304" pitchFamily="18" charset="0"/>
                <a:cs typeface="Arial" charset="0"/>
              </a:rPr>
              <a:t>LISTENING</a:t>
            </a:r>
            <a:endParaRPr lang="en-GB"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Palatino Linotype" panose="02040502050505030304" pitchFamily="18" charset="0"/>
              <a:cs typeface="Arial" charset="0"/>
            </a:endParaRPr>
          </a:p>
        </p:txBody>
      </p:sp>
    </p:spTree>
    <p:extLst>
      <p:ext uri="{BB962C8B-B14F-4D97-AF65-F5344CB8AC3E}">
        <p14:creationId xmlns:p14="http://schemas.microsoft.com/office/powerpoint/2010/main" val="28678980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536396"/>
          </a:xfrm>
        </p:spPr>
        <p:txBody>
          <a:bodyPr>
            <a:normAutofit/>
          </a:bodyPr>
          <a:lstStyle/>
          <a:p>
            <a:pPr algn="ctr"/>
            <a:r>
              <a:rPr lang="en-GB" altLang="en-US" sz="3200" b="1" dirty="0" smtClean="0">
                <a:solidFill>
                  <a:srgbClr val="FF0000"/>
                </a:solidFill>
                <a:latin typeface="Times New Roman" panose="02020603050405020304" pitchFamily="18" charset="0"/>
                <a:ea typeface="Cambria Math" panose="02040503050406030204" pitchFamily="18" charset="0"/>
                <a:cs typeface="Times New Roman" panose="02020603050405020304" pitchFamily="18" charset="0"/>
              </a:rPr>
              <a:t>Introduction cont’d</a:t>
            </a:r>
            <a:endParaRPr lang="en-GB" sz="3200" dirty="0"/>
          </a:p>
        </p:txBody>
      </p:sp>
      <p:sp>
        <p:nvSpPr>
          <p:cNvPr id="4" name="Content Placeholder 2"/>
          <p:cNvSpPr>
            <a:spLocks noGrp="1"/>
          </p:cNvSpPr>
          <p:nvPr>
            <p:ph idx="1"/>
          </p:nvPr>
        </p:nvSpPr>
        <p:spPr>
          <a:xfrm>
            <a:off x="735169" y="743800"/>
            <a:ext cx="10302025" cy="5400326"/>
          </a:xfrm>
        </p:spPr>
        <p:txBody>
          <a:bodyPr>
            <a:normAutofit/>
          </a:bodyPr>
          <a:lstStyle/>
          <a:p>
            <a:pPr algn="just"/>
            <a:r>
              <a:rPr lang="en-GB" sz="2400" dirty="0">
                <a:latin typeface="Palatino Linotype" panose="02040502050505030304" pitchFamily="18" charset="0"/>
              </a:rPr>
              <a:t>In most cases</a:t>
            </a:r>
            <a:r>
              <a:rPr lang="en-GB" sz="2400" dirty="0" smtClean="0">
                <a:latin typeface="Palatino Linotype" panose="02040502050505030304" pitchFamily="18" charset="0"/>
              </a:rPr>
              <a:t>, </a:t>
            </a:r>
            <a:r>
              <a:rPr lang="en-GB" sz="2400" dirty="0">
                <a:latin typeface="Palatino Linotype" panose="02040502050505030304" pitchFamily="18" charset="0"/>
              </a:rPr>
              <a:t>lateritic soil is used as subgrade, sub-base and base material for road construction purposes</a:t>
            </a:r>
            <a:r>
              <a:rPr lang="en-GB" sz="2400" dirty="0" smtClean="0">
                <a:latin typeface="Palatino Linotype" panose="02040502050505030304" pitchFamily="18" charset="0"/>
              </a:rPr>
              <a:t>.</a:t>
            </a:r>
          </a:p>
          <a:p>
            <a:pPr algn="just"/>
            <a:endParaRPr lang="en-GB" sz="2400" dirty="0">
              <a:latin typeface="Palatino Linotype" panose="02040502050505030304" pitchFamily="18" charset="0"/>
              <a:ea typeface="Cambria Math" pitchFamily="18" charset="0"/>
              <a:cs typeface="Times New Roman" panose="02020603050405020304" pitchFamily="18" charset="0"/>
            </a:endParaRPr>
          </a:p>
          <a:p>
            <a:pPr algn="just"/>
            <a:r>
              <a:rPr lang="en-GB" sz="2400" dirty="0" smtClean="0">
                <a:latin typeface="Palatino Linotype" panose="02040502050505030304" pitchFamily="18" charset="0"/>
              </a:rPr>
              <a:t>Considerable </a:t>
            </a:r>
            <a:r>
              <a:rPr lang="en-GB" sz="2400" dirty="0">
                <a:latin typeface="Palatino Linotype" panose="02040502050505030304" pitchFamily="18" charset="0"/>
              </a:rPr>
              <a:t>quantity of lateritic soil with ample clay content has the tendencies of affecting the strength and stability performance of the pavement structures </a:t>
            </a:r>
            <a:r>
              <a:rPr lang="en-GB" sz="2400" dirty="0" smtClean="0">
                <a:latin typeface="Palatino Linotype" panose="02040502050505030304" pitchFamily="18" charset="0"/>
              </a:rPr>
              <a:t>(</a:t>
            </a:r>
            <a:r>
              <a:rPr lang="en-GB" sz="2400" dirty="0" err="1" smtClean="0">
                <a:latin typeface="Palatino Linotype" panose="02040502050505030304" pitchFamily="18" charset="0"/>
              </a:rPr>
              <a:t>Oluwatuyi</a:t>
            </a:r>
            <a:r>
              <a:rPr lang="en-GB" sz="2400" dirty="0" smtClean="0">
                <a:latin typeface="Palatino Linotype" panose="02040502050505030304" pitchFamily="18" charset="0"/>
              </a:rPr>
              <a:t> </a:t>
            </a:r>
            <a:r>
              <a:rPr lang="en-GB" sz="2400" dirty="0">
                <a:latin typeface="Palatino Linotype" panose="02040502050505030304" pitchFamily="18" charset="0"/>
              </a:rPr>
              <a:t>and </a:t>
            </a:r>
            <a:r>
              <a:rPr lang="en-GB" sz="2400" dirty="0" err="1">
                <a:latin typeface="Palatino Linotype" panose="02040502050505030304" pitchFamily="18" charset="0"/>
              </a:rPr>
              <a:t>Ojuri</a:t>
            </a:r>
            <a:r>
              <a:rPr lang="en-GB" sz="2400" dirty="0">
                <a:latin typeface="Palatino Linotype" panose="02040502050505030304" pitchFamily="18" charset="0"/>
              </a:rPr>
              <a:t>, 2017). </a:t>
            </a:r>
            <a:endParaRPr lang="en-GB" sz="2400" dirty="0" smtClean="0">
              <a:latin typeface="Palatino Linotype" panose="02040502050505030304" pitchFamily="18" charset="0"/>
            </a:endParaRPr>
          </a:p>
          <a:p>
            <a:pPr algn="just"/>
            <a:endParaRPr lang="en-GB" sz="2400" dirty="0" smtClean="0">
              <a:latin typeface="Palatino Linotype" panose="02040502050505030304" pitchFamily="18" charset="0"/>
            </a:endParaRPr>
          </a:p>
          <a:p>
            <a:pPr algn="just"/>
            <a:r>
              <a:rPr lang="en-GB" sz="2400" dirty="0" smtClean="0">
                <a:latin typeface="Palatino Linotype" panose="02040502050505030304" pitchFamily="18" charset="0"/>
                <a:ea typeface="Cambria Math" pitchFamily="18" charset="0"/>
                <a:cs typeface="Times New Roman" panose="02020603050405020304" pitchFamily="18" charset="0"/>
              </a:rPr>
              <a:t>Expansive </a:t>
            </a:r>
            <a:r>
              <a:rPr lang="en-GB" sz="2400" dirty="0">
                <a:latin typeface="Palatino Linotype" panose="02040502050505030304" pitchFamily="18" charset="0"/>
                <a:ea typeface="Cambria Math" pitchFamily="18" charset="0"/>
                <a:cs typeface="Times New Roman" panose="02020603050405020304" pitchFamily="18" charset="0"/>
              </a:rPr>
              <a:t>soils are soils with potential for shrinking or swelling under changing moisture condition (</a:t>
            </a:r>
            <a:r>
              <a:rPr lang="en-GB" sz="2400" dirty="0" err="1">
                <a:latin typeface="Palatino Linotype" panose="02040502050505030304" pitchFamily="18" charset="0"/>
                <a:ea typeface="Cambria Math" pitchFamily="18" charset="0"/>
                <a:cs typeface="Times New Roman" panose="02020603050405020304" pitchFamily="18" charset="0"/>
              </a:rPr>
              <a:t>Fredlund</a:t>
            </a:r>
            <a:r>
              <a:rPr lang="en-GB" sz="2400" dirty="0">
                <a:latin typeface="Palatino Linotype" panose="02040502050505030304" pitchFamily="18" charset="0"/>
                <a:ea typeface="Cambria Math" pitchFamily="18" charset="0"/>
                <a:cs typeface="Times New Roman" panose="02020603050405020304" pitchFamily="18" charset="0"/>
              </a:rPr>
              <a:t> and </a:t>
            </a:r>
            <a:r>
              <a:rPr lang="en-GB" sz="2400" dirty="0" err="1">
                <a:latin typeface="Palatino Linotype" panose="02040502050505030304" pitchFamily="18" charset="0"/>
                <a:ea typeface="Cambria Math" pitchFamily="18" charset="0"/>
                <a:cs typeface="Times New Roman" panose="02020603050405020304" pitchFamily="18" charset="0"/>
              </a:rPr>
              <a:t>Rehardjo</a:t>
            </a:r>
            <a:r>
              <a:rPr lang="en-GB" sz="2400" dirty="0">
                <a:latin typeface="Palatino Linotype" panose="02040502050505030304" pitchFamily="18" charset="0"/>
                <a:ea typeface="Cambria Math" pitchFamily="18" charset="0"/>
                <a:cs typeface="Times New Roman" panose="02020603050405020304" pitchFamily="18" charset="0"/>
              </a:rPr>
              <a:t>, 1993). </a:t>
            </a:r>
          </a:p>
          <a:p>
            <a:pPr algn="just"/>
            <a:endParaRPr lang="en-GB" sz="2400" dirty="0" smtClean="0">
              <a:latin typeface="Palatino Linotype" panose="02040502050505030304" pitchFamily="18" charset="0"/>
              <a:ea typeface="Cambria Math" pitchFamily="18" charset="0"/>
              <a:cs typeface="Times New Roman" panose="02020603050405020304" pitchFamily="18" charset="0"/>
            </a:endParaRPr>
          </a:p>
          <a:p>
            <a:pPr algn="just"/>
            <a:r>
              <a:rPr lang="en-GB" sz="2400" dirty="0" smtClean="0">
                <a:latin typeface="Palatino Linotype" panose="02040502050505030304" pitchFamily="18" charset="0"/>
                <a:ea typeface="Cambria Math" pitchFamily="18" charset="0"/>
                <a:cs typeface="Times New Roman" panose="02020603050405020304" pitchFamily="18" charset="0"/>
              </a:rPr>
              <a:t>These BCS </a:t>
            </a:r>
            <a:r>
              <a:rPr lang="en-GB" sz="2400" dirty="0">
                <a:latin typeface="Palatino Linotype" panose="02040502050505030304" pitchFamily="18" charset="0"/>
                <a:ea typeface="Cambria Math" pitchFamily="18" charset="0"/>
                <a:cs typeface="Times New Roman" panose="02020603050405020304" pitchFamily="18" charset="0"/>
              </a:rPr>
              <a:t>cause more damage to structures, particularly light building and pavements, than any other natural hazards, including earthquakes and floods (Jones and Holtz, 1973). </a:t>
            </a:r>
            <a:endParaRPr lang="en-GB" sz="2400" dirty="0" smtClean="0">
              <a:latin typeface="Palatino Linotype" panose="02040502050505030304" pitchFamily="18" charset="0"/>
              <a:ea typeface="Cambria Math" pitchFamily="18" charset="0"/>
              <a:cs typeface="Times New Roman" panose="02020603050405020304" pitchFamily="18" charset="0"/>
            </a:endParaRPr>
          </a:p>
          <a:p>
            <a:pPr marL="0" indent="0" algn="just">
              <a:buNone/>
            </a:pPr>
            <a:endParaRPr lang="en-GB" sz="2400" dirty="0" smtClean="0">
              <a:latin typeface="Times New Roman" panose="02020603050405020304" pitchFamily="18" charset="0"/>
              <a:ea typeface="Cambria Math" pitchFamily="18" charset="0"/>
              <a:cs typeface="Times New Roman" panose="02020603050405020304" pitchFamily="18" charset="0"/>
            </a:endParaRPr>
          </a:p>
        </p:txBody>
      </p:sp>
    </p:spTree>
    <p:extLst>
      <p:ext uri="{BB962C8B-B14F-4D97-AF65-F5344CB8AC3E}">
        <p14:creationId xmlns:p14="http://schemas.microsoft.com/office/powerpoint/2010/main" val="38967837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536396"/>
          </a:xfrm>
        </p:spPr>
        <p:txBody>
          <a:bodyPr>
            <a:normAutofit/>
          </a:bodyPr>
          <a:lstStyle/>
          <a:p>
            <a:pPr algn="ctr"/>
            <a:r>
              <a:rPr lang="en-GB" altLang="en-US" sz="3200" b="1" dirty="0" smtClean="0">
                <a:solidFill>
                  <a:srgbClr val="FF0000"/>
                </a:solidFill>
                <a:latin typeface="Palatino Linotype" panose="02040502050505030304" pitchFamily="18" charset="0"/>
                <a:ea typeface="Cambria Math" panose="02040503050406030204" pitchFamily="18" charset="0"/>
                <a:cs typeface="Times New Roman" panose="02020603050405020304" pitchFamily="18" charset="0"/>
              </a:rPr>
              <a:t>Introduction cont’d</a:t>
            </a:r>
            <a:endParaRPr lang="en-GB" sz="3200" dirty="0">
              <a:latin typeface="Palatino Linotype" panose="02040502050505030304" pitchFamily="18" charset="0"/>
            </a:endParaRPr>
          </a:p>
        </p:txBody>
      </p:sp>
      <p:sp>
        <p:nvSpPr>
          <p:cNvPr id="4" name="Content Placeholder 2"/>
          <p:cNvSpPr>
            <a:spLocks noGrp="1"/>
          </p:cNvSpPr>
          <p:nvPr>
            <p:ph idx="1"/>
          </p:nvPr>
        </p:nvSpPr>
        <p:spPr>
          <a:xfrm>
            <a:off x="838200" y="901521"/>
            <a:ext cx="10515600" cy="4958366"/>
          </a:xfrm>
        </p:spPr>
        <p:txBody>
          <a:bodyPr>
            <a:normAutofit lnSpcReduction="10000"/>
          </a:bodyPr>
          <a:lstStyle/>
          <a:p>
            <a:pPr algn="just"/>
            <a:r>
              <a:rPr lang="en-GB" sz="2400" dirty="0" smtClean="0">
                <a:latin typeface="Palatino Linotype" panose="02040502050505030304" pitchFamily="18" charset="0"/>
                <a:ea typeface="Cambria Math" pitchFamily="18" charset="0"/>
                <a:cs typeface="Times New Roman" panose="02020603050405020304" pitchFamily="18" charset="0"/>
              </a:rPr>
              <a:t>Calcium carbide powder (CCP) is a by-product from acetylene gas production.</a:t>
            </a:r>
          </a:p>
          <a:p>
            <a:pPr marL="0" indent="0" algn="just">
              <a:buNone/>
            </a:pPr>
            <a:r>
              <a:rPr lang="en-GB" sz="2400" dirty="0" smtClean="0">
                <a:latin typeface="Palatino Linotype" panose="02040502050505030304" pitchFamily="18" charset="0"/>
                <a:ea typeface="Cambria Math" pitchFamily="18" charset="0"/>
                <a:cs typeface="Times New Roman" panose="02020603050405020304" pitchFamily="18" charset="0"/>
              </a:rPr>
              <a:t> </a:t>
            </a:r>
          </a:p>
          <a:p>
            <a:pPr algn="just"/>
            <a:r>
              <a:rPr lang="en-GB" sz="2400" dirty="0" smtClean="0">
                <a:latin typeface="Palatino Linotype" panose="02040502050505030304" pitchFamily="18" charset="0"/>
                <a:ea typeface="Cambria Math" pitchFamily="18" charset="0"/>
                <a:cs typeface="Times New Roman" panose="02020603050405020304" pitchFamily="18" charset="0"/>
              </a:rPr>
              <a:t>Palm oil fuel residue (POFR) </a:t>
            </a:r>
            <a:r>
              <a:rPr lang="en-GB" sz="2400" dirty="0">
                <a:latin typeface="Palatino Linotype" panose="02040502050505030304" pitchFamily="18" charset="0"/>
                <a:ea typeface="Cambria Math" pitchFamily="18" charset="0"/>
                <a:cs typeface="Times New Roman" panose="02020603050405020304" pitchFamily="18" charset="0"/>
              </a:rPr>
              <a:t>is a </a:t>
            </a:r>
            <a:r>
              <a:rPr lang="en-GB" sz="2400" dirty="0" err="1">
                <a:latin typeface="Palatino Linotype" panose="02040502050505030304" pitchFamily="18" charset="0"/>
                <a:ea typeface="Cambria Math" pitchFamily="18" charset="0"/>
                <a:cs typeface="Times New Roman" panose="02020603050405020304" pitchFamily="18" charset="0"/>
              </a:rPr>
              <a:t>pozzolanic</a:t>
            </a:r>
            <a:r>
              <a:rPr lang="en-GB" sz="2400" dirty="0">
                <a:latin typeface="Palatino Linotype" panose="02040502050505030304" pitchFamily="18" charset="0"/>
                <a:ea typeface="Cambria Math" pitchFamily="18" charset="0"/>
                <a:cs typeface="Times New Roman" panose="02020603050405020304" pitchFamily="18" charset="0"/>
              </a:rPr>
              <a:t> material that is obtained </a:t>
            </a:r>
            <a:r>
              <a:rPr lang="en-GB" sz="2400" dirty="0" smtClean="0">
                <a:latin typeface="Palatino Linotype" panose="02040502050505030304" pitchFamily="18" charset="0"/>
                <a:ea typeface="Cambria Math" pitchFamily="18" charset="0"/>
                <a:cs typeface="Times New Roman" panose="02020603050405020304" pitchFamily="18" charset="0"/>
              </a:rPr>
              <a:t>from palm oil waste incineration. </a:t>
            </a:r>
          </a:p>
          <a:p>
            <a:pPr marL="0" indent="0" algn="just">
              <a:buNone/>
            </a:pPr>
            <a:endParaRPr lang="en-GB" sz="2400" dirty="0" smtClean="0">
              <a:latin typeface="Palatino Linotype" panose="02040502050505030304" pitchFamily="18" charset="0"/>
              <a:ea typeface="Cambria Math" pitchFamily="18" charset="0"/>
              <a:cs typeface="Times New Roman" panose="02020603050405020304" pitchFamily="18" charset="0"/>
            </a:endParaRPr>
          </a:p>
          <a:p>
            <a:pPr algn="just"/>
            <a:r>
              <a:rPr lang="en-GB" sz="2400" dirty="0" smtClean="0">
                <a:latin typeface="Palatino Linotype" panose="02040502050505030304" pitchFamily="18" charset="0"/>
                <a:ea typeface="Cambria Math" pitchFamily="18" charset="0"/>
                <a:cs typeface="Times New Roman" panose="02020603050405020304" pitchFamily="18" charset="0"/>
              </a:rPr>
              <a:t>The </a:t>
            </a:r>
            <a:r>
              <a:rPr lang="en-GB" sz="2400" dirty="0">
                <a:latin typeface="Palatino Linotype" panose="02040502050505030304" pitchFamily="18" charset="0"/>
                <a:ea typeface="Cambria Math" panose="02040503050406030204" pitchFamily="18" charset="0"/>
                <a:cs typeface="Times New Roman" panose="02020603050405020304" pitchFamily="18" charset="0"/>
              </a:rPr>
              <a:t>use of </a:t>
            </a:r>
            <a:r>
              <a:rPr lang="en-GB" sz="2400" dirty="0" smtClean="0">
                <a:latin typeface="Palatino Linotype" panose="02040502050505030304" pitchFamily="18" charset="0"/>
                <a:ea typeface="Cambria Math" panose="02040503050406030204" pitchFamily="18" charset="0"/>
                <a:cs typeface="Times New Roman" panose="02020603050405020304" pitchFamily="18" charset="0"/>
              </a:rPr>
              <a:t>CCP - POFR is as a result of the </a:t>
            </a:r>
            <a:r>
              <a:rPr lang="en-GB" sz="2400" dirty="0">
                <a:latin typeface="Palatino Linotype" panose="02040502050505030304" pitchFamily="18" charset="0"/>
                <a:ea typeface="Cambria Math" panose="02040503050406030204" pitchFamily="18" charset="0"/>
                <a:cs typeface="Times New Roman" panose="02020603050405020304" pitchFamily="18" charset="0"/>
              </a:rPr>
              <a:t>need for </a:t>
            </a:r>
            <a:r>
              <a:rPr lang="en-GB" sz="2400" dirty="0" smtClean="0">
                <a:latin typeface="Palatino Linotype" panose="02040502050505030304" pitchFamily="18" charset="0"/>
                <a:ea typeface="Cambria Math" panose="02040503050406030204" pitchFamily="18" charset="0"/>
                <a:cs typeface="Times New Roman" panose="02020603050405020304" pitchFamily="18" charset="0"/>
              </a:rPr>
              <a:t>safe </a:t>
            </a:r>
            <a:r>
              <a:rPr lang="en-GB" sz="2400" dirty="0">
                <a:latin typeface="Palatino Linotype" panose="02040502050505030304" pitchFamily="18" charset="0"/>
                <a:ea typeface="Cambria Math" panose="02040503050406030204" pitchFamily="18" charset="0"/>
                <a:cs typeface="Times New Roman" panose="02020603050405020304" pitchFamily="18" charset="0"/>
              </a:rPr>
              <a:t>disposal of industrial and agricultural waste products </a:t>
            </a:r>
            <a:r>
              <a:rPr lang="en-GB" sz="2400" dirty="0" smtClean="0">
                <a:latin typeface="Palatino Linotype" panose="02040502050505030304" pitchFamily="18" charset="0"/>
                <a:ea typeface="Cambria Math" panose="02040503050406030204" pitchFamily="18" charset="0"/>
                <a:cs typeface="Times New Roman" panose="02020603050405020304" pitchFamily="18" charset="0"/>
              </a:rPr>
              <a:t>due </a:t>
            </a:r>
            <a:r>
              <a:rPr lang="en-GB" sz="2400" dirty="0">
                <a:latin typeface="Palatino Linotype" panose="02040502050505030304" pitchFamily="18" charset="0"/>
                <a:ea typeface="Cambria Math" panose="02040503050406030204" pitchFamily="18" charset="0"/>
                <a:cs typeface="Times New Roman" panose="02020603050405020304" pitchFamily="18" charset="0"/>
              </a:rPr>
              <a:t>to </a:t>
            </a:r>
            <a:r>
              <a:rPr lang="en-GB" sz="2400" dirty="0" smtClean="0">
                <a:latin typeface="Palatino Linotype" panose="02040502050505030304" pitchFamily="18" charset="0"/>
                <a:ea typeface="Cambria Math" panose="02040503050406030204" pitchFamily="18" charset="0"/>
                <a:cs typeface="Times New Roman" panose="02020603050405020304" pitchFamily="18" charset="0"/>
              </a:rPr>
              <a:t>the </a:t>
            </a:r>
            <a:r>
              <a:rPr lang="en-GB" sz="2400" dirty="0">
                <a:latin typeface="Palatino Linotype" panose="02040502050505030304" pitchFamily="18" charset="0"/>
                <a:ea typeface="Cambria Math" panose="02040503050406030204" pitchFamily="18" charset="0"/>
                <a:cs typeface="Times New Roman" panose="02020603050405020304" pitchFamily="18" charset="0"/>
              </a:rPr>
              <a:t>effect of these materials on </a:t>
            </a:r>
            <a:r>
              <a:rPr lang="en-GB" sz="2400" dirty="0" smtClean="0">
                <a:latin typeface="Palatino Linotype" panose="02040502050505030304" pitchFamily="18" charset="0"/>
                <a:ea typeface="Cambria Math" panose="02040503050406030204" pitchFamily="18" charset="0"/>
                <a:cs typeface="Times New Roman" panose="02020603050405020304" pitchFamily="18" charset="0"/>
              </a:rPr>
              <a:t>the environment.</a:t>
            </a:r>
          </a:p>
          <a:p>
            <a:pPr marL="0" indent="0" algn="just">
              <a:buNone/>
            </a:pPr>
            <a:r>
              <a:rPr lang="en-GB" sz="2400" dirty="0" smtClean="0">
                <a:latin typeface="Palatino Linotype" panose="02040502050505030304" pitchFamily="18" charset="0"/>
                <a:ea typeface="Cambria Math" panose="02040503050406030204" pitchFamily="18" charset="0"/>
                <a:cs typeface="Times New Roman" panose="02020603050405020304" pitchFamily="18" charset="0"/>
              </a:rPr>
              <a:t> </a:t>
            </a:r>
          </a:p>
          <a:p>
            <a:pPr algn="just"/>
            <a:r>
              <a:rPr lang="en-GB" sz="2400" dirty="0">
                <a:latin typeface="Palatino Linotype" panose="02040502050505030304" pitchFamily="18" charset="0"/>
                <a:ea typeface="Cambria Math" panose="02040503050406030204" pitchFamily="18" charset="0"/>
                <a:cs typeface="Times New Roman" panose="02020603050405020304" pitchFamily="18" charset="0"/>
              </a:rPr>
              <a:t>Huge quantities of waste materials from mineral, agricultural, domestic and industrial sources are generated daily, and the safe disposal of these wastes is increasingly becoming a major concern around the world (ETL, 1999</a:t>
            </a:r>
            <a:r>
              <a:rPr lang="en-GB" sz="2400" dirty="0" smtClean="0">
                <a:latin typeface="Palatino Linotype" panose="02040502050505030304" pitchFamily="18" charset="0"/>
                <a:ea typeface="Cambria Math" panose="02040503050406030204" pitchFamily="18" charset="0"/>
                <a:cs typeface="Times New Roman" panose="02020603050405020304" pitchFamily="18" charset="0"/>
              </a:rPr>
              <a:t>).</a:t>
            </a:r>
            <a:endParaRPr lang="en-GB" sz="2400" dirty="0">
              <a:latin typeface="Palatino Linotype" panose="02040502050505030304" pitchFamily="18" charset="0"/>
              <a:ea typeface="Cambria Math" panose="02040503050406030204" pitchFamily="18" charset="0"/>
              <a:cs typeface="Times New Roman" panose="02020603050405020304" pitchFamily="18" charset="0"/>
            </a:endParaRPr>
          </a:p>
          <a:p>
            <a:pPr algn="just"/>
            <a:endParaRPr lang="en-US" sz="2400" dirty="0" smtClean="0">
              <a:latin typeface="Palatino Linotype" panose="02040502050505030304" pitchFamily="18" charset="0"/>
              <a:ea typeface="Cambria Math" pitchFamily="18" charset="0"/>
              <a:cs typeface="Times New Roman" pitchFamily="18" charset="0"/>
            </a:endParaRPr>
          </a:p>
          <a:p>
            <a:endParaRPr lang="en-GB" dirty="0"/>
          </a:p>
        </p:txBody>
      </p:sp>
    </p:spTree>
    <p:extLst>
      <p:ext uri="{BB962C8B-B14F-4D97-AF65-F5344CB8AC3E}">
        <p14:creationId xmlns:p14="http://schemas.microsoft.com/office/powerpoint/2010/main" val="9238413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321" y="0"/>
            <a:ext cx="10515600" cy="356091"/>
          </a:xfrm>
        </p:spPr>
        <p:txBody>
          <a:bodyPr>
            <a:noAutofit/>
          </a:bodyPr>
          <a:lstStyle/>
          <a:p>
            <a:pPr algn="ctr"/>
            <a:r>
              <a:rPr lang="en-GB" sz="3200" b="1" dirty="0" smtClean="0">
                <a:solidFill>
                  <a:srgbClr val="FF0000"/>
                </a:solidFill>
                <a:latin typeface="Palatino Linotype" panose="02040502050505030304" pitchFamily="18" charset="0"/>
                <a:ea typeface="Cambria Math" panose="02040503050406030204" pitchFamily="18" charset="0"/>
                <a:cs typeface="Times New Roman" panose="02020603050405020304" pitchFamily="18" charset="0"/>
              </a:rPr>
              <a:t>Aim and Objectives</a:t>
            </a:r>
            <a:endParaRPr lang="en-GB" sz="3200" dirty="0">
              <a:latin typeface="Palatino Linotype" panose="02040502050505030304" pitchFamily="18" charset="0"/>
            </a:endParaRPr>
          </a:p>
        </p:txBody>
      </p:sp>
      <p:sp>
        <p:nvSpPr>
          <p:cNvPr id="4" name="Content Placeholder 2"/>
          <p:cNvSpPr>
            <a:spLocks noGrp="1"/>
          </p:cNvSpPr>
          <p:nvPr>
            <p:ph idx="1"/>
          </p:nvPr>
        </p:nvSpPr>
        <p:spPr>
          <a:xfrm>
            <a:off x="268309" y="711200"/>
            <a:ext cx="11629623" cy="5602514"/>
          </a:xfrm>
        </p:spPr>
        <p:txBody>
          <a:bodyPr>
            <a:normAutofit fontScale="32500" lnSpcReduction="20000"/>
          </a:bodyPr>
          <a:lstStyle/>
          <a:p>
            <a:pPr marL="0" indent="0" algn="just">
              <a:lnSpc>
                <a:spcPct val="120000"/>
              </a:lnSpc>
              <a:buNone/>
            </a:pPr>
            <a:r>
              <a:rPr lang="en-GB" sz="8600" dirty="0">
                <a:latin typeface="Palatino Linotype" panose="02040502050505030304" pitchFamily="18" charset="0"/>
                <a:ea typeface="Cambria Math" panose="02040503050406030204" pitchFamily="18" charset="0"/>
                <a:cs typeface="Times New Roman" panose="02020603050405020304" pitchFamily="18" charset="0"/>
              </a:rPr>
              <a:t>The </a:t>
            </a:r>
            <a:r>
              <a:rPr lang="en-GB" sz="8600" dirty="0" smtClean="0">
                <a:latin typeface="Palatino Linotype" panose="02040502050505030304" pitchFamily="18" charset="0"/>
                <a:ea typeface="Cambria Math" panose="02040503050406030204" pitchFamily="18" charset="0"/>
                <a:cs typeface="Times New Roman" panose="02020603050405020304" pitchFamily="18" charset="0"/>
              </a:rPr>
              <a:t>study is aimed </a:t>
            </a:r>
            <a:r>
              <a:rPr lang="en-GB" sz="8600" dirty="0">
                <a:latin typeface="Palatino Linotype" panose="02040502050505030304" pitchFamily="18" charset="0"/>
                <a:ea typeface="Cambria Math" panose="02040503050406030204" pitchFamily="18" charset="0"/>
                <a:cs typeface="Times New Roman" panose="02020603050405020304" pitchFamily="18" charset="0"/>
              </a:rPr>
              <a:t>at </a:t>
            </a:r>
            <a:r>
              <a:rPr lang="en-GB" sz="8600" dirty="0" smtClean="0">
                <a:latin typeface="Palatino Linotype" panose="02040502050505030304" pitchFamily="18" charset="0"/>
                <a:ea typeface="Cambria Math" panose="02040503050406030204" pitchFamily="18" charset="0"/>
                <a:cs typeface="Times New Roman" panose="02020603050405020304" pitchFamily="18" charset="0"/>
              </a:rPr>
              <a:t>investigating </a:t>
            </a:r>
            <a:r>
              <a:rPr lang="en-GB" sz="8600" dirty="0">
                <a:latin typeface="Palatino Linotype" panose="02040502050505030304" pitchFamily="18" charset="0"/>
                <a:ea typeface="Cambria Math" panose="02040503050406030204" pitchFamily="18" charset="0"/>
                <a:cs typeface="Times New Roman" panose="02020603050405020304" pitchFamily="18" charset="0"/>
              </a:rPr>
              <a:t>the </a:t>
            </a:r>
            <a:r>
              <a:rPr lang="en-GB" sz="8600" dirty="0" smtClean="0">
                <a:latin typeface="Palatino Linotype" panose="02040502050505030304" pitchFamily="18" charset="0"/>
                <a:ea typeface="Cambria Math" panose="02040503050406030204" pitchFamily="18" charset="0"/>
                <a:cs typeface="Times New Roman" panose="02020603050405020304" pitchFamily="18" charset="0"/>
              </a:rPr>
              <a:t>influence of calcium carbide powder – palm oil fuel residue on the mechanical response black clayey soil and reddish lateritic soil, respectively. </a:t>
            </a:r>
          </a:p>
          <a:p>
            <a:pPr marL="0" indent="0" algn="just">
              <a:lnSpc>
                <a:spcPct val="100000"/>
              </a:lnSpc>
              <a:buNone/>
            </a:pPr>
            <a:r>
              <a:rPr lang="en-GB" sz="8000" dirty="0" smtClean="0">
                <a:latin typeface="Palatino Linotype" panose="02040502050505030304" pitchFamily="18" charset="0"/>
                <a:ea typeface="Cambria Math" panose="02040503050406030204" pitchFamily="18" charset="0"/>
              </a:rPr>
              <a:t> </a:t>
            </a:r>
            <a:endParaRPr lang="en-GB" sz="8000" dirty="0" smtClean="0">
              <a:latin typeface="Palatino Linotype" panose="02040502050505030304" pitchFamily="18" charset="0"/>
              <a:ea typeface="Cambria Math" panose="02040503050406030204" pitchFamily="18" charset="0"/>
              <a:cs typeface="Times New Roman" panose="02020603050405020304" pitchFamily="18" charset="0"/>
            </a:endParaRPr>
          </a:p>
          <a:p>
            <a:pPr marL="0" indent="0" algn="just">
              <a:buNone/>
            </a:pPr>
            <a:r>
              <a:rPr lang="en-GB" sz="8600" b="1" i="1" dirty="0" smtClean="0">
                <a:latin typeface="Palatino Linotype" panose="02040502050505030304" pitchFamily="18" charset="0"/>
                <a:ea typeface="Cambria Math" panose="02040503050406030204" pitchFamily="18" charset="0"/>
                <a:cs typeface="Times New Roman" panose="02020603050405020304" pitchFamily="18" charset="0"/>
              </a:rPr>
              <a:t>The </a:t>
            </a:r>
            <a:r>
              <a:rPr lang="en-GB" sz="8600" b="1" i="1" dirty="0">
                <a:latin typeface="Palatino Linotype" panose="02040502050505030304" pitchFamily="18" charset="0"/>
                <a:ea typeface="Cambria Math" panose="02040503050406030204" pitchFamily="18" charset="0"/>
                <a:cs typeface="Times New Roman" panose="02020603050405020304" pitchFamily="18" charset="0"/>
              </a:rPr>
              <a:t>specific objectives of this work include</a:t>
            </a:r>
            <a:r>
              <a:rPr lang="en-GB" sz="8600" i="1" dirty="0">
                <a:latin typeface="Palatino Linotype" panose="02040502050505030304" pitchFamily="18" charset="0"/>
                <a:ea typeface="Cambria Math" panose="02040503050406030204" pitchFamily="18" charset="0"/>
                <a:cs typeface="Times New Roman" panose="02020603050405020304" pitchFamily="18" charset="0"/>
              </a:rPr>
              <a:t>:</a:t>
            </a:r>
          </a:p>
          <a:p>
            <a:pPr algn="just">
              <a:lnSpc>
                <a:spcPct val="120000"/>
              </a:lnSpc>
            </a:pPr>
            <a:r>
              <a:rPr lang="en-GB" sz="8600" i="1" dirty="0" smtClean="0">
                <a:latin typeface="Palatino Linotype" panose="02040502050505030304" pitchFamily="18" charset="0"/>
                <a:ea typeface="Cambria Math" panose="02040503050406030204" pitchFamily="18" charset="0"/>
                <a:cs typeface="Times New Roman" panose="02020603050405020304" pitchFamily="18" charset="0"/>
              </a:rPr>
              <a:t>Determination of </a:t>
            </a:r>
            <a:r>
              <a:rPr lang="en-GB" sz="8600" i="1" dirty="0">
                <a:latin typeface="Palatino Linotype" panose="02040502050505030304" pitchFamily="18" charset="0"/>
                <a:ea typeface="Cambria Math" panose="02040503050406030204" pitchFamily="18" charset="0"/>
                <a:cs typeface="Times New Roman" panose="02020603050405020304" pitchFamily="18" charset="0"/>
              </a:rPr>
              <a:t>the </a:t>
            </a:r>
            <a:r>
              <a:rPr lang="en-GB" sz="8600" i="1" dirty="0" smtClean="0">
                <a:latin typeface="Palatino Linotype" panose="02040502050505030304" pitchFamily="18" charset="0"/>
                <a:ea typeface="Cambria Math" panose="02040503050406030204" pitchFamily="18" charset="0"/>
                <a:cs typeface="Times New Roman" panose="02020603050405020304" pitchFamily="18" charset="0"/>
              </a:rPr>
              <a:t>physical properties of soil materials in their natural form.</a:t>
            </a:r>
          </a:p>
          <a:p>
            <a:pPr algn="just">
              <a:lnSpc>
                <a:spcPct val="120000"/>
              </a:lnSpc>
            </a:pPr>
            <a:r>
              <a:rPr lang="en-GB" sz="8600" i="1" dirty="0">
                <a:latin typeface="Palatino Linotype" panose="02040502050505030304" pitchFamily="18" charset="0"/>
                <a:ea typeface="Cambria Math" panose="02040503050406030204" pitchFamily="18" charset="0"/>
              </a:rPr>
              <a:t>Determination of Compaction characteristics. </a:t>
            </a:r>
            <a:endParaRPr lang="en-GB" sz="8600" i="1" dirty="0" smtClean="0">
              <a:latin typeface="Palatino Linotype" panose="02040502050505030304" pitchFamily="18" charset="0"/>
              <a:ea typeface="Cambria Math" panose="02040503050406030204" pitchFamily="18" charset="0"/>
            </a:endParaRPr>
          </a:p>
          <a:p>
            <a:pPr algn="just">
              <a:lnSpc>
                <a:spcPct val="120000"/>
              </a:lnSpc>
            </a:pPr>
            <a:r>
              <a:rPr lang="en-GB" sz="8600" i="1" dirty="0">
                <a:latin typeface="Palatino Linotype" panose="02040502050505030304" pitchFamily="18" charset="0"/>
                <a:ea typeface="Cambria Math" panose="02040503050406030204" pitchFamily="18" charset="0"/>
              </a:rPr>
              <a:t>Determination of California bearing ratio (CBR</a:t>
            </a:r>
            <a:r>
              <a:rPr lang="en-GB" sz="8600" i="1" dirty="0" smtClean="0">
                <a:latin typeface="Palatino Linotype" panose="02040502050505030304" pitchFamily="18" charset="0"/>
                <a:ea typeface="Cambria Math" panose="02040503050406030204" pitchFamily="18" charset="0"/>
              </a:rPr>
              <a:t>).</a:t>
            </a:r>
          </a:p>
          <a:p>
            <a:pPr algn="just">
              <a:lnSpc>
                <a:spcPct val="120000"/>
              </a:lnSpc>
            </a:pPr>
            <a:r>
              <a:rPr lang="en-GB" sz="8600" i="1" dirty="0">
                <a:latin typeface="Palatino Linotype" panose="02040502050505030304" pitchFamily="18" charset="0"/>
                <a:ea typeface="Cambria Math" panose="02040503050406030204" pitchFamily="18" charset="0"/>
              </a:rPr>
              <a:t>Determination of  </a:t>
            </a:r>
            <a:r>
              <a:rPr lang="en-GB" sz="8600" i="1" dirty="0" smtClean="0">
                <a:latin typeface="Palatino Linotype" panose="02040502050505030304" pitchFamily="18" charset="0"/>
                <a:ea typeface="Cambria Math" panose="02040503050406030204" pitchFamily="18" charset="0"/>
              </a:rPr>
              <a:t>durability.</a:t>
            </a:r>
            <a:endParaRPr lang="en-GB" sz="8600" i="1" dirty="0">
              <a:latin typeface="Palatino Linotype" panose="02040502050505030304" pitchFamily="18" charset="0"/>
              <a:ea typeface="Cambria Math" panose="02040503050406030204" pitchFamily="18" charset="0"/>
            </a:endParaRPr>
          </a:p>
          <a:p>
            <a:pPr algn="just">
              <a:lnSpc>
                <a:spcPct val="120000"/>
              </a:lnSpc>
            </a:pPr>
            <a:r>
              <a:rPr lang="en-GB" sz="8600" i="1" dirty="0" smtClean="0">
                <a:latin typeface="Palatino Linotype" panose="02040502050505030304" pitchFamily="18" charset="0"/>
                <a:ea typeface="Cambria Math" panose="02040503050406030204" pitchFamily="18" charset="0"/>
              </a:rPr>
              <a:t>Micro fabric analysis.</a:t>
            </a:r>
            <a:endParaRPr lang="en-GB" sz="8600" i="1" dirty="0">
              <a:latin typeface="Palatino Linotype" panose="02040502050505030304" pitchFamily="18" charset="0"/>
              <a:ea typeface="Cambria Math" panose="02040503050406030204" pitchFamily="18" charset="0"/>
              <a:cs typeface="Times New Roman" panose="02020603050405020304" pitchFamily="18" charset="0"/>
            </a:endParaRPr>
          </a:p>
          <a:p>
            <a:pPr algn="just">
              <a:lnSpc>
                <a:spcPct val="120000"/>
              </a:lnSpc>
            </a:pPr>
            <a:endParaRPr lang="en-GB" sz="9600" dirty="0" smtClean="0">
              <a:latin typeface="Times New Roman" panose="02020603050405020304" pitchFamily="18" charset="0"/>
              <a:ea typeface="Cambria Math" panose="02040503050406030204" pitchFamily="18" charset="0"/>
              <a:cs typeface="Times New Roman" panose="02020603050405020304" pitchFamily="18" charset="0"/>
            </a:endParaRPr>
          </a:p>
          <a:p>
            <a:pPr algn="just">
              <a:lnSpc>
                <a:spcPct val="120000"/>
              </a:lnSpc>
            </a:pPr>
            <a:endParaRPr lang="en-GB" sz="9600" dirty="0">
              <a:latin typeface="Times New Roman" panose="02020603050405020304" pitchFamily="18" charset="0"/>
              <a:ea typeface="Cambria Math" panose="02040503050406030204" pitchFamily="18" charset="0"/>
              <a:cs typeface="Times New Roman" panose="02020603050405020304" pitchFamily="18" charset="0"/>
            </a:endParaRPr>
          </a:p>
          <a:p>
            <a:pPr algn="just">
              <a:lnSpc>
                <a:spcPct val="120000"/>
              </a:lnSpc>
            </a:pPr>
            <a:endParaRPr lang="en-GB" sz="9600" dirty="0">
              <a:latin typeface="Times New Roman" panose="02020603050405020304" pitchFamily="18" charset="0"/>
              <a:ea typeface="Cambria Math" panose="02040503050406030204" pitchFamily="18" charset="0"/>
              <a:cs typeface="Times New Roman" panose="02020603050405020304" pitchFamily="18" charset="0"/>
            </a:endParaRPr>
          </a:p>
          <a:p>
            <a:pPr algn="just">
              <a:lnSpc>
                <a:spcPct val="120000"/>
              </a:lnSpc>
            </a:pPr>
            <a:endParaRPr lang="en-GB" sz="9600" dirty="0">
              <a:latin typeface="Times New Roman" panose="02020603050405020304" pitchFamily="18" charset="0"/>
              <a:ea typeface="Cambria Math" panose="02040503050406030204" pitchFamily="18" charset="0"/>
              <a:cs typeface="Times New Roman" panose="02020603050405020304" pitchFamily="18" charset="0"/>
            </a:endParaRPr>
          </a:p>
          <a:p>
            <a:pPr algn="just">
              <a:lnSpc>
                <a:spcPct val="120000"/>
              </a:lnSpc>
            </a:pPr>
            <a:endParaRPr lang="en-GB" sz="9600" dirty="0" smtClean="0">
              <a:latin typeface="Times New Roman" panose="02020603050405020304" pitchFamily="18" charset="0"/>
              <a:ea typeface="Cambria Math" panose="02040503050406030204" pitchFamily="18" charset="0"/>
              <a:cs typeface="Times New Roman" panose="02020603050405020304" pitchFamily="18" charset="0"/>
            </a:endParaRPr>
          </a:p>
          <a:p>
            <a:pPr marL="0" indent="0" algn="just">
              <a:lnSpc>
                <a:spcPct val="120000"/>
              </a:lnSpc>
              <a:buNone/>
            </a:pPr>
            <a:endParaRPr lang="en-GB" sz="9600" dirty="0">
              <a:latin typeface="Calibri" panose="020F0502020204030204" pitchFamily="34" charset="0"/>
              <a:ea typeface="Cambria Math" panose="02040503050406030204" pitchFamily="18" charset="0"/>
            </a:endParaRPr>
          </a:p>
          <a:p>
            <a:endParaRPr lang="en-GB" dirty="0"/>
          </a:p>
        </p:txBody>
      </p:sp>
    </p:spTree>
    <p:extLst>
      <p:ext uri="{BB962C8B-B14F-4D97-AF65-F5344CB8AC3E}">
        <p14:creationId xmlns:p14="http://schemas.microsoft.com/office/powerpoint/2010/main" val="4897888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600790"/>
          </a:xfrm>
        </p:spPr>
        <p:txBody>
          <a:bodyPr>
            <a:normAutofit/>
          </a:bodyPr>
          <a:lstStyle/>
          <a:p>
            <a:pPr algn="ctr"/>
            <a:r>
              <a:rPr lang="en-GB" sz="3200" b="1" dirty="0" smtClean="0">
                <a:solidFill>
                  <a:srgbClr val="FF0000"/>
                </a:solidFill>
                <a:latin typeface="Palatino Linotype" panose="02040502050505030304" pitchFamily="18" charset="0"/>
                <a:ea typeface="Cambria Math" panose="02040503050406030204" pitchFamily="18" charset="0"/>
                <a:cs typeface="Times New Roman" panose="02020603050405020304" pitchFamily="18" charset="0"/>
              </a:rPr>
              <a:t>Materials</a:t>
            </a:r>
            <a:r>
              <a:rPr lang="en-GB" sz="3200" b="1" dirty="0">
                <a:latin typeface="Palatino Linotype" panose="02040502050505030304" pitchFamily="18" charset="0"/>
                <a:ea typeface="Cambria Math" panose="02040503050406030204" pitchFamily="18" charset="0"/>
              </a:rPr>
              <a:t> </a:t>
            </a:r>
            <a:endParaRPr lang="en-GB" sz="3200" dirty="0">
              <a:latin typeface="Palatino Linotype" panose="02040502050505030304" pitchFamily="18" charset="0"/>
            </a:endParaRPr>
          </a:p>
        </p:txBody>
      </p:sp>
      <p:sp>
        <p:nvSpPr>
          <p:cNvPr id="3" name="Content Placeholder 2"/>
          <p:cNvSpPr>
            <a:spLocks noGrp="1"/>
          </p:cNvSpPr>
          <p:nvPr>
            <p:ph idx="1"/>
          </p:nvPr>
        </p:nvSpPr>
        <p:spPr>
          <a:xfrm>
            <a:off x="838200" y="1065772"/>
            <a:ext cx="10515600" cy="4858510"/>
          </a:xfrm>
        </p:spPr>
        <p:txBody>
          <a:bodyPr/>
          <a:lstStyle/>
          <a:p>
            <a:pPr algn="just">
              <a:buFont typeface="Wingdings" panose="05000000000000000000" pitchFamily="2" charset="2"/>
              <a:buChar char="ü"/>
            </a:pPr>
            <a:r>
              <a:rPr lang="en-GB" i="1" dirty="0" smtClean="0">
                <a:latin typeface="Palatino Linotype" panose="02040502050505030304" pitchFamily="18" charset="0"/>
                <a:ea typeface="Cambria Math" panose="02040503050406030204" pitchFamily="18" charset="0"/>
                <a:cs typeface="Times New Roman" panose="02020603050405020304" pitchFamily="18" charset="0"/>
              </a:rPr>
              <a:t>Soil sample (Black clayey soil and reddish lateritic soil)</a:t>
            </a:r>
          </a:p>
          <a:p>
            <a:pPr marL="0" indent="0" algn="just">
              <a:buNone/>
            </a:pPr>
            <a:endParaRPr lang="en-GB" dirty="0" smtClean="0">
              <a:latin typeface="Palatino Linotype" panose="02040502050505030304" pitchFamily="18" charset="0"/>
              <a:ea typeface="Cambria Math" panose="02040503050406030204" pitchFamily="18" charset="0"/>
              <a:cs typeface="Times New Roman" panose="02020603050405020304" pitchFamily="18" charset="0"/>
            </a:endParaRPr>
          </a:p>
          <a:p>
            <a:pPr algn="just">
              <a:buFont typeface="Wingdings" panose="05000000000000000000" pitchFamily="2" charset="2"/>
              <a:buChar char="ü"/>
            </a:pPr>
            <a:endParaRPr lang="en-GB" dirty="0" smtClean="0">
              <a:latin typeface="Palatino Linotype" panose="02040502050505030304" pitchFamily="18" charset="0"/>
              <a:ea typeface="Cambria Math" panose="02040503050406030204" pitchFamily="18" charset="0"/>
              <a:cs typeface="Times New Roman" panose="02020603050405020304" pitchFamily="18" charset="0"/>
            </a:endParaRPr>
          </a:p>
          <a:p>
            <a:pPr algn="just">
              <a:buFont typeface="Wingdings" panose="05000000000000000000" pitchFamily="2" charset="2"/>
              <a:buChar char="ü"/>
            </a:pPr>
            <a:r>
              <a:rPr lang="en-GB" i="1" dirty="0" smtClean="0">
                <a:latin typeface="Palatino Linotype" panose="02040502050505030304" pitchFamily="18" charset="0"/>
                <a:ea typeface="Cambria Math" panose="02040503050406030204" pitchFamily="18" charset="0"/>
                <a:cs typeface="Times New Roman" panose="02020603050405020304" pitchFamily="18" charset="0"/>
              </a:rPr>
              <a:t>Calcium Carbide Powder (CCP) </a:t>
            </a:r>
          </a:p>
          <a:p>
            <a:pPr marL="0" indent="0" algn="just">
              <a:buNone/>
            </a:pPr>
            <a:endParaRPr lang="en-GB" dirty="0" smtClean="0">
              <a:latin typeface="Palatino Linotype" panose="02040502050505030304" pitchFamily="18" charset="0"/>
              <a:ea typeface="Cambria Math" panose="02040503050406030204" pitchFamily="18" charset="0"/>
              <a:cs typeface="Times New Roman" panose="02020603050405020304" pitchFamily="18" charset="0"/>
            </a:endParaRPr>
          </a:p>
          <a:p>
            <a:pPr algn="just">
              <a:buFont typeface="Wingdings" panose="05000000000000000000" pitchFamily="2" charset="2"/>
              <a:buChar char="ü"/>
            </a:pPr>
            <a:endParaRPr lang="en-GB" dirty="0" smtClean="0">
              <a:latin typeface="Palatino Linotype" panose="02040502050505030304" pitchFamily="18" charset="0"/>
              <a:ea typeface="Cambria Math" panose="02040503050406030204" pitchFamily="18" charset="0"/>
              <a:cs typeface="Times New Roman" panose="02020603050405020304" pitchFamily="18" charset="0"/>
            </a:endParaRPr>
          </a:p>
          <a:p>
            <a:pPr algn="just">
              <a:buFont typeface="Wingdings" panose="05000000000000000000" pitchFamily="2" charset="2"/>
              <a:buChar char="ü"/>
            </a:pPr>
            <a:r>
              <a:rPr lang="en-GB" i="1" dirty="0" smtClean="0">
                <a:latin typeface="Palatino Linotype" panose="02040502050505030304" pitchFamily="18" charset="0"/>
                <a:ea typeface="Cambria Math" panose="02040503050406030204" pitchFamily="18" charset="0"/>
                <a:cs typeface="Times New Roman" panose="02020603050405020304" pitchFamily="18" charset="0"/>
              </a:rPr>
              <a:t>Palm oil Fuel Residue (POFR)</a:t>
            </a:r>
          </a:p>
          <a:p>
            <a:pPr marL="0" indent="0">
              <a:buNone/>
            </a:pPr>
            <a:endParaRPr lang="en-GB" i="1" dirty="0"/>
          </a:p>
        </p:txBody>
      </p:sp>
    </p:spTree>
    <p:extLst>
      <p:ext uri="{BB962C8B-B14F-4D97-AF65-F5344CB8AC3E}">
        <p14:creationId xmlns:p14="http://schemas.microsoft.com/office/powerpoint/2010/main" val="9443255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758"/>
            <a:ext cx="10515600" cy="459123"/>
          </a:xfrm>
        </p:spPr>
        <p:txBody>
          <a:bodyPr>
            <a:normAutofit fontScale="90000"/>
          </a:bodyPr>
          <a:lstStyle/>
          <a:p>
            <a:pPr algn="ctr"/>
            <a:r>
              <a:rPr lang="en-GB" sz="3200" b="1" dirty="0" smtClean="0">
                <a:solidFill>
                  <a:srgbClr val="FF0000"/>
                </a:solidFill>
                <a:latin typeface="Palatino Linotype" panose="02040502050505030304" pitchFamily="18" charset="0"/>
                <a:ea typeface="Cambria Math" panose="02040503050406030204" pitchFamily="18" charset="0"/>
                <a:cs typeface="Times New Roman" panose="02020603050405020304" pitchFamily="18" charset="0"/>
              </a:rPr>
              <a:t>Methods</a:t>
            </a:r>
            <a:endParaRPr lang="en-GB" sz="3200" dirty="0">
              <a:latin typeface="Palatino Linotype" panose="02040502050505030304" pitchFamily="18" charset="0"/>
            </a:endParaRPr>
          </a:p>
        </p:txBody>
      </p:sp>
      <p:sp>
        <p:nvSpPr>
          <p:cNvPr id="3" name="Content Placeholder 2"/>
          <p:cNvSpPr>
            <a:spLocks noGrp="1"/>
          </p:cNvSpPr>
          <p:nvPr>
            <p:ph idx="1"/>
          </p:nvPr>
        </p:nvSpPr>
        <p:spPr>
          <a:xfrm>
            <a:off x="838200" y="373488"/>
            <a:ext cx="10515600" cy="4351338"/>
          </a:xfrm>
        </p:spPr>
        <p:txBody>
          <a:bodyPr/>
          <a:lstStyle/>
          <a:p>
            <a:pPr marL="0" indent="0" algn="just">
              <a:buNone/>
            </a:pPr>
            <a:r>
              <a:rPr lang="en-US" sz="2000" dirty="0" smtClean="0">
                <a:latin typeface="Palatino Linotype" panose="02040502050505030304" pitchFamily="18" charset="0"/>
                <a:cs typeface="Times New Roman" panose="02020603050405020304" pitchFamily="18" charset="0"/>
              </a:rPr>
              <a:t>Table 1 shows the list of tests carried out on the natural and treated soils in accordance with (BS1377, BS 1924, 1990) respectively.</a:t>
            </a:r>
            <a:endParaRPr lang="en-GB" sz="2000" dirty="0" smtClean="0">
              <a:latin typeface="Palatino Linotype" panose="02040502050505030304" pitchFamily="18" charset="0"/>
              <a:ea typeface="Cambria Math" panose="02040503050406030204" pitchFamily="18" charset="0"/>
              <a:cs typeface="Times New Roman" panose="02020603050405020304" pitchFamily="18" charset="0"/>
            </a:endParaRPr>
          </a:p>
          <a:p>
            <a:pPr marL="0" indent="0" algn="just">
              <a:buNone/>
            </a:pPr>
            <a:r>
              <a:rPr lang="en-GB" sz="2000" dirty="0" smtClean="0">
                <a:latin typeface="Palatino Linotype" panose="02040502050505030304" pitchFamily="18" charset="0"/>
                <a:ea typeface="Cambria Math" panose="02040503050406030204" pitchFamily="18" charset="0"/>
                <a:cs typeface="Times New Roman" panose="02020603050405020304" pitchFamily="18" charset="0"/>
              </a:rPr>
              <a:t>Table 1: List of tests carried out</a:t>
            </a:r>
          </a:p>
          <a:p>
            <a:pPr marL="0" indent="0">
              <a:buNone/>
            </a:pP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3248770546"/>
              </p:ext>
            </p:extLst>
          </p:nvPr>
        </p:nvGraphicFramePr>
        <p:xfrm>
          <a:off x="513348" y="1879271"/>
          <a:ext cx="10234864" cy="3944015"/>
        </p:xfrm>
        <a:graphic>
          <a:graphicData uri="http://schemas.openxmlformats.org/drawingml/2006/table">
            <a:tbl>
              <a:tblPr firstRow="1" firstCol="1" bandRow="1">
                <a:tableStyleId>{5C22544A-7EE6-4342-B048-85BDC9FD1C3A}</a:tableStyleId>
              </a:tblPr>
              <a:tblGrid>
                <a:gridCol w="3411243"/>
                <a:gridCol w="3411243"/>
                <a:gridCol w="3412378"/>
              </a:tblGrid>
              <a:tr h="788803">
                <a:tc>
                  <a:txBody>
                    <a:bodyPr/>
                    <a:lstStyle/>
                    <a:p>
                      <a:pPr>
                        <a:lnSpc>
                          <a:spcPct val="107000"/>
                        </a:lnSpc>
                        <a:spcAft>
                          <a:spcPts val="0"/>
                        </a:spcAft>
                      </a:pPr>
                      <a:r>
                        <a:rPr lang="en-GB" sz="1800" dirty="0">
                          <a:effectLst/>
                          <a:latin typeface="Palatino Linotype" panose="02040502050505030304" pitchFamily="18" charset="0"/>
                        </a:rPr>
                        <a:t>Physical Properties</a:t>
                      </a:r>
                      <a:endParaRPr lang="en-GB" sz="18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dirty="0">
                          <a:effectLst/>
                          <a:latin typeface="Palatino Linotype" panose="02040502050505030304" pitchFamily="18" charset="0"/>
                        </a:rPr>
                        <a:t>Chemical and micro fabric</a:t>
                      </a:r>
                      <a:endParaRPr lang="en-GB" sz="18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a:effectLst/>
                          <a:latin typeface="Palatino Linotype" panose="02040502050505030304" pitchFamily="18" charset="0"/>
                        </a:rPr>
                        <a:t>Mechanical Performance</a:t>
                      </a:r>
                      <a:endParaRPr lang="en-GB" sz="180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r>
              <a:tr h="788803">
                <a:tc>
                  <a:txBody>
                    <a:bodyPr/>
                    <a:lstStyle/>
                    <a:p>
                      <a:pPr>
                        <a:lnSpc>
                          <a:spcPct val="107000"/>
                        </a:lnSpc>
                        <a:spcAft>
                          <a:spcPts val="0"/>
                        </a:spcAft>
                      </a:pPr>
                      <a:r>
                        <a:rPr lang="en-GB" sz="1800">
                          <a:effectLst/>
                          <a:latin typeface="Palatino Linotype" panose="02040502050505030304" pitchFamily="18" charset="0"/>
                        </a:rPr>
                        <a:t>Sieve analysis</a:t>
                      </a:r>
                      <a:endParaRPr lang="en-GB" sz="180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dirty="0">
                          <a:effectLst/>
                          <a:latin typeface="Palatino Linotype" panose="02040502050505030304" pitchFamily="18" charset="0"/>
                        </a:rPr>
                        <a:t>Elemental composition</a:t>
                      </a:r>
                      <a:endParaRPr lang="en-GB" sz="18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a:effectLst/>
                          <a:latin typeface="Palatino Linotype" panose="02040502050505030304" pitchFamily="18" charset="0"/>
                        </a:rPr>
                        <a:t>Compaction</a:t>
                      </a:r>
                      <a:endParaRPr lang="en-GB" sz="180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r>
              <a:tr h="788803">
                <a:tc>
                  <a:txBody>
                    <a:bodyPr/>
                    <a:lstStyle/>
                    <a:p>
                      <a:pPr>
                        <a:lnSpc>
                          <a:spcPct val="107000"/>
                        </a:lnSpc>
                        <a:spcAft>
                          <a:spcPts val="0"/>
                        </a:spcAft>
                      </a:pPr>
                      <a:r>
                        <a:rPr lang="en-GB" sz="1800">
                          <a:effectLst/>
                          <a:latin typeface="Palatino Linotype" panose="02040502050505030304" pitchFamily="18" charset="0"/>
                        </a:rPr>
                        <a:t>Atterberg limit</a:t>
                      </a:r>
                      <a:endParaRPr lang="en-GB" sz="180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a:effectLst/>
                          <a:latin typeface="Palatino Linotype" panose="02040502050505030304" pitchFamily="18" charset="0"/>
                        </a:rPr>
                        <a:t>Micro fabric analysis</a:t>
                      </a:r>
                      <a:endParaRPr lang="en-GB" sz="180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a:effectLst/>
                          <a:latin typeface="Palatino Linotype" panose="02040502050505030304" pitchFamily="18" charset="0"/>
                        </a:rPr>
                        <a:t>California bearing ratio</a:t>
                      </a:r>
                      <a:endParaRPr lang="en-GB" sz="180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r>
              <a:tr h="788803">
                <a:tc>
                  <a:txBody>
                    <a:bodyPr/>
                    <a:lstStyle/>
                    <a:p>
                      <a:pPr>
                        <a:lnSpc>
                          <a:spcPct val="107000"/>
                        </a:lnSpc>
                        <a:spcAft>
                          <a:spcPts val="0"/>
                        </a:spcAft>
                      </a:pPr>
                      <a:r>
                        <a:rPr lang="en-GB" sz="1800">
                          <a:effectLst/>
                          <a:latin typeface="Palatino Linotype" panose="02040502050505030304" pitchFamily="18" charset="0"/>
                        </a:rPr>
                        <a:t>Specific gravity</a:t>
                      </a:r>
                      <a:endParaRPr lang="en-GB" sz="180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a:effectLst/>
                          <a:latin typeface="Palatino Linotype" panose="02040502050505030304" pitchFamily="18" charset="0"/>
                        </a:rPr>
                        <a:t> </a:t>
                      </a:r>
                      <a:endParaRPr lang="en-GB" sz="180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a:effectLst/>
                          <a:latin typeface="Palatino Linotype" panose="02040502050505030304" pitchFamily="18" charset="0"/>
                        </a:rPr>
                        <a:t>Durability</a:t>
                      </a:r>
                      <a:endParaRPr lang="en-GB" sz="180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r>
              <a:tr h="788803">
                <a:tc>
                  <a:txBody>
                    <a:bodyPr/>
                    <a:lstStyle/>
                    <a:p>
                      <a:pPr>
                        <a:lnSpc>
                          <a:spcPct val="107000"/>
                        </a:lnSpc>
                        <a:spcAft>
                          <a:spcPts val="0"/>
                        </a:spcAft>
                      </a:pPr>
                      <a:r>
                        <a:rPr lang="en-GB" sz="1800" dirty="0">
                          <a:effectLst/>
                          <a:latin typeface="Palatino Linotype" panose="02040502050505030304" pitchFamily="18" charset="0"/>
                        </a:rPr>
                        <a:t>Moisture content</a:t>
                      </a:r>
                      <a:endParaRPr lang="en-GB" sz="18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dirty="0">
                          <a:effectLst/>
                          <a:latin typeface="Palatino Linotype" panose="02040502050505030304" pitchFamily="18" charset="0"/>
                        </a:rPr>
                        <a:t> </a:t>
                      </a:r>
                      <a:endParaRPr lang="en-GB" sz="18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dirty="0">
                          <a:effectLst/>
                          <a:latin typeface="Palatino Linotype" panose="02040502050505030304" pitchFamily="18" charset="0"/>
                        </a:rPr>
                        <a:t> </a:t>
                      </a:r>
                      <a:endParaRPr lang="en-GB" sz="18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5940519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343" y="254327"/>
            <a:ext cx="11005457" cy="587912"/>
          </a:xfrm>
        </p:spPr>
        <p:txBody>
          <a:bodyPr>
            <a:noAutofit/>
          </a:bodyPr>
          <a:lstStyle/>
          <a:p>
            <a:pPr algn="ctr"/>
            <a:r>
              <a:rPr lang="en-GB" sz="3200" b="1" dirty="0" smtClean="0">
                <a:solidFill>
                  <a:srgbClr val="FF0000"/>
                </a:solidFill>
                <a:latin typeface="Palatino Linotype" panose="02040502050505030304" pitchFamily="18" charset="0"/>
                <a:cs typeface="Times New Roman" panose="02020603050405020304" pitchFamily="18" charset="0"/>
              </a:rPr>
              <a:t>Results</a:t>
            </a:r>
            <a:br>
              <a:rPr lang="en-GB" sz="3200" b="1" dirty="0" smtClean="0">
                <a:solidFill>
                  <a:srgbClr val="FF0000"/>
                </a:solidFill>
                <a:latin typeface="Palatino Linotype" panose="02040502050505030304" pitchFamily="18" charset="0"/>
                <a:cs typeface="Times New Roman" panose="02020603050405020304" pitchFamily="18" charset="0"/>
              </a:rPr>
            </a:br>
            <a:r>
              <a:rPr lang="en-GB" sz="3200" b="1" dirty="0" smtClean="0">
                <a:solidFill>
                  <a:srgbClr val="FF0000"/>
                </a:solidFill>
                <a:latin typeface="Palatino Linotype" panose="02040502050505030304" pitchFamily="18" charset="0"/>
                <a:cs typeface="Times New Roman" panose="02020603050405020304" pitchFamily="18" charset="0"/>
              </a:rPr>
              <a:t>Table 2: Properties of natural soil</a:t>
            </a:r>
            <a:endParaRPr lang="en-GB" sz="3200" dirty="0">
              <a:latin typeface="Palatino Linotype" panose="02040502050505030304"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39522554"/>
              </p:ext>
            </p:extLst>
          </p:nvPr>
        </p:nvGraphicFramePr>
        <p:xfrm>
          <a:off x="566058" y="1015999"/>
          <a:ext cx="10218056" cy="5177362"/>
        </p:xfrm>
        <a:graphic>
          <a:graphicData uri="http://schemas.openxmlformats.org/drawingml/2006/table">
            <a:tbl>
              <a:tblPr firstRow="1" firstCol="1" bandRow="1">
                <a:tableStyleId>{5C22544A-7EE6-4342-B048-85BDC9FD1C3A}</a:tableStyleId>
              </a:tblPr>
              <a:tblGrid>
                <a:gridCol w="5198200"/>
                <a:gridCol w="2603033"/>
                <a:gridCol w="2416823"/>
              </a:tblGrid>
              <a:tr h="305729">
                <a:tc rowSpan="2">
                  <a:txBody>
                    <a:bodyPr/>
                    <a:lstStyle/>
                    <a:p>
                      <a:pPr algn="just">
                        <a:lnSpc>
                          <a:spcPct val="107000"/>
                        </a:lnSpc>
                        <a:spcAft>
                          <a:spcPts val="0"/>
                        </a:spcAft>
                      </a:pPr>
                      <a:r>
                        <a:rPr lang="en-GB" sz="2000" dirty="0">
                          <a:effectLst/>
                          <a:latin typeface="Palatino Linotype" panose="02040502050505030304" pitchFamily="18" charset="0"/>
                        </a:rPr>
                        <a:t>Property of soil material</a:t>
                      </a:r>
                      <a:endParaRPr lang="en-GB" sz="20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07000"/>
                        </a:lnSpc>
                        <a:spcAft>
                          <a:spcPts val="0"/>
                        </a:spcAft>
                      </a:pPr>
                      <a:r>
                        <a:rPr lang="en-GB" sz="1800" dirty="0">
                          <a:effectLst/>
                          <a:latin typeface="Palatino Linotype" panose="02040502050505030304" pitchFamily="18" charset="0"/>
                        </a:rPr>
                        <a:t>Quantity</a:t>
                      </a:r>
                      <a:endParaRPr lang="en-GB" sz="18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r>
              <a:tr h="305729">
                <a:tc vMerge="1">
                  <a:txBody>
                    <a:bodyPr/>
                    <a:lstStyle/>
                    <a:p>
                      <a:endParaRPr lang="en-GB"/>
                    </a:p>
                  </a:txBody>
                  <a:tcPr/>
                </a:tc>
                <a:tc>
                  <a:txBody>
                    <a:bodyPr/>
                    <a:lstStyle/>
                    <a:p>
                      <a:pPr algn="ctr">
                        <a:lnSpc>
                          <a:spcPct val="107000"/>
                        </a:lnSpc>
                        <a:spcAft>
                          <a:spcPts val="0"/>
                        </a:spcAft>
                      </a:pPr>
                      <a:r>
                        <a:rPr lang="en-GB" sz="1800" dirty="0">
                          <a:effectLst/>
                          <a:latin typeface="Palatino Linotype" panose="02040502050505030304" pitchFamily="18" charset="0"/>
                        </a:rPr>
                        <a:t>BCS</a:t>
                      </a:r>
                      <a:endParaRPr lang="en-GB" sz="18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dirty="0">
                          <a:effectLst/>
                          <a:latin typeface="Palatino Linotype" panose="02040502050505030304" pitchFamily="18" charset="0"/>
                        </a:rPr>
                        <a:t>RLS</a:t>
                      </a:r>
                      <a:endParaRPr lang="en-GB" sz="18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r>
              <a:tr h="625616">
                <a:tc>
                  <a:txBody>
                    <a:bodyPr/>
                    <a:lstStyle/>
                    <a:p>
                      <a:pPr algn="just">
                        <a:lnSpc>
                          <a:spcPct val="107000"/>
                        </a:lnSpc>
                        <a:spcAft>
                          <a:spcPts val="0"/>
                        </a:spcAft>
                      </a:pPr>
                      <a:r>
                        <a:rPr lang="en-GB" sz="2000" dirty="0">
                          <a:effectLst/>
                          <a:latin typeface="Palatino Linotype" panose="02040502050505030304" pitchFamily="18" charset="0"/>
                        </a:rPr>
                        <a:t>Colour</a:t>
                      </a:r>
                    </a:p>
                    <a:p>
                      <a:pPr algn="just">
                        <a:lnSpc>
                          <a:spcPct val="107000"/>
                        </a:lnSpc>
                        <a:spcAft>
                          <a:spcPts val="0"/>
                        </a:spcAft>
                      </a:pPr>
                      <a:r>
                        <a:rPr lang="en-GB" sz="2000" dirty="0">
                          <a:effectLst/>
                          <a:latin typeface="Palatino Linotype" panose="02040502050505030304" pitchFamily="18" charset="0"/>
                        </a:rPr>
                        <a:t>Percentage passing 75 </a:t>
                      </a:r>
                      <a:r>
                        <a:rPr lang="en-GB" sz="2000" dirty="0" err="1">
                          <a:effectLst/>
                          <a:latin typeface="Palatino Linotype" panose="02040502050505030304" pitchFamily="18" charset="0"/>
                        </a:rPr>
                        <a:t>μm</a:t>
                      </a:r>
                      <a:endParaRPr lang="en-GB" sz="20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dirty="0">
                          <a:effectLst/>
                          <a:latin typeface="Palatino Linotype" panose="02040502050505030304" pitchFamily="18" charset="0"/>
                        </a:rPr>
                        <a:t>Greyish black</a:t>
                      </a:r>
                    </a:p>
                    <a:p>
                      <a:pPr algn="ctr">
                        <a:lnSpc>
                          <a:spcPct val="107000"/>
                        </a:lnSpc>
                        <a:spcAft>
                          <a:spcPts val="0"/>
                        </a:spcAft>
                      </a:pPr>
                      <a:r>
                        <a:rPr lang="en-GB" sz="1800" dirty="0">
                          <a:effectLst/>
                          <a:latin typeface="Palatino Linotype" panose="02040502050505030304" pitchFamily="18" charset="0"/>
                        </a:rPr>
                        <a:t>71.99</a:t>
                      </a:r>
                      <a:endParaRPr lang="en-GB" sz="18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dirty="0">
                          <a:effectLst/>
                          <a:latin typeface="Palatino Linotype" panose="02040502050505030304" pitchFamily="18" charset="0"/>
                        </a:rPr>
                        <a:t>Reddish brown</a:t>
                      </a:r>
                    </a:p>
                    <a:p>
                      <a:pPr algn="ctr">
                        <a:lnSpc>
                          <a:spcPct val="107000"/>
                        </a:lnSpc>
                        <a:spcAft>
                          <a:spcPts val="0"/>
                        </a:spcAft>
                      </a:pPr>
                      <a:r>
                        <a:rPr lang="en-GB" sz="1800" dirty="0">
                          <a:effectLst/>
                          <a:latin typeface="Palatino Linotype" panose="02040502050505030304" pitchFamily="18" charset="0"/>
                        </a:rPr>
                        <a:t>42.40</a:t>
                      </a:r>
                      <a:endParaRPr lang="en-GB" sz="18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r>
              <a:tr h="305729">
                <a:tc>
                  <a:txBody>
                    <a:bodyPr/>
                    <a:lstStyle/>
                    <a:p>
                      <a:pPr algn="just">
                        <a:lnSpc>
                          <a:spcPct val="107000"/>
                        </a:lnSpc>
                        <a:spcAft>
                          <a:spcPts val="0"/>
                        </a:spcAft>
                      </a:pPr>
                      <a:r>
                        <a:rPr lang="en-GB" sz="2000" dirty="0">
                          <a:effectLst/>
                          <a:latin typeface="Palatino Linotype" panose="02040502050505030304" pitchFamily="18" charset="0"/>
                        </a:rPr>
                        <a:t>NMC; %   </a:t>
                      </a:r>
                      <a:endParaRPr lang="en-GB" sz="20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dirty="0">
                          <a:effectLst/>
                          <a:latin typeface="Palatino Linotype" panose="02040502050505030304" pitchFamily="18" charset="0"/>
                        </a:rPr>
                        <a:t>20.20</a:t>
                      </a:r>
                      <a:endParaRPr lang="en-GB" sz="18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dirty="0">
                          <a:effectLst/>
                          <a:latin typeface="Palatino Linotype" panose="02040502050505030304" pitchFamily="18" charset="0"/>
                        </a:rPr>
                        <a:t>15.74</a:t>
                      </a:r>
                      <a:endParaRPr lang="en-GB" sz="18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r>
              <a:tr h="305729">
                <a:tc>
                  <a:txBody>
                    <a:bodyPr/>
                    <a:lstStyle/>
                    <a:p>
                      <a:pPr algn="just">
                        <a:lnSpc>
                          <a:spcPct val="107000"/>
                        </a:lnSpc>
                        <a:spcAft>
                          <a:spcPts val="0"/>
                        </a:spcAft>
                      </a:pPr>
                      <a:r>
                        <a:rPr lang="en-GB" sz="2000" dirty="0">
                          <a:effectLst/>
                          <a:latin typeface="Palatino Linotype" panose="02040502050505030304" pitchFamily="18" charset="0"/>
                        </a:rPr>
                        <a:t>Liquid Limit (%)</a:t>
                      </a:r>
                      <a:endParaRPr lang="en-GB" sz="20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dirty="0">
                          <a:effectLst/>
                          <a:latin typeface="Palatino Linotype" panose="02040502050505030304" pitchFamily="18" charset="0"/>
                        </a:rPr>
                        <a:t>56.30</a:t>
                      </a:r>
                      <a:endParaRPr lang="en-GB" sz="18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dirty="0">
                          <a:effectLst/>
                          <a:latin typeface="Palatino Linotype" panose="02040502050505030304" pitchFamily="18" charset="0"/>
                        </a:rPr>
                        <a:t>49.30</a:t>
                      </a:r>
                      <a:endParaRPr lang="en-GB" sz="18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r>
              <a:tr h="305729">
                <a:tc>
                  <a:txBody>
                    <a:bodyPr/>
                    <a:lstStyle/>
                    <a:p>
                      <a:pPr algn="just">
                        <a:lnSpc>
                          <a:spcPct val="107000"/>
                        </a:lnSpc>
                        <a:spcAft>
                          <a:spcPts val="0"/>
                        </a:spcAft>
                      </a:pPr>
                      <a:r>
                        <a:rPr lang="en-GB" sz="2000" dirty="0">
                          <a:effectLst/>
                          <a:latin typeface="Palatino Linotype" panose="02040502050505030304" pitchFamily="18" charset="0"/>
                        </a:rPr>
                        <a:t>Plastic Limit (%)</a:t>
                      </a:r>
                      <a:endParaRPr lang="en-GB" sz="20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dirty="0">
                          <a:effectLst/>
                          <a:latin typeface="Palatino Linotype" panose="02040502050505030304" pitchFamily="18" charset="0"/>
                        </a:rPr>
                        <a:t>27.60</a:t>
                      </a:r>
                      <a:endParaRPr lang="en-GB" sz="18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dirty="0">
                          <a:effectLst/>
                          <a:latin typeface="Palatino Linotype" panose="02040502050505030304" pitchFamily="18" charset="0"/>
                        </a:rPr>
                        <a:t>20.50</a:t>
                      </a:r>
                      <a:endParaRPr lang="en-GB" sz="18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r>
              <a:tr h="305729">
                <a:tc>
                  <a:txBody>
                    <a:bodyPr/>
                    <a:lstStyle/>
                    <a:p>
                      <a:pPr algn="just">
                        <a:lnSpc>
                          <a:spcPct val="107000"/>
                        </a:lnSpc>
                        <a:spcAft>
                          <a:spcPts val="0"/>
                        </a:spcAft>
                      </a:pPr>
                      <a:r>
                        <a:rPr lang="en-GB" sz="2000" dirty="0">
                          <a:effectLst/>
                          <a:latin typeface="Palatino Linotype" panose="02040502050505030304" pitchFamily="18" charset="0"/>
                        </a:rPr>
                        <a:t>Plasticity Index (%)</a:t>
                      </a:r>
                      <a:endParaRPr lang="en-GB" sz="20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dirty="0">
                          <a:effectLst/>
                          <a:latin typeface="Palatino Linotype" panose="02040502050505030304" pitchFamily="18" charset="0"/>
                        </a:rPr>
                        <a:t>28.70</a:t>
                      </a:r>
                      <a:endParaRPr lang="en-GB" sz="18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dirty="0">
                          <a:effectLst/>
                          <a:latin typeface="Palatino Linotype" panose="02040502050505030304" pitchFamily="18" charset="0"/>
                        </a:rPr>
                        <a:t>28.80</a:t>
                      </a:r>
                      <a:endParaRPr lang="en-GB" sz="18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r>
              <a:tr h="305729">
                <a:tc>
                  <a:txBody>
                    <a:bodyPr/>
                    <a:lstStyle/>
                    <a:p>
                      <a:pPr algn="just">
                        <a:lnSpc>
                          <a:spcPct val="107000"/>
                        </a:lnSpc>
                        <a:spcAft>
                          <a:spcPts val="0"/>
                        </a:spcAft>
                      </a:pPr>
                      <a:r>
                        <a:rPr lang="en-GB" sz="2000" dirty="0">
                          <a:effectLst/>
                          <a:latin typeface="Palatino Linotype" panose="02040502050505030304" pitchFamily="18" charset="0"/>
                        </a:rPr>
                        <a:t>Linear Shrinkage (%)</a:t>
                      </a:r>
                      <a:endParaRPr lang="en-GB" sz="20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dirty="0">
                          <a:effectLst/>
                          <a:latin typeface="Palatino Linotype" panose="02040502050505030304" pitchFamily="18" charset="0"/>
                        </a:rPr>
                        <a:t>18</a:t>
                      </a:r>
                      <a:endParaRPr lang="en-GB" sz="18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dirty="0">
                          <a:effectLst/>
                          <a:latin typeface="Palatino Linotype" panose="02040502050505030304" pitchFamily="18" charset="0"/>
                        </a:rPr>
                        <a:t>-</a:t>
                      </a:r>
                      <a:endParaRPr lang="en-GB" sz="18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r>
              <a:tr h="305729">
                <a:tc>
                  <a:txBody>
                    <a:bodyPr/>
                    <a:lstStyle/>
                    <a:p>
                      <a:pPr algn="just">
                        <a:lnSpc>
                          <a:spcPct val="107000"/>
                        </a:lnSpc>
                        <a:spcAft>
                          <a:spcPts val="0"/>
                        </a:spcAft>
                      </a:pPr>
                      <a:r>
                        <a:rPr lang="en-GB" sz="2000" dirty="0">
                          <a:effectLst/>
                          <a:latin typeface="Palatino Linotype" panose="02040502050505030304" pitchFamily="18" charset="0"/>
                        </a:rPr>
                        <a:t>Free Swell (%)</a:t>
                      </a:r>
                      <a:endParaRPr lang="en-GB" sz="20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dirty="0">
                          <a:effectLst/>
                          <a:latin typeface="Palatino Linotype" panose="02040502050505030304" pitchFamily="18" charset="0"/>
                        </a:rPr>
                        <a:t>53.50</a:t>
                      </a:r>
                      <a:endParaRPr lang="en-GB" sz="18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dirty="0">
                          <a:effectLst/>
                          <a:latin typeface="Palatino Linotype" panose="02040502050505030304" pitchFamily="18" charset="0"/>
                        </a:rPr>
                        <a:t>-</a:t>
                      </a:r>
                      <a:endParaRPr lang="en-GB" sz="18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r>
              <a:tr h="305729">
                <a:tc>
                  <a:txBody>
                    <a:bodyPr/>
                    <a:lstStyle/>
                    <a:p>
                      <a:pPr algn="just">
                        <a:lnSpc>
                          <a:spcPct val="107000"/>
                        </a:lnSpc>
                        <a:spcAft>
                          <a:spcPts val="0"/>
                        </a:spcAft>
                      </a:pPr>
                      <a:r>
                        <a:rPr lang="en-GB" sz="2000" dirty="0">
                          <a:effectLst/>
                          <a:latin typeface="Palatino Linotype" panose="02040502050505030304" pitchFamily="18" charset="0"/>
                        </a:rPr>
                        <a:t>Specific Gravity</a:t>
                      </a:r>
                      <a:endParaRPr lang="en-GB" sz="20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dirty="0">
                          <a:effectLst/>
                          <a:latin typeface="Palatino Linotype" panose="02040502050505030304" pitchFamily="18" charset="0"/>
                        </a:rPr>
                        <a:t>2.40</a:t>
                      </a:r>
                      <a:endParaRPr lang="en-GB" sz="18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dirty="0">
                          <a:effectLst/>
                          <a:latin typeface="Palatino Linotype" panose="02040502050505030304" pitchFamily="18" charset="0"/>
                        </a:rPr>
                        <a:t>2.58</a:t>
                      </a:r>
                      <a:endParaRPr lang="en-GB" sz="18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r>
              <a:tr h="305729">
                <a:tc>
                  <a:txBody>
                    <a:bodyPr/>
                    <a:lstStyle/>
                    <a:p>
                      <a:pPr algn="just">
                        <a:lnSpc>
                          <a:spcPct val="107000"/>
                        </a:lnSpc>
                        <a:spcAft>
                          <a:spcPts val="0"/>
                        </a:spcAft>
                      </a:pPr>
                      <a:r>
                        <a:rPr lang="en-GB" sz="2000" dirty="0">
                          <a:effectLst/>
                          <a:latin typeface="Palatino Linotype" panose="02040502050505030304" pitchFamily="18" charset="0"/>
                        </a:rPr>
                        <a:t>Optimum Moisture Content (%)</a:t>
                      </a:r>
                      <a:endParaRPr lang="en-GB" sz="20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dirty="0">
                          <a:effectLst/>
                          <a:latin typeface="Palatino Linotype" panose="02040502050505030304" pitchFamily="18" charset="0"/>
                        </a:rPr>
                        <a:t>18</a:t>
                      </a:r>
                      <a:endParaRPr lang="en-GB" sz="18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dirty="0">
                          <a:effectLst/>
                          <a:latin typeface="Palatino Linotype" panose="02040502050505030304" pitchFamily="18" charset="0"/>
                        </a:rPr>
                        <a:t>13.1</a:t>
                      </a:r>
                      <a:endParaRPr lang="en-GB" sz="18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r>
              <a:tr h="305729">
                <a:tc>
                  <a:txBody>
                    <a:bodyPr/>
                    <a:lstStyle/>
                    <a:p>
                      <a:pPr algn="just">
                        <a:lnSpc>
                          <a:spcPct val="107000"/>
                        </a:lnSpc>
                        <a:spcAft>
                          <a:spcPts val="0"/>
                        </a:spcAft>
                      </a:pPr>
                      <a:r>
                        <a:rPr lang="en-GB" sz="2000" dirty="0">
                          <a:effectLst/>
                          <a:latin typeface="Palatino Linotype" panose="02040502050505030304" pitchFamily="18" charset="0"/>
                        </a:rPr>
                        <a:t>Maximum Dry Density (Mg/m</a:t>
                      </a:r>
                      <a:r>
                        <a:rPr lang="en-GB" sz="2000" baseline="30000" dirty="0">
                          <a:effectLst/>
                          <a:latin typeface="Palatino Linotype" panose="02040502050505030304" pitchFamily="18" charset="0"/>
                        </a:rPr>
                        <a:t>3</a:t>
                      </a:r>
                      <a:r>
                        <a:rPr lang="en-GB" sz="2000" dirty="0">
                          <a:effectLst/>
                          <a:latin typeface="Palatino Linotype" panose="02040502050505030304" pitchFamily="18" charset="0"/>
                        </a:rPr>
                        <a:t>)</a:t>
                      </a:r>
                      <a:endParaRPr lang="en-GB" sz="20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dirty="0">
                          <a:effectLst/>
                          <a:latin typeface="Palatino Linotype" panose="02040502050505030304" pitchFamily="18" charset="0"/>
                        </a:rPr>
                        <a:t>1.615</a:t>
                      </a:r>
                      <a:endParaRPr lang="en-GB" sz="18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dirty="0">
                          <a:effectLst/>
                          <a:latin typeface="Palatino Linotype" panose="02040502050505030304" pitchFamily="18" charset="0"/>
                        </a:rPr>
                        <a:t>1.825</a:t>
                      </a:r>
                      <a:endParaRPr lang="en-GB" sz="18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r>
              <a:tr h="305729">
                <a:tc>
                  <a:txBody>
                    <a:bodyPr/>
                    <a:lstStyle/>
                    <a:p>
                      <a:pPr algn="just">
                        <a:lnSpc>
                          <a:spcPct val="107000"/>
                        </a:lnSpc>
                        <a:spcAft>
                          <a:spcPts val="0"/>
                        </a:spcAft>
                      </a:pPr>
                      <a:r>
                        <a:rPr lang="en-GB" sz="2000" dirty="0">
                          <a:effectLst/>
                          <a:latin typeface="Palatino Linotype" panose="02040502050505030304" pitchFamily="18" charset="0"/>
                        </a:rPr>
                        <a:t>California Bearing Ratio (%)</a:t>
                      </a:r>
                      <a:endParaRPr lang="en-GB" sz="20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dirty="0">
                          <a:effectLst/>
                          <a:latin typeface="Palatino Linotype" panose="02040502050505030304" pitchFamily="18" charset="0"/>
                        </a:rPr>
                        <a:t>3</a:t>
                      </a:r>
                      <a:endParaRPr lang="en-GB" sz="18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dirty="0">
                          <a:effectLst/>
                          <a:latin typeface="Palatino Linotype" panose="02040502050505030304" pitchFamily="18" charset="0"/>
                        </a:rPr>
                        <a:t>6</a:t>
                      </a:r>
                      <a:endParaRPr lang="en-GB" sz="18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r>
              <a:tr h="305729">
                <a:tc>
                  <a:txBody>
                    <a:bodyPr/>
                    <a:lstStyle/>
                    <a:p>
                      <a:pPr algn="just">
                        <a:lnSpc>
                          <a:spcPct val="107000"/>
                        </a:lnSpc>
                        <a:spcAft>
                          <a:spcPts val="0"/>
                        </a:spcAft>
                      </a:pPr>
                      <a:r>
                        <a:rPr lang="en-GB" sz="2000" dirty="0">
                          <a:effectLst/>
                          <a:latin typeface="Palatino Linotype" panose="02040502050505030304" pitchFamily="18" charset="0"/>
                        </a:rPr>
                        <a:t>AASHTO Classiﬁcation (Group Index)</a:t>
                      </a:r>
                      <a:endParaRPr lang="en-GB" sz="20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dirty="0">
                          <a:effectLst/>
                          <a:latin typeface="Palatino Linotype" panose="02040502050505030304" pitchFamily="18" charset="0"/>
                        </a:rPr>
                        <a:t>A-7-6 (14)</a:t>
                      </a:r>
                      <a:endParaRPr lang="en-GB" sz="18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dirty="0">
                          <a:effectLst/>
                          <a:latin typeface="Palatino Linotype" panose="02040502050505030304" pitchFamily="18" charset="0"/>
                        </a:rPr>
                        <a:t>A-7-6 (20)</a:t>
                      </a:r>
                      <a:endParaRPr lang="en-GB" sz="18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r>
              <a:tr h="305729">
                <a:tc>
                  <a:txBody>
                    <a:bodyPr/>
                    <a:lstStyle/>
                    <a:p>
                      <a:pPr algn="just">
                        <a:lnSpc>
                          <a:spcPct val="107000"/>
                        </a:lnSpc>
                        <a:spcAft>
                          <a:spcPts val="0"/>
                        </a:spcAft>
                      </a:pPr>
                      <a:r>
                        <a:rPr lang="en-GB" sz="2000" dirty="0">
                          <a:effectLst/>
                          <a:latin typeface="Palatino Linotype" panose="02040502050505030304" pitchFamily="18" charset="0"/>
                        </a:rPr>
                        <a:t>USCS Classiﬁcation</a:t>
                      </a:r>
                      <a:endParaRPr lang="en-GB" sz="20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dirty="0">
                          <a:effectLst/>
                          <a:latin typeface="Palatino Linotype" panose="02040502050505030304" pitchFamily="18" charset="0"/>
                        </a:rPr>
                        <a:t>CH</a:t>
                      </a:r>
                      <a:endParaRPr lang="en-GB" sz="18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dirty="0">
                          <a:effectLst/>
                          <a:latin typeface="Palatino Linotype" panose="02040502050505030304" pitchFamily="18" charset="0"/>
                        </a:rPr>
                        <a:t>SC</a:t>
                      </a:r>
                      <a:endParaRPr lang="en-GB" sz="18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2133413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157" y="5071573"/>
            <a:ext cx="10515600" cy="1325563"/>
          </a:xfrm>
        </p:spPr>
        <p:txBody>
          <a:bodyPr>
            <a:normAutofit/>
          </a:bodyPr>
          <a:lstStyle/>
          <a:p>
            <a:r>
              <a:rPr lang="en-GB" sz="2800" b="1" dirty="0" smtClean="0">
                <a:latin typeface="Palatino Linotype" panose="02040502050505030304" pitchFamily="18" charset="0"/>
              </a:rPr>
              <a:t>Fig.1 Maximum Dry Density BCS-CCP-POFR</a:t>
            </a:r>
            <a:endParaRPr lang="en-GB" sz="2800" b="1" dirty="0">
              <a:latin typeface="Palatino Linotype" panose="0204050205050503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4118714"/>
              </p:ext>
            </p:extLst>
          </p:nvPr>
        </p:nvGraphicFramePr>
        <p:xfrm>
          <a:off x="0" y="896711"/>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377940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3614</TotalTime>
  <Words>873</Words>
  <Application>Microsoft Office PowerPoint</Application>
  <PresentationFormat>Widescreen</PresentationFormat>
  <Paragraphs>171</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Calibri Light</vt:lpstr>
      <vt:lpstr>Cambria Math</vt:lpstr>
      <vt:lpstr>Palatino Linotype</vt:lpstr>
      <vt:lpstr>Times New Roman</vt:lpstr>
      <vt:lpstr>Wingdings</vt:lpstr>
      <vt:lpstr>Office Theme</vt:lpstr>
      <vt:lpstr>PowerPoint Presentation</vt:lpstr>
      <vt:lpstr>INTRODUCTION</vt:lpstr>
      <vt:lpstr>Introduction cont’d</vt:lpstr>
      <vt:lpstr>Introduction cont’d</vt:lpstr>
      <vt:lpstr>Aim and Objectives</vt:lpstr>
      <vt:lpstr>Materials </vt:lpstr>
      <vt:lpstr>Methods</vt:lpstr>
      <vt:lpstr>Results Table 2: Properties of natural soil</vt:lpstr>
      <vt:lpstr>Fig.1 Maximum Dry Density BCS-CCP-POFR</vt:lpstr>
      <vt:lpstr>Fig. 2 Maximum Dry Density RLS-CCP-POFR</vt:lpstr>
      <vt:lpstr>Fig. 3 Optimum Moisture Content BCS-CCP-POFR </vt:lpstr>
      <vt:lpstr>Fig 4 Optimum Moisture Content RLS-CCP-POFR </vt:lpstr>
      <vt:lpstr>Fig 5 CBR of BCS-CCP-POFR </vt:lpstr>
      <vt:lpstr>Fig 6 CBR of RLS-CCP-POFR </vt:lpstr>
      <vt:lpstr>Fig 7 Durability of BCS-CCP-POFR </vt:lpstr>
      <vt:lpstr>Fig 8 Durability of RLS-CCP-POFR </vt:lpstr>
      <vt:lpstr>Fig. 9 Morphology of [a] unmodified BES [b] CCP-POFR modified BES </vt:lpstr>
      <vt:lpstr>Fig 10 Morphology of [a] unmodified BCS [b] CCP-POFR modified BES</vt:lpstr>
      <vt:lpstr>Conclusion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Attah</dc:creator>
  <cp:lastModifiedBy>Attah</cp:lastModifiedBy>
  <cp:revision>58</cp:revision>
  <dcterms:created xsi:type="dcterms:W3CDTF">2021-06-09T04:28:17Z</dcterms:created>
  <dcterms:modified xsi:type="dcterms:W3CDTF">2023-09-08T04:39:56Z</dcterms:modified>
</cp:coreProperties>
</file>