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handoutMasterIdLst>
    <p:handoutMasterId r:id="rId10"/>
  </p:handoutMasterIdLst>
  <p:sldIdLst>
    <p:sldId id="256" r:id="rId2"/>
    <p:sldId id="259" r:id="rId3"/>
    <p:sldId id="260" r:id="rId4"/>
    <p:sldId id="261" r:id="rId5"/>
    <p:sldId id="263" r:id="rId6"/>
    <p:sldId id="257" r:id="rId7"/>
    <p:sldId id="264" r:id="rId8"/>
  </p:sldIdLst>
  <p:sldSz cx="9144000" cy="5143500" type="screen16x9"/>
  <p:notesSz cx="6858000" cy="9144000"/>
  <p:embeddedFontLst>
    <p:embeddedFont>
      <p:font typeface="Maven Pro" charset="0"/>
      <p:regular r:id="rId11"/>
      <p:bold r:id="rId12"/>
    </p:embeddedFont>
    <p:embeddedFont>
      <p:font typeface="Nunito" charset="0"/>
      <p:regular r:id="rId13"/>
      <p:bold r:id="rId14"/>
      <p:italic r:id="rId15"/>
      <p:boldItalic r:id="rId16"/>
    </p:embeddedFont>
    <p:embeddedFont>
      <p:font typeface="Roboto" charset="0"/>
      <p:regular r:id="rId17"/>
      <p:bold r:id="rId18"/>
      <p:italic r:id="rId19"/>
      <p:boldItalic r:id="rId20"/>
    </p:embeddedFont>
    <p:embeddedFont>
      <p:font typeface="Palatino Linotype" pitchFamily="18"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74CE3-4BCC-4371-8EE7-805CB30DDDD3}" type="datetime5">
              <a:rPr lang="en-US" smtClean="0"/>
              <a:pPr/>
              <a:t>15-Sep-23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AF4C83-C0F9-45F1-B295-929F6922CAE3}" type="slidenum">
              <a:rPr lang="en-US" smtClean="0"/>
              <a:pPr/>
              <a:t>‹#›</a:t>
            </a:fld>
            <a:endParaRPr lang="en-US"/>
          </a:p>
        </p:txBody>
      </p:sp>
    </p:spTree>
    <p:extLst>
      <p:ext uri="{BB962C8B-B14F-4D97-AF65-F5344CB8AC3E}">
        <p14:creationId xmlns:p14="http://schemas.microsoft.com/office/powerpoint/2010/main" xmlns="" val="29468816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47514488"/>
      </p:ext>
    </p:extLst>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5c7d14130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5c7d14130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0415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5ab01861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5ab01861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0805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5ab018616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75ab018616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4932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5ab01861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75ab01861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9215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5c7d14130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75c7d14130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7903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5c7d14130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5c7d14130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2231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667996" y="1177306"/>
            <a:ext cx="8057400" cy="1396617"/>
          </a:xfrm>
          <a:prstGeom prst="rect">
            <a:avLst/>
          </a:prstGeom>
        </p:spPr>
        <p:txBody>
          <a:bodyPr spcFirstLastPara="1" wrap="square" lIns="91425" tIns="91425" rIns="91425" bIns="91425" anchor="ctr" anchorCtr="0">
            <a:normAutofit/>
          </a:bodyPr>
          <a:lstStyle/>
          <a:p>
            <a:pPr algn="ctr"/>
            <a:r>
              <a:rPr lang="en-US" sz="2400" dirty="0"/>
              <a:t>A High Efficient Cross Connected H-bridge Style Multilevel Inverter with Lower Power Components</a:t>
            </a:r>
          </a:p>
        </p:txBody>
      </p:sp>
      <p:sp>
        <p:nvSpPr>
          <p:cNvPr id="278" name="Google Shape;278;p13"/>
          <p:cNvSpPr txBox="1">
            <a:spLocks noGrp="1"/>
          </p:cNvSpPr>
          <p:nvPr>
            <p:ph type="subTitle" idx="1"/>
          </p:nvPr>
        </p:nvSpPr>
        <p:spPr>
          <a:xfrm>
            <a:off x="258920" y="2672215"/>
            <a:ext cx="7292585" cy="2064761"/>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1300" b="1" smtClean="0"/>
              <a:t>AUTHORS:</a:t>
            </a:r>
            <a:r>
              <a:rPr lang="en-US" sz="1300" smtClean="0"/>
              <a:t/>
            </a:r>
            <a:br>
              <a:rPr lang="en-US" sz="1300" smtClean="0"/>
            </a:br>
            <a:r>
              <a:rPr lang="en-US" sz="1300" smtClean="0"/>
              <a:t> </a:t>
            </a:r>
          </a:p>
          <a:p>
            <a:pPr marL="342900" lvl="0" indent="-342900" algn="l" rtl="0">
              <a:spcBef>
                <a:spcPts val="0"/>
              </a:spcBef>
              <a:spcAft>
                <a:spcPts val="0"/>
              </a:spcAft>
              <a:buAutoNum type="arabicPeriod"/>
            </a:pPr>
            <a:r>
              <a:rPr lang="en-US" sz="1300" smtClean="0"/>
              <a:t>Dr. L VIJAYARAJA ,  DEEE , SRI SAIRAM INSTITUTE OF TECHNOLOGY </a:t>
            </a:r>
          </a:p>
          <a:p>
            <a:pPr marL="342900" indent="-342900">
              <a:buFont typeface="Nunito"/>
              <a:buAutoNum type="arabicPeriod"/>
            </a:pPr>
            <a:r>
              <a:rPr lang="en-US" sz="1300" smtClean="0"/>
              <a:t>Dr. R </a:t>
            </a:r>
            <a:r>
              <a:rPr lang="en-US" sz="1300"/>
              <a:t>DHANASEKAR, DEEE , SRI SAIRAM INSTITUTE OF TECHNOLOGY </a:t>
            </a:r>
            <a:endParaRPr lang="en-US" sz="1300" smtClean="0"/>
          </a:p>
          <a:p>
            <a:pPr marL="342900" indent="-342900">
              <a:buFont typeface="Nunito"/>
              <a:buAutoNum type="arabicPeriod"/>
            </a:pPr>
            <a:r>
              <a:rPr lang="en-US" sz="1300" smtClean="0"/>
              <a:t>Mr. S KESAV </a:t>
            </a:r>
            <a:r>
              <a:rPr lang="en-US" sz="1300"/>
              <a:t>SANADHAN, DEEE , SRI SAIRAM INSTITUTE OF TECHNOLOGY </a:t>
            </a:r>
            <a:endParaRPr lang="en-US" sz="1300" smtClean="0"/>
          </a:p>
          <a:p>
            <a:pPr marL="342900" lvl="0" indent="-342900" algn="l" rtl="0">
              <a:spcBef>
                <a:spcPts val="0"/>
              </a:spcBef>
              <a:spcAft>
                <a:spcPts val="0"/>
              </a:spcAft>
              <a:buAutoNum type="arabicPeriod"/>
            </a:pPr>
            <a:r>
              <a:rPr lang="en-US" sz="1300" smtClean="0"/>
              <a:t>Mrs. RUPA KESAVAN, DCSE, SRI VENKATESHWARA COLLEGE OF ENGINEERING</a:t>
            </a:r>
          </a:p>
          <a:p>
            <a:pPr marL="342900" lvl="0" indent="-342900" algn="l" rtl="0">
              <a:spcBef>
                <a:spcPts val="0"/>
              </a:spcBef>
              <a:spcAft>
                <a:spcPts val="0"/>
              </a:spcAft>
              <a:buAutoNum type="arabicPeriod"/>
            </a:pPr>
            <a:endParaRPr lang="en-US" sz="1300" smtClean="0"/>
          </a:p>
        </p:txBody>
      </p:sp>
      <p:pic>
        <p:nvPicPr>
          <p:cNvPr id="10" name="Picture 9"/>
          <p:cNvPicPr>
            <a:picLocks noChangeAspect="1"/>
          </p:cNvPicPr>
          <p:nvPr/>
        </p:nvPicPr>
        <p:blipFill>
          <a:blip r:embed="rId3"/>
          <a:stretch>
            <a:fillRect/>
          </a:stretch>
        </p:blipFill>
        <p:spPr>
          <a:xfrm>
            <a:off x="7745098" y="1"/>
            <a:ext cx="1398901" cy="924673"/>
          </a:xfrm>
          <a:prstGeom prst="rect">
            <a:avLst/>
          </a:prstGeom>
        </p:spPr>
      </p:pic>
      <p:pic>
        <p:nvPicPr>
          <p:cNvPr id="11" name="Picture 10"/>
          <p:cNvPicPr>
            <a:picLocks noChangeAspect="1"/>
          </p:cNvPicPr>
          <p:nvPr/>
        </p:nvPicPr>
        <p:blipFill>
          <a:blip r:embed="rId4"/>
          <a:stretch>
            <a:fillRect/>
          </a:stretch>
        </p:blipFill>
        <p:spPr>
          <a:xfrm>
            <a:off x="0" y="1"/>
            <a:ext cx="1027416" cy="1027416"/>
          </a:xfrm>
          <a:prstGeom prst="rect">
            <a:avLst/>
          </a:prstGeom>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1</a:t>
            </a:fld>
            <a:endParaRPr lang="en-GB"/>
          </a:p>
        </p:txBody>
      </p:sp>
      <p:sp>
        <p:nvSpPr>
          <p:cNvPr id="4" name="Rectangle 3"/>
          <p:cNvSpPr/>
          <p:nvPr/>
        </p:nvSpPr>
        <p:spPr>
          <a:xfrm>
            <a:off x="1715784" y="83268"/>
            <a:ext cx="5835721" cy="892552"/>
          </a:xfrm>
          <a:prstGeom prst="rect">
            <a:avLst/>
          </a:prstGeom>
        </p:spPr>
        <p:txBody>
          <a:bodyPr wrap="square">
            <a:spAutoFit/>
          </a:bodyPr>
          <a:lstStyle/>
          <a:p>
            <a:r>
              <a:rPr lang="en-US" sz="2600" smtClean="0">
                <a:solidFill>
                  <a:schemeClr val="bg1"/>
                </a:solidFill>
                <a:latin typeface="Maven Pro" panose="020B0604020202090204" charset="0"/>
              </a:rPr>
              <a:t>The 4th International Electronic Conference on Applied Sciences</a:t>
            </a:r>
            <a:endParaRPr lang="en-US" sz="2600">
              <a:solidFill>
                <a:schemeClr val="bg1"/>
              </a:solidFill>
              <a:latin typeface="Maven Pro" panose="020B060402020209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204475" y="90850"/>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OBJECTIVE</a:t>
            </a:r>
            <a:endParaRPr/>
          </a:p>
        </p:txBody>
      </p:sp>
      <p:grpSp>
        <p:nvGrpSpPr>
          <p:cNvPr id="284" name="Google Shape;284;p14"/>
          <p:cNvGrpSpPr/>
          <p:nvPr/>
        </p:nvGrpSpPr>
        <p:grpSpPr>
          <a:xfrm>
            <a:off x="539672" y="1258096"/>
            <a:ext cx="3228577" cy="3428517"/>
            <a:chOff x="1293736" y="1258050"/>
            <a:chExt cx="2547000" cy="2547000"/>
          </a:xfrm>
        </p:grpSpPr>
        <p:sp>
          <p:nvSpPr>
            <p:cNvPr id="285" name="Google Shape;285;p14"/>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287" name="Google Shape;287;p14"/>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lvl="0" algn="just">
                <a:lnSpc>
                  <a:spcPct val="115000"/>
                </a:lnSpc>
              </a:pPr>
              <a:r>
                <a:rPr lang="en-US" sz="1000" b="1">
                  <a:solidFill>
                    <a:srgbClr val="FF9900"/>
                  </a:solidFill>
                  <a:latin typeface="Palatino"/>
                  <a:ea typeface="Palatino"/>
                  <a:cs typeface="Palatino"/>
                  <a:sym typeface="Palatino"/>
                </a:rPr>
                <a:t>The main purpose of a multilevel</a:t>
              </a:r>
            </a:p>
            <a:p>
              <a:pPr lvl="0" algn="just">
                <a:lnSpc>
                  <a:spcPct val="115000"/>
                </a:lnSpc>
              </a:pPr>
              <a:r>
                <a:rPr lang="en-US" sz="1000" b="1">
                  <a:solidFill>
                    <a:srgbClr val="FF9900"/>
                  </a:solidFill>
                  <a:latin typeface="Palatino"/>
                  <a:ea typeface="Palatino"/>
                  <a:cs typeface="Palatino"/>
                  <a:sym typeface="Palatino"/>
                </a:rPr>
                <a:t>inverter is to provide sinusoidal</a:t>
              </a:r>
            </a:p>
            <a:p>
              <a:pPr lvl="0" algn="just">
                <a:lnSpc>
                  <a:spcPct val="115000"/>
                </a:lnSpc>
              </a:pPr>
              <a:r>
                <a:rPr lang="en-US" sz="1000" b="1">
                  <a:solidFill>
                    <a:srgbClr val="FF9900"/>
                  </a:solidFill>
                  <a:latin typeface="Palatino"/>
                  <a:ea typeface="Palatino"/>
                  <a:cs typeface="Palatino"/>
                  <a:sym typeface="Palatino"/>
                </a:rPr>
                <a:t>waveforms with low-level harmonic</a:t>
              </a:r>
            </a:p>
            <a:p>
              <a:pPr lvl="0" algn="just">
                <a:lnSpc>
                  <a:spcPct val="115000"/>
                </a:lnSpc>
              </a:pPr>
              <a:r>
                <a:rPr lang="en-US" sz="1000" b="1" smtClean="0">
                  <a:solidFill>
                    <a:srgbClr val="FF9900"/>
                  </a:solidFill>
                  <a:latin typeface="Palatino"/>
                  <a:ea typeface="Palatino"/>
                  <a:cs typeface="Palatino"/>
                  <a:sym typeface="Palatino"/>
                </a:rPr>
                <a:t>content</a:t>
              </a:r>
              <a:endParaRPr sz="1000" b="1">
                <a:solidFill>
                  <a:srgbClr val="FF9900"/>
                </a:solidFill>
                <a:latin typeface="Palatino"/>
                <a:ea typeface="Palatino"/>
                <a:cs typeface="Palatino"/>
                <a:sym typeface="Palatino"/>
              </a:endParaRPr>
            </a:p>
          </p:txBody>
        </p:sp>
      </p:grpSp>
      <p:grpSp>
        <p:nvGrpSpPr>
          <p:cNvPr id="288" name="Google Shape;288;p14"/>
          <p:cNvGrpSpPr/>
          <p:nvPr/>
        </p:nvGrpSpPr>
        <p:grpSpPr>
          <a:xfrm>
            <a:off x="2961069" y="1258096"/>
            <a:ext cx="3228577" cy="3428517"/>
            <a:chOff x="3203958" y="1258050"/>
            <a:chExt cx="2547000" cy="2547000"/>
          </a:xfrm>
        </p:grpSpPr>
        <p:sp>
          <p:nvSpPr>
            <p:cNvPr id="289" name="Google Shape;289;p14"/>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0D5DDF"/>
                  </a:solidFill>
                  <a:latin typeface="Roboto"/>
                  <a:ea typeface="Roboto"/>
                  <a:cs typeface="Roboto"/>
                  <a:sym typeface="Roboto"/>
                </a:rPr>
                <a:t>2</a:t>
              </a:r>
              <a:endParaRPr sz="1200" b="1">
                <a:solidFill>
                  <a:srgbClr val="0D5DDF"/>
                </a:solidFill>
                <a:latin typeface="Roboto"/>
                <a:ea typeface="Roboto"/>
                <a:cs typeface="Roboto"/>
                <a:sym typeface="Roboto"/>
              </a:endParaRPr>
            </a:p>
          </p:txBody>
        </p:sp>
        <p:sp>
          <p:nvSpPr>
            <p:cNvPr id="291" name="Google Shape;291;p14"/>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en-US" sz="1200" b="1">
                  <a:solidFill>
                    <a:srgbClr val="FFFFFF"/>
                  </a:solidFill>
                  <a:latin typeface="Palatino"/>
                  <a:ea typeface="Palatino"/>
                  <a:cs typeface="Palatino"/>
                  <a:sym typeface="Palatino"/>
                </a:rPr>
                <a:t>To improve the efficiency </a:t>
              </a:r>
            </a:p>
            <a:p>
              <a:pPr lvl="0">
                <a:lnSpc>
                  <a:spcPct val="115000"/>
                </a:lnSpc>
              </a:pPr>
              <a:r>
                <a:rPr lang="en-US" sz="1200" b="1">
                  <a:solidFill>
                    <a:srgbClr val="FFFFFF"/>
                  </a:solidFill>
                  <a:latin typeface="Palatino"/>
                  <a:ea typeface="Palatino"/>
                  <a:cs typeface="Palatino"/>
                  <a:sym typeface="Palatino"/>
                </a:rPr>
                <a:t>of the </a:t>
              </a:r>
              <a:r>
                <a:rPr lang="en-US" sz="1200" b="1" smtClean="0">
                  <a:solidFill>
                    <a:srgbClr val="FFFFFF"/>
                  </a:solidFill>
                  <a:latin typeface="Palatino"/>
                  <a:ea typeface="Palatino"/>
                  <a:cs typeface="Palatino"/>
                  <a:sym typeface="Palatino"/>
                </a:rPr>
                <a:t>inverter</a:t>
              </a:r>
              <a:endParaRPr sz="800" b="1">
                <a:solidFill>
                  <a:srgbClr val="FFFFFF"/>
                </a:solidFill>
                <a:latin typeface="Palatino"/>
                <a:ea typeface="Palatino"/>
                <a:cs typeface="Palatino"/>
                <a:sym typeface="Palatino"/>
              </a:endParaRPr>
            </a:p>
          </p:txBody>
        </p:sp>
      </p:grpSp>
      <p:grpSp>
        <p:nvGrpSpPr>
          <p:cNvPr id="292" name="Google Shape;292;p14"/>
          <p:cNvGrpSpPr/>
          <p:nvPr/>
        </p:nvGrpSpPr>
        <p:grpSpPr>
          <a:xfrm>
            <a:off x="5394884" y="1258096"/>
            <a:ext cx="3228577" cy="3428517"/>
            <a:chOff x="5123977" y="1258050"/>
            <a:chExt cx="2547000" cy="2547000"/>
          </a:xfrm>
        </p:grpSpPr>
        <p:sp>
          <p:nvSpPr>
            <p:cNvPr id="293" name="Google Shape;293;p14"/>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rgbClr val="307BF3"/>
                  </a:solidFill>
                  <a:latin typeface="Roboto"/>
                  <a:ea typeface="Roboto"/>
                  <a:cs typeface="Roboto"/>
                  <a:sym typeface="Roboto"/>
                </a:rPr>
                <a:t>3</a:t>
              </a:r>
              <a:endParaRPr sz="1200" b="1">
                <a:solidFill>
                  <a:srgbClr val="307BF3"/>
                </a:solidFill>
                <a:latin typeface="Roboto"/>
                <a:ea typeface="Roboto"/>
                <a:cs typeface="Roboto"/>
                <a:sym typeface="Roboto"/>
              </a:endParaRPr>
            </a:p>
          </p:txBody>
        </p:sp>
        <p:sp>
          <p:nvSpPr>
            <p:cNvPr id="295" name="Google Shape;295;p14"/>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lvl="0">
                <a:lnSpc>
                  <a:spcPct val="115000"/>
                </a:lnSpc>
              </a:pPr>
              <a:r>
                <a:rPr lang="en-US" sz="1200" b="1">
                  <a:solidFill>
                    <a:srgbClr val="00FF00"/>
                  </a:solidFill>
                  <a:latin typeface="Palatino"/>
                  <a:ea typeface="Palatino"/>
                  <a:cs typeface="Palatino"/>
                  <a:sym typeface="Palatino"/>
                </a:rPr>
                <a:t>To reduce distortion in a</a:t>
              </a:r>
            </a:p>
            <a:p>
              <a:pPr lvl="0">
                <a:lnSpc>
                  <a:spcPct val="115000"/>
                </a:lnSpc>
              </a:pPr>
              <a:r>
                <a:rPr lang="en-US" sz="1200" b="1">
                  <a:solidFill>
                    <a:srgbClr val="00FF00"/>
                  </a:solidFill>
                  <a:latin typeface="Palatino"/>
                  <a:ea typeface="Palatino"/>
                  <a:cs typeface="Palatino"/>
                  <a:sym typeface="Palatino"/>
                </a:rPr>
                <a:t>grid</a:t>
              </a:r>
              <a:endParaRPr sz="800" b="1">
                <a:solidFill>
                  <a:srgbClr val="00FF00"/>
                </a:solidFill>
                <a:latin typeface="Palatino"/>
                <a:ea typeface="Palatino"/>
                <a:cs typeface="Palatino"/>
                <a:sym typeface="Palatino"/>
              </a:endParaRPr>
            </a:p>
          </p:txBody>
        </p:sp>
      </p:grpSp>
      <p:pic>
        <p:nvPicPr>
          <p:cNvPr id="15" name="Picture 14"/>
          <p:cNvPicPr>
            <a:picLocks noChangeAspect="1"/>
          </p:cNvPicPr>
          <p:nvPr/>
        </p:nvPicPr>
        <p:blipFill>
          <a:blip r:embed="rId3"/>
          <a:stretch>
            <a:fillRect/>
          </a:stretch>
        </p:blipFill>
        <p:spPr>
          <a:xfrm>
            <a:off x="0" y="0"/>
            <a:ext cx="1064499" cy="1064499"/>
          </a:xfrm>
          <a:prstGeom prst="rect">
            <a:avLst/>
          </a:prstGeom>
        </p:spPr>
      </p:pic>
      <p:pic>
        <p:nvPicPr>
          <p:cNvPr id="19" name="Picture 18"/>
          <p:cNvPicPr>
            <a:picLocks noChangeAspect="1"/>
          </p:cNvPicPr>
          <p:nvPr/>
        </p:nvPicPr>
        <p:blipFill>
          <a:blip r:embed="rId4"/>
          <a:stretch>
            <a:fillRect/>
          </a:stretch>
        </p:blipFill>
        <p:spPr>
          <a:xfrm>
            <a:off x="7745098" y="1"/>
            <a:ext cx="1398901" cy="924673"/>
          </a:xfrm>
          <a:prstGeom prst="rect">
            <a:avLst/>
          </a:prstGeom>
        </p:spPr>
      </p:pic>
      <p:pic>
        <p:nvPicPr>
          <p:cNvPr id="20" name="Picture 19"/>
          <p:cNvPicPr>
            <a:picLocks noChangeAspect="1"/>
          </p:cNvPicPr>
          <p:nvPr/>
        </p:nvPicPr>
        <p:blipFill>
          <a:blip r:embed="rId5"/>
          <a:stretch>
            <a:fillRect/>
          </a:stretch>
        </p:blipFill>
        <p:spPr>
          <a:xfrm>
            <a:off x="1" y="2"/>
            <a:ext cx="1027416" cy="1027416"/>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2</a:t>
            </a:fld>
            <a:endParaRPr lang="en-GB"/>
          </a:p>
        </p:txBody>
      </p:sp>
    </p:spTree>
    <p:extLst>
      <p:ext uri="{BB962C8B-B14F-4D97-AF65-F5344CB8AC3E}">
        <p14:creationId xmlns:p14="http://schemas.microsoft.com/office/powerpoint/2010/main" xmlns="" val="149015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a:spLocks noGrp="1"/>
          </p:cNvSpPr>
          <p:nvPr>
            <p:ph type="title"/>
          </p:nvPr>
        </p:nvSpPr>
        <p:spPr>
          <a:xfrm>
            <a:off x="1303800" y="123975"/>
            <a:ext cx="7030500" cy="99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mtClean="0"/>
              <a:t>ABSTRACT</a:t>
            </a:r>
            <a:endParaRPr/>
          </a:p>
        </p:txBody>
      </p:sp>
      <p:grpSp>
        <p:nvGrpSpPr>
          <p:cNvPr id="301" name="Google Shape;301;p15"/>
          <p:cNvGrpSpPr/>
          <p:nvPr/>
        </p:nvGrpSpPr>
        <p:grpSpPr>
          <a:xfrm>
            <a:off x="323513" y="2003100"/>
            <a:ext cx="2952125" cy="1289700"/>
            <a:chOff x="323513" y="2003100"/>
            <a:chExt cx="2952125" cy="1289700"/>
          </a:xfrm>
        </p:grpSpPr>
        <p:sp>
          <p:nvSpPr>
            <p:cNvPr id="302" name="Google Shape;302;p15"/>
            <p:cNvSpPr txBox="1"/>
            <p:nvPr/>
          </p:nvSpPr>
          <p:spPr>
            <a:xfrm>
              <a:off x="323513" y="2003100"/>
              <a:ext cx="2124000" cy="1289700"/>
            </a:xfrm>
            <a:prstGeom prst="rect">
              <a:avLst/>
            </a:prstGeom>
            <a:noFill/>
            <a:ln>
              <a:noFill/>
            </a:ln>
          </p:spPr>
          <p:txBody>
            <a:bodyPr spcFirstLastPara="1" wrap="square" lIns="91425" tIns="91425" rIns="91425" bIns="91425" anchor="ctr" anchorCtr="0">
              <a:noAutofit/>
            </a:bodyPr>
            <a:lstStyle/>
            <a:p>
              <a:pPr lvl="0" algn="just"/>
              <a:r>
                <a:rPr lang="en-US" sz="1200" smtClean="0">
                  <a:latin typeface="Palatino Linotype" panose="02040502050505030304" pitchFamily="18" charset="0"/>
                  <a:ea typeface="Palatino"/>
                  <a:cs typeface="Palatino"/>
                  <a:sym typeface="Palatino"/>
                </a:rPr>
                <a:t>Compare to the classical inverters, the multilevel inverter finds remarkable advantages, which can be suitably implemented in green energy power generation.</a:t>
              </a:r>
              <a:endParaRPr sz="800">
                <a:latin typeface="Palatino Linotype" panose="02040502050505030304" pitchFamily="18" charset="0"/>
                <a:ea typeface="Palatino"/>
                <a:cs typeface="Palatino"/>
                <a:sym typeface="Palatino"/>
              </a:endParaRPr>
            </a:p>
          </p:txBody>
        </p:sp>
        <p:cxnSp>
          <p:nvCxnSpPr>
            <p:cNvPr id="303" name="Google Shape;303;p15"/>
            <p:cNvCxnSpPr/>
            <p:nvPr/>
          </p:nvCxnSpPr>
          <p:spPr>
            <a:xfrm rot="10800000">
              <a:off x="2642038" y="2647950"/>
              <a:ext cx="633600" cy="0"/>
            </a:xfrm>
            <a:prstGeom prst="straightConnector1">
              <a:avLst/>
            </a:prstGeom>
            <a:noFill/>
            <a:ln w="9525" cap="flat" cmpd="sng">
              <a:solidFill>
                <a:srgbClr val="249C90"/>
              </a:solidFill>
              <a:prstDash val="solid"/>
              <a:round/>
              <a:headEnd type="none" w="sm" len="sm"/>
              <a:tailEnd type="oval" w="med" len="med"/>
            </a:ln>
          </p:spPr>
        </p:cxnSp>
      </p:grpSp>
      <p:grpSp>
        <p:nvGrpSpPr>
          <p:cNvPr id="304" name="Google Shape;304;p15"/>
          <p:cNvGrpSpPr/>
          <p:nvPr/>
        </p:nvGrpSpPr>
        <p:grpSpPr>
          <a:xfrm>
            <a:off x="5209838" y="1214951"/>
            <a:ext cx="3610650" cy="1289700"/>
            <a:chOff x="5209838" y="1060350"/>
            <a:chExt cx="3610650" cy="1289700"/>
          </a:xfrm>
        </p:grpSpPr>
        <p:sp>
          <p:nvSpPr>
            <p:cNvPr id="305" name="Google Shape;305;p15"/>
            <p:cNvSpPr txBox="1"/>
            <p:nvPr/>
          </p:nvSpPr>
          <p:spPr>
            <a:xfrm>
              <a:off x="6696488" y="1060350"/>
              <a:ext cx="2124000" cy="1289700"/>
            </a:xfrm>
            <a:prstGeom prst="rect">
              <a:avLst/>
            </a:prstGeom>
            <a:noFill/>
            <a:ln>
              <a:noFill/>
            </a:ln>
          </p:spPr>
          <p:txBody>
            <a:bodyPr spcFirstLastPara="1" wrap="square" lIns="91425" tIns="91425" rIns="91425" bIns="91425" anchor="ctr" anchorCtr="0">
              <a:noAutofit/>
            </a:bodyPr>
            <a:lstStyle/>
            <a:p>
              <a:pPr lvl="0" algn="just"/>
              <a:r>
                <a:rPr lang="en-US" sz="1200">
                  <a:latin typeface="Palatino Linotype" panose="02040502050505030304" pitchFamily="18" charset="0"/>
                  <a:ea typeface="Palatino"/>
                  <a:cs typeface="Palatino"/>
                  <a:sym typeface="Palatino"/>
                </a:rPr>
                <a:t>The proposed inverter is constructed in real-time, and the performance of the inverter is studied by testing with fixed and variable reactive loads.</a:t>
              </a:r>
              <a:endParaRPr sz="1200">
                <a:latin typeface="Palatino Linotype" panose="02040502050505030304" pitchFamily="18" charset="0"/>
                <a:ea typeface="Palatino"/>
                <a:cs typeface="Palatino"/>
                <a:sym typeface="Palatino"/>
              </a:endParaRPr>
            </a:p>
          </p:txBody>
        </p:sp>
        <p:cxnSp>
          <p:nvCxnSpPr>
            <p:cNvPr id="306" name="Google Shape;306;p15"/>
            <p:cNvCxnSpPr/>
            <p:nvPr/>
          </p:nvCxnSpPr>
          <p:spPr>
            <a:xfrm>
              <a:off x="5209838" y="1705200"/>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307" name="Google Shape;307;p15"/>
          <p:cNvGrpSpPr/>
          <p:nvPr/>
        </p:nvGrpSpPr>
        <p:grpSpPr>
          <a:xfrm>
            <a:off x="5209838" y="3003450"/>
            <a:ext cx="3610650" cy="1289700"/>
            <a:chOff x="5209838" y="3003450"/>
            <a:chExt cx="3610650" cy="1289700"/>
          </a:xfrm>
        </p:grpSpPr>
        <p:sp>
          <p:nvSpPr>
            <p:cNvPr id="308" name="Google Shape;308;p15"/>
            <p:cNvSpPr txBox="1"/>
            <p:nvPr/>
          </p:nvSpPr>
          <p:spPr>
            <a:xfrm>
              <a:off x="6696488" y="3003450"/>
              <a:ext cx="2124000" cy="1289700"/>
            </a:xfrm>
            <a:prstGeom prst="rect">
              <a:avLst/>
            </a:prstGeom>
            <a:noFill/>
            <a:ln>
              <a:noFill/>
            </a:ln>
          </p:spPr>
          <p:txBody>
            <a:bodyPr spcFirstLastPara="1" wrap="square" lIns="91425" tIns="91425" rIns="91425" bIns="91425" anchor="ctr" anchorCtr="0">
              <a:noAutofit/>
            </a:bodyPr>
            <a:lstStyle/>
            <a:p>
              <a:pPr lvl="0" algn="just"/>
              <a:r>
                <a:rPr lang="en-US" sz="1200">
                  <a:latin typeface="Palatino Linotype" panose="02040502050505030304" pitchFamily="18" charset="0"/>
                  <a:ea typeface="Roboto"/>
                  <a:cs typeface="Roboto"/>
                  <a:sym typeface="Roboto"/>
                </a:rPr>
                <a:t>A</a:t>
              </a:r>
              <a:r>
                <a:rPr lang="en-US" sz="1200" smtClean="0">
                  <a:latin typeface="Palatino Linotype" panose="02040502050505030304" pitchFamily="18" charset="0"/>
                  <a:ea typeface="Roboto"/>
                  <a:cs typeface="Roboto"/>
                  <a:sym typeface="Roboto"/>
                </a:rPr>
                <a:t>n </a:t>
              </a:r>
              <a:r>
                <a:rPr lang="en-US" sz="1200">
                  <a:latin typeface="Palatino Linotype" panose="02040502050505030304" pitchFamily="18" charset="0"/>
                  <a:ea typeface="Roboto"/>
                  <a:cs typeface="Roboto"/>
                  <a:sym typeface="Roboto"/>
                </a:rPr>
                <a:t>asymmetric multilevel inverter with fewer components is proposed for renewable energy applications. The proposed inverter is a cross between two H bridge-style devices</a:t>
              </a:r>
              <a:endParaRPr sz="800">
                <a:latin typeface="Palatino Linotype" panose="02040502050505030304" pitchFamily="18" charset="0"/>
                <a:ea typeface="Palatino"/>
                <a:cs typeface="Palatino"/>
                <a:sym typeface="Palatino"/>
              </a:endParaRPr>
            </a:p>
          </p:txBody>
        </p:sp>
        <p:cxnSp>
          <p:nvCxnSpPr>
            <p:cNvPr id="309" name="Google Shape;309;p15"/>
            <p:cNvCxnSpPr/>
            <p:nvPr/>
          </p:nvCxnSpPr>
          <p:spPr>
            <a:xfrm>
              <a:off x="5209838" y="3648300"/>
              <a:ext cx="1286700" cy="0"/>
            </a:xfrm>
            <a:prstGeom prst="straightConnector1">
              <a:avLst/>
            </a:prstGeom>
            <a:noFill/>
            <a:ln w="9525" cap="flat" cmpd="sng">
              <a:solidFill>
                <a:srgbClr val="1D7E74"/>
              </a:solidFill>
              <a:prstDash val="solid"/>
              <a:round/>
              <a:headEnd type="none" w="sm" len="sm"/>
              <a:tailEnd type="oval" w="med" len="med"/>
            </a:ln>
          </p:spPr>
        </p:cxnSp>
      </p:grpSp>
      <p:grpSp>
        <p:nvGrpSpPr>
          <p:cNvPr id="310" name="Google Shape;310;p15"/>
          <p:cNvGrpSpPr/>
          <p:nvPr/>
        </p:nvGrpSpPr>
        <p:grpSpPr>
          <a:xfrm>
            <a:off x="2662213" y="728463"/>
            <a:ext cx="3814835" cy="3790597"/>
            <a:chOff x="2662213" y="676344"/>
            <a:chExt cx="3814835" cy="3790597"/>
          </a:xfrm>
        </p:grpSpPr>
        <p:sp>
          <p:nvSpPr>
            <p:cNvPr id="311" name="Google Shape;311;p15"/>
            <p:cNvSpPr/>
            <p:nvPr/>
          </p:nvSpPr>
          <p:spPr>
            <a:xfrm rot="3600185">
              <a:off x="3169983" y="1184511"/>
              <a:ext cx="2774659" cy="2774659"/>
            </a:xfrm>
            <a:prstGeom prst="blockArc">
              <a:avLst>
                <a:gd name="adj1" fmla="val 12622480"/>
                <a:gd name="adj2" fmla="val 19781569"/>
                <a:gd name="adj3" fmla="val 20773"/>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rot="10800000">
              <a:off x="3183490" y="1163229"/>
              <a:ext cx="2774700" cy="2774700"/>
            </a:xfrm>
            <a:prstGeom prst="blockArc">
              <a:avLst>
                <a:gd name="adj1" fmla="val 12622480"/>
                <a:gd name="adj2" fmla="val 19662822"/>
                <a:gd name="adj3" fmla="val 20729"/>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rot="-3600185">
              <a:off x="3194618" y="1184114"/>
              <a:ext cx="2774659" cy="2774659"/>
            </a:xfrm>
            <a:prstGeom prst="blockArc">
              <a:avLst>
                <a:gd name="adj1" fmla="val 12622480"/>
                <a:gd name="adj2" fmla="val 19703271"/>
                <a:gd name="adj3" fmla="val 20851"/>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15"/>
            <p:cNvGrpSpPr/>
            <p:nvPr/>
          </p:nvGrpSpPr>
          <p:grpSpPr>
            <a:xfrm rot="-7200165">
              <a:off x="3337679" y="2826785"/>
              <a:ext cx="585011" cy="585536"/>
              <a:chOff x="1967628" y="812211"/>
              <a:chExt cx="588000" cy="588000"/>
            </a:xfrm>
          </p:grpSpPr>
          <p:sp>
            <p:nvSpPr>
              <p:cNvPr id="315" name="Google Shape;315;p15"/>
              <p:cNvSpPr/>
              <p:nvPr/>
            </p:nvSpPr>
            <p:spPr>
              <a:xfrm rot="39023">
                <a:off x="1970909" y="815492"/>
                <a:ext cx="581437" cy="58143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rot="10800000">
                <a:off x="1970875" y="815525"/>
                <a:ext cx="581400" cy="581400"/>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15"/>
            <p:cNvGrpSpPr/>
            <p:nvPr/>
          </p:nvGrpSpPr>
          <p:grpSpPr>
            <a:xfrm>
              <a:off x="4264097" y="1180331"/>
              <a:ext cx="585001" cy="585530"/>
              <a:chOff x="1970048" y="811613"/>
              <a:chExt cx="588000" cy="588000"/>
            </a:xfrm>
          </p:grpSpPr>
          <p:sp>
            <p:nvSpPr>
              <p:cNvPr id="318" name="Google Shape;318;p15"/>
              <p:cNvSpPr/>
              <p:nvPr/>
            </p:nvSpPr>
            <p:spPr>
              <a:xfrm rot="39023">
                <a:off x="1973329" y="814894"/>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rot="10800000">
                <a:off x="1973295" y="814927"/>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15"/>
            <p:cNvGrpSpPr/>
            <p:nvPr/>
          </p:nvGrpSpPr>
          <p:grpSpPr>
            <a:xfrm rot="7200165">
              <a:off x="5229930" y="2804716"/>
              <a:ext cx="585011" cy="585536"/>
              <a:chOff x="1977085" y="811649"/>
              <a:chExt cx="588000" cy="588000"/>
            </a:xfrm>
          </p:grpSpPr>
          <p:sp>
            <p:nvSpPr>
              <p:cNvPr id="321" name="Google Shape;321;p15"/>
              <p:cNvSpPr/>
              <p:nvPr/>
            </p:nvSpPr>
            <p:spPr>
              <a:xfrm rot="39023">
                <a:off x="1980366" y="814930"/>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rot="10800000">
                <a:off x="1980332" y="814963"/>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15"/>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FFFFFF"/>
                  </a:solidFill>
                  <a:latin typeface="Roboto"/>
                  <a:ea typeface="Roboto"/>
                  <a:cs typeface="Roboto"/>
                  <a:sym typeface="Roboto"/>
                </a:rPr>
                <a:t>03 </a:t>
              </a:r>
              <a:endParaRPr sz="1600" b="1">
                <a:solidFill>
                  <a:srgbClr val="FFFFFF"/>
                </a:solidFill>
                <a:latin typeface="Roboto"/>
                <a:ea typeface="Roboto"/>
                <a:cs typeface="Roboto"/>
                <a:sym typeface="Roboto"/>
              </a:endParaRPr>
            </a:p>
          </p:txBody>
        </p:sp>
        <p:sp>
          <p:nvSpPr>
            <p:cNvPr id="324" name="Google Shape;324;p15"/>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FFFFFF"/>
                  </a:solidFill>
                  <a:latin typeface="Roboto"/>
                  <a:ea typeface="Roboto"/>
                  <a:cs typeface="Roboto"/>
                  <a:sym typeface="Roboto"/>
                </a:rPr>
                <a:t>01 </a:t>
              </a:r>
              <a:endParaRPr sz="1600" b="1">
                <a:solidFill>
                  <a:srgbClr val="FFFFFF"/>
                </a:solidFill>
                <a:latin typeface="Roboto"/>
                <a:ea typeface="Roboto"/>
                <a:cs typeface="Roboto"/>
                <a:sym typeface="Roboto"/>
              </a:endParaRPr>
            </a:p>
          </p:txBody>
        </p:sp>
        <p:sp>
          <p:nvSpPr>
            <p:cNvPr id="325" name="Google Shape;325;p15"/>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FFFFFF"/>
                  </a:solidFill>
                  <a:latin typeface="Roboto"/>
                  <a:ea typeface="Roboto"/>
                  <a:cs typeface="Roboto"/>
                  <a:sym typeface="Roboto"/>
                </a:rPr>
                <a:t>02 </a:t>
              </a:r>
              <a:endParaRPr sz="1600" b="1">
                <a:solidFill>
                  <a:srgbClr val="FFFFFF"/>
                </a:solidFill>
                <a:latin typeface="Roboto"/>
                <a:ea typeface="Roboto"/>
                <a:cs typeface="Roboto"/>
                <a:sym typeface="Roboto"/>
              </a:endParaRPr>
            </a:p>
          </p:txBody>
        </p:sp>
      </p:grpSp>
      <p:pic>
        <p:nvPicPr>
          <p:cNvPr id="28" name="Picture 27"/>
          <p:cNvPicPr>
            <a:picLocks noChangeAspect="1"/>
          </p:cNvPicPr>
          <p:nvPr/>
        </p:nvPicPr>
        <p:blipFill>
          <a:blip r:embed="rId3"/>
          <a:stretch>
            <a:fillRect/>
          </a:stretch>
        </p:blipFill>
        <p:spPr>
          <a:xfrm>
            <a:off x="0" y="0"/>
            <a:ext cx="1064499" cy="1064499"/>
          </a:xfrm>
          <a:prstGeom prst="rect">
            <a:avLst/>
          </a:prstGeom>
        </p:spPr>
      </p:pic>
      <p:pic>
        <p:nvPicPr>
          <p:cNvPr id="31" name="Picture 30"/>
          <p:cNvPicPr>
            <a:picLocks noChangeAspect="1"/>
          </p:cNvPicPr>
          <p:nvPr/>
        </p:nvPicPr>
        <p:blipFill>
          <a:blip r:embed="rId4"/>
          <a:stretch>
            <a:fillRect/>
          </a:stretch>
        </p:blipFill>
        <p:spPr>
          <a:xfrm>
            <a:off x="7745098" y="1"/>
            <a:ext cx="1398901" cy="924673"/>
          </a:xfrm>
          <a:prstGeom prst="rect">
            <a:avLst/>
          </a:prstGeom>
        </p:spPr>
      </p:pic>
      <p:pic>
        <p:nvPicPr>
          <p:cNvPr id="32" name="Picture 31"/>
          <p:cNvPicPr>
            <a:picLocks noChangeAspect="1"/>
          </p:cNvPicPr>
          <p:nvPr/>
        </p:nvPicPr>
        <p:blipFill>
          <a:blip r:embed="rId5"/>
          <a:stretch>
            <a:fillRect/>
          </a:stretch>
        </p:blipFill>
        <p:spPr>
          <a:xfrm>
            <a:off x="1" y="2"/>
            <a:ext cx="1027416" cy="1027416"/>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3</a:t>
            </a:fld>
            <a:endParaRPr lang="en-GB"/>
          </a:p>
        </p:txBody>
      </p:sp>
    </p:spTree>
    <p:extLst>
      <p:ext uri="{BB962C8B-B14F-4D97-AF65-F5344CB8AC3E}">
        <p14:creationId xmlns:p14="http://schemas.microsoft.com/office/powerpoint/2010/main" xmlns="" val="309893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6"/>
          <p:cNvSpPr txBox="1">
            <a:spLocks noGrp="1"/>
          </p:cNvSpPr>
          <p:nvPr>
            <p:ph type="title"/>
          </p:nvPr>
        </p:nvSpPr>
        <p:spPr>
          <a:xfrm>
            <a:off x="1314850" y="0"/>
            <a:ext cx="7030500" cy="580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PROPOSED SOLUTION</a:t>
            </a:r>
            <a:endParaRPr/>
          </a:p>
        </p:txBody>
      </p:sp>
      <p:grpSp>
        <p:nvGrpSpPr>
          <p:cNvPr id="331" name="Google Shape;331;p16"/>
          <p:cNvGrpSpPr/>
          <p:nvPr/>
        </p:nvGrpSpPr>
        <p:grpSpPr>
          <a:xfrm>
            <a:off x="4811327" y="1004339"/>
            <a:ext cx="4092490" cy="1056989"/>
            <a:chOff x="4530625" y="1215157"/>
            <a:chExt cx="3797782" cy="892200"/>
          </a:xfrm>
        </p:grpSpPr>
        <p:cxnSp>
          <p:nvCxnSpPr>
            <p:cNvPr id="332" name="Google Shape;332;p16"/>
            <p:cNvCxnSpPr/>
            <p:nvPr/>
          </p:nvCxnSpPr>
          <p:spPr>
            <a:xfrm>
              <a:off x="4530625" y="1582195"/>
              <a:ext cx="1652700" cy="0"/>
            </a:xfrm>
            <a:prstGeom prst="straightConnector1">
              <a:avLst/>
            </a:prstGeom>
            <a:noFill/>
            <a:ln w="9525" cap="flat" cmpd="sng">
              <a:solidFill>
                <a:srgbClr val="BDBDBD"/>
              </a:solidFill>
              <a:prstDash val="solid"/>
              <a:round/>
              <a:headEnd type="none" w="sm" len="sm"/>
              <a:tailEnd type="none" w="sm" len="sm"/>
            </a:ln>
          </p:spPr>
        </p:cxnSp>
        <p:sp>
          <p:nvSpPr>
            <p:cNvPr id="333" name="Google Shape;333;p16"/>
            <p:cNvSpPr/>
            <p:nvPr/>
          </p:nvSpPr>
          <p:spPr>
            <a:xfrm>
              <a:off x="6014671" y="1481782"/>
              <a:ext cx="198600" cy="198300"/>
            </a:xfrm>
            <a:prstGeom prst="ellipse">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txBox="1"/>
            <p:nvPr/>
          </p:nvSpPr>
          <p:spPr>
            <a:xfrm>
              <a:off x="5990215" y="1423765"/>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800">
                  <a:solidFill>
                    <a:srgbClr val="FFFFFF"/>
                  </a:solidFill>
                  <a:latin typeface="Roboto"/>
                  <a:ea typeface="Roboto"/>
                  <a:sym typeface="Roboto"/>
                </a:rPr>
                <a:t>5</a:t>
              </a:r>
              <a:endParaRPr>
                <a:solidFill>
                  <a:srgbClr val="FFFFFF"/>
                </a:solidFill>
              </a:endParaRPr>
            </a:p>
          </p:txBody>
        </p:sp>
        <p:sp>
          <p:nvSpPr>
            <p:cNvPr id="335" name="Google Shape;335;p16"/>
            <p:cNvSpPr txBox="1"/>
            <p:nvPr/>
          </p:nvSpPr>
          <p:spPr>
            <a:xfrm>
              <a:off x="6201107" y="1215157"/>
              <a:ext cx="2127300" cy="892200"/>
            </a:xfrm>
            <a:prstGeom prst="rect">
              <a:avLst/>
            </a:prstGeom>
            <a:noFill/>
            <a:ln>
              <a:noFill/>
            </a:ln>
          </p:spPr>
          <p:txBody>
            <a:bodyPr spcFirstLastPara="1" wrap="square" lIns="91425" tIns="91425" rIns="91425" bIns="91425" anchor="ctr" anchorCtr="0">
              <a:noAutofit/>
            </a:bodyPr>
            <a:lstStyle/>
            <a:p>
              <a:r>
                <a:rPr lang="en-US" sz="1200" smtClean="0">
                  <a:solidFill>
                    <a:schemeClr val="bg2"/>
                  </a:solidFill>
                  <a:latin typeface="Palatino Linotype" panose="02040502050505030304" pitchFamily="18" charset="0"/>
                </a:rPr>
                <a:t>The inverter produces higher efficieny and low THD</a:t>
              </a:r>
              <a:r>
                <a:rPr lang="en-US" sz="1200">
                  <a:solidFill>
                    <a:schemeClr val="bg2"/>
                  </a:solidFill>
                  <a:latin typeface="Palatino Linotype" panose="02040502050505030304" pitchFamily="18" charset="0"/>
                </a:rPr>
                <a:t> </a:t>
              </a:r>
              <a:r>
                <a:rPr lang="en-GB" sz="1200" smtClean="0">
                  <a:solidFill>
                    <a:schemeClr val="bg2"/>
                  </a:solidFill>
                  <a:highlight>
                    <a:srgbClr val="F7F7F8"/>
                  </a:highlight>
                  <a:latin typeface="Palatino Linotype" panose="02040502050505030304" pitchFamily="18" charset="0"/>
                  <a:ea typeface="Palatino"/>
                  <a:cs typeface="Palatino"/>
                  <a:sym typeface="Palatino"/>
                </a:rPr>
                <a:t>.</a:t>
              </a:r>
              <a:endParaRPr sz="800" b="1">
                <a:solidFill>
                  <a:schemeClr val="bg2"/>
                </a:solidFill>
                <a:latin typeface="Palatino Linotype" panose="02040502050505030304" pitchFamily="18" charset="0"/>
                <a:ea typeface="Palatino"/>
                <a:cs typeface="Palatino"/>
                <a:sym typeface="Palatino"/>
              </a:endParaRPr>
            </a:p>
          </p:txBody>
        </p:sp>
      </p:grpSp>
      <p:grpSp>
        <p:nvGrpSpPr>
          <p:cNvPr id="336" name="Google Shape;336;p16"/>
          <p:cNvGrpSpPr/>
          <p:nvPr/>
        </p:nvGrpSpPr>
        <p:grpSpPr>
          <a:xfrm>
            <a:off x="5386576" y="2072046"/>
            <a:ext cx="3541753" cy="885326"/>
            <a:chOff x="5064450" y="2086419"/>
            <a:chExt cx="3286704" cy="747300"/>
          </a:xfrm>
        </p:grpSpPr>
        <p:cxnSp>
          <p:nvCxnSpPr>
            <p:cNvPr id="337" name="Google Shape;337;p16"/>
            <p:cNvCxnSpPr/>
            <p:nvPr/>
          </p:nvCxnSpPr>
          <p:spPr>
            <a:xfrm>
              <a:off x="5064450" y="2460069"/>
              <a:ext cx="1119000" cy="0"/>
            </a:xfrm>
            <a:prstGeom prst="straightConnector1">
              <a:avLst/>
            </a:prstGeom>
            <a:noFill/>
            <a:ln w="9525" cap="flat" cmpd="sng">
              <a:solidFill>
                <a:srgbClr val="BDBDBD"/>
              </a:solidFill>
              <a:prstDash val="solid"/>
              <a:round/>
              <a:headEnd type="none" w="sm" len="sm"/>
              <a:tailEnd type="none" w="sm" len="sm"/>
            </a:ln>
          </p:spPr>
        </p:cxnSp>
        <p:sp>
          <p:nvSpPr>
            <p:cNvPr id="338" name="Google Shape;338;p16"/>
            <p:cNvSpPr/>
            <p:nvPr/>
          </p:nvSpPr>
          <p:spPr>
            <a:xfrm>
              <a:off x="6014671" y="2353882"/>
              <a:ext cx="198600" cy="198300"/>
            </a:xfrm>
            <a:prstGeom prst="ellipse">
              <a:avLst/>
            </a:prstGeom>
            <a:solidFill>
              <a:srgbClr val="761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txBox="1"/>
            <p:nvPr/>
          </p:nvSpPr>
          <p:spPr>
            <a:xfrm>
              <a:off x="5991690" y="2295028"/>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800">
                  <a:solidFill>
                    <a:srgbClr val="FFFFFF"/>
                  </a:solidFill>
                  <a:latin typeface="Roboto"/>
                  <a:ea typeface="Roboto"/>
                  <a:cs typeface="Roboto"/>
                  <a:sym typeface="Roboto"/>
                </a:rPr>
                <a:t>3</a:t>
              </a:r>
              <a:endParaRPr>
                <a:solidFill>
                  <a:srgbClr val="FFFFFF"/>
                </a:solidFill>
              </a:endParaRPr>
            </a:p>
          </p:txBody>
        </p:sp>
        <p:sp>
          <p:nvSpPr>
            <p:cNvPr id="340" name="Google Shape;340;p16"/>
            <p:cNvSpPr txBox="1"/>
            <p:nvPr/>
          </p:nvSpPr>
          <p:spPr>
            <a:xfrm>
              <a:off x="6223854" y="2086419"/>
              <a:ext cx="2127300" cy="747300"/>
            </a:xfrm>
            <a:prstGeom prst="rect">
              <a:avLst/>
            </a:prstGeom>
            <a:noFill/>
            <a:ln>
              <a:noFill/>
            </a:ln>
          </p:spPr>
          <p:txBody>
            <a:bodyPr spcFirstLastPara="1" wrap="square" lIns="91425" tIns="91425" rIns="91425" bIns="91425" anchor="ctr" anchorCtr="0">
              <a:noAutofit/>
            </a:bodyPr>
            <a:lstStyle/>
            <a:p>
              <a:pPr lvl="0" algn="just">
                <a:lnSpc>
                  <a:spcPct val="115000"/>
                </a:lnSpc>
              </a:pPr>
              <a:r>
                <a:rPr lang="en-US" sz="1200">
                  <a:latin typeface="Palatino Linotype" panose="02040502050505030304" pitchFamily="18" charset="0"/>
                </a:rPr>
                <a:t>The proposed inverter uses Nearest Level Modulation Technique as controller</a:t>
              </a:r>
              <a:endParaRPr sz="1200" b="1">
                <a:latin typeface="Palatino Linotype" panose="02040502050505030304" pitchFamily="18" charset="0"/>
                <a:ea typeface="Palatino"/>
                <a:cs typeface="Palatino"/>
                <a:sym typeface="Palatino"/>
              </a:endParaRPr>
            </a:p>
          </p:txBody>
        </p:sp>
      </p:grpSp>
      <p:grpSp>
        <p:nvGrpSpPr>
          <p:cNvPr id="341" name="Google Shape;341;p16"/>
          <p:cNvGrpSpPr/>
          <p:nvPr/>
        </p:nvGrpSpPr>
        <p:grpSpPr>
          <a:xfrm>
            <a:off x="5935829" y="3350852"/>
            <a:ext cx="2992500" cy="885326"/>
            <a:chOff x="5574150" y="3083456"/>
            <a:chExt cx="2777004" cy="747300"/>
          </a:xfrm>
        </p:grpSpPr>
        <p:cxnSp>
          <p:nvCxnSpPr>
            <p:cNvPr id="342" name="Google Shape;342;p16"/>
            <p:cNvCxnSpPr/>
            <p:nvPr/>
          </p:nvCxnSpPr>
          <p:spPr>
            <a:xfrm>
              <a:off x="5574150" y="3449448"/>
              <a:ext cx="609300" cy="0"/>
            </a:xfrm>
            <a:prstGeom prst="straightConnector1">
              <a:avLst/>
            </a:prstGeom>
            <a:noFill/>
            <a:ln w="9525" cap="flat" cmpd="sng">
              <a:solidFill>
                <a:srgbClr val="BDBDBD"/>
              </a:solidFill>
              <a:prstDash val="solid"/>
              <a:round/>
              <a:headEnd type="none" w="sm" len="sm"/>
              <a:tailEnd type="none" w="sm" len="sm"/>
            </a:ln>
          </p:spPr>
        </p:cxnSp>
        <p:sp>
          <p:nvSpPr>
            <p:cNvPr id="343" name="Google Shape;343;p16"/>
            <p:cNvSpPr/>
            <p:nvPr/>
          </p:nvSpPr>
          <p:spPr>
            <a:xfrm>
              <a:off x="6014671" y="3349032"/>
              <a:ext cx="198600" cy="198300"/>
            </a:xfrm>
            <a:prstGeom prst="ellipse">
              <a:avLst/>
            </a:prstGeom>
            <a:solidFill>
              <a:srgbClr val="922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txBox="1"/>
            <p:nvPr/>
          </p:nvSpPr>
          <p:spPr>
            <a:xfrm>
              <a:off x="5991690" y="3291115"/>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800">
                  <a:solidFill>
                    <a:srgbClr val="FFFFFF"/>
                  </a:solidFill>
                  <a:latin typeface="Roboto"/>
                  <a:ea typeface="Roboto"/>
                  <a:sym typeface="Roboto"/>
                </a:rPr>
                <a:t>1</a:t>
              </a:r>
              <a:endParaRPr>
                <a:solidFill>
                  <a:srgbClr val="FFFFFF"/>
                </a:solidFill>
              </a:endParaRPr>
            </a:p>
          </p:txBody>
        </p:sp>
        <p:sp>
          <p:nvSpPr>
            <p:cNvPr id="345" name="Google Shape;345;p16"/>
            <p:cNvSpPr txBox="1"/>
            <p:nvPr/>
          </p:nvSpPr>
          <p:spPr>
            <a:xfrm>
              <a:off x="6223854" y="3083456"/>
              <a:ext cx="2127300" cy="747300"/>
            </a:xfrm>
            <a:prstGeom prst="rect">
              <a:avLst/>
            </a:prstGeom>
            <a:noFill/>
            <a:ln>
              <a:noFill/>
            </a:ln>
          </p:spPr>
          <p:txBody>
            <a:bodyPr spcFirstLastPara="1" wrap="square" lIns="91425" tIns="91425" rIns="91425" bIns="91425" anchor="ctr" anchorCtr="0">
              <a:noAutofit/>
            </a:bodyPr>
            <a:lstStyle/>
            <a:p>
              <a:pPr lvl="0" algn="just">
                <a:lnSpc>
                  <a:spcPct val="115000"/>
                </a:lnSpc>
                <a:spcAft>
                  <a:spcPts val="1600"/>
                </a:spcAft>
              </a:pPr>
              <a:r>
                <a:rPr lang="en-US" sz="1200">
                  <a:latin typeface="Palatino Linotype" panose="02040502050505030304" pitchFamily="18" charset="0"/>
                </a:rPr>
                <a:t>The proposed Multilevel Inverter converts the DC source to AC source. </a:t>
              </a:r>
              <a:endParaRPr sz="800" b="1">
                <a:latin typeface="Palatino Linotype" panose="02040502050505030304" pitchFamily="18" charset="0"/>
                <a:ea typeface="Palatino"/>
                <a:cs typeface="Palatino"/>
                <a:sym typeface="Palatino"/>
              </a:endParaRPr>
            </a:p>
          </p:txBody>
        </p:sp>
      </p:grpSp>
      <p:grpSp>
        <p:nvGrpSpPr>
          <p:cNvPr id="346" name="Google Shape;346;p16"/>
          <p:cNvGrpSpPr/>
          <p:nvPr/>
        </p:nvGrpSpPr>
        <p:grpSpPr>
          <a:xfrm>
            <a:off x="363171" y="1560645"/>
            <a:ext cx="3737897" cy="885326"/>
            <a:chOff x="744101" y="1672393"/>
            <a:chExt cx="3468724" cy="747300"/>
          </a:xfrm>
        </p:grpSpPr>
        <p:cxnSp>
          <p:nvCxnSpPr>
            <p:cNvPr id="347" name="Google Shape;347;p16"/>
            <p:cNvCxnSpPr/>
            <p:nvPr/>
          </p:nvCxnSpPr>
          <p:spPr>
            <a:xfrm rot="10800000">
              <a:off x="2921325" y="2046050"/>
              <a:ext cx="1291500" cy="0"/>
            </a:xfrm>
            <a:prstGeom prst="straightConnector1">
              <a:avLst/>
            </a:prstGeom>
            <a:noFill/>
            <a:ln w="9525" cap="flat" cmpd="sng">
              <a:solidFill>
                <a:srgbClr val="BDBDBD"/>
              </a:solidFill>
              <a:prstDash val="solid"/>
              <a:round/>
              <a:headEnd type="none" w="sm" len="sm"/>
              <a:tailEnd type="none" w="sm" len="sm"/>
            </a:ln>
          </p:spPr>
        </p:cxnSp>
        <p:sp>
          <p:nvSpPr>
            <p:cNvPr id="348" name="Google Shape;348;p16"/>
            <p:cNvSpPr/>
            <p:nvPr/>
          </p:nvSpPr>
          <p:spPr>
            <a:xfrm>
              <a:off x="2874851" y="1943786"/>
              <a:ext cx="198600" cy="198300"/>
            </a:xfrm>
            <a:prstGeom prst="ellipse">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txBox="1"/>
            <p:nvPr/>
          </p:nvSpPr>
          <p:spPr>
            <a:xfrm>
              <a:off x="2849841" y="1884747"/>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800">
                  <a:solidFill>
                    <a:srgbClr val="FFFFFF"/>
                  </a:solidFill>
                  <a:latin typeface="Roboto"/>
                  <a:ea typeface="Roboto"/>
                  <a:sym typeface="Roboto"/>
                </a:rPr>
                <a:t>4</a:t>
              </a:r>
              <a:endParaRPr>
                <a:solidFill>
                  <a:srgbClr val="FFFFFF"/>
                </a:solidFill>
              </a:endParaRPr>
            </a:p>
          </p:txBody>
        </p:sp>
        <p:sp>
          <p:nvSpPr>
            <p:cNvPr id="350" name="Google Shape;350;p16"/>
            <p:cNvSpPr txBox="1"/>
            <p:nvPr/>
          </p:nvSpPr>
          <p:spPr>
            <a:xfrm>
              <a:off x="744101" y="1672393"/>
              <a:ext cx="2127300" cy="747300"/>
            </a:xfrm>
            <a:prstGeom prst="rect">
              <a:avLst/>
            </a:prstGeom>
            <a:noFill/>
            <a:ln>
              <a:noFill/>
            </a:ln>
          </p:spPr>
          <p:txBody>
            <a:bodyPr spcFirstLastPara="1" wrap="square" lIns="91425" tIns="91425" rIns="91425" bIns="91425" anchor="ctr" anchorCtr="0">
              <a:noAutofit/>
            </a:bodyPr>
            <a:lstStyle/>
            <a:p>
              <a:pPr lvl="0" algn="just">
                <a:lnSpc>
                  <a:spcPct val="115000"/>
                </a:lnSpc>
              </a:pPr>
              <a:r>
                <a:rPr lang="en-US" sz="1200">
                  <a:latin typeface="Palatino Linotype" panose="02040502050505030304" pitchFamily="18" charset="0"/>
                </a:rPr>
                <a:t>The inverter is connected to the grid. </a:t>
              </a:r>
              <a:endParaRPr sz="800" b="1">
                <a:latin typeface="Palatino Linotype" panose="02040502050505030304" pitchFamily="18" charset="0"/>
                <a:ea typeface="Roboto"/>
                <a:cs typeface="Roboto"/>
                <a:sym typeface="Roboto"/>
              </a:endParaRPr>
            </a:p>
          </p:txBody>
        </p:sp>
      </p:grpSp>
      <p:grpSp>
        <p:nvGrpSpPr>
          <p:cNvPr id="351" name="Google Shape;351;p16"/>
          <p:cNvGrpSpPr/>
          <p:nvPr/>
        </p:nvGrpSpPr>
        <p:grpSpPr>
          <a:xfrm>
            <a:off x="363175" y="2904995"/>
            <a:ext cx="3256173" cy="1152375"/>
            <a:chOff x="744105" y="2724795"/>
            <a:chExt cx="3021690" cy="972715"/>
          </a:xfrm>
        </p:grpSpPr>
        <p:cxnSp>
          <p:nvCxnSpPr>
            <p:cNvPr id="352" name="Google Shape;352;p16"/>
            <p:cNvCxnSpPr/>
            <p:nvPr/>
          </p:nvCxnSpPr>
          <p:spPr>
            <a:xfrm rot="10800000">
              <a:off x="2915895" y="2881250"/>
              <a:ext cx="849900" cy="0"/>
            </a:xfrm>
            <a:prstGeom prst="straightConnector1">
              <a:avLst/>
            </a:prstGeom>
            <a:noFill/>
            <a:ln w="9525" cap="flat" cmpd="sng">
              <a:solidFill>
                <a:srgbClr val="BDBDBD"/>
              </a:solidFill>
              <a:prstDash val="solid"/>
              <a:round/>
              <a:headEnd type="none" w="sm" len="sm"/>
              <a:tailEnd type="none" w="sm" len="sm"/>
            </a:ln>
          </p:spPr>
        </p:cxnSp>
        <p:sp>
          <p:nvSpPr>
            <p:cNvPr id="353" name="Google Shape;353;p16"/>
            <p:cNvSpPr/>
            <p:nvPr/>
          </p:nvSpPr>
          <p:spPr>
            <a:xfrm>
              <a:off x="2874851" y="2780836"/>
              <a:ext cx="198600" cy="198300"/>
            </a:xfrm>
            <a:prstGeom prst="ellipse">
              <a:avLst/>
            </a:prstGeom>
            <a:solidFill>
              <a:srgbClr val="7F2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txBox="1"/>
            <p:nvPr/>
          </p:nvSpPr>
          <p:spPr>
            <a:xfrm>
              <a:off x="2849841" y="2724795"/>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GB" sz="800" smtClean="0">
                  <a:solidFill>
                    <a:srgbClr val="FFFFFF"/>
                  </a:solidFill>
                  <a:latin typeface="Roboto"/>
                  <a:ea typeface="Roboto"/>
                  <a:cs typeface="Roboto"/>
                  <a:sym typeface="Roboto"/>
                </a:rPr>
                <a:t>2</a:t>
              </a:r>
              <a:endParaRPr>
                <a:solidFill>
                  <a:srgbClr val="FFFFFF"/>
                </a:solidFill>
              </a:endParaRPr>
            </a:p>
          </p:txBody>
        </p:sp>
        <p:sp>
          <p:nvSpPr>
            <p:cNvPr id="355" name="Google Shape;355;p16"/>
            <p:cNvSpPr txBox="1"/>
            <p:nvPr/>
          </p:nvSpPr>
          <p:spPr>
            <a:xfrm>
              <a:off x="744105" y="2769010"/>
              <a:ext cx="2127300" cy="9285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n-GB" sz="1200" smtClean="0">
                  <a:latin typeface="Palatino Linotype" panose="02040502050505030304" pitchFamily="18" charset="0"/>
                  <a:ea typeface="Roboto"/>
                  <a:cs typeface="Roboto"/>
                  <a:sym typeface="Roboto"/>
                </a:rPr>
                <a:t>It produces the 19 levels of output voltage and simulated using matlab software.</a:t>
              </a:r>
              <a:endParaRPr sz="1200">
                <a:latin typeface="Palatino Linotype" panose="02040502050505030304" pitchFamily="18" charset="0"/>
                <a:ea typeface="Roboto"/>
                <a:cs typeface="Roboto"/>
                <a:sym typeface="Roboto"/>
              </a:endParaRPr>
            </a:p>
          </p:txBody>
        </p:sp>
      </p:grpSp>
      <p:grpSp>
        <p:nvGrpSpPr>
          <p:cNvPr id="356" name="Google Shape;356;p16"/>
          <p:cNvGrpSpPr/>
          <p:nvPr/>
        </p:nvGrpSpPr>
        <p:grpSpPr>
          <a:xfrm>
            <a:off x="2748457" y="1114898"/>
            <a:ext cx="3781282" cy="3858898"/>
            <a:chOff x="3318063" y="1368287"/>
            <a:chExt cx="2408000" cy="2993482"/>
          </a:xfrm>
        </p:grpSpPr>
        <p:sp>
          <p:nvSpPr>
            <p:cNvPr id="357" name="Google Shape;357;p16"/>
            <p:cNvSpPr/>
            <p:nvPr/>
          </p:nvSpPr>
          <p:spPr>
            <a:xfrm>
              <a:off x="3595785" y="2775241"/>
              <a:ext cx="1853168" cy="919151"/>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sp>
        <p:sp>
          <p:nvSpPr>
            <p:cNvPr id="358" name="Google Shape;358;p16"/>
            <p:cNvSpPr/>
            <p:nvPr/>
          </p:nvSpPr>
          <p:spPr>
            <a:xfrm>
              <a:off x="3318063" y="3194383"/>
              <a:ext cx="1203867" cy="1167385"/>
            </a:xfrm>
            <a:custGeom>
              <a:avLst/>
              <a:gdLst/>
              <a:ahLst/>
              <a:cxnLst/>
              <a:rect l="l" t="t" r="r" b="b"/>
              <a:pathLst>
                <a:path w="31954" h="20822" extrusionOk="0">
                  <a:moveTo>
                    <a:pt x="7355" y="0"/>
                  </a:moveTo>
                  <a:lnTo>
                    <a:pt x="31954" y="8796"/>
                  </a:lnTo>
                  <a:lnTo>
                    <a:pt x="31954" y="20822"/>
                  </a:lnTo>
                  <a:lnTo>
                    <a:pt x="0" y="8895"/>
                  </a:lnTo>
                  <a:close/>
                </a:path>
              </a:pathLst>
            </a:custGeom>
            <a:solidFill>
              <a:srgbClr val="551561"/>
            </a:solidFill>
            <a:ln>
              <a:noFill/>
            </a:ln>
          </p:spPr>
        </p:sp>
        <p:sp>
          <p:nvSpPr>
            <p:cNvPr id="359" name="Google Shape;359;p16"/>
            <p:cNvSpPr/>
            <p:nvPr/>
          </p:nvSpPr>
          <p:spPr>
            <a:xfrm flipH="1">
              <a:off x="4522196" y="3194383"/>
              <a:ext cx="1203867" cy="1167385"/>
            </a:xfrm>
            <a:custGeom>
              <a:avLst/>
              <a:gdLst/>
              <a:ahLst/>
              <a:cxnLst/>
              <a:rect l="l" t="t" r="r" b="b"/>
              <a:pathLst>
                <a:path w="31954" h="20822" extrusionOk="0">
                  <a:moveTo>
                    <a:pt x="7355" y="0"/>
                  </a:moveTo>
                  <a:lnTo>
                    <a:pt x="31954" y="8796"/>
                  </a:lnTo>
                  <a:lnTo>
                    <a:pt x="31954" y="20822"/>
                  </a:lnTo>
                  <a:lnTo>
                    <a:pt x="0" y="8895"/>
                  </a:lnTo>
                  <a:close/>
                </a:path>
              </a:pathLst>
            </a:custGeom>
            <a:solidFill>
              <a:srgbClr val="9225A5"/>
            </a:solidFill>
            <a:ln>
              <a:noFill/>
            </a:ln>
          </p:spPr>
        </p:sp>
        <p:sp>
          <p:nvSpPr>
            <p:cNvPr id="360" name="Google Shape;360;p16"/>
            <p:cNvSpPr/>
            <p:nvPr/>
          </p:nvSpPr>
          <p:spPr>
            <a:xfrm>
              <a:off x="3844034" y="2401368"/>
              <a:ext cx="1356545" cy="672851"/>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sp>
        <p:sp>
          <p:nvSpPr>
            <p:cNvPr id="361" name="Google Shape;361;p16"/>
            <p:cNvSpPr/>
            <p:nvPr/>
          </p:nvSpPr>
          <p:spPr>
            <a:xfrm>
              <a:off x="3930892" y="2272397"/>
              <a:ext cx="1175304" cy="581421"/>
            </a:xfrm>
            <a:custGeom>
              <a:avLst/>
              <a:gdLst/>
              <a:ahLst/>
              <a:cxnLst/>
              <a:rect l="l" t="t" r="r" b="b"/>
              <a:pathLst>
                <a:path w="49248" h="16300" extrusionOk="0">
                  <a:moveTo>
                    <a:pt x="0" y="7554"/>
                  </a:moveTo>
                  <a:lnTo>
                    <a:pt x="24649" y="16300"/>
                  </a:lnTo>
                  <a:lnTo>
                    <a:pt x="49248" y="7604"/>
                  </a:lnTo>
                  <a:lnTo>
                    <a:pt x="24599" y="0"/>
                  </a:lnTo>
                  <a:close/>
                </a:path>
              </a:pathLst>
            </a:custGeom>
            <a:solidFill>
              <a:srgbClr val="D9D9D9"/>
            </a:solidFill>
            <a:ln>
              <a:noFill/>
            </a:ln>
          </p:spPr>
        </p:sp>
        <p:sp>
          <p:nvSpPr>
            <p:cNvPr id="362" name="Google Shape;362;p16"/>
            <p:cNvSpPr/>
            <p:nvPr/>
          </p:nvSpPr>
          <p:spPr>
            <a:xfrm>
              <a:off x="4052837" y="2081437"/>
              <a:ext cx="931314" cy="460727"/>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sp>
        <p:sp>
          <p:nvSpPr>
            <p:cNvPr id="363" name="Google Shape;363;p16"/>
            <p:cNvSpPr/>
            <p:nvPr/>
          </p:nvSpPr>
          <p:spPr>
            <a:xfrm>
              <a:off x="4233144" y="1787006"/>
              <a:ext cx="573183" cy="289305"/>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364" name="Google Shape;364;p16"/>
            <p:cNvSpPr/>
            <p:nvPr/>
          </p:nvSpPr>
          <p:spPr>
            <a:xfrm>
              <a:off x="3640743" y="2708179"/>
              <a:ext cx="881371" cy="854431"/>
            </a:xfrm>
            <a:custGeom>
              <a:avLst/>
              <a:gdLst/>
              <a:ahLst/>
              <a:cxnLst/>
              <a:rect l="l" t="t" r="r" b="b"/>
              <a:pathLst>
                <a:path w="31954" h="20822" extrusionOk="0">
                  <a:moveTo>
                    <a:pt x="7355" y="0"/>
                  </a:moveTo>
                  <a:lnTo>
                    <a:pt x="31954" y="8796"/>
                  </a:lnTo>
                  <a:lnTo>
                    <a:pt x="31954" y="20822"/>
                  </a:lnTo>
                  <a:lnTo>
                    <a:pt x="0" y="8895"/>
                  </a:lnTo>
                  <a:close/>
                </a:path>
              </a:pathLst>
            </a:custGeom>
            <a:solidFill>
              <a:srgbClr val="551561"/>
            </a:solidFill>
            <a:ln>
              <a:noFill/>
            </a:ln>
          </p:spPr>
        </p:sp>
        <p:sp>
          <p:nvSpPr>
            <p:cNvPr id="365" name="Google Shape;365;p16"/>
            <p:cNvSpPr/>
            <p:nvPr/>
          </p:nvSpPr>
          <p:spPr>
            <a:xfrm>
              <a:off x="3964720" y="2291507"/>
              <a:ext cx="555203" cy="453658"/>
            </a:xfrm>
            <a:custGeom>
              <a:avLst/>
              <a:gdLst/>
              <a:ahLst/>
              <a:cxnLst/>
              <a:rect l="l" t="t" r="r" b="b"/>
              <a:pathLst>
                <a:path w="23257" h="12771" extrusionOk="0">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sp>
        <p:sp>
          <p:nvSpPr>
            <p:cNvPr id="366" name="Google Shape;366;p16"/>
            <p:cNvSpPr/>
            <p:nvPr/>
          </p:nvSpPr>
          <p:spPr>
            <a:xfrm flipH="1">
              <a:off x="4518736" y="2291507"/>
              <a:ext cx="555203" cy="453658"/>
            </a:xfrm>
            <a:custGeom>
              <a:avLst/>
              <a:gdLst/>
              <a:ahLst/>
              <a:cxnLst/>
              <a:rect l="l" t="t" r="r" b="b"/>
              <a:pathLst>
                <a:path w="23257" h="12771" extrusionOk="0">
                  <a:moveTo>
                    <a:pt x="3727" y="0"/>
                  </a:moveTo>
                  <a:lnTo>
                    <a:pt x="0" y="4522"/>
                  </a:lnTo>
                  <a:lnTo>
                    <a:pt x="23257" y="12771"/>
                  </a:lnTo>
                  <a:lnTo>
                    <a:pt x="23257" y="7056"/>
                  </a:lnTo>
                  <a:close/>
                </a:path>
              </a:pathLst>
            </a:custGeom>
            <a:solidFill>
              <a:srgbClr val="F4B400"/>
            </a:solidFill>
            <a:ln>
              <a:noFill/>
            </a:ln>
          </p:spPr>
        </p:sp>
        <p:sp>
          <p:nvSpPr>
            <p:cNvPr id="367" name="Google Shape;367;p16"/>
            <p:cNvSpPr/>
            <p:nvPr/>
          </p:nvSpPr>
          <p:spPr>
            <a:xfrm>
              <a:off x="4084537" y="1922553"/>
              <a:ext cx="435387" cy="501365"/>
            </a:xfrm>
            <a:custGeom>
              <a:avLst/>
              <a:gdLst/>
              <a:ahLst/>
              <a:cxnLst/>
              <a:rect l="l" t="t" r="r" b="b"/>
              <a:pathLst>
                <a:path w="18238" h="14114" extrusionOk="0">
                  <a:moveTo>
                    <a:pt x="6262" y="0"/>
                  </a:moveTo>
                  <a:lnTo>
                    <a:pt x="18238" y="4324"/>
                  </a:lnTo>
                  <a:lnTo>
                    <a:pt x="18238" y="14114"/>
                  </a:lnTo>
                  <a:lnTo>
                    <a:pt x="0" y="7554"/>
                  </a:lnTo>
                  <a:close/>
                </a:path>
              </a:pathLst>
            </a:custGeom>
            <a:solidFill>
              <a:srgbClr val="551561"/>
            </a:solidFill>
            <a:ln>
              <a:noFill/>
            </a:ln>
          </p:spPr>
        </p:sp>
        <p:sp>
          <p:nvSpPr>
            <p:cNvPr id="368" name="Google Shape;368;p16"/>
            <p:cNvSpPr/>
            <p:nvPr/>
          </p:nvSpPr>
          <p:spPr>
            <a:xfrm flipH="1">
              <a:off x="4518735" y="1922553"/>
              <a:ext cx="435387" cy="501365"/>
            </a:xfrm>
            <a:custGeom>
              <a:avLst/>
              <a:gdLst/>
              <a:ahLst/>
              <a:cxnLst/>
              <a:rect l="l" t="t" r="r" b="b"/>
              <a:pathLst>
                <a:path w="18238" h="14114" extrusionOk="0">
                  <a:moveTo>
                    <a:pt x="6262" y="0"/>
                  </a:moveTo>
                  <a:lnTo>
                    <a:pt x="18238" y="4324"/>
                  </a:lnTo>
                  <a:lnTo>
                    <a:pt x="18238" y="14114"/>
                  </a:lnTo>
                  <a:lnTo>
                    <a:pt x="0" y="7554"/>
                  </a:lnTo>
                  <a:close/>
                </a:path>
              </a:pathLst>
            </a:custGeom>
            <a:solidFill>
              <a:srgbClr val="701C7F"/>
            </a:solidFill>
            <a:ln>
              <a:noFill/>
            </a:ln>
          </p:spPr>
        </p:sp>
        <p:sp>
          <p:nvSpPr>
            <p:cNvPr id="369" name="Google Shape;369;p16"/>
            <p:cNvSpPr/>
            <p:nvPr/>
          </p:nvSpPr>
          <p:spPr>
            <a:xfrm>
              <a:off x="4266040" y="1368287"/>
              <a:ext cx="253884" cy="593119"/>
            </a:xfrm>
            <a:custGeom>
              <a:avLst/>
              <a:gdLst/>
              <a:ahLst/>
              <a:cxnLst/>
              <a:rect l="l" t="t" r="r" b="b"/>
              <a:pathLst>
                <a:path w="10635" h="16697" extrusionOk="0">
                  <a:moveTo>
                    <a:pt x="10635" y="0"/>
                  </a:moveTo>
                  <a:lnTo>
                    <a:pt x="0" y="12722"/>
                  </a:lnTo>
                  <a:lnTo>
                    <a:pt x="10635" y="16697"/>
                  </a:lnTo>
                  <a:close/>
                </a:path>
              </a:pathLst>
            </a:custGeom>
            <a:solidFill>
              <a:srgbClr val="551561"/>
            </a:solidFill>
            <a:ln>
              <a:noFill/>
            </a:ln>
          </p:spPr>
        </p:sp>
        <p:sp>
          <p:nvSpPr>
            <p:cNvPr id="370" name="Google Shape;370;p16"/>
            <p:cNvSpPr/>
            <p:nvPr/>
          </p:nvSpPr>
          <p:spPr>
            <a:xfrm flipH="1">
              <a:off x="4518734" y="1368287"/>
              <a:ext cx="253884" cy="593119"/>
            </a:xfrm>
            <a:custGeom>
              <a:avLst/>
              <a:gdLst/>
              <a:ahLst/>
              <a:cxnLst/>
              <a:rect l="l" t="t" r="r" b="b"/>
              <a:pathLst>
                <a:path w="10635" h="16697" extrusionOk="0">
                  <a:moveTo>
                    <a:pt x="10635" y="0"/>
                  </a:moveTo>
                  <a:lnTo>
                    <a:pt x="0" y="12722"/>
                  </a:lnTo>
                  <a:lnTo>
                    <a:pt x="10635" y="16697"/>
                  </a:lnTo>
                  <a:close/>
                </a:path>
              </a:pathLst>
            </a:custGeom>
            <a:solidFill>
              <a:srgbClr val="701C7F"/>
            </a:solidFill>
            <a:ln>
              <a:noFill/>
            </a:ln>
          </p:spPr>
        </p:sp>
        <p:sp>
          <p:nvSpPr>
            <p:cNvPr id="371" name="Google Shape;371;p16"/>
            <p:cNvSpPr/>
            <p:nvPr/>
          </p:nvSpPr>
          <p:spPr>
            <a:xfrm>
              <a:off x="3877348" y="2290728"/>
              <a:ext cx="642683" cy="657851"/>
            </a:xfrm>
            <a:custGeom>
              <a:avLst/>
              <a:gdLst/>
              <a:ahLst/>
              <a:cxnLst/>
              <a:rect l="l" t="t" r="r" b="b"/>
              <a:pathLst>
                <a:path w="65016" h="46623" extrusionOk="0">
                  <a:moveTo>
                    <a:pt x="17858" y="0"/>
                  </a:moveTo>
                  <a:lnTo>
                    <a:pt x="0" y="22135"/>
                  </a:lnTo>
                  <a:lnTo>
                    <a:pt x="65016" y="46623"/>
                  </a:lnTo>
                  <a:lnTo>
                    <a:pt x="65016" y="17537"/>
                  </a:lnTo>
                  <a:close/>
                </a:path>
              </a:pathLst>
            </a:custGeom>
            <a:solidFill>
              <a:srgbClr val="551561"/>
            </a:solidFill>
            <a:ln>
              <a:noFill/>
            </a:ln>
          </p:spPr>
        </p:sp>
        <p:sp>
          <p:nvSpPr>
            <p:cNvPr id="372" name="Google Shape;372;p16"/>
            <p:cNvSpPr/>
            <p:nvPr/>
          </p:nvSpPr>
          <p:spPr>
            <a:xfrm flipH="1">
              <a:off x="4518572" y="2291772"/>
              <a:ext cx="642683" cy="657851"/>
            </a:xfrm>
            <a:custGeom>
              <a:avLst/>
              <a:gdLst/>
              <a:ahLst/>
              <a:cxnLst/>
              <a:rect l="l" t="t" r="r" b="b"/>
              <a:pathLst>
                <a:path w="65016" h="46623" extrusionOk="0">
                  <a:moveTo>
                    <a:pt x="17858" y="0"/>
                  </a:moveTo>
                  <a:lnTo>
                    <a:pt x="0" y="22135"/>
                  </a:lnTo>
                  <a:lnTo>
                    <a:pt x="65016" y="46623"/>
                  </a:lnTo>
                  <a:lnTo>
                    <a:pt x="65016" y="17537"/>
                  </a:lnTo>
                  <a:close/>
                </a:path>
              </a:pathLst>
            </a:custGeom>
            <a:solidFill>
              <a:srgbClr val="761E86"/>
            </a:solidFill>
            <a:ln>
              <a:noFill/>
            </a:ln>
          </p:spPr>
        </p:sp>
        <p:sp>
          <p:nvSpPr>
            <p:cNvPr id="373" name="Google Shape;373;p16"/>
            <p:cNvSpPr/>
            <p:nvPr/>
          </p:nvSpPr>
          <p:spPr>
            <a:xfrm flipH="1">
              <a:off x="4522009" y="2708179"/>
              <a:ext cx="881371" cy="854431"/>
            </a:xfrm>
            <a:custGeom>
              <a:avLst/>
              <a:gdLst/>
              <a:ahLst/>
              <a:cxnLst/>
              <a:rect l="l" t="t" r="r" b="b"/>
              <a:pathLst>
                <a:path w="31954" h="20822" extrusionOk="0">
                  <a:moveTo>
                    <a:pt x="7355" y="0"/>
                  </a:moveTo>
                  <a:lnTo>
                    <a:pt x="31954" y="8796"/>
                  </a:lnTo>
                  <a:lnTo>
                    <a:pt x="31954" y="20822"/>
                  </a:lnTo>
                  <a:lnTo>
                    <a:pt x="0" y="8895"/>
                  </a:lnTo>
                  <a:close/>
                </a:path>
              </a:pathLst>
            </a:custGeom>
            <a:solidFill>
              <a:srgbClr val="7F2090"/>
            </a:solidFill>
            <a:ln>
              <a:noFill/>
            </a:ln>
          </p:spPr>
        </p:sp>
      </p:grpSp>
      <p:pic>
        <p:nvPicPr>
          <p:cNvPr id="49" name="Picture 48"/>
          <p:cNvPicPr>
            <a:picLocks noChangeAspect="1"/>
          </p:cNvPicPr>
          <p:nvPr/>
        </p:nvPicPr>
        <p:blipFill>
          <a:blip r:embed="rId3"/>
          <a:stretch>
            <a:fillRect/>
          </a:stretch>
        </p:blipFill>
        <p:spPr>
          <a:xfrm>
            <a:off x="7745098" y="1"/>
            <a:ext cx="1398901" cy="924673"/>
          </a:xfrm>
          <a:prstGeom prst="rect">
            <a:avLst/>
          </a:prstGeom>
        </p:spPr>
      </p:pic>
      <p:pic>
        <p:nvPicPr>
          <p:cNvPr id="50" name="Picture 49"/>
          <p:cNvPicPr>
            <a:picLocks noChangeAspect="1"/>
          </p:cNvPicPr>
          <p:nvPr/>
        </p:nvPicPr>
        <p:blipFill>
          <a:blip r:embed="rId4"/>
          <a:stretch>
            <a:fillRect/>
          </a:stretch>
        </p:blipFill>
        <p:spPr>
          <a:xfrm>
            <a:off x="1" y="2"/>
            <a:ext cx="1027416" cy="1027416"/>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4</a:t>
            </a:fld>
            <a:endParaRPr lang="en-GB"/>
          </a:p>
        </p:txBody>
      </p:sp>
    </p:spTree>
    <p:extLst>
      <p:ext uri="{BB962C8B-B14F-4D97-AF65-F5344CB8AC3E}">
        <p14:creationId xmlns:p14="http://schemas.microsoft.com/office/powerpoint/2010/main" xmlns="" val="168712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59675" y="77275"/>
            <a:ext cx="7030500" cy="555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mtClean="0"/>
              <a:t>CIRCUIT DIAGRAM</a:t>
            </a:r>
            <a:endParaRPr/>
          </a:p>
        </p:txBody>
      </p:sp>
      <p:pic>
        <p:nvPicPr>
          <p:cNvPr id="6" name="Picture 5"/>
          <p:cNvPicPr/>
          <p:nvPr/>
        </p:nvPicPr>
        <p:blipFill>
          <a:blip r:embed="rId3">
            <a:extLst>
              <a:ext uri="{28A0092B-C50C-407E-A947-70E740481C1C}">
                <a14:useLocalDpi xmlns:a14="http://schemas.microsoft.com/office/drawing/2010/main" xmlns="" val="0"/>
              </a:ext>
            </a:extLst>
          </a:blip>
          <a:srcRect/>
          <a:stretch>
            <a:fillRect/>
          </a:stretch>
        </p:blipFill>
        <p:spPr bwMode="auto">
          <a:xfrm>
            <a:off x="3331926" y="709284"/>
            <a:ext cx="2405380" cy="2065655"/>
          </a:xfrm>
          <a:prstGeom prst="rect">
            <a:avLst/>
          </a:prstGeom>
          <a:noFill/>
        </p:spPr>
      </p:pic>
      <p:sp>
        <p:nvSpPr>
          <p:cNvPr id="2" name="Rectangle 1"/>
          <p:cNvSpPr/>
          <p:nvPr/>
        </p:nvSpPr>
        <p:spPr>
          <a:xfrm>
            <a:off x="697218" y="2953790"/>
            <a:ext cx="7674795" cy="1384995"/>
          </a:xfrm>
          <a:prstGeom prst="rect">
            <a:avLst/>
          </a:prstGeom>
        </p:spPr>
        <p:txBody>
          <a:bodyPr wrap="square">
            <a:spAutoFit/>
          </a:bodyPr>
          <a:lstStyle/>
          <a:p>
            <a:pPr algn="just"/>
            <a:r>
              <a:rPr lang="en-US">
                <a:latin typeface="Palatino Linotype" panose="02040502050505030304" pitchFamily="18" charset="0"/>
                <a:ea typeface="Times New Roman" panose="02020603050405020304" pitchFamily="18" charset="0"/>
                <a:cs typeface="Times New Roman" panose="02020603050405020304" pitchFamily="18" charset="0"/>
              </a:rPr>
              <a:t>The proposed asymmetric multilevel inverter structure is shown in the figure 1. The inverter consists of three asymmetric sources and 12 power electronic switches. The proposed inverter produces 19 levels of output voltage and the inverter is controlled by the Nearest Level Modulation (NLM) technique. The unequal DC magnitude i.e, V1 = V</a:t>
            </a:r>
            <a:r>
              <a:rPr lang="en-US" baseline="-25000">
                <a:latin typeface="Palatino Linotype" panose="02040502050505030304" pitchFamily="18" charset="0"/>
                <a:ea typeface="Times New Roman" panose="02020603050405020304" pitchFamily="18" charset="0"/>
                <a:cs typeface="Times New Roman" panose="02020603050405020304" pitchFamily="18" charset="0"/>
              </a:rPr>
              <a:t>DC</a:t>
            </a:r>
            <a:r>
              <a:rPr lang="en-US">
                <a:latin typeface="Palatino Linotype" panose="02040502050505030304" pitchFamily="18" charset="0"/>
                <a:ea typeface="Times New Roman" panose="02020603050405020304" pitchFamily="18" charset="0"/>
                <a:cs typeface="Times New Roman" panose="02020603050405020304" pitchFamily="18" charset="0"/>
              </a:rPr>
              <a:t>,  V2 = 3V</a:t>
            </a:r>
            <a:r>
              <a:rPr lang="en-US" baseline="-25000">
                <a:latin typeface="Palatino Linotype" panose="02040502050505030304" pitchFamily="18" charset="0"/>
                <a:ea typeface="Times New Roman" panose="02020603050405020304" pitchFamily="18" charset="0"/>
                <a:cs typeface="Times New Roman" panose="02020603050405020304" pitchFamily="18" charset="0"/>
              </a:rPr>
              <a:t>DC</a:t>
            </a:r>
            <a:r>
              <a:rPr lang="en-US">
                <a:latin typeface="Palatino Linotype" panose="02040502050505030304" pitchFamily="18" charset="0"/>
                <a:ea typeface="Times New Roman" panose="02020603050405020304" pitchFamily="18" charset="0"/>
                <a:cs typeface="Times New Roman" panose="02020603050405020304" pitchFamily="18" charset="0"/>
              </a:rPr>
              <a:t>, V3 = 5V</a:t>
            </a:r>
            <a:r>
              <a:rPr lang="en-US" baseline="-25000">
                <a:latin typeface="Palatino Linotype" panose="02040502050505030304" pitchFamily="18" charset="0"/>
                <a:ea typeface="Times New Roman" panose="02020603050405020304" pitchFamily="18" charset="0"/>
                <a:cs typeface="Times New Roman" panose="02020603050405020304" pitchFamily="18" charset="0"/>
              </a:rPr>
              <a:t>DC</a:t>
            </a:r>
            <a:r>
              <a:rPr lang="en-US">
                <a:latin typeface="Palatino Linotype" panose="02040502050505030304" pitchFamily="18" charset="0"/>
                <a:ea typeface="Times New Roman" panose="02020603050405020304" pitchFamily="18" charset="0"/>
                <a:cs typeface="Times New Roman" panose="02020603050405020304" pitchFamily="18" charset="0"/>
              </a:rPr>
              <a:t>, the configured inverter produces 9 +ve voltage levels , 9 –ve voltage levels and with zero voltage level.</a:t>
            </a:r>
            <a:endParaRPr lang="en-US"/>
          </a:p>
        </p:txBody>
      </p:sp>
      <p:pic>
        <p:nvPicPr>
          <p:cNvPr id="12" name="Picture 11"/>
          <p:cNvPicPr>
            <a:picLocks noChangeAspect="1"/>
          </p:cNvPicPr>
          <p:nvPr/>
        </p:nvPicPr>
        <p:blipFill>
          <a:blip r:embed="rId4"/>
          <a:stretch>
            <a:fillRect/>
          </a:stretch>
        </p:blipFill>
        <p:spPr>
          <a:xfrm>
            <a:off x="7745098" y="1"/>
            <a:ext cx="1398901" cy="924673"/>
          </a:xfrm>
          <a:prstGeom prst="rect">
            <a:avLst/>
          </a:prstGeom>
        </p:spPr>
      </p:pic>
      <p:pic>
        <p:nvPicPr>
          <p:cNvPr id="13" name="Picture 12"/>
          <p:cNvPicPr>
            <a:picLocks noChangeAspect="1"/>
          </p:cNvPicPr>
          <p:nvPr/>
        </p:nvPicPr>
        <p:blipFill>
          <a:blip r:embed="rId5"/>
          <a:stretch>
            <a:fillRect/>
          </a:stretch>
        </p:blipFill>
        <p:spPr>
          <a:xfrm>
            <a:off x="1" y="2"/>
            <a:ext cx="1027416" cy="1027416"/>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5</a:t>
            </a:fld>
            <a:endParaRPr lang="en-GB"/>
          </a:p>
        </p:txBody>
      </p:sp>
    </p:spTree>
    <p:extLst>
      <p:ext uri="{BB962C8B-B14F-4D97-AF65-F5344CB8AC3E}">
        <p14:creationId xmlns:p14="http://schemas.microsoft.com/office/powerpoint/2010/main" xmlns="" val="410123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248600" y="73973"/>
            <a:ext cx="7030500" cy="633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mtClean="0"/>
              <a:t>HARWARE MODEL </a:t>
            </a:r>
            <a:endParaRPr/>
          </a:p>
        </p:txBody>
      </p:sp>
      <p:pic>
        <p:nvPicPr>
          <p:cNvPr id="22" name="Picture 21"/>
          <p:cNvPicPr/>
          <p:nvPr/>
        </p:nvPicPr>
        <p:blipFill rotWithShape="1">
          <a:blip r:embed="rId3">
            <a:extLst>
              <a:ext uri="{28A0092B-C50C-407E-A947-70E740481C1C}">
                <a14:useLocalDpi xmlns:a14="http://schemas.microsoft.com/office/drawing/2010/main" xmlns="" val="0"/>
              </a:ext>
            </a:extLst>
          </a:blip>
          <a:srcRect l="202" t="2691" r="5829" b="5513"/>
          <a:stretch/>
        </p:blipFill>
        <p:spPr bwMode="auto">
          <a:xfrm>
            <a:off x="741633" y="812541"/>
            <a:ext cx="4518735" cy="2578813"/>
          </a:xfrm>
          <a:prstGeom prst="rect">
            <a:avLst/>
          </a:prstGeom>
          <a:noFill/>
          <a:ln>
            <a:noFill/>
          </a:ln>
          <a:extLst>
            <a:ext uri="{53640926-AAD7-44D8-BBD7-CCE9431645EC}">
              <a14:shadowObscured xmlns:a14="http://schemas.microsoft.com/office/drawing/2010/main" xmlns=""/>
            </a:ext>
          </a:extLst>
        </p:spPr>
      </p:pic>
      <p:sp>
        <p:nvSpPr>
          <p:cNvPr id="2" name="Rectangle 1"/>
          <p:cNvSpPr/>
          <p:nvPr/>
        </p:nvSpPr>
        <p:spPr>
          <a:xfrm>
            <a:off x="-813529" y="3845310"/>
            <a:ext cx="9092629" cy="1115690"/>
          </a:xfrm>
          <a:prstGeom prst="rect">
            <a:avLst/>
          </a:prstGeom>
        </p:spPr>
        <p:txBody>
          <a:bodyPr wrap="square">
            <a:spAutoFit/>
          </a:bodyPr>
          <a:lstStyle/>
          <a:p>
            <a:pPr marL="1656080" indent="-36830" algn="just">
              <a:lnSpc>
                <a:spcPct val="95000"/>
              </a:lnSpc>
              <a:spcBef>
                <a:spcPts val="1200"/>
              </a:spcBef>
              <a:spcAft>
                <a:spcPts val="300"/>
              </a:spcAft>
            </a:pPr>
            <a:r>
              <a:rPr lang="en-US">
                <a:latin typeface="Palatino Linotype" panose="02040502050505030304" pitchFamily="18" charset="0"/>
                <a:ea typeface="Times New Roman" panose="02020603050405020304" pitchFamily="18" charset="0"/>
                <a:cs typeface="Times New Roman" panose="02020603050405020304" pitchFamily="18" charset="0"/>
              </a:rPr>
              <a:t>The prototype of </a:t>
            </a:r>
            <a:r>
              <a:rPr lang="en-US" smtClean="0">
                <a:latin typeface="Palatino Linotype" panose="02040502050505030304" pitchFamily="18" charset="0"/>
                <a:ea typeface="Times New Roman" panose="02020603050405020304" pitchFamily="18" charset="0"/>
                <a:cs typeface="Times New Roman" panose="02020603050405020304" pitchFamily="18" charset="0"/>
              </a:rPr>
              <a:t>proposed inverter. </a:t>
            </a:r>
            <a:r>
              <a:rPr lang="en-US">
                <a:latin typeface="Palatino Linotype" panose="02040502050505030304" pitchFamily="18" charset="0"/>
                <a:ea typeface="Times New Roman" panose="02020603050405020304" pitchFamily="18" charset="0"/>
                <a:cs typeface="Times New Roman" panose="02020603050405020304" pitchFamily="18" charset="0"/>
              </a:rPr>
              <a:t>The inverter receives pulses from the edge control mechanism. The program is flased to the controller using FGPA controller. The  IGBT devices are used as switches. The four stepdown transformers are used to stepdown the grid voltage and fed to the driver circuits. The driver circuits are used to drive the 12 IGBT switches. The protoype is validated with variable and fixed resistive, impedance </a:t>
            </a:r>
            <a:r>
              <a:rPr lang="en-US" smtClean="0">
                <a:latin typeface="Palatino Linotype" panose="02040502050505030304" pitchFamily="18" charset="0"/>
                <a:ea typeface="Times New Roman" panose="02020603050405020304" pitchFamily="18" charset="0"/>
                <a:cs typeface="Times New Roman" panose="02020603050405020304" pitchFamily="18" charset="0"/>
              </a:rPr>
              <a:t>loads.</a:t>
            </a:r>
            <a:endParaRPr lang="en-US" sz="1600" i="1">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2051471" y="3389421"/>
            <a:ext cx="2712377" cy="307777"/>
          </a:xfrm>
          <a:prstGeom prst="rect">
            <a:avLst/>
          </a:prstGeom>
          <a:noFill/>
        </p:spPr>
        <p:txBody>
          <a:bodyPr wrap="square" rtlCol="0">
            <a:spAutoFit/>
          </a:bodyPr>
          <a:lstStyle/>
          <a:p>
            <a:r>
              <a:rPr lang="en-US" b="1" smtClean="0">
                <a:latin typeface="Palatino Linotype" panose="02040502050505030304" pitchFamily="18" charset="0"/>
                <a:cs typeface="Calibri" panose="020F0502020204030204" pitchFamily="34" charset="0"/>
              </a:rPr>
              <a:t>FIG 1 </a:t>
            </a:r>
            <a:r>
              <a:rPr lang="en-US" smtClean="0">
                <a:latin typeface="Palatino Linotype" panose="02040502050505030304" pitchFamily="18" charset="0"/>
                <a:cs typeface="Calibri" panose="020F0502020204030204" pitchFamily="34" charset="0"/>
              </a:rPr>
              <a:t>HARDWARE MODEL</a:t>
            </a:r>
            <a:endParaRPr lang="en-US">
              <a:latin typeface="Palatino Linotype" panose="02040502050505030304" pitchFamily="18" charset="0"/>
              <a:cs typeface="Calibri" panose="020F0502020204030204" pitchFamily="34" charset="0"/>
            </a:endParaRPr>
          </a:p>
        </p:txBody>
      </p:sp>
      <p:pic>
        <p:nvPicPr>
          <p:cNvPr id="26" name="Picture 25"/>
          <p:cNvPicPr/>
          <p:nvPr/>
        </p:nvPicPr>
        <p:blipFill>
          <a:blip r:embed="rId4">
            <a:extLst>
              <a:ext uri="{28A0092B-C50C-407E-A947-70E740481C1C}">
                <a14:useLocalDpi xmlns:a14="http://schemas.microsoft.com/office/drawing/2010/main" xmlns="" val="0"/>
              </a:ext>
            </a:extLst>
          </a:blip>
          <a:srcRect/>
          <a:stretch>
            <a:fillRect/>
          </a:stretch>
        </p:blipFill>
        <p:spPr bwMode="auto">
          <a:xfrm>
            <a:off x="5538432" y="1028054"/>
            <a:ext cx="3035935" cy="1828800"/>
          </a:xfrm>
          <a:prstGeom prst="rect">
            <a:avLst/>
          </a:prstGeom>
          <a:noFill/>
        </p:spPr>
      </p:pic>
      <p:sp>
        <p:nvSpPr>
          <p:cNvPr id="27" name="TextBox 26"/>
          <p:cNvSpPr txBox="1"/>
          <p:nvPr/>
        </p:nvSpPr>
        <p:spPr>
          <a:xfrm>
            <a:off x="5861990" y="3235532"/>
            <a:ext cx="2712377" cy="307777"/>
          </a:xfrm>
          <a:prstGeom prst="rect">
            <a:avLst/>
          </a:prstGeom>
          <a:noFill/>
        </p:spPr>
        <p:txBody>
          <a:bodyPr wrap="square" rtlCol="0">
            <a:spAutoFit/>
          </a:bodyPr>
          <a:lstStyle/>
          <a:p>
            <a:r>
              <a:rPr lang="en-US" b="1" smtClean="0">
                <a:latin typeface="Palatino Linotype" panose="02040502050505030304" pitchFamily="18" charset="0"/>
                <a:cs typeface="Calibri" panose="020F0502020204030204" pitchFamily="34" charset="0"/>
              </a:rPr>
              <a:t>FIG 2 </a:t>
            </a:r>
            <a:r>
              <a:rPr lang="en-US" smtClean="0">
                <a:latin typeface="Palatino Linotype" panose="02040502050505030304" pitchFamily="18" charset="0"/>
                <a:cs typeface="Calibri" panose="020F0502020204030204" pitchFamily="34" charset="0"/>
              </a:rPr>
              <a:t>VOLTAGE WAVEFORM</a:t>
            </a:r>
            <a:endParaRPr lang="en-US">
              <a:latin typeface="Palatino Linotype" panose="02040502050505030304" pitchFamily="18" charset="0"/>
              <a:cs typeface="Calibri" panose="020F0502020204030204" pitchFamily="34" charset="0"/>
            </a:endParaRPr>
          </a:p>
        </p:txBody>
      </p:sp>
      <p:pic>
        <p:nvPicPr>
          <p:cNvPr id="28" name="Picture 27"/>
          <p:cNvPicPr>
            <a:picLocks noChangeAspect="1"/>
          </p:cNvPicPr>
          <p:nvPr/>
        </p:nvPicPr>
        <p:blipFill>
          <a:blip r:embed="rId5"/>
          <a:stretch>
            <a:fillRect/>
          </a:stretch>
        </p:blipFill>
        <p:spPr>
          <a:xfrm>
            <a:off x="7745098" y="1"/>
            <a:ext cx="1398901" cy="924673"/>
          </a:xfrm>
          <a:prstGeom prst="rect">
            <a:avLst/>
          </a:prstGeom>
        </p:spPr>
      </p:pic>
      <p:pic>
        <p:nvPicPr>
          <p:cNvPr id="29" name="Picture 28"/>
          <p:cNvPicPr>
            <a:picLocks noChangeAspect="1"/>
          </p:cNvPicPr>
          <p:nvPr/>
        </p:nvPicPr>
        <p:blipFill>
          <a:blip r:embed="rId6"/>
          <a:stretch>
            <a:fillRect/>
          </a:stretch>
        </p:blipFill>
        <p:spPr>
          <a:xfrm>
            <a:off x="1" y="2"/>
            <a:ext cx="1027416" cy="1027416"/>
          </a:xfrm>
          <a:prstGeom prst="rect">
            <a:avLst/>
          </a:prstGeom>
        </p:spPr>
      </p:pic>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525" y="1387011"/>
            <a:ext cx="7030500" cy="2517169"/>
          </a:xfrm>
        </p:spPr>
        <p:txBody>
          <a:bodyPr anchor="ctr"/>
          <a:lstStyle/>
          <a:p>
            <a:pPr algn="ctr"/>
            <a:r>
              <a:rPr lang="en-US" smtClean="0"/>
              <a:t>THANK YOU</a:t>
            </a:r>
            <a:endParaRPr lang="en-US"/>
          </a:p>
        </p:txBody>
      </p:sp>
      <p:pic>
        <p:nvPicPr>
          <p:cNvPr id="3" name="Picture 2"/>
          <p:cNvPicPr>
            <a:picLocks noChangeAspect="1"/>
          </p:cNvPicPr>
          <p:nvPr/>
        </p:nvPicPr>
        <p:blipFill>
          <a:blip r:embed="rId2"/>
          <a:stretch>
            <a:fillRect/>
          </a:stretch>
        </p:blipFill>
        <p:spPr>
          <a:xfrm>
            <a:off x="7745098" y="1"/>
            <a:ext cx="1398901" cy="924673"/>
          </a:xfrm>
          <a:prstGeom prst="rect">
            <a:avLst/>
          </a:prstGeom>
        </p:spPr>
      </p:pic>
      <p:pic>
        <p:nvPicPr>
          <p:cNvPr id="5" name="Picture 4"/>
          <p:cNvPicPr>
            <a:picLocks noChangeAspect="1"/>
          </p:cNvPicPr>
          <p:nvPr/>
        </p:nvPicPr>
        <p:blipFill>
          <a:blip r:embed="rId3"/>
          <a:stretch>
            <a:fillRect/>
          </a:stretch>
        </p:blipFill>
        <p:spPr>
          <a:xfrm>
            <a:off x="1" y="2"/>
            <a:ext cx="1027416" cy="1027416"/>
          </a:xfrm>
          <a:prstGeom prst="rect">
            <a:avLst/>
          </a:prstGeom>
        </p:spPr>
      </p:pic>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7</a:t>
            </a:fld>
            <a:endParaRPr lang="en-GB"/>
          </a:p>
        </p:txBody>
      </p:sp>
    </p:spTree>
    <p:extLst>
      <p:ext uri="{BB962C8B-B14F-4D97-AF65-F5344CB8AC3E}">
        <p14:creationId xmlns:p14="http://schemas.microsoft.com/office/powerpoint/2010/main" xmlns="" val="2249624606"/>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382</Words>
  <Application>Microsoft Office PowerPoint</Application>
  <PresentationFormat>On-screen Show (16:9)</PresentationFormat>
  <Paragraphs>51</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Maven Pro</vt:lpstr>
      <vt:lpstr>Nunito</vt:lpstr>
      <vt:lpstr>Roboto</vt:lpstr>
      <vt:lpstr>Palatino</vt:lpstr>
      <vt:lpstr>Palatino Linotype</vt:lpstr>
      <vt:lpstr>Times New Roman</vt:lpstr>
      <vt:lpstr>Calibri</vt:lpstr>
      <vt:lpstr>Momentum</vt:lpstr>
      <vt:lpstr>A High Efficient Cross Connected H-bridge Style Multilevel Inverter with Lower Power Components</vt:lpstr>
      <vt:lpstr>OBJECTIVE</vt:lpstr>
      <vt:lpstr>ABSTRACT</vt:lpstr>
      <vt:lpstr>PROPOSED SOLUTION</vt:lpstr>
      <vt:lpstr>CIRCUIT DIAGRAM</vt:lpstr>
      <vt:lpstr>HARWARE MODEL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PESTICIDES CONTROLLER FOR THE  ADVANCEMENT OF SMART GREEN SYSTEM</dc:title>
  <cp:lastModifiedBy>Windows User</cp:lastModifiedBy>
  <cp:revision>14</cp:revision>
  <dcterms:modified xsi:type="dcterms:W3CDTF">2023-09-15T08:16:52Z</dcterms:modified>
</cp:coreProperties>
</file>