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CFDF"/>
    <a:srgbClr val="A6A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6B86-B9BC-430F-AE4F-357B2BB3E94E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11B4-0C18-4A03-831F-1648411241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741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6B86-B9BC-430F-AE4F-357B2BB3E94E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11B4-0C18-4A03-831F-1648411241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390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6B86-B9BC-430F-AE4F-357B2BB3E94E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11B4-0C18-4A03-831F-1648411241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759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6B86-B9BC-430F-AE4F-357B2BB3E94E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11B4-0C18-4A03-831F-1648411241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0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6B86-B9BC-430F-AE4F-357B2BB3E94E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11B4-0C18-4A03-831F-1648411241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496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6B86-B9BC-430F-AE4F-357B2BB3E94E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11B4-0C18-4A03-831F-1648411241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670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6B86-B9BC-430F-AE4F-357B2BB3E94E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11B4-0C18-4A03-831F-1648411241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790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6B86-B9BC-430F-AE4F-357B2BB3E94E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11B4-0C18-4A03-831F-1648411241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98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6B86-B9BC-430F-AE4F-357B2BB3E94E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11B4-0C18-4A03-831F-1648411241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488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6B86-B9BC-430F-AE4F-357B2BB3E94E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11B4-0C18-4A03-831F-1648411241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35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6B86-B9BC-430F-AE4F-357B2BB3E94E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11B4-0C18-4A03-831F-1648411241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990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CFDF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E6B86-B9BC-430F-AE4F-357B2BB3E94E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711B4-0C18-4A03-831F-1648411241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002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404105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87793"/>
            <a:ext cx="12192000" cy="17108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i="1" dirty="0" smtClean="0"/>
              <a:t>Synthesis, Spectral Characteristics, and Molecular Docking Studies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i="1" dirty="0" smtClean="0"/>
              <a:t>of 2-(2,4-Dichlorophenoxy)-N-(2,2,2-Trichloro-1-(3-Arylthioureido)Ethyl)</a:t>
            </a:r>
            <a:r>
              <a:rPr lang="en-US" sz="2800" b="1" i="1" dirty="0" err="1" smtClean="0"/>
              <a:t>Acetamide</a:t>
            </a:r>
            <a:endParaRPr lang="uk-UA" sz="28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08803" y="4323491"/>
            <a:ext cx="85245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 smtClean="0"/>
              <a:t>Elizaveta R. </a:t>
            </a:r>
            <a:r>
              <a:rPr lang="en-US" sz="2400" u="sng" dirty="0" err="1" smtClean="0"/>
              <a:t>Lominoga</a:t>
            </a:r>
            <a:r>
              <a:rPr lang="en-US" sz="2400" dirty="0" smtClean="0"/>
              <a:t>, </a:t>
            </a:r>
            <a:r>
              <a:rPr lang="en-US" sz="2400" dirty="0" err="1" smtClean="0"/>
              <a:t>Pavlo</a:t>
            </a:r>
            <a:r>
              <a:rPr lang="en-US" sz="2400" dirty="0" smtClean="0"/>
              <a:t> V. </a:t>
            </a:r>
            <a:r>
              <a:rPr lang="en-US" sz="2400" dirty="0" err="1" smtClean="0"/>
              <a:t>Zadorozhnii</a:t>
            </a:r>
            <a:r>
              <a:rPr lang="en-US" sz="2400" dirty="0" smtClean="0"/>
              <a:t> *, Valeria V. </a:t>
            </a:r>
            <a:r>
              <a:rPr lang="en-US" sz="2400" dirty="0" err="1" smtClean="0"/>
              <a:t>Kobets</a:t>
            </a:r>
            <a:r>
              <a:rPr lang="en-US" sz="2400" dirty="0" smtClean="0"/>
              <a:t>, </a:t>
            </a:r>
            <a:r>
              <a:rPr lang="en-US" sz="2400" dirty="0" err="1" smtClean="0"/>
              <a:t>Vadym</a:t>
            </a:r>
            <a:r>
              <a:rPr lang="en-US" sz="2400" dirty="0" smtClean="0"/>
              <a:t> V. </a:t>
            </a:r>
            <a:r>
              <a:rPr lang="en-US" sz="2400" dirty="0" err="1" smtClean="0"/>
              <a:t>Kiselev</a:t>
            </a:r>
            <a:r>
              <a:rPr lang="en-US" sz="2400" dirty="0" smtClean="0"/>
              <a:t>, </a:t>
            </a:r>
            <a:r>
              <a:rPr lang="en-US" sz="2400" dirty="0" err="1" smtClean="0"/>
              <a:t>Aleksandr</a:t>
            </a:r>
            <a:r>
              <a:rPr lang="en-US" sz="2400" dirty="0" smtClean="0"/>
              <a:t> V. </a:t>
            </a:r>
            <a:r>
              <a:rPr lang="en-US" sz="2400" dirty="0" err="1" smtClean="0"/>
              <a:t>Kharchenko</a:t>
            </a:r>
            <a:endParaRPr lang="uk-UA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r="85308" b="817"/>
          <a:stretch/>
        </p:blipFill>
        <p:spPr>
          <a:xfrm>
            <a:off x="51618" y="4536787"/>
            <a:ext cx="1946787" cy="20366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83902" t="-1" b="-5166"/>
          <a:stretch/>
        </p:blipFill>
        <p:spPr>
          <a:xfrm>
            <a:off x="10265850" y="4537496"/>
            <a:ext cx="1874532" cy="189780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08803" y="5652301"/>
            <a:ext cx="897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Department of Pharmacy and Technology of Organic Substances, Ukrainian State University of Chemical</a:t>
            </a:r>
            <a:r>
              <a:rPr lang="uk-UA" sz="2000" dirty="0" smtClean="0"/>
              <a:t> </a:t>
            </a:r>
            <a:r>
              <a:rPr lang="en-US" sz="2000" dirty="0" smtClean="0"/>
              <a:t>Technology, Gagarin Ave 8, 49005 Dnipro, Ukraine</a:t>
            </a:r>
            <a:endParaRPr lang="uk-UA" sz="20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1653682" y="6247070"/>
            <a:ext cx="395749" cy="4486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dirty="0"/>
              <a:t>1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84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50" y="16689"/>
            <a:ext cx="3601065" cy="781687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Introduction</a:t>
            </a:r>
            <a:r>
              <a:rPr lang="uk-UA" sz="2800" b="1" i="1" dirty="0" smtClean="0"/>
              <a:t>:</a:t>
            </a:r>
            <a:endParaRPr lang="uk-UA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717" y="3845775"/>
            <a:ext cx="10515600" cy="72154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smtClean="0"/>
              <a:t>Figure 1.</a:t>
            </a:r>
            <a:r>
              <a:rPr lang="en-US" sz="2000" dirty="0" smtClean="0"/>
              <a:t> Structure of the obtained potential COX-2 inhibitors simultaneously containing </a:t>
            </a:r>
            <a:endParaRPr lang="uk-UA" sz="20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2,4-dichlorophenoxy, </a:t>
            </a:r>
            <a:r>
              <a:rPr lang="en-US" sz="2000" dirty="0" err="1" smtClean="0"/>
              <a:t>alkylamide</a:t>
            </a:r>
            <a:r>
              <a:rPr lang="en-US" sz="2000" dirty="0" smtClean="0"/>
              <a:t>, and </a:t>
            </a:r>
            <a:r>
              <a:rPr lang="en-US" sz="2000" dirty="0" err="1" smtClean="0"/>
              <a:t>thiourea</a:t>
            </a:r>
            <a:r>
              <a:rPr lang="en-US" sz="2000" dirty="0" smtClean="0"/>
              <a:t> pharmacophore groups.</a:t>
            </a:r>
            <a:endParaRPr lang="uk-UA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58609"/>
          <a:stretch/>
        </p:blipFill>
        <p:spPr>
          <a:xfrm>
            <a:off x="0" y="5014452"/>
            <a:ext cx="12192000" cy="1843548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1653682" y="6247070"/>
            <a:ext cx="395749" cy="4486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dirty="0" smtClean="0"/>
              <a:t>2</a:t>
            </a:r>
            <a:endParaRPr lang="uk-UA" dirty="0"/>
          </a:p>
        </p:txBody>
      </p:sp>
      <p:pic>
        <p:nvPicPr>
          <p:cNvPr id="8" name="Рисунок 7" descr="D:\Леново\НАУКА\!ЖУРНАЛЫ ДЛЯ ПУБЛИКАЦИИ\Конференции\2023\Appl Sci\Лиза\Fig. 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819" y="1090143"/>
            <a:ext cx="9000000" cy="2532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7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58609"/>
          <a:stretch/>
        </p:blipFill>
        <p:spPr>
          <a:xfrm>
            <a:off x="0" y="5014452"/>
            <a:ext cx="12192000" cy="184354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4193" y="1388576"/>
            <a:ext cx="4478594" cy="299407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 smtClean="0"/>
              <a:t>Scheme 1.</a:t>
            </a:r>
            <a:r>
              <a:rPr lang="en-US" sz="1800" dirty="0" smtClean="0"/>
              <a:t> Synthesis of 2-(2,4 </a:t>
            </a:r>
            <a:r>
              <a:rPr lang="en-US" sz="1800" dirty="0" err="1" smtClean="0"/>
              <a:t>dichlorophenoxy</a:t>
            </a:r>
            <a:r>
              <a:rPr lang="en-US" sz="1800" dirty="0" smtClean="0"/>
              <a:t>)-</a:t>
            </a:r>
            <a:r>
              <a:rPr lang="en-US" sz="1800" i="1" dirty="0" smtClean="0"/>
              <a:t>N</a:t>
            </a:r>
            <a:r>
              <a:rPr lang="en-US" sz="1800" dirty="0" smtClean="0"/>
              <a:t>-(2,2,2-trichloro-1-(3- </a:t>
            </a:r>
            <a:r>
              <a:rPr lang="en-US" sz="1800" dirty="0" err="1" smtClean="0"/>
              <a:t>arylthioureido</a:t>
            </a:r>
            <a:r>
              <a:rPr lang="en-US" sz="1800" dirty="0" smtClean="0"/>
              <a:t>)ethyl)</a:t>
            </a:r>
            <a:r>
              <a:rPr lang="en-US" sz="1800" dirty="0" err="1" smtClean="0"/>
              <a:t>acetamides</a:t>
            </a:r>
            <a:r>
              <a:rPr lang="en-US" sz="1800" dirty="0" smtClean="0"/>
              <a:t> (</a:t>
            </a:r>
            <a:r>
              <a:rPr lang="en-US" sz="1800" b="1" dirty="0" smtClean="0"/>
              <a:t>7a-h</a:t>
            </a:r>
            <a:r>
              <a:rPr lang="en-US" sz="1800" dirty="0" smtClean="0"/>
              <a:t>).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 smtClean="0"/>
              <a:t>Reagents and conditions: 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US" sz="1800" dirty="0" smtClean="0"/>
              <a:t>heating, solvent-free; 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US" sz="1800" dirty="0" smtClean="0"/>
              <a:t> SOCl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, CCl</a:t>
            </a:r>
            <a:r>
              <a:rPr lang="en-US" sz="1800" baseline="-25000" dirty="0" smtClean="0"/>
              <a:t>4</a:t>
            </a:r>
            <a:r>
              <a:rPr lang="en-US" sz="1800" dirty="0" smtClean="0"/>
              <a:t> , reflux 1.5 h; 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US" sz="1800" dirty="0" smtClean="0"/>
              <a:t>KSCN, </a:t>
            </a:r>
            <a:r>
              <a:rPr lang="en-US" sz="1800" dirty="0" err="1" smtClean="0"/>
              <a:t>MeCN</a:t>
            </a:r>
            <a:r>
              <a:rPr lang="en-US" sz="1800" dirty="0" smtClean="0"/>
              <a:t>, r.t., 24 h; 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US" sz="1800" dirty="0" err="1" smtClean="0"/>
              <a:t>MeCN</a:t>
            </a:r>
            <a:r>
              <a:rPr lang="en-US" sz="1800" dirty="0" smtClean="0"/>
              <a:t>, reflux 1 min then left at r.t. 24 h.</a:t>
            </a:r>
            <a:endParaRPr lang="uk-UA" sz="18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653682" y="6247070"/>
            <a:ext cx="395749" cy="4486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3</a:t>
            </a:r>
            <a:endParaRPr lang="uk-UA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52168" y="3135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48265" y="33282"/>
            <a:ext cx="3483077" cy="723495"/>
          </a:xfrm>
        </p:spPr>
        <p:txBody>
          <a:bodyPr>
            <a:normAutofit/>
          </a:bodyPr>
          <a:lstStyle/>
          <a:p>
            <a:r>
              <a:rPr lang="en-US" sz="2800" b="1" i="1" dirty="0"/>
              <a:t>Results and </a:t>
            </a:r>
            <a:r>
              <a:rPr lang="en-US" sz="2800" b="1" i="1" dirty="0" smtClean="0"/>
              <a:t>Discussion</a:t>
            </a:r>
            <a:r>
              <a:rPr lang="uk-UA" sz="2800" b="1" i="1" dirty="0" smtClean="0"/>
              <a:t>:</a:t>
            </a:r>
            <a:endParaRPr lang="uk-UA" sz="2800" i="1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079881"/>
              </p:ext>
            </p:extLst>
          </p:nvPr>
        </p:nvGraphicFramePr>
        <p:xfrm>
          <a:off x="248265" y="756777"/>
          <a:ext cx="6786716" cy="425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S ChemDraw Drawing" r:id="rId4" imgW="6229806" imgH="4467960" progId="ChemDraw.Document.6.0">
                  <p:embed/>
                </p:oleObj>
              </mc:Choice>
              <mc:Fallback>
                <p:oleObj name="CS ChemDraw Drawing" r:id="rId4" imgW="6229806" imgH="446796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65" y="756777"/>
                        <a:ext cx="6786716" cy="4257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499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62285"/>
            <a:ext cx="12192000" cy="104490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Figure 2</a:t>
            </a:r>
            <a:r>
              <a:rPr lang="en-US" sz="2000" b="1" dirty="0" smtClean="0"/>
              <a:t>.</a:t>
            </a:r>
            <a:r>
              <a:rPr lang="en-US" sz="2000" dirty="0" smtClean="0"/>
              <a:t> </a:t>
            </a:r>
            <a:r>
              <a:rPr lang="en-US" sz="2000" baseline="30000" dirty="0"/>
              <a:t>1</a:t>
            </a:r>
            <a:r>
              <a:rPr lang="en-US" sz="2000" dirty="0"/>
              <a:t>H NMR (400 MHz, DMSO-d</a:t>
            </a:r>
            <a:r>
              <a:rPr lang="en-US" sz="2000" baseline="-25000" dirty="0"/>
              <a:t>6</a:t>
            </a:r>
            <a:r>
              <a:rPr lang="en-US" sz="2000" dirty="0"/>
              <a:t>) </a:t>
            </a:r>
            <a:r>
              <a:rPr lang="en-US" sz="2000" dirty="0" smtClean="0"/>
              <a:t>and </a:t>
            </a:r>
            <a:r>
              <a:rPr lang="en-US" sz="2000" baseline="30000" dirty="0"/>
              <a:t>13</a:t>
            </a:r>
            <a:r>
              <a:rPr lang="en-US" sz="2000" dirty="0"/>
              <a:t>C NMR (100 MHz, DMSO-d</a:t>
            </a:r>
            <a:r>
              <a:rPr lang="en-US" sz="2000" baseline="-25000" dirty="0"/>
              <a:t>6</a:t>
            </a:r>
            <a:r>
              <a:rPr lang="en-US" sz="2000" dirty="0"/>
              <a:t>) </a:t>
            </a:r>
            <a:r>
              <a:rPr lang="en-US" sz="2000" dirty="0" smtClean="0"/>
              <a:t> spectra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of </a:t>
            </a:r>
            <a:r>
              <a:rPr lang="uk-UA" sz="2000" dirty="0"/>
              <a:t>2-(2,4-dichlorophenoxy)-</a:t>
            </a:r>
            <a:r>
              <a:rPr lang="uk-UA" sz="2000" i="1" dirty="0"/>
              <a:t>N</a:t>
            </a:r>
            <a:r>
              <a:rPr lang="uk-UA" sz="2000" dirty="0"/>
              <a:t>-(2,2,2-trichloro-1-(3-(naphthalen-1-yl)</a:t>
            </a:r>
            <a:r>
              <a:rPr lang="uk-UA" sz="2000" dirty="0" err="1"/>
              <a:t>thioureido</a:t>
            </a:r>
            <a:r>
              <a:rPr lang="uk-UA" sz="2000" dirty="0"/>
              <a:t>)</a:t>
            </a:r>
            <a:r>
              <a:rPr lang="uk-UA" sz="2000" dirty="0" err="1"/>
              <a:t>ethyl</a:t>
            </a:r>
            <a:r>
              <a:rPr lang="uk-UA" sz="2000" dirty="0"/>
              <a:t>)</a:t>
            </a:r>
            <a:r>
              <a:rPr lang="uk-UA" sz="2000" dirty="0" err="1"/>
              <a:t>acetamide</a:t>
            </a:r>
            <a:r>
              <a:rPr lang="uk-UA" sz="2000" dirty="0"/>
              <a:t> </a:t>
            </a:r>
            <a:r>
              <a:rPr lang="en-US" sz="2000" dirty="0"/>
              <a:t>(</a:t>
            </a:r>
            <a:r>
              <a:rPr lang="en-US" sz="2000" b="1" dirty="0"/>
              <a:t>7h</a:t>
            </a:r>
            <a:r>
              <a:rPr lang="en-US" sz="2000" dirty="0"/>
              <a:t>).</a:t>
            </a:r>
            <a:endParaRPr lang="uk-UA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58609"/>
          <a:stretch/>
        </p:blipFill>
        <p:spPr>
          <a:xfrm>
            <a:off x="0" y="5014452"/>
            <a:ext cx="12192000" cy="1843548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1653682" y="6247070"/>
            <a:ext cx="395749" cy="4486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4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b="4277"/>
          <a:stretch/>
        </p:blipFill>
        <p:spPr>
          <a:xfrm>
            <a:off x="864158" y="423634"/>
            <a:ext cx="5231842" cy="33559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b="3536"/>
          <a:stretch/>
        </p:blipFill>
        <p:spPr>
          <a:xfrm>
            <a:off x="6421840" y="423634"/>
            <a:ext cx="5231842" cy="335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8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6913" y="4081027"/>
            <a:ext cx="10218174" cy="1604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/>
              <a:t>Figure 3.</a:t>
            </a:r>
            <a:r>
              <a:rPr lang="en-US" sz="2000" dirty="0" smtClean="0"/>
              <a:t> Molecule position of 2,4-dichlorophenoxyacetic acid (a) and</a:t>
            </a:r>
            <a:r>
              <a:rPr lang="uk-UA" sz="2000" dirty="0" smtClean="0"/>
              <a:t> </a:t>
            </a:r>
            <a:r>
              <a:rPr lang="en-US" sz="2000" dirty="0" smtClean="0"/>
              <a:t>2-(2,4-dichlorophenoxy)-</a:t>
            </a:r>
            <a:r>
              <a:rPr lang="en-US" sz="2000" i="1" dirty="0" smtClean="0"/>
              <a:t>N</a:t>
            </a:r>
            <a:r>
              <a:rPr lang="en-US" sz="2000" dirty="0" smtClean="0"/>
              <a:t>-</a:t>
            </a:r>
            <a:r>
              <a:rPr lang="uk-UA" sz="2000" dirty="0" smtClean="0"/>
              <a:t> </a:t>
            </a:r>
            <a:r>
              <a:rPr lang="en-US" sz="2000" dirty="0" smtClean="0"/>
              <a:t>(2,2,2-trichloro-1-(3-(naphthalen-1-yl)</a:t>
            </a:r>
            <a:r>
              <a:rPr lang="en-US" sz="2000" dirty="0" err="1" smtClean="0"/>
              <a:t>thioureido</a:t>
            </a:r>
            <a:r>
              <a:rPr lang="en-US" sz="2000" dirty="0" smtClean="0"/>
              <a:t>) ethyl)</a:t>
            </a:r>
            <a:r>
              <a:rPr lang="en-US" sz="2000" dirty="0" err="1" smtClean="0"/>
              <a:t>acetamide</a:t>
            </a:r>
            <a:r>
              <a:rPr lang="uk-UA" sz="2000" dirty="0"/>
              <a:t> </a:t>
            </a:r>
            <a:r>
              <a:rPr lang="en-US" sz="2000" dirty="0" smtClean="0"/>
              <a:t>(</a:t>
            </a:r>
            <a:r>
              <a:rPr lang="en-US" sz="2000" b="1" dirty="0" smtClean="0"/>
              <a:t>7h</a:t>
            </a:r>
            <a:r>
              <a:rPr lang="en-US" sz="2000" dirty="0" smtClean="0"/>
              <a:t>) (b) in the active site of COX-2 according to the results of molecular docking.</a:t>
            </a:r>
            <a:endParaRPr lang="uk-UA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58609"/>
          <a:stretch/>
        </p:blipFill>
        <p:spPr>
          <a:xfrm>
            <a:off x="0" y="5014452"/>
            <a:ext cx="12192000" cy="1843548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1653682" y="6247070"/>
            <a:ext cx="395749" cy="4486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5</a:t>
            </a:r>
            <a:endParaRPr lang="uk-UA" dirty="0"/>
          </a:p>
        </p:txBody>
      </p:sp>
      <p:pic>
        <p:nvPicPr>
          <p:cNvPr id="8" name="Рисунок 7" descr="C:\Users\PASHA\Desktop\1_++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582" y="745301"/>
            <a:ext cx="3986418" cy="269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PASHA\Desktop\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18" y="755321"/>
            <a:ext cx="3986418" cy="269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04020" y="51675"/>
            <a:ext cx="4132006" cy="703646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Molecular Docking Studies:</a:t>
            </a:r>
            <a:endParaRPr lang="uk-UA" sz="28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18936" y="3528449"/>
            <a:ext cx="634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(a)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8548201" y="3528449"/>
            <a:ext cx="634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9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7642"/>
            <a:ext cx="10515600" cy="829494"/>
          </a:xfrm>
        </p:spPr>
        <p:txBody>
          <a:bodyPr/>
          <a:lstStyle/>
          <a:p>
            <a:r>
              <a:rPr lang="en-US" b="1" i="1" dirty="0" smtClean="0"/>
              <a:t>Conclusion</a:t>
            </a:r>
            <a:r>
              <a:rPr lang="uk-UA" b="1" i="1" dirty="0" smtClean="0"/>
              <a:t>: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9432"/>
            <a:ext cx="10515600" cy="3572284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In this study, we have obtained a series of 2-(2,4-dichlorophenoxy)-</a:t>
            </a:r>
            <a:r>
              <a:rPr lang="en-US" sz="2400" i="1" dirty="0" smtClean="0"/>
              <a:t>N</a:t>
            </a:r>
            <a:r>
              <a:rPr lang="en-US" sz="2400" dirty="0" smtClean="0"/>
              <a:t>-(2,2,2-trichloro-1-(3-arylthioureido)ethyl)</a:t>
            </a:r>
            <a:r>
              <a:rPr lang="en-US" sz="2400" dirty="0" err="1" smtClean="0"/>
              <a:t>acetamides</a:t>
            </a:r>
            <a:r>
              <a:rPr lang="en-US" sz="2400" dirty="0" smtClean="0"/>
              <a:t> simultaneously containing 2,4-dichlorophenoxy, </a:t>
            </a:r>
            <a:r>
              <a:rPr lang="en-US" sz="2400" dirty="0" err="1" smtClean="0"/>
              <a:t>alkylamide</a:t>
            </a:r>
            <a:r>
              <a:rPr lang="en-US" sz="2400" dirty="0" smtClean="0"/>
              <a:t> and </a:t>
            </a:r>
            <a:r>
              <a:rPr lang="en-US" sz="2400" dirty="0" err="1" smtClean="0"/>
              <a:t>thiourea</a:t>
            </a:r>
            <a:r>
              <a:rPr lang="en-US" sz="2400" dirty="0"/>
              <a:t> </a:t>
            </a:r>
            <a:r>
              <a:rPr lang="en-US" sz="2400" dirty="0" err="1" smtClean="0"/>
              <a:t>harmacophore</a:t>
            </a:r>
            <a:r>
              <a:rPr lang="en-US" sz="2400" dirty="0" smtClean="0"/>
              <a:t> groups. </a:t>
            </a:r>
            <a:endParaRPr lang="uk-UA" sz="2400" dirty="0" smtClean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The structures of the obtained compounds have been tested for the ability to inhibit the COX-2 enzyme using molecular docking. It has been shown that the test compounds are significantly superior to 2,4- </a:t>
            </a:r>
            <a:r>
              <a:rPr lang="en-US" sz="2400" dirty="0" err="1" smtClean="0"/>
              <a:t>dichlorophenoxyacetic</a:t>
            </a:r>
            <a:r>
              <a:rPr lang="en-US" sz="2400" dirty="0" smtClean="0"/>
              <a:t> acid in terms of the strength of the complex formed with this enzyme.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58609"/>
          <a:stretch/>
        </p:blipFill>
        <p:spPr>
          <a:xfrm>
            <a:off x="0" y="5014452"/>
            <a:ext cx="12192000" cy="1843548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1653682" y="6247070"/>
            <a:ext cx="395749" cy="4486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6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471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9963"/>
            <a:ext cx="10515600" cy="1325563"/>
          </a:xfrm>
        </p:spPr>
        <p:txBody>
          <a:bodyPr/>
          <a:lstStyle/>
          <a:p>
            <a:pPr algn="ctr"/>
            <a:r>
              <a:rPr lang="en-US" b="1" i="1" dirty="0" smtClean="0"/>
              <a:t>Thank you for attention!)</a:t>
            </a:r>
            <a:endParaRPr lang="uk-UA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58609"/>
          <a:stretch/>
        </p:blipFill>
        <p:spPr>
          <a:xfrm>
            <a:off x="0" y="5014452"/>
            <a:ext cx="12192000" cy="1843548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1653682" y="6247070"/>
            <a:ext cx="395749" cy="4486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7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26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335</Words>
  <Application>Microsoft Office PowerPoint</Application>
  <PresentationFormat>Широкоэкранный</PresentationFormat>
  <Paragraphs>31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CS ChemDraw Drawing</vt:lpstr>
      <vt:lpstr>Презентация PowerPoint</vt:lpstr>
      <vt:lpstr>Introduction:</vt:lpstr>
      <vt:lpstr>Results and Discussion:</vt:lpstr>
      <vt:lpstr>Презентация PowerPoint</vt:lpstr>
      <vt:lpstr>Molecular Docking Studies:</vt:lpstr>
      <vt:lpstr>Conclusion:</vt:lpstr>
      <vt:lpstr>Thank you for attention!)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Лиза</dc:creator>
  <cp:lastModifiedBy>Лиза</cp:lastModifiedBy>
  <cp:revision>33</cp:revision>
  <dcterms:created xsi:type="dcterms:W3CDTF">2023-09-05T07:35:50Z</dcterms:created>
  <dcterms:modified xsi:type="dcterms:W3CDTF">2023-09-05T09:59:07Z</dcterms:modified>
</cp:coreProperties>
</file>