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9" r:id="rId4"/>
    <p:sldId id="258" r:id="rId5"/>
    <p:sldId id="259" r:id="rId6"/>
    <p:sldId id="262" r:id="rId7"/>
    <p:sldId id="263" r:id="rId8"/>
    <p:sldId id="264" r:id="rId9"/>
    <p:sldId id="265" r:id="rId10"/>
    <p:sldId id="271" r:id="rId11"/>
    <p:sldId id="270"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D7867-1890-4D8B-8CE4-9135EB16A54B}" type="datetimeFigureOut">
              <a:rPr lang="en-IN" smtClean="0"/>
              <a:t>24-09-2023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88B00-4D6A-49D6-8B48-D78B4420C86E}" type="slidenum">
              <a:rPr lang="en-IN" smtClean="0"/>
              <a:t>‹#›</a:t>
            </a:fld>
            <a:endParaRPr lang="en-IN"/>
          </a:p>
        </p:txBody>
      </p:sp>
    </p:spTree>
    <p:extLst>
      <p:ext uri="{BB962C8B-B14F-4D97-AF65-F5344CB8AC3E}">
        <p14:creationId xmlns:p14="http://schemas.microsoft.com/office/powerpoint/2010/main" val="111338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D42D-03E1-CC32-C808-8116587BE9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CD6D37B-FEF4-0382-DF21-D56A1EDB5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FC729FA-3720-BBAE-262D-8451A836844E}"/>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5" name="Footer Placeholder 4">
            <a:extLst>
              <a:ext uri="{FF2B5EF4-FFF2-40B4-BE49-F238E27FC236}">
                <a16:creationId xmlns:a16="http://schemas.microsoft.com/office/drawing/2014/main" id="{1B1B2A0B-252C-D93E-CC53-2F25923C0B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2E83CA-60E3-8CBA-9D80-A88412A9E439}"/>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06927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BDD3-1F30-FB12-5D80-CA4D94BD6F1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369B2DF-1802-E547-F152-458C0D0F16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5F1D49A-DBDD-C154-DB64-E7AD758B0D50}"/>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5" name="Footer Placeholder 4">
            <a:extLst>
              <a:ext uri="{FF2B5EF4-FFF2-40B4-BE49-F238E27FC236}">
                <a16:creationId xmlns:a16="http://schemas.microsoft.com/office/drawing/2014/main" id="{B04F2BFD-5999-D0EF-2153-D02AD61BEC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78F38A4-66FC-F9C2-4C0E-55B6609A4EB5}"/>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07573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0838B-7E6F-00B7-3387-A956781256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EA53D35-E515-A502-F224-AD1C7A443D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073CD6-DE35-5C74-35C6-A8C18A918E61}"/>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5" name="Footer Placeholder 4">
            <a:extLst>
              <a:ext uri="{FF2B5EF4-FFF2-40B4-BE49-F238E27FC236}">
                <a16:creationId xmlns:a16="http://schemas.microsoft.com/office/drawing/2014/main" id="{D1FE824F-D14A-C6F5-6B0C-7C7502CAC5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AB9935-1454-B811-E99D-98E0CB376883}"/>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62262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75A80-945C-FC29-5A30-181E59D959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4F63083-670D-A2E6-88F4-04EC4B7D10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D32F7E-F55A-8A45-65BF-1D8BABC0D207}"/>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5" name="Footer Placeholder 4">
            <a:extLst>
              <a:ext uri="{FF2B5EF4-FFF2-40B4-BE49-F238E27FC236}">
                <a16:creationId xmlns:a16="http://schemas.microsoft.com/office/drawing/2014/main" id="{F543D3BE-93C9-AC2E-85C5-F88866B32F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7ED5BD9-993A-22A3-3FB9-30FCC1A02160}"/>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321848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40CD-9580-10BE-6BC6-E978FEEC3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B265A99-4A36-E012-22C2-97BAEECCDC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BE240E-BC03-6C99-A1B5-F79289A9AABB}"/>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5" name="Footer Placeholder 4">
            <a:extLst>
              <a:ext uri="{FF2B5EF4-FFF2-40B4-BE49-F238E27FC236}">
                <a16:creationId xmlns:a16="http://schemas.microsoft.com/office/drawing/2014/main" id="{59603251-653C-CD2A-FE03-69930AC564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E0BA4A-7FD8-72FF-CAD1-56163FEA4AA1}"/>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426101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66B5D-2435-1AC1-A53D-D324BA1E53B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C9E84A-6196-E1E4-7AF9-B515F27EE2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B5A7E44-44A2-A321-A236-228E2C2862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1900947-1BF0-65D5-2673-6EB2784D2A1F}"/>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6" name="Footer Placeholder 5">
            <a:extLst>
              <a:ext uri="{FF2B5EF4-FFF2-40B4-BE49-F238E27FC236}">
                <a16:creationId xmlns:a16="http://schemas.microsoft.com/office/drawing/2014/main" id="{25857295-927C-EBD9-1841-A0C5922EEF7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0C8C3F8-DA8E-1D7F-E1BD-3AA1920FE818}"/>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45027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D5978-D5B2-F61B-AECB-FC2BD18596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128AAB-200D-BC29-06DC-5398AD2A8B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B8A73D-5F62-156D-C84C-47A00391FA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662778B-6F48-A771-F7D5-97590A89D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68328C-59BB-F1BD-40E2-790DDDA4F0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8ECA4A7-52FF-DAE2-94C8-4B5EBA6A89B3}"/>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8" name="Footer Placeholder 7">
            <a:extLst>
              <a:ext uri="{FF2B5EF4-FFF2-40B4-BE49-F238E27FC236}">
                <a16:creationId xmlns:a16="http://schemas.microsoft.com/office/drawing/2014/main" id="{BEBEEAD9-50FA-A8BB-01A6-8F67C55A029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BD66B44-E1CB-54D1-13E0-01E75433E86E}"/>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242998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65D08-C7F4-EEF3-DDBE-9DCDEE698C9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34B0044-4EBE-F684-2881-173BD889919A}"/>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4" name="Footer Placeholder 3">
            <a:extLst>
              <a:ext uri="{FF2B5EF4-FFF2-40B4-BE49-F238E27FC236}">
                <a16:creationId xmlns:a16="http://schemas.microsoft.com/office/drawing/2014/main" id="{DBF54B0D-444C-9F96-6C0A-106B94DED8F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CBCBB7B-3F52-6F42-94C5-CC452532601D}"/>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82066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FA50D-3FC1-9307-C52B-DD7FB6B2DBD4}"/>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3" name="Footer Placeholder 2">
            <a:extLst>
              <a:ext uri="{FF2B5EF4-FFF2-40B4-BE49-F238E27FC236}">
                <a16:creationId xmlns:a16="http://schemas.microsoft.com/office/drawing/2014/main" id="{3DF2098C-8CDD-9E84-9AFB-C0F295B2B6E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16A9F0C-1C9C-FF77-91C6-F8E13C857F46}"/>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45004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3B9B-7AFB-D4F5-7BF8-275033529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4C2D4D4-52A1-70FC-60D8-9A625163B7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BC26B02-14CD-36C3-8EB4-1ED521D38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B2320D-40D0-36CC-62E3-709A46495B23}"/>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6" name="Footer Placeholder 5">
            <a:extLst>
              <a:ext uri="{FF2B5EF4-FFF2-40B4-BE49-F238E27FC236}">
                <a16:creationId xmlns:a16="http://schemas.microsoft.com/office/drawing/2014/main" id="{1B4812F7-58C5-8D80-0855-5F5B31E906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47B285A-F1A3-DED4-B808-39B1C34A5981}"/>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291487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3DEB-8290-01B5-604C-5587D4961D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7A8EAC3-41AB-B230-FEDB-60ED4BBF2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4D86748-A5AE-7C4E-7C4A-F638702A4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9C9115-3B60-D8B2-F3CC-FD6F45731B20}"/>
              </a:ext>
            </a:extLst>
          </p:cNvPr>
          <p:cNvSpPr>
            <a:spLocks noGrp="1"/>
          </p:cNvSpPr>
          <p:nvPr>
            <p:ph type="dt" sz="half" idx="10"/>
          </p:nvPr>
        </p:nvSpPr>
        <p:spPr/>
        <p:txBody>
          <a:bodyPr/>
          <a:lstStyle/>
          <a:p>
            <a:fld id="{109417EA-A61F-4D43-849E-44078E45FB77}" type="datetimeFigureOut">
              <a:rPr lang="en-IN" smtClean="0"/>
              <a:t>24-09-2023</a:t>
            </a:fld>
            <a:endParaRPr lang="en-IN"/>
          </a:p>
        </p:txBody>
      </p:sp>
      <p:sp>
        <p:nvSpPr>
          <p:cNvPr id="6" name="Footer Placeholder 5">
            <a:extLst>
              <a:ext uri="{FF2B5EF4-FFF2-40B4-BE49-F238E27FC236}">
                <a16:creationId xmlns:a16="http://schemas.microsoft.com/office/drawing/2014/main" id="{89412DD7-E49B-79B0-8D82-FD1D2BB8F06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0B3FCB5-FCA8-3A6E-CE17-7A6CDA782840}"/>
              </a:ext>
            </a:extLst>
          </p:cNvPr>
          <p:cNvSpPr>
            <a:spLocks noGrp="1"/>
          </p:cNvSpPr>
          <p:nvPr>
            <p:ph type="sldNum" sz="quarter" idx="12"/>
          </p:nvPr>
        </p:nvSpPr>
        <p:spPr/>
        <p:txBody>
          <a:bodyPr/>
          <a:lstStyle/>
          <a:p>
            <a:fld id="{C2478F22-DEF6-46D7-80DA-49D767C052E8}" type="slidenum">
              <a:rPr lang="en-IN" smtClean="0"/>
              <a:t>‹#›</a:t>
            </a:fld>
            <a:endParaRPr lang="en-IN"/>
          </a:p>
        </p:txBody>
      </p:sp>
    </p:spTree>
    <p:extLst>
      <p:ext uri="{BB962C8B-B14F-4D97-AF65-F5344CB8AC3E}">
        <p14:creationId xmlns:p14="http://schemas.microsoft.com/office/powerpoint/2010/main" val="80814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9B3B3C-EBFD-61F3-87A1-290F04F2A8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F12ABF8-8889-FE3B-BE98-8134D96105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330B7C-684C-5429-A4DC-47B38C334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417EA-A61F-4D43-849E-44078E45FB77}" type="datetimeFigureOut">
              <a:rPr lang="en-IN" smtClean="0"/>
              <a:t>24-09-2023</a:t>
            </a:fld>
            <a:endParaRPr lang="en-IN"/>
          </a:p>
        </p:txBody>
      </p:sp>
      <p:sp>
        <p:nvSpPr>
          <p:cNvPr id="5" name="Footer Placeholder 4">
            <a:extLst>
              <a:ext uri="{FF2B5EF4-FFF2-40B4-BE49-F238E27FC236}">
                <a16:creationId xmlns:a16="http://schemas.microsoft.com/office/drawing/2014/main" id="{8207A329-59F8-80CB-2013-6A71875C3B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AE63FD0-3C8A-BA6D-2AAF-46C6635D4A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78F22-DEF6-46D7-80DA-49D767C052E8}" type="slidenum">
              <a:rPr lang="en-IN" smtClean="0"/>
              <a:t>‹#›</a:t>
            </a:fld>
            <a:endParaRPr lang="en-IN"/>
          </a:p>
        </p:txBody>
      </p:sp>
    </p:spTree>
    <p:extLst>
      <p:ext uri="{BB962C8B-B14F-4D97-AF65-F5344CB8AC3E}">
        <p14:creationId xmlns:p14="http://schemas.microsoft.com/office/powerpoint/2010/main" val="1305668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dpi.com/journal/processes/events/15335" TargetMode="Externa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A11D-6D02-F49E-2712-2921A3383207}"/>
              </a:ext>
            </a:extLst>
          </p:cNvPr>
          <p:cNvSpPr>
            <a:spLocks noGrp="1"/>
          </p:cNvSpPr>
          <p:nvPr>
            <p:ph type="ctrTitle"/>
          </p:nvPr>
        </p:nvSpPr>
        <p:spPr>
          <a:xfrm>
            <a:off x="6117612" y="0"/>
            <a:ext cx="6074388" cy="6857999"/>
          </a:xfrm>
          <a:solidFill>
            <a:schemeClr val="accent2">
              <a:lumMod val="60000"/>
              <a:lumOff val="40000"/>
            </a:schemeClr>
          </a:solidFill>
          <a:ln w="25400">
            <a:solidFill>
              <a:srgbClr val="0070C0"/>
            </a:solidFill>
          </a:ln>
        </p:spPr>
        <p:txBody>
          <a:bodyPr>
            <a:normAutofit/>
          </a:bodyPr>
          <a:lstStyle/>
          <a:p>
            <a:pPr>
              <a:spcAft>
                <a:spcPts val="800"/>
              </a:spcAft>
            </a:pP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Diverse Applications of Remote Sensing and GIS in Implementing Integrated Solid Waste Management: A Short Review </a:t>
            </a: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IN" sz="2800" b="1" kern="100" dirty="0">
                <a:effectLst/>
                <a:latin typeface="Times New Roman" panose="02020603050405020304" pitchFamily="18" charset="0"/>
                <a:ea typeface="Calibri" panose="020F0502020204030204" pitchFamily="34" charset="0"/>
                <a:cs typeface="Times New Roman" panose="02020603050405020304" pitchFamily="18" charset="0"/>
              </a:rPr>
              <a:t>Id- </a:t>
            </a:r>
            <a:r>
              <a:rPr lang="en-IN" sz="2800" b="0" i="0" u="none" strike="noStrike" dirty="0">
                <a:solidFill>
                  <a:srgbClr val="0070C0"/>
                </a:solidFill>
                <a:effectLst/>
                <a:latin typeface="Times New Roman" panose="02020603050405020304" pitchFamily="18" charset="0"/>
                <a:cs typeface="Times New Roman" panose="02020603050405020304" pitchFamily="18" charset="0"/>
              </a:rPr>
              <a:t>sciforum-075875</a:t>
            </a: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IN" sz="2700" b="1" kern="100" dirty="0">
                <a:effectLst/>
                <a:latin typeface="Times New Roman" panose="02020603050405020304" pitchFamily="18" charset="0"/>
                <a:ea typeface="Calibri" panose="020F0502020204030204" pitchFamily="34" charset="0"/>
                <a:cs typeface="Times New Roman" panose="02020603050405020304" pitchFamily="18" charset="0"/>
              </a:rPr>
              <a:t>Presented by: </a:t>
            </a:r>
            <a:r>
              <a:rPr lang="en-IN" sz="27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Sakshi</a:t>
            </a:r>
            <a:br>
              <a:rPr lang="en-IN" sz="27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br>
            <a:br>
              <a:rPr lang="en-IN" sz="27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IN" sz="2700" dirty="0">
              <a:solidFill>
                <a:srgbClr val="0070C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D7397EA-47E0-62FA-FE70-DFEB2D6B4ED2}"/>
              </a:ext>
            </a:extLst>
          </p:cNvPr>
          <p:cNvSpPr>
            <a:spLocks noGrp="1"/>
          </p:cNvSpPr>
          <p:nvPr>
            <p:ph type="subTitle" idx="1"/>
          </p:nvPr>
        </p:nvSpPr>
        <p:spPr>
          <a:xfrm>
            <a:off x="0" y="0"/>
            <a:ext cx="6117612" cy="6858000"/>
          </a:xfrm>
          <a:solidFill>
            <a:schemeClr val="accent4">
              <a:lumMod val="60000"/>
              <a:lumOff val="40000"/>
            </a:schemeClr>
          </a:solidFill>
          <a:ln w="25400">
            <a:solidFill>
              <a:srgbClr val="0070C0"/>
            </a:solidFill>
          </a:ln>
        </p:spPr>
        <p:txBody>
          <a:bodyPr/>
          <a:lstStyle/>
          <a:p>
            <a:endParaRPr lang="en-US" b="1" i="0" u="sng" dirty="0">
              <a:solidFill>
                <a:srgbClr val="0563C1"/>
              </a:solidFill>
              <a:effectLst/>
              <a:latin typeface="helvetica neue"/>
              <a:hlinkClick r:id="rId2">
                <a:extLst>
                  <a:ext uri="{A12FA001-AC4F-418D-AE19-62706E023703}">
                    <ahyp:hlinkClr xmlns:ahyp="http://schemas.microsoft.com/office/drawing/2018/hyperlinkcolor" val="tx"/>
                  </a:ext>
                </a:extLst>
              </a:hlinkClick>
            </a:endParaRPr>
          </a:p>
          <a:p>
            <a:endParaRPr lang="en-US" b="1" u="sng" dirty="0">
              <a:solidFill>
                <a:srgbClr val="0563C1"/>
              </a:solidFill>
              <a:latin typeface="helvetica neue"/>
              <a:hlinkClick r:id="rId2">
                <a:extLst>
                  <a:ext uri="{A12FA001-AC4F-418D-AE19-62706E023703}">
                    <ahyp:hlinkClr xmlns:ahyp="http://schemas.microsoft.com/office/drawing/2018/hyperlinkcolor" val="tx"/>
                  </a:ext>
                </a:extLst>
              </a:hlinkClick>
            </a:endParaRPr>
          </a:p>
          <a:p>
            <a:endParaRPr lang="en-US" b="1" i="0" u="sng" dirty="0">
              <a:solidFill>
                <a:srgbClr val="0563C1"/>
              </a:solidFill>
              <a:effectLst/>
              <a:latin typeface="helvetica neue"/>
              <a:hlinkClick r:id="rId2">
                <a:extLst>
                  <a:ext uri="{A12FA001-AC4F-418D-AE19-62706E023703}">
                    <ahyp:hlinkClr xmlns:ahyp="http://schemas.microsoft.com/office/drawing/2018/hyperlinkcolor" val="tx"/>
                  </a:ext>
                </a:extLst>
              </a:hlinkClick>
            </a:endParaRPr>
          </a:p>
          <a:p>
            <a:endParaRPr lang="en-US" b="1" u="sng" dirty="0">
              <a:solidFill>
                <a:srgbClr val="0563C1"/>
              </a:solidFill>
              <a:latin typeface="helvetica neue"/>
              <a:hlinkClick r:id="rId2">
                <a:extLst>
                  <a:ext uri="{A12FA001-AC4F-418D-AE19-62706E023703}">
                    <ahyp:hlinkClr xmlns:ahyp="http://schemas.microsoft.com/office/drawing/2018/hyperlinkcolor" val="tx"/>
                  </a:ext>
                </a:extLst>
              </a:hlinkClick>
            </a:endParaRPr>
          </a:p>
          <a:p>
            <a:endParaRPr lang="en-US" b="1" u="sng" dirty="0">
              <a:solidFill>
                <a:srgbClr val="0563C1"/>
              </a:solidFill>
              <a:latin typeface="helvetica neue"/>
              <a:hlinkClick r:id="rId2">
                <a:extLst>
                  <a:ext uri="{A12FA001-AC4F-418D-AE19-62706E023703}">
                    <ahyp:hlinkClr xmlns:ahyp="http://schemas.microsoft.com/office/drawing/2018/hyperlinkcolor" val="tx"/>
                  </a:ext>
                </a:extLst>
              </a:hlinkClick>
            </a:endParaRPr>
          </a:p>
          <a:p>
            <a:r>
              <a:rPr lang="en-US" sz="2800" b="1" i="0" dirty="0">
                <a:solidFill>
                  <a:schemeClr val="bg1"/>
                </a:solidFill>
                <a:effectLst/>
                <a:latin typeface="Times New Roman" panose="02020603050405020304" pitchFamily="18" charset="0"/>
                <a:cs typeface="Times New Roman" panose="02020603050405020304" pitchFamily="18" charset="0"/>
              </a:rPr>
              <a:t>ASEC2023: The 4th International Electronic Conference on Applied Sciences</a:t>
            </a:r>
          </a:p>
          <a:p>
            <a:endParaRPr lang="en-IN" dirty="0"/>
          </a:p>
        </p:txBody>
      </p:sp>
      <p:pic>
        <p:nvPicPr>
          <p:cNvPr id="11" name="Picture 10">
            <a:extLst>
              <a:ext uri="{FF2B5EF4-FFF2-40B4-BE49-F238E27FC236}">
                <a16:creationId xmlns:a16="http://schemas.microsoft.com/office/drawing/2014/main" id="{EFA6154A-06BD-9C68-34B1-7296632B30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7490" y="371059"/>
            <a:ext cx="1998473" cy="1859280"/>
          </a:xfrm>
          <a:prstGeom prst="rect">
            <a:avLst/>
          </a:prstGeom>
        </p:spPr>
      </p:pic>
      <p:pic>
        <p:nvPicPr>
          <p:cNvPr id="13" name="Picture 12">
            <a:extLst>
              <a:ext uri="{FF2B5EF4-FFF2-40B4-BE49-F238E27FC236}">
                <a16:creationId xmlns:a16="http://schemas.microsoft.com/office/drawing/2014/main" id="{1175D631-77D8-E5F4-F40F-3BA10D3A14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2473" y="5008887"/>
            <a:ext cx="1651376" cy="1651376"/>
          </a:xfrm>
          <a:prstGeom prst="rect">
            <a:avLst/>
          </a:prstGeom>
        </p:spPr>
      </p:pic>
      <p:pic>
        <p:nvPicPr>
          <p:cNvPr id="5" name="Picture 4">
            <a:extLst>
              <a:ext uri="{FF2B5EF4-FFF2-40B4-BE49-F238E27FC236}">
                <a16:creationId xmlns:a16="http://schemas.microsoft.com/office/drawing/2014/main" id="{7962409C-706C-93D2-9C66-14754C1A35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55326" y="371059"/>
            <a:ext cx="1866900" cy="1859280"/>
          </a:xfrm>
          <a:prstGeom prst="rect">
            <a:avLst/>
          </a:prstGeom>
        </p:spPr>
      </p:pic>
    </p:spTree>
    <p:extLst>
      <p:ext uri="{BB962C8B-B14F-4D97-AF65-F5344CB8AC3E}">
        <p14:creationId xmlns:p14="http://schemas.microsoft.com/office/powerpoint/2010/main" val="228512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marL="1656080">
              <a:lnSpc>
                <a:spcPct val="95000"/>
              </a:lnSpc>
              <a:spcBef>
                <a:spcPts val="1200"/>
              </a:spcBef>
              <a:spcAft>
                <a:spcPts val="300"/>
              </a:spcAft>
            </a:pPr>
            <a:r>
              <a:rPr lang="en-IN" sz="2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Overall Contribution of RS and GIS in ISWM </a:t>
            </a:r>
            <a:r>
              <a:rPr lang="en-IN" sz="2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(Cont..)</a:t>
            </a: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5" name="Picture 4">
            <a:extLst>
              <a:ext uri="{FF2B5EF4-FFF2-40B4-BE49-F238E27FC236}">
                <a16:creationId xmlns:a16="http://schemas.microsoft.com/office/drawing/2014/main" id="{3270884E-BE2A-DCD7-7149-83E94B5921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
        <p:nvSpPr>
          <p:cNvPr id="6" name="TextBox 5">
            <a:extLst>
              <a:ext uri="{FF2B5EF4-FFF2-40B4-BE49-F238E27FC236}">
                <a16:creationId xmlns:a16="http://schemas.microsoft.com/office/drawing/2014/main" id="{F855EBCA-A984-9A5A-3F06-E890756F5311}"/>
              </a:ext>
            </a:extLst>
          </p:cNvPr>
          <p:cNvSpPr txBox="1"/>
          <p:nvPr/>
        </p:nvSpPr>
        <p:spPr>
          <a:xfrm>
            <a:off x="33409" y="1419663"/>
            <a:ext cx="12158591" cy="5262979"/>
          </a:xfrm>
          <a:prstGeom prst="rect">
            <a:avLst/>
          </a:prstGeom>
          <a:noFill/>
        </p:spPr>
        <p:txBody>
          <a:bodyPr wrap="square">
            <a:spAutoFit/>
          </a:bodyPr>
          <a:lstStyle/>
          <a:p>
            <a:pPr marL="342900" indent="-342900" algn="just">
              <a:buFont typeface="Wingdings" panose="05000000000000000000" pitchFamily="2" charset="2"/>
              <a:buChar char="q"/>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Times New Roman" panose="02020603050405020304" pitchFamily="18" charset="0"/>
              </a:rPr>
              <a:t>It is not only possible to optimize operations but also to benefit the environment through the integration of RS and GIS technologies. </a:t>
            </a:r>
          </a:p>
          <a:p>
            <a:pPr marL="342900" indent="-342900" algn="just">
              <a:buFont typeface="Wingdings" panose="05000000000000000000" pitchFamily="2" charset="2"/>
              <a:buChar char="q"/>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Times New Roman" panose="02020603050405020304" pitchFamily="18" charset="0"/>
              </a:rPr>
              <a:t>In addition to contributing to reduced environmental risks, improved recycling rates, and a reduction in waste sent to landfills, these technologies also improve the level of environmental sustainability. </a:t>
            </a:r>
          </a:p>
          <a:p>
            <a:pPr marL="342900" indent="-342900" algn="just">
              <a:buFont typeface="Wingdings" panose="05000000000000000000" pitchFamily="2" charset="2"/>
              <a:buChar char="q"/>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Times New Roman" panose="02020603050405020304" pitchFamily="18" charset="0"/>
              </a:rPr>
              <a:t>A low operating cost and informed investment decisions enable them to facilitate cost-effective waste management. </a:t>
            </a:r>
          </a:p>
          <a:p>
            <a:pPr marL="342900" indent="-342900" algn="just">
              <a:buFont typeface="Wingdings" panose="05000000000000000000" pitchFamily="2" charset="2"/>
              <a:buChar char="q"/>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Times New Roman" panose="02020603050405020304" pitchFamily="18" charset="0"/>
              </a:rPr>
              <a:t>In conclusion, the RS and GIS technologies, as shown in Tables 1 and 2, provide a comprehensive solution to the complex challenges posed by the growing number of waste generators and the limited amount of landfill space in the world. </a:t>
            </a:r>
          </a:p>
          <a:p>
            <a:pPr marL="342900" indent="-342900" algn="just">
              <a:buFont typeface="Wingdings" panose="05000000000000000000" pitchFamily="2" charset="2"/>
              <a:buChar char="q"/>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Times New Roman" panose="02020603050405020304" pitchFamily="18" charset="0"/>
              </a:rPr>
              <a:t>ISWM practices are significantly enhanced by their combined contributions in terms of efficiency, sustainability, and environmental impact. </a:t>
            </a:r>
          </a:p>
          <a:p>
            <a:pPr marL="342900" indent="-342900" algn="just">
              <a:buFont typeface="Wingdings" panose="05000000000000000000" pitchFamily="2" charset="2"/>
              <a:buChar char="q"/>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Times New Roman" panose="02020603050405020304" pitchFamily="18" charset="0"/>
                <a:cs typeface="Times New Roman" panose="02020603050405020304" pitchFamily="18" charset="0"/>
              </a:rPr>
              <a:t>ISWM will be shaped more environmentally friendly and cost-effectively in the future as these technologies continue to evolve and integrate.</a:t>
            </a:r>
            <a:endParaRPr lang="en-IN" sz="2400" dirty="0"/>
          </a:p>
        </p:txBody>
      </p:sp>
    </p:spTree>
    <p:extLst>
      <p:ext uri="{BB962C8B-B14F-4D97-AF65-F5344CB8AC3E}">
        <p14:creationId xmlns:p14="http://schemas.microsoft.com/office/powerpoint/2010/main" val="3406575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US" b="1" kern="100" dirty="0">
                <a:latin typeface="Times New Roman" panose="02020603050405020304" pitchFamily="18" charset="0"/>
                <a:ea typeface="Calibri" panose="020F0502020204030204" pitchFamily="34" charset="0"/>
                <a:cs typeface="Times New Roman" panose="02020603050405020304" pitchFamily="18" charset="0"/>
              </a:rPr>
              <a:t>Conclusion</a:t>
            </a:r>
            <a:endParaRPr lang="en-IN" b="1"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5" name="Picture 4">
            <a:extLst>
              <a:ext uri="{FF2B5EF4-FFF2-40B4-BE49-F238E27FC236}">
                <a16:creationId xmlns:a16="http://schemas.microsoft.com/office/drawing/2014/main" id="{3270884E-BE2A-DCD7-7149-83E94B5921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
        <p:nvSpPr>
          <p:cNvPr id="11" name="TextBox 10">
            <a:extLst>
              <a:ext uri="{FF2B5EF4-FFF2-40B4-BE49-F238E27FC236}">
                <a16:creationId xmlns:a16="http://schemas.microsoft.com/office/drawing/2014/main" id="{DDF65668-78CE-0A60-3BF8-6C03175D2CE2}"/>
              </a:ext>
            </a:extLst>
          </p:cNvPr>
          <p:cNvSpPr txBox="1"/>
          <p:nvPr/>
        </p:nvSpPr>
        <p:spPr>
          <a:xfrm>
            <a:off x="33410" y="1509425"/>
            <a:ext cx="11976620" cy="5262979"/>
          </a:xfrm>
          <a:prstGeom prst="rect">
            <a:avLst/>
          </a:prstGeom>
          <a:noFill/>
        </p:spPr>
        <p:txBody>
          <a:bodyPr wrap="square">
            <a:spAutoFit/>
          </a:bodyPr>
          <a:lstStyle/>
          <a:p>
            <a:pPr marL="285750" indent="-285750" algn="just">
              <a:buFont typeface="Wingdings" panose="05000000000000000000" pitchFamily="2" charset="2"/>
              <a:buChar char="q"/>
            </a:pPr>
            <a:r>
              <a:rPr lang="en-US" sz="2400" dirty="0">
                <a:latin typeface="Palatino Linotype" panose="02040502050505030304" pitchFamily="18" charset="0"/>
              </a:rPr>
              <a:t>GIS and RS have proven invaluable in advancing ISWM strategies. By using these technologies in a variety of ways, we have been able to overcome the challenges posed by growing waste production and limited landfill space. </a:t>
            </a:r>
          </a:p>
          <a:p>
            <a:pPr marL="285750" indent="-285750" algn="just">
              <a:buFont typeface="Wingdings" panose="05000000000000000000" pitchFamily="2" charset="2"/>
              <a:buChar char="q"/>
            </a:pPr>
            <a:r>
              <a:rPr lang="en-US" sz="2400" dirty="0">
                <a:latin typeface="Palatino Linotype" panose="02040502050505030304" pitchFamily="18" charset="0"/>
              </a:rPr>
              <a:t>The use of RS techniques, such as satellite imagery and aerial photography, has enabled accurate mapping of waste generation and disposal sites, while GIS has enabled spatial analysis for waste collection route optimization, landfill site selection, and waste-to-energy projects. </a:t>
            </a:r>
          </a:p>
          <a:p>
            <a:pPr marL="285750" indent="-285750" algn="just">
              <a:buFont typeface="Wingdings" panose="05000000000000000000" pitchFamily="2" charset="2"/>
              <a:buChar char="q"/>
            </a:pPr>
            <a:r>
              <a:rPr lang="en-US" sz="2400" dirty="0">
                <a:latin typeface="Palatino Linotype" panose="02040502050505030304" pitchFamily="18" charset="0"/>
              </a:rPr>
              <a:t>Additionally, RS and GIS have contributed to waste composition analysis, landfill stability assessment, and environmental impact evaluation. </a:t>
            </a:r>
          </a:p>
          <a:p>
            <a:pPr marL="285750" indent="-285750" algn="just">
              <a:buFont typeface="Wingdings" panose="05000000000000000000" pitchFamily="2" charset="2"/>
              <a:buChar char="q"/>
            </a:pPr>
            <a:r>
              <a:rPr lang="en-US" sz="2400" dirty="0">
                <a:latin typeface="Palatino Linotype" panose="02040502050505030304" pitchFamily="18" charset="0"/>
              </a:rPr>
              <a:t>Waste management practices have been significantly enhanced through the combination of RS and GIS technologies. </a:t>
            </a:r>
          </a:p>
          <a:p>
            <a:pPr marL="285750" indent="-285750" algn="just">
              <a:buFont typeface="Wingdings" panose="05000000000000000000" pitchFamily="2" charset="2"/>
              <a:buChar char="q"/>
            </a:pPr>
            <a:r>
              <a:rPr lang="en-US" sz="2400" dirty="0">
                <a:latin typeface="Palatino Linotype" panose="02040502050505030304" pitchFamily="18" charset="0"/>
              </a:rPr>
              <a:t>Due to the exponential growth of the world's population, these technologies offer valuable insights and recommendations for future waste management research, which makes them imperative to shaping the future of this field.</a:t>
            </a:r>
            <a:endParaRPr lang="en-IN" sz="2400" dirty="0">
              <a:latin typeface="Palatino Linotype" panose="02040502050505030304" pitchFamily="18" charset="0"/>
            </a:endParaRPr>
          </a:p>
        </p:txBody>
      </p:sp>
    </p:spTree>
    <p:extLst>
      <p:ext uri="{BB962C8B-B14F-4D97-AF65-F5344CB8AC3E}">
        <p14:creationId xmlns:p14="http://schemas.microsoft.com/office/powerpoint/2010/main" val="4074656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IN" b="1" kern="100" dirty="0">
                <a:latin typeface="Times New Roman" panose="02020603050405020304" pitchFamily="18" charset="0"/>
                <a:ea typeface="Calibri" panose="020F0502020204030204" pitchFamily="34" charset="0"/>
                <a:cs typeface="Times New Roman" panose="02020603050405020304" pitchFamily="18" charset="0"/>
              </a:rPr>
              <a:t>References</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500844"/>
            <a:ext cx="12192000" cy="5125140"/>
          </a:xfrm>
        </p:spPr>
        <p:txBody>
          <a:bodyPr>
            <a:normAutofit/>
          </a:bodyPr>
          <a:lstStyle/>
          <a:p>
            <a:pPr algn="just">
              <a:buFont typeface="+mj-lt"/>
              <a:buAutoNum type="arabicPeriod"/>
            </a:pPr>
            <a:r>
              <a:rPr lang="en-IN" sz="1100" dirty="0">
                <a:latin typeface="Times New Roman" panose="02020603050405020304" pitchFamily="18" charset="0"/>
                <a:cs typeface="Times New Roman" panose="02020603050405020304" pitchFamily="18" charset="0"/>
              </a:rPr>
              <a:t>Gurjar, S.K.; Gaur, A. Application of Remote Sensing and GIS in Integrated Solid Waste Management - a Short Review; First Edit.; Elsevier Ltd., 2022; ISBN 9780323857925.</a:t>
            </a:r>
          </a:p>
          <a:p>
            <a:pPr algn="just">
              <a:buFont typeface="+mj-lt"/>
              <a:buAutoNum type="arabicPeriod"/>
            </a:pPr>
            <a:r>
              <a:rPr lang="en-IN" sz="1100" dirty="0">
                <a:latin typeface="Times New Roman" panose="02020603050405020304" pitchFamily="18" charset="0"/>
                <a:cs typeface="Times New Roman" panose="02020603050405020304" pitchFamily="18" charset="0"/>
              </a:rPr>
              <a:t>Abdallah, M.; Abu Talib, M.; </a:t>
            </a:r>
            <a:r>
              <a:rPr lang="en-IN" sz="1100" dirty="0" err="1">
                <a:latin typeface="Times New Roman" panose="02020603050405020304" pitchFamily="18" charset="0"/>
                <a:cs typeface="Times New Roman" panose="02020603050405020304" pitchFamily="18" charset="0"/>
              </a:rPr>
              <a:t>Feroz</a:t>
            </a:r>
            <a:r>
              <a:rPr lang="en-IN" sz="1100" dirty="0">
                <a:latin typeface="Times New Roman" panose="02020603050405020304" pitchFamily="18" charset="0"/>
                <a:cs typeface="Times New Roman" panose="02020603050405020304" pitchFamily="18" charset="0"/>
              </a:rPr>
              <a:t>, S.; Nasir, Q.; Abdalla, H.; </a:t>
            </a:r>
            <a:r>
              <a:rPr lang="en-IN" sz="1100" dirty="0" err="1">
                <a:latin typeface="Times New Roman" panose="02020603050405020304" pitchFamily="18" charset="0"/>
                <a:cs typeface="Times New Roman" panose="02020603050405020304" pitchFamily="18" charset="0"/>
              </a:rPr>
              <a:t>Mahfood</a:t>
            </a:r>
            <a:r>
              <a:rPr lang="en-IN" sz="1100" dirty="0">
                <a:latin typeface="Times New Roman" panose="02020603050405020304" pitchFamily="18" charset="0"/>
                <a:cs typeface="Times New Roman" panose="02020603050405020304" pitchFamily="18" charset="0"/>
              </a:rPr>
              <a:t>, B. Artificial Intelligence Applications in Solid Waste Management: A Systematic Research Review. Waste </a:t>
            </a:r>
            <a:r>
              <a:rPr lang="en-IN" sz="1100" dirty="0" err="1">
                <a:latin typeface="Times New Roman" panose="02020603050405020304" pitchFamily="18" charset="0"/>
                <a:cs typeface="Times New Roman" panose="02020603050405020304" pitchFamily="18" charset="0"/>
              </a:rPr>
              <a:t>Manag</a:t>
            </a:r>
            <a:r>
              <a:rPr lang="en-IN" sz="1100" dirty="0">
                <a:latin typeface="Times New Roman" panose="02020603050405020304" pitchFamily="18" charset="0"/>
                <a:cs typeface="Times New Roman" panose="02020603050405020304" pitchFamily="18" charset="0"/>
              </a:rPr>
              <a:t>. 2020, 109, 231–246, doi:10.1016/j.wasman.2020.04.057.</a:t>
            </a:r>
          </a:p>
          <a:p>
            <a:pPr algn="just">
              <a:buFont typeface="+mj-lt"/>
              <a:buAutoNum type="arabicPeriod"/>
            </a:pPr>
            <a:r>
              <a:rPr lang="en-IN" sz="1100" dirty="0">
                <a:latin typeface="Times New Roman" panose="02020603050405020304" pitchFamily="18" charset="0"/>
                <a:cs typeface="Times New Roman" panose="02020603050405020304" pitchFamily="18" charset="0"/>
              </a:rPr>
              <a:t>Akram, S.V.; Singh, R.; Gehlot, A.; Rashid, M.; Alghamdi, A.S.; </a:t>
            </a:r>
            <a:r>
              <a:rPr lang="en-IN" sz="1100" dirty="0" err="1">
                <a:latin typeface="Times New Roman" panose="02020603050405020304" pitchFamily="18" charset="0"/>
                <a:cs typeface="Times New Roman" panose="02020603050405020304" pitchFamily="18" charset="0"/>
              </a:rPr>
              <a:t>Alshamrani</a:t>
            </a:r>
            <a:r>
              <a:rPr lang="en-IN" sz="1100" dirty="0">
                <a:latin typeface="Times New Roman" panose="02020603050405020304" pitchFamily="18" charset="0"/>
                <a:cs typeface="Times New Roman" panose="02020603050405020304" pitchFamily="18" charset="0"/>
              </a:rPr>
              <a:t>, S.S.; </a:t>
            </a:r>
            <a:r>
              <a:rPr lang="en-IN" sz="1100" dirty="0" err="1">
                <a:latin typeface="Times New Roman" panose="02020603050405020304" pitchFamily="18" charset="0"/>
                <a:cs typeface="Times New Roman" panose="02020603050405020304" pitchFamily="18" charset="0"/>
              </a:rPr>
              <a:t>Prashar</a:t>
            </a:r>
            <a:r>
              <a:rPr lang="en-IN" sz="1100" dirty="0">
                <a:latin typeface="Times New Roman" panose="02020603050405020304" pitchFamily="18" charset="0"/>
                <a:cs typeface="Times New Roman" panose="02020603050405020304" pitchFamily="18" charset="0"/>
              </a:rPr>
              <a:t>, D. Role of Wireless Aided Technologies in the Solid Waste Management: A Comprehensive Review. Sustain. 2021, 13, doi:10.3390/su132313104.</a:t>
            </a:r>
          </a:p>
          <a:p>
            <a:pPr algn="just">
              <a:buFont typeface="+mj-lt"/>
              <a:buAutoNum type="arabicPeriod"/>
            </a:pPr>
            <a:r>
              <a:rPr lang="en-IN" sz="1100" dirty="0">
                <a:latin typeface="Times New Roman" panose="02020603050405020304" pitchFamily="18" charset="0"/>
                <a:cs typeface="Times New Roman" panose="02020603050405020304" pitchFamily="18" charset="0"/>
              </a:rPr>
              <a:t>Shahab, S.; Anjum, M. Solid Waste Management Scenario in India and Illegal Dump Detection Using Deep Learning: An AI Approach towards the Sustainable Waste Management. Sustain. 2022, 14, doi:10.3390/su142315896.</a:t>
            </a:r>
          </a:p>
          <a:p>
            <a:pPr algn="just">
              <a:buFont typeface="+mj-lt"/>
              <a:buAutoNum type="arabicPeriod"/>
            </a:pPr>
            <a:r>
              <a:rPr lang="en-IN" sz="1100" dirty="0" err="1">
                <a:latin typeface="Times New Roman" panose="02020603050405020304" pitchFamily="18" charset="0"/>
                <a:cs typeface="Times New Roman" panose="02020603050405020304" pitchFamily="18" charset="0"/>
              </a:rPr>
              <a:t>Suryodiningrat</a:t>
            </a:r>
            <a:r>
              <a:rPr lang="en-IN" sz="1100" dirty="0">
                <a:latin typeface="Times New Roman" panose="02020603050405020304" pitchFamily="18" charset="0"/>
                <a:cs typeface="Times New Roman" panose="02020603050405020304" pitchFamily="18" charset="0"/>
              </a:rPr>
              <a:t>, S.P.; Ramadhan, A. Integrated Solid Waste Management System Using Distributed System Architecture for Indonesia: An IT Blueprint. Int. J. Adv. Sci. Eng. Inf. Technol. 2023, 13, 1177, doi:10.18517/ijaseit.13.3.17307.</a:t>
            </a:r>
          </a:p>
          <a:p>
            <a:pPr algn="just">
              <a:buFont typeface="+mj-lt"/>
              <a:buAutoNum type="arabicPeriod"/>
            </a:pPr>
            <a:r>
              <a:rPr lang="en-IN" sz="1100" dirty="0">
                <a:latin typeface="Times New Roman" panose="02020603050405020304" pitchFamily="18" charset="0"/>
                <a:cs typeface="Times New Roman" panose="02020603050405020304" pitchFamily="18" charset="0"/>
              </a:rPr>
              <a:t>Umar, U.A.; Shafiq, N.; Ahmad, F.A. A Case Study on the Effective Implementation of the Reuse and Recycling of Construction &amp; Demolition Waste Management Practices in Malaysia. Ain Shams Eng. J. 2021, 12, 283–291, doi:10.1016/J.ASEJ.2020.07.005.</a:t>
            </a:r>
          </a:p>
          <a:p>
            <a:pPr algn="just">
              <a:buFont typeface="+mj-lt"/>
              <a:buAutoNum type="arabicPeriod"/>
            </a:pPr>
            <a:r>
              <a:rPr lang="en-IN" sz="1100" dirty="0" err="1">
                <a:latin typeface="Times New Roman" panose="02020603050405020304" pitchFamily="18" charset="0"/>
                <a:cs typeface="Times New Roman" panose="02020603050405020304" pitchFamily="18" charset="0"/>
              </a:rPr>
              <a:t>Mautla</a:t>
            </a:r>
            <a:r>
              <a:rPr lang="en-IN" sz="1100" dirty="0">
                <a:latin typeface="Times New Roman" panose="02020603050405020304" pitchFamily="18" charset="0"/>
                <a:cs typeface="Times New Roman" panose="02020603050405020304" pitchFamily="18" charset="0"/>
              </a:rPr>
              <a:t>, M.Z. Evaluating the Monitoring and Review of the Integrated Waste Management Plans (IWMPs) of the </a:t>
            </a:r>
            <a:r>
              <a:rPr lang="en-IN" sz="1100" dirty="0" err="1">
                <a:latin typeface="Times New Roman" panose="02020603050405020304" pitchFamily="18" charset="0"/>
                <a:cs typeface="Times New Roman" panose="02020603050405020304" pitchFamily="18" charset="0"/>
              </a:rPr>
              <a:t>Drakenstein</a:t>
            </a:r>
            <a:r>
              <a:rPr lang="en-IN" sz="1100" dirty="0">
                <a:latin typeface="Times New Roman" panose="02020603050405020304" pitchFamily="18" charset="0"/>
                <a:cs typeface="Times New Roman" panose="02020603050405020304" pitchFamily="18" charset="0"/>
              </a:rPr>
              <a:t> Local Municipality. 2022.</a:t>
            </a:r>
          </a:p>
          <a:p>
            <a:pPr algn="just">
              <a:buFont typeface="+mj-lt"/>
              <a:buAutoNum type="arabicPeriod"/>
            </a:pPr>
            <a:r>
              <a:rPr lang="en-IN" sz="1100" dirty="0" err="1">
                <a:latin typeface="Times New Roman" panose="02020603050405020304" pitchFamily="18" charset="0"/>
                <a:cs typeface="Times New Roman" panose="02020603050405020304" pitchFamily="18" charset="0"/>
              </a:rPr>
              <a:t>Asefa</a:t>
            </a:r>
            <a:r>
              <a:rPr lang="en-IN" sz="1100" dirty="0">
                <a:latin typeface="Times New Roman" panose="02020603050405020304" pitchFamily="18" charset="0"/>
                <a:cs typeface="Times New Roman" panose="02020603050405020304" pitchFamily="18" charset="0"/>
              </a:rPr>
              <a:t>, E.M.; </a:t>
            </a:r>
            <a:r>
              <a:rPr lang="en-IN" sz="1100" dirty="0" err="1">
                <a:latin typeface="Times New Roman" panose="02020603050405020304" pitchFamily="18" charset="0"/>
                <a:cs typeface="Times New Roman" panose="02020603050405020304" pitchFamily="18" charset="0"/>
              </a:rPr>
              <a:t>Barasa</a:t>
            </a:r>
            <a:r>
              <a:rPr lang="en-IN" sz="1100" dirty="0">
                <a:latin typeface="Times New Roman" panose="02020603050405020304" pitchFamily="18" charset="0"/>
                <a:cs typeface="Times New Roman" panose="02020603050405020304" pitchFamily="18" charset="0"/>
              </a:rPr>
              <a:t>, K.B.; Mengistu, D.A.; </a:t>
            </a:r>
            <a:r>
              <a:rPr lang="en-IN" sz="1100" dirty="0" err="1">
                <a:latin typeface="Times New Roman" panose="02020603050405020304" pitchFamily="18" charset="0"/>
                <a:cs typeface="Times New Roman" panose="02020603050405020304" pitchFamily="18" charset="0"/>
              </a:rPr>
              <a:t>Asefa</a:t>
            </a:r>
            <a:r>
              <a:rPr lang="en-IN" sz="1100" dirty="0">
                <a:latin typeface="Times New Roman" panose="02020603050405020304" pitchFamily="18" charset="0"/>
                <a:cs typeface="Times New Roman" panose="02020603050405020304" pitchFamily="18" charset="0"/>
              </a:rPr>
              <a:t>, E.M.; </a:t>
            </a:r>
            <a:r>
              <a:rPr lang="en-IN" sz="1100" dirty="0" err="1">
                <a:latin typeface="Times New Roman" panose="02020603050405020304" pitchFamily="18" charset="0"/>
                <a:cs typeface="Times New Roman" panose="02020603050405020304" pitchFamily="18" charset="0"/>
              </a:rPr>
              <a:t>Barasa</a:t>
            </a:r>
            <a:r>
              <a:rPr lang="en-IN" sz="1100" dirty="0">
                <a:latin typeface="Times New Roman" panose="02020603050405020304" pitchFamily="18" charset="0"/>
                <a:cs typeface="Times New Roman" panose="02020603050405020304" pitchFamily="18" charset="0"/>
              </a:rPr>
              <a:t>, K.B.; Mengistu, D.A. Application of Geographic Information System in Solid Waste Management. </a:t>
            </a:r>
            <a:r>
              <a:rPr lang="en-IN" sz="1100" dirty="0" err="1">
                <a:latin typeface="Times New Roman" panose="02020603050405020304" pitchFamily="18" charset="0"/>
                <a:cs typeface="Times New Roman" panose="02020603050405020304" pitchFamily="18" charset="0"/>
              </a:rPr>
              <a:t>Geogr</a:t>
            </a:r>
            <a:r>
              <a:rPr lang="en-IN" sz="1100" dirty="0">
                <a:latin typeface="Times New Roman" panose="02020603050405020304" pitchFamily="18" charset="0"/>
                <a:cs typeface="Times New Roman" panose="02020603050405020304" pitchFamily="18" charset="0"/>
              </a:rPr>
              <a:t>. Inf. Syst. Appl. Coast. Stud. 2022, doi:10.5772/INTECHOPEN.103773.</a:t>
            </a:r>
          </a:p>
          <a:p>
            <a:pPr algn="just">
              <a:buFont typeface="+mj-lt"/>
              <a:buAutoNum type="arabicPeriod"/>
            </a:pPr>
            <a:r>
              <a:rPr lang="en-IN" sz="1100" dirty="0">
                <a:latin typeface="Times New Roman" panose="02020603050405020304" pitchFamily="18" charset="0"/>
                <a:cs typeface="Times New Roman" panose="02020603050405020304" pitchFamily="18" charset="0"/>
              </a:rPr>
              <a:t>Singh, A. Remote Sensing and GIS Applications for Municipal Waste Management. J. Environ. Manage. 2019, 243, 22–29, doi:10.1016/J.JENVMAN.2019.05.017.</a:t>
            </a:r>
          </a:p>
          <a:p>
            <a:pPr algn="just">
              <a:buFont typeface="+mj-lt"/>
              <a:buAutoNum type="arabicPeriod"/>
            </a:pPr>
            <a:r>
              <a:rPr lang="en-IN" sz="1100" dirty="0">
                <a:latin typeface="Times New Roman" panose="02020603050405020304" pitchFamily="18" charset="0"/>
                <a:cs typeface="Times New Roman" panose="02020603050405020304" pitchFamily="18" charset="0"/>
              </a:rPr>
              <a:t>Singhal, A.; Goel, S. An Integrated Solid Waste Management (ISWM) Plan Using Google Earth and Linear Programming: A Case Study of Kharagpur City, West Bengal. Treat. </a:t>
            </a:r>
            <a:r>
              <a:rPr lang="en-IN" sz="1100" dirty="0" err="1">
                <a:latin typeface="Times New Roman" panose="02020603050405020304" pitchFamily="18" charset="0"/>
                <a:cs typeface="Times New Roman" panose="02020603050405020304" pitchFamily="18" charset="0"/>
              </a:rPr>
              <a:t>Dispos</a:t>
            </a:r>
            <a:r>
              <a:rPr lang="en-IN" sz="1100" dirty="0">
                <a:latin typeface="Times New Roman" panose="02020603050405020304" pitchFamily="18" charset="0"/>
                <a:cs typeface="Times New Roman" panose="02020603050405020304" pitchFamily="18" charset="0"/>
              </a:rPr>
              <a:t>. Solid Hazard. Wastes 2022, 159–183, doi:10.1007/978-3-030-29643-8_8/TABLES/7.</a:t>
            </a:r>
          </a:p>
          <a:p>
            <a:pPr algn="just">
              <a:buFont typeface="+mj-lt"/>
              <a:buAutoNum type="arabicPeriod"/>
            </a:pPr>
            <a:r>
              <a:rPr lang="en-IN" sz="1100" dirty="0">
                <a:latin typeface="Times New Roman" panose="02020603050405020304" pitchFamily="18" charset="0"/>
                <a:cs typeface="Times New Roman" panose="02020603050405020304" pitchFamily="18" charset="0"/>
              </a:rPr>
              <a:t>Dutta, D.; Goel, S. Applications of Remote Sensing and GIS in Solid Waste Management - A Review. Adv. Solid Hazard. Waste </a:t>
            </a:r>
            <a:r>
              <a:rPr lang="en-IN" sz="1100" dirty="0" err="1">
                <a:latin typeface="Times New Roman" panose="02020603050405020304" pitchFamily="18" charset="0"/>
                <a:cs typeface="Times New Roman" panose="02020603050405020304" pitchFamily="18" charset="0"/>
              </a:rPr>
              <a:t>Manag</a:t>
            </a:r>
            <a:r>
              <a:rPr lang="en-IN" sz="1100" dirty="0">
                <a:latin typeface="Times New Roman" panose="02020603050405020304" pitchFamily="18" charset="0"/>
                <a:cs typeface="Times New Roman" panose="02020603050405020304" pitchFamily="18" charset="0"/>
              </a:rPr>
              <a:t>. 2017, 133–151, doi:10.1007/978-3-319-57076-1_7/COVER.</a:t>
            </a:r>
          </a:p>
          <a:p>
            <a:pPr algn="just">
              <a:buFont typeface="+mj-lt"/>
              <a:buAutoNum type="arabicPeriod"/>
            </a:pPr>
            <a:r>
              <a:rPr lang="en-IN" sz="1100" dirty="0">
                <a:latin typeface="Times New Roman" panose="02020603050405020304" pitchFamily="18" charset="0"/>
                <a:cs typeface="Times New Roman" panose="02020603050405020304" pitchFamily="18" charset="0"/>
              </a:rPr>
              <a:t>Sankar </a:t>
            </a:r>
            <a:r>
              <a:rPr lang="en-IN" sz="1100" dirty="0" err="1">
                <a:latin typeface="Times New Roman" panose="02020603050405020304" pitchFamily="18" charset="0"/>
                <a:cs typeface="Times New Roman" panose="02020603050405020304" pitchFamily="18" charset="0"/>
              </a:rPr>
              <a:t>Cheela</a:t>
            </a:r>
            <a:r>
              <a:rPr lang="en-IN" sz="1100" dirty="0">
                <a:latin typeface="Times New Roman" panose="02020603050405020304" pitchFamily="18" charset="0"/>
                <a:cs typeface="Times New Roman" panose="02020603050405020304" pitchFamily="18" charset="0"/>
              </a:rPr>
              <a:t>, V.R.; Dubey, B. Review of Application of Systems Engineering Approaches in Development of Integrated Solid Waste Management for a Smart City. Water </a:t>
            </a:r>
            <a:r>
              <a:rPr lang="en-IN" sz="1100" dirty="0" err="1">
                <a:latin typeface="Times New Roman" panose="02020603050405020304" pitchFamily="18" charset="0"/>
                <a:cs typeface="Times New Roman" panose="02020603050405020304" pitchFamily="18" charset="0"/>
              </a:rPr>
              <a:t>Resour</a:t>
            </a:r>
            <a:r>
              <a:rPr lang="en-IN" sz="1100" dirty="0">
                <a:latin typeface="Times New Roman" panose="02020603050405020304" pitchFamily="18" charset="0"/>
                <a:cs typeface="Times New Roman" panose="02020603050405020304" pitchFamily="18" charset="0"/>
              </a:rPr>
              <a:t>. Environ. Eng. II 2019, 159–177, doi:10.1007/978-981-13-2038-5_16.</a:t>
            </a:r>
          </a:p>
          <a:p>
            <a:pPr algn="just">
              <a:buFont typeface="+mj-lt"/>
              <a:buAutoNum type="arabicPeriod"/>
            </a:pPr>
            <a:r>
              <a:rPr lang="en-IN" sz="1100" dirty="0" err="1">
                <a:latin typeface="Times New Roman" panose="02020603050405020304" pitchFamily="18" charset="0"/>
                <a:cs typeface="Times New Roman" panose="02020603050405020304" pitchFamily="18" charset="0"/>
              </a:rPr>
              <a:t>Sanjeevi</a:t>
            </a:r>
            <a:r>
              <a:rPr lang="en-IN" sz="1100" dirty="0">
                <a:latin typeface="Times New Roman" panose="02020603050405020304" pitchFamily="18" charset="0"/>
                <a:cs typeface="Times New Roman" panose="02020603050405020304" pitchFamily="18" charset="0"/>
              </a:rPr>
              <a:t>, V.; </a:t>
            </a:r>
            <a:r>
              <a:rPr lang="en-IN" sz="1100" dirty="0" err="1">
                <a:latin typeface="Times New Roman" panose="02020603050405020304" pitchFamily="18" charset="0"/>
                <a:cs typeface="Times New Roman" panose="02020603050405020304" pitchFamily="18" charset="0"/>
              </a:rPr>
              <a:t>Shahabudeen</a:t>
            </a:r>
            <a:r>
              <a:rPr lang="en-IN" sz="1100" dirty="0">
                <a:latin typeface="Times New Roman" panose="02020603050405020304" pitchFamily="18" charset="0"/>
                <a:cs typeface="Times New Roman" panose="02020603050405020304" pitchFamily="18" charset="0"/>
              </a:rPr>
              <a:t>, P. Optimal Routing for Efficient Municipal Solid Waste Transportation by Using ArcGIS Application in Chennai, India. http://dx.doi.org/10.1177/0734242X15607430 2015, 34, 11–21, doi:10.1177/0734242X15607430.</a:t>
            </a:r>
          </a:p>
          <a:p>
            <a:pPr marL="0" indent="0">
              <a:buNone/>
            </a:pPr>
            <a:endParaRPr lang="en-IN" sz="1050" dirty="0">
              <a:latin typeface="Times New Roman" panose="02020603050405020304" pitchFamily="18" charset="0"/>
              <a:cs typeface="Times New Roman" panose="02020603050405020304" pitchFamily="18" charset="0"/>
            </a:endParaRPr>
          </a:p>
          <a:p>
            <a:pPr marL="0" indent="0">
              <a:buNone/>
            </a:pPr>
            <a:endParaRPr lang="en-IN" sz="9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4" name="Picture 3">
            <a:extLst>
              <a:ext uri="{FF2B5EF4-FFF2-40B4-BE49-F238E27FC236}">
                <a16:creationId xmlns:a16="http://schemas.microsoft.com/office/drawing/2014/main" id="{4E829BFF-2375-C23A-321A-48F4D6858C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Tree>
    <p:extLst>
      <p:ext uri="{BB962C8B-B14F-4D97-AF65-F5344CB8AC3E}">
        <p14:creationId xmlns:p14="http://schemas.microsoft.com/office/powerpoint/2010/main" val="4122146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16705" y="2755055"/>
            <a:ext cx="12192000" cy="3408984"/>
          </a:xfrm>
        </p:spPr>
        <p:txBody>
          <a:bodyPr>
            <a:normAutofit/>
          </a:bodyPr>
          <a:lstStyle/>
          <a:p>
            <a:pPr marL="0" indent="0" algn="ctr">
              <a:buNone/>
            </a:pPr>
            <a:endParaRPr lang="en-IN" sz="6000" dirty="0">
              <a:solidFill>
                <a:srgbClr val="FF0000"/>
              </a:solidFill>
              <a:latin typeface="Palatino Linotype" panose="02040502050505030304" pitchFamily="18" charset="0"/>
              <a:cs typeface="Times New Roman" panose="02020603050405020304" pitchFamily="18" charset="0"/>
            </a:endParaRPr>
          </a:p>
          <a:p>
            <a:pPr marL="0" indent="0" algn="ctr">
              <a:buNone/>
            </a:pPr>
            <a:r>
              <a:rPr lang="en-IN" sz="6600" b="1" dirty="0">
                <a:solidFill>
                  <a:srgbClr val="C00000"/>
                </a:solidFill>
                <a:effectLst>
                  <a:outerShdw blurRad="38100" dist="38100" dir="2700000" algn="tl">
                    <a:srgbClr val="000000">
                      <a:alpha val="43137"/>
                    </a:srgbClr>
                  </a:outerShdw>
                </a:effectLst>
                <a:latin typeface="Palatino Linotype" panose="02040502050505030304" pitchFamily="18" charset="0"/>
                <a:cs typeface="Times New Roman" panose="02020603050405020304" pitchFamily="18" charset="0"/>
              </a:rPr>
              <a:t>THANK YOU</a:t>
            </a: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4" name="Picture 3">
            <a:extLst>
              <a:ext uri="{FF2B5EF4-FFF2-40B4-BE49-F238E27FC236}">
                <a16:creationId xmlns:a16="http://schemas.microsoft.com/office/drawing/2014/main" id="{FC8B13C4-AC05-2A9D-3BFE-2B3E507B04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Tree>
    <p:extLst>
      <p:ext uri="{BB962C8B-B14F-4D97-AF65-F5344CB8AC3E}">
        <p14:creationId xmlns:p14="http://schemas.microsoft.com/office/powerpoint/2010/main" val="184296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IN" b="1" kern="100" dirty="0">
                <a:latin typeface="Times New Roman" panose="02020603050405020304" pitchFamily="18" charset="0"/>
                <a:ea typeface="Calibri" panose="020F0502020204030204" pitchFamily="34" charset="0"/>
                <a:cs typeface="Times New Roman" panose="02020603050405020304" pitchFamily="18" charset="0"/>
              </a:rPr>
              <a:t>Introduction</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Due to the ever-growing population, rising urbanization, industrialization, and changing lifestyles, there is now more waste being produced than ever before</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[1]</a:t>
            </a: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a:t>
            </a:r>
          </a:p>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According to recent data, there were 2.24 billion tons of solid waste produced in 2020, and by 2050, that number is expected to rise to 3.88 billion tons</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[2]</a:t>
            </a: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a:t>
            </a:r>
          </a:p>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Solid waste is a useless solid material that is produced by human activity in household, industrial, or commercial settings. </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[3]</a:t>
            </a:r>
            <a:r>
              <a:rPr lang="en-US" sz="2400" dirty="0">
                <a:solidFill>
                  <a:srgbClr val="4472C4"/>
                </a:solidFill>
                <a:effectLst/>
                <a:latin typeface="Palatino Linotype" panose="02040502050505030304" pitchFamily="18" charset="0"/>
                <a:ea typeface="DengXian" panose="02010600030101010101" pitchFamily="2" charset="-122"/>
                <a:cs typeface="Times New Roman" panose="02020603050405020304" pitchFamily="18" charset="0"/>
              </a:rPr>
              <a:t>.</a:t>
            </a:r>
            <a:r>
              <a:rPr lang="en-US" sz="2400" b="1" dirty="0">
                <a:solidFill>
                  <a:srgbClr val="4472C4"/>
                </a:solidFill>
                <a:effectLst/>
                <a:latin typeface="Palatino Linotype" panose="02040502050505030304" pitchFamily="18" charset="0"/>
                <a:ea typeface="DengXian" panose="02010600030101010101" pitchFamily="2" charset="-122"/>
                <a:cs typeface="Times New Roman" panose="02020603050405020304" pitchFamily="18" charset="0"/>
              </a:rPr>
              <a:t> </a:t>
            </a:r>
          </a:p>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The general goal of an ISWM system is to achieve environmental benefit, economic optimization, and social acceptability. </a:t>
            </a:r>
          </a:p>
          <a:p>
            <a:pPr>
              <a:buFont typeface="Wingdings" panose="05000000000000000000" pitchFamily="2" charset="2"/>
              <a:buChar char="q"/>
            </a:pPr>
            <a:endParaRPr lang="en-IN"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5" name="Picture 4">
            <a:extLst>
              <a:ext uri="{FF2B5EF4-FFF2-40B4-BE49-F238E27FC236}">
                <a16:creationId xmlns:a16="http://schemas.microsoft.com/office/drawing/2014/main" id="{ADB17214-061C-EAB4-4863-0BA805F979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Tree>
    <p:extLst>
      <p:ext uri="{BB962C8B-B14F-4D97-AF65-F5344CB8AC3E}">
        <p14:creationId xmlns:p14="http://schemas.microsoft.com/office/powerpoint/2010/main" val="262189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IN" sz="3600" b="1" kern="100" dirty="0">
                <a:latin typeface="Times New Roman" panose="02020603050405020304" pitchFamily="18" charset="0"/>
                <a:ea typeface="Calibri" panose="020F0502020204030204" pitchFamily="34" charset="0"/>
                <a:cs typeface="Times New Roman" panose="02020603050405020304" pitchFamily="18" charset="0"/>
              </a:rPr>
              <a:t>Introduction </a:t>
            </a:r>
            <a:r>
              <a:rPr lang="en-IN" sz="3600" kern="100" dirty="0">
                <a:latin typeface="Times New Roman" panose="02020603050405020304" pitchFamily="18" charset="0"/>
                <a:ea typeface="Calibri" panose="020F0502020204030204" pitchFamily="34" charset="0"/>
                <a:cs typeface="Times New Roman" panose="02020603050405020304" pitchFamily="18" charset="0"/>
              </a:rPr>
              <a:t>(Cont.)</a:t>
            </a:r>
            <a:br>
              <a:rPr lang="en-IN" sz="3600" kern="100" dirty="0">
                <a:latin typeface="Times New Roman" panose="02020603050405020304" pitchFamily="18" charset="0"/>
                <a:ea typeface="Calibri" panose="020F0502020204030204" pitchFamily="34" charset="0"/>
                <a:cs typeface="Times New Roman" panose="02020603050405020304" pitchFamily="18" charset="0"/>
              </a:rPr>
            </a:br>
            <a:endParaRPr lang="en-IN"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normAutofit/>
          </a:bodyPr>
          <a:lstStyle/>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ISWM is a sustainable alternative to SWM in that it focuses on resource usage efficiency by integrating the creation, segregation, transfer, sorting, treatment, recovery, and disposal of waste</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[1]</a:t>
            </a: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a:t>
            </a:r>
          </a:p>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The planning of waste collection (segregated waste), reuse and recycling, storage, and transfer, transportation (primary/secondary), processing, and disposal all depend on the use of</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a:t>
            </a: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RS,</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a:t>
            </a: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GIS, and GPS</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[1]</a:t>
            </a: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a:t>
            </a:r>
            <a:r>
              <a:rPr lang="en-US" sz="2400" b="1" dirty="0">
                <a:solidFill>
                  <a:srgbClr val="4472C4"/>
                </a:solidFill>
                <a:effectLst/>
                <a:latin typeface="Palatino Linotype" panose="02040502050505030304" pitchFamily="18" charset="0"/>
                <a:ea typeface="DengXian" panose="02010600030101010101" pitchFamily="2" charset="-122"/>
                <a:cs typeface="Times New Roman" panose="02020603050405020304" pitchFamily="18" charset="0"/>
              </a:rPr>
              <a:t> </a:t>
            </a:r>
          </a:p>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The geospatial technologies used for route optimization, the best route, choosing a dumping site, and gathering trash generation data are GIS, GPS, and</a:t>
            </a:r>
            <a:r>
              <a:rPr lang="en-US" sz="2400" b="1"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 </a:t>
            </a: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RS. </a:t>
            </a:r>
          </a:p>
          <a:p>
            <a:pPr algn="just">
              <a:buFont typeface="Wingdings" panose="05000000000000000000" pitchFamily="2" charset="2"/>
              <a:buChar char="q"/>
            </a:pPr>
            <a:r>
              <a:rPr lang="en-US" sz="24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rPr>
              <a:t>GIS is used to identify sites, optimize routes, choose bin locations, and estimate garbage generation. The activities that are available with GPS include vehicle tracking, route planning, driver tracking, and collection monitoring. RS is used to aid in environmental assessment and environmental feature monitoring.</a:t>
            </a:r>
            <a:endParaRPr lang="en-IN" sz="24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5" name="Picture 4">
            <a:extLst>
              <a:ext uri="{FF2B5EF4-FFF2-40B4-BE49-F238E27FC236}">
                <a16:creationId xmlns:a16="http://schemas.microsoft.com/office/drawing/2014/main" id="{ADB17214-061C-EAB4-4863-0BA805F979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Tree>
    <p:extLst>
      <p:ext uri="{BB962C8B-B14F-4D97-AF65-F5344CB8AC3E}">
        <p14:creationId xmlns:p14="http://schemas.microsoft.com/office/powerpoint/2010/main" val="388570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Autofit/>
          </a:bodyPr>
          <a:lstStyle/>
          <a:p>
            <a:pPr algn="ctr"/>
            <a:br>
              <a:rPr lang="en-US" sz="3600" b="1" kern="100" dirty="0">
                <a:latin typeface="Times New Roman" panose="02020603050405020304" pitchFamily="18" charset="0"/>
                <a:ea typeface="Calibri" panose="020F0502020204030204" pitchFamily="34" charset="0"/>
                <a:cs typeface="Times New Roman" panose="02020603050405020304" pitchFamily="18" charset="0"/>
              </a:rPr>
            </a:br>
            <a:r>
              <a:rPr lang="en-US" sz="3600" b="1" kern="100" dirty="0">
                <a:latin typeface="Times New Roman" panose="02020603050405020304" pitchFamily="18" charset="0"/>
                <a:ea typeface="Calibri" panose="020F0502020204030204" pitchFamily="34" charset="0"/>
                <a:cs typeface="Times New Roman" panose="02020603050405020304" pitchFamily="18" charset="0"/>
              </a:rPr>
              <a:t>A Comprehensive </a:t>
            </a:r>
            <a:br>
              <a:rPr lang="en-US" sz="3600" b="1" kern="100" dirty="0">
                <a:latin typeface="Times New Roman" panose="02020603050405020304" pitchFamily="18" charset="0"/>
                <a:ea typeface="Calibri" panose="020F0502020204030204" pitchFamily="34" charset="0"/>
                <a:cs typeface="Times New Roman" panose="02020603050405020304" pitchFamily="18" charset="0"/>
              </a:rPr>
            </a:br>
            <a:r>
              <a:rPr lang="en-US" sz="3600" b="1" kern="100" dirty="0">
                <a:latin typeface="Times New Roman" panose="02020603050405020304" pitchFamily="18" charset="0"/>
                <a:ea typeface="Calibri" panose="020F0502020204030204" pitchFamily="34" charset="0"/>
                <a:cs typeface="Times New Roman" panose="02020603050405020304" pitchFamily="18" charset="0"/>
              </a:rPr>
              <a:t>Framework for ISWM</a:t>
            </a:r>
            <a:br>
              <a:rPr lang="en-IN" sz="3600" b="1" kern="100" dirty="0">
                <a:latin typeface="Times New Roman" panose="02020603050405020304" pitchFamily="18" charset="0"/>
                <a:ea typeface="Calibri" panose="020F0502020204030204" pitchFamily="34" charset="0"/>
                <a:cs typeface="Times New Roman" panose="02020603050405020304" pitchFamily="18" charset="0"/>
              </a:rPr>
            </a:br>
            <a:endParaRPr lang="en-IN"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0F288B-B3AF-9130-653D-13F0E61742D5}"/>
              </a:ext>
            </a:extLst>
          </p:cNvPr>
          <p:cNvSpPr>
            <a:spLocks noGrp="1"/>
          </p:cNvSpPr>
          <p:nvPr>
            <p:ph idx="1"/>
          </p:nvPr>
        </p:nvSpPr>
        <p:spPr>
          <a:xfrm>
            <a:off x="0" y="1732860"/>
            <a:ext cx="12192000" cy="5125140"/>
          </a:xfrm>
        </p:spPr>
        <p:txBody>
          <a:bodyPr/>
          <a:lstStyle/>
          <a:p>
            <a:pPr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To effectively manage trash and protect both human and environmental health, a waste management framework known as ISWM combines waste prevention, recycling, recovery, and controlled and monitored disposal [5].</a:t>
            </a:r>
          </a:p>
          <a:p>
            <a:pPr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Sustainability in all of its dimensions, including environmental, social, and economic, is ISWM's primary objective. By promoting reuse and recycling of waste materials, environmental preservation, pollution reduction, and waste generation reduction are all accomplished [6]. </a:t>
            </a:r>
          </a:p>
          <a:p>
            <a:pPr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It is also important to set targets for waste collection and adopt appropriate approaches when designing new waste management facilities in order to build a sustainable future that balances the needs of the present and safeguards resources for future generations [7]. </a:t>
            </a:r>
            <a:endParaRPr lang="en-IN" sz="2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4" name="Picture 3">
            <a:extLst>
              <a:ext uri="{FF2B5EF4-FFF2-40B4-BE49-F238E27FC236}">
                <a16:creationId xmlns:a16="http://schemas.microsoft.com/office/drawing/2014/main" id="{15FBDE3D-BBEC-1244-F26E-2BD5B0B2AD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Tree>
    <p:extLst>
      <p:ext uri="{BB962C8B-B14F-4D97-AF65-F5344CB8AC3E}">
        <p14:creationId xmlns:p14="http://schemas.microsoft.com/office/powerpoint/2010/main" val="172477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US" sz="3600" b="1" dirty="0">
                <a:effectLst/>
                <a:latin typeface="Times New Roman" panose="02020603050405020304" pitchFamily="18" charset="0"/>
                <a:ea typeface="Calibri" panose="020F0502020204030204" pitchFamily="34" charset="0"/>
              </a:rPr>
              <a:t>Flowchart Framework for </a:t>
            </a:r>
            <a:br>
              <a:rPr lang="en-US" sz="3600" b="1" dirty="0">
                <a:effectLst/>
                <a:latin typeface="Times New Roman" panose="02020603050405020304" pitchFamily="18" charset="0"/>
                <a:ea typeface="Calibri" panose="020F0502020204030204" pitchFamily="34" charset="0"/>
              </a:rPr>
            </a:br>
            <a:r>
              <a:rPr lang="en-US" sz="3600" b="1" dirty="0">
                <a:effectLst/>
                <a:latin typeface="Times New Roman" panose="02020603050405020304" pitchFamily="18" charset="0"/>
                <a:ea typeface="Calibri" panose="020F0502020204030204" pitchFamily="34" charset="0"/>
              </a:rPr>
              <a:t>Integrated Solid Waste Management</a:t>
            </a:r>
            <a:endParaRPr lang="en-IN" sz="3600" b="1"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sp>
        <p:nvSpPr>
          <p:cNvPr id="8" name="TextBox 7">
            <a:extLst>
              <a:ext uri="{FF2B5EF4-FFF2-40B4-BE49-F238E27FC236}">
                <a16:creationId xmlns:a16="http://schemas.microsoft.com/office/drawing/2014/main" id="{09409F17-8768-A8B7-3AB7-0148CF14E376}"/>
              </a:ext>
            </a:extLst>
          </p:cNvPr>
          <p:cNvSpPr txBox="1"/>
          <p:nvPr/>
        </p:nvSpPr>
        <p:spPr>
          <a:xfrm>
            <a:off x="1565564" y="6271226"/>
            <a:ext cx="9301220" cy="1126462"/>
          </a:xfrm>
          <a:prstGeom prst="rect">
            <a:avLst/>
          </a:prstGeom>
          <a:noFill/>
        </p:spPr>
        <p:txBody>
          <a:bodyPr wrap="square">
            <a:spAutoFit/>
          </a:bodyPr>
          <a:lstStyle/>
          <a:p>
            <a:pPr marL="1656080">
              <a:lnSpc>
                <a:spcPct val="95000"/>
              </a:lnSpc>
              <a:spcBef>
                <a:spcPts val="1200"/>
              </a:spcBef>
              <a:spcAft>
                <a:spcPts val="300"/>
              </a:spcAft>
            </a:pPr>
            <a:r>
              <a:rPr lang="en-US"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1.</a:t>
            </a:r>
            <a:r>
              <a:rPr lang="en-US" sz="18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Flowchart Framework for Integrated Solid Waste Management</a:t>
            </a:r>
            <a:endParaRPr lang="en-IN"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656080">
              <a:lnSpc>
                <a:spcPct val="95000"/>
              </a:lnSpc>
              <a:spcBef>
                <a:spcPts val="1200"/>
              </a:spcBef>
              <a:spcAft>
                <a:spcPts val="300"/>
              </a:spcAft>
            </a:pPr>
            <a:r>
              <a:rPr lang="en-US" sz="18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en-IN" sz="18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457200" algn="ctr">
              <a:spcAft>
                <a:spcPts val="800"/>
              </a:spcAft>
            </a:pPr>
            <a:endParaRPr lang="en-IN"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D2CA9340-59A5-7AE3-B11C-6D834A6165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pic>
        <p:nvPicPr>
          <p:cNvPr id="9" name="Graphic 1">
            <a:extLst>
              <a:ext uri="{FF2B5EF4-FFF2-40B4-BE49-F238E27FC236}">
                <a16:creationId xmlns:a16="http://schemas.microsoft.com/office/drawing/2014/main" id="{32346385-63C3-7B0C-3B10-4DEB9B91F2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25217" y="1500621"/>
            <a:ext cx="9541567" cy="4438650"/>
          </a:xfrm>
          <a:prstGeom prst="rect">
            <a:avLst/>
          </a:prstGeom>
        </p:spPr>
      </p:pic>
    </p:spTree>
    <p:extLst>
      <p:ext uri="{BB962C8B-B14F-4D97-AF65-F5344CB8AC3E}">
        <p14:creationId xmlns:p14="http://schemas.microsoft.com/office/powerpoint/2010/main" val="285701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lang="en-US" sz="3600" b="1" kern="100" dirty="0">
                <a:latin typeface="Times New Roman" panose="02020603050405020304" pitchFamily="18" charset="0"/>
                <a:ea typeface="Calibri" panose="020F0502020204030204" pitchFamily="34" charset="0"/>
                <a:cs typeface="Times New Roman" panose="02020603050405020304" pitchFamily="18" charset="0"/>
              </a:rPr>
              <a:t>Application of RS and GIS in ISWM</a:t>
            </a:r>
            <a:br>
              <a:rPr lang="en-IN" b="1" kern="100" dirty="0">
                <a:latin typeface="Times New Roman" panose="02020603050405020304" pitchFamily="18" charset="0"/>
                <a:ea typeface="Calibri" panose="020F0502020204030204" pitchFamily="34"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4" name="Picture 3">
            <a:extLst>
              <a:ext uri="{FF2B5EF4-FFF2-40B4-BE49-F238E27FC236}">
                <a16:creationId xmlns:a16="http://schemas.microsoft.com/office/drawing/2014/main" id="{BE05AC7F-F483-7105-818A-C8C2F9B0E2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
        <p:nvSpPr>
          <p:cNvPr id="13" name="TextBox 12">
            <a:extLst>
              <a:ext uri="{FF2B5EF4-FFF2-40B4-BE49-F238E27FC236}">
                <a16:creationId xmlns:a16="http://schemas.microsoft.com/office/drawing/2014/main" id="{62845AD3-E351-2774-021B-683186062AEC}"/>
              </a:ext>
            </a:extLst>
          </p:cNvPr>
          <p:cNvSpPr txBox="1"/>
          <p:nvPr/>
        </p:nvSpPr>
        <p:spPr>
          <a:xfrm>
            <a:off x="0" y="1609958"/>
            <a:ext cx="12158589" cy="3416320"/>
          </a:xfrm>
          <a:prstGeom prst="rect">
            <a:avLst/>
          </a:prstGeom>
          <a:noFill/>
        </p:spPr>
        <p:txBody>
          <a:bodyPr wrap="square">
            <a:spAutoFit/>
          </a:bodyPr>
          <a:lstStyle/>
          <a:p>
            <a:pPr marL="342900" indent="-342900" algn="just">
              <a:buFont typeface="Wingdings" panose="05000000000000000000" pitchFamily="2" charset="2"/>
              <a:buChar char="q"/>
            </a:pPr>
            <a:r>
              <a:rPr lang="en-US" sz="2400" dirty="0">
                <a:latin typeface="Palatino Linotype" panose="02040502050505030304" pitchFamily="18" charset="0"/>
              </a:rPr>
              <a:t>RS and GIS play diverse roles in implementing ISWM. RS techniques, like satellite imagery and aerial photography, enable accurate waste generation mapping, monitoring disposal sites, and recycling facilities [8]. </a:t>
            </a:r>
          </a:p>
          <a:p>
            <a:pPr marL="342900" indent="-342900" algn="just">
              <a:buFont typeface="Wingdings" panose="05000000000000000000" pitchFamily="2" charset="2"/>
              <a:buChar char="q"/>
            </a:pPr>
            <a:r>
              <a:rPr lang="en-US" sz="2400" dirty="0">
                <a:latin typeface="Palatino Linotype" panose="02040502050505030304" pitchFamily="18" charset="0"/>
              </a:rPr>
              <a:t>GIS aids in optimizing waste collection routes, selecting landfill sites, and identifying locations for waste-to-energy projects. </a:t>
            </a:r>
          </a:p>
          <a:p>
            <a:pPr marL="342900" indent="-342900" algn="just">
              <a:buFont typeface="Wingdings" panose="05000000000000000000" pitchFamily="2" charset="2"/>
              <a:buChar char="q"/>
            </a:pPr>
            <a:r>
              <a:rPr lang="en-US" sz="2400" dirty="0">
                <a:latin typeface="Palatino Linotype" panose="02040502050505030304" pitchFamily="18" charset="0"/>
              </a:rPr>
              <a:t>RS and GIS al-so provide valuable insights into waste composition analysis, landfill stability assessment, and environmental impact evaluation, enhancing overall waste management efficiency and sustainability [9]. </a:t>
            </a:r>
          </a:p>
          <a:p>
            <a:pPr marL="342900" indent="-342900" algn="just">
              <a:buFont typeface="Wingdings" panose="05000000000000000000" pitchFamily="2" charset="2"/>
              <a:buChar char="q"/>
            </a:pPr>
            <a:r>
              <a:rPr lang="en-US" sz="2400" dirty="0">
                <a:latin typeface="Palatino Linotype" panose="02040502050505030304" pitchFamily="18" charset="0"/>
              </a:rPr>
              <a:t>The table 1 and 2 below highlights the applications of RS and GIS in ISWM.</a:t>
            </a:r>
            <a:endParaRPr lang="en-IN" sz="2400" dirty="0">
              <a:latin typeface="Palatino Linotype" panose="02040502050505030304" pitchFamily="18" charset="0"/>
            </a:endParaRPr>
          </a:p>
        </p:txBody>
      </p:sp>
    </p:spTree>
    <p:extLst>
      <p:ext uri="{BB962C8B-B14F-4D97-AF65-F5344CB8AC3E}">
        <p14:creationId xmlns:p14="http://schemas.microsoft.com/office/powerpoint/2010/main" val="166610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lvl="0" algn="ctr">
              <a:spcAft>
                <a:spcPts val="800"/>
              </a:spcAft>
            </a:pPr>
            <a:r>
              <a:rPr lang="en-IN" sz="4400" b="1" kern="100" dirty="0">
                <a:effectLst/>
                <a:latin typeface="Times New Roman" panose="02020603050405020304" pitchFamily="18" charset="0"/>
                <a:ea typeface="Calibri" panose="020F0502020204030204" pitchFamily="34" charset="0"/>
                <a:cs typeface="Times New Roman" panose="02020603050405020304" pitchFamily="18" charset="0"/>
              </a:rPr>
              <a:t>Indian Scenario of Algal Biofuel</a:t>
            </a:r>
            <a:endParaRPr lang="en-IN"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4" name="Picture 3">
            <a:extLst>
              <a:ext uri="{FF2B5EF4-FFF2-40B4-BE49-F238E27FC236}">
                <a16:creationId xmlns:a16="http://schemas.microsoft.com/office/drawing/2014/main" id="{01806567-CA9E-6C7E-7796-09870A72DB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
        <p:nvSpPr>
          <p:cNvPr id="17" name="TextBox 16">
            <a:extLst>
              <a:ext uri="{FF2B5EF4-FFF2-40B4-BE49-F238E27FC236}">
                <a16:creationId xmlns:a16="http://schemas.microsoft.com/office/drawing/2014/main" id="{CD398277-E762-7BF7-DBA9-1A45DDD5D1A2}"/>
              </a:ext>
            </a:extLst>
          </p:cNvPr>
          <p:cNvSpPr txBox="1"/>
          <p:nvPr/>
        </p:nvSpPr>
        <p:spPr>
          <a:xfrm>
            <a:off x="-1105469" y="1413712"/>
            <a:ext cx="8529851" cy="443198"/>
          </a:xfrm>
          <a:prstGeom prst="rect">
            <a:avLst/>
          </a:prstGeom>
          <a:noFill/>
        </p:spPr>
        <p:txBody>
          <a:bodyPr wrap="square">
            <a:spAutoFit/>
          </a:bodyPr>
          <a:lstStyle/>
          <a:p>
            <a:pPr marL="1656080" algn="ctr">
              <a:lnSpc>
                <a:spcPct val="95000"/>
              </a:lnSpc>
              <a:spcBef>
                <a:spcPts val="1200"/>
              </a:spcBef>
              <a:spcAft>
                <a:spcPts val="300"/>
              </a:spcAft>
            </a:pPr>
            <a:r>
              <a:rPr lang="en-IN" sz="2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Table 1. </a:t>
            </a:r>
            <a:r>
              <a:rPr lang="en-IN"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Applications of RS in ISWM [8,10,11]</a:t>
            </a:r>
          </a:p>
        </p:txBody>
      </p:sp>
      <p:graphicFrame>
        <p:nvGraphicFramePr>
          <p:cNvPr id="3" name="Table 2">
            <a:extLst>
              <a:ext uri="{FF2B5EF4-FFF2-40B4-BE49-F238E27FC236}">
                <a16:creationId xmlns:a16="http://schemas.microsoft.com/office/drawing/2014/main" id="{97923488-6249-9AAE-E042-9476A02001CC}"/>
              </a:ext>
            </a:extLst>
          </p:cNvPr>
          <p:cNvGraphicFramePr>
            <a:graphicFrameLocks noGrp="1"/>
          </p:cNvGraphicFramePr>
          <p:nvPr>
            <p:extLst>
              <p:ext uri="{D42A27DB-BD31-4B8C-83A1-F6EECF244321}">
                <p14:modId xmlns:p14="http://schemas.microsoft.com/office/powerpoint/2010/main" val="3928687586"/>
              </p:ext>
            </p:extLst>
          </p:nvPr>
        </p:nvGraphicFramePr>
        <p:xfrm>
          <a:off x="0" y="1843262"/>
          <a:ext cx="12191999" cy="5096077"/>
        </p:xfrm>
        <a:graphic>
          <a:graphicData uri="http://schemas.openxmlformats.org/drawingml/2006/table">
            <a:tbl>
              <a:tblPr firstRow="1" firstCol="1" bandRow="1">
                <a:tableStyleId>{21E4AEA4-8DFA-4A89-87EB-49C32662AFE0}</a:tableStyleId>
              </a:tblPr>
              <a:tblGrid>
                <a:gridCol w="1448410">
                  <a:extLst>
                    <a:ext uri="{9D8B030D-6E8A-4147-A177-3AD203B41FA5}">
                      <a16:colId xmlns:a16="http://schemas.microsoft.com/office/drawing/2014/main" val="331608408"/>
                    </a:ext>
                  </a:extLst>
                </a:gridCol>
                <a:gridCol w="1363065">
                  <a:extLst>
                    <a:ext uri="{9D8B030D-6E8A-4147-A177-3AD203B41FA5}">
                      <a16:colId xmlns:a16="http://schemas.microsoft.com/office/drawing/2014/main" val="1016496522"/>
                    </a:ext>
                  </a:extLst>
                </a:gridCol>
                <a:gridCol w="1333805">
                  <a:extLst>
                    <a:ext uri="{9D8B030D-6E8A-4147-A177-3AD203B41FA5}">
                      <a16:colId xmlns:a16="http://schemas.microsoft.com/office/drawing/2014/main" val="4167530039"/>
                    </a:ext>
                  </a:extLst>
                </a:gridCol>
                <a:gridCol w="1424026">
                  <a:extLst>
                    <a:ext uri="{9D8B030D-6E8A-4147-A177-3AD203B41FA5}">
                      <a16:colId xmlns:a16="http://schemas.microsoft.com/office/drawing/2014/main" val="2293519463"/>
                    </a:ext>
                  </a:extLst>
                </a:gridCol>
                <a:gridCol w="1214323">
                  <a:extLst>
                    <a:ext uri="{9D8B030D-6E8A-4147-A177-3AD203B41FA5}">
                      <a16:colId xmlns:a16="http://schemas.microsoft.com/office/drawing/2014/main" val="849953261"/>
                    </a:ext>
                  </a:extLst>
                </a:gridCol>
                <a:gridCol w="1363065">
                  <a:extLst>
                    <a:ext uri="{9D8B030D-6E8A-4147-A177-3AD203B41FA5}">
                      <a16:colId xmlns:a16="http://schemas.microsoft.com/office/drawing/2014/main" val="3870716194"/>
                    </a:ext>
                  </a:extLst>
                </a:gridCol>
                <a:gridCol w="1263092">
                  <a:extLst>
                    <a:ext uri="{9D8B030D-6E8A-4147-A177-3AD203B41FA5}">
                      <a16:colId xmlns:a16="http://schemas.microsoft.com/office/drawing/2014/main" val="1021719975"/>
                    </a:ext>
                  </a:extLst>
                </a:gridCol>
                <a:gridCol w="1450848">
                  <a:extLst>
                    <a:ext uri="{9D8B030D-6E8A-4147-A177-3AD203B41FA5}">
                      <a16:colId xmlns:a16="http://schemas.microsoft.com/office/drawing/2014/main" val="547855559"/>
                    </a:ext>
                  </a:extLst>
                </a:gridCol>
                <a:gridCol w="1331365">
                  <a:extLst>
                    <a:ext uri="{9D8B030D-6E8A-4147-A177-3AD203B41FA5}">
                      <a16:colId xmlns:a16="http://schemas.microsoft.com/office/drawing/2014/main" val="492536224"/>
                    </a:ext>
                  </a:extLst>
                </a:gridCol>
              </a:tblGrid>
              <a:tr h="264670">
                <a:tc>
                  <a:txBody>
                    <a:bodyPr/>
                    <a:lstStyle/>
                    <a:p>
                      <a:pPr algn="ctr">
                        <a:lnSpc>
                          <a:spcPts val="1300"/>
                        </a:lnSpc>
                        <a:spcAft>
                          <a:spcPts val="800"/>
                        </a:spcAft>
                      </a:pPr>
                      <a:r>
                        <a:rPr lang="en-IN" sz="1200" kern="100" dirty="0">
                          <a:effectLst/>
                        </a:rPr>
                        <a:t>RS Application</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pPr>
                      <a:r>
                        <a:rPr lang="en-IN" sz="1200" kern="100" dirty="0">
                          <a:effectLst/>
                        </a:rPr>
                        <a:t>Uses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pPr>
                      <a:r>
                        <a:rPr lang="en-IN" sz="1200" kern="100" dirty="0">
                          <a:effectLst/>
                        </a:rPr>
                        <a:t>Data Sources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pPr>
                      <a:r>
                        <a:rPr lang="en-IN" sz="1200" kern="100" dirty="0">
                          <a:effectLst/>
                        </a:rPr>
                        <a:t>Technological Advancements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pPr>
                      <a:r>
                        <a:rPr lang="en-IN" sz="1200" kern="100" dirty="0">
                          <a:effectLst/>
                        </a:rPr>
                        <a:t>Cost-Benefit Analysis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spcAft>
                          <a:spcPts val="800"/>
                        </a:spcAft>
                      </a:pPr>
                      <a:r>
                        <a:rPr lang="en-IN" sz="1200" kern="100" dirty="0">
                          <a:effectLst/>
                        </a:rPr>
                        <a:t>Advantages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spcAft>
                          <a:spcPts val="800"/>
                        </a:spcAft>
                      </a:pPr>
                      <a:r>
                        <a:rPr lang="en-IN" sz="1200" kern="100" dirty="0">
                          <a:effectLst/>
                        </a:rPr>
                        <a:t>Challenges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spcAft>
                          <a:spcPts val="800"/>
                        </a:spcAft>
                      </a:pPr>
                      <a:r>
                        <a:rPr lang="en-IN" sz="1200" kern="100">
                          <a:effectLst/>
                        </a:rPr>
                        <a:t>Environmental Impact</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ctr">
                        <a:lnSpc>
                          <a:spcPts val="1300"/>
                        </a:lnSpc>
                      </a:pPr>
                      <a:r>
                        <a:rPr lang="en-IN" sz="1200" kern="100">
                          <a:effectLst/>
                        </a:rPr>
                        <a:t>Future Potential</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extLst>
                  <a:ext uri="{0D108BD9-81ED-4DB2-BD59-A6C34878D82A}">
                    <a16:rowId xmlns:a16="http://schemas.microsoft.com/office/drawing/2014/main" val="2828059030"/>
                  </a:ext>
                </a:extLst>
              </a:tr>
              <a:tr h="914596">
                <a:tc>
                  <a:txBody>
                    <a:bodyPr/>
                    <a:lstStyle/>
                    <a:p>
                      <a:pPr algn="l">
                        <a:lnSpc>
                          <a:spcPts val="1300"/>
                        </a:lnSpc>
                        <a:spcAft>
                          <a:spcPts val="800"/>
                        </a:spcAft>
                      </a:pPr>
                      <a:r>
                        <a:rPr lang="en-IN" sz="1200" kern="100">
                          <a:effectLst/>
                        </a:rPr>
                        <a:t>Waste Generation Mapping</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Municipal waste planning, Resource allocation for recycling programs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Satellite imagery, aerial photography</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Enhanced spatial resolution, Real-time data acquisition</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Improved waste management costs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dirty="0">
                          <a:effectLst/>
                        </a:rPr>
                        <a:t>-Enhanced resource allocation - Improved hotspot identification</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 Data interpretation complexities - Seasonal variations in waste generation</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dirty="0">
                          <a:effectLst/>
                        </a:rPr>
                        <a:t>Reduction in waste hotspots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Integration with Internet of Things (IoT) for real-time monitoring</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extLst>
                  <a:ext uri="{0D108BD9-81ED-4DB2-BD59-A6C34878D82A}">
                    <a16:rowId xmlns:a16="http://schemas.microsoft.com/office/drawing/2014/main" val="4053020709"/>
                  </a:ext>
                </a:extLst>
              </a:tr>
              <a:tr h="784611">
                <a:tc>
                  <a:txBody>
                    <a:bodyPr/>
                    <a:lstStyle/>
                    <a:p>
                      <a:pPr algn="l">
                        <a:lnSpc>
                          <a:spcPts val="1300"/>
                        </a:lnSpc>
                        <a:spcAft>
                          <a:spcPts val="800"/>
                        </a:spcAft>
                      </a:pPr>
                      <a:r>
                        <a:rPr lang="en-IN" sz="1200" kern="100">
                          <a:effectLst/>
                        </a:rPr>
                        <a:t>Waste Disposal Site Monitoring</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Landfill stability assessment, Detection of illegal dumping activities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Satellite imagery, aerial photography</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Advanced spectral bands, Improved image classification algorithms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Enhanced cost-efficiency in landfill management</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 Early risk detection - Environmental impact assessment</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dirty="0">
                          <a:effectLst/>
                        </a:rPr>
                        <a:t>- Frequent data acquisition required - Weather-dependent observations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dirty="0">
                          <a:effectLst/>
                        </a:rPr>
                        <a:t>Reduced environmental risks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Enhanced integration with unmanned aerial vehicles (UAVs)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extLst>
                  <a:ext uri="{0D108BD9-81ED-4DB2-BD59-A6C34878D82A}">
                    <a16:rowId xmlns:a16="http://schemas.microsoft.com/office/drawing/2014/main" val="3814258219"/>
                  </a:ext>
                </a:extLst>
              </a:tr>
              <a:tr h="784611">
                <a:tc>
                  <a:txBody>
                    <a:bodyPr/>
                    <a:lstStyle/>
                    <a:p>
                      <a:pPr algn="l">
                        <a:lnSpc>
                          <a:spcPts val="1300"/>
                        </a:lnSpc>
                        <a:spcAft>
                          <a:spcPts val="800"/>
                        </a:spcAft>
                      </a:pPr>
                      <a:r>
                        <a:rPr lang="en-IN" sz="1200" kern="100">
                          <a:effectLst/>
                        </a:rPr>
                        <a:t>Recycling Facility Monitoring</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Recycling facility performance assessment, Resource allocation for recycling</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Satellite imagery, aerial photography</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Hyper-spectral sensors, Enhanced object recognition techniques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Optimized resource allocation for recycling</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 Enhanced recycling efficiency - Resource utilization assessment</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 Facility accessibility challenges - Data accuracy and timeliness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dirty="0">
                          <a:effectLst/>
                        </a:rPr>
                        <a:t>Increased recycling rates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Real-time monitoring through advanced sensor networks</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extLst>
                  <a:ext uri="{0D108BD9-81ED-4DB2-BD59-A6C34878D82A}">
                    <a16:rowId xmlns:a16="http://schemas.microsoft.com/office/drawing/2014/main" val="2505198248"/>
                  </a:ext>
                </a:extLst>
              </a:tr>
              <a:tr h="914596">
                <a:tc>
                  <a:txBody>
                    <a:bodyPr/>
                    <a:lstStyle/>
                    <a:p>
                      <a:pPr algn="l">
                        <a:lnSpc>
                          <a:spcPts val="1300"/>
                        </a:lnSpc>
                        <a:spcAft>
                          <a:spcPts val="800"/>
                        </a:spcAft>
                      </a:pPr>
                      <a:r>
                        <a:rPr lang="en-IN" sz="1200" kern="100">
                          <a:effectLst/>
                        </a:rPr>
                        <a:t>Waste Composition Analysis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Resource recovery program optimization, Reduction of waste sent to landfills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Hyperspectral imagery, multispectral data</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AI-based spectral analysis, Enhanced data fusion techniques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Reduced waste in landfills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 Informed resource recovery strategies - Reduction of landfill waste</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 Spectral data processing complexity - Limited spectral resolution</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Enhanced recycling rates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Automated robotic sorting systems for recycling</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extLst>
                  <a:ext uri="{0D108BD9-81ED-4DB2-BD59-A6C34878D82A}">
                    <a16:rowId xmlns:a16="http://schemas.microsoft.com/office/drawing/2014/main" val="506354008"/>
                  </a:ext>
                </a:extLst>
              </a:tr>
              <a:tr h="1044581">
                <a:tc>
                  <a:txBody>
                    <a:bodyPr/>
                    <a:lstStyle/>
                    <a:p>
                      <a:pPr algn="l">
                        <a:lnSpc>
                          <a:spcPts val="1300"/>
                        </a:lnSpc>
                        <a:spcAft>
                          <a:spcPts val="800"/>
                        </a:spcAft>
                      </a:pPr>
                      <a:r>
                        <a:rPr lang="en-IN" sz="1200" kern="100">
                          <a:effectLst/>
                        </a:rPr>
                        <a:t>Environmental Impact Evaluation</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Environmental impact assessments, Policy development for sustainable waste management</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Remote sensing data, environmental models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Enhanced machine learning algorithms, Integration with environmental sensors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a:effectLst/>
                        </a:rPr>
                        <a:t>Informed investment decisions for sustainable waste management</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dirty="0">
                          <a:effectLst/>
                        </a:rPr>
                        <a:t>- Environmental policy support - Data-driven decision-making</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 Data interpretation subjectivity - Temporal data limitations</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spcAft>
                          <a:spcPts val="800"/>
                        </a:spcAft>
                      </a:pPr>
                      <a:r>
                        <a:rPr lang="en-IN" sz="1200" kern="100">
                          <a:effectLst/>
                        </a:rPr>
                        <a:t>Enhanced environmental sustainability</a:t>
                      </a:r>
                      <a:endParaRPr lang="en-IN" sz="12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tc>
                  <a:txBody>
                    <a:bodyPr/>
                    <a:lstStyle/>
                    <a:p>
                      <a:pPr algn="l">
                        <a:lnSpc>
                          <a:spcPts val="1300"/>
                        </a:lnSpc>
                      </a:pPr>
                      <a:r>
                        <a:rPr lang="en-IN" sz="1200" kern="100" dirty="0">
                          <a:effectLst/>
                        </a:rPr>
                        <a:t>Real-time environmental impact monitoring for rapid response</a:t>
                      </a:r>
                      <a:endParaRPr lang="en-IN" sz="12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4455" marR="64455" marT="0" marB="0"/>
                </a:tc>
                <a:extLst>
                  <a:ext uri="{0D108BD9-81ED-4DB2-BD59-A6C34878D82A}">
                    <a16:rowId xmlns:a16="http://schemas.microsoft.com/office/drawing/2014/main" val="3700778195"/>
                  </a:ext>
                </a:extLst>
              </a:tr>
            </a:tbl>
          </a:graphicData>
        </a:graphic>
      </p:graphicFrame>
    </p:spTree>
    <p:extLst>
      <p:ext uri="{BB962C8B-B14F-4D97-AF65-F5344CB8AC3E}">
        <p14:creationId xmlns:p14="http://schemas.microsoft.com/office/powerpoint/2010/main" val="310375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algn="ctr"/>
            <a:r>
              <a:rPr kumimoji="0" lang="en-IN" sz="4400" b="1" i="0" u="none" strike="noStrike" kern="1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Indian Scenario of Algal Biofuel </a:t>
            </a:r>
            <a:r>
              <a:rPr kumimoji="0" lang="en-IN" sz="2400" b="1" i="0" u="none" strike="noStrike" kern="1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a:t>
            </a:r>
            <a:endParaRPr lang="en-IN" sz="2400" b="1"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5" name="Picture 4">
            <a:extLst>
              <a:ext uri="{FF2B5EF4-FFF2-40B4-BE49-F238E27FC236}">
                <a16:creationId xmlns:a16="http://schemas.microsoft.com/office/drawing/2014/main" id="{08CA3691-200A-6F95-49D9-1055EACE3F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
        <p:nvSpPr>
          <p:cNvPr id="13" name="TextBox 12">
            <a:extLst>
              <a:ext uri="{FF2B5EF4-FFF2-40B4-BE49-F238E27FC236}">
                <a16:creationId xmlns:a16="http://schemas.microsoft.com/office/drawing/2014/main" id="{775BB380-C57D-FE97-B6D6-5CFEC4114E32}"/>
              </a:ext>
            </a:extLst>
          </p:cNvPr>
          <p:cNvSpPr txBox="1"/>
          <p:nvPr/>
        </p:nvSpPr>
        <p:spPr>
          <a:xfrm>
            <a:off x="-698063" y="1411261"/>
            <a:ext cx="9637346" cy="443198"/>
          </a:xfrm>
          <a:prstGeom prst="rect">
            <a:avLst/>
          </a:prstGeom>
          <a:noFill/>
        </p:spPr>
        <p:txBody>
          <a:bodyPr wrap="square">
            <a:spAutoFit/>
          </a:bodyPr>
          <a:lstStyle/>
          <a:p>
            <a:pPr marL="1656080">
              <a:lnSpc>
                <a:spcPct val="95000"/>
              </a:lnSpc>
              <a:spcBef>
                <a:spcPts val="1200"/>
              </a:spcBef>
              <a:spcAft>
                <a:spcPts val="300"/>
              </a:spcAft>
            </a:pPr>
            <a:r>
              <a:rPr lang="en-IN" sz="2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Table 2. Applications of GIS in ISWM </a:t>
            </a:r>
            <a:r>
              <a:rPr lang="en-IN"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[1,8,12,13]</a:t>
            </a:r>
            <a:endParaRPr lang="en-IN" sz="24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37D8075C-971B-752D-5FDB-2DDA9989C70C}"/>
              </a:ext>
            </a:extLst>
          </p:cNvPr>
          <p:cNvGraphicFramePr>
            <a:graphicFrameLocks noGrp="1"/>
          </p:cNvGraphicFramePr>
          <p:nvPr>
            <p:extLst>
              <p:ext uri="{D42A27DB-BD31-4B8C-83A1-F6EECF244321}">
                <p14:modId xmlns:p14="http://schemas.microsoft.com/office/powerpoint/2010/main" val="247873407"/>
              </p:ext>
            </p:extLst>
          </p:nvPr>
        </p:nvGraphicFramePr>
        <p:xfrm>
          <a:off x="0" y="1990790"/>
          <a:ext cx="12192002" cy="4698191"/>
        </p:xfrm>
        <a:graphic>
          <a:graphicData uri="http://schemas.openxmlformats.org/drawingml/2006/table">
            <a:tbl>
              <a:tblPr firstRow="1" firstCol="1" bandRow="1">
                <a:tableStyleId>{21E4AEA4-8DFA-4A89-87EB-49C32662AFE0}</a:tableStyleId>
              </a:tblPr>
              <a:tblGrid>
                <a:gridCol w="1365778">
                  <a:extLst>
                    <a:ext uri="{9D8B030D-6E8A-4147-A177-3AD203B41FA5}">
                      <a16:colId xmlns:a16="http://schemas.microsoft.com/office/drawing/2014/main" val="1114273265"/>
                    </a:ext>
                  </a:extLst>
                </a:gridCol>
                <a:gridCol w="1241394">
                  <a:extLst>
                    <a:ext uri="{9D8B030D-6E8A-4147-A177-3AD203B41FA5}">
                      <a16:colId xmlns:a16="http://schemas.microsoft.com/office/drawing/2014/main" val="3206183"/>
                    </a:ext>
                  </a:extLst>
                </a:gridCol>
                <a:gridCol w="1412116">
                  <a:extLst>
                    <a:ext uri="{9D8B030D-6E8A-4147-A177-3AD203B41FA5}">
                      <a16:colId xmlns:a16="http://schemas.microsoft.com/office/drawing/2014/main" val="1981232586"/>
                    </a:ext>
                  </a:extLst>
                </a:gridCol>
                <a:gridCol w="1465772">
                  <a:extLst>
                    <a:ext uri="{9D8B030D-6E8A-4147-A177-3AD203B41FA5}">
                      <a16:colId xmlns:a16="http://schemas.microsoft.com/office/drawing/2014/main" val="3245743618"/>
                    </a:ext>
                  </a:extLst>
                </a:gridCol>
                <a:gridCol w="1153594">
                  <a:extLst>
                    <a:ext uri="{9D8B030D-6E8A-4147-A177-3AD203B41FA5}">
                      <a16:colId xmlns:a16="http://schemas.microsoft.com/office/drawing/2014/main" val="1646848235"/>
                    </a:ext>
                  </a:extLst>
                </a:gridCol>
                <a:gridCol w="1465772">
                  <a:extLst>
                    <a:ext uri="{9D8B030D-6E8A-4147-A177-3AD203B41FA5}">
                      <a16:colId xmlns:a16="http://schemas.microsoft.com/office/drawing/2014/main" val="854540830"/>
                    </a:ext>
                  </a:extLst>
                </a:gridCol>
                <a:gridCol w="1343827">
                  <a:extLst>
                    <a:ext uri="{9D8B030D-6E8A-4147-A177-3AD203B41FA5}">
                      <a16:colId xmlns:a16="http://schemas.microsoft.com/office/drawing/2014/main" val="1857856390"/>
                    </a:ext>
                  </a:extLst>
                </a:gridCol>
                <a:gridCol w="1495039">
                  <a:extLst>
                    <a:ext uri="{9D8B030D-6E8A-4147-A177-3AD203B41FA5}">
                      <a16:colId xmlns:a16="http://schemas.microsoft.com/office/drawing/2014/main" val="4164670252"/>
                    </a:ext>
                  </a:extLst>
                </a:gridCol>
                <a:gridCol w="1248710">
                  <a:extLst>
                    <a:ext uri="{9D8B030D-6E8A-4147-A177-3AD203B41FA5}">
                      <a16:colId xmlns:a16="http://schemas.microsoft.com/office/drawing/2014/main" val="110568836"/>
                    </a:ext>
                  </a:extLst>
                </a:gridCol>
              </a:tblGrid>
              <a:tr h="658409">
                <a:tc>
                  <a:txBody>
                    <a:bodyPr/>
                    <a:lstStyle/>
                    <a:p>
                      <a:pPr algn="l">
                        <a:lnSpc>
                          <a:spcPts val="1300"/>
                        </a:lnSpc>
                        <a:spcAft>
                          <a:spcPts val="800"/>
                        </a:spcAft>
                      </a:pPr>
                      <a:r>
                        <a:rPr lang="en-IN" sz="1400" kern="100" dirty="0">
                          <a:effectLst/>
                        </a:rPr>
                        <a:t>GIS Application</a:t>
                      </a:r>
                      <a:endParaRPr lang="en-IN" sz="14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dirty="0">
                          <a:effectLst/>
                        </a:rPr>
                        <a:t>Examples of Use</a:t>
                      </a:r>
                      <a:endParaRPr lang="en-IN" sz="14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Data Sources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Technological Advancements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Cost-Benefit Analysis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Advantages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Challenges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dirty="0">
                          <a:effectLst/>
                        </a:rPr>
                        <a:t>Environmental Impact</a:t>
                      </a:r>
                      <a:endParaRPr lang="en-IN" sz="14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Future Potential</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10135775"/>
                  </a:ext>
                </a:extLst>
              </a:tr>
              <a:tr h="1346594">
                <a:tc>
                  <a:txBody>
                    <a:bodyPr/>
                    <a:lstStyle/>
                    <a:p>
                      <a:pPr algn="l">
                        <a:lnSpc>
                          <a:spcPts val="1300"/>
                        </a:lnSpc>
                        <a:spcAft>
                          <a:spcPts val="800"/>
                        </a:spcAft>
                      </a:pPr>
                      <a:r>
                        <a:rPr lang="en-IN" sz="1400" kern="100">
                          <a:effectLst/>
                        </a:rPr>
                        <a:t>Waste Collection Route Optimization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Optimal waste collection route planning, Fleet management</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Geographic data, traffic data</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Real-time traffic data integration, Integration with mobile apps for route optimization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Lower operational costs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 Reduced operational costs - Improved route planning</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 Data accuracy dependencies - Initial setup costs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Reduced vehicle emissions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Autonomous waste collection vehicles with AI-driven routing</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236362248"/>
                  </a:ext>
                </a:extLst>
              </a:tr>
              <a:tr h="1346594">
                <a:tc>
                  <a:txBody>
                    <a:bodyPr/>
                    <a:lstStyle/>
                    <a:p>
                      <a:pPr algn="l">
                        <a:lnSpc>
                          <a:spcPts val="1300"/>
                        </a:lnSpc>
                        <a:spcAft>
                          <a:spcPts val="800"/>
                        </a:spcAft>
                      </a:pPr>
                      <a:r>
                        <a:rPr lang="en-IN" sz="1400" kern="100">
                          <a:effectLst/>
                        </a:rPr>
                        <a:t>Landfill Site Selection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Sustainable landfill site selection, Land use planning</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Environmental data, socioeconomic data</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Advanced environmental modelling, Stakeholder engagement platforms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Optimized land use and site selection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 Minimized environmental impact - Comprehensive site assessment</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 Regulatory compliance challenges - Stakeholder engagement complexities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Reduced environmental footprint</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AI-driven predictive modelling for site selection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216874200"/>
                  </a:ext>
                </a:extLst>
              </a:tr>
              <a:tr h="1346594">
                <a:tc>
                  <a:txBody>
                    <a:bodyPr/>
                    <a:lstStyle/>
                    <a:p>
                      <a:pPr algn="l">
                        <a:lnSpc>
                          <a:spcPts val="1300"/>
                        </a:lnSpc>
                        <a:spcAft>
                          <a:spcPts val="800"/>
                        </a:spcAft>
                      </a:pPr>
                      <a:r>
                        <a:rPr lang="en-IN" sz="1400" kern="100">
                          <a:effectLst/>
                        </a:rPr>
                        <a:t>Waste-to-Energy Project Identification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Site selection for waste-to-energy facilities, Energy resource optimization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Geographic data, energy infrastructure data</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Integration with energy grid data, Enhanced energy generation modelling</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Enhanced energy production and revenue</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a:effectLst/>
                        </a:rPr>
                        <a:t>- Energy generation optimization - Landfill waste reduction</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dirty="0">
                          <a:effectLst/>
                        </a:rPr>
                        <a:t>- Land use conflicts - Technological integration complexities</a:t>
                      </a:r>
                      <a:endParaRPr lang="en-IN" sz="14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spcAft>
                          <a:spcPts val="800"/>
                        </a:spcAft>
                      </a:pPr>
                      <a:r>
                        <a:rPr lang="en-IN" sz="1400" kern="100">
                          <a:effectLst/>
                        </a:rPr>
                        <a:t>Reduced waste sent to landfills</a:t>
                      </a:r>
                      <a:endParaRPr lang="en-IN" sz="1400" kern="10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gn="l">
                        <a:lnSpc>
                          <a:spcPts val="1300"/>
                        </a:lnSpc>
                      </a:pPr>
                      <a:r>
                        <a:rPr lang="en-IN" sz="1400" kern="100" dirty="0">
                          <a:effectLst/>
                        </a:rPr>
                        <a:t>Advanced waste-to-energy technologies for efficient resource recovery</a:t>
                      </a:r>
                      <a:endParaRPr lang="en-IN" sz="1400" kern="100" dirty="0">
                        <a:solidFill>
                          <a:srgbClr val="000000"/>
                        </a:solidFill>
                        <a:effectLst/>
                        <a:latin typeface="Palatino Linotype" panose="0204050205050503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37695602"/>
                  </a:ext>
                </a:extLst>
              </a:tr>
            </a:tbl>
          </a:graphicData>
        </a:graphic>
      </p:graphicFrame>
    </p:spTree>
    <p:extLst>
      <p:ext uri="{BB962C8B-B14F-4D97-AF65-F5344CB8AC3E}">
        <p14:creationId xmlns:p14="http://schemas.microsoft.com/office/powerpoint/2010/main" val="1794217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5EB4-85E9-640B-CD4E-361F8C071FE6}"/>
              </a:ext>
            </a:extLst>
          </p:cNvPr>
          <p:cNvSpPr>
            <a:spLocks noGrp="1"/>
          </p:cNvSpPr>
          <p:nvPr>
            <p:ph type="title"/>
          </p:nvPr>
        </p:nvSpPr>
        <p:spPr>
          <a:xfrm>
            <a:off x="33410" y="1"/>
            <a:ext cx="12158590" cy="1378572"/>
          </a:xfrm>
          <a:solidFill>
            <a:schemeClr val="accent6">
              <a:lumMod val="20000"/>
              <a:lumOff val="80000"/>
            </a:schemeClr>
          </a:solidFill>
        </p:spPr>
        <p:txBody>
          <a:bodyPr>
            <a:normAutofit/>
          </a:bodyPr>
          <a:lstStyle/>
          <a:p>
            <a:pPr marL="1656080">
              <a:lnSpc>
                <a:spcPct val="95000"/>
              </a:lnSpc>
              <a:spcBef>
                <a:spcPts val="1200"/>
              </a:spcBef>
              <a:spcAft>
                <a:spcPts val="300"/>
              </a:spcAft>
            </a:pPr>
            <a:r>
              <a:rPr lang="en-IN" sz="32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Overall Contribution of RS and GIS in ISWM</a:t>
            </a:r>
          </a:p>
        </p:txBody>
      </p:sp>
      <p:pic>
        <p:nvPicPr>
          <p:cNvPr id="7" name="Picture 6">
            <a:extLst>
              <a:ext uri="{FF2B5EF4-FFF2-40B4-BE49-F238E27FC236}">
                <a16:creationId xmlns:a16="http://schemas.microsoft.com/office/drawing/2014/main" id="{7065DADD-E618-0D36-7C27-E98A9DA0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4" y="0"/>
            <a:ext cx="1325217" cy="1378573"/>
          </a:xfrm>
          <a:prstGeom prst="rect">
            <a:avLst/>
          </a:prstGeom>
        </p:spPr>
      </p:pic>
      <p:pic>
        <p:nvPicPr>
          <p:cNvPr id="5" name="Picture 4">
            <a:extLst>
              <a:ext uri="{FF2B5EF4-FFF2-40B4-BE49-F238E27FC236}">
                <a16:creationId xmlns:a16="http://schemas.microsoft.com/office/drawing/2014/main" id="{3270884E-BE2A-DCD7-7149-83E94B5921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25217" cy="1378572"/>
          </a:xfrm>
          <a:prstGeom prst="rect">
            <a:avLst/>
          </a:prstGeom>
        </p:spPr>
      </p:pic>
      <p:sp>
        <p:nvSpPr>
          <p:cNvPr id="6" name="TextBox 5">
            <a:extLst>
              <a:ext uri="{FF2B5EF4-FFF2-40B4-BE49-F238E27FC236}">
                <a16:creationId xmlns:a16="http://schemas.microsoft.com/office/drawing/2014/main" id="{F4A15D7F-ABC2-9988-C1E8-E19621392F1D}"/>
              </a:ext>
            </a:extLst>
          </p:cNvPr>
          <p:cNvSpPr txBox="1"/>
          <p:nvPr/>
        </p:nvSpPr>
        <p:spPr>
          <a:xfrm>
            <a:off x="0" y="1528549"/>
            <a:ext cx="12158590" cy="5262979"/>
          </a:xfrm>
          <a:prstGeom prst="rect">
            <a:avLst/>
          </a:prstGeom>
          <a:noFill/>
        </p:spPr>
        <p:txBody>
          <a:bodyPr wrap="square" rtlCol="0">
            <a:spAutoFit/>
          </a:bodyPr>
          <a:lstStyle/>
          <a:p>
            <a:pPr marL="285750" indent="-285750"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It is not only possible to optimize operations but also to benefit the environment through the integration of RS and GIS technologies. </a:t>
            </a:r>
          </a:p>
          <a:p>
            <a:pPr marL="285750" indent="-285750"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In addition to contributing to reduced environmental risks, improved recycling rates, and a reduction in waste sent to landfills, these technologies also improve the level of environmental sustainability.</a:t>
            </a:r>
          </a:p>
          <a:p>
            <a:pPr marL="285750" indent="-285750"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 low operating cost and informed investment decisions enable them to facilitate cost-effective waste management.</a:t>
            </a:r>
          </a:p>
          <a:p>
            <a:pPr marL="285750" indent="-285750"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In conclusion, the RS and GIS technologies, as shown in Tables 1 and 2, provide a comprehensive solution to the complex challenges posed by the growing number of waste generators and the limited amount of landfill space in the world. </a:t>
            </a:r>
          </a:p>
          <a:p>
            <a:pPr marL="285750" indent="-285750"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ISWM practices are significantly enhanced by their combined contributions in terms of efficiency, sustainability, and environmental impact. </a:t>
            </a:r>
          </a:p>
          <a:p>
            <a:pPr marL="285750" indent="-285750" algn="just">
              <a:buFont typeface="Wingdings" panose="05000000000000000000" pitchFamily="2" charset="2"/>
              <a:buChar char="q"/>
            </a:pPr>
            <a:r>
              <a:rPr lang="en-US" sz="2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ISWM will be shaped more environmentally friendly and cost-effectively in the future as these technologies continue to evolve and integrate.</a:t>
            </a:r>
            <a:endParaRPr lang="en-IN" sz="2400" dirty="0"/>
          </a:p>
        </p:txBody>
      </p:sp>
    </p:spTree>
    <p:extLst>
      <p:ext uri="{BB962C8B-B14F-4D97-AF65-F5344CB8AC3E}">
        <p14:creationId xmlns:p14="http://schemas.microsoft.com/office/powerpoint/2010/main" val="1910892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2236</Words>
  <Application>Microsoft Office PowerPoint</Application>
  <PresentationFormat>Widescreen</PresentationFormat>
  <Paragraphs>160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helvetica neue</vt:lpstr>
      <vt:lpstr>Palatino Linotype</vt:lpstr>
      <vt:lpstr>Times New Roman</vt:lpstr>
      <vt:lpstr>Wingdings</vt:lpstr>
      <vt:lpstr>Office Theme</vt:lpstr>
      <vt:lpstr>     Diverse Applications of Remote Sensing and GIS in Implementing Integrated Solid Waste Management: A Short Review   Id- sciforum-075875  Presented by: Sakshi  </vt:lpstr>
      <vt:lpstr>Introduction </vt:lpstr>
      <vt:lpstr>Introduction (Cont.) </vt:lpstr>
      <vt:lpstr> A Comprehensive  Framework for ISWM </vt:lpstr>
      <vt:lpstr>Flowchart Framework for  Integrated Solid Waste Management</vt:lpstr>
      <vt:lpstr>Application of RS and GIS in ISWM </vt:lpstr>
      <vt:lpstr>Indian Scenario of Algal Biofuel</vt:lpstr>
      <vt:lpstr>Indian Scenario of Algal Biofuel (Cont…)</vt:lpstr>
      <vt:lpstr>Overall Contribution of RS and GIS in ISWM</vt:lpstr>
      <vt:lpstr>Overall Contribution of RS and GIS in ISWM (Cont..)</vt:lpstr>
      <vt:lpstr>Conclusion</vt:lpstr>
      <vt:lpstr>References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Potential of Algae Biofuel as a Renewable and Sustainable Bioresource</dc:title>
  <dc:creator>krishna</dc:creator>
  <cp:lastModifiedBy>krishna neeti</cp:lastModifiedBy>
  <cp:revision>97</cp:revision>
  <dcterms:created xsi:type="dcterms:W3CDTF">2023-04-15T05:58:28Z</dcterms:created>
  <dcterms:modified xsi:type="dcterms:W3CDTF">2023-09-24T14:01:25Z</dcterms:modified>
</cp:coreProperties>
</file>