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0"/>
  </p:notesMasterIdLst>
  <p:sldIdLst>
    <p:sldId id="256" r:id="rId2"/>
    <p:sldId id="394" r:id="rId3"/>
    <p:sldId id="395" r:id="rId4"/>
    <p:sldId id="396" r:id="rId5"/>
    <p:sldId id="397" r:id="rId6"/>
    <p:sldId id="398" r:id="rId7"/>
    <p:sldId id="364" r:id="rId8"/>
    <p:sldId id="257" r:id="rId9"/>
  </p:sldIdLst>
  <p:sldSz cx="12192000" cy="6858000"/>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86CD"/>
    <a:srgbClr val="0000FF"/>
    <a:srgbClr val="FF3300"/>
    <a:srgbClr val="008000"/>
    <a:srgbClr val="FF9900"/>
    <a:srgbClr val="A82910"/>
    <a:srgbClr val="CC00CC"/>
    <a:srgbClr val="0033CC"/>
  </p:clrMru>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5" d="100"/>
          <a:sy n="75" d="100"/>
        </p:scale>
        <p:origin x="-418" y="-274"/>
      </p:cViewPr>
      <p:guideLst>
        <p:guide orient="horz" pos="2160"/>
        <p:guide pos="384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pPr>
              <a:defRPr/>
            </a:pPr>
            <a:endParaRPr lang="ru-RU"/>
          </a:p>
        </p:txBody>
      </p:sp>
      <p:sp>
        <p:nvSpPr>
          <p:cNvPr id="2457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pPr>
              <a:defRPr/>
            </a:pPr>
            <a:fld id="{5EE83476-57A9-426C-8376-717EEC94A30F}" type="datetimeFigureOut">
              <a:rPr lang="ru-RU"/>
              <a:pPr>
                <a:defRPr/>
              </a:pPr>
              <a:t>08.07.2023</a:t>
            </a:fld>
            <a:endParaRPr lang="ru-RU"/>
          </a:p>
        </p:txBody>
      </p:sp>
      <p:sp>
        <p:nvSpPr>
          <p:cNvPr id="15364" name="Rectangle 4"/>
          <p:cNvSpPr>
            <a:spLocks noGrp="1" noRo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2458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2458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pPr>
              <a:defRPr/>
            </a:pPr>
            <a:endParaRPr lang="ru-RU"/>
          </a:p>
        </p:txBody>
      </p:sp>
      <p:sp>
        <p:nvSpPr>
          <p:cNvPr id="2458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pPr>
              <a:defRPr/>
            </a:pPr>
            <a:fld id="{8F206595-EC5F-43AC-89C9-E174D969642B}"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extLst>
          </p:cNvPr>
          <p:cNvSpPr>
            <a:spLocks noGrp="1"/>
          </p:cNvSpPr>
          <p:nvPr>
            <p:ph type="dt" sz="half" idx="10"/>
          </p:nvPr>
        </p:nvSpPr>
        <p:spPr/>
        <p:txBody>
          <a:bodyPr/>
          <a:lstStyle>
            <a:lvl1pPr>
              <a:defRPr/>
            </a:lvl1pPr>
          </a:lstStyle>
          <a:p>
            <a:pPr>
              <a:defRPr/>
            </a:pPr>
            <a:fld id="{7C0B249E-4260-4540-A7AC-899E7C4FF79D}" type="datetime1">
              <a:rPr lang="ru-RU"/>
              <a:pPr>
                <a:defRPr/>
              </a:pPr>
              <a:t>08.07.2023</a:t>
            </a:fld>
            <a:endParaRPr lang="ru-RU"/>
          </a:p>
        </p:txBody>
      </p:sp>
      <p:sp>
        <p:nvSpPr>
          <p:cNvPr id="5"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extLst>
          </p:cNvPr>
          <p:cNvSpPr>
            <a:spLocks noGrp="1"/>
          </p:cNvSpPr>
          <p:nvPr>
            <p:ph type="sldNum" sz="quarter" idx="12"/>
          </p:nvPr>
        </p:nvSpPr>
        <p:spPr/>
        <p:txBody>
          <a:bodyPr/>
          <a:lstStyle>
            <a:lvl1pPr>
              <a:defRPr/>
            </a:lvl1pPr>
          </a:lstStyle>
          <a:p>
            <a:pPr>
              <a:defRPr/>
            </a:pPr>
            <a:fld id="{AB50333D-90E7-4BDF-B560-D18998DF40CD}"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extLst>
          </p:cNvPr>
          <p:cNvSpPr>
            <a:spLocks noGrp="1"/>
          </p:cNvSpPr>
          <p:nvPr>
            <p:ph type="dt" sz="half" idx="10"/>
          </p:nvPr>
        </p:nvSpPr>
        <p:spPr/>
        <p:txBody>
          <a:bodyPr/>
          <a:lstStyle>
            <a:lvl1pPr>
              <a:defRPr/>
            </a:lvl1pPr>
          </a:lstStyle>
          <a:p>
            <a:pPr>
              <a:defRPr/>
            </a:pPr>
            <a:fld id="{373B6FB7-E25B-4EC3-968D-90994A0D7F8C}" type="datetime1">
              <a:rPr lang="ru-RU"/>
              <a:pPr>
                <a:defRPr/>
              </a:pPr>
              <a:t>08.07.2023</a:t>
            </a:fld>
            <a:endParaRPr lang="ru-RU"/>
          </a:p>
        </p:txBody>
      </p:sp>
      <p:sp>
        <p:nvSpPr>
          <p:cNvPr id="5"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extLst>
          </p:cNvPr>
          <p:cNvSpPr>
            <a:spLocks noGrp="1"/>
          </p:cNvSpPr>
          <p:nvPr>
            <p:ph type="sldNum" sz="quarter" idx="12"/>
          </p:nvPr>
        </p:nvSpPr>
        <p:spPr/>
        <p:txBody>
          <a:bodyPr/>
          <a:lstStyle>
            <a:lvl1pPr>
              <a:defRPr/>
            </a:lvl1pPr>
          </a:lstStyle>
          <a:p>
            <a:pPr>
              <a:defRPr/>
            </a:pPr>
            <a:fld id="{E62BB22C-BF45-44ED-AA73-1C5A592E717C}"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extLst>
          </p:cNvPr>
          <p:cNvSpPr>
            <a:spLocks noGrp="1"/>
          </p:cNvSpPr>
          <p:nvPr>
            <p:ph type="dt" sz="half" idx="10"/>
          </p:nvPr>
        </p:nvSpPr>
        <p:spPr/>
        <p:txBody>
          <a:bodyPr/>
          <a:lstStyle>
            <a:lvl1pPr>
              <a:defRPr/>
            </a:lvl1pPr>
          </a:lstStyle>
          <a:p>
            <a:pPr>
              <a:defRPr/>
            </a:pPr>
            <a:fld id="{3D55A281-E28F-4DBC-930A-B8DBAF29E6D9}" type="datetime1">
              <a:rPr lang="ru-RU"/>
              <a:pPr>
                <a:defRPr/>
              </a:pPr>
              <a:t>08.07.2023</a:t>
            </a:fld>
            <a:endParaRPr lang="ru-RU"/>
          </a:p>
        </p:txBody>
      </p:sp>
      <p:sp>
        <p:nvSpPr>
          <p:cNvPr id="5"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extLst>
          </p:cNvPr>
          <p:cNvSpPr>
            <a:spLocks noGrp="1"/>
          </p:cNvSpPr>
          <p:nvPr>
            <p:ph type="sldNum" sz="quarter" idx="12"/>
          </p:nvPr>
        </p:nvSpPr>
        <p:spPr/>
        <p:txBody>
          <a:bodyPr/>
          <a:lstStyle>
            <a:lvl1pPr>
              <a:defRPr/>
            </a:lvl1pPr>
          </a:lstStyle>
          <a:p>
            <a:pPr>
              <a:defRPr/>
            </a:pPr>
            <a:fld id="{8539D0FE-25CD-4FC9-9CF7-C789807FEB98}"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838200" y="365125"/>
            <a:ext cx="10515600" cy="58118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3" name="Дата 3">
            <a:extLst>
              <a:ext uri="{FF2B5EF4-FFF2-40B4-BE49-F238E27FC236}"/>
            </a:extLst>
          </p:cNvPr>
          <p:cNvSpPr>
            <a:spLocks noGrp="1"/>
          </p:cNvSpPr>
          <p:nvPr>
            <p:ph type="dt" sz="half" idx="10"/>
          </p:nvPr>
        </p:nvSpPr>
        <p:spPr/>
        <p:txBody>
          <a:bodyPr/>
          <a:lstStyle>
            <a:lvl1pPr>
              <a:defRPr/>
            </a:lvl1pPr>
          </a:lstStyle>
          <a:p>
            <a:pPr>
              <a:defRPr/>
            </a:pPr>
            <a:fld id="{C0EFE830-1FA1-4453-9568-6F03278C3DB1}" type="datetime1">
              <a:rPr lang="ru-RU"/>
              <a:pPr>
                <a:defRPr/>
              </a:pPr>
              <a:t>08.07.2023</a:t>
            </a:fld>
            <a:endParaRPr lang="ru-RU"/>
          </a:p>
        </p:txBody>
      </p:sp>
      <p:sp>
        <p:nvSpPr>
          <p:cNvPr id="4"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p>
        </p:txBody>
      </p:sp>
      <p:sp>
        <p:nvSpPr>
          <p:cNvPr id="5" name="Номер слайда 5">
            <a:extLst>
              <a:ext uri="{FF2B5EF4-FFF2-40B4-BE49-F238E27FC236}"/>
            </a:extLst>
          </p:cNvPr>
          <p:cNvSpPr>
            <a:spLocks noGrp="1"/>
          </p:cNvSpPr>
          <p:nvPr>
            <p:ph type="sldNum" sz="quarter" idx="12"/>
          </p:nvPr>
        </p:nvSpPr>
        <p:spPr/>
        <p:txBody>
          <a:bodyPr/>
          <a:lstStyle>
            <a:lvl1pPr>
              <a:defRPr/>
            </a:lvl1pPr>
          </a:lstStyle>
          <a:p>
            <a:pPr>
              <a:defRPr/>
            </a:pPr>
            <a:fld id="{9BAC4C4A-3E1E-402D-9218-D7E3A5DCC5F0}" type="slidenum">
              <a:rPr lang="ru-RU"/>
              <a:pPr>
                <a:defRPr/>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p:spPr>
        <p:txBody>
          <a:bodyPr/>
          <a:lstStyle/>
          <a:p>
            <a:r>
              <a:rPr lang="ru-RU"/>
              <a:t>Образец заголовка</a:t>
            </a:r>
            <a:endParaRPr lang="en-US"/>
          </a:p>
        </p:txBody>
      </p:sp>
      <p:sp>
        <p:nvSpPr>
          <p:cNvPr id="3" name="Таблица 2"/>
          <p:cNvSpPr>
            <a:spLocks noGrp="1"/>
          </p:cNvSpPr>
          <p:nvPr>
            <p:ph type="tbl" idx="1"/>
          </p:nvPr>
        </p:nvSpPr>
        <p:spPr>
          <a:xfrm>
            <a:off x="838200" y="1825625"/>
            <a:ext cx="10515600" cy="4351338"/>
          </a:xfrm>
        </p:spPr>
        <p:txBody>
          <a:bodyPr/>
          <a:lstStyle/>
          <a:p>
            <a:pPr lvl="0"/>
            <a:endParaRPr lang="en-US" noProof="0"/>
          </a:p>
        </p:txBody>
      </p:sp>
      <p:sp>
        <p:nvSpPr>
          <p:cNvPr id="4" name="Дата 3">
            <a:extLst>
              <a:ext uri="{FF2B5EF4-FFF2-40B4-BE49-F238E27FC236}"/>
            </a:extLst>
          </p:cNvPr>
          <p:cNvSpPr>
            <a:spLocks noGrp="1"/>
          </p:cNvSpPr>
          <p:nvPr>
            <p:ph type="dt" sz="half" idx="10"/>
          </p:nvPr>
        </p:nvSpPr>
        <p:spPr/>
        <p:txBody>
          <a:bodyPr/>
          <a:lstStyle>
            <a:lvl1pPr>
              <a:defRPr/>
            </a:lvl1pPr>
          </a:lstStyle>
          <a:p>
            <a:pPr>
              <a:defRPr/>
            </a:pPr>
            <a:fld id="{9F2EC0D2-4BF1-4A34-BAAF-1410F26C4997}" type="datetime1">
              <a:rPr lang="ru-RU"/>
              <a:pPr>
                <a:defRPr/>
              </a:pPr>
              <a:t>08.07.2023</a:t>
            </a:fld>
            <a:endParaRPr lang="ru-RU"/>
          </a:p>
        </p:txBody>
      </p:sp>
      <p:sp>
        <p:nvSpPr>
          <p:cNvPr id="5"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extLst>
          </p:cNvPr>
          <p:cNvSpPr>
            <a:spLocks noGrp="1"/>
          </p:cNvSpPr>
          <p:nvPr>
            <p:ph type="sldNum" sz="quarter" idx="12"/>
          </p:nvPr>
        </p:nvSpPr>
        <p:spPr/>
        <p:txBody>
          <a:bodyPr/>
          <a:lstStyle>
            <a:lvl1pPr>
              <a:defRPr/>
            </a:lvl1pPr>
          </a:lstStyle>
          <a:p>
            <a:pPr>
              <a:defRPr/>
            </a:pPr>
            <a:fld id="{241E8CD4-EA6F-4C39-8E44-E514C2201457}"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extLst>
          </p:cNvPr>
          <p:cNvSpPr>
            <a:spLocks noGrp="1"/>
          </p:cNvSpPr>
          <p:nvPr>
            <p:ph type="dt" sz="half" idx="10"/>
          </p:nvPr>
        </p:nvSpPr>
        <p:spPr/>
        <p:txBody>
          <a:bodyPr/>
          <a:lstStyle>
            <a:lvl1pPr>
              <a:defRPr/>
            </a:lvl1pPr>
          </a:lstStyle>
          <a:p>
            <a:pPr>
              <a:defRPr/>
            </a:pPr>
            <a:fld id="{86E40F36-CEAA-4035-99A5-92B7A12A13EF}" type="datetime1">
              <a:rPr lang="ru-RU"/>
              <a:pPr>
                <a:defRPr/>
              </a:pPr>
              <a:t>08.07.2023</a:t>
            </a:fld>
            <a:endParaRPr lang="ru-RU"/>
          </a:p>
        </p:txBody>
      </p:sp>
      <p:sp>
        <p:nvSpPr>
          <p:cNvPr id="5"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extLst>
          </p:cNvPr>
          <p:cNvSpPr>
            <a:spLocks noGrp="1"/>
          </p:cNvSpPr>
          <p:nvPr>
            <p:ph type="sldNum" sz="quarter" idx="12"/>
          </p:nvPr>
        </p:nvSpPr>
        <p:spPr/>
        <p:txBody>
          <a:bodyPr/>
          <a:lstStyle>
            <a:lvl1pPr>
              <a:defRPr/>
            </a:lvl1pPr>
          </a:lstStyle>
          <a:p>
            <a:pPr>
              <a:defRPr/>
            </a:pPr>
            <a:fld id="{B35EB69E-1466-4FC0-AB08-052DD752D85F}"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extLst>
          </p:cNvPr>
          <p:cNvSpPr>
            <a:spLocks noGrp="1"/>
          </p:cNvSpPr>
          <p:nvPr>
            <p:ph type="dt" sz="half" idx="10"/>
          </p:nvPr>
        </p:nvSpPr>
        <p:spPr/>
        <p:txBody>
          <a:bodyPr/>
          <a:lstStyle>
            <a:lvl1pPr>
              <a:defRPr/>
            </a:lvl1pPr>
          </a:lstStyle>
          <a:p>
            <a:pPr>
              <a:defRPr/>
            </a:pPr>
            <a:fld id="{5AB7AE24-DA77-45F4-BB5F-AE5AEA5CF5F3}" type="datetime1">
              <a:rPr lang="ru-RU"/>
              <a:pPr>
                <a:defRPr/>
              </a:pPr>
              <a:t>08.07.2023</a:t>
            </a:fld>
            <a:endParaRPr lang="ru-RU"/>
          </a:p>
        </p:txBody>
      </p:sp>
      <p:sp>
        <p:nvSpPr>
          <p:cNvPr id="5"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extLst>
          </p:cNvPr>
          <p:cNvSpPr>
            <a:spLocks noGrp="1"/>
          </p:cNvSpPr>
          <p:nvPr>
            <p:ph type="sldNum" sz="quarter" idx="12"/>
          </p:nvPr>
        </p:nvSpPr>
        <p:spPr/>
        <p:txBody>
          <a:bodyPr/>
          <a:lstStyle>
            <a:lvl1pPr>
              <a:defRPr/>
            </a:lvl1pPr>
          </a:lstStyle>
          <a:p>
            <a:pPr>
              <a:defRPr/>
            </a:pPr>
            <a:fld id="{9B64B8FA-3455-4457-B30E-C048A78906F5}"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a:extLst>
              <a:ext uri="{FF2B5EF4-FFF2-40B4-BE49-F238E27FC236}"/>
            </a:extLst>
          </p:cNvPr>
          <p:cNvSpPr>
            <a:spLocks noGrp="1"/>
          </p:cNvSpPr>
          <p:nvPr>
            <p:ph type="dt" sz="half" idx="10"/>
          </p:nvPr>
        </p:nvSpPr>
        <p:spPr/>
        <p:txBody>
          <a:bodyPr/>
          <a:lstStyle>
            <a:lvl1pPr>
              <a:defRPr/>
            </a:lvl1pPr>
          </a:lstStyle>
          <a:p>
            <a:pPr>
              <a:defRPr/>
            </a:pPr>
            <a:fld id="{A2591D40-D639-49EF-A1B9-A075049DEDAA}" type="datetime1">
              <a:rPr lang="ru-RU"/>
              <a:pPr>
                <a:defRPr/>
              </a:pPr>
              <a:t>08.07.2023</a:t>
            </a:fld>
            <a:endParaRPr lang="ru-RU"/>
          </a:p>
        </p:txBody>
      </p:sp>
      <p:sp>
        <p:nvSpPr>
          <p:cNvPr id="6"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extLst>
          </p:cNvPr>
          <p:cNvSpPr>
            <a:spLocks noGrp="1"/>
          </p:cNvSpPr>
          <p:nvPr>
            <p:ph type="sldNum" sz="quarter" idx="12"/>
          </p:nvPr>
        </p:nvSpPr>
        <p:spPr/>
        <p:txBody>
          <a:bodyPr/>
          <a:lstStyle>
            <a:lvl1pPr>
              <a:defRPr/>
            </a:lvl1pPr>
          </a:lstStyle>
          <a:p>
            <a:pPr>
              <a:defRPr/>
            </a:pPr>
            <a:fld id="{EEDC0FC9-5097-4199-BCAD-6A16884A5C46}"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a:extLst>
              <a:ext uri="{FF2B5EF4-FFF2-40B4-BE49-F238E27FC236}"/>
            </a:extLst>
          </p:cNvPr>
          <p:cNvSpPr>
            <a:spLocks noGrp="1"/>
          </p:cNvSpPr>
          <p:nvPr>
            <p:ph type="dt" sz="half" idx="10"/>
          </p:nvPr>
        </p:nvSpPr>
        <p:spPr/>
        <p:txBody>
          <a:bodyPr/>
          <a:lstStyle>
            <a:lvl1pPr>
              <a:defRPr/>
            </a:lvl1pPr>
          </a:lstStyle>
          <a:p>
            <a:pPr>
              <a:defRPr/>
            </a:pPr>
            <a:fld id="{37C67C0E-BC38-4A17-B7BF-548A0A28698D}" type="datetime1">
              <a:rPr lang="ru-RU"/>
              <a:pPr>
                <a:defRPr/>
              </a:pPr>
              <a:t>08.07.2023</a:t>
            </a:fld>
            <a:endParaRPr lang="ru-RU"/>
          </a:p>
        </p:txBody>
      </p:sp>
      <p:sp>
        <p:nvSpPr>
          <p:cNvPr id="8"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p>
        </p:txBody>
      </p:sp>
      <p:sp>
        <p:nvSpPr>
          <p:cNvPr id="9" name="Номер слайда 5">
            <a:extLst>
              <a:ext uri="{FF2B5EF4-FFF2-40B4-BE49-F238E27FC236}"/>
            </a:extLst>
          </p:cNvPr>
          <p:cNvSpPr>
            <a:spLocks noGrp="1"/>
          </p:cNvSpPr>
          <p:nvPr>
            <p:ph type="sldNum" sz="quarter" idx="12"/>
          </p:nvPr>
        </p:nvSpPr>
        <p:spPr/>
        <p:txBody>
          <a:bodyPr/>
          <a:lstStyle>
            <a:lvl1pPr>
              <a:defRPr/>
            </a:lvl1pPr>
          </a:lstStyle>
          <a:p>
            <a:pPr>
              <a:defRPr/>
            </a:pPr>
            <a:fld id="{06944469-D456-4CEB-B1DB-3D4B24C9B836}"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
        <p:nvSpPr>
          <p:cNvPr id="3" name="Дата 3">
            <a:extLst>
              <a:ext uri="{FF2B5EF4-FFF2-40B4-BE49-F238E27FC236}"/>
            </a:extLst>
          </p:cNvPr>
          <p:cNvSpPr>
            <a:spLocks noGrp="1"/>
          </p:cNvSpPr>
          <p:nvPr>
            <p:ph type="dt" sz="half" idx="10"/>
          </p:nvPr>
        </p:nvSpPr>
        <p:spPr/>
        <p:txBody>
          <a:bodyPr/>
          <a:lstStyle>
            <a:lvl1pPr>
              <a:defRPr/>
            </a:lvl1pPr>
          </a:lstStyle>
          <a:p>
            <a:pPr>
              <a:defRPr/>
            </a:pPr>
            <a:fld id="{729EE649-C447-4A32-AC54-8C97247E70ED}" type="datetime1">
              <a:rPr lang="ru-RU"/>
              <a:pPr>
                <a:defRPr/>
              </a:pPr>
              <a:t>08.07.2023</a:t>
            </a:fld>
            <a:endParaRPr lang="ru-RU"/>
          </a:p>
        </p:txBody>
      </p:sp>
      <p:sp>
        <p:nvSpPr>
          <p:cNvPr id="4"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p>
        </p:txBody>
      </p:sp>
      <p:sp>
        <p:nvSpPr>
          <p:cNvPr id="5" name="Номер слайда 5">
            <a:extLst>
              <a:ext uri="{FF2B5EF4-FFF2-40B4-BE49-F238E27FC236}"/>
            </a:extLst>
          </p:cNvPr>
          <p:cNvSpPr>
            <a:spLocks noGrp="1"/>
          </p:cNvSpPr>
          <p:nvPr>
            <p:ph type="sldNum" sz="quarter" idx="12"/>
          </p:nvPr>
        </p:nvSpPr>
        <p:spPr/>
        <p:txBody>
          <a:bodyPr/>
          <a:lstStyle>
            <a:lvl1pPr>
              <a:defRPr/>
            </a:lvl1pPr>
          </a:lstStyle>
          <a:p>
            <a:pPr>
              <a:defRPr/>
            </a:pPr>
            <a:fld id="{5366BDC5-C188-4327-93A0-FAB13D9CA92D}"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a:extLst>
              <a:ext uri="{FF2B5EF4-FFF2-40B4-BE49-F238E27FC236}"/>
            </a:extLst>
          </p:cNvPr>
          <p:cNvSpPr>
            <a:spLocks noGrp="1"/>
          </p:cNvSpPr>
          <p:nvPr>
            <p:ph type="dt" sz="half" idx="10"/>
          </p:nvPr>
        </p:nvSpPr>
        <p:spPr/>
        <p:txBody>
          <a:bodyPr/>
          <a:lstStyle>
            <a:lvl1pPr>
              <a:defRPr/>
            </a:lvl1pPr>
          </a:lstStyle>
          <a:p>
            <a:pPr>
              <a:defRPr/>
            </a:pPr>
            <a:fld id="{814DB909-244C-4564-B996-E5D5AA333FFD}" type="datetime1">
              <a:rPr lang="ru-RU"/>
              <a:pPr>
                <a:defRPr/>
              </a:pPr>
              <a:t>08.07.2023</a:t>
            </a:fld>
            <a:endParaRPr lang="ru-RU"/>
          </a:p>
        </p:txBody>
      </p:sp>
      <p:sp>
        <p:nvSpPr>
          <p:cNvPr id="3"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p>
        </p:txBody>
      </p:sp>
      <p:sp>
        <p:nvSpPr>
          <p:cNvPr id="4" name="Номер слайда 5">
            <a:extLst>
              <a:ext uri="{FF2B5EF4-FFF2-40B4-BE49-F238E27FC236}"/>
            </a:extLst>
          </p:cNvPr>
          <p:cNvSpPr>
            <a:spLocks noGrp="1"/>
          </p:cNvSpPr>
          <p:nvPr>
            <p:ph type="sldNum" sz="quarter" idx="12"/>
          </p:nvPr>
        </p:nvSpPr>
        <p:spPr/>
        <p:txBody>
          <a:bodyPr/>
          <a:lstStyle>
            <a:lvl1pPr>
              <a:defRPr/>
            </a:lvl1pPr>
          </a:lstStyle>
          <a:p>
            <a:pPr>
              <a:defRPr/>
            </a:pPr>
            <a:fld id="{6555B56A-4363-4670-B31A-3D9DAE57C9DD}"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3">
            <a:extLst>
              <a:ext uri="{FF2B5EF4-FFF2-40B4-BE49-F238E27FC236}"/>
            </a:extLst>
          </p:cNvPr>
          <p:cNvSpPr>
            <a:spLocks noGrp="1"/>
          </p:cNvSpPr>
          <p:nvPr>
            <p:ph type="dt" sz="half" idx="10"/>
          </p:nvPr>
        </p:nvSpPr>
        <p:spPr/>
        <p:txBody>
          <a:bodyPr/>
          <a:lstStyle>
            <a:lvl1pPr>
              <a:defRPr/>
            </a:lvl1pPr>
          </a:lstStyle>
          <a:p>
            <a:pPr>
              <a:defRPr/>
            </a:pPr>
            <a:fld id="{3B80EBE6-A3E0-4881-9AD4-FBA499754B0D}" type="datetime1">
              <a:rPr lang="ru-RU"/>
              <a:pPr>
                <a:defRPr/>
              </a:pPr>
              <a:t>08.07.2023</a:t>
            </a:fld>
            <a:endParaRPr lang="ru-RU"/>
          </a:p>
        </p:txBody>
      </p:sp>
      <p:sp>
        <p:nvSpPr>
          <p:cNvPr id="6"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extLst>
          </p:cNvPr>
          <p:cNvSpPr>
            <a:spLocks noGrp="1"/>
          </p:cNvSpPr>
          <p:nvPr>
            <p:ph type="sldNum" sz="quarter" idx="12"/>
          </p:nvPr>
        </p:nvSpPr>
        <p:spPr/>
        <p:txBody>
          <a:bodyPr/>
          <a:lstStyle>
            <a:lvl1pPr>
              <a:defRPr/>
            </a:lvl1pPr>
          </a:lstStyle>
          <a:p>
            <a:pPr>
              <a:defRPr/>
            </a:pPr>
            <a:fld id="{AFB8FBF5-124D-4B5E-91A6-ED82AF3B80D7}"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a:extLst>
              <a:ext uri="{FF2B5EF4-FFF2-40B4-BE49-F238E27FC236}"/>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3">
            <a:extLst>
              <a:ext uri="{FF2B5EF4-FFF2-40B4-BE49-F238E27FC236}"/>
            </a:extLst>
          </p:cNvPr>
          <p:cNvSpPr>
            <a:spLocks noGrp="1"/>
          </p:cNvSpPr>
          <p:nvPr>
            <p:ph type="dt" sz="half" idx="10"/>
          </p:nvPr>
        </p:nvSpPr>
        <p:spPr/>
        <p:txBody>
          <a:bodyPr/>
          <a:lstStyle>
            <a:lvl1pPr>
              <a:defRPr/>
            </a:lvl1pPr>
          </a:lstStyle>
          <a:p>
            <a:pPr>
              <a:defRPr/>
            </a:pPr>
            <a:fld id="{979214DB-67DB-44D2-B7A2-31841D13A6E9}" type="datetime1">
              <a:rPr lang="ru-RU"/>
              <a:pPr>
                <a:defRPr/>
              </a:pPr>
              <a:t>08.07.2023</a:t>
            </a:fld>
            <a:endParaRPr lang="ru-RU"/>
          </a:p>
        </p:txBody>
      </p:sp>
      <p:sp>
        <p:nvSpPr>
          <p:cNvPr id="6"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extLst>
          </p:cNvPr>
          <p:cNvSpPr>
            <a:spLocks noGrp="1"/>
          </p:cNvSpPr>
          <p:nvPr>
            <p:ph type="sldNum" sz="quarter" idx="12"/>
          </p:nvPr>
        </p:nvSpPr>
        <p:spPr/>
        <p:txBody>
          <a:bodyPr/>
          <a:lstStyle>
            <a:lvl1pPr>
              <a:defRPr/>
            </a:lvl1pPr>
          </a:lstStyle>
          <a:p>
            <a:pPr>
              <a:defRPr/>
            </a:pPr>
            <a:fld id="{B9877F18-543C-49CD-AF27-15BBD70D1E9D}"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a:extLst>
              <a:ext uri="{FF2B5EF4-FFF2-40B4-BE49-F238E27FC236}"/>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223DC40-4B14-489B-AFA7-5F41EF571FA2}" type="datetime1">
              <a:rPr lang="ru-RU"/>
              <a:pPr>
                <a:defRPr/>
              </a:pPr>
              <a:t>08.07.2023</a:t>
            </a:fld>
            <a:endParaRPr lang="ru-RU"/>
          </a:p>
        </p:txBody>
      </p:sp>
      <p:sp>
        <p:nvSpPr>
          <p:cNvPr id="5" name="Нижний колонтитул 4">
            <a:extLst>
              <a:ext uri="{FF2B5EF4-FFF2-40B4-BE49-F238E27FC236}"/>
            </a:extLst>
          </p:cNvPr>
          <p:cNvSpPr>
            <a:spLocks noGrp="1"/>
          </p:cNvSpPr>
          <p:nvPr>
            <p:ph type="ftr" sz="quarter" idx="3"/>
          </p:nvPr>
        </p:nvSpPr>
        <p:spPr>
          <a:xfrm>
            <a:off x="4038600" y="6356350"/>
            <a:ext cx="4114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ru-RU"/>
          </a:p>
        </p:txBody>
      </p:sp>
      <p:sp>
        <p:nvSpPr>
          <p:cNvPr id="6" name="Номер слайда 5">
            <a:extLst>
              <a:ext uri="{FF2B5EF4-FFF2-40B4-BE49-F238E27FC236}"/>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1578EC3F-8404-4333-8D5C-97B815552CB8}"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0" r:id="rId2"/>
    <p:sldLayoutId id="2147483659" r:id="rId3"/>
    <p:sldLayoutId id="2147483658" r:id="rId4"/>
    <p:sldLayoutId id="2147483657" r:id="rId5"/>
    <p:sldLayoutId id="2147483656" r:id="rId6"/>
    <p:sldLayoutId id="2147483655" r:id="rId7"/>
    <p:sldLayoutId id="2147483654" r:id="rId8"/>
    <p:sldLayoutId id="2147483653" r:id="rId9"/>
    <p:sldLayoutId id="2147483652" r:id="rId10"/>
    <p:sldLayoutId id="2147483651" r:id="rId11"/>
    <p:sldLayoutId id="2147483650" r:id="rId12"/>
    <p:sldLayoutId id="2147483649" r:id="rId13"/>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zelenalyubov@gmail.com" TargetMode="External"/><Relationship Id="rId2" Type="http://schemas.openxmlformats.org/officeDocument/2006/relationships/hyperlink" Target="mailto:nataliia.smykun@gmail.com" TargetMode="Externa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mailto:zelenalyubov@gmail.com" TargetMode="External"/><Relationship Id="rId2" Type="http://schemas.openxmlformats.org/officeDocument/2006/relationships/hyperlink" Target="mailto:nataliia.smykun@gmail.com"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Заголовок 1"/>
          <p:cNvSpPr>
            <a:spLocks noGrp="1"/>
          </p:cNvSpPr>
          <p:nvPr>
            <p:ph type="ctrTitle"/>
          </p:nvPr>
        </p:nvSpPr>
        <p:spPr>
          <a:xfrm>
            <a:off x="762000" y="744538"/>
            <a:ext cx="9947275" cy="1704975"/>
          </a:xfrm>
        </p:spPr>
        <p:txBody>
          <a:bodyPr/>
          <a:lstStyle/>
          <a:p>
            <a:pPr eaLnBrk="1" hangingPunct="1"/>
            <a:r>
              <a:rPr lang="en-US" altLang="zh-CN" sz="3200" b="1" smtClean="0">
                <a:solidFill>
                  <a:srgbClr val="A82910"/>
                </a:solidFill>
                <a:latin typeface="Palatino Linotype" pitchFamily="18" charset="0"/>
                <a:ea typeface="宋体" charset="-122"/>
              </a:rPr>
              <a:t>Some microbiological characteristics of the biofilm on the surface of pre-production pellets of polypropylene microplastics after short exposure </a:t>
            </a:r>
            <a:br>
              <a:rPr lang="en-US" altLang="zh-CN" sz="3200" b="1" smtClean="0">
                <a:solidFill>
                  <a:srgbClr val="A82910"/>
                </a:solidFill>
                <a:latin typeface="Palatino Linotype" pitchFamily="18" charset="0"/>
                <a:ea typeface="宋体" charset="-122"/>
              </a:rPr>
            </a:br>
            <a:r>
              <a:rPr lang="en-US" altLang="zh-CN" sz="3200" b="1" smtClean="0">
                <a:solidFill>
                  <a:srgbClr val="A82910"/>
                </a:solidFill>
                <a:latin typeface="Palatino Linotype" pitchFamily="18" charset="0"/>
                <a:ea typeface="宋体" charset="-122"/>
              </a:rPr>
              <a:t>in the soil</a:t>
            </a:r>
            <a:r>
              <a:rPr lang="ru-RU" altLang="zh-CN" sz="3200" smtClean="0">
                <a:solidFill>
                  <a:srgbClr val="A82910"/>
                </a:solidFill>
                <a:latin typeface="Palatino Linotype" pitchFamily="18" charset="0"/>
              </a:rPr>
              <a:t> </a:t>
            </a:r>
            <a:endParaRPr lang="ru-RU" sz="3200" smtClean="0">
              <a:solidFill>
                <a:srgbClr val="A82910"/>
              </a:solidFill>
              <a:latin typeface="Palatino Linotype" pitchFamily="18" charset="0"/>
            </a:endParaRPr>
          </a:p>
        </p:txBody>
      </p:sp>
      <p:sp>
        <p:nvSpPr>
          <p:cNvPr id="16386" name="Подзаголовок 2"/>
          <p:cNvSpPr>
            <a:spLocks noGrp="1"/>
          </p:cNvSpPr>
          <p:nvPr>
            <p:ph type="subTitle" idx="1"/>
          </p:nvPr>
        </p:nvSpPr>
        <p:spPr>
          <a:xfrm>
            <a:off x="153988" y="2806700"/>
            <a:ext cx="9266237" cy="3536950"/>
          </a:xfrm>
        </p:spPr>
        <p:txBody>
          <a:bodyPr/>
          <a:lstStyle/>
          <a:p>
            <a:pPr eaLnBrk="1" hangingPunct="1"/>
            <a:r>
              <a:rPr lang="en-US" sz="2800" b="1" i="1" smtClean="0">
                <a:solidFill>
                  <a:srgbClr val="D10ED6"/>
                </a:solidFill>
                <a:latin typeface="Palatino Linotype" pitchFamily="18" charset="0"/>
                <a:cs typeface="Calibri" pitchFamily="34" charset="0"/>
              </a:rPr>
              <a:t>		Nataliia Tkachuk</a:t>
            </a:r>
            <a:r>
              <a:rPr lang="uk-UA" sz="2800" b="1" i="1" baseline="30000" smtClean="0">
                <a:solidFill>
                  <a:srgbClr val="D10ED6"/>
                </a:solidFill>
                <a:latin typeface="Palatino Linotype" pitchFamily="18" charset="0"/>
                <a:cs typeface="Calibri" pitchFamily="34" charset="0"/>
              </a:rPr>
              <a:t>1</a:t>
            </a:r>
            <a:r>
              <a:rPr lang="en-US" sz="2800" b="1" i="1" smtClean="0">
                <a:solidFill>
                  <a:srgbClr val="D10ED6"/>
                </a:solidFill>
                <a:latin typeface="Palatino Linotype" pitchFamily="18" charset="0"/>
                <a:cs typeface="Calibri" pitchFamily="34" charset="0"/>
              </a:rPr>
              <a:t>, Liubov Zelena</a:t>
            </a:r>
            <a:r>
              <a:rPr lang="en-US" sz="2800" b="1" i="1" baseline="30000" smtClean="0">
                <a:solidFill>
                  <a:srgbClr val="D10ED6"/>
                </a:solidFill>
                <a:latin typeface="Palatino Linotype" pitchFamily="18" charset="0"/>
                <a:cs typeface="Calibri" pitchFamily="34" charset="0"/>
              </a:rPr>
              <a:t>2</a:t>
            </a:r>
          </a:p>
          <a:p>
            <a:pPr eaLnBrk="1" hangingPunct="1"/>
            <a:endParaRPr lang="uk-UA" sz="2800" i="1" baseline="30000" smtClean="0">
              <a:solidFill>
                <a:srgbClr val="000000"/>
              </a:solidFill>
              <a:latin typeface="Palatino Linotype" pitchFamily="18" charset="0"/>
              <a:cs typeface="Calibri" pitchFamily="34" charset="0"/>
            </a:endParaRPr>
          </a:p>
          <a:p>
            <a:pPr algn="r" eaLnBrk="1" hangingPunct="1"/>
            <a:r>
              <a:rPr lang="en-US" sz="2800" i="1" baseline="30000" smtClean="0">
                <a:solidFill>
                  <a:srgbClr val="000000"/>
                </a:solidFill>
                <a:latin typeface="Palatino Linotype" pitchFamily="18" charset="0"/>
                <a:cs typeface="Calibri" pitchFamily="34" charset="0"/>
              </a:rPr>
              <a:t>1</a:t>
            </a:r>
            <a:r>
              <a:rPr lang="en-US" sz="2800" i="1" smtClean="0">
                <a:solidFill>
                  <a:srgbClr val="000000"/>
                </a:solidFill>
                <a:latin typeface="Palatino Linotype" pitchFamily="18" charset="0"/>
                <a:cs typeface="Calibri" pitchFamily="34" charset="0"/>
              </a:rPr>
              <a:t>T.H. Shevchenko National University “Chernihiv Colehium”,</a:t>
            </a:r>
          </a:p>
          <a:p>
            <a:pPr algn="r" eaLnBrk="1" hangingPunct="1"/>
            <a:r>
              <a:rPr lang="en-US" sz="2800" i="1" smtClean="0">
                <a:solidFill>
                  <a:srgbClr val="000000"/>
                </a:solidFill>
                <a:latin typeface="Palatino Linotype" pitchFamily="18" charset="0"/>
                <a:cs typeface="Calibri" pitchFamily="34" charset="0"/>
              </a:rPr>
              <a:t> Chernihiv</a:t>
            </a:r>
            <a:r>
              <a:rPr lang="uk-UA" sz="2800" i="1" smtClean="0">
                <a:solidFill>
                  <a:srgbClr val="000000"/>
                </a:solidFill>
                <a:latin typeface="Palatino Linotype" pitchFamily="18" charset="0"/>
                <a:cs typeface="Calibri" pitchFamily="34" charset="0"/>
              </a:rPr>
              <a:t>, </a:t>
            </a:r>
            <a:r>
              <a:rPr lang="en-US" sz="2800" i="1" smtClean="0">
                <a:solidFill>
                  <a:srgbClr val="000000"/>
                </a:solidFill>
                <a:latin typeface="Palatino Linotype" pitchFamily="18" charset="0"/>
                <a:cs typeface="Calibri" pitchFamily="34" charset="0"/>
              </a:rPr>
              <a:t>Ukraine, </a:t>
            </a:r>
            <a:r>
              <a:rPr lang="uk-UA" sz="2800" i="1" smtClean="0">
                <a:solidFill>
                  <a:srgbClr val="000000"/>
                </a:solidFill>
                <a:latin typeface="Palatino Linotype" pitchFamily="18" charset="0"/>
                <a:cs typeface="Calibri" pitchFamily="34" charset="0"/>
                <a:hlinkClick r:id="rId2"/>
              </a:rPr>
              <a:t>nataliia.smykun@gmail.com</a:t>
            </a:r>
            <a:endParaRPr lang="uk-UA" sz="2800" i="1" smtClean="0">
              <a:solidFill>
                <a:srgbClr val="000000"/>
              </a:solidFill>
              <a:latin typeface="Palatino Linotype" pitchFamily="18" charset="0"/>
              <a:cs typeface="Calibri" pitchFamily="34" charset="0"/>
            </a:endParaRPr>
          </a:p>
          <a:p>
            <a:pPr eaLnBrk="1" hangingPunct="1"/>
            <a:endParaRPr lang="ru-RU" sz="2800" smtClean="0">
              <a:solidFill>
                <a:srgbClr val="000000"/>
              </a:solidFill>
              <a:latin typeface="Palatino Linotype" pitchFamily="18" charset="0"/>
              <a:cs typeface="Calibri" pitchFamily="34" charset="0"/>
            </a:endParaRPr>
          </a:p>
          <a:p>
            <a:pPr algn="r" eaLnBrk="1" hangingPunct="1"/>
            <a:r>
              <a:rPr lang="uk-UA" sz="2800" i="1" baseline="30000" smtClean="0">
                <a:solidFill>
                  <a:srgbClr val="000000"/>
                </a:solidFill>
                <a:latin typeface="Palatino Linotype" pitchFamily="18" charset="0"/>
                <a:cs typeface="Calibri" pitchFamily="34" charset="0"/>
              </a:rPr>
              <a:t>2</a:t>
            </a:r>
            <a:r>
              <a:rPr lang="en-GB" sz="2800" i="1" smtClean="0">
                <a:solidFill>
                  <a:srgbClr val="222222"/>
                </a:solidFill>
                <a:latin typeface="Palatino Linotype" pitchFamily="18" charset="0"/>
                <a:cs typeface="Calibri" pitchFamily="34" charset="0"/>
              </a:rPr>
              <a:t>Kyiv National University of Technologies and Design,</a:t>
            </a:r>
          </a:p>
          <a:p>
            <a:pPr algn="r" eaLnBrk="1" hangingPunct="1"/>
            <a:r>
              <a:rPr lang="en-US" sz="2800" i="1" smtClean="0">
                <a:solidFill>
                  <a:srgbClr val="000000"/>
                </a:solidFill>
                <a:latin typeface="Palatino Linotype" pitchFamily="18" charset="0"/>
                <a:cs typeface="Calibri" pitchFamily="34" charset="0"/>
              </a:rPr>
              <a:t>Kyiv, Ukraine, </a:t>
            </a:r>
            <a:r>
              <a:rPr lang="en-US" sz="2800" i="1" smtClean="0">
                <a:solidFill>
                  <a:srgbClr val="000000"/>
                </a:solidFill>
                <a:latin typeface="Palatino Linotype" pitchFamily="18" charset="0"/>
                <a:cs typeface="Calibri" pitchFamily="34" charset="0"/>
                <a:hlinkClick r:id="rId3"/>
              </a:rPr>
              <a:t>zelenalyubov@gmail.com</a:t>
            </a:r>
            <a:endParaRPr lang="ru-RU" sz="2800" smtClean="0">
              <a:latin typeface="Palatino Linotype" pitchFamily="18" charset="0"/>
              <a:cs typeface="Calibri" pitchFamily="34" charset="0"/>
            </a:endParaRPr>
          </a:p>
        </p:txBody>
      </p:sp>
      <p:pic>
        <p:nvPicPr>
          <p:cNvPr id="16387" name="Picture 6"/>
          <p:cNvPicPr>
            <a:picLocks noChangeAspect="1" noChangeArrowheads="1"/>
          </p:cNvPicPr>
          <p:nvPr/>
        </p:nvPicPr>
        <p:blipFill>
          <a:blip r:embed="rId4"/>
          <a:srcRect/>
          <a:stretch>
            <a:fillRect/>
          </a:stretch>
        </p:blipFill>
        <p:spPr bwMode="auto">
          <a:xfrm>
            <a:off x="9480550" y="2686050"/>
            <a:ext cx="2111375" cy="2055813"/>
          </a:xfrm>
          <a:prstGeom prst="rect">
            <a:avLst/>
          </a:prstGeom>
          <a:noFill/>
          <a:ln w="9525">
            <a:noFill/>
            <a:miter lim="800000"/>
            <a:headEnd/>
            <a:tailEnd/>
          </a:ln>
        </p:spPr>
      </p:pic>
      <p:pic>
        <p:nvPicPr>
          <p:cNvPr id="16388" name="Picture 8" descr="logo"/>
          <p:cNvPicPr>
            <a:picLocks noChangeAspect="1" noChangeArrowheads="1"/>
          </p:cNvPicPr>
          <p:nvPr/>
        </p:nvPicPr>
        <p:blipFill>
          <a:blip r:embed="rId5"/>
          <a:srcRect/>
          <a:stretch>
            <a:fillRect/>
          </a:stretch>
        </p:blipFill>
        <p:spPr bwMode="auto">
          <a:xfrm>
            <a:off x="9753600" y="4764088"/>
            <a:ext cx="1935163" cy="1909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5">
            <a:extLst>
              <a:ext uri="{FF2B5EF4-FFF2-40B4-BE49-F238E27FC236}"/>
            </a:extLst>
          </p:cNvPr>
          <p:cNvSpPr>
            <a:spLocks noGrp="1"/>
          </p:cNvSpPr>
          <p:nvPr>
            <p:ph type="sldNum" sz="quarter" idx="12"/>
          </p:nvPr>
        </p:nvSpPr>
        <p:spPr/>
        <p:txBody>
          <a:bodyPr/>
          <a:lstStyle/>
          <a:p>
            <a:pPr>
              <a:defRPr/>
            </a:pPr>
            <a:fld id="{372C2CEB-7B88-4115-B664-5BA02EF00F4D}" type="slidenum">
              <a:rPr lang="ru-RU"/>
              <a:pPr>
                <a:defRPr/>
              </a:pPr>
              <a:t>2</a:t>
            </a:fld>
            <a:endParaRPr lang="ru-RU"/>
          </a:p>
        </p:txBody>
      </p:sp>
      <p:sp>
        <p:nvSpPr>
          <p:cNvPr id="17410" name="Rectangle 3"/>
          <p:cNvSpPr>
            <a:spLocks noGrp="1"/>
          </p:cNvSpPr>
          <p:nvPr>
            <p:ph type="body" idx="1"/>
          </p:nvPr>
        </p:nvSpPr>
        <p:spPr>
          <a:xfrm>
            <a:off x="482600" y="352425"/>
            <a:ext cx="11287125" cy="6008688"/>
          </a:xfrm>
        </p:spPr>
        <p:txBody>
          <a:bodyPr/>
          <a:lstStyle/>
          <a:p>
            <a:pPr algn="just"/>
            <a:r>
              <a:rPr lang="en-US" sz="2200" smtClean="0">
                <a:solidFill>
                  <a:srgbClr val="0000FF"/>
                </a:solidFill>
                <a:latin typeface="Palatino Linotype" pitchFamily="18" charset="0"/>
              </a:rPr>
              <a:t>Microplastics</a:t>
            </a:r>
            <a:r>
              <a:rPr lang="en-US" sz="2200" smtClean="0">
                <a:latin typeface="Palatino Linotype" pitchFamily="18" charset="0"/>
              </a:rPr>
              <a:t> are defined as </a:t>
            </a:r>
            <a:r>
              <a:rPr lang="en-US" sz="2200" smtClean="0">
                <a:solidFill>
                  <a:srgbClr val="CC00CC"/>
                </a:solidFill>
                <a:latin typeface="Palatino Linotype" pitchFamily="18" charset="0"/>
              </a:rPr>
              <a:t>synthetic organic polymer particles</a:t>
            </a:r>
            <a:r>
              <a:rPr lang="en-US" sz="2200" smtClean="0">
                <a:latin typeface="Palatino Linotype" pitchFamily="18" charset="0"/>
              </a:rPr>
              <a:t> with a size (or, more precisely, the largest size) </a:t>
            </a:r>
            <a:r>
              <a:rPr lang="en-US" sz="2200" smtClean="0">
                <a:solidFill>
                  <a:srgbClr val="0000FF"/>
                </a:solidFill>
                <a:latin typeface="Palatino Linotype" pitchFamily="18" charset="0"/>
              </a:rPr>
              <a:t>&lt;5 mm</a:t>
            </a:r>
            <a:r>
              <a:rPr lang="en-US" sz="2200" smtClean="0">
                <a:latin typeface="Palatino Linotype" pitchFamily="18" charset="0"/>
              </a:rPr>
              <a:t>. </a:t>
            </a:r>
          </a:p>
          <a:p>
            <a:pPr algn="just"/>
            <a:endParaRPr lang="en-US" sz="2200" smtClean="0">
              <a:latin typeface="Palatino Linotype" pitchFamily="18" charset="0"/>
            </a:endParaRPr>
          </a:p>
          <a:p>
            <a:pPr algn="just"/>
            <a:r>
              <a:rPr lang="en-US" sz="2200" smtClean="0">
                <a:latin typeface="Palatino Linotype" pitchFamily="18" charset="0"/>
              </a:rPr>
              <a:t>The problem of </a:t>
            </a:r>
            <a:r>
              <a:rPr lang="en-US" sz="2200" smtClean="0">
                <a:solidFill>
                  <a:srgbClr val="A82910"/>
                </a:solidFill>
                <a:latin typeface="Palatino Linotype" pitchFamily="18" charset="0"/>
              </a:rPr>
              <a:t>environmental pollution</a:t>
            </a:r>
            <a:r>
              <a:rPr lang="en-US" sz="2200" smtClean="0">
                <a:latin typeface="Palatino Linotype" pitchFamily="18" charset="0"/>
              </a:rPr>
              <a:t> caused by </a:t>
            </a:r>
            <a:r>
              <a:rPr lang="en-US" sz="2200" smtClean="0">
                <a:solidFill>
                  <a:srgbClr val="CC00CC"/>
                </a:solidFill>
                <a:latin typeface="Palatino Linotype" pitchFamily="18" charset="0"/>
              </a:rPr>
              <a:t>microplastic accumulation in various ecosystems</a:t>
            </a:r>
            <a:r>
              <a:rPr lang="en-US" sz="2200" smtClean="0">
                <a:latin typeface="Palatino Linotype" pitchFamily="18" charset="0"/>
              </a:rPr>
              <a:t> draws attention in the whole world and in Ukraine specifically.</a:t>
            </a:r>
          </a:p>
          <a:p>
            <a:pPr algn="just"/>
            <a:endParaRPr lang="en-US" altLang="zh-CN" sz="2200" smtClean="0">
              <a:latin typeface="Palatino Linotype" pitchFamily="18" charset="0"/>
              <a:ea typeface="宋体" charset="-122"/>
            </a:endParaRPr>
          </a:p>
          <a:p>
            <a:pPr algn="just"/>
            <a:r>
              <a:rPr lang="en-US" altLang="zh-CN" sz="2200" smtClean="0">
                <a:solidFill>
                  <a:srgbClr val="FF3300"/>
                </a:solidFill>
                <a:latin typeface="Palatino Linotype" pitchFamily="18" charset="0"/>
                <a:ea typeface="宋体" charset="-122"/>
              </a:rPr>
              <a:t>Biological activity of microorganisms</a:t>
            </a:r>
            <a:r>
              <a:rPr lang="en-US" altLang="zh-CN" sz="2200" smtClean="0">
                <a:latin typeface="Palatino Linotype" pitchFamily="18" charset="0"/>
                <a:ea typeface="宋体" charset="-122"/>
              </a:rPr>
              <a:t> </a:t>
            </a:r>
            <a:r>
              <a:rPr lang="en-US" altLang="zh-CN" sz="2200" smtClean="0">
                <a:solidFill>
                  <a:srgbClr val="FF3300"/>
                </a:solidFill>
                <a:latin typeface="Palatino Linotype" pitchFamily="18" charset="0"/>
                <a:ea typeface="宋体" charset="-122"/>
              </a:rPr>
              <a:t>on polymeric materials</a:t>
            </a:r>
            <a:r>
              <a:rPr lang="en-US" altLang="zh-CN" sz="2200" smtClean="0">
                <a:latin typeface="Palatino Linotype" pitchFamily="18" charset="0"/>
                <a:ea typeface="宋体" charset="-122"/>
              </a:rPr>
              <a:t> that get into the soil, in particular, as garbage, leads to </a:t>
            </a:r>
            <a:r>
              <a:rPr lang="en-US" altLang="zh-CN" sz="2200" smtClean="0">
                <a:solidFill>
                  <a:srgbClr val="008000"/>
                </a:solidFill>
                <a:latin typeface="Palatino Linotype" pitchFamily="18" charset="0"/>
                <a:ea typeface="宋体" charset="-122"/>
              </a:rPr>
              <a:t>biofilm formation</a:t>
            </a:r>
            <a:r>
              <a:rPr lang="en-US" altLang="zh-CN" sz="2200" smtClean="0">
                <a:latin typeface="Palatino Linotype" pitchFamily="18" charset="0"/>
                <a:ea typeface="宋体" charset="-122"/>
              </a:rPr>
              <a:t> and initialization of</a:t>
            </a:r>
            <a:r>
              <a:rPr lang="en-US" altLang="zh-CN" sz="2200" smtClean="0">
                <a:solidFill>
                  <a:srgbClr val="0000FF"/>
                </a:solidFill>
                <a:latin typeface="Palatino Linotype" pitchFamily="18" charset="0"/>
                <a:ea typeface="宋体" charset="-122"/>
              </a:rPr>
              <a:t> material biodegradation</a:t>
            </a:r>
            <a:r>
              <a:rPr lang="en-US" altLang="zh-CN" sz="2200" smtClean="0">
                <a:latin typeface="Palatino Linotype" pitchFamily="18" charset="0"/>
                <a:ea typeface="宋体" charset="-122"/>
              </a:rPr>
              <a:t> occurs. </a:t>
            </a:r>
          </a:p>
          <a:p>
            <a:pPr algn="just"/>
            <a:endParaRPr lang="en-US" altLang="zh-CN" sz="2200" smtClean="0">
              <a:latin typeface="Palatino Linotype" pitchFamily="18" charset="0"/>
              <a:ea typeface="宋体" charset="-122"/>
            </a:endParaRPr>
          </a:p>
          <a:p>
            <a:pPr algn="just"/>
            <a:r>
              <a:rPr lang="en-US" altLang="zh-CN" sz="2200" smtClean="0">
                <a:solidFill>
                  <a:srgbClr val="CC00CC"/>
                </a:solidFill>
                <a:latin typeface="Palatino Linotype" pitchFamily="18" charset="0"/>
                <a:ea typeface="宋体" charset="-122"/>
              </a:rPr>
              <a:t>Soil microorganisms-biodegraders</a:t>
            </a:r>
            <a:r>
              <a:rPr lang="en-US" altLang="zh-CN" sz="2200" smtClean="0">
                <a:latin typeface="Palatino Linotype" pitchFamily="18" charset="0"/>
                <a:ea typeface="宋体" charset="-122"/>
              </a:rPr>
              <a:t> of synthetic polymers are </a:t>
            </a:r>
            <a:r>
              <a:rPr lang="en-US" altLang="zh-CN" sz="2200" smtClean="0">
                <a:solidFill>
                  <a:srgbClr val="0000FF"/>
                </a:solidFill>
                <a:latin typeface="Palatino Linotype" pitchFamily="18" charset="0"/>
                <a:ea typeface="宋体" charset="-122"/>
              </a:rPr>
              <a:t>heterotrophic bacteria</a:t>
            </a:r>
            <a:r>
              <a:rPr lang="en-US" altLang="zh-CN" sz="2200" smtClean="0">
                <a:latin typeface="Palatino Linotype" pitchFamily="18" charset="0"/>
                <a:ea typeface="宋体" charset="-122"/>
              </a:rPr>
              <a:t> and </a:t>
            </a:r>
            <a:r>
              <a:rPr lang="en-US" altLang="zh-CN" sz="2200" smtClean="0">
                <a:solidFill>
                  <a:srgbClr val="0000FF"/>
                </a:solidFill>
                <a:latin typeface="Palatino Linotype" pitchFamily="18" charset="0"/>
                <a:ea typeface="宋体" charset="-122"/>
              </a:rPr>
              <a:t>sulfate-reducing bacteria</a:t>
            </a:r>
            <a:r>
              <a:rPr lang="en-US" altLang="zh-CN" sz="2200" smtClean="0">
                <a:latin typeface="Palatino Linotype" pitchFamily="18" charset="0"/>
                <a:ea typeface="宋体" charset="-122"/>
              </a:rPr>
              <a:t> (SRB), since they are part of the </a:t>
            </a:r>
            <a:r>
              <a:rPr lang="en-US" altLang="zh-CN" sz="2200" smtClean="0">
                <a:solidFill>
                  <a:srgbClr val="A82910"/>
                </a:solidFill>
                <a:latin typeface="Palatino Linotype" pitchFamily="18" charset="0"/>
                <a:ea typeface="宋体" charset="-122"/>
              </a:rPr>
              <a:t>plastisphere</a:t>
            </a:r>
            <a:r>
              <a:rPr lang="en-US" altLang="zh-CN" sz="2200" smtClean="0">
                <a:latin typeface="Palatino Linotype" pitchFamily="18" charset="0"/>
                <a:ea typeface="宋体" charset="-122"/>
              </a:rPr>
              <a:t> and are able to form a biofilm on the surfaces of plastics.</a:t>
            </a:r>
          </a:p>
          <a:p>
            <a:pPr algn="just"/>
            <a:endParaRPr lang="en-US" altLang="zh-CN" sz="2200" smtClean="0">
              <a:latin typeface="Palatino Linotype" pitchFamily="18" charset="0"/>
              <a:ea typeface="宋体" charset="-122"/>
            </a:endParaRPr>
          </a:p>
          <a:p>
            <a:pPr algn="just"/>
            <a:r>
              <a:rPr lang="en-US" altLang="zh-CN" sz="2200" smtClean="0">
                <a:solidFill>
                  <a:srgbClr val="CC00CC"/>
                </a:solidFill>
                <a:latin typeface="Palatino Linotype" pitchFamily="18" charset="0"/>
                <a:ea typeface="宋体" charset="-122"/>
              </a:rPr>
              <a:t>The aim</a:t>
            </a:r>
            <a:r>
              <a:rPr lang="en-US" altLang="zh-CN" sz="2200" smtClean="0">
                <a:latin typeface="Palatino Linotype" pitchFamily="18" charset="0"/>
                <a:ea typeface="宋体" charset="-122"/>
              </a:rPr>
              <a:t> of this study was to investigate some </a:t>
            </a:r>
            <a:r>
              <a:rPr lang="en-US" altLang="zh-CN" sz="2200" smtClean="0">
                <a:solidFill>
                  <a:srgbClr val="A82910"/>
                </a:solidFill>
                <a:latin typeface="Palatino Linotype" pitchFamily="18" charset="0"/>
                <a:ea typeface="宋体" charset="-122"/>
              </a:rPr>
              <a:t>chemical</a:t>
            </a:r>
            <a:r>
              <a:rPr lang="en-US" altLang="zh-CN" sz="2200" smtClean="0">
                <a:latin typeface="Palatino Linotype" pitchFamily="18" charset="0"/>
                <a:ea typeface="宋体" charset="-122"/>
              </a:rPr>
              <a:t> and </a:t>
            </a:r>
            <a:r>
              <a:rPr lang="en-US" altLang="zh-CN" sz="2200" smtClean="0">
                <a:solidFill>
                  <a:srgbClr val="0000FF"/>
                </a:solidFill>
                <a:latin typeface="Palatino Linotype" pitchFamily="18" charset="0"/>
                <a:ea typeface="宋体" charset="-122"/>
              </a:rPr>
              <a:t>microbiological characteristics</a:t>
            </a:r>
            <a:r>
              <a:rPr lang="en-US" altLang="zh-CN" sz="2200" smtClean="0">
                <a:latin typeface="Palatino Linotype" pitchFamily="18" charset="0"/>
                <a:ea typeface="宋体" charset="-122"/>
              </a:rPr>
              <a:t> of </a:t>
            </a:r>
            <a:r>
              <a:rPr lang="en-US" altLang="zh-CN" sz="2200" smtClean="0">
                <a:solidFill>
                  <a:srgbClr val="CC00CC"/>
                </a:solidFill>
                <a:latin typeface="Palatino Linotype" pitchFamily="18" charset="0"/>
                <a:ea typeface="宋体" charset="-122"/>
              </a:rPr>
              <a:t>the soil</a:t>
            </a:r>
            <a:r>
              <a:rPr lang="en-US" altLang="zh-CN" sz="2200" smtClean="0">
                <a:latin typeface="Palatino Linotype" pitchFamily="18" charset="0"/>
                <a:ea typeface="宋体" charset="-122"/>
              </a:rPr>
              <a:t> and </a:t>
            </a:r>
            <a:r>
              <a:rPr lang="en-US" altLang="zh-CN" sz="2200" smtClean="0">
                <a:solidFill>
                  <a:srgbClr val="CC00CC"/>
                </a:solidFill>
                <a:latin typeface="Palatino Linotype" pitchFamily="18" charset="0"/>
                <a:ea typeface="宋体" charset="-122"/>
              </a:rPr>
              <a:t>the surface biofilm</a:t>
            </a:r>
            <a:r>
              <a:rPr lang="en-US" altLang="zh-CN" sz="2200" smtClean="0">
                <a:latin typeface="Palatino Linotype" pitchFamily="18" charset="0"/>
                <a:ea typeface="宋体" charset="-122"/>
              </a:rPr>
              <a:t> </a:t>
            </a:r>
            <a:r>
              <a:rPr lang="en-US" altLang="zh-CN" sz="2200" smtClean="0">
                <a:solidFill>
                  <a:srgbClr val="CC00CC"/>
                </a:solidFill>
                <a:latin typeface="Palatino Linotype" pitchFamily="18" charset="0"/>
                <a:ea typeface="宋体" charset="-122"/>
              </a:rPr>
              <a:t>of both polypropylene microplastic and quartz sand.</a:t>
            </a:r>
            <a:r>
              <a:rPr lang="ru-RU" altLang="zh-CN" sz="2200" smtClean="0">
                <a:latin typeface="Palatino Linotype" pitchFamily="18" charset="0"/>
              </a:rPr>
              <a:t> </a:t>
            </a:r>
            <a:endParaRPr lang="ru-RU" sz="2200" smtClean="0">
              <a:latin typeface="Palatino Linotype"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Номер слайда 5">
            <a:extLst>
              <a:ext uri="{FF2B5EF4-FFF2-40B4-BE49-F238E27FC236}"/>
            </a:extLst>
          </p:cNvPr>
          <p:cNvSpPr>
            <a:spLocks noGrp="1"/>
          </p:cNvSpPr>
          <p:nvPr>
            <p:ph type="sldNum" sz="quarter" idx="12"/>
          </p:nvPr>
        </p:nvSpPr>
        <p:spPr/>
        <p:txBody>
          <a:bodyPr/>
          <a:lstStyle/>
          <a:p>
            <a:pPr>
              <a:defRPr/>
            </a:pPr>
            <a:fld id="{6E189E11-8A6F-40B6-A9F0-2465F9C964FB}" type="slidenum">
              <a:rPr lang="ru-RU"/>
              <a:pPr>
                <a:defRPr/>
              </a:pPr>
              <a:t>3</a:t>
            </a:fld>
            <a:endParaRPr lang="ru-RU"/>
          </a:p>
        </p:txBody>
      </p:sp>
      <p:sp>
        <p:nvSpPr>
          <p:cNvPr id="18438" name="Rectangle 10"/>
          <p:cNvSpPr>
            <a:spLocks noChangeArrowheads="1"/>
          </p:cNvSpPr>
          <p:nvPr/>
        </p:nvSpPr>
        <p:spPr bwMode="auto">
          <a:xfrm>
            <a:off x="4279900" y="3943350"/>
            <a:ext cx="2989263" cy="1190625"/>
          </a:xfrm>
          <a:prstGeom prst="rect">
            <a:avLst/>
          </a:prstGeom>
          <a:noFill/>
          <a:ln w="9525">
            <a:noFill/>
            <a:miter lim="800000"/>
            <a:headEnd/>
            <a:tailEnd/>
          </a:ln>
        </p:spPr>
        <p:txBody>
          <a:bodyPr>
            <a:spAutoFit/>
          </a:bodyPr>
          <a:lstStyle/>
          <a:p>
            <a:pPr algn="just"/>
            <a:r>
              <a:rPr lang="en-US">
                <a:latin typeface="Palatino Linotype" pitchFamily="18" charset="0"/>
              </a:rPr>
              <a:t>Samples of materials mixed with the</a:t>
            </a:r>
            <a:r>
              <a:rPr lang="uk-UA">
                <a:latin typeface="Palatino Linotype" pitchFamily="18" charset="0"/>
              </a:rPr>
              <a:t> </a:t>
            </a:r>
            <a:r>
              <a:rPr lang="en-US">
                <a:latin typeface="Palatino Linotype" pitchFamily="18" charset="0"/>
              </a:rPr>
              <a:t>sod-podzolic</a:t>
            </a:r>
            <a:r>
              <a:rPr lang="uk-UA">
                <a:latin typeface="Palatino Linotype" pitchFamily="18" charset="0"/>
              </a:rPr>
              <a:t> </a:t>
            </a:r>
            <a:r>
              <a:rPr lang="en-US">
                <a:latin typeface="Palatino Linotype" pitchFamily="18" charset="0"/>
              </a:rPr>
              <a:t>soil:</a:t>
            </a:r>
            <a:r>
              <a:rPr lang="uk-UA">
                <a:latin typeface="Palatino Linotype" pitchFamily="18" charset="0"/>
              </a:rPr>
              <a:t> </a:t>
            </a:r>
            <a:r>
              <a:rPr lang="en-US">
                <a:latin typeface="Palatino Linotype" pitchFamily="18" charset="0"/>
              </a:rPr>
              <a:t>(</a:t>
            </a:r>
            <a:r>
              <a:rPr lang="uk-UA" b="1">
                <a:latin typeface="Palatino Linotype" pitchFamily="18" charset="0"/>
              </a:rPr>
              <a:t>а</a:t>
            </a:r>
            <a:r>
              <a:rPr lang="en-US">
                <a:latin typeface="Palatino Linotype" pitchFamily="18" charset="0"/>
              </a:rPr>
              <a:t>)</a:t>
            </a:r>
            <a:r>
              <a:rPr lang="uk-UA">
                <a:latin typeface="Palatino Linotype" pitchFamily="18" charset="0"/>
              </a:rPr>
              <a:t> </a:t>
            </a:r>
            <a:r>
              <a:rPr lang="en-US">
                <a:latin typeface="Palatino Linotype" pitchFamily="18" charset="0"/>
              </a:rPr>
              <a:t>Quartz sand; </a:t>
            </a:r>
          </a:p>
          <a:p>
            <a:pPr algn="just"/>
            <a:r>
              <a:rPr lang="en-US">
                <a:latin typeface="Palatino Linotype" pitchFamily="18" charset="0"/>
              </a:rPr>
              <a:t>(</a:t>
            </a:r>
            <a:r>
              <a:rPr lang="en-US" b="1">
                <a:latin typeface="Palatino Linotype" pitchFamily="18" charset="0"/>
              </a:rPr>
              <a:t>b</a:t>
            </a:r>
            <a:r>
              <a:rPr lang="en-US">
                <a:latin typeface="Palatino Linotype" pitchFamily="18" charset="0"/>
              </a:rPr>
              <a:t>) Polypropylene</a:t>
            </a:r>
            <a:endParaRPr lang="ru-RU">
              <a:latin typeface="Palatino Linotype" pitchFamily="18" charset="0"/>
            </a:endParaRPr>
          </a:p>
        </p:txBody>
      </p:sp>
      <p:sp>
        <p:nvSpPr>
          <p:cNvPr id="18439" name="Rectangle 9"/>
          <p:cNvSpPr>
            <a:spLocks noChangeArrowheads="1"/>
          </p:cNvSpPr>
          <p:nvPr/>
        </p:nvSpPr>
        <p:spPr bwMode="auto">
          <a:xfrm>
            <a:off x="7839075" y="3284538"/>
            <a:ext cx="3856038" cy="641350"/>
          </a:xfrm>
          <a:prstGeom prst="rect">
            <a:avLst/>
          </a:prstGeom>
          <a:noFill/>
          <a:ln w="9525">
            <a:noFill/>
            <a:miter lim="800000"/>
            <a:headEnd/>
            <a:tailEnd/>
          </a:ln>
        </p:spPr>
        <p:txBody>
          <a:bodyPr>
            <a:spAutoFit/>
          </a:bodyPr>
          <a:lstStyle/>
          <a:p>
            <a:pPr algn="just"/>
            <a:r>
              <a:rPr lang="en-US">
                <a:latin typeface="Palatino Linotype" pitchFamily="18" charset="0"/>
              </a:rPr>
              <a:t>Polypropylene containers with  samples in soil</a:t>
            </a:r>
            <a:r>
              <a:rPr lang="uk-UA">
                <a:latin typeface="Palatino Linotype" pitchFamily="18" charset="0"/>
              </a:rPr>
              <a:t> (</a:t>
            </a:r>
            <a:r>
              <a:rPr lang="en-US" altLang="zh-CN">
                <a:latin typeface="Palatino Linotype" pitchFamily="18" charset="0"/>
                <a:ea typeface="宋体" charset="-122"/>
              </a:rPr>
              <a:t>a depth of 20-25 cm</a:t>
            </a:r>
            <a:r>
              <a:rPr lang="ru-RU" altLang="zh-CN">
                <a:latin typeface="Palatino Linotype" pitchFamily="18" charset="0"/>
              </a:rPr>
              <a:t>)</a:t>
            </a:r>
            <a:endParaRPr lang="ru-RU">
              <a:latin typeface="Palatino Linotype" pitchFamily="18" charset="0"/>
            </a:endParaRPr>
          </a:p>
        </p:txBody>
      </p:sp>
      <p:pic>
        <p:nvPicPr>
          <p:cNvPr id="18444" name="Picture 12"/>
          <p:cNvPicPr>
            <a:picLocks noChangeAspect="1" noChangeArrowheads="1"/>
          </p:cNvPicPr>
          <p:nvPr/>
        </p:nvPicPr>
        <p:blipFill>
          <a:blip r:embed="rId2"/>
          <a:srcRect/>
          <a:stretch>
            <a:fillRect/>
          </a:stretch>
        </p:blipFill>
        <p:spPr bwMode="auto">
          <a:xfrm>
            <a:off x="5756275" y="1265238"/>
            <a:ext cx="1943100" cy="2124075"/>
          </a:xfrm>
          <a:prstGeom prst="rect">
            <a:avLst/>
          </a:prstGeom>
          <a:noFill/>
          <a:ln w="9525">
            <a:noFill/>
            <a:miter lim="800000"/>
            <a:headEnd/>
            <a:tailEnd/>
          </a:ln>
          <a:effectLst/>
        </p:spPr>
      </p:pic>
      <p:sp>
        <p:nvSpPr>
          <p:cNvPr id="18445" name="Rectangle 13"/>
          <p:cNvSpPr>
            <a:spLocks noChangeArrowheads="1"/>
          </p:cNvSpPr>
          <p:nvPr/>
        </p:nvSpPr>
        <p:spPr bwMode="auto">
          <a:xfrm>
            <a:off x="4730750" y="3406775"/>
            <a:ext cx="311150" cy="366713"/>
          </a:xfrm>
          <a:prstGeom prst="rect">
            <a:avLst/>
          </a:prstGeom>
          <a:noFill/>
          <a:ln w="9525">
            <a:noFill/>
            <a:miter lim="800000"/>
            <a:headEnd/>
            <a:tailEnd/>
          </a:ln>
          <a:effectLst/>
        </p:spPr>
        <p:txBody>
          <a:bodyPr wrap="none">
            <a:spAutoFit/>
          </a:bodyPr>
          <a:lstStyle/>
          <a:p>
            <a:r>
              <a:rPr lang="uk-UA" b="1">
                <a:latin typeface="Palatino Linotype" pitchFamily="18" charset="0"/>
              </a:rPr>
              <a:t>а</a:t>
            </a:r>
            <a:endParaRPr lang="ru-RU" b="1">
              <a:latin typeface="Palatino Linotype" pitchFamily="18" charset="0"/>
            </a:endParaRPr>
          </a:p>
        </p:txBody>
      </p:sp>
      <p:sp>
        <p:nvSpPr>
          <p:cNvPr id="18446" name="Rectangle 14"/>
          <p:cNvSpPr>
            <a:spLocks noChangeArrowheads="1"/>
          </p:cNvSpPr>
          <p:nvPr/>
        </p:nvSpPr>
        <p:spPr bwMode="auto">
          <a:xfrm>
            <a:off x="6640513" y="3417888"/>
            <a:ext cx="323850" cy="366712"/>
          </a:xfrm>
          <a:prstGeom prst="rect">
            <a:avLst/>
          </a:prstGeom>
          <a:noFill/>
          <a:ln w="9525">
            <a:noFill/>
            <a:miter lim="800000"/>
            <a:headEnd/>
            <a:tailEnd/>
          </a:ln>
          <a:effectLst/>
        </p:spPr>
        <p:txBody>
          <a:bodyPr wrap="none">
            <a:spAutoFit/>
          </a:bodyPr>
          <a:lstStyle/>
          <a:p>
            <a:r>
              <a:rPr lang="en-US" b="1">
                <a:latin typeface="Palatino Linotype" pitchFamily="18" charset="0"/>
              </a:rPr>
              <a:t>b</a:t>
            </a:r>
            <a:endParaRPr lang="ru-RU" b="1">
              <a:latin typeface="Palatino Linotype" pitchFamily="18" charset="0"/>
            </a:endParaRPr>
          </a:p>
        </p:txBody>
      </p:sp>
      <p:pic>
        <p:nvPicPr>
          <p:cNvPr id="18447" name="Picture 15"/>
          <p:cNvPicPr>
            <a:picLocks noChangeAspect="1" noChangeArrowheads="1"/>
          </p:cNvPicPr>
          <p:nvPr/>
        </p:nvPicPr>
        <p:blipFill>
          <a:blip r:embed="rId3"/>
          <a:srcRect/>
          <a:stretch>
            <a:fillRect/>
          </a:stretch>
        </p:blipFill>
        <p:spPr bwMode="auto">
          <a:xfrm>
            <a:off x="7883525" y="973138"/>
            <a:ext cx="3816350" cy="2100262"/>
          </a:xfrm>
          <a:prstGeom prst="rect">
            <a:avLst/>
          </a:prstGeom>
          <a:noFill/>
          <a:ln w="9525">
            <a:noFill/>
            <a:miter lim="800000"/>
            <a:headEnd/>
            <a:tailEnd/>
          </a:ln>
          <a:effectLst/>
        </p:spPr>
      </p:pic>
      <p:sp>
        <p:nvSpPr>
          <p:cNvPr id="18448" name="Rectangle 9"/>
          <p:cNvSpPr>
            <a:spLocks noChangeArrowheads="1"/>
          </p:cNvSpPr>
          <p:nvPr/>
        </p:nvSpPr>
        <p:spPr bwMode="auto">
          <a:xfrm>
            <a:off x="411163" y="4159250"/>
            <a:ext cx="3540125" cy="915988"/>
          </a:xfrm>
          <a:prstGeom prst="rect">
            <a:avLst/>
          </a:prstGeom>
          <a:noFill/>
          <a:ln w="9525">
            <a:noFill/>
            <a:miter lim="800000"/>
            <a:headEnd/>
            <a:tailEnd/>
          </a:ln>
        </p:spPr>
        <p:txBody>
          <a:bodyPr>
            <a:spAutoFit/>
          </a:bodyPr>
          <a:lstStyle/>
          <a:p>
            <a:pPr algn="just"/>
            <a:r>
              <a:rPr lang="en-US">
                <a:latin typeface="Palatino Linotype" pitchFamily="18" charset="0"/>
              </a:rPr>
              <a:t>The location of the site of samples</a:t>
            </a:r>
            <a:r>
              <a:rPr lang="uk-UA">
                <a:latin typeface="Palatino Linotype" pitchFamily="18" charset="0"/>
              </a:rPr>
              <a:t> </a:t>
            </a:r>
            <a:r>
              <a:rPr lang="en-US">
                <a:latin typeface="Palatino Linotype" pitchFamily="18" charset="0"/>
              </a:rPr>
              <a:t>exposition</a:t>
            </a:r>
            <a:r>
              <a:rPr lang="uk-UA">
                <a:solidFill>
                  <a:srgbClr val="CC00CC"/>
                </a:solidFill>
                <a:latin typeface="Palatino Linotype" pitchFamily="18" charset="0"/>
              </a:rPr>
              <a:t> (</a:t>
            </a:r>
            <a:r>
              <a:rPr lang="en-US" altLang="zh-CN">
                <a:latin typeface="Palatino Linotype" pitchFamily="18" charset="0"/>
                <a:ea typeface="宋体" charset="-122"/>
              </a:rPr>
              <a:t>Chernihiv, Ukraine, 51°29’58’’N, 31°16’08’’E)</a:t>
            </a:r>
            <a:r>
              <a:rPr lang="ru-RU" altLang="zh-CN">
                <a:latin typeface="Palatino Linotype" pitchFamily="18" charset="0"/>
              </a:rPr>
              <a:t> </a:t>
            </a:r>
            <a:endParaRPr lang="ru-RU">
              <a:latin typeface="Palatino Linotype" pitchFamily="18" charset="0"/>
            </a:endParaRPr>
          </a:p>
        </p:txBody>
      </p:sp>
      <p:sp>
        <p:nvSpPr>
          <p:cNvPr id="18449" name="Rectangle 17"/>
          <p:cNvSpPr>
            <a:spLocks/>
          </p:cNvSpPr>
          <p:nvPr/>
        </p:nvSpPr>
        <p:spPr bwMode="auto">
          <a:xfrm>
            <a:off x="838200" y="242888"/>
            <a:ext cx="10515600" cy="595312"/>
          </a:xfrm>
          <a:prstGeom prst="rect">
            <a:avLst/>
          </a:prstGeom>
          <a:noFill/>
          <a:ln w="9525">
            <a:noFill/>
            <a:miter lim="800000"/>
            <a:headEnd/>
            <a:tailEnd/>
          </a:ln>
        </p:spPr>
        <p:txBody>
          <a:bodyPr anchor="ctr"/>
          <a:lstStyle/>
          <a:p>
            <a:pPr algn="ctr" eaLnBrk="0" hangingPunct="0">
              <a:lnSpc>
                <a:spcPct val="90000"/>
              </a:lnSpc>
            </a:pPr>
            <a:r>
              <a:rPr lang="en-US" sz="4400">
                <a:solidFill>
                  <a:srgbClr val="CC00CC"/>
                </a:solidFill>
                <a:latin typeface="Palatino Linotype" pitchFamily="18" charset="0"/>
              </a:rPr>
              <a:t>Samples</a:t>
            </a:r>
            <a:r>
              <a:rPr lang="uk-UA" sz="4400">
                <a:solidFill>
                  <a:srgbClr val="CC00CC"/>
                </a:solidFill>
                <a:latin typeface="Palatino Linotype" pitchFamily="18" charset="0"/>
              </a:rPr>
              <a:t> </a:t>
            </a:r>
            <a:r>
              <a:rPr lang="en-US" sz="4400">
                <a:solidFill>
                  <a:srgbClr val="CC00CC"/>
                </a:solidFill>
                <a:latin typeface="Palatino Linotype" pitchFamily="18" charset="0"/>
              </a:rPr>
              <a:t>and the site of exposition</a:t>
            </a:r>
            <a:endParaRPr lang="ru-RU" sz="4400">
              <a:solidFill>
                <a:srgbClr val="CC00CC"/>
              </a:solidFill>
              <a:latin typeface="Palatino Linotype" pitchFamily="18" charset="0"/>
            </a:endParaRPr>
          </a:p>
        </p:txBody>
      </p:sp>
      <p:pic>
        <p:nvPicPr>
          <p:cNvPr id="18450" name="Picture 18"/>
          <p:cNvPicPr>
            <a:picLocks noChangeAspect="1" noChangeArrowheads="1"/>
          </p:cNvPicPr>
          <p:nvPr/>
        </p:nvPicPr>
        <p:blipFill>
          <a:blip r:embed="rId4"/>
          <a:srcRect/>
          <a:stretch>
            <a:fillRect/>
          </a:stretch>
        </p:blipFill>
        <p:spPr bwMode="auto">
          <a:xfrm>
            <a:off x="209550" y="2187575"/>
            <a:ext cx="3922713" cy="1854200"/>
          </a:xfrm>
          <a:prstGeom prst="rect">
            <a:avLst/>
          </a:prstGeom>
          <a:noFill/>
          <a:ln w="9525">
            <a:noFill/>
            <a:miter lim="800000"/>
            <a:headEnd/>
            <a:tailEnd/>
          </a:ln>
          <a:effectLst/>
        </p:spPr>
      </p:pic>
      <p:pic>
        <p:nvPicPr>
          <p:cNvPr id="18451" name="Picture 19"/>
          <p:cNvPicPr>
            <a:picLocks noChangeAspect="1" noChangeArrowheads="1"/>
          </p:cNvPicPr>
          <p:nvPr/>
        </p:nvPicPr>
        <p:blipFill>
          <a:blip r:embed="rId5"/>
          <a:srcRect/>
          <a:stretch>
            <a:fillRect/>
          </a:stretch>
        </p:blipFill>
        <p:spPr bwMode="auto">
          <a:xfrm>
            <a:off x="3848100" y="1227138"/>
            <a:ext cx="1852613" cy="2151062"/>
          </a:xfrm>
          <a:prstGeom prst="rect">
            <a:avLst/>
          </a:prstGeom>
          <a:noFill/>
          <a:ln w="9525">
            <a:noFill/>
            <a:miter lim="800000"/>
            <a:headEnd/>
            <a:tailEnd/>
          </a:ln>
          <a:effectLst/>
        </p:spPr>
      </p:pic>
      <p:pic>
        <p:nvPicPr>
          <p:cNvPr id="18452" name="Picture 20"/>
          <p:cNvPicPr>
            <a:picLocks noChangeAspect="1" noChangeArrowheads="1"/>
          </p:cNvPicPr>
          <p:nvPr/>
        </p:nvPicPr>
        <p:blipFill>
          <a:blip r:embed="rId6"/>
          <a:srcRect/>
          <a:stretch>
            <a:fillRect/>
          </a:stretch>
        </p:blipFill>
        <p:spPr bwMode="auto">
          <a:xfrm>
            <a:off x="7564438" y="4073525"/>
            <a:ext cx="1943100" cy="1408113"/>
          </a:xfrm>
          <a:prstGeom prst="rect">
            <a:avLst/>
          </a:prstGeom>
          <a:noFill/>
          <a:ln w="9525">
            <a:noFill/>
            <a:miter lim="800000"/>
            <a:headEnd/>
            <a:tailEnd/>
          </a:ln>
          <a:effectLst/>
        </p:spPr>
      </p:pic>
      <p:pic>
        <p:nvPicPr>
          <p:cNvPr id="18453" name="Picture 21"/>
          <p:cNvPicPr>
            <a:picLocks noChangeAspect="1" noChangeArrowheads="1"/>
          </p:cNvPicPr>
          <p:nvPr/>
        </p:nvPicPr>
        <p:blipFill>
          <a:blip r:embed="rId7"/>
          <a:srcRect/>
          <a:stretch>
            <a:fillRect/>
          </a:stretch>
        </p:blipFill>
        <p:spPr bwMode="auto">
          <a:xfrm>
            <a:off x="9712325" y="4087813"/>
            <a:ext cx="1949450" cy="1427162"/>
          </a:xfrm>
          <a:prstGeom prst="rect">
            <a:avLst/>
          </a:prstGeom>
          <a:noFill/>
          <a:ln w="9525">
            <a:noFill/>
            <a:miter lim="800000"/>
            <a:headEnd/>
            <a:tailEnd/>
          </a:ln>
          <a:effectLst/>
        </p:spPr>
      </p:pic>
      <p:sp>
        <p:nvSpPr>
          <p:cNvPr id="18454" name="Rectangle 22"/>
          <p:cNvSpPr>
            <a:spLocks noChangeArrowheads="1"/>
          </p:cNvSpPr>
          <p:nvPr/>
        </p:nvSpPr>
        <p:spPr bwMode="auto">
          <a:xfrm>
            <a:off x="8347075" y="5427663"/>
            <a:ext cx="311150" cy="366712"/>
          </a:xfrm>
          <a:prstGeom prst="rect">
            <a:avLst/>
          </a:prstGeom>
          <a:noFill/>
          <a:ln w="9525">
            <a:noFill/>
            <a:miter lim="800000"/>
            <a:headEnd/>
            <a:tailEnd/>
          </a:ln>
          <a:effectLst/>
        </p:spPr>
        <p:txBody>
          <a:bodyPr wrap="none">
            <a:spAutoFit/>
          </a:bodyPr>
          <a:lstStyle/>
          <a:p>
            <a:r>
              <a:rPr lang="uk-UA" b="1">
                <a:latin typeface="Palatino Linotype" pitchFamily="18" charset="0"/>
              </a:rPr>
              <a:t>а</a:t>
            </a:r>
            <a:endParaRPr lang="ru-RU" b="1">
              <a:latin typeface="Palatino Linotype" pitchFamily="18" charset="0"/>
            </a:endParaRPr>
          </a:p>
        </p:txBody>
      </p:sp>
      <p:sp>
        <p:nvSpPr>
          <p:cNvPr id="18455" name="Rectangle 23"/>
          <p:cNvSpPr>
            <a:spLocks noChangeArrowheads="1"/>
          </p:cNvSpPr>
          <p:nvPr/>
        </p:nvSpPr>
        <p:spPr bwMode="auto">
          <a:xfrm>
            <a:off x="10552113" y="5510213"/>
            <a:ext cx="323850" cy="366712"/>
          </a:xfrm>
          <a:prstGeom prst="rect">
            <a:avLst/>
          </a:prstGeom>
          <a:noFill/>
          <a:ln w="9525">
            <a:noFill/>
            <a:miter lim="800000"/>
            <a:headEnd/>
            <a:tailEnd/>
          </a:ln>
          <a:effectLst/>
        </p:spPr>
        <p:txBody>
          <a:bodyPr wrap="none">
            <a:spAutoFit/>
          </a:bodyPr>
          <a:lstStyle/>
          <a:p>
            <a:r>
              <a:rPr lang="en-US" b="1">
                <a:latin typeface="Palatino Linotype" pitchFamily="18" charset="0"/>
              </a:rPr>
              <a:t>b</a:t>
            </a:r>
            <a:endParaRPr lang="ru-RU" b="1">
              <a:latin typeface="Palatino Linotype" pitchFamily="18" charset="0"/>
            </a:endParaRPr>
          </a:p>
        </p:txBody>
      </p:sp>
      <p:sp>
        <p:nvSpPr>
          <p:cNvPr id="18456" name="Rectangle 24"/>
          <p:cNvSpPr>
            <a:spLocks noChangeArrowheads="1"/>
          </p:cNvSpPr>
          <p:nvPr/>
        </p:nvSpPr>
        <p:spPr bwMode="auto">
          <a:xfrm>
            <a:off x="6376988" y="5789613"/>
            <a:ext cx="5646737" cy="915987"/>
          </a:xfrm>
          <a:prstGeom prst="rect">
            <a:avLst/>
          </a:prstGeom>
          <a:noFill/>
          <a:ln w="9525">
            <a:noFill/>
            <a:miter lim="800000"/>
            <a:headEnd/>
            <a:tailEnd/>
          </a:ln>
          <a:effectLst/>
        </p:spPr>
        <p:txBody>
          <a:bodyPr anchor="ctr">
            <a:spAutoFit/>
          </a:bodyPr>
          <a:lstStyle/>
          <a:p>
            <a:pPr algn="just"/>
            <a:r>
              <a:rPr lang="en-US" altLang="zh-CN">
                <a:latin typeface="Palatino Linotype" pitchFamily="18" charset="0"/>
                <a:ea typeface="宋体" charset="-122"/>
              </a:rPr>
              <a:t>The samples of materials removed from the soil and washed with sterile physiological NaCl solution:</a:t>
            </a:r>
            <a:endParaRPr lang="uk-UA" altLang="zh-CN">
              <a:latin typeface="Palatino Linotype" pitchFamily="18" charset="0"/>
            </a:endParaRPr>
          </a:p>
          <a:p>
            <a:pPr algn="just"/>
            <a:r>
              <a:rPr lang="en-US" altLang="zh-CN">
                <a:latin typeface="Palatino Linotype" pitchFamily="18" charset="0"/>
                <a:ea typeface="宋体" charset="-122"/>
              </a:rPr>
              <a:t>(</a:t>
            </a:r>
            <a:r>
              <a:rPr lang="en-US" altLang="zh-CN" b="1">
                <a:latin typeface="Palatino Linotype" pitchFamily="18" charset="0"/>
                <a:ea typeface="宋体" charset="-122"/>
              </a:rPr>
              <a:t>a</a:t>
            </a:r>
            <a:r>
              <a:rPr lang="en-US" altLang="zh-CN">
                <a:latin typeface="Palatino Linotype" pitchFamily="18" charset="0"/>
                <a:ea typeface="宋体" charset="-122"/>
              </a:rPr>
              <a:t>) Quartz sand; (</a:t>
            </a:r>
            <a:r>
              <a:rPr lang="en-US" altLang="zh-CN" b="1">
                <a:latin typeface="Palatino Linotype" pitchFamily="18" charset="0"/>
                <a:ea typeface="宋体" charset="-122"/>
              </a:rPr>
              <a:t>b</a:t>
            </a:r>
            <a:r>
              <a:rPr lang="en-US" altLang="zh-CN">
                <a:latin typeface="Palatino Linotype" pitchFamily="18" charset="0"/>
                <a:ea typeface="宋体" charset="-122"/>
              </a:rPr>
              <a:t>) Polypropylene microplastic</a:t>
            </a:r>
            <a:r>
              <a:rPr lang="ru-RU" altLang="zh-CN">
                <a:latin typeface="Palatino Linotype" pitchFamily="18" charset="0"/>
              </a:rPr>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p:cNvSpPr>
          <p:nvPr>
            <p:ph type="title"/>
          </p:nvPr>
        </p:nvSpPr>
        <p:spPr>
          <a:xfrm>
            <a:off x="838200" y="365125"/>
            <a:ext cx="10515600" cy="595313"/>
          </a:xfrm>
        </p:spPr>
        <p:txBody>
          <a:bodyPr/>
          <a:lstStyle/>
          <a:p>
            <a:pPr algn="ctr"/>
            <a:r>
              <a:rPr lang="en-US" sz="4000" b="1" smtClean="0">
                <a:solidFill>
                  <a:srgbClr val="0000FF"/>
                </a:solidFill>
                <a:latin typeface="Palatino Linotype" pitchFamily="18" charset="0"/>
              </a:rPr>
              <a:t>Methods</a:t>
            </a:r>
            <a:endParaRPr lang="ru-RU" sz="4000" b="1" smtClean="0">
              <a:solidFill>
                <a:srgbClr val="0000FF"/>
              </a:solidFill>
              <a:latin typeface="Palatino Linotype" pitchFamily="18" charset="0"/>
            </a:endParaRPr>
          </a:p>
        </p:txBody>
      </p:sp>
      <p:sp>
        <p:nvSpPr>
          <p:cNvPr id="50179" name="Rectangle 3"/>
          <p:cNvSpPr>
            <a:spLocks noGrp="1"/>
          </p:cNvSpPr>
          <p:nvPr>
            <p:ph type="body" idx="1"/>
          </p:nvPr>
        </p:nvSpPr>
        <p:spPr>
          <a:xfrm>
            <a:off x="838200" y="1165225"/>
            <a:ext cx="10880725" cy="5011738"/>
          </a:xfrm>
        </p:spPr>
        <p:txBody>
          <a:bodyPr/>
          <a:lstStyle/>
          <a:p>
            <a:pPr algn="just">
              <a:lnSpc>
                <a:spcPct val="80000"/>
              </a:lnSpc>
            </a:pPr>
            <a:r>
              <a:rPr lang="en-US" altLang="zh-CN" sz="2000" smtClean="0">
                <a:latin typeface="Palatino Linotype" pitchFamily="18" charset="0"/>
                <a:ea typeface="宋体" charset="-122"/>
              </a:rPr>
              <a:t>Initial </a:t>
            </a:r>
            <a:r>
              <a:rPr lang="en-US" altLang="zh-CN" sz="2000" smtClean="0">
                <a:solidFill>
                  <a:srgbClr val="CC00CC"/>
                </a:solidFill>
                <a:latin typeface="Palatino Linotype" pitchFamily="18" charset="0"/>
                <a:ea typeface="宋体" charset="-122"/>
              </a:rPr>
              <a:t>chemical characteristics of the soil</a:t>
            </a:r>
            <a:r>
              <a:rPr lang="en-US" altLang="zh-CN" sz="2000" smtClean="0">
                <a:latin typeface="Palatino Linotype" pitchFamily="18" charset="0"/>
                <a:ea typeface="宋体" charset="-122"/>
              </a:rPr>
              <a:t> (nitrate nitrogen, ammonium nitrogen, pH, sulfates, chlorides, sulfur, humidity) were studied in the laboratory of Government Agency “Chernihiv Regional Center for Disease Control and Prevention” of Ministry of Health of Ukraine (Chernihiv, Ukraine) by the methods recommended by regulatory documents of Ukraine.</a:t>
            </a:r>
            <a:r>
              <a:rPr lang="ru-RU" altLang="zh-CN" sz="2000" smtClean="0">
                <a:latin typeface="Palatino Linotype" pitchFamily="18" charset="0"/>
              </a:rPr>
              <a:t> </a:t>
            </a:r>
            <a:endParaRPr lang="en-US" altLang="zh-CN" sz="2000" smtClean="0">
              <a:latin typeface="Palatino Linotype" pitchFamily="18" charset="0"/>
              <a:ea typeface="宋体" charset="-122"/>
            </a:endParaRPr>
          </a:p>
          <a:p>
            <a:pPr algn="just">
              <a:lnSpc>
                <a:spcPct val="80000"/>
              </a:lnSpc>
              <a:buFont typeface="Arial" charset="0"/>
              <a:buNone/>
            </a:pPr>
            <a:endParaRPr lang="en-US" altLang="zh-CN" sz="2000" smtClean="0">
              <a:latin typeface="Palatino Linotype" pitchFamily="18" charset="0"/>
              <a:ea typeface="宋体" charset="-122"/>
            </a:endParaRPr>
          </a:p>
          <a:p>
            <a:pPr algn="just">
              <a:lnSpc>
                <a:spcPct val="80000"/>
              </a:lnSpc>
            </a:pPr>
            <a:r>
              <a:rPr lang="en-US" altLang="zh-CN" sz="2000" smtClean="0">
                <a:solidFill>
                  <a:srgbClr val="CC00CC"/>
                </a:solidFill>
                <a:latin typeface="Palatino Linotype" pitchFamily="18" charset="0"/>
                <a:ea typeface="宋体" charset="-122"/>
              </a:rPr>
              <a:t>Microbiological characteristics of the soil and the biofilm on the surface materials</a:t>
            </a:r>
            <a:r>
              <a:rPr lang="en-US" altLang="zh-CN" sz="2000" smtClean="0">
                <a:latin typeface="Palatino Linotype" pitchFamily="18" charset="0"/>
                <a:ea typeface="宋体" charset="-122"/>
              </a:rPr>
              <a:t> were studied in the laboratory of T.H. Shevchenko National University “Chernihiv Colehium” (Chernihiv, Ukraine): </a:t>
            </a:r>
            <a:r>
              <a:rPr lang="en-US" altLang="zh-CN" sz="2000" smtClean="0">
                <a:solidFill>
                  <a:srgbClr val="FF9900"/>
                </a:solidFill>
                <a:latin typeface="Palatino Linotype" pitchFamily="18" charset="0"/>
                <a:ea typeface="宋体" charset="-122"/>
              </a:rPr>
              <a:t>the total microbial count </a:t>
            </a:r>
            <a:r>
              <a:rPr lang="en-US" altLang="zh-CN" sz="2000" smtClean="0">
                <a:latin typeface="Palatino Linotype" pitchFamily="18" charset="0"/>
                <a:ea typeface="宋体" charset="-122"/>
              </a:rPr>
              <a:t>(TMC) - deep inoculation of soil suspension dilutions (or dilutions of physiological NaCl solution with biofilm removed by ultrasound) in meat-peptone agar, aerobic cultivation conditions at 37 °C; </a:t>
            </a:r>
            <a:r>
              <a:rPr lang="en-US" altLang="zh-CN" sz="2000" smtClean="0">
                <a:solidFill>
                  <a:srgbClr val="FF9900"/>
                </a:solidFill>
                <a:latin typeface="Palatino Linotype" pitchFamily="18" charset="0"/>
                <a:ea typeface="宋体" charset="-122"/>
              </a:rPr>
              <a:t>the number of sulfate-reducing bacteria</a:t>
            </a:r>
            <a:r>
              <a:rPr lang="en-US" altLang="zh-CN" sz="2000" smtClean="0">
                <a:latin typeface="Palatino Linotype" pitchFamily="18" charset="0"/>
                <a:ea typeface="宋体" charset="-122"/>
              </a:rPr>
              <a:t> - inoculation of dilutions of soil suspension (or dilutions of physiological NaCl solution with biofilm removed by ultrasound) into liquid Postgate’s “C” medium, anaerobic cultivation conditions at 29 ± 2 °С. The preparation of the soil suspension and its dilutions was carried out according to the generally accepted method.</a:t>
            </a:r>
          </a:p>
          <a:p>
            <a:pPr algn="just">
              <a:lnSpc>
                <a:spcPct val="80000"/>
              </a:lnSpc>
            </a:pPr>
            <a:r>
              <a:rPr lang="en-US" altLang="zh-CN" sz="2000" smtClean="0">
                <a:latin typeface="Palatino Linotype" pitchFamily="18" charset="0"/>
                <a:ea typeface="宋体" charset="-122"/>
              </a:rPr>
              <a:t>The biofilm of the surface of quartz sand particles and polypropylene microplastics (pre-production pellets) was removed in a physiological NaCl solution by ultrasound with a frequency of 28 kHz (30 sec) twice with an interval of 60 sec.  </a:t>
            </a:r>
          </a:p>
          <a:p>
            <a:pPr algn="just">
              <a:lnSpc>
                <a:spcPct val="80000"/>
              </a:lnSpc>
            </a:pPr>
            <a:endParaRPr lang="en-US" sz="2000" smtClean="0">
              <a:latin typeface="Palatino Linotype"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p:cNvSpPr>
          <p:nvPr>
            <p:ph type="title"/>
          </p:nvPr>
        </p:nvSpPr>
        <p:spPr>
          <a:xfrm>
            <a:off x="796925" y="201613"/>
            <a:ext cx="11044238" cy="1325562"/>
          </a:xfrm>
        </p:spPr>
        <p:txBody>
          <a:bodyPr/>
          <a:lstStyle/>
          <a:p>
            <a:pPr algn="ctr"/>
            <a:r>
              <a:rPr lang="en-US" altLang="zh-CN" sz="4000" b="1" smtClean="0">
                <a:solidFill>
                  <a:schemeClr val="hlink"/>
                </a:solidFill>
                <a:latin typeface="Palatino Linotype" pitchFamily="18" charset="0"/>
                <a:ea typeface="宋体" charset="-122"/>
              </a:rPr>
              <a:t>Chemical characteristics of the studied soil</a:t>
            </a:r>
            <a:r>
              <a:rPr lang="ru-RU" altLang="zh-CN" sz="4000" b="1" smtClean="0">
                <a:solidFill>
                  <a:schemeClr val="hlink"/>
                </a:solidFill>
                <a:latin typeface="Palatino Linotype" pitchFamily="18" charset="0"/>
              </a:rPr>
              <a:t> </a:t>
            </a:r>
            <a:endParaRPr lang="ru-RU" sz="4000" b="1" smtClean="0">
              <a:solidFill>
                <a:schemeClr val="hlink"/>
              </a:solidFill>
              <a:latin typeface="Palatino Linotype" pitchFamily="18" charset="0"/>
            </a:endParaRPr>
          </a:p>
        </p:txBody>
      </p:sp>
      <p:pic>
        <p:nvPicPr>
          <p:cNvPr id="52227" name="Picture 3"/>
          <p:cNvPicPr>
            <a:picLocks noChangeAspect="1" noChangeArrowheads="1"/>
          </p:cNvPicPr>
          <p:nvPr>
            <p:ph type="body" idx="1"/>
          </p:nvPr>
        </p:nvPicPr>
        <p:blipFill>
          <a:blip r:embed="rId2"/>
          <a:srcRect/>
          <a:stretch>
            <a:fillRect/>
          </a:stretch>
        </p:blipFill>
        <p:spPr>
          <a:xfrm>
            <a:off x="838200" y="1419225"/>
            <a:ext cx="10515600" cy="4351338"/>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p:cNvSpPr>
          <p:nvPr>
            <p:ph type="title"/>
          </p:nvPr>
        </p:nvSpPr>
        <p:spPr>
          <a:xfrm>
            <a:off x="665163" y="284163"/>
            <a:ext cx="10922000" cy="1325562"/>
          </a:xfrm>
        </p:spPr>
        <p:txBody>
          <a:bodyPr/>
          <a:lstStyle/>
          <a:p>
            <a:pPr algn="ctr"/>
            <a:r>
              <a:rPr lang="en-US" sz="4000" b="1" smtClean="0">
                <a:solidFill>
                  <a:schemeClr val="accent1"/>
                </a:solidFill>
                <a:latin typeface="Palatino Linotype" pitchFamily="18" charset="0"/>
              </a:rPr>
              <a:t>Microbiological characteristics of soil and biofilm</a:t>
            </a:r>
            <a:endParaRPr lang="ru-RU" sz="4000" b="1" smtClean="0">
              <a:solidFill>
                <a:schemeClr val="accent1"/>
              </a:solidFill>
              <a:latin typeface="Palatino Linotype" pitchFamily="18" charset="0"/>
            </a:endParaRPr>
          </a:p>
        </p:txBody>
      </p:sp>
      <p:pic>
        <p:nvPicPr>
          <p:cNvPr id="53253" name="Picture 5"/>
          <p:cNvPicPr>
            <a:picLocks noChangeAspect="1" noChangeArrowheads="1"/>
          </p:cNvPicPr>
          <p:nvPr/>
        </p:nvPicPr>
        <p:blipFill>
          <a:blip r:embed="rId2"/>
          <a:srcRect/>
          <a:stretch>
            <a:fillRect/>
          </a:stretch>
        </p:blipFill>
        <p:spPr bwMode="auto">
          <a:xfrm>
            <a:off x="536575" y="1987550"/>
            <a:ext cx="11079163" cy="2416175"/>
          </a:xfrm>
          <a:prstGeom prst="rect">
            <a:avLst/>
          </a:prstGeom>
          <a:noFill/>
          <a:ln w="9525">
            <a:noFill/>
            <a:miter lim="800000"/>
            <a:headEnd/>
            <a:tailEnd/>
          </a:ln>
          <a:effectLst/>
        </p:spPr>
      </p:pic>
      <p:sp>
        <p:nvSpPr>
          <p:cNvPr id="53254" name="Rectangle 6"/>
          <p:cNvSpPr>
            <a:spLocks noChangeArrowheads="1"/>
          </p:cNvSpPr>
          <p:nvPr/>
        </p:nvSpPr>
        <p:spPr bwMode="auto">
          <a:xfrm>
            <a:off x="1697038" y="4713288"/>
            <a:ext cx="4173537" cy="701675"/>
          </a:xfrm>
          <a:prstGeom prst="rect">
            <a:avLst/>
          </a:prstGeom>
          <a:noFill/>
          <a:ln w="9525">
            <a:noFill/>
            <a:miter lim="800000"/>
            <a:headEnd/>
            <a:tailEnd/>
          </a:ln>
          <a:effectLst/>
        </p:spPr>
        <p:txBody>
          <a:bodyPr anchor="ctr">
            <a:spAutoFit/>
          </a:bodyPr>
          <a:lstStyle/>
          <a:p>
            <a:pPr algn="just"/>
            <a:r>
              <a:rPr lang="en-US" altLang="zh-CN" sz="2000">
                <a:latin typeface="Palatino Linotype" pitchFamily="18" charset="0"/>
                <a:ea typeface="宋体" charset="-122"/>
              </a:rPr>
              <a:t>CFU - colony forming units;</a:t>
            </a:r>
          </a:p>
          <a:p>
            <a:pPr algn="just"/>
            <a:r>
              <a:rPr lang="en-US" altLang="zh-CN" sz="2000">
                <a:latin typeface="Palatino Linotype" pitchFamily="18" charset="0"/>
                <a:ea typeface="宋体" charset="-122"/>
              </a:rPr>
              <a:t>abs. dry soil - absolutely dry soil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5">
            <a:extLst>
              <a:ext uri="{FF2B5EF4-FFF2-40B4-BE49-F238E27FC236}"/>
            </a:extLst>
          </p:cNvPr>
          <p:cNvSpPr>
            <a:spLocks noGrp="1"/>
          </p:cNvSpPr>
          <p:nvPr>
            <p:ph type="sldNum" sz="quarter" idx="12"/>
          </p:nvPr>
        </p:nvSpPr>
        <p:spPr/>
        <p:txBody>
          <a:bodyPr/>
          <a:lstStyle/>
          <a:p>
            <a:pPr>
              <a:defRPr/>
            </a:pPr>
            <a:fld id="{1539DBAE-6CD6-42B4-BBA5-F5DAA20E6119}" type="slidenum">
              <a:rPr lang="ru-RU"/>
              <a:pPr>
                <a:defRPr/>
              </a:pPr>
              <a:t>7</a:t>
            </a:fld>
            <a:endParaRPr lang="ru-RU"/>
          </a:p>
        </p:txBody>
      </p:sp>
      <p:sp>
        <p:nvSpPr>
          <p:cNvPr id="6" name="Номер слайда 5">
            <a:extLst>
              <a:ext uri="{FF2B5EF4-FFF2-40B4-BE49-F238E27FC236}"/>
            </a:extLst>
          </p:cNvPr>
          <p:cNvSpPr txBox="1">
            <a:spLocks noGrp="1"/>
          </p:cNvSpPr>
          <p:nvPr/>
        </p:nvSpPr>
        <p:spPr>
          <a:xfrm>
            <a:off x="8610600" y="6356350"/>
            <a:ext cx="2743200" cy="365125"/>
          </a:xfrm>
          <a:prstGeom prst="rect">
            <a:avLst/>
          </a:prstGeom>
          <a:noFill/>
        </p:spPr>
        <p:txBody>
          <a:bodyPr anchor="ctr"/>
          <a:lstStyle/>
          <a:p>
            <a:pPr algn="r" fontAlgn="auto">
              <a:spcBef>
                <a:spcPts val="0"/>
              </a:spcBef>
              <a:spcAft>
                <a:spcPts val="0"/>
              </a:spcAft>
              <a:defRPr/>
            </a:pPr>
            <a:fld id="{FEF546C7-FE3A-41C7-BE96-DF03DD9AF816}" type="slidenum">
              <a:rPr lang="ru-RU" sz="1200">
                <a:solidFill>
                  <a:schemeClr val="tx1">
                    <a:tint val="75000"/>
                  </a:schemeClr>
                </a:solidFill>
                <a:latin typeface="+mn-lt"/>
                <a:cs typeface="+mn-cs"/>
              </a:rPr>
              <a:pPr algn="r" fontAlgn="auto">
                <a:spcBef>
                  <a:spcPts val="0"/>
                </a:spcBef>
                <a:spcAft>
                  <a:spcPts val="0"/>
                </a:spcAft>
                <a:defRPr/>
              </a:pPr>
              <a:t>7</a:t>
            </a:fld>
            <a:endParaRPr lang="ru-RU" sz="1200">
              <a:solidFill>
                <a:schemeClr val="tx1">
                  <a:tint val="75000"/>
                </a:schemeClr>
              </a:solidFill>
              <a:latin typeface="+mn-lt"/>
              <a:cs typeface="+mn-cs"/>
            </a:endParaRPr>
          </a:p>
        </p:txBody>
      </p:sp>
      <p:sp>
        <p:nvSpPr>
          <p:cNvPr id="5" name="Номер слайда 5">
            <a:extLst>
              <a:ext uri="{FF2B5EF4-FFF2-40B4-BE49-F238E27FC236}"/>
            </a:extLst>
          </p:cNvPr>
          <p:cNvSpPr txBox="1">
            <a:spLocks noGrp="1"/>
          </p:cNvSpPr>
          <p:nvPr/>
        </p:nvSpPr>
        <p:spPr>
          <a:xfrm>
            <a:off x="8610600" y="6356350"/>
            <a:ext cx="2743200" cy="365125"/>
          </a:xfrm>
          <a:prstGeom prst="rect">
            <a:avLst/>
          </a:prstGeom>
          <a:noFill/>
        </p:spPr>
        <p:txBody>
          <a:bodyPr anchor="ctr"/>
          <a:lstStyle/>
          <a:p>
            <a:pPr algn="r" fontAlgn="auto">
              <a:spcBef>
                <a:spcPts val="0"/>
              </a:spcBef>
              <a:spcAft>
                <a:spcPts val="0"/>
              </a:spcAft>
              <a:defRPr/>
            </a:pPr>
            <a:fld id="{36C54C94-430B-4DB0-B82A-FCDD6E658238}" type="slidenum">
              <a:rPr lang="ru-RU" sz="1200">
                <a:solidFill>
                  <a:schemeClr val="tx1">
                    <a:tint val="75000"/>
                  </a:schemeClr>
                </a:solidFill>
                <a:latin typeface="+mn-lt"/>
                <a:cs typeface="+mn-cs"/>
              </a:rPr>
              <a:pPr algn="r" fontAlgn="auto">
                <a:spcBef>
                  <a:spcPts val="0"/>
                </a:spcBef>
                <a:spcAft>
                  <a:spcPts val="0"/>
                </a:spcAft>
                <a:defRPr/>
              </a:pPr>
              <a:t>7</a:t>
            </a:fld>
            <a:endParaRPr lang="ru-RU" sz="1200">
              <a:solidFill>
                <a:schemeClr val="tx1">
                  <a:tint val="75000"/>
                </a:schemeClr>
              </a:solidFill>
              <a:latin typeface="+mn-lt"/>
              <a:cs typeface="+mn-cs"/>
            </a:endParaRPr>
          </a:p>
        </p:txBody>
      </p:sp>
      <p:sp>
        <p:nvSpPr>
          <p:cNvPr id="48132" name="Номер слайда 3"/>
          <p:cNvSpPr txBox="1">
            <a:spLocks noGrp="1"/>
          </p:cNvSpPr>
          <p:nvPr/>
        </p:nvSpPr>
        <p:spPr bwMode="auto">
          <a:xfrm>
            <a:off x="8737600" y="6245225"/>
            <a:ext cx="2641600" cy="476250"/>
          </a:xfrm>
          <a:prstGeom prst="rect">
            <a:avLst/>
          </a:prstGeom>
          <a:noFill/>
          <a:ln w="9525">
            <a:noFill/>
            <a:miter lim="800000"/>
            <a:headEnd/>
            <a:tailEnd/>
          </a:ln>
        </p:spPr>
        <p:txBody>
          <a:bodyPr/>
          <a:lstStyle/>
          <a:p>
            <a:pPr algn="r">
              <a:lnSpc>
                <a:spcPct val="90000"/>
              </a:lnSpc>
            </a:pPr>
            <a:endParaRPr lang="ru-RU" altLang="ru-RU">
              <a:latin typeface="Calibri" pitchFamily="34" charset="0"/>
            </a:endParaRPr>
          </a:p>
        </p:txBody>
      </p:sp>
      <p:sp>
        <p:nvSpPr>
          <p:cNvPr id="48133" name="Прямоугольник 6"/>
          <p:cNvSpPr>
            <a:spLocks noChangeArrowheads="1"/>
          </p:cNvSpPr>
          <p:nvPr/>
        </p:nvSpPr>
        <p:spPr bwMode="auto">
          <a:xfrm>
            <a:off x="4419600" y="685800"/>
            <a:ext cx="3060700" cy="641350"/>
          </a:xfrm>
          <a:prstGeom prst="rect">
            <a:avLst/>
          </a:prstGeom>
          <a:noFill/>
          <a:ln w="9525">
            <a:noFill/>
            <a:miter lim="800000"/>
            <a:headEnd/>
            <a:tailEnd/>
          </a:ln>
        </p:spPr>
        <p:txBody>
          <a:bodyPr wrap="none">
            <a:spAutoFit/>
          </a:bodyPr>
          <a:lstStyle/>
          <a:p>
            <a:pPr algn="ctr">
              <a:lnSpc>
                <a:spcPct val="90000"/>
              </a:lnSpc>
            </a:pPr>
            <a:r>
              <a:rPr lang="en-US" altLang="ru-RU" sz="4000" b="1">
                <a:solidFill>
                  <a:schemeClr val="accent1"/>
                </a:solidFill>
                <a:latin typeface="Palatino Linotype" pitchFamily="18" charset="0"/>
                <a:cs typeface="Calibri" pitchFamily="34" charset="0"/>
              </a:rPr>
              <a:t>C</a:t>
            </a:r>
            <a:r>
              <a:rPr lang="ru-RU" altLang="ru-RU" sz="4000" b="1">
                <a:solidFill>
                  <a:schemeClr val="accent1"/>
                </a:solidFill>
                <a:latin typeface="Palatino Linotype" pitchFamily="18" charset="0"/>
                <a:cs typeface="Calibri" pitchFamily="34" charset="0"/>
              </a:rPr>
              <a:t>onclusions</a:t>
            </a:r>
          </a:p>
        </p:txBody>
      </p:sp>
      <p:sp>
        <p:nvSpPr>
          <p:cNvPr id="48134" name="Прямоугольник 1"/>
          <p:cNvSpPr>
            <a:spLocks noChangeArrowheads="1"/>
          </p:cNvSpPr>
          <p:nvPr/>
        </p:nvSpPr>
        <p:spPr bwMode="auto">
          <a:xfrm>
            <a:off x="863600" y="1774825"/>
            <a:ext cx="10561638" cy="2282825"/>
          </a:xfrm>
          <a:prstGeom prst="rect">
            <a:avLst/>
          </a:prstGeom>
          <a:noFill/>
          <a:ln w="9525">
            <a:noFill/>
            <a:miter lim="800000"/>
            <a:headEnd/>
            <a:tailEnd/>
          </a:ln>
        </p:spPr>
        <p:txBody>
          <a:bodyPr>
            <a:spAutoFit/>
          </a:bodyPr>
          <a:lstStyle/>
          <a:p>
            <a:pPr marL="571500" indent="-571500" algn="justLow">
              <a:lnSpc>
                <a:spcPct val="90000"/>
              </a:lnSpc>
              <a:buFont typeface="Verdana" pitchFamily="34" charset="0"/>
              <a:buNone/>
            </a:pPr>
            <a:r>
              <a:rPr lang="en-US" altLang="zh-CN" sz="3200">
                <a:latin typeface="Palatino Linotype" pitchFamily="18" charset="0"/>
                <a:ea typeface="宋体" charset="-122"/>
              </a:rPr>
              <a:t>The obtained results expand the understanding of biofilm formation processes on the surface of microplastics in soil and the participation of microorganisms in its biodegradation. It can be used in processes for removing harmful materials from soil.</a:t>
            </a:r>
            <a:r>
              <a:rPr lang="ru-RU" altLang="zh-CN" sz="3200">
                <a:latin typeface="Palatino Linotype" pitchFamily="18" charset="0"/>
              </a:rPr>
              <a:t> </a:t>
            </a:r>
            <a:endParaRPr lang="ru-RU" altLang="ru-RU" sz="3200">
              <a:latin typeface="Palatino Linotype"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5">
            <a:extLst>
              <a:ext uri="{FF2B5EF4-FFF2-40B4-BE49-F238E27FC236}"/>
            </a:extLst>
          </p:cNvPr>
          <p:cNvSpPr>
            <a:spLocks noGrp="1"/>
          </p:cNvSpPr>
          <p:nvPr>
            <p:ph type="sldNum" sz="quarter" idx="12"/>
          </p:nvPr>
        </p:nvSpPr>
        <p:spPr/>
        <p:txBody>
          <a:bodyPr/>
          <a:lstStyle/>
          <a:p>
            <a:pPr>
              <a:defRPr/>
            </a:pPr>
            <a:fld id="{A1D9197B-0B15-460D-B7D9-85762AB952DA}" type="slidenum">
              <a:rPr lang="ru-RU"/>
              <a:pPr>
                <a:defRPr/>
              </a:pPr>
              <a:t>8</a:t>
            </a:fld>
            <a:endParaRPr lang="ru-RU"/>
          </a:p>
        </p:txBody>
      </p:sp>
      <p:sp>
        <p:nvSpPr>
          <p:cNvPr id="5" name="Номер слайда 5">
            <a:extLst>
              <a:ext uri="{FF2B5EF4-FFF2-40B4-BE49-F238E27FC236}"/>
            </a:extLst>
          </p:cNvPr>
          <p:cNvSpPr txBox="1">
            <a:spLocks noGrp="1"/>
          </p:cNvSpPr>
          <p:nvPr/>
        </p:nvSpPr>
        <p:spPr>
          <a:xfrm>
            <a:off x="8610600" y="6356350"/>
            <a:ext cx="2743200" cy="365125"/>
          </a:xfrm>
          <a:prstGeom prst="rect">
            <a:avLst/>
          </a:prstGeom>
          <a:noFill/>
        </p:spPr>
        <p:txBody>
          <a:bodyPr anchor="ctr"/>
          <a:lstStyle/>
          <a:p>
            <a:pPr algn="r" fontAlgn="auto">
              <a:spcBef>
                <a:spcPts val="0"/>
              </a:spcBef>
              <a:spcAft>
                <a:spcPts val="0"/>
              </a:spcAft>
              <a:defRPr/>
            </a:pPr>
            <a:fld id="{5FD4A3C0-3154-4E48-AEC2-0C22E811373D}" type="slidenum">
              <a:rPr lang="ru-RU" sz="1200">
                <a:solidFill>
                  <a:schemeClr val="tx1">
                    <a:tint val="75000"/>
                  </a:schemeClr>
                </a:solidFill>
                <a:latin typeface="+mn-lt"/>
                <a:cs typeface="+mn-cs"/>
              </a:rPr>
              <a:pPr algn="r" fontAlgn="auto">
                <a:spcBef>
                  <a:spcPts val="0"/>
                </a:spcBef>
                <a:spcAft>
                  <a:spcPts val="0"/>
                </a:spcAft>
                <a:defRPr/>
              </a:pPr>
              <a:t>8</a:t>
            </a:fld>
            <a:endParaRPr lang="ru-RU" sz="1200">
              <a:solidFill>
                <a:schemeClr val="tx1">
                  <a:tint val="75000"/>
                </a:schemeClr>
              </a:solidFill>
              <a:latin typeface="+mn-lt"/>
              <a:cs typeface="+mn-cs"/>
            </a:endParaRPr>
          </a:p>
        </p:txBody>
      </p:sp>
      <p:sp>
        <p:nvSpPr>
          <p:cNvPr id="3" name="Номер слайда 5">
            <a:extLst>
              <a:ext uri="{FF2B5EF4-FFF2-40B4-BE49-F238E27FC236}"/>
            </a:extLst>
          </p:cNvPr>
          <p:cNvSpPr txBox="1">
            <a:spLocks noGrp="1"/>
          </p:cNvSpPr>
          <p:nvPr/>
        </p:nvSpPr>
        <p:spPr>
          <a:xfrm>
            <a:off x="8610600" y="6356350"/>
            <a:ext cx="2743200" cy="365125"/>
          </a:xfrm>
          <a:prstGeom prst="rect">
            <a:avLst/>
          </a:prstGeom>
          <a:noFill/>
        </p:spPr>
        <p:txBody>
          <a:bodyPr anchor="ctr"/>
          <a:lstStyle/>
          <a:p>
            <a:pPr algn="r" fontAlgn="auto">
              <a:spcBef>
                <a:spcPts val="0"/>
              </a:spcBef>
              <a:spcAft>
                <a:spcPts val="0"/>
              </a:spcAft>
              <a:defRPr/>
            </a:pPr>
            <a:fld id="{A8D89201-9EF1-44B2-8431-CC862A0B4730}" type="slidenum">
              <a:rPr lang="ru-RU" sz="1200">
                <a:solidFill>
                  <a:schemeClr val="tx1">
                    <a:tint val="75000"/>
                  </a:schemeClr>
                </a:solidFill>
                <a:latin typeface="+mn-lt"/>
                <a:cs typeface="+mn-cs"/>
              </a:rPr>
              <a:pPr algn="r" fontAlgn="auto">
                <a:spcBef>
                  <a:spcPts val="0"/>
                </a:spcBef>
                <a:spcAft>
                  <a:spcPts val="0"/>
                </a:spcAft>
                <a:defRPr/>
              </a:pPr>
              <a:t>8</a:t>
            </a:fld>
            <a:endParaRPr lang="ru-RU" sz="1200">
              <a:solidFill>
                <a:schemeClr val="tx1">
                  <a:tint val="75000"/>
                </a:schemeClr>
              </a:solidFill>
              <a:latin typeface="+mn-lt"/>
              <a:cs typeface="+mn-cs"/>
            </a:endParaRPr>
          </a:p>
        </p:txBody>
      </p:sp>
      <p:sp>
        <p:nvSpPr>
          <p:cNvPr id="49156" name="Rectangle 4"/>
          <p:cNvSpPr>
            <a:spLocks noChangeArrowheads="1"/>
          </p:cNvSpPr>
          <p:nvPr/>
        </p:nvSpPr>
        <p:spPr bwMode="auto">
          <a:xfrm>
            <a:off x="2801938" y="1508125"/>
            <a:ext cx="7073900" cy="762000"/>
          </a:xfrm>
          <a:prstGeom prst="rect">
            <a:avLst/>
          </a:prstGeom>
          <a:noFill/>
          <a:ln w="9525">
            <a:noFill/>
            <a:miter lim="800000"/>
            <a:headEnd/>
            <a:tailEnd/>
          </a:ln>
        </p:spPr>
        <p:txBody>
          <a:bodyPr wrap="none">
            <a:spAutoFit/>
          </a:bodyPr>
          <a:lstStyle/>
          <a:p>
            <a:pPr>
              <a:spcBef>
                <a:spcPct val="20000"/>
              </a:spcBef>
              <a:buClr>
                <a:schemeClr val="accent2"/>
              </a:buClr>
              <a:buFont typeface="Wingdings" pitchFamily="2" charset="2"/>
              <a:buNone/>
            </a:pPr>
            <a:r>
              <a:rPr lang="en-US" altLang="ru-RU" sz="4400" b="1">
                <a:solidFill>
                  <a:srgbClr val="C00000"/>
                </a:solidFill>
                <a:latin typeface="Calibri" pitchFamily="34" charset="0"/>
                <a:cs typeface="Calibri" pitchFamily="34" charset="0"/>
              </a:rPr>
              <a:t>Thank you for your atten</a:t>
            </a:r>
            <a:r>
              <a:rPr lang="ru-RU" altLang="ru-RU" sz="4400" b="1">
                <a:solidFill>
                  <a:srgbClr val="C00000"/>
                </a:solidFill>
                <a:latin typeface="Calibri" pitchFamily="34" charset="0"/>
                <a:cs typeface="Calibri" pitchFamily="34" charset="0"/>
              </a:rPr>
              <a:t>t</a:t>
            </a:r>
            <a:r>
              <a:rPr lang="en-US" altLang="ru-RU" sz="4400" b="1">
                <a:solidFill>
                  <a:srgbClr val="C00000"/>
                </a:solidFill>
                <a:latin typeface="Calibri" pitchFamily="34" charset="0"/>
                <a:cs typeface="Calibri" pitchFamily="34" charset="0"/>
              </a:rPr>
              <a:t>ion!</a:t>
            </a:r>
            <a:endParaRPr lang="ru-RU" altLang="ru-RU" sz="4400" b="1">
              <a:solidFill>
                <a:srgbClr val="C00000"/>
              </a:solidFill>
              <a:latin typeface="Calibri" pitchFamily="34" charset="0"/>
              <a:cs typeface="Calibri" pitchFamily="34" charset="0"/>
            </a:endParaRPr>
          </a:p>
        </p:txBody>
      </p:sp>
      <p:sp>
        <p:nvSpPr>
          <p:cNvPr id="49157" name="Rectangle 4"/>
          <p:cNvSpPr>
            <a:spLocks noChangeArrowheads="1"/>
          </p:cNvSpPr>
          <p:nvPr/>
        </p:nvSpPr>
        <p:spPr bwMode="auto">
          <a:xfrm>
            <a:off x="3929063" y="3025775"/>
            <a:ext cx="4606925" cy="1498600"/>
          </a:xfrm>
          <a:prstGeom prst="rect">
            <a:avLst/>
          </a:prstGeom>
          <a:noFill/>
          <a:ln w="9525">
            <a:noFill/>
            <a:miter lim="800000"/>
            <a:headEnd/>
            <a:tailEnd/>
          </a:ln>
        </p:spPr>
        <p:txBody>
          <a:bodyPr>
            <a:spAutoFit/>
          </a:bodyPr>
          <a:lstStyle/>
          <a:p>
            <a:pPr algn="ctr">
              <a:lnSpc>
                <a:spcPct val="90000"/>
              </a:lnSpc>
              <a:spcBef>
                <a:spcPts val="1000"/>
              </a:spcBef>
              <a:buFont typeface="Arial" charset="0"/>
              <a:buNone/>
            </a:pPr>
            <a:r>
              <a:rPr lang="en-US" sz="2800" i="1">
                <a:solidFill>
                  <a:srgbClr val="000000"/>
                </a:solidFill>
                <a:latin typeface="Calibri" pitchFamily="34" charset="0"/>
                <a:cs typeface="Calibri" pitchFamily="34" charset="0"/>
              </a:rPr>
              <a:t>Contact:</a:t>
            </a:r>
          </a:p>
          <a:p>
            <a:pPr algn="ctr">
              <a:lnSpc>
                <a:spcPct val="90000"/>
              </a:lnSpc>
              <a:spcBef>
                <a:spcPts val="1000"/>
              </a:spcBef>
              <a:buFont typeface="Arial" charset="0"/>
              <a:buNone/>
            </a:pPr>
            <a:r>
              <a:rPr lang="uk-UA" sz="2800" i="1">
                <a:solidFill>
                  <a:srgbClr val="000000"/>
                </a:solidFill>
                <a:latin typeface="Calibri" pitchFamily="34" charset="0"/>
                <a:cs typeface="Calibri" pitchFamily="34" charset="0"/>
                <a:hlinkClick r:id="rId2"/>
              </a:rPr>
              <a:t>nataliia.smykun@gmail.com</a:t>
            </a:r>
            <a:endParaRPr lang="uk-UA" sz="2800" i="1">
              <a:solidFill>
                <a:srgbClr val="000000"/>
              </a:solidFill>
              <a:latin typeface="Calibri" pitchFamily="34" charset="0"/>
              <a:cs typeface="Calibri" pitchFamily="34" charset="0"/>
            </a:endParaRPr>
          </a:p>
          <a:p>
            <a:pPr algn="ctr">
              <a:lnSpc>
                <a:spcPct val="90000"/>
              </a:lnSpc>
              <a:spcBef>
                <a:spcPts val="1000"/>
              </a:spcBef>
              <a:buFont typeface="Arial" charset="0"/>
              <a:buNone/>
            </a:pPr>
            <a:r>
              <a:rPr lang="en-US" sz="2800" i="1">
                <a:solidFill>
                  <a:srgbClr val="000000"/>
                </a:solidFill>
                <a:latin typeface="Calibri" pitchFamily="34" charset="0"/>
                <a:cs typeface="Calibri" pitchFamily="34" charset="0"/>
                <a:hlinkClick r:id="rId3"/>
              </a:rPr>
              <a:t>zelenalyubov@gmail.com</a:t>
            </a:r>
            <a:endParaRPr lang="uk-UA" sz="2800" i="1">
              <a:solidFill>
                <a:srgbClr val="000000"/>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2245</TotalTime>
  <Words>515</Words>
  <Application>Microsoft Office PowerPoint</Application>
  <PresentationFormat>Произвольный</PresentationFormat>
  <Paragraphs>51</Paragraphs>
  <Slides>8</Slides>
  <Notes>0</Notes>
  <HiddenSlides>0</HiddenSlides>
  <MMClips>0</MMClips>
  <ScaleCrop>false</ScaleCrop>
  <HeadingPairs>
    <vt:vector size="6" baseType="variant">
      <vt:variant>
        <vt:lpstr>Использованные шрифты</vt:lpstr>
      </vt:variant>
      <vt:variant>
        <vt:i4>7</vt:i4>
      </vt:variant>
      <vt:variant>
        <vt:lpstr>Шаблон оформления</vt:lpstr>
      </vt:variant>
      <vt:variant>
        <vt:i4>1</vt:i4>
      </vt:variant>
      <vt:variant>
        <vt:lpstr>Заголовки слайдов</vt:lpstr>
      </vt:variant>
      <vt:variant>
        <vt:i4>8</vt:i4>
      </vt:variant>
    </vt:vector>
  </HeadingPairs>
  <TitlesOfParts>
    <vt:vector size="16" baseType="lpstr">
      <vt:lpstr>Arial</vt:lpstr>
      <vt:lpstr>Calibri Light</vt:lpstr>
      <vt:lpstr>Calibri</vt:lpstr>
      <vt:lpstr>Times New Roman</vt:lpstr>
      <vt:lpstr>Verdana</vt:lpstr>
      <vt:lpstr>Wingdings</vt:lpstr>
      <vt:lpstr>Palatino Linotype</vt:lpstr>
      <vt:lpstr>Тема Office</vt:lpstr>
      <vt:lpstr>Some microbiological characteristics of the biofilm on the surface of pre-production pellets of polypropylene microplastics after short exposure  in the soil </vt:lpstr>
      <vt:lpstr>Слайд 2</vt:lpstr>
      <vt:lpstr>Слайд 3</vt:lpstr>
      <vt:lpstr>Methods</vt:lpstr>
      <vt:lpstr>Chemical characteristics of the studied soil </vt:lpstr>
      <vt:lpstr>Microbiological characteristics of soil and biofilm</vt:lpstr>
      <vt:lpstr>Слайд 7</vt:lpstr>
      <vt:lpstr>Слайд 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Possible role of Anaerotignum sp. in biofilm formation by sulfate-reducing bacteria on poly(ethylene terephthalate) surface </dc:title>
  <dc:creator>Nataliia Tkachuk</dc:creator>
  <cp:lastModifiedBy>Админ</cp:lastModifiedBy>
  <cp:revision>223</cp:revision>
  <dcterms:created xsi:type="dcterms:W3CDTF">2022-07-09T16:50:10Z</dcterms:created>
  <dcterms:modified xsi:type="dcterms:W3CDTF">2023-07-08T13:03:05Z</dcterms:modified>
</cp:coreProperties>
</file>