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1" r:id="rId4"/>
    <p:sldId id="272" r:id="rId5"/>
    <p:sldId id="274" r:id="rId6"/>
    <p:sldId id="273" r:id="rId7"/>
    <p:sldId id="276" r:id="rId8"/>
    <p:sldId id="275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095" autoAdjust="0"/>
  </p:normalViewPr>
  <p:slideViewPr>
    <p:cSldViewPr>
      <p:cViewPr varScale="1">
        <p:scale>
          <a:sx n="62" d="100"/>
          <a:sy n="62" d="100"/>
        </p:scale>
        <p:origin x="165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yiz%20Amin\Downloads\ASPHALT%20TAKE%20COAT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yiz%20Amin\Downloads\ASPHALT%20TAKE%20COAT%20(1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00234161906231"/>
          <c:y val="3.1093290758010088E-2"/>
          <c:w val="0.76591432504760437"/>
          <c:h val="0.70038482392625967"/>
        </c:manualLayout>
      </c:layout>
      <c:scatterChart>
        <c:scatterStyle val="smoothMarker"/>
        <c:varyColors val="0"/>
        <c:ser>
          <c:idx val="0"/>
          <c:order val="0"/>
          <c:tx>
            <c:v>SK-90</c:v>
          </c:tx>
          <c:spPr>
            <a:ln w="28575" cap="rnd">
              <a:noFill/>
              <a:prstDash val="sysDash"/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accent1"/>
                </a:solidFill>
                <a:prstDash val="sysDash"/>
              </a:ln>
              <a:effectLst/>
            </c:spPr>
            <c:trendlineType val="poly"/>
            <c:order val="4"/>
            <c:intercept val="0"/>
            <c:dispRSqr val="0"/>
            <c:dispEq val="0"/>
          </c:trendline>
          <c:xVal>
            <c:numRef>
              <c:f>'SK-90'!$A$2:$A$21</c:f>
              <c:numCache>
                <c:formatCode>General</c:formatCode>
                <c:ptCount val="20"/>
                <c:pt idx="0">
                  <c:v>25.22076607</c:v>
                </c:pt>
                <c:pt idx="1">
                  <c:v>50.442310329999998</c:v>
                </c:pt>
                <c:pt idx="2">
                  <c:v>75.662933350000003</c:v>
                </c:pt>
                <c:pt idx="3">
                  <c:v>100.8842697</c:v>
                </c:pt>
                <c:pt idx="4">
                  <c:v>137.43730160000001</c:v>
                </c:pt>
                <c:pt idx="5">
                  <c:v>162.4372559</c:v>
                </c:pt>
                <c:pt idx="6">
                  <c:v>224.37277219999999</c:v>
                </c:pt>
                <c:pt idx="7">
                  <c:v>249.37232969999999</c:v>
                </c:pt>
                <c:pt idx="8">
                  <c:v>274.37161250000003</c:v>
                </c:pt>
                <c:pt idx="9">
                  <c:v>299.37063599999999</c:v>
                </c:pt>
                <c:pt idx="10">
                  <c:v>324.3701782</c:v>
                </c:pt>
                <c:pt idx="11">
                  <c:v>330</c:v>
                </c:pt>
                <c:pt idx="12">
                  <c:v>360</c:v>
                </c:pt>
                <c:pt idx="13">
                  <c:v>390</c:v>
                </c:pt>
                <c:pt idx="14">
                  <c:v>400</c:v>
                </c:pt>
                <c:pt idx="15">
                  <c:v>420</c:v>
                </c:pt>
                <c:pt idx="16">
                  <c:v>440</c:v>
                </c:pt>
                <c:pt idx="17">
                  <c:v>460</c:v>
                </c:pt>
                <c:pt idx="18">
                  <c:v>480</c:v>
                </c:pt>
                <c:pt idx="19">
                  <c:v>500</c:v>
                </c:pt>
              </c:numCache>
            </c:numRef>
          </c:xVal>
          <c:yVal>
            <c:numRef>
              <c:f>'SK-90'!$B$2:$B$21</c:f>
              <c:numCache>
                <c:formatCode>0.0000</c:formatCode>
                <c:ptCount val="20"/>
                <c:pt idx="0" formatCode="General">
                  <c:v>-5.0746979999999999E-3</c:v>
                </c:pt>
                <c:pt idx="1">
                  <c:v>-1.0007052000000001E-2</c:v>
                </c:pt>
                <c:pt idx="2">
                  <c:v>-1.5035055E-2</c:v>
                </c:pt>
                <c:pt idx="3">
                  <c:v>-1.9629412999999998E-2</c:v>
                </c:pt>
                <c:pt idx="4">
                  <c:v>-1.9857768000000001E-2</c:v>
                </c:pt>
                <c:pt idx="5">
                  <c:v>-2.4321510000000001E-2</c:v>
                </c:pt>
                <c:pt idx="6">
                  <c:v>-3.3080238999999997E-2</c:v>
                </c:pt>
                <c:pt idx="7">
                  <c:v>-3.6342971000000002E-2</c:v>
                </c:pt>
                <c:pt idx="8">
                  <c:v>-4.0618191999999997E-2</c:v>
                </c:pt>
                <c:pt idx="9">
                  <c:v>-4.2793799E-2</c:v>
                </c:pt>
                <c:pt idx="10">
                  <c:v>-4.6761538999999998E-2</c:v>
                </c:pt>
                <c:pt idx="11">
                  <c:v>-4.7779121000000001E-2</c:v>
                </c:pt>
                <c:pt idx="12">
                  <c:v>-3.5997186E-2</c:v>
                </c:pt>
                <c:pt idx="13">
                  <c:v>-4.9668584000000002E-2</c:v>
                </c:pt>
                <c:pt idx="14">
                  <c:v>-5.7800694999999999E-2</c:v>
                </c:pt>
                <c:pt idx="15">
                  <c:v>-5.3095723999999997E-2</c:v>
                </c:pt>
                <c:pt idx="16">
                  <c:v>-3.4001733999999999E-2</c:v>
                </c:pt>
                <c:pt idx="17">
                  <c:v>-2.6426913E-2</c:v>
                </c:pt>
                <c:pt idx="18">
                  <c:v>-1.2808780000000001E-2</c:v>
                </c:pt>
                <c:pt idx="19" formatCode="0.00E+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8A0-4ACA-9733-4550214C97DD}"/>
            </c:ext>
          </c:extLst>
        </c:ser>
        <c:ser>
          <c:idx val="1"/>
          <c:order val="1"/>
          <c:tx>
            <c:v>Without take coat</c:v>
          </c:tx>
          <c:spPr>
            <a:ln w="28575" cap="rnd">
              <a:noFill/>
              <a:prstDash val="sysDash"/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accent2"/>
                </a:solidFill>
                <a:prstDash val="sysDash"/>
              </a:ln>
              <a:effectLst/>
            </c:spPr>
            <c:trendlineType val="poly"/>
            <c:order val="6"/>
            <c:intercept val="0"/>
            <c:dispRSqr val="0"/>
            <c:dispEq val="0"/>
          </c:trendline>
          <c:xVal>
            <c:numRef>
              <c:f>Validated!$A$2:$A$22</c:f>
              <c:numCache>
                <c:formatCode>General</c:formatCode>
                <c:ptCount val="21"/>
                <c:pt idx="0">
                  <c:v>0</c:v>
                </c:pt>
                <c:pt idx="1">
                  <c:v>25.221220020000001</c:v>
                </c:pt>
                <c:pt idx="2">
                  <c:v>50.442352290000002</c:v>
                </c:pt>
                <c:pt idx="3">
                  <c:v>75.663352970000005</c:v>
                </c:pt>
                <c:pt idx="4">
                  <c:v>100.88441469999999</c:v>
                </c:pt>
                <c:pt idx="5">
                  <c:v>125.88391110000001</c:v>
                </c:pt>
                <c:pt idx="6">
                  <c:v>150.8837891</c:v>
                </c:pt>
                <c:pt idx="7">
                  <c:v>175.88288879999999</c:v>
                </c:pt>
                <c:pt idx="8">
                  <c:v>200.8830414</c:v>
                </c:pt>
                <c:pt idx="9">
                  <c:v>225.88154599999999</c:v>
                </c:pt>
                <c:pt idx="10">
                  <c:v>250.88218689999999</c:v>
                </c:pt>
                <c:pt idx="11">
                  <c:v>275.87997439999998</c:v>
                </c:pt>
                <c:pt idx="12">
                  <c:v>300.8806763</c:v>
                </c:pt>
                <c:pt idx="13">
                  <c:v>325.87844849999999</c:v>
                </c:pt>
                <c:pt idx="14">
                  <c:v>350.87539670000001</c:v>
                </c:pt>
                <c:pt idx="15">
                  <c:v>375.87503049999998</c:v>
                </c:pt>
                <c:pt idx="16">
                  <c:v>400.86444089999998</c:v>
                </c:pt>
                <c:pt idx="17">
                  <c:v>426.08489989999998</c:v>
                </c:pt>
                <c:pt idx="18">
                  <c:v>451.30392460000002</c:v>
                </c:pt>
                <c:pt idx="19">
                  <c:v>476.52203370000001</c:v>
                </c:pt>
                <c:pt idx="20">
                  <c:v>501.74600220000002</c:v>
                </c:pt>
              </c:numCache>
            </c:numRef>
          </c:xVal>
          <c:yVal>
            <c:numRef>
              <c:f>Validated!$B$2:$B$22</c:f>
              <c:numCache>
                <c:formatCode>General</c:formatCode>
                <c:ptCount val="21"/>
                <c:pt idx="0" formatCode="0.00E+00">
                  <c:v>-4.0000000000000001E-3</c:v>
                </c:pt>
                <c:pt idx="1">
                  <c:v>-5.8722469999999997E-3</c:v>
                </c:pt>
                <c:pt idx="2">
                  <c:v>-1.1517598E-2</c:v>
                </c:pt>
                <c:pt idx="3">
                  <c:v>-1.7427294999999999E-2</c:v>
                </c:pt>
                <c:pt idx="4">
                  <c:v>-2.2644104000000002E-2</c:v>
                </c:pt>
                <c:pt idx="5">
                  <c:v>-2.8423393000000002E-2</c:v>
                </c:pt>
                <c:pt idx="6">
                  <c:v>-3.3074509000000002E-2</c:v>
                </c:pt>
                <c:pt idx="7">
                  <c:v>-3.8601036999999998E-2</c:v>
                </c:pt>
                <c:pt idx="8">
                  <c:v>-4.2547218999999997E-2</c:v>
                </c:pt>
                <c:pt idx="9">
                  <c:v>-4.7835759999999998E-2</c:v>
                </c:pt>
                <c:pt idx="10">
                  <c:v>-5.0878718000000003E-2</c:v>
                </c:pt>
                <c:pt idx="11">
                  <c:v>-5.6363899000000002E-2</c:v>
                </c:pt>
                <c:pt idx="12">
                  <c:v>-5.7838354000000002E-2</c:v>
                </c:pt>
                <c:pt idx="13">
                  <c:v>-6.4881437E-2</c:v>
                </c:pt>
                <c:pt idx="14">
                  <c:v>-6.2364287999999997E-2</c:v>
                </c:pt>
                <c:pt idx="15">
                  <c:v>-7.2966560999999999E-2</c:v>
                </c:pt>
                <c:pt idx="16">
                  <c:v>-6.6301987000000007E-2</c:v>
                </c:pt>
                <c:pt idx="17">
                  <c:v>-4.4548976999999997E-2</c:v>
                </c:pt>
                <c:pt idx="18">
                  <c:v>-3.3787075E-2</c:v>
                </c:pt>
                <c:pt idx="19">
                  <c:v>-1.5454093E-2</c:v>
                </c:pt>
                <c:pt idx="20" formatCode="0.00E+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8A0-4ACA-9733-4550214C97DD}"/>
            </c:ext>
          </c:extLst>
        </c:ser>
        <c:ser>
          <c:idx val="2"/>
          <c:order val="2"/>
          <c:tx>
            <c:v>SBS modified asphalt</c:v>
          </c:tx>
          <c:spPr>
            <a:ln w="28575" cap="rnd">
              <a:noFill/>
              <a:prstDash val="sysDash"/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accent3"/>
                </a:solidFill>
                <a:prstDash val="sysDash"/>
              </a:ln>
              <a:effectLst/>
            </c:spPr>
            <c:trendlineType val="poly"/>
            <c:order val="4"/>
            <c:intercept val="0"/>
            <c:dispRSqr val="0"/>
            <c:dispEq val="0"/>
          </c:trendline>
          <c:xVal>
            <c:numRef>
              <c:f>'Sbs modified hot'!$A$1:$A$21</c:f>
              <c:numCache>
                <c:formatCode>General</c:formatCode>
                <c:ptCount val="21"/>
                <c:pt idx="0">
                  <c:v>0</c:v>
                </c:pt>
                <c:pt idx="1">
                  <c:v>25.220781330000001</c:v>
                </c:pt>
                <c:pt idx="2">
                  <c:v>50.442310329999998</c:v>
                </c:pt>
                <c:pt idx="3">
                  <c:v>75.662948610000001</c:v>
                </c:pt>
                <c:pt idx="4">
                  <c:v>100.8842621</c:v>
                </c:pt>
                <c:pt idx="5">
                  <c:v>125.88356020000001</c:v>
                </c:pt>
                <c:pt idx="6">
                  <c:v>150.8834076</c:v>
                </c:pt>
                <c:pt idx="7">
                  <c:v>175.88264469999999</c:v>
                </c:pt>
                <c:pt idx="8">
                  <c:v>200.88218689999999</c:v>
                </c:pt>
                <c:pt idx="9">
                  <c:v>225.8814697</c:v>
                </c:pt>
                <c:pt idx="10">
                  <c:v>250.88047789999999</c:v>
                </c:pt>
                <c:pt idx="11">
                  <c:v>275.88000490000002</c:v>
                </c:pt>
                <c:pt idx="12">
                  <c:v>300.87805179999998</c:v>
                </c:pt>
                <c:pt idx="13">
                  <c:v>330</c:v>
                </c:pt>
                <c:pt idx="14">
                  <c:v>360</c:v>
                </c:pt>
                <c:pt idx="15">
                  <c:v>390</c:v>
                </c:pt>
                <c:pt idx="16">
                  <c:v>410</c:v>
                </c:pt>
                <c:pt idx="17">
                  <c:v>420</c:v>
                </c:pt>
                <c:pt idx="18">
                  <c:v>450</c:v>
                </c:pt>
                <c:pt idx="19">
                  <c:v>480</c:v>
                </c:pt>
                <c:pt idx="20">
                  <c:v>500</c:v>
                </c:pt>
              </c:numCache>
            </c:numRef>
          </c:xVal>
          <c:yVal>
            <c:numRef>
              <c:f>'Sbs modified hot'!$B$1:$B$21</c:f>
              <c:numCache>
                <c:formatCode>General</c:formatCode>
                <c:ptCount val="21"/>
                <c:pt idx="0" formatCode="0.00E+00">
                  <c:v>-4.0000000000000001E-3</c:v>
                </c:pt>
                <c:pt idx="1">
                  <c:v>-5.0247520000000004E-3</c:v>
                </c:pt>
                <c:pt idx="2">
                  <c:v>-9.9138079999999996E-3</c:v>
                </c:pt>
                <c:pt idx="3">
                  <c:v>-1.4886241E-2</c:v>
                </c:pt>
                <c:pt idx="4">
                  <c:v>-1.9440099999999998E-2</c:v>
                </c:pt>
                <c:pt idx="5">
                  <c:v>-2.4209927999999999E-2</c:v>
                </c:pt>
                <c:pt idx="6">
                  <c:v>-2.8228021999999998E-2</c:v>
                </c:pt>
                <c:pt idx="7">
                  <c:v>-3.2715391000000003E-2</c:v>
                </c:pt>
                <c:pt idx="8">
                  <c:v>-3.5934674999999999E-2</c:v>
                </c:pt>
                <c:pt idx="9">
                  <c:v>-4.0119800999999997E-2</c:v>
                </c:pt>
                <c:pt idx="10">
                  <c:v>-4.2236648000000002E-2</c:v>
                </c:pt>
                <c:pt idx="11">
                  <c:v>-4.6097658999999999E-2</c:v>
                </c:pt>
                <c:pt idx="12">
                  <c:v>-4.7026842999999999E-2</c:v>
                </c:pt>
                <c:pt idx="13">
                  <c:v>-3.5621173999999999E-2</c:v>
                </c:pt>
                <c:pt idx="14">
                  <c:v>-4.8711668999999999E-2</c:v>
                </c:pt>
                <c:pt idx="15">
                  <c:v>-5.6772272999999998E-2</c:v>
                </c:pt>
                <c:pt idx="16">
                  <c:v>-5.2137289000000003E-2</c:v>
                </c:pt>
                <c:pt idx="17">
                  <c:v>-3.3234741999999998E-2</c:v>
                </c:pt>
                <c:pt idx="18">
                  <c:v>-2.5876171999999999E-2</c:v>
                </c:pt>
                <c:pt idx="19">
                  <c:v>-1.252697E-2</c:v>
                </c:pt>
                <c:pt idx="20" formatCode="0.00E+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8A0-4ACA-9733-4550214C97DD}"/>
            </c:ext>
          </c:extLst>
        </c:ser>
        <c:ser>
          <c:idx val="3"/>
          <c:order val="3"/>
          <c:tx>
            <c:v>Epoxy resin</c:v>
          </c:tx>
          <c:spPr>
            <a:ln w="28575" cap="rnd">
              <a:noFill/>
              <a:prstDash val="sysDash"/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accent4"/>
                </a:solidFill>
                <a:prstDash val="sysDash"/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Epoxy!$A$1:$A$21</c:f>
              <c:numCache>
                <c:formatCode>General</c:formatCode>
                <c:ptCount val="21"/>
                <c:pt idx="0">
                  <c:v>0</c:v>
                </c:pt>
                <c:pt idx="1">
                  <c:v>25.22076607</c:v>
                </c:pt>
                <c:pt idx="2">
                  <c:v>50.442310329999998</c:v>
                </c:pt>
                <c:pt idx="3">
                  <c:v>75.662933350000003</c:v>
                </c:pt>
                <c:pt idx="4">
                  <c:v>100.8842697</c:v>
                </c:pt>
                <c:pt idx="5">
                  <c:v>125.88356020000001</c:v>
                </c:pt>
                <c:pt idx="6">
                  <c:v>150.8834229</c:v>
                </c:pt>
                <c:pt idx="7">
                  <c:v>175.88267519999999</c:v>
                </c:pt>
                <c:pt idx="8">
                  <c:v>200.8822327</c:v>
                </c:pt>
                <c:pt idx="9">
                  <c:v>225.88151550000001</c:v>
                </c:pt>
                <c:pt idx="10">
                  <c:v>250.8805389</c:v>
                </c:pt>
                <c:pt idx="11">
                  <c:v>275.88009640000001</c:v>
                </c:pt>
                <c:pt idx="12">
                  <c:v>300.87817380000001</c:v>
                </c:pt>
                <c:pt idx="13">
                  <c:v>325.87731930000001</c:v>
                </c:pt>
                <c:pt idx="14">
                  <c:v>350.87503049999998</c:v>
                </c:pt>
                <c:pt idx="15">
                  <c:v>375.87246699999997</c:v>
                </c:pt>
                <c:pt idx="16">
                  <c:v>400.86694340000003</c:v>
                </c:pt>
                <c:pt idx="17">
                  <c:v>426.08547970000001</c:v>
                </c:pt>
                <c:pt idx="18">
                  <c:v>451.30569459999998</c:v>
                </c:pt>
                <c:pt idx="19">
                  <c:v>476.52487180000003</c:v>
                </c:pt>
                <c:pt idx="20">
                  <c:v>501.7453003</c:v>
                </c:pt>
              </c:numCache>
            </c:numRef>
          </c:xVal>
          <c:yVal>
            <c:numRef>
              <c:f>Epoxy!$B$1:$B$21</c:f>
              <c:numCache>
                <c:formatCode>General</c:formatCode>
                <c:ptCount val="21"/>
                <c:pt idx="0" formatCode="0.00E+00">
                  <c:v>-4.0000000000000001E-3</c:v>
                </c:pt>
                <c:pt idx="1">
                  <c:v>-5.0746979999999999E-3</c:v>
                </c:pt>
                <c:pt idx="2">
                  <c:v>-1.0007052000000001E-2</c:v>
                </c:pt>
                <c:pt idx="3">
                  <c:v>-1.5035055E-2</c:v>
                </c:pt>
                <c:pt idx="4">
                  <c:v>-1.9629412999999998E-2</c:v>
                </c:pt>
                <c:pt idx="5">
                  <c:v>-2.4461680999999999E-2</c:v>
                </c:pt>
                <c:pt idx="6">
                  <c:v>-2.8519724999999999E-2</c:v>
                </c:pt>
                <c:pt idx="7">
                  <c:v>-3.3080238999999997E-2</c:v>
                </c:pt>
                <c:pt idx="8">
                  <c:v>-3.6342971000000002E-2</c:v>
                </c:pt>
                <c:pt idx="9">
                  <c:v>-4.0618191999999997E-2</c:v>
                </c:pt>
                <c:pt idx="10">
                  <c:v>-4.2793799E-2</c:v>
                </c:pt>
                <c:pt idx="11">
                  <c:v>-4.6761538999999998E-2</c:v>
                </c:pt>
                <c:pt idx="12">
                  <c:v>-4.7779121000000001E-2</c:v>
                </c:pt>
                <c:pt idx="13">
                  <c:v>-5.1059133999999999E-2</c:v>
                </c:pt>
                <c:pt idx="14">
                  <c:v>-4.9668584000000002E-2</c:v>
                </c:pt>
                <c:pt idx="15">
                  <c:v>-5.7800694999999999E-2</c:v>
                </c:pt>
                <c:pt idx="16">
                  <c:v>-5.3095723999999997E-2</c:v>
                </c:pt>
                <c:pt idx="17">
                  <c:v>-3.4001733999999999E-2</c:v>
                </c:pt>
                <c:pt idx="18">
                  <c:v>-2.6426913E-2</c:v>
                </c:pt>
                <c:pt idx="19">
                  <c:v>-1.2808780000000001E-2</c:v>
                </c:pt>
                <c:pt idx="20" formatCode="0.00E+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08A0-4ACA-9733-4550214C97DD}"/>
            </c:ext>
          </c:extLst>
        </c:ser>
        <c:ser>
          <c:idx val="4"/>
          <c:order val="4"/>
          <c:tx>
            <c:v>SBS Modified Hot asphalt emulsion</c:v>
          </c:tx>
          <c:spPr>
            <a:ln w="28575" cap="rnd">
              <a:noFill/>
              <a:prstDash val="sysDash"/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rgbClr val="00B050"/>
                </a:solidFill>
                <a:prstDash val="sysDash"/>
              </a:ln>
              <a:effectLst/>
            </c:spPr>
            <c:trendlineType val="poly"/>
            <c:order val="4"/>
            <c:dispRSqr val="0"/>
            <c:dispEq val="0"/>
          </c:trendline>
          <c:xVal>
            <c:numRef>
              <c:f>'SBS..Emulsion'!$A$1:$A$21</c:f>
              <c:numCache>
                <c:formatCode>General</c:formatCode>
                <c:ptCount val="21"/>
                <c:pt idx="0">
                  <c:v>0</c:v>
                </c:pt>
                <c:pt idx="1">
                  <c:v>25.220783229999999</c:v>
                </c:pt>
                <c:pt idx="2">
                  <c:v>50.442325590000003</c:v>
                </c:pt>
                <c:pt idx="3">
                  <c:v>75.662963869999999</c:v>
                </c:pt>
                <c:pt idx="4">
                  <c:v>100.8843231</c:v>
                </c:pt>
                <c:pt idx="5">
                  <c:v>125.8836288</c:v>
                </c:pt>
                <c:pt idx="6">
                  <c:v>162.43637079999999</c:v>
                </c:pt>
                <c:pt idx="7">
                  <c:v>224.37191770000001</c:v>
                </c:pt>
                <c:pt idx="8">
                  <c:v>249.37156680000001</c:v>
                </c:pt>
                <c:pt idx="9">
                  <c:v>274.37088010000002</c:v>
                </c:pt>
                <c:pt idx="10">
                  <c:v>299.3700867</c:v>
                </c:pt>
                <c:pt idx="11">
                  <c:v>324.36962890000001</c:v>
                </c:pt>
                <c:pt idx="12">
                  <c:v>349.36807249999998</c:v>
                </c:pt>
                <c:pt idx="13">
                  <c:v>374.36715700000002</c:v>
                </c:pt>
                <c:pt idx="14">
                  <c:v>399.36474609999999</c:v>
                </c:pt>
                <c:pt idx="15">
                  <c:v>415</c:v>
                </c:pt>
                <c:pt idx="16">
                  <c:v>430</c:v>
                </c:pt>
                <c:pt idx="17">
                  <c:v>450</c:v>
                </c:pt>
                <c:pt idx="18">
                  <c:v>480</c:v>
                </c:pt>
                <c:pt idx="19">
                  <c:v>490</c:v>
                </c:pt>
                <c:pt idx="20">
                  <c:v>500</c:v>
                </c:pt>
              </c:numCache>
            </c:numRef>
          </c:xVal>
          <c:yVal>
            <c:numRef>
              <c:f>'SBS..Emulsion'!$B$1:$B$21</c:f>
              <c:numCache>
                <c:formatCode>General</c:formatCode>
                <c:ptCount val="21"/>
                <c:pt idx="0" formatCode="0.00E+00">
                  <c:v>-4.0000000000000001E-3</c:v>
                </c:pt>
                <c:pt idx="1">
                  <c:v>-5.2575870000000002E-3</c:v>
                </c:pt>
                <c:pt idx="2">
                  <c:v>-1.0344337E-2</c:v>
                </c:pt>
                <c:pt idx="3">
                  <c:v>-1.5579512E-2</c:v>
                </c:pt>
                <c:pt idx="4">
                  <c:v>-2.0318314000000001E-2</c:v>
                </c:pt>
                <c:pt idx="5">
                  <c:v>-2.5385188E-2</c:v>
                </c:pt>
                <c:pt idx="6">
                  <c:v>-2.5195665999999999E-2</c:v>
                </c:pt>
                <c:pt idx="7">
                  <c:v>-3.4427665000000003E-2</c:v>
                </c:pt>
                <c:pt idx="8">
                  <c:v>-3.7866004000000002E-2</c:v>
                </c:pt>
                <c:pt idx="9">
                  <c:v>-4.2487803999999997E-2</c:v>
                </c:pt>
                <c:pt idx="10">
                  <c:v>-4.4949139999999999E-2</c:v>
                </c:pt>
                <c:pt idx="11">
                  <c:v>-4.9347699000000002E-2</c:v>
                </c:pt>
                <c:pt idx="12">
                  <c:v>-5.0808560000000003E-2</c:v>
                </c:pt>
                <c:pt idx="13">
                  <c:v>-5.4897226E-2</c:v>
                </c:pt>
                <c:pt idx="14">
                  <c:v>-5.3738859E-2</c:v>
                </c:pt>
                <c:pt idx="15">
                  <c:v>-6.2317538999999998E-2</c:v>
                </c:pt>
                <c:pt idx="16">
                  <c:v>-5.7374916999999998E-2</c:v>
                </c:pt>
                <c:pt idx="17">
                  <c:v>-3.7343006999999998E-2</c:v>
                </c:pt>
                <c:pt idx="18">
                  <c:v>-2.8881894000000002E-2</c:v>
                </c:pt>
                <c:pt idx="19">
                  <c:v>-1.4035293000000001E-2</c:v>
                </c:pt>
                <c:pt idx="20" formatCode="0.00E+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08A0-4ACA-9733-4550214C9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6155215"/>
        <c:axId val="1973028735"/>
      </c:scatterChart>
      <c:valAx>
        <c:axId val="1346155215"/>
        <c:scaling>
          <c:orientation val="minMax"/>
          <c:max val="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900" b="1">
                    <a:latin typeface="Palatino Linotype" panose="02040502050505030304" pitchFamily="18" charset="0"/>
                  </a:rPr>
                  <a:t>True distance along the path (mm)</a:t>
                </a:r>
              </a:p>
            </c:rich>
          </c:tx>
          <c:layout>
            <c:manualLayout>
              <c:xMode val="edge"/>
              <c:yMode val="edge"/>
              <c:x val="0.2486579518228863"/>
              <c:y val="0.741070117606414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PK"/>
          </a:p>
        </c:txPr>
        <c:crossAx val="1973028735"/>
        <c:crosses val="autoZero"/>
        <c:crossBetween val="midCat"/>
        <c:majorUnit val="100"/>
      </c:valAx>
      <c:valAx>
        <c:axId val="1973028735"/>
        <c:scaling>
          <c:orientation val="minMax"/>
          <c:max val="0"/>
          <c:min val="-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>
                    <a:latin typeface="Palatino Linotype" panose="02040502050505030304" pitchFamily="18" charset="0"/>
                  </a:rPr>
                  <a:t>Rutting depth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PK"/>
          </a:p>
        </c:txPr>
        <c:crossAx val="1346155215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5BBB"/>
      </a:solidFill>
      <a:round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44496835406554"/>
          <c:y val="3.885169344235042E-2"/>
          <c:w val="0.76321890949575666"/>
          <c:h val="0.68548269278240415"/>
        </c:manualLayout>
      </c:layout>
      <c:scatterChart>
        <c:scatterStyle val="smoothMarker"/>
        <c:varyColors val="0"/>
        <c:ser>
          <c:idx val="0"/>
          <c:order val="0"/>
          <c:tx>
            <c:v>3mm</c:v>
          </c:tx>
          <c:spPr>
            <a:ln w="254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Thickness!$A$3:$A$23</c:f>
              <c:numCache>
                <c:formatCode>General</c:formatCode>
                <c:ptCount val="21"/>
                <c:pt idx="0">
                  <c:v>0</c:v>
                </c:pt>
                <c:pt idx="1">
                  <c:v>25.221</c:v>
                </c:pt>
                <c:pt idx="2">
                  <c:v>50.442300000000003</c:v>
                </c:pt>
                <c:pt idx="3">
                  <c:v>75.6631</c:v>
                </c:pt>
                <c:pt idx="4">
                  <c:v>100.884</c:v>
                </c:pt>
                <c:pt idx="5">
                  <c:v>125.884</c:v>
                </c:pt>
                <c:pt idx="6">
                  <c:v>150.88300000000001</c:v>
                </c:pt>
                <c:pt idx="7">
                  <c:v>175.88300000000001</c:v>
                </c:pt>
                <c:pt idx="8">
                  <c:v>200.88200000000001</c:v>
                </c:pt>
                <c:pt idx="9">
                  <c:v>225.88200000000001</c:v>
                </c:pt>
                <c:pt idx="10">
                  <c:v>250.881</c:v>
                </c:pt>
                <c:pt idx="11">
                  <c:v>275.88</c:v>
                </c:pt>
                <c:pt idx="12">
                  <c:v>300.87799999999999</c:v>
                </c:pt>
                <c:pt idx="13">
                  <c:v>325.87700000000001</c:v>
                </c:pt>
                <c:pt idx="14">
                  <c:v>350.875</c:v>
                </c:pt>
                <c:pt idx="15">
                  <c:v>375.87200000000001</c:v>
                </c:pt>
                <c:pt idx="16">
                  <c:v>400.86700000000002</c:v>
                </c:pt>
                <c:pt idx="17">
                  <c:v>426.08499999999998</c:v>
                </c:pt>
                <c:pt idx="18">
                  <c:v>451.30500000000001</c:v>
                </c:pt>
                <c:pt idx="19">
                  <c:v>476.524</c:v>
                </c:pt>
                <c:pt idx="20">
                  <c:v>500</c:v>
                </c:pt>
              </c:numCache>
            </c:numRef>
          </c:xVal>
          <c:yVal>
            <c:numRef>
              <c:f>Thickness!$B$3:$B$23</c:f>
              <c:numCache>
                <c:formatCode>General</c:formatCode>
                <c:ptCount val="21"/>
                <c:pt idx="0" formatCode="0.00E+00">
                  <c:v>-1.6400099999999999E-37</c:v>
                </c:pt>
                <c:pt idx="1">
                  <c:v>-5.3408300000000004E-3</c:v>
                </c:pt>
                <c:pt idx="2">
                  <c:v>-1.0505199999999999E-2</c:v>
                </c:pt>
                <c:pt idx="3">
                  <c:v>-1.5825100000000002E-2</c:v>
                </c:pt>
                <c:pt idx="4">
                  <c:v>-2.0628299999999999E-2</c:v>
                </c:pt>
                <c:pt idx="5">
                  <c:v>-2.57533E-2</c:v>
                </c:pt>
                <c:pt idx="6">
                  <c:v>-3.00232E-2</c:v>
                </c:pt>
                <c:pt idx="7">
                  <c:v>-3.4851E-2</c:v>
                </c:pt>
                <c:pt idx="8">
                  <c:v>-3.83603E-2</c:v>
                </c:pt>
                <c:pt idx="9">
                  <c:v>-4.2845399999999999E-2</c:v>
                </c:pt>
                <c:pt idx="10">
                  <c:v>-4.5374699999999997E-2</c:v>
                </c:pt>
                <c:pt idx="11">
                  <c:v>-4.9421600000000003E-2</c:v>
                </c:pt>
                <c:pt idx="12">
                  <c:v>-5.0969599999999997E-2</c:v>
                </c:pt>
                <c:pt idx="13">
                  <c:v>-5.4308200000000001E-2</c:v>
                </c:pt>
                <c:pt idx="14">
                  <c:v>-5.3323200000000001E-2</c:v>
                </c:pt>
                <c:pt idx="15">
                  <c:v>-6.1289900000000001E-2</c:v>
                </c:pt>
                <c:pt idx="16">
                  <c:v>-5.6445700000000001E-2</c:v>
                </c:pt>
                <c:pt idx="17">
                  <c:v>-3.6642500000000001E-2</c:v>
                </c:pt>
                <c:pt idx="18">
                  <c:v>-2.8246E-2</c:v>
                </c:pt>
                <c:pt idx="19">
                  <c:v>-1.3844E-2</c:v>
                </c:pt>
                <c:pt idx="20" formatCode="0.00E+00">
                  <c:v>-9.6211300000000005E-36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1CE-498B-9B87-285CDA395011}"/>
            </c:ext>
          </c:extLst>
        </c:ser>
        <c:ser>
          <c:idx val="1"/>
          <c:order val="1"/>
          <c:tx>
            <c:v>6mm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Thickness!$C$3:$C$23</c:f>
              <c:numCache>
                <c:formatCode>General</c:formatCode>
                <c:ptCount val="21"/>
                <c:pt idx="0">
                  <c:v>0</c:v>
                </c:pt>
                <c:pt idx="1">
                  <c:v>25.220800000000001</c:v>
                </c:pt>
                <c:pt idx="2">
                  <c:v>50.442300000000003</c:v>
                </c:pt>
                <c:pt idx="3">
                  <c:v>75.662899999999993</c:v>
                </c:pt>
                <c:pt idx="4">
                  <c:v>100.884</c:v>
                </c:pt>
                <c:pt idx="5">
                  <c:v>125.884</c:v>
                </c:pt>
                <c:pt idx="6">
                  <c:v>150.88300000000001</c:v>
                </c:pt>
                <c:pt idx="7">
                  <c:v>175.88300000000001</c:v>
                </c:pt>
                <c:pt idx="8">
                  <c:v>200.88200000000001</c:v>
                </c:pt>
                <c:pt idx="9">
                  <c:v>225.881</c:v>
                </c:pt>
                <c:pt idx="10">
                  <c:v>250.88</c:v>
                </c:pt>
                <c:pt idx="11">
                  <c:v>275.88</c:v>
                </c:pt>
                <c:pt idx="12">
                  <c:v>300.87799999999999</c:v>
                </c:pt>
                <c:pt idx="13">
                  <c:v>325.87700000000001</c:v>
                </c:pt>
                <c:pt idx="14">
                  <c:v>350.875</c:v>
                </c:pt>
                <c:pt idx="15">
                  <c:v>375.87200000000001</c:v>
                </c:pt>
                <c:pt idx="16">
                  <c:v>400.86700000000002</c:v>
                </c:pt>
                <c:pt idx="17">
                  <c:v>426.08600000000001</c:v>
                </c:pt>
                <c:pt idx="18">
                  <c:v>451.30599999999998</c:v>
                </c:pt>
                <c:pt idx="19">
                  <c:v>476.52499999999998</c:v>
                </c:pt>
                <c:pt idx="20">
                  <c:v>500</c:v>
                </c:pt>
              </c:numCache>
            </c:numRef>
          </c:xVal>
          <c:yVal>
            <c:numRef>
              <c:f>Thickness!$D$3:$D$23</c:f>
              <c:numCache>
                <c:formatCode>General</c:formatCode>
                <c:ptCount val="21"/>
                <c:pt idx="0" formatCode="0.00E+00">
                  <c:v>-2.9111600000000001E-37</c:v>
                </c:pt>
                <c:pt idx="1">
                  <c:v>-4.87895E-3</c:v>
                </c:pt>
                <c:pt idx="2">
                  <c:v>-9.6471200000000003E-3</c:v>
                </c:pt>
                <c:pt idx="3">
                  <c:v>-1.4452400000000001E-2</c:v>
                </c:pt>
                <c:pt idx="4">
                  <c:v>-1.8907E-2</c:v>
                </c:pt>
                <c:pt idx="5">
                  <c:v>-2.3497000000000001E-2</c:v>
                </c:pt>
                <c:pt idx="6">
                  <c:v>-2.7427799999999999E-2</c:v>
                </c:pt>
                <c:pt idx="7">
                  <c:v>-3.1732799999999999E-2</c:v>
                </c:pt>
                <c:pt idx="8">
                  <c:v>-3.4864100000000002E-2</c:v>
                </c:pt>
                <c:pt idx="9">
                  <c:v>-3.8876800000000003E-2</c:v>
                </c:pt>
                <c:pt idx="10">
                  <c:v>-4.0873600000000003E-2</c:v>
                </c:pt>
                <c:pt idx="11">
                  <c:v>-4.4614099999999997E-2</c:v>
                </c:pt>
                <c:pt idx="12">
                  <c:v>-4.5342300000000002E-2</c:v>
                </c:pt>
                <c:pt idx="13">
                  <c:v>-4.8371600000000001E-2</c:v>
                </c:pt>
                <c:pt idx="14">
                  <c:v>-4.6779099999999997E-2</c:v>
                </c:pt>
                <c:pt idx="15">
                  <c:v>-5.4883500000000002E-2</c:v>
                </c:pt>
                <c:pt idx="16">
                  <c:v>-5.0369999999999998E-2</c:v>
                </c:pt>
                <c:pt idx="17">
                  <c:v>-3.1816900000000002E-2</c:v>
                </c:pt>
                <c:pt idx="18">
                  <c:v>-2.49109E-2</c:v>
                </c:pt>
                <c:pt idx="19">
                  <c:v>-1.1982899999999999E-2</c:v>
                </c:pt>
                <c:pt idx="20" formatCode="0.00E+00">
                  <c:v>-1.00924E-35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1CE-498B-9B87-285CDA395011}"/>
            </c:ext>
          </c:extLst>
        </c:ser>
        <c:ser>
          <c:idx val="2"/>
          <c:order val="2"/>
          <c:tx>
            <c:v>10mm</c:v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Thickness!$E$3:$E$23</c:f>
              <c:numCache>
                <c:formatCode>General</c:formatCode>
                <c:ptCount val="21"/>
                <c:pt idx="0">
                  <c:v>0</c:v>
                </c:pt>
                <c:pt idx="1">
                  <c:v>25.2209</c:v>
                </c:pt>
                <c:pt idx="2">
                  <c:v>50.442300000000003</c:v>
                </c:pt>
                <c:pt idx="3">
                  <c:v>75.662999999999997</c:v>
                </c:pt>
                <c:pt idx="4">
                  <c:v>100.884</c:v>
                </c:pt>
                <c:pt idx="5">
                  <c:v>125.884</c:v>
                </c:pt>
                <c:pt idx="6">
                  <c:v>150.88300000000001</c:v>
                </c:pt>
                <c:pt idx="7">
                  <c:v>175.88300000000001</c:v>
                </c:pt>
                <c:pt idx="8">
                  <c:v>200.88200000000001</c:v>
                </c:pt>
                <c:pt idx="9">
                  <c:v>225.881</c:v>
                </c:pt>
                <c:pt idx="10">
                  <c:v>250.881</c:v>
                </c:pt>
                <c:pt idx="11">
                  <c:v>275.88</c:v>
                </c:pt>
                <c:pt idx="12">
                  <c:v>300.87799999999999</c:v>
                </c:pt>
                <c:pt idx="13">
                  <c:v>325.87700000000001</c:v>
                </c:pt>
                <c:pt idx="14">
                  <c:v>350.875</c:v>
                </c:pt>
                <c:pt idx="15">
                  <c:v>375.87299999999999</c:v>
                </c:pt>
                <c:pt idx="16">
                  <c:v>400.86799999999999</c:v>
                </c:pt>
                <c:pt idx="17">
                  <c:v>426.08699999999999</c:v>
                </c:pt>
                <c:pt idx="18">
                  <c:v>451.30700000000002</c:v>
                </c:pt>
                <c:pt idx="19">
                  <c:v>476.52600000000001</c:v>
                </c:pt>
                <c:pt idx="20">
                  <c:v>500</c:v>
                </c:pt>
              </c:numCache>
            </c:numRef>
          </c:xVal>
          <c:yVal>
            <c:numRef>
              <c:f>Thickness!$F$3:$F$23</c:f>
              <c:numCache>
                <c:formatCode>General</c:formatCode>
                <c:ptCount val="21"/>
                <c:pt idx="0" formatCode="0.00E+00">
                  <c:v>-3.7877499999999996E-37</c:v>
                </c:pt>
                <c:pt idx="1">
                  <c:v>-4.3721200000000002E-3</c:v>
                </c:pt>
                <c:pt idx="2">
                  <c:v>-8.6971099999999992E-3</c:v>
                </c:pt>
                <c:pt idx="3">
                  <c:v>-1.2942E-2</c:v>
                </c:pt>
                <c:pt idx="4">
                  <c:v>-1.70219E-2</c:v>
                </c:pt>
                <c:pt idx="5">
                  <c:v>-2.1013400000000002E-2</c:v>
                </c:pt>
                <c:pt idx="6">
                  <c:v>-2.4629100000000001E-2</c:v>
                </c:pt>
                <c:pt idx="7">
                  <c:v>-2.8316600000000001E-2</c:v>
                </c:pt>
                <c:pt idx="8">
                  <c:v>-3.1175999999999999E-2</c:v>
                </c:pt>
                <c:pt idx="9">
                  <c:v>-3.4581000000000001E-2</c:v>
                </c:pt>
                <c:pt idx="10">
                  <c:v>-3.6283500000000003E-2</c:v>
                </c:pt>
                <c:pt idx="11">
                  <c:v>-3.9564700000000001E-2</c:v>
                </c:pt>
                <c:pt idx="12">
                  <c:v>-3.97893E-2</c:v>
                </c:pt>
                <c:pt idx="13">
                  <c:v>-4.25209E-2</c:v>
                </c:pt>
                <c:pt idx="14">
                  <c:v>-4.0525600000000002E-2</c:v>
                </c:pt>
                <c:pt idx="15">
                  <c:v>-4.8810300000000001E-2</c:v>
                </c:pt>
                <c:pt idx="16">
                  <c:v>-4.4769299999999998E-2</c:v>
                </c:pt>
                <c:pt idx="17">
                  <c:v>-2.7292799999999999E-2</c:v>
                </c:pt>
                <c:pt idx="18">
                  <c:v>-2.1869799999999998E-2</c:v>
                </c:pt>
                <c:pt idx="19">
                  <c:v>-1.02796E-2</c:v>
                </c:pt>
                <c:pt idx="20" formatCode="0.00E+00">
                  <c:v>-1.04612E-35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1CE-498B-9B87-285CDA395011}"/>
            </c:ext>
          </c:extLst>
        </c:ser>
        <c:ser>
          <c:idx val="3"/>
          <c:order val="3"/>
          <c:tx>
            <c:v>9mm</c:v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Thickness!$G$3:$G$23</c:f>
              <c:numCache>
                <c:formatCode>General</c:formatCode>
                <c:ptCount val="21"/>
                <c:pt idx="0">
                  <c:v>0</c:v>
                </c:pt>
                <c:pt idx="1">
                  <c:v>25.2209</c:v>
                </c:pt>
                <c:pt idx="2">
                  <c:v>50.442300000000003</c:v>
                </c:pt>
                <c:pt idx="3">
                  <c:v>75.662999999999997</c:v>
                </c:pt>
                <c:pt idx="4">
                  <c:v>100.884</c:v>
                </c:pt>
                <c:pt idx="5">
                  <c:v>125.884</c:v>
                </c:pt>
                <c:pt idx="6">
                  <c:v>150.88300000000001</c:v>
                </c:pt>
                <c:pt idx="7">
                  <c:v>175.88300000000001</c:v>
                </c:pt>
                <c:pt idx="8">
                  <c:v>200.88200000000001</c:v>
                </c:pt>
                <c:pt idx="9">
                  <c:v>225.881</c:v>
                </c:pt>
                <c:pt idx="10">
                  <c:v>250.881</c:v>
                </c:pt>
                <c:pt idx="11">
                  <c:v>275.88</c:v>
                </c:pt>
                <c:pt idx="12">
                  <c:v>300.87799999999999</c:v>
                </c:pt>
                <c:pt idx="13">
                  <c:v>325.87700000000001</c:v>
                </c:pt>
                <c:pt idx="14">
                  <c:v>350.875</c:v>
                </c:pt>
                <c:pt idx="15">
                  <c:v>375.87299999999999</c:v>
                </c:pt>
                <c:pt idx="16">
                  <c:v>400.86799999999999</c:v>
                </c:pt>
                <c:pt idx="17">
                  <c:v>426.08699999999999</c:v>
                </c:pt>
                <c:pt idx="18">
                  <c:v>451.30700000000002</c:v>
                </c:pt>
                <c:pt idx="19">
                  <c:v>476.52600000000001</c:v>
                </c:pt>
                <c:pt idx="20">
                  <c:v>500</c:v>
                </c:pt>
              </c:numCache>
            </c:numRef>
          </c:xVal>
          <c:yVal>
            <c:numRef>
              <c:f>Thickness!$H$3:$H$23</c:f>
              <c:numCache>
                <c:formatCode>General</c:formatCode>
                <c:ptCount val="21"/>
                <c:pt idx="0" formatCode="0.00E+00">
                  <c:v>-3.6715000000000001E-37</c:v>
                </c:pt>
                <c:pt idx="1">
                  <c:v>-4.4886800000000001E-3</c:v>
                </c:pt>
                <c:pt idx="2">
                  <c:v>-8.9198699999999999E-3</c:v>
                </c:pt>
                <c:pt idx="3">
                  <c:v>-1.32896E-2</c:v>
                </c:pt>
                <c:pt idx="4">
                  <c:v>-1.74623E-2</c:v>
                </c:pt>
                <c:pt idx="5">
                  <c:v>-2.1585099999999999E-2</c:v>
                </c:pt>
                <c:pt idx="6">
                  <c:v>-2.5278999999999999E-2</c:v>
                </c:pt>
                <c:pt idx="7">
                  <c:v>-2.9102099999999999E-2</c:v>
                </c:pt>
                <c:pt idx="8">
                  <c:v>-3.2025400000000002E-2</c:v>
                </c:pt>
                <c:pt idx="9">
                  <c:v>-3.5566300000000002E-2</c:v>
                </c:pt>
                <c:pt idx="10">
                  <c:v>-3.7327199999999998E-2</c:v>
                </c:pt>
                <c:pt idx="11">
                  <c:v>-4.0715599999999998E-2</c:v>
                </c:pt>
                <c:pt idx="12">
                  <c:v>-4.1036799999999998E-2</c:v>
                </c:pt>
                <c:pt idx="13">
                  <c:v>-4.3832500000000003E-2</c:v>
                </c:pt>
                <c:pt idx="14">
                  <c:v>-4.1917299999999998E-2</c:v>
                </c:pt>
                <c:pt idx="15">
                  <c:v>-5.0156800000000001E-2</c:v>
                </c:pt>
                <c:pt idx="16">
                  <c:v>-4.6002399999999999E-2</c:v>
                </c:pt>
                <c:pt idx="17">
                  <c:v>-2.8291E-2</c:v>
                </c:pt>
                <c:pt idx="18">
                  <c:v>-2.2537499999999999E-2</c:v>
                </c:pt>
                <c:pt idx="19">
                  <c:v>-1.0650099999999999E-2</c:v>
                </c:pt>
                <c:pt idx="20" formatCode="0.00E+00">
                  <c:v>-1.03915E-35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1CE-498B-9B87-285CDA395011}"/>
            </c:ext>
          </c:extLst>
        </c:ser>
        <c:ser>
          <c:idx val="4"/>
          <c:order val="4"/>
          <c:tx>
            <c:v>7mm</c:v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Thickness!$G$3:$G$23</c:f>
              <c:numCache>
                <c:formatCode>General</c:formatCode>
                <c:ptCount val="21"/>
                <c:pt idx="0">
                  <c:v>0</c:v>
                </c:pt>
                <c:pt idx="1">
                  <c:v>25.2209</c:v>
                </c:pt>
                <c:pt idx="2">
                  <c:v>50.442300000000003</c:v>
                </c:pt>
                <c:pt idx="3">
                  <c:v>75.662999999999997</c:v>
                </c:pt>
                <c:pt idx="4">
                  <c:v>100.884</c:v>
                </c:pt>
                <c:pt idx="5">
                  <c:v>125.884</c:v>
                </c:pt>
                <c:pt idx="6">
                  <c:v>150.88300000000001</c:v>
                </c:pt>
                <c:pt idx="7">
                  <c:v>175.88300000000001</c:v>
                </c:pt>
                <c:pt idx="8">
                  <c:v>200.88200000000001</c:v>
                </c:pt>
                <c:pt idx="9">
                  <c:v>225.881</c:v>
                </c:pt>
                <c:pt idx="10">
                  <c:v>250.881</c:v>
                </c:pt>
                <c:pt idx="11">
                  <c:v>275.88</c:v>
                </c:pt>
                <c:pt idx="12">
                  <c:v>300.87799999999999</c:v>
                </c:pt>
                <c:pt idx="13">
                  <c:v>325.87700000000001</c:v>
                </c:pt>
                <c:pt idx="14">
                  <c:v>350.875</c:v>
                </c:pt>
                <c:pt idx="15">
                  <c:v>375.87299999999999</c:v>
                </c:pt>
                <c:pt idx="16">
                  <c:v>400.86799999999999</c:v>
                </c:pt>
                <c:pt idx="17">
                  <c:v>426.08699999999999</c:v>
                </c:pt>
                <c:pt idx="18">
                  <c:v>451.30700000000002</c:v>
                </c:pt>
                <c:pt idx="19">
                  <c:v>476.52600000000001</c:v>
                </c:pt>
                <c:pt idx="20">
                  <c:v>500</c:v>
                </c:pt>
              </c:numCache>
            </c:numRef>
          </c:xVal>
          <c:yVal>
            <c:numRef>
              <c:f>Thickness!$J$3:$J$23</c:f>
              <c:numCache>
                <c:formatCode>General</c:formatCode>
                <c:ptCount val="21"/>
                <c:pt idx="0" formatCode="0.00E+00">
                  <c:v>-3.2452300000000001E-37</c:v>
                </c:pt>
                <c:pt idx="1">
                  <c:v>-4.7414099999999997E-3</c:v>
                </c:pt>
                <c:pt idx="2">
                  <c:v>-9.3938200000000006E-3</c:v>
                </c:pt>
                <c:pt idx="3">
                  <c:v>-9.3938200000000006E-3</c:v>
                </c:pt>
                <c:pt idx="4">
                  <c:v>-1.8402399999999999E-2</c:v>
                </c:pt>
                <c:pt idx="5">
                  <c:v>-2.2823699999999999E-2</c:v>
                </c:pt>
                <c:pt idx="6">
                  <c:v>-2.2823699999999999E-2</c:v>
                </c:pt>
                <c:pt idx="7">
                  <c:v>-3.0805699999999998E-2</c:v>
                </c:pt>
                <c:pt idx="8">
                  <c:v>-3.38626E-2</c:v>
                </c:pt>
                <c:pt idx="9">
                  <c:v>-3.7707900000000003E-2</c:v>
                </c:pt>
                <c:pt idx="10">
                  <c:v>-3.9611500000000001E-2</c:v>
                </c:pt>
                <c:pt idx="11">
                  <c:v>-4.3230499999999998E-2</c:v>
                </c:pt>
                <c:pt idx="12">
                  <c:v>-4.3797599999999999E-2</c:v>
                </c:pt>
                <c:pt idx="13">
                  <c:v>-4.6740799999999999E-2</c:v>
                </c:pt>
                <c:pt idx="14">
                  <c:v>-4.5023199999999999E-2</c:v>
                </c:pt>
                <c:pt idx="15">
                  <c:v>-5.3171999999999997E-2</c:v>
                </c:pt>
                <c:pt idx="16">
                  <c:v>-4.8780700000000003E-2</c:v>
                </c:pt>
                <c:pt idx="17">
                  <c:v>-3.0536399999999998E-2</c:v>
                </c:pt>
                <c:pt idx="18">
                  <c:v>-2.4045400000000001E-2</c:v>
                </c:pt>
                <c:pt idx="19">
                  <c:v>-1.1495099999999999E-2</c:v>
                </c:pt>
                <c:pt idx="20" formatCode="0.00E+00">
                  <c:v>-1.02093E-35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1CE-498B-9B87-285CDA395011}"/>
            </c:ext>
          </c:extLst>
        </c:ser>
        <c:ser>
          <c:idx val="5"/>
          <c:order val="5"/>
          <c:tx>
            <c:v>8mm</c:v>
          </c:tx>
          <c:spPr>
            <a:ln w="254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Thickness!$K$3:$K$23</c:f>
              <c:numCache>
                <c:formatCode>General</c:formatCode>
                <c:ptCount val="21"/>
                <c:pt idx="0">
                  <c:v>0</c:v>
                </c:pt>
                <c:pt idx="1">
                  <c:v>25.220800000000001</c:v>
                </c:pt>
                <c:pt idx="2">
                  <c:v>50.442300000000003</c:v>
                </c:pt>
                <c:pt idx="3">
                  <c:v>75.662999999999997</c:v>
                </c:pt>
                <c:pt idx="4">
                  <c:v>100.884</c:v>
                </c:pt>
                <c:pt idx="5">
                  <c:v>125.884</c:v>
                </c:pt>
                <c:pt idx="6">
                  <c:v>150.88300000000001</c:v>
                </c:pt>
                <c:pt idx="7">
                  <c:v>175.88300000000001</c:v>
                </c:pt>
                <c:pt idx="8">
                  <c:v>200.88200000000001</c:v>
                </c:pt>
                <c:pt idx="9">
                  <c:v>225.881</c:v>
                </c:pt>
                <c:pt idx="10">
                  <c:v>250.881</c:v>
                </c:pt>
                <c:pt idx="11">
                  <c:v>275.88</c:v>
                </c:pt>
                <c:pt idx="12">
                  <c:v>300.87799999999999</c:v>
                </c:pt>
                <c:pt idx="13">
                  <c:v>325.87700000000001</c:v>
                </c:pt>
                <c:pt idx="14">
                  <c:v>350.875</c:v>
                </c:pt>
                <c:pt idx="15">
                  <c:v>375.87299999999999</c:v>
                </c:pt>
                <c:pt idx="16">
                  <c:v>400.86700000000002</c:v>
                </c:pt>
                <c:pt idx="17">
                  <c:v>426.08600000000001</c:v>
                </c:pt>
                <c:pt idx="18">
                  <c:v>451.30700000000002</c:v>
                </c:pt>
                <c:pt idx="19">
                  <c:v>476.52600000000001</c:v>
                </c:pt>
                <c:pt idx="20">
                  <c:v>500</c:v>
                </c:pt>
              </c:numCache>
            </c:numRef>
          </c:xVal>
          <c:yVal>
            <c:numRef>
              <c:f>Thickness!$L$3:$L$23</c:f>
              <c:numCache>
                <c:formatCode>General</c:formatCode>
                <c:ptCount val="21"/>
                <c:pt idx="0" formatCode="0.00E+00">
                  <c:v>-3.4950999999999999E-37</c:v>
                </c:pt>
                <c:pt idx="1">
                  <c:v>-4.6115499999999999E-3</c:v>
                </c:pt>
                <c:pt idx="2">
                  <c:v>-9.1518199999999997E-3</c:v>
                </c:pt>
                <c:pt idx="3">
                  <c:v>-1.3655799999999999E-2</c:v>
                </c:pt>
                <c:pt idx="4">
                  <c:v>-1.7921800000000002E-2</c:v>
                </c:pt>
                <c:pt idx="5">
                  <c:v>-2.2187399999999999E-2</c:v>
                </c:pt>
                <c:pt idx="6">
                  <c:v>-2.59595E-2</c:v>
                </c:pt>
                <c:pt idx="7">
                  <c:v>-2.9930399999999999E-2</c:v>
                </c:pt>
                <c:pt idx="8">
                  <c:v>-3.2918999999999997E-2</c:v>
                </c:pt>
                <c:pt idx="9">
                  <c:v>-3.6606600000000003E-2</c:v>
                </c:pt>
                <c:pt idx="10">
                  <c:v>-3.8433500000000002E-2</c:v>
                </c:pt>
                <c:pt idx="11">
                  <c:v>-4.19345E-2</c:v>
                </c:pt>
                <c:pt idx="12">
                  <c:v>-4.2368400000000001E-2</c:v>
                </c:pt>
                <c:pt idx="13">
                  <c:v>-4.5234200000000002E-2</c:v>
                </c:pt>
                <c:pt idx="14">
                  <c:v>-4.3410600000000001E-2</c:v>
                </c:pt>
                <c:pt idx="15">
                  <c:v>-5.16046E-2</c:v>
                </c:pt>
                <c:pt idx="16">
                  <c:v>-4.7333300000000002E-2</c:v>
                </c:pt>
                <c:pt idx="17">
                  <c:v>-2.9367500000000001E-2</c:v>
                </c:pt>
                <c:pt idx="18">
                  <c:v>-2.3259200000000001E-2</c:v>
                </c:pt>
                <c:pt idx="19">
                  <c:v>-1.10533E-2</c:v>
                </c:pt>
                <c:pt idx="20" formatCode="0.00E+00">
                  <c:v>-1.03083E-35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1CE-498B-9B87-285CDA395011}"/>
            </c:ext>
          </c:extLst>
        </c:ser>
        <c:ser>
          <c:idx val="6"/>
          <c:order val="6"/>
          <c:tx>
            <c:v>5mm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rgbClr val="00B050"/>
                </a:solidFill>
                <a:prstDash val="sysDash"/>
              </a:ln>
              <a:effectLst/>
            </c:spPr>
            <c:trendlineType val="poly"/>
            <c:order val="3"/>
            <c:intercept val="0"/>
            <c:dispRSqr val="0"/>
            <c:dispEq val="0"/>
          </c:trendline>
          <c:xVal>
            <c:numRef>
              <c:f>'Sbs modified hot'!$A$1:$A$21</c:f>
              <c:numCache>
                <c:formatCode>General</c:formatCode>
                <c:ptCount val="21"/>
                <c:pt idx="0">
                  <c:v>0</c:v>
                </c:pt>
                <c:pt idx="1">
                  <c:v>25.220781330000001</c:v>
                </c:pt>
                <c:pt idx="2">
                  <c:v>50.442310329999998</c:v>
                </c:pt>
                <c:pt idx="3">
                  <c:v>75.662948610000001</c:v>
                </c:pt>
                <c:pt idx="4">
                  <c:v>100.8842621</c:v>
                </c:pt>
                <c:pt idx="5">
                  <c:v>125.88356020000001</c:v>
                </c:pt>
                <c:pt idx="6">
                  <c:v>150.8834076</c:v>
                </c:pt>
                <c:pt idx="7">
                  <c:v>175.88264469999999</c:v>
                </c:pt>
                <c:pt idx="8">
                  <c:v>200.88218689999999</c:v>
                </c:pt>
                <c:pt idx="9">
                  <c:v>225.8814697</c:v>
                </c:pt>
                <c:pt idx="10">
                  <c:v>250.88047789999999</c:v>
                </c:pt>
                <c:pt idx="11">
                  <c:v>275.88000490000002</c:v>
                </c:pt>
                <c:pt idx="12">
                  <c:v>300.87805179999998</c:v>
                </c:pt>
                <c:pt idx="13">
                  <c:v>330</c:v>
                </c:pt>
                <c:pt idx="14">
                  <c:v>360</c:v>
                </c:pt>
                <c:pt idx="15">
                  <c:v>390</c:v>
                </c:pt>
                <c:pt idx="16">
                  <c:v>410</c:v>
                </c:pt>
                <c:pt idx="17">
                  <c:v>420</c:v>
                </c:pt>
                <c:pt idx="18">
                  <c:v>450</c:v>
                </c:pt>
                <c:pt idx="19">
                  <c:v>480</c:v>
                </c:pt>
                <c:pt idx="20">
                  <c:v>500</c:v>
                </c:pt>
              </c:numCache>
            </c:numRef>
          </c:xVal>
          <c:yVal>
            <c:numRef>
              <c:f>'Sbs modified hot'!$B$1:$B$21</c:f>
              <c:numCache>
                <c:formatCode>General</c:formatCode>
                <c:ptCount val="21"/>
                <c:pt idx="0" formatCode="0.00E+00">
                  <c:v>-4.0000000000000001E-3</c:v>
                </c:pt>
                <c:pt idx="1">
                  <c:v>-5.0247520000000004E-3</c:v>
                </c:pt>
                <c:pt idx="2">
                  <c:v>-9.9138079999999996E-3</c:v>
                </c:pt>
                <c:pt idx="3">
                  <c:v>-1.4886241E-2</c:v>
                </c:pt>
                <c:pt idx="4">
                  <c:v>-1.9440099999999998E-2</c:v>
                </c:pt>
                <c:pt idx="5">
                  <c:v>-2.4209927999999999E-2</c:v>
                </c:pt>
                <c:pt idx="6">
                  <c:v>-2.8228021999999998E-2</c:v>
                </c:pt>
                <c:pt idx="7">
                  <c:v>-3.2715391000000003E-2</c:v>
                </c:pt>
                <c:pt idx="8">
                  <c:v>-3.5934674999999999E-2</c:v>
                </c:pt>
                <c:pt idx="9">
                  <c:v>-4.0119800999999997E-2</c:v>
                </c:pt>
                <c:pt idx="10">
                  <c:v>-4.2236648000000002E-2</c:v>
                </c:pt>
                <c:pt idx="11">
                  <c:v>-4.6097658999999999E-2</c:v>
                </c:pt>
                <c:pt idx="12">
                  <c:v>-4.7026842999999999E-2</c:v>
                </c:pt>
                <c:pt idx="13">
                  <c:v>-3.5621173999999999E-2</c:v>
                </c:pt>
                <c:pt idx="14">
                  <c:v>-4.8711668999999999E-2</c:v>
                </c:pt>
                <c:pt idx="15">
                  <c:v>-5.6772272999999998E-2</c:v>
                </c:pt>
                <c:pt idx="16">
                  <c:v>-5.2137289000000003E-2</c:v>
                </c:pt>
                <c:pt idx="17">
                  <c:v>-3.3234741999999998E-2</c:v>
                </c:pt>
                <c:pt idx="18">
                  <c:v>-2.5876171999999999E-2</c:v>
                </c:pt>
                <c:pt idx="19">
                  <c:v>-1.252697E-2</c:v>
                </c:pt>
                <c:pt idx="20" formatCode="0.00E+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A1CE-498B-9B87-285CDA395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2550159"/>
        <c:axId val="2084497007"/>
      </c:scatterChart>
      <c:valAx>
        <c:axId val="1932550159"/>
        <c:scaling>
          <c:orientation val="minMax"/>
          <c:max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Palatino Linotype" panose="02040502050505030304" pitchFamily="18" charset="0"/>
                  </a:rPr>
                  <a:t>True distance along the path (mm)</a:t>
                </a:r>
              </a:p>
            </c:rich>
          </c:tx>
          <c:layout>
            <c:manualLayout>
              <c:xMode val="edge"/>
              <c:yMode val="edge"/>
              <c:x val="0.25435755376844366"/>
              <c:y val="0.73806177298854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PK"/>
          </a:p>
        </c:txPr>
        <c:crossAx val="2084497007"/>
        <c:crosses val="autoZero"/>
        <c:crossBetween val="midCat"/>
      </c:valAx>
      <c:valAx>
        <c:axId val="2084497007"/>
        <c:scaling>
          <c:orientation val="minMax"/>
          <c:max val="0"/>
          <c:min val="-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Palatino Linotype" panose="02040502050505030304" pitchFamily="18" charset="0"/>
                  </a:rPr>
                  <a:t>Rutting depth (mm)</a:t>
                </a:r>
              </a:p>
            </c:rich>
          </c:tx>
          <c:layout>
            <c:manualLayout>
              <c:xMode val="edge"/>
              <c:yMode val="edge"/>
              <c:x val="2.9203523790858493E-3"/>
              <c:y val="0.212073490813648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PK"/>
          </a:p>
        </c:txPr>
        <c:crossAx val="1932550159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5BBB"/>
      </a:solidFill>
      <a:round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0.79707</cdr:y>
    </cdr:from>
    <cdr:to>
      <cdr:x>1</cdr:x>
      <cdr:y>1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0" y="1661160"/>
          <a:ext cx="3001010" cy="42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 b="1" dirty="0">
              <a:solidFill>
                <a:schemeClr val="accent2"/>
              </a:solidFill>
              <a:latin typeface="Palatino Linotype" panose="02040502050505030304" pitchFamily="18" charset="0"/>
            </a:rPr>
            <a:t>----</a:t>
          </a:r>
          <a:r>
            <a:rPr lang="en-US" sz="700" b="1" dirty="0">
              <a:latin typeface="Palatino Linotype" panose="02040502050505030304" pitchFamily="18" charset="0"/>
            </a:rPr>
            <a:t> without</a:t>
          </a:r>
          <a:r>
            <a:rPr lang="en-US" sz="700" b="1" baseline="0" dirty="0">
              <a:latin typeface="Palatino Linotype" panose="02040502050505030304" pitchFamily="18" charset="0"/>
            </a:rPr>
            <a:t> take coat</a:t>
          </a:r>
          <a:r>
            <a:rPr lang="en-US" sz="700" b="1" baseline="0" dirty="0">
              <a:solidFill>
                <a:srgbClr val="00B050"/>
              </a:solidFill>
              <a:latin typeface="Palatino Linotype" panose="02040502050505030304" pitchFamily="18" charset="0"/>
            </a:rPr>
            <a:t> 	 </a:t>
          </a:r>
          <a:r>
            <a:rPr lang="en-US" sz="900" b="1" baseline="0" dirty="0">
              <a:solidFill>
                <a:srgbClr val="00B050"/>
              </a:solidFill>
              <a:latin typeface="Palatino Linotype" panose="02040502050505030304" pitchFamily="18" charset="0"/>
            </a:rPr>
            <a:t>----</a:t>
          </a:r>
          <a:r>
            <a:rPr lang="en-US" sz="700" b="1" baseline="0" dirty="0">
              <a:latin typeface="Palatino Linotype" panose="02040502050505030304" pitchFamily="18" charset="0"/>
            </a:rPr>
            <a:t>SBS-modified Hot asphalt emulsion           </a:t>
          </a:r>
          <a:r>
            <a:rPr lang="en-US" sz="900" b="1" baseline="0" dirty="0">
              <a:solidFill>
                <a:schemeClr val="accent4"/>
              </a:solidFill>
              <a:latin typeface="Palatino Linotype" panose="02040502050505030304" pitchFamily="18" charset="0"/>
            </a:rPr>
            <a:t>----</a:t>
          </a:r>
          <a:r>
            <a:rPr lang="en-US" sz="700" b="1" baseline="0" dirty="0">
              <a:latin typeface="Palatino Linotype" panose="02040502050505030304" pitchFamily="18" charset="0"/>
            </a:rPr>
            <a:t>Epoxy resin   </a:t>
          </a:r>
          <a:r>
            <a:rPr lang="en-US" sz="900" b="1" baseline="0" dirty="0">
              <a:solidFill>
                <a:schemeClr val="accent1"/>
              </a:solidFill>
              <a:latin typeface="Palatino Linotype" panose="02040502050505030304" pitchFamily="18" charset="0"/>
            </a:rPr>
            <a:t> ----</a:t>
          </a:r>
          <a:r>
            <a:rPr lang="en-US" sz="700" b="1" baseline="0" dirty="0">
              <a:latin typeface="Palatino Linotype" panose="02040502050505030304" pitchFamily="18" charset="0"/>
            </a:rPr>
            <a:t>SK-90      </a:t>
          </a:r>
          <a:r>
            <a:rPr lang="en-US" sz="900" b="1" baseline="0" dirty="0">
              <a:solidFill>
                <a:schemeClr val="accent3"/>
              </a:solidFill>
              <a:latin typeface="Palatino Linotype" panose="02040502050505030304" pitchFamily="18" charset="0"/>
            </a:rPr>
            <a:t>----</a:t>
          </a:r>
          <a:r>
            <a:rPr lang="en-US" sz="700" b="1" baseline="0" dirty="0">
              <a:latin typeface="Palatino Linotype" panose="02040502050505030304" pitchFamily="18" charset="0"/>
            </a:rPr>
            <a:t>SBS-modified hot asphalt</a:t>
          </a:r>
          <a:endParaRPr lang="en-US" sz="7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0.00543</cdr:x>
      <cdr:y>0.79271</cdr:y>
    </cdr:from>
    <cdr:to>
      <cdr:x>0.9885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6474" y="1573530"/>
          <a:ext cx="2984536" cy="41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dirty="0">
              <a:solidFill>
                <a:schemeClr val="accent2"/>
              </a:solidFill>
              <a:latin typeface="Palatino Linotype" panose="02040502050505030304" pitchFamily="18" charset="0"/>
            </a:rPr>
            <a:t>----</a:t>
          </a:r>
          <a:r>
            <a:rPr lang="en-US" sz="800" b="1" dirty="0">
              <a:latin typeface="Palatino Linotype" panose="02040502050505030304" pitchFamily="18" charset="0"/>
            </a:rPr>
            <a:t> 3mm	</a:t>
          </a:r>
          <a:r>
            <a:rPr lang="en-US" sz="800" b="1" baseline="0" dirty="0">
              <a:solidFill>
                <a:srgbClr val="00B050"/>
              </a:solidFill>
              <a:latin typeface="Palatino Linotype" panose="02040502050505030304" pitchFamily="18" charset="0"/>
            </a:rPr>
            <a:t>----</a:t>
          </a:r>
          <a:r>
            <a:rPr lang="en-US" sz="800" b="1" baseline="0" dirty="0">
              <a:latin typeface="Palatino Linotype" panose="02040502050505030304" pitchFamily="18" charset="0"/>
            </a:rPr>
            <a:t>5mm	</a:t>
          </a:r>
          <a:r>
            <a:rPr lang="en-US" sz="800" b="1" baseline="0" dirty="0">
              <a:solidFill>
                <a:schemeClr val="accent4"/>
              </a:solidFill>
              <a:latin typeface="Palatino Linotype" panose="02040502050505030304" pitchFamily="18" charset="0"/>
            </a:rPr>
            <a:t>----</a:t>
          </a:r>
          <a:r>
            <a:rPr lang="en-US" sz="800" b="1" baseline="0" dirty="0">
              <a:latin typeface="Palatino Linotype" panose="02040502050505030304" pitchFamily="18" charset="0"/>
            </a:rPr>
            <a:t>6mm         </a:t>
          </a:r>
          <a:r>
            <a:rPr lang="en-US" sz="800" b="1" baseline="0" dirty="0">
              <a:solidFill>
                <a:schemeClr val="accent1"/>
              </a:solidFill>
              <a:latin typeface="Palatino Linotype" panose="02040502050505030304" pitchFamily="18" charset="0"/>
            </a:rPr>
            <a:t>----</a:t>
          </a:r>
          <a:r>
            <a:rPr lang="en-US" sz="800" b="1" baseline="0" dirty="0">
              <a:latin typeface="Palatino Linotype" panose="02040502050505030304" pitchFamily="18" charset="0"/>
            </a:rPr>
            <a:t>7mm    </a:t>
          </a:r>
          <a:r>
            <a:rPr lang="en-US" sz="800" b="1" baseline="0" dirty="0">
              <a:solidFill>
                <a:schemeClr val="accent3"/>
              </a:solidFill>
              <a:latin typeface="Palatino Linotype" panose="02040502050505030304" pitchFamily="18" charset="0"/>
            </a:rPr>
            <a:t>----</a:t>
          </a:r>
          <a:r>
            <a:rPr lang="en-US" sz="800" b="1" baseline="0" dirty="0">
              <a:latin typeface="Palatino Linotype" panose="02040502050505030304" pitchFamily="18" charset="0"/>
            </a:rPr>
            <a:t>8mm	----9mm	</a:t>
          </a:r>
          <a:r>
            <a:rPr lang="en-US" sz="800" b="1" baseline="0" dirty="0">
              <a:solidFill>
                <a:srgbClr val="FF0000"/>
              </a:solidFill>
              <a:latin typeface="Palatino Linotype" panose="02040502050505030304" pitchFamily="18" charset="0"/>
            </a:rPr>
            <a:t>---</a:t>
          </a:r>
          <a:r>
            <a:rPr lang="en-US" sz="800" b="1" baseline="0" dirty="0">
              <a:latin typeface="Palatino Linotype" panose="02040502050505030304" pitchFamily="18" charset="0"/>
            </a:rPr>
            <a:t>10mm	</a:t>
          </a:r>
          <a:endParaRPr lang="en-US" sz="800" dirty="0">
            <a:latin typeface="Palatino Linotype" panose="0204050205050503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4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9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2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3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3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3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0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-point-templat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894761"/>
            <a:ext cx="5638800" cy="3591639"/>
          </a:xfrm>
        </p:spPr>
        <p:txBody>
          <a:bodyPr>
            <a:normAutofit/>
          </a:bodyPr>
          <a:lstStyle/>
          <a:p>
            <a:pPr marR="16764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 Modeling for Enhancing Fatigue Strength of Asphalt Pavements through an Optimum Tack Coat Layer Insertion</a:t>
            </a:r>
            <a:endParaRPr lang="en-P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486400"/>
            <a:ext cx="4051620" cy="13953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Presenting by</a:t>
            </a:r>
          </a:p>
          <a:p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New Tai Lue" pitchFamily="34" charset="0"/>
                <a:cs typeface="Microsoft New Tai Lue" pitchFamily="34" charset="0"/>
              </a:rPr>
              <a:t>ENGR FAYIZ AMIN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 descr="E:\websites\free-power-point-templates\2012\logo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71600"/>
            <a:ext cx="6248400" cy="30480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r>
              <a:rPr lang="en-US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4751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E6BA9D-CD1C-FB35-6D62-1EE87AB2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INTRODUCTION</a:t>
            </a:r>
            <a:endParaRPr lang="en-PK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968E7-7ABC-4E25-AED9-EB15AA6EA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219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Palatino Linotype" panose="02040502050505030304" pitchFamily="18" charset="0"/>
              </a:rPr>
              <a:t>Fatigue cracking is a significant cause of asphalt pavement failure.</a:t>
            </a: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Tack coat improves bonding, reduces stress, extends pavement life</a:t>
            </a: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Five interlayer bonding types are studied in this paper</a:t>
            </a:r>
            <a:endParaRPr lang="en-PK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34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E6BA9D-CD1C-FB35-6D62-1EE87AB2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OBJECTIVES</a:t>
            </a:r>
            <a:endParaRPr lang="en-PK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968E7-7ABC-4E25-AED9-EB15AA6EA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600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Palatino Linotype" panose="02040502050505030304" pitchFamily="18" charset="0"/>
              </a:rPr>
              <a:t>Two Main Objectives</a:t>
            </a:r>
          </a:p>
          <a:p>
            <a:pPr lvl="1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latin typeface="Palatino Linotype" panose="02040502050505030304" pitchFamily="18" charset="0"/>
              </a:rPr>
              <a:t> Improving Shear Fatigue Resistance</a:t>
            </a:r>
          </a:p>
          <a:p>
            <a:pPr lvl="2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latin typeface="Palatino Linotype" panose="02040502050505030304" pitchFamily="18" charset="0"/>
              </a:rPr>
              <a:t> Optimal Placement of Tack Coat Layer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PK" sz="36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3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E6BA9D-CD1C-FB35-6D62-1EE87AB2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METHADOLOGY</a:t>
            </a:r>
            <a:endParaRPr lang="en-PK" dirty="0">
              <a:latin typeface="Palatino Linotype" panose="0204050205050503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D6E2747-3A36-22BC-445B-8EF84ACB31B9}"/>
              </a:ext>
            </a:extLst>
          </p:cNvPr>
          <p:cNvSpPr/>
          <p:nvPr/>
        </p:nvSpPr>
        <p:spPr>
          <a:xfrm>
            <a:off x="355670" y="1311816"/>
            <a:ext cx="2544999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PACKAGE 01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3EE709-0E2B-8A3B-1E77-7EF35640B989}"/>
              </a:ext>
            </a:extLst>
          </p:cNvPr>
          <p:cNvSpPr/>
          <p:nvPr/>
        </p:nvSpPr>
        <p:spPr>
          <a:xfrm>
            <a:off x="3193768" y="1295400"/>
            <a:ext cx="5340632" cy="862148"/>
          </a:xfrm>
          <a:prstGeom prst="roundRect">
            <a:avLst>
              <a:gd name="adj" fmla="val 3836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AND COLLECTION OF DATA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8AF2A10-B654-E4FC-DC5B-07BE66407FE0}"/>
              </a:ext>
            </a:extLst>
          </p:cNvPr>
          <p:cNvSpPr/>
          <p:nvPr/>
        </p:nvSpPr>
        <p:spPr>
          <a:xfrm>
            <a:off x="355670" y="2634320"/>
            <a:ext cx="2544999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PACKAGE 02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3BB2CB-DE81-D8D5-3AD6-85E2E756048C}"/>
              </a:ext>
            </a:extLst>
          </p:cNvPr>
          <p:cNvSpPr/>
          <p:nvPr/>
        </p:nvSpPr>
        <p:spPr>
          <a:xfrm>
            <a:off x="3167599" y="2646084"/>
            <a:ext cx="5340632" cy="862148"/>
          </a:xfrm>
          <a:prstGeom prst="roundRect">
            <a:avLst>
              <a:gd name="adj" fmla="val 3836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AND ANALYSIS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1E7BBFB-90E5-801A-0175-8894459F67AD}"/>
              </a:ext>
            </a:extLst>
          </p:cNvPr>
          <p:cNvSpPr/>
          <p:nvPr/>
        </p:nvSpPr>
        <p:spPr>
          <a:xfrm>
            <a:off x="355670" y="3937405"/>
            <a:ext cx="2544999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PACKAGE 03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E072B-5CBC-7EA5-4FD7-B4AEFB0C9C97}"/>
              </a:ext>
            </a:extLst>
          </p:cNvPr>
          <p:cNvSpPr/>
          <p:nvPr/>
        </p:nvSpPr>
        <p:spPr>
          <a:xfrm>
            <a:off x="3215941" y="3937405"/>
            <a:ext cx="5340632" cy="862148"/>
          </a:xfrm>
          <a:prstGeom prst="roundRect">
            <a:avLst>
              <a:gd name="adj" fmla="val 38361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RESULTS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86598B-1B1B-FCE7-772B-79BA69D5A041}"/>
              </a:ext>
            </a:extLst>
          </p:cNvPr>
          <p:cNvSpPr/>
          <p:nvPr/>
        </p:nvSpPr>
        <p:spPr>
          <a:xfrm>
            <a:off x="3085058" y="3817419"/>
            <a:ext cx="5677942" cy="1102119"/>
          </a:xfrm>
          <a:prstGeom prst="roundRect">
            <a:avLst>
              <a:gd name="adj" fmla="val 22840"/>
            </a:avLst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8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E6BA9D-CD1C-FB35-6D62-1EE87AB2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WORK PACKAGE # 01</a:t>
            </a:r>
            <a:endParaRPr lang="en-PK" dirty="0">
              <a:latin typeface="Palatino Linotype" panose="02040502050505030304" pitchFamily="18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FCAEDAA-6E3D-8A9F-B5E6-6A4544835626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3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Palatino Linotype" panose="02040502050505030304" pitchFamily="18" charset="0"/>
              </a:rPr>
              <a:t>The asphalt layer in a road pavement exhibits viscoelastic properties.</a:t>
            </a: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To replicate this behavior in Abaqus, it is essential to incorporate relaxation modulus test data into the model.</a:t>
            </a: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Four different types of tack coat layers are used in the model.</a:t>
            </a:r>
          </a:p>
        </p:txBody>
      </p:sp>
    </p:spTree>
    <p:extLst>
      <p:ext uri="{BB962C8B-B14F-4D97-AF65-F5344CB8AC3E}">
        <p14:creationId xmlns:p14="http://schemas.microsoft.com/office/powerpoint/2010/main" val="67751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681CE-EED4-F3DA-77A1-27E7F835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429000"/>
            <a:ext cx="5715000" cy="32775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2E6BA9D-CD1C-FB35-6D62-1EE87AB2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WORK PACKAGE # 02</a:t>
            </a:r>
            <a:endParaRPr lang="en-PK" dirty="0">
              <a:latin typeface="Palatino Linotype" panose="0204050205050503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73FC69-9C92-5532-3CCB-B195872D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Geometry of the Model</a:t>
            </a:r>
            <a:endParaRPr lang="en-PK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9B1846-DA13-769E-3835-F84B0F6E3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07743"/>
              </p:ext>
            </p:extLst>
          </p:nvPr>
        </p:nvGraphicFramePr>
        <p:xfrm>
          <a:off x="533401" y="1828800"/>
          <a:ext cx="3657599" cy="228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751">
                  <a:extLst>
                    <a:ext uri="{9D8B030D-6E8A-4147-A177-3AD203B41FA5}">
                      <a16:colId xmlns:a16="http://schemas.microsoft.com/office/drawing/2014/main" val="250256574"/>
                    </a:ext>
                  </a:extLst>
                </a:gridCol>
                <a:gridCol w="795616">
                  <a:extLst>
                    <a:ext uri="{9D8B030D-6E8A-4147-A177-3AD203B41FA5}">
                      <a16:colId xmlns:a16="http://schemas.microsoft.com/office/drawing/2014/main" val="3039361050"/>
                    </a:ext>
                  </a:extLst>
                </a:gridCol>
                <a:gridCol w="795616">
                  <a:extLst>
                    <a:ext uri="{9D8B030D-6E8A-4147-A177-3AD203B41FA5}">
                      <a16:colId xmlns:a16="http://schemas.microsoft.com/office/drawing/2014/main" val="3470685874"/>
                    </a:ext>
                  </a:extLst>
                </a:gridCol>
                <a:gridCol w="795616">
                  <a:extLst>
                    <a:ext uri="{9D8B030D-6E8A-4147-A177-3AD203B41FA5}">
                      <a16:colId xmlns:a16="http://schemas.microsoft.com/office/drawing/2014/main" val="4180906555"/>
                    </a:ext>
                  </a:extLst>
                </a:gridCol>
              </a:tblGrid>
              <a:tr h="449065"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GB" sz="1000" dirty="0">
                          <a:effectLst/>
                        </a:rPr>
                        <a:t>Layers</a:t>
                      </a:r>
                      <a:endParaRPr lang="en-PK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GB" sz="1000">
                          <a:effectLst/>
                        </a:rPr>
                        <a:t>Length (mm)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GB" sz="1000">
                          <a:effectLst/>
                        </a:rPr>
                        <a:t>Width (mm)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GB" sz="1000" dirty="0">
                          <a:effectLst/>
                        </a:rPr>
                        <a:t>Depth (mm)</a:t>
                      </a:r>
                      <a:endParaRPr lang="en-PK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3980220"/>
                  </a:ext>
                </a:extLst>
              </a:tr>
              <a:tr h="449065"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Asphalt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500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500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0336876"/>
                  </a:ext>
                </a:extLst>
              </a:tr>
              <a:tr h="469402"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GB" sz="1000">
                          <a:effectLst/>
                        </a:rPr>
                        <a:t>Tack Coat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500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500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8922781"/>
                  </a:ext>
                </a:extLst>
              </a:tr>
              <a:tr h="449065"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GB" sz="1000">
                          <a:effectLst/>
                        </a:rPr>
                        <a:t>Subbase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500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500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4187296"/>
                  </a:ext>
                </a:extLst>
              </a:tr>
              <a:tr h="469402"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GB" sz="1000">
                          <a:effectLst/>
                        </a:rPr>
                        <a:t>Sand Dunes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 dirty="0">
                          <a:effectLst/>
                        </a:rPr>
                        <a:t>500</a:t>
                      </a:r>
                      <a:endParaRPr lang="en-PK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500</a:t>
                      </a:r>
                      <a:endParaRPr lang="en-PK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00"/>
                        </a:lnSpc>
                      </a:pPr>
                      <a:r>
                        <a:rPr lang="en-US" sz="1000" dirty="0">
                          <a:effectLst/>
                        </a:rPr>
                        <a:t>200</a:t>
                      </a:r>
                      <a:endParaRPr lang="en-PK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505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63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E6BA9D-CD1C-FB35-6D62-1EE87AB2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WORK PACKAGE # 02</a:t>
            </a:r>
            <a:endParaRPr lang="en-PK" dirty="0">
              <a:latin typeface="Palatino Linotype" panose="0204050205050503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73FC69-9C92-5532-3CCB-B195872D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Modeling Steps in Abaqus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Palatino Linotype" panose="02040502050505030304" pitchFamily="18" charset="0"/>
              </a:rPr>
              <a:t>Geometry of Constitutive Parts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Palatino Linotype" panose="02040502050505030304" pitchFamily="18" charset="0"/>
              </a:rPr>
              <a:t>Material Properties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Palatino Linotype" panose="02040502050505030304" pitchFamily="18" charset="0"/>
              </a:rPr>
              <a:t>Assembly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Palatino Linotype" panose="02040502050505030304" pitchFamily="18" charset="0"/>
              </a:rPr>
              <a:t>Step (time, type of Analysis)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Palatino Linotype" panose="02040502050505030304" pitchFamily="18" charset="0"/>
              </a:rPr>
              <a:t>Loads, BCs, Interactions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Palatino Linotype" panose="02040502050505030304" pitchFamily="18" charset="0"/>
              </a:rPr>
              <a:t>Meshing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1A90E-22DC-2D42-3AD3-49486DC4AF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8" b="2397"/>
          <a:stretch/>
        </p:blipFill>
        <p:spPr bwMode="auto">
          <a:xfrm>
            <a:off x="4507230" y="1291130"/>
            <a:ext cx="2274570" cy="1796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85522B-A28E-5143-5350-6B1FEDBF4A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7" r="-9407"/>
          <a:stretch/>
        </p:blipFill>
        <p:spPr bwMode="auto">
          <a:xfrm>
            <a:off x="6781800" y="2422620"/>
            <a:ext cx="2274570" cy="192078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blue cube with a grid&#10;&#10;Description automatically generated">
            <a:extLst>
              <a:ext uri="{FF2B5EF4-FFF2-40B4-BE49-F238E27FC236}">
                <a16:creationId xmlns:a16="http://schemas.microsoft.com/office/drawing/2014/main" id="{0E58BCD2-F463-595B-C080-C8AEF05E7E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778" r="-4778"/>
          <a:stretch/>
        </p:blipFill>
        <p:spPr bwMode="auto">
          <a:xfrm>
            <a:off x="4507231" y="4209845"/>
            <a:ext cx="2274569" cy="1920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B199C5-B6F4-B9BE-9323-719A801C416A}"/>
              </a:ext>
            </a:extLst>
          </p:cNvPr>
          <p:cNvSpPr txBox="1"/>
          <p:nvPr/>
        </p:nvSpPr>
        <p:spPr>
          <a:xfrm>
            <a:off x="5257800" y="3135868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5B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Geometry </a:t>
            </a:r>
            <a:endParaRPr lang="en-P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8DBD5-1B63-58B6-EDE6-43F646F98761}"/>
              </a:ext>
            </a:extLst>
          </p:cNvPr>
          <p:cNvSpPr txBox="1"/>
          <p:nvPr/>
        </p:nvSpPr>
        <p:spPr>
          <a:xfrm>
            <a:off x="5181600" y="6031468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5B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Meshing </a:t>
            </a:r>
            <a:endParaRPr lang="en-P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D76140-0260-B109-7FBA-F97A308369E8}"/>
              </a:ext>
            </a:extLst>
          </p:cNvPr>
          <p:cNvSpPr txBox="1"/>
          <p:nvPr/>
        </p:nvSpPr>
        <p:spPr>
          <a:xfrm>
            <a:off x="7239000" y="4274403"/>
            <a:ext cx="144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5B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Load, Interactions &amp; BCs</a:t>
            </a:r>
            <a:endParaRPr lang="en-PK" sz="1600" dirty="0"/>
          </a:p>
        </p:txBody>
      </p:sp>
    </p:spTree>
    <p:extLst>
      <p:ext uri="{BB962C8B-B14F-4D97-AF65-F5344CB8AC3E}">
        <p14:creationId xmlns:p14="http://schemas.microsoft.com/office/powerpoint/2010/main" val="353855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E6BA9D-CD1C-FB35-6D62-1EE87AB2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73FC69-9C92-5532-3CCB-B195872D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05" y="1009349"/>
            <a:ext cx="8229600" cy="4525963"/>
          </a:xfrm>
        </p:spPr>
        <p:txBody>
          <a:bodyPr numCol="2"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1F1F1F"/>
                </a:solidFill>
                <a:effectLst/>
                <a:latin typeface="Palatino Linotype" panose="02040502050505030304" pitchFamily="18" charset="0"/>
              </a:rPr>
              <a:t>The presence of a tack coat reduces the rutting depth of an asphalt pavement.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1F1F1F"/>
                </a:solidFill>
                <a:effectLst/>
                <a:latin typeface="Palatino Linotype" panose="02040502050505030304" pitchFamily="18" charset="0"/>
              </a:rPr>
              <a:t>The SBS-modified hot asphalt is the best tack coat layer for asphalt pavements, as it has the least rutting depth.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1F1F1F"/>
                </a:solidFill>
                <a:effectLst/>
                <a:latin typeface="Palatino Linotype" panose="02040502050505030304" pitchFamily="18" charset="0"/>
              </a:rPr>
              <a:t>SBS-modified hot asphalt has more fatigue strength and life.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PK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6F754C-CCFD-4625-8B70-E792CDB8B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357163"/>
              </p:ext>
            </p:extLst>
          </p:nvPr>
        </p:nvGraphicFramePr>
        <p:xfrm>
          <a:off x="5119370" y="1009349"/>
          <a:ext cx="3200400" cy="241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6EB6AF-5D40-2BA0-7EC0-A5D2AAB1BB44}"/>
              </a:ext>
            </a:extLst>
          </p:cNvPr>
          <p:cNvSpPr txBox="1"/>
          <p:nvPr/>
        </p:nvSpPr>
        <p:spPr>
          <a:xfrm>
            <a:off x="5334000" y="3428344"/>
            <a:ext cx="3200400" cy="274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5BBB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of rutting depth using FEM</a:t>
            </a:r>
            <a:endParaRPr lang="en-PK" sz="12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0EEEC2-7E2C-724F-4A6B-BD073A7AC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019581"/>
              </p:ext>
            </p:extLst>
          </p:nvPr>
        </p:nvGraphicFramePr>
        <p:xfrm>
          <a:off x="5119370" y="3886200"/>
          <a:ext cx="3200400" cy="198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66EAE1A-CB07-569C-B8BE-0DA5CF43A137}"/>
              </a:ext>
            </a:extLst>
          </p:cNvPr>
          <p:cNvSpPr txBox="1"/>
          <p:nvPr/>
        </p:nvSpPr>
        <p:spPr>
          <a:xfrm>
            <a:off x="5257800" y="5867401"/>
            <a:ext cx="32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5BBB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Thickness variation of SBS-modified hot Asphalt</a:t>
            </a:r>
            <a:endParaRPr lang="en-PK" sz="1200" dirty="0"/>
          </a:p>
        </p:txBody>
      </p:sp>
    </p:spTree>
    <p:extLst>
      <p:ext uri="{BB962C8B-B14F-4D97-AF65-F5344CB8AC3E}">
        <p14:creationId xmlns:p14="http://schemas.microsoft.com/office/powerpoint/2010/main" val="2889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F3D3A8-3FBA-487A-910A-9121E5FF7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colourful cubes</Template>
  <TotalTime>176</TotalTime>
  <Words>352</Words>
  <Application>Microsoft Office PowerPoint</Application>
  <PresentationFormat>On-screen Show (4:3)</PresentationFormat>
  <Paragraphs>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Microsoft New Tai Lue</vt:lpstr>
      <vt:lpstr>Palatino Linotype</vt:lpstr>
      <vt:lpstr>Times New Roman</vt:lpstr>
      <vt:lpstr>Wingdings</vt:lpstr>
      <vt:lpstr>20058-cubes</vt:lpstr>
      <vt:lpstr>FEM Modeling for Enhancing Fatigue Strength of Asphalt Pavements through an Optimum Tack Coat Layer Insertion</vt:lpstr>
      <vt:lpstr>INTRODUCTION</vt:lpstr>
      <vt:lpstr>OBJECTIVES</vt:lpstr>
      <vt:lpstr>METHADOLOGY</vt:lpstr>
      <vt:lpstr>WORK PACKAGE # 01</vt:lpstr>
      <vt:lpstr>WORK PACKAGE # 02</vt:lpstr>
      <vt:lpstr>WORK PACKAGE # 02</vt:lpstr>
      <vt:lpstr>RESULTS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</dc:title>
  <dc:creator>Babar Hussain</dc:creator>
  <cp:lastModifiedBy>u2021709</cp:lastModifiedBy>
  <cp:revision>25</cp:revision>
  <dcterms:created xsi:type="dcterms:W3CDTF">2016-04-05T17:42:58Z</dcterms:created>
  <dcterms:modified xsi:type="dcterms:W3CDTF">2023-09-07T18:42:28Z</dcterms:modified>
</cp:coreProperties>
</file>