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72" r:id="rId5"/>
    <p:sldId id="273" r:id="rId6"/>
    <p:sldId id="274" r:id="rId7"/>
    <p:sldId id="275" r:id="rId8"/>
    <p:sldId id="276" r:id="rId9"/>
    <p:sldId id="278" r:id="rId10"/>
    <p:sldId id="279" r:id="rId11"/>
    <p:sldId id="280"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32" y="89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94A942-8D0D-4212-959E-2EE71E1C9FEA}" type="datetimeFigureOut">
              <a:rPr lang="en-US" smtClean="0"/>
              <a:pPr/>
              <a:t>9/28/2023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051ACD-B9BB-4E07-99FF-2AF0FC6D12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051ACD-B9BB-4E07-99FF-2AF0FC6D1234}"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edg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924051"/>
          </a:xfrm>
        </p:spPr>
        <p:txBody>
          <a:bodyPr>
            <a:noAutofit/>
          </a:bodyPr>
          <a:lstStyle/>
          <a:p>
            <a:r>
              <a:rPr lang="en-US" sz="2800" b="1" i="1" dirty="0" smtClean="0">
                <a:solidFill>
                  <a:srgbClr val="FF0000"/>
                </a:solidFill>
                <a:latin typeface="Palatino Linotype"/>
              </a:rPr>
              <a:t/>
            </a:r>
            <a:br>
              <a:rPr lang="en-US" sz="2800" b="1" i="1" dirty="0" smtClean="0">
                <a:solidFill>
                  <a:srgbClr val="FF0000"/>
                </a:solidFill>
                <a:latin typeface="Palatino Linotype"/>
              </a:rPr>
            </a:br>
            <a:r>
              <a:rPr lang="en-US" sz="2800" b="1" i="1" dirty="0" smtClean="0">
                <a:solidFill>
                  <a:srgbClr val="FF0000"/>
                </a:solidFill>
                <a:latin typeface="Palatino Linotype"/>
              </a:rPr>
              <a:t> On the sensitivity of the potential evapotranspiration of Egypt to different dynamical downscaling options and boundary layer schemes using a high-resolution regional climate model (RegCM4) </a:t>
            </a:r>
            <a:endParaRPr lang="en-US" sz="2800" b="1" i="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228600" y="4267200"/>
            <a:ext cx="8610600" cy="1828800"/>
          </a:xfrm>
        </p:spPr>
        <p:txBody>
          <a:bodyPr>
            <a:normAutofit fontScale="47500" lnSpcReduction="20000"/>
          </a:bodyPr>
          <a:lstStyle/>
          <a:p>
            <a:endParaRPr lang="en-US" dirty="0" smtClean="0"/>
          </a:p>
          <a:p>
            <a:r>
              <a:rPr lang="en-US" sz="5100" b="1" i="1" dirty="0" smtClean="0">
                <a:solidFill>
                  <a:srgbClr val="0070C0"/>
                </a:solidFill>
                <a:latin typeface="Times New Roman" pitchFamily="18" charset="0"/>
                <a:cs typeface="Times New Roman" pitchFamily="18" charset="0"/>
              </a:rPr>
              <a:t>Samy Ashraf Anwar</a:t>
            </a:r>
            <a:r>
              <a:rPr lang="en-US" sz="5100" b="1" i="1" baseline="30000" dirty="0" smtClean="0">
                <a:solidFill>
                  <a:srgbClr val="0070C0"/>
                </a:solidFill>
                <a:latin typeface="Times New Roman" pitchFamily="18" charset="0"/>
                <a:cs typeface="Times New Roman" pitchFamily="18" charset="0"/>
              </a:rPr>
              <a:t>1  </a:t>
            </a:r>
            <a:r>
              <a:rPr lang="en-US" sz="5100" b="1" i="1" dirty="0" smtClean="0">
                <a:solidFill>
                  <a:srgbClr val="0070C0"/>
                </a:solidFill>
                <a:latin typeface="Times New Roman" pitchFamily="18" charset="0"/>
                <a:cs typeface="Times New Roman" pitchFamily="18" charset="0"/>
              </a:rPr>
              <a:t>and Ankur Srivastava</a:t>
            </a:r>
            <a:r>
              <a:rPr lang="en-US" sz="5100" b="1" i="1" baseline="30000" dirty="0" smtClean="0">
                <a:solidFill>
                  <a:srgbClr val="0070C0"/>
                </a:solidFill>
                <a:latin typeface="Times New Roman" pitchFamily="18" charset="0"/>
                <a:cs typeface="Times New Roman" pitchFamily="18" charset="0"/>
              </a:rPr>
              <a:t>2</a:t>
            </a:r>
          </a:p>
          <a:p>
            <a:r>
              <a:rPr lang="en-US" sz="5100" b="1" i="1" baseline="30000" dirty="0" smtClean="0">
                <a:solidFill>
                  <a:srgbClr val="0070C0"/>
                </a:solidFill>
                <a:latin typeface="Times New Roman" pitchFamily="18" charset="0"/>
                <a:cs typeface="Times New Roman" pitchFamily="18" charset="0"/>
              </a:rPr>
              <a:t>1</a:t>
            </a:r>
            <a:r>
              <a:rPr lang="en-US" sz="5100" b="1" i="1" dirty="0" smtClean="0">
                <a:solidFill>
                  <a:srgbClr val="0070C0"/>
                </a:solidFill>
                <a:latin typeface="Times New Roman" pitchFamily="18" charset="0"/>
                <a:cs typeface="Times New Roman" pitchFamily="18" charset="0"/>
              </a:rPr>
              <a:t>Egyptian Meteorological Authority - Research Department</a:t>
            </a:r>
          </a:p>
          <a:p>
            <a:r>
              <a:rPr lang="en-US" sz="5100" b="1" i="1" baseline="30000" dirty="0" smtClean="0">
                <a:solidFill>
                  <a:srgbClr val="0070C0"/>
                </a:solidFill>
                <a:latin typeface="Times New Roman" pitchFamily="18" charset="0"/>
                <a:cs typeface="Times New Roman" pitchFamily="18" charset="0"/>
              </a:rPr>
              <a:t>2</a:t>
            </a:r>
            <a:r>
              <a:rPr lang="en-US" sz="5100" b="1" i="1" dirty="0" smtClean="0">
                <a:solidFill>
                  <a:srgbClr val="0070C0"/>
                </a:solidFill>
                <a:latin typeface="Times New Roman" pitchFamily="18" charset="0"/>
                <a:cs typeface="Times New Roman" pitchFamily="18" charset="0"/>
              </a:rPr>
              <a:t>Faculty of Science, University of Technology Sydney, Sydney, Australia </a:t>
            </a:r>
          </a:p>
          <a:p>
            <a:endParaRPr lang="en-US" sz="4600" b="1" i="1" dirty="0">
              <a:solidFill>
                <a:srgbClr val="0070C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0" y="1"/>
            <a:ext cx="9144000" cy="18288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b="1" i="1" dirty="0" smtClean="0">
                <a:solidFill>
                  <a:srgbClr val="7030A0"/>
                </a:solidFill>
                <a:latin typeface="Palatino Linotype"/>
              </a:rPr>
              <a:t>Climatological annual cycle of PET </a:t>
            </a:r>
            <a:endParaRPr lang="en-US" sz="3200" b="1" i="1" dirty="0">
              <a:solidFill>
                <a:srgbClr val="7030A0"/>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2" cstate="print">
            <a:lum bright="-10000" contrast="20000"/>
          </a:blip>
          <a:srcRect/>
          <a:stretch>
            <a:fillRect/>
          </a:stretch>
        </p:blipFill>
        <p:spPr bwMode="auto">
          <a:xfrm>
            <a:off x="304800" y="838200"/>
            <a:ext cx="8534401" cy="58674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lum bright="-10000" contrast="20000"/>
          </a:blip>
          <a:srcRect/>
          <a:stretch>
            <a:fillRect/>
          </a:stretch>
        </p:blipFill>
        <p:spPr bwMode="auto">
          <a:xfrm>
            <a:off x="228600" y="152401"/>
            <a:ext cx="8610600" cy="6400799"/>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b="1" i="1" dirty="0" smtClean="0">
                <a:solidFill>
                  <a:srgbClr val="00B050"/>
                </a:solidFill>
                <a:latin typeface="Times New Roman" pitchFamily="18" charset="0"/>
                <a:cs typeface="Times New Roman" pitchFamily="18" charset="0"/>
              </a:rPr>
              <a:t>Discussion </a:t>
            </a:r>
            <a:endParaRPr lang="en-US" sz="3200" b="1" i="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5867400"/>
          </a:xfrm>
        </p:spPr>
        <p:txBody>
          <a:bodyPr>
            <a:normAutofit/>
          </a:bodyPr>
          <a:lstStyle/>
          <a:p>
            <a:pPr algn="just"/>
            <a:r>
              <a:rPr lang="en-US" sz="1800" dirty="0" smtClean="0">
                <a:latin typeface="Times New Roman" pitchFamily="18" charset="0"/>
                <a:cs typeface="Times New Roman" pitchFamily="18" charset="0"/>
              </a:rPr>
              <a:t>The present study addressed the influence of different options of dynamical downscaling and boundary layer schemes by conducting four simulations with 25 km horizontal grid spacing over the period 1997 – 2017. Also, the simulated PET was calculated using a calibrated version of the HS. </a:t>
            </a:r>
          </a:p>
          <a:p>
            <a:pPr algn="just"/>
            <a:r>
              <a:rPr lang="en-US" sz="1800" dirty="0" smtClean="0">
                <a:latin typeface="Times New Roman" pitchFamily="18" charset="0"/>
                <a:cs typeface="Times New Roman" pitchFamily="18" charset="0"/>
              </a:rPr>
              <a:t>The high−resolution global gridded PET product (hPET) was used as the benchmark for evaluating the simulated PET. </a:t>
            </a:r>
          </a:p>
          <a:p>
            <a:pPr algn="just"/>
            <a:r>
              <a:rPr lang="en-US" sz="1800" dirty="0" smtClean="0">
                <a:latin typeface="Times New Roman" pitchFamily="18" charset="0"/>
                <a:cs typeface="Times New Roman" pitchFamily="18" charset="0"/>
              </a:rPr>
              <a:t>The results of this study are summarized in the following points: </a:t>
            </a:r>
          </a:p>
          <a:p>
            <a:pPr algn="just">
              <a:buNone/>
            </a:pPr>
            <a:r>
              <a:rPr lang="en-US" sz="18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1. The simulated PET is insensitive to the choice of either the option of the dynamical downscaling or the boundary layer schemes despite of noted changes of the TMP. </a:t>
            </a:r>
          </a:p>
          <a:p>
            <a:pPr algn="just">
              <a:buNone/>
            </a:pPr>
            <a:r>
              <a:rPr lang="en-US" sz="1800" b="1" dirty="0" smtClean="0">
                <a:latin typeface="Times New Roman" pitchFamily="18" charset="0"/>
                <a:cs typeface="Times New Roman" pitchFamily="18" charset="0"/>
              </a:rPr>
              <a:t>      2. RSDS is the main driver of PET changes followed by the TMP. This noted behavior was indicated by a higher Pearson correlation coefficient (for each grid point) between PET and RSDS than between PET and TMP for each case. </a:t>
            </a:r>
          </a:p>
          <a:p>
            <a:pPr algn="just">
              <a:buNone/>
            </a:pPr>
            <a:r>
              <a:rPr lang="en-US" sz="1800" b="1" dirty="0" smtClean="0">
                <a:latin typeface="Times New Roman" pitchFamily="18" charset="0"/>
                <a:cs typeface="Times New Roman" pitchFamily="18" charset="0"/>
              </a:rPr>
              <a:t>      3. On a point-scale, the simulated climatological annual cycle of the PET has been categorized as: phase and non-phase shift. Additionally, the noted over/underestimated PET varies with location and month. </a:t>
            </a:r>
          </a:p>
          <a:p>
            <a:pPr algn="just"/>
            <a:endParaRPr lang="en-US" sz="1800" dirty="0" smtClean="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92162"/>
          </a:xfrm>
        </p:spPr>
        <p:txBody>
          <a:bodyPr>
            <a:normAutofit/>
          </a:bodyPr>
          <a:lstStyle/>
          <a:p>
            <a:r>
              <a:rPr lang="en-US" sz="3200" b="1" i="1" dirty="0" smtClean="0">
                <a:solidFill>
                  <a:srgbClr val="00B050"/>
                </a:solidFill>
                <a:latin typeface="Times New Roman" pitchFamily="18" charset="0"/>
                <a:cs typeface="Times New Roman" pitchFamily="18" charset="0"/>
              </a:rPr>
              <a:t>Conclusion</a:t>
            </a:r>
            <a:endParaRPr lang="en-US" sz="3200" b="1" i="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143000"/>
            <a:ext cx="8839200" cy="4144963"/>
          </a:xfrm>
        </p:spPr>
        <p:txBody>
          <a:bodyPr>
            <a:normAutofit/>
          </a:bodyPr>
          <a:lstStyle/>
          <a:p>
            <a:pPr algn="just"/>
            <a:r>
              <a:rPr lang="en-US" sz="2000" dirty="0" smtClean="0">
                <a:latin typeface="Times New Roman" pitchFamily="18" charset="0"/>
                <a:cs typeface="Times New Roman" pitchFamily="18" charset="0"/>
              </a:rPr>
              <a:t>The RegCM4 can be used to develop a PET map of Egypt using the DIR-UW configuration. </a:t>
            </a:r>
          </a:p>
          <a:p>
            <a:pPr algn="just"/>
            <a:r>
              <a:rPr lang="en-US" sz="2000" dirty="0" smtClean="0">
                <a:latin typeface="Times New Roman" pitchFamily="18" charset="0"/>
                <a:cs typeface="Times New Roman" pitchFamily="18" charset="0"/>
              </a:rPr>
              <a:t>This finding not only aids policy makers in assessing the daily water requirements of crops, which is crucial for daily forecasts, especially in regions with limited data, but also holds potential for projecting future water needs under varying warming scenarios. </a:t>
            </a:r>
          </a:p>
          <a:p>
            <a:pPr algn="just"/>
            <a:r>
              <a:rPr lang="en-US" sz="2000" dirty="0" smtClean="0">
                <a:latin typeface="Times New Roman" pitchFamily="18" charset="0"/>
                <a:cs typeface="Times New Roman" pitchFamily="18" charset="0"/>
              </a:rPr>
              <a:t>Such insights provide a vital resource for strategic decision-making in agricultural and water resource management, offering a bridge between scientific advancements and actionable policies. </a:t>
            </a:r>
            <a:endParaRPr lang="en-US" sz="1600" dirty="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334962"/>
          </a:xfrm>
        </p:spPr>
        <p:txBody>
          <a:bodyPr>
            <a:normAutofit fontScale="90000"/>
          </a:bodyPr>
          <a:lstStyle/>
          <a:p>
            <a:r>
              <a:rPr lang="en-US" sz="3600" b="1" i="1" dirty="0" smtClean="0">
                <a:solidFill>
                  <a:srgbClr val="0070C0"/>
                </a:solidFill>
                <a:latin typeface="Times New Roman" pitchFamily="18" charset="0"/>
                <a:cs typeface="Times New Roman" pitchFamily="18" charset="0"/>
              </a:rPr>
              <a:t>Motivation</a:t>
            </a:r>
            <a:endParaRPr lang="en-US" sz="3600" b="1" i="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533400"/>
            <a:ext cx="8839200" cy="5867400"/>
          </a:xfrm>
        </p:spPr>
        <p:txBody>
          <a:bodyPr>
            <a:noAutofit/>
          </a:bodyPr>
          <a:lstStyle/>
          <a:p>
            <a:pPr algn="just"/>
            <a:r>
              <a:rPr lang="en-US" sz="2800" dirty="0" smtClean="0">
                <a:latin typeface="Times New Roman" pitchFamily="18" charset="0"/>
                <a:cs typeface="Times New Roman" pitchFamily="18" charset="0"/>
              </a:rPr>
              <a:t>The present study aims to:</a:t>
            </a:r>
          </a:p>
          <a:p>
            <a:pPr indent="1588" algn="just">
              <a:buFont typeface="+mj-lt"/>
              <a:buAutoNum type="arabicPeriod"/>
            </a:pP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Examine the influence of dynamical downscaling options (direct versus one-way nesting) and boundary layer schemes (HOLT versus UW) on the simulated PET in comparison with ERA5 reanalysis product as the ground truth of observations of the PET.</a:t>
            </a:r>
          </a:p>
          <a:p>
            <a:pPr indent="1588" algn="just">
              <a:buFont typeface="+mj-lt"/>
              <a:buAutoNum type="arabicPeriod"/>
            </a:pPr>
            <a:r>
              <a:rPr lang="en-US" sz="2400" dirty="0" smtClean="0">
                <a:latin typeface="Times New Roman" pitchFamily="18" charset="0"/>
                <a:cs typeface="Times New Roman" pitchFamily="18" charset="0"/>
              </a:rPr>
              <a:t> Examine the dependence of the simulated PET on the global incident solar radiation and daily mean air temperature (as inputs of the HS equation) by constructing a regional map of the Pearson correlation coefficient in each case. The significant correlation was calculated using student t-test of alpha equals to 5%. . </a:t>
            </a:r>
          </a:p>
          <a:p>
            <a:pPr indent="1588" algn="just">
              <a:buFont typeface="+mj-lt"/>
              <a:buAutoNum type="arabicPeriod"/>
            </a:pPr>
            <a:r>
              <a:rPr lang="en-US"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Investigate </a:t>
            </a:r>
            <a:r>
              <a:rPr lang="en-US" sz="2400" dirty="0" smtClean="0">
                <a:latin typeface="Times New Roman" pitchFamily="18" charset="0"/>
                <a:cs typeface="Times New Roman" pitchFamily="18" charset="0"/>
              </a:rPr>
              <a:t>the performance of the RegCM4 concerning the climatological annual cycle of the PET with respect to ERA5. </a:t>
            </a:r>
          </a:p>
          <a:p>
            <a:pPr algn="just"/>
            <a:endParaRPr lang="en-US"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sz="3200" b="1" i="1" dirty="0" smtClean="0">
                <a:solidFill>
                  <a:srgbClr val="00B0F0"/>
                </a:solidFill>
                <a:latin typeface="Times New Roman" pitchFamily="18" charset="0"/>
                <a:cs typeface="Times New Roman" pitchFamily="18" charset="0"/>
              </a:rPr>
              <a:t>Experiment Design</a:t>
            </a:r>
            <a:endParaRPr lang="en-US" sz="3200" b="1" i="1"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5867400"/>
          </a:xfrm>
        </p:spPr>
        <p:txBody>
          <a:bodyPr>
            <a:normAutofit/>
          </a:bodyPr>
          <a:lstStyle/>
          <a:p>
            <a:pPr algn="just"/>
            <a:r>
              <a:rPr lang="en-US" sz="2800" dirty="0" smtClean="0">
                <a:latin typeface="Times New Roman" pitchFamily="18" charset="0"/>
                <a:cs typeface="Times New Roman" pitchFamily="18" charset="0"/>
              </a:rPr>
              <a:t>To serve the purpose of the present study, the four simulations were grouped to two cases. </a:t>
            </a:r>
          </a:p>
          <a:p>
            <a:pPr algn="just"/>
            <a:r>
              <a:rPr lang="en-US" sz="2800" dirty="0" smtClean="0">
                <a:latin typeface="Times New Roman" pitchFamily="18" charset="0"/>
                <a:cs typeface="Times New Roman" pitchFamily="18" charset="0"/>
              </a:rPr>
              <a:t>The first case considers the dynamical downscaling options: direct (DIR) and one-way nesting (NEST). </a:t>
            </a:r>
          </a:p>
          <a:p>
            <a:pPr algn="just"/>
            <a:r>
              <a:rPr lang="en-US" sz="2800" smtClean="0">
                <a:latin typeface="Times New Roman" pitchFamily="18" charset="0"/>
                <a:cs typeface="Times New Roman" pitchFamily="18" charset="0"/>
              </a:rPr>
              <a:t>The </a:t>
            </a:r>
            <a:r>
              <a:rPr lang="en-US" sz="2800" dirty="0" smtClean="0">
                <a:latin typeface="Times New Roman" pitchFamily="18" charset="0"/>
                <a:cs typeface="Times New Roman" pitchFamily="18" charset="0"/>
              </a:rPr>
              <a:t>second case manipulates the boundary layer scheme: HOLT and UW. </a:t>
            </a:r>
          </a:p>
          <a:p>
            <a:pPr algn="just"/>
            <a:r>
              <a:rPr lang="en-US" sz="2800" dirty="0" smtClean="0">
                <a:latin typeface="Times New Roman" pitchFamily="18" charset="0"/>
                <a:cs typeface="Times New Roman" pitchFamily="18" charset="0"/>
              </a:rPr>
              <a:t>In the four simulations, the PET was calculated using a calibrated version of the HS equation. </a:t>
            </a:r>
          </a:p>
          <a:p>
            <a:pPr algn="just"/>
            <a:r>
              <a:rPr lang="en-US" sz="2800" dirty="0" smtClean="0">
                <a:latin typeface="Times New Roman" pitchFamily="18" charset="0"/>
                <a:cs typeface="Times New Roman" pitchFamily="18" charset="0"/>
              </a:rPr>
              <a:t>In each case, the simulated PET was evaluated with respect to the derived ERA5-land reanalysis product. </a:t>
            </a:r>
            <a:endParaRPr lang="en-US" sz="2800" b="1"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87362"/>
          </a:xfrm>
        </p:spPr>
        <p:txBody>
          <a:bodyPr>
            <a:normAutofit fontScale="90000"/>
          </a:bodyPr>
          <a:lstStyle/>
          <a:p>
            <a:r>
              <a:rPr lang="en-US" sz="3200" b="1" i="1" dirty="0" smtClean="0">
                <a:solidFill>
                  <a:srgbClr val="00B0F0"/>
                </a:solidFill>
                <a:latin typeface="Times New Roman" pitchFamily="18" charset="0"/>
                <a:cs typeface="Times New Roman" pitchFamily="18" charset="0"/>
              </a:rPr>
              <a:t>Figures</a:t>
            </a:r>
          </a:p>
        </p:txBody>
      </p:sp>
      <p:sp>
        <p:nvSpPr>
          <p:cNvPr id="4" name="Rectangle 3"/>
          <p:cNvSpPr/>
          <p:nvPr/>
        </p:nvSpPr>
        <p:spPr>
          <a:xfrm>
            <a:off x="152400" y="5867400"/>
            <a:ext cx="8839200" cy="923330"/>
          </a:xfrm>
          <a:prstGeom prst="rect">
            <a:avLst/>
          </a:prstGeom>
        </p:spPr>
        <p:txBody>
          <a:bodyPr wrap="square">
            <a:spAutoFit/>
          </a:bodyPr>
          <a:lstStyle/>
          <a:p>
            <a:pPr algn="ctr"/>
            <a:r>
              <a:rPr lang="en-US" b="1" dirty="0" smtClean="0">
                <a:latin typeface="Times New Roman" pitchFamily="18" charset="0"/>
                <a:cs typeface="Times New Roman" pitchFamily="18" charset="0"/>
              </a:rPr>
              <a:t>Figure 1. </a:t>
            </a:r>
            <a:r>
              <a:rPr lang="en-US" dirty="0" smtClean="0">
                <a:latin typeface="Times New Roman" pitchFamily="18" charset="0"/>
                <a:cs typeface="Times New Roman" pitchFamily="18" charset="0"/>
              </a:rPr>
              <a:t>The figure shows surface elevation of Egypt (in meters). The red dots indicate the location of stations reported in this study except of Port-Said where the hPET shows missed data.  </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609600" y="762000"/>
            <a:ext cx="7924800" cy="5029201"/>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bright="-10000" contrast="20000"/>
          </a:blip>
          <a:srcRect/>
          <a:stretch>
            <a:fillRect/>
          </a:stretch>
        </p:blipFill>
        <p:spPr bwMode="auto">
          <a:xfrm>
            <a:off x="533400" y="228600"/>
            <a:ext cx="8077200" cy="5638800"/>
          </a:xfrm>
          <a:prstGeom prst="rect">
            <a:avLst/>
          </a:prstGeom>
          <a:noFill/>
          <a:ln w="9525">
            <a:noFill/>
            <a:miter lim="800000"/>
            <a:headEnd/>
            <a:tailEnd/>
          </a:ln>
        </p:spPr>
      </p:pic>
      <p:sp>
        <p:nvSpPr>
          <p:cNvPr id="3" name="Rectangle 2"/>
          <p:cNvSpPr/>
          <p:nvPr/>
        </p:nvSpPr>
        <p:spPr>
          <a:xfrm>
            <a:off x="304800" y="5943600"/>
            <a:ext cx="8686800" cy="646331"/>
          </a:xfrm>
          <a:prstGeom prst="rect">
            <a:avLst/>
          </a:prstGeom>
        </p:spPr>
        <p:txBody>
          <a:bodyPr wrap="square">
            <a:spAutoFit/>
          </a:bodyPr>
          <a:lstStyle/>
          <a:p>
            <a:pPr algn="ctr"/>
            <a:r>
              <a:rPr lang="en-US" b="1" dirty="0" smtClean="0">
                <a:latin typeface="Times New Roman" pitchFamily="18" charset="0"/>
                <a:cs typeface="Times New Roman" pitchFamily="18" charset="0"/>
              </a:rPr>
              <a:t>Figure S1. The figure shows a methodological flowchart summarizing the steps of the present study. </a:t>
            </a:r>
            <a:endParaRPr lang="en-US" dirty="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b="1" i="1" dirty="0" smtClean="0">
                <a:solidFill>
                  <a:srgbClr val="FFC000"/>
                </a:solidFill>
                <a:latin typeface="Times New Roman" pitchFamily="18" charset="0"/>
                <a:cs typeface="Times New Roman" pitchFamily="18" charset="0"/>
              </a:rPr>
              <a:t>Influence of downscaling option: direct and nesting</a:t>
            </a:r>
            <a:endParaRPr lang="en-US" sz="3200" b="1" i="1" dirty="0">
              <a:solidFill>
                <a:srgbClr val="FFC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381000" y="838200"/>
            <a:ext cx="8598137" cy="4952999"/>
          </a:xfrm>
          <a:prstGeom prst="rect">
            <a:avLst/>
          </a:prstGeom>
          <a:noFill/>
          <a:ln w="9525">
            <a:noFill/>
            <a:miter lim="800000"/>
            <a:headEnd/>
            <a:tailEnd/>
          </a:ln>
        </p:spPr>
      </p:pic>
      <p:sp>
        <p:nvSpPr>
          <p:cNvPr id="4" name="Rectangle 3"/>
          <p:cNvSpPr/>
          <p:nvPr/>
        </p:nvSpPr>
        <p:spPr>
          <a:xfrm>
            <a:off x="457200" y="5867400"/>
            <a:ext cx="8382000" cy="830997"/>
          </a:xfrm>
          <a:prstGeom prst="rect">
            <a:avLst/>
          </a:prstGeom>
        </p:spPr>
        <p:txBody>
          <a:bodyPr wrap="square">
            <a:spAutoFit/>
          </a:bodyPr>
          <a:lstStyle/>
          <a:p>
            <a:pPr algn="ctr"/>
            <a:r>
              <a:rPr lang="en-US" sz="1200" b="1" dirty="0" smtClean="0">
                <a:latin typeface="Times New Roman" pitchFamily="18" charset="0"/>
                <a:cs typeface="Times New Roman" pitchFamily="18" charset="0"/>
              </a:rPr>
              <a:t>Figure 2. The figure shows the potential evapotranspiration over the period 1998–2017 (PET; in mm day−1) for: MAM season in the first row (a − f); JJA in the second (g − l); SON in the third (m − r); and DJF in the fourth (s − x). For each row, DIR is on the left, followed by NEST; ERA5 is the third from left, DIR minus ERA5, NEST minus ERA5 and the difference between NEST and DIR. Significant difference/bias is indicated in black dots using student </a:t>
            </a:r>
            <a:r>
              <a:rPr lang="en-US" sz="1200" b="1" i="1" dirty="0" smtClean="0">
                <a:latin typeface="Times New Roman" pitchFamily="18" charset="0"/>
                <a:cs typeface="Times New Roman" pitchFamily="18" charset="0"/>
              </a:rPr>
              <a:t>t-test with alpha equals to 5%. </a:t>
            </a:r>
            <a:endParaRPr lang="en-US" sz="1200" dirty="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b="1" i="1" dirty="0" smtClean="0">
                <a:solidFill>
                  <a:srgbClr val="00B0F0"/>
                </a:solidFill>
                <a:latin typeface="Times New Roman" pitchFamily="18" charset="0"/>
                <a:cs typeface="Times New Roman" pitchFamily="18" charset="0"/>
              </a:rPr>
              <a:t>Influence of boundary layer schemes: HOLT and UW</a:t>
            </a:r>
            <a:endParaRPr lang="en-US" sz="3200" b="1" i="1" dirty="0">
              <a:solidFill>
                <a:srgbClr val="00B0F0"/>
              </a:solidFill>
              <a:latin typeface="Times New Roman" pitchFamily="18" charset="0"/>
              <a:cs typeface="Times New Roman" pitchFamily="18" charset="0"/>
            </a:endParaRPr>
          </a:p>
        </p:txBody>
      </p:sp>
      <p:sp>
        <p:nvSpPr>
          <p:cNvPr id="4" name="Rectangle 3"/>
          <p:cNvSpPr/>
          <p:nvPr/>
        </p:nvSpPr>
        <p:spPr>
          <a:xfrm>
            <a:off x="457200" y="5867400"/>
            <a:ext cx="8382000" cy="830997"/>
          </a:xfrm>
          <a:prstGeom prst="rect">
            <a:avLst/>
          </a:prstGeom>
        </p:spPr>
        <p:txBody>
          <a:bodyPr wrap="square">
            <a:spAutoFit/>
          </a:bodyPr>
          <a:lstStyle/>
          <a:p>
            <a:pPr algn="ctr"/>
            <a:r>
              <a:rPr lang="en-US" sz="1200" b="1" dirty="0" smtClean="0">
                <a:latin typeface="Times New Roman" pitchFamily="18" charset="0"/>
                <a:cs typeface="Times New Roman" pitchFamily="18" charset="0"/>
              </a:rPr>
              <a:t>Figure 3. The figure shows the potential evapotranspiration over the period 1998–2017 (PET; in mm day−1) for: MAM season in the first row (a − f); JJA in the second (g − l); SON in the third (m − r); and DJF in the fourth (s − x). For each row, HOLT is on the left, followed by UW; ERA5 is the third from left, HOLT minus ERA5, UW minus ERA5 and the difference between UW and HOLT. Significant difference/bias is indicated in black dots using student t-test with alpha equals to 5%.</a:t>
            </a:r>
            <a:endParaRPr lang="en-US" sz="12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228600" y="914400"/>
            <a:ext cx="8686800" cy="49530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b="1" i="1" dirty="0" smtClean="0">
                <a:solidFill>
                  <a:srgbClr val="FF0000"/>
                </a:solidFill>
                <a:latin typeface="Palatino Linotype"/>
              </a:rPr>
              <a:t>Dependence of PET on RSDS and TMP </a:t>
            </a:r>
            <a:endParaRPr lang="en-US" sz="3200" b="1" i="1" dirty="0">
              <a:solidFill>
                <a:srgbClr val="FF0000"/>
              </a:solidFill>
              <a:latin typeface="Times New Roman" pitchFamily="18" charset="0"/>
              <a:cs typeface="Times New Roman" pitchFamily="18" charset="0"/>
            </a:endParaRPr>
          </a:p>
        </p:txBody>
      </p:sp>
      <p:sp>
        <p:nvSpPr>
          <p:cNvPr id="4" name="Rectangle 3"/>
          <p:cNvSpPr/>
          <p:nvPr/>
        </p:nvSpPr>
        <p:spPr>
          <a:xfrm>
            <a:off x="457200" y="6019800"/>
            <a:ext cx="8382000" cy="646331"/>
          </a:xfrm>
          <a:prstGeom prst="rect">
            <a:avLst/>
          </a:prstGeom>
        </p:spPr>
        <p:txBody>
          <a:bodyPr wrap="square">
            <a:spAutoFit/>
          </a:bodyPr>
          <a:lstStyle/>
          <a:p>
            <a:pPr algn="ctr"/>
            <a:r>
              <a:rPr lang="en-US" sz="1200" b="1" dirty="0" smtClean="0">
                <a:latin typeface="Times New Roman" pitchFamily="18" charset="0"/>
                <a:cs typeface="Times New Roman" pitchFamily="18" charset="0"/>
              </a:rPr>
              <a:t>Figure 4. The Figure shows the Pearson correlation coefficient for each grid point for: DIR (a for TMP), (b for RSDS); NEST (c for TMP) and (d for RSDS). Note that the range of 0.9 and 1 has been chosen after many trials to choose the </a:t>
            </a:r>
            <a:r>
              <a:rPr lang="en-US" sz="1200" b="1" dirty="0" err="1" smtClean="0">
                <a:latin typeface="Times New Roman" pitchFamily="18" charset="0"/>
                <a:cs typeface="Times New Roman" pitchFamily="18" charset="0"/>
              </a:rPr>
              <a:t>appropiate</a:t>
            </a:r>
            <a:r>
              <a:rPr lang="en-US" sz="1200" b="1" dirty="0" smtClean="0">
                <a:latin typeface="Times New Roman" pitchFamily="18" charset="0"/>
                <a:cs typeface="Times New Roman" pitchFamily="18" charset="0"/>
              </a:rPr>
              <a:t> range. </a:t>
            </a:r>
            <a:endParaRPr lang="en-US" sz="12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381000" y="838200"/>
            <a:ext cx="8382000" cy="51054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019800"/>
            <a:ext cx="8382000" cy="646331"/>
          </a:xfrm>
          <a:prstGeom prst="rect">
            <a:avLst/>
          </a:prstGeom>
        </p:spPr>
        <p:txBody>
          <a:bodyPr wrap="square">
            <a:spAutoFit/>
          </a:bodyPr>
          <a:lstStyle/>
          <a:p>
            <a:pPr algn="ctr"/>
            <a:r>
              <a:rPr lang="en-US" sz="1200" b="1" dirty="0" smtClean="0">
                <a:latin typeface="Times New Roman" pitchFamily="18" charset="0"/>
                <a:cs typeface="Times New Roman" pitchFamily="18" charset="0"/>
              </a:rPr>
              <a:t>Figure 5. The Figure shows the Pearson correlation coefficient for each grid point for: HOLT (a for TMP), (b for RSDS); UW (c for TMP) and (d for RSDS). Note that the range of 0.9 and 1 has been chosen after many trials to choose the </a:t>
            </a:r>
            <a:r>
              <a:rPr lang="en-US" sz="1200" b="1" dirty="0" err="1" smtClean="0">
                <a:latin typeface="Times New Roman" pitchFamily="18" charset="0"/>
                <a:cs typeface="Times New Roman" pitchFamily="18" charset="0"/>
              </a:rPr>
              <a:t>appropiate</a:t>
            </a:r>
            <a:r>
              <a:rPr lang="en-US" sz="1200" b="1" dirty="0" smtClean="0">
                <a:latin typeface="Times New Roman" pitchFamily="18" charset="0"/>
                <a:cs typeface="Times New Roman" pitchFamily="18" charset="0"/>
              </a:rPr>
              <a:t> range. </a:t>
            </a:r>
            <a:endParaRPr lang="en-US" sz="12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381000" y="838200"/>
            <a:ext cx="8382000" cy="51054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TotalTime>
  <Words>956</Words>
  <Application>Microsoft Office PowerPoint</Application>
  <PresentationFormat>On-screen Show (4:3)</PresentationFormat>
  <Paragraphs>39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On the sensitivity of the potential evapotranspiration of Egypt to different dynamical downscaling options and boundary layer schemes using a high-resolution regional climate model (RegCM4) </vt:lpstr>
      <vt:lpstr>Motivation</vt:lpstr>
      <vt:lpstr>Experiment Design</vt:lpstr>
      <vt:lpstr>Figures</vt:lpstr>
      <vt:lpstr>Slide 5</vt:lpstr>
      <vt:lpstr>Influence of downscaling option: direct and nesting</vt:lpstr>
      <vt:lpstr>Influence of boundary layer schemes: HOLT and UW</vt:lpstr>
      <vt:lpstr>Dependence of PET on RSDS and TMP </vt:lpstr>
      <vt:lpstr>Slide 9</vt:lpstr>
      <vt:lpstr>Climatological annual cycle of PET </vt:lpstr>
      <vt:lpstr>Slide 11</vt:lpstr>
      <vt:lpstr>Discussion </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 of direct-downscaling and one-way nesting on daily mean air temperature of Egypt using the RegCM4</dc:title>
  <dc:creator>DELL</dc:creator>
  <cp:lastModifiedBy>DELL</cp:lastModifiedBy>
  <cp:revision>167</cp:revision>
  <dcterms:created xsi:type="dcterms:W3CDTF">2006-08-16T00:00:00Z</dcterms:created>
  <dcterms:modified xsi:type="dcterms:W3CDTF">2023-09-28T11:35:40Z</dcterms:modified>
</cp:coreProperties>
</file>