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804" r:id="rId4"/>
  </p:sldMasterIdLst>
  <p:notesMasterIdLst>
    <p:notesMasterId r:id="rId26"/>
  </p:notesMasterIdLst>
  <p:handoutMasterIdLst>
    <p:handoutMasterId r:id="rId27"/>
  </p:handoutMasterIdLst>
  <p:sldIdLst>
    <p:sldId id="256" r:id="rId5"/>
    <p:sldId id="262" r:id="rId6"/>
    <p:sldId id="310" r:id="rId7"/>
    <p:sldId id="311" r:id="rId8"/>
    <p:sldId id="312" r:id="rId9"/>
    <p:sldId id="300" r:id="rId10"/>
    <p:sldId id="330" r:id="rId11"/>
    <p:sldId id="331" r:id="rId12"/>
    <p:sldId id="314" r:id="rId13"/>
    <p:sldId id="289" r:id="rId14"/>
    <p:sldId id="318" r:id="rId15"/>
    <p:sldId id="320" r:id="rId16"/>
    <p:sldId id="321" r:id="rId17"/>
    <p:sldId id="317" r:id="rId18"/>
    <p:sldId id="322" r:id="rId19"/>
    <p:sldId id="323" r:id="rId20"/>
    <p:sldId id="324" r:id="rId21"/>
    <p:sldId id="325" r:id="rId22"/>
    <p:sldId id="276" r:id="rId23"/>
    <p:sldId id="328" r:id="rId24"/>
    <p:sldId id="326" r:id="rId25"/>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4673" autoAdjust="0"/>
  </p:normalViewPr>
  <p:slideViewPr>
    <p:cSldViewPr snapToGrid="0">
      <p:cViewPr varScale="1">
        <p:scale>
          <a:sx n="70" d="100"/>
          <a:sy n="70" d="100"/>
        </p:scale>
        <p:origin x="1138" y="43"/>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nustedupk0-my.sharepoint.com/personal/kamran_phdiese_student_nust_edu_pk/Documents/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ustedupk0-my.sharepoint.com/personal/kamran_phdiese_student_nust_edu_pk/Documents/Bo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ustedupk0-my.sharepoint.com/personal/kamran_phdiese_student_nust_edu_pk/Documents/Bo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ustedupk0-my.sharepoint.com/personal/kamran_phdiese_student_nust_edu_pk/Documents/Book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LULC</a:t>
            </a:r>
            <a:r>
              <a:rPr lang="en-US" baseline="0"/>
              <a:t> 1900</a:t>
            </a:r>
            <a:endParaRPr lang="en-US"/>
          </a:p>
        </c:rich>
      </c:tx>
      <c:layout>
        <c:manualLayout>
          <c:xMode val="edge"/>
          <c:yMode val="edge"/>
          <c:x val="0.25182336243295678"/>
          <c:y val="4.662770098242050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Area (Km2)</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991-472E-927D-6BD6B95F520B}"/>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991-472E-927D-6BD6B95F520B}"/>
              </c:ext>
            </c:extLst>
          </c:dPt>
          <c:dPt>
            <c:idx val="2"/>
            <c:invertIfNegative val="0"/>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991-472E-927D-6BD6B95F520B}"/>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991-472E-927D-6BD6B95F520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Sheet1!$C$3:$C$6</c:f>
              <c:numCache>
                <c:formatCode>General</c:formatCode>
                <c:ptCount val="4"/>
                <c:pt idx="0">
                  <c:v>37</c:v>
                </c:pt>
                <c:pt idx="1">
                  <c:v>441</c:v>
                </c:pt>
                <c:pt idx="2">
                  <c:v>21</c:v>
                </c:pt>
                <c:pt idx="3">
                  <c:v>437</c:v>
                </c:pt>
              </c:numCache>
            </c:numRef>
          </c:val>
          <c:extLst>
            <c:ext xmlns:c16="http://schemas.microsoft.com/office/drawing/2014/chart" uri="{C3380CC4-5D6E-409C-BE32-E72D297353CC}">
              <c16:uniqueId val="{00000008-5991-472E-927D-6BD6B95F520B}"/>
            </c:ext>
          </c:extLst>
        </c:ser>
        <c:dLbls>
          <c:showLegendKey val="0"/>
          <c:showVal val="0"/>
          <c:showCatName val="0"/>
          <c:showSerName val="0"/>
          <c:showPercent val="0"/>
          <c:showBubbleSize val="0"/>
        </c:dLbls>
        <c:gapWidth val="100"/>
        <c:axId val="974314160"/>
        <c:axId val="974313744"/>
      </c:barChart>
      <c:catAx>
        <c:axId val="97431416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74313744"/>
        <c:crosses val="autoZero"/>
        <c:auto val="1"/>
        <c:lblAlgn val="ctr"/>
        <c:lblOffset val="100"/>
        <c:noMultiLvlLbl val="0"/>
      </c:catAx>
      <c:valAx>
        <c:axId val="97431374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97431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224307577991105"/>
          <c:y val="4.30075305680888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c:f>
              <c:strCache>
                <c:ptCount val="1"/>
                <c:pt idx="0">
                  <c:v>LULC 1995</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3A-4BC8-BD15-0E04BB558A46}"/>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3A-4BC8-BD15-0E04BB558A46}"/>
              </c:ext>
            </c:extLst>
          </c:dPt>
          <c:dPt>
            <c:idx val="2"/>
            <c:invertIfNegative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53A-4BC8-BD15-0E04BB558A46}"/>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53A-4BC8-BD15-0E04BB558A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Sheet1!$D$3:$D$6</c:f>
              <c:numCache>
                <c:formatCode>General</c:formatCode>
                <c:ptCount val="4"/>
                <c:pt idx="0">
                  <c:v>61</c:v>
                </c:pt>
                <c:pt idx="1">
                  <c:v>464</c:v>
                </c:pt>
                <c:pt idx="2">
                  <c:v>12</c:v>
                </c:pt>
                <c:pt idx="3">
                  <c:v>399</c:v>
                </c:pt>
              </c:numCache>
            </c:numRef>
          </c:val>
          <c:extLst>
            <c:ext xmlns:c16="http://schemas.microsoft.com/office/drawing/2014/chart" uri="{C3380CC4-5D6E-409C-BE32-E72D297353CC}">
              <c16:uniqueId val="{00000008-753A-4BC8-BD15-0E04BB558A46}"/>
            </c:ext>
          </c:extLst>
        </c:ser>
        <c:dLbls>
          <c:showLegendKey val="0"/>
          <c:showVal val="0"/>
          <c:showCatName val="0"/>
          <c:showSerName val="0"/>
          <c:showPercent val="0"/>
          <c:showBubbleSize val="0"/>
        </c:dLbls>
        <c:gapWidth val="100"/>
        <c:axId val="1208072064"/>
        <c:axId val="1208068736"/>
      </c:barChart>
      <c:catAx>
        <c:axId val="120807206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208068736"/>
        <c:crosses val="autoZero"/>
        <c:auto val="1"/>
        <c:lblAlgn val="ctr"/>
        <c:lblOffset val="100"/>
        <c:noMultiLvlLbl val="0"/>
      </c:catAx>
      <c:valAx>
        <c:axId val="120806873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20807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463940586972092"/>
          <c:y val="7.023419142527687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LULC 2000</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D6-49A9-AA48-07D5E98FBC10}"/>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D6-49A9-AA48-07D5E98FBC10}"/>
              </c:ext>
            </c:extLst>
          </c:dPt>
          <c:dPt>
            <c:idx val="2"/>
            <c:invertIfNegative val="0"/>
            <c:bubble3D val="0"/>
            <c:spPr>
              <a:solidFill>
                <a:schemeClr val="accent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D6-49A9-AA48-07D5E98FBC10}"/>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D6-49A9-AA48-07D5E98FBC1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Sheet1!$E$3:$E$6</c:f>
              <c:numCache>
                <c:formatCode>General</c:formatCode>
                <c:ptCount val="4"/>
                <c:pt idx="0">
                  <c:v>83</c:v>
                </c:pt>
                <c:pt idx="1">
                  <c:v>527</c:v>
                </c:pt>
                <c:pt idx="2">
                  <c:v>18</c:v>
                </c:pt>
                <c:pt idx="3">
                  <c:v>308</c:v>
                </c:pt>
              </c:numCache>
            </c:numRef>
          </c:val>
          <c:extLst>
            <c:ext xmlns:c16="http://schemas.microsoft.com/office/drawing/2014/chart" uri="{C3380CC4-5D6E-409C-BE32-E72D297353CC}">
              <c16:uniqueId val="{00000008-08D6-49A9-AA48-07D5E98FBC10}"/>
            </c:ext>
          </c:extLst>
        </c:ser>
        <c:dLbls>
          <c:showLegendKey val="0"/>
          <c:showVal val="0"/>
          <c:showCatName val="0"/>
          <c:showSerName val="0"/>
          <c:showPercent val="0"/>
          <c:showBubbleSize val="0"/>
        </c:dLbls>
        <c:gapWidth val="100"/>
        <c:axId val="1208072896"/>
        <c:axId val="1208073312"/>
      </c:barChart>
      <c:catAx>
        <c:axId val="1208072896"/>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208073312"/>
        <c:crosses val="autoZero"/>
        <c:auto val="1"/>
        <c:lblAlgn val="ctr"/>
        <c:lblOffset val="100"/>
        <c:noMultiLvlLbl val="0"/>
      </c:catAx>
      <c:valAx>
        <c:axId val="120807331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20807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Sheet1!$G$2</c:f>
              <c:strCache>
                <c:ptCount val="1"/>
                <c:pt idx="0">
                  <c:v>LULC 2010</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8B4-4F69-AEA4-094C65352AED}"/>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8B4-4F69-AEA4-094C65352AED}"/>
              </c:ext>
            </c:extLst>
          </c:dPt>
          <c:dPt>
            <c:idx val="2"/>
            <c:invertIfNegative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8B4-4F69-AEA4-094C65352AED}"/>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8B4-4F69-AEA4-094C65352A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Sheet1!$G$3:$G$6</c:f>
              <c:numCache>
                <c:formatCode>General</c:formatCode>
                <c:ptCount val="4"/>
                <c:pt idx="0">
                  <c:v>101</c:v>
                </c:pt>
                <c:pt idx="1">
                  <c:v>516</c:v>
                </c:pt>
                <c:pt idx="2">
                  <c:v>31</c:v>
                </c:pt>
                <c:pt idx="3">
                  <c:v>288</c:v>
                </c:pt>
              </c:numCache>
            </c:numRef>
          </c:val>
          <c:extLst>
            <c:ext xmlns:c16="http://schemas.microsoft.com/office/drawing/2014/chart" uri="{C3380CC4-5D6E-409C-BE32-E72D297353CC}">
              <c16:uniqueId val="{00000008-B8B4-4F69-AEA4-094C65352AED}"/>
            </c:ext>
          </c:extLst>
        </c:ser>
        <c:dLbls>
          <c:showLegendKey val="0"/>
          <c:showVal val="0"/>
          <c:showCatName val="0"/>
          <c:showSerName val="0"/>
          <c:showPercent val="0"/>
          <c:showBubbleSize val="0"/>
        </c:dLbls>
        <c:gapWidth val="100"/>
        <c:axId val="1258988016"/>
        <c:axId val="1258981776"/>
      </c:barChart>
      <c:catAx>
        <c:axId val="1258988016"/>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258981776"/>
        <c:crosses val="autoZero"/>
        <c:auto val="1"/>
        <c:lblAlgn val="ctr"/>
        <c:lblOffset val="100"/>
        <c:noMultiLvlLbl val="0"/>
      </c:catAx>
      <c:valAx>
        <c:axId val="125898177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25898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Sheet1!$H$2</c:f>
              <c:strCache>
                <c:ptCount val="1"/>
                <c:pt idx="0">
                  <c:v>LULC 2015</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C63-4C3F-BEEF-D276A1456A4D}"/>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C63-4C3F-BEEF-D276A1456A4D}"/>
              </c:ext>
            </c:extLst>
          </c:dPt>
          <c:dPt>
            <c:idx val="2"/>
            <c:invertIfNegative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C63-4C3F-BEEF-D276A1456A4D}"/>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C63-4C3F-BEEF-D276A1456A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Sheet1!$H$3:$H$6</c:f>
              <c:numCache>
                <c:formatCode>General</c:formatCode>
                <c:ptCount val="4"/>
                <c:pt idx="0">
                  <c:v>140</c:v>
                </c:pt>
                <c:pt idx="1">
                  <c:v>552</c:v>
                </c:pt>
                <c:pt idx="2">
                  <c:v>29</c:v>
                </c:pt>
                <c:pt idx="3">
                  <c:v>215</c:v>
                </c:pt>
              </c:numCache>
            </c:numRef>
          </c:val>
          <c:extLst>
            <c:ext xmlns:c16="http://schemas.microsoft.com/office/drawing/2014/chart" uri="{C3380CC4-5D6E-409C-BE32-E72D297353CC}">
              <c16:uniqueId val="{00000008-1B2D-4006-8F70-D6B8FC5D065D}"/>
            </c:ext>
          </c:extLst>
        </c:ser>
        <c:dLbls>
          <c:showLegendKey val="0"/>
          <c:showVal val="0"/>
          <c:showCatName val="0"/>
          <c:showSerName val="0"/>
          <c:showPercent val="0"/>
          <c:showBubbleSize val="0"/>
        </c:dLbls>
        <c:gapWidth val="100"/>
        <c:axId val="1580814480"/>
        <c:axId val="1580808240"/>
      </c:barChart>
      <c:catAx>
        <c:axId val="158081448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580808240"/>
        <c:crosses val="autoZero"/>
        <c:auto val="1"/>
        <c:lblAlgn val="ctr"/>
        <c:lblOffset val="100"/>
        <c:noMultiLvlLbl val="0"/>
      </c:catAx>
      <c:valAx>
        <c:axId val="158080824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58081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LULC 2021</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9AE-4B5A-9D0F-E469C3075EC3}"/>
              </c:ext>
            </c:extLst>
          </c:dPt>
          <c:dPt>
            <c:idx val="1"/>
            <c:invertIfNegative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9AE-4B5A-9D0F-E469C3075EC3}"/>
              </c:ext>
            </c:extLst>
          </c:dPt>
          <c:dPt>
            <c:idx val="2"/>
            <c:invertIfNegative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9AE-4B5A-9D0F-E469C3075EC3}"/>
              </c:ext>
            </c:extLst>
          </c:dPt>
          <c:dPt>
            <c:idx val="3"/>
            <c:invertIfNegative val="0"/>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9AE-4B5A-9D0F-E469C3075EC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Sheet1!$B$3:$B$6</c:f>
              <c:strCache>
                <c:ptCount val="4"/>
                <c:pt idx="0">
                  <c:v>Built-up</c:v>
                </c:pt>
                <c:pt idx="1">
                  <c:v>Vegetation</c:v>
                </c:pt>
                <c:pt idx="2">
                  <c:v>Water</c:v>
                </c:pt>
                <c:pt idx="3">
                  <c:v>Bare Land</c:v>
                </c:pt>
              </c:strCache>
            </c:strRef>
          </c:cat>
          <c:val>
            <c:numRef>
              <c:f>Sheet1!$J$3:$J$6</c:f>
              <c:numCache>
                <c:formatCode>General</c:formatCode>
                <c:ptCount val="4"/>
                <c:pt idx="0">
                  <c:v>188</c:v>
                </c:pt>
                <c:pt idx="1">
                  <c:v>486</c:v>
                </c:pt>
                <c:pt idx="2">
                  <c:v>10</c:v>
                </c:pt>
                <c:pt idx="3">
                  <c:v>252</c:v>
                </c:pt>
              </c:numCache>
            </c:numRef>
          </c:val>
          <c:extLst>
            <c:ext xmlns:c16="http://schemas.microsoft.com/office/drawing/2014/chart" uri="{C3380CC4-5D6E-409C-BE32-E72D297353CC}">
              <c16:uniqueId val="{00000008-C9AE-4B5A-9D0F-E469C3075EC3}"/>
            </c:ext>
          </c:extLst>
        </c:ser>
        <c:dLbls>
          <c:showLegendKey val="0"/>
          <c:showVal val="0"/>
          <c:showCatName val="0"/>
          <c:showSerName val="0"/>
          <c:showPercent val="0"/>
          <c:showBubbleSize val="0"/>
        </c:dLbls>
        <c:gapWidth val="100"/>
        <c:axId val="1583045728"/>
        <c:axId val="1583039488"/>
      </c:barChart>
      <c:catAx>
        <c:axId val="158304572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583039488"/>
        <c:crosses val="autoZero"/>
        <c:auto val="1"/>
        <c:lblAlgn val="ctr"/>
        <c:lblOffset val="100"/>
        <c:noMultiLvlLbl val="0"/>
      </c:catAx>
      <c:valAx>
        <c:axId val="15830394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58304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Built-up</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38100" cap="rnd">
                <a:solidFill>
                  <a:srgbClr val="FF0000"/>
                </a:solidFill>
                <a:prstDash val="sysDash"/>
                <a:tailEnd type="arrow"/>
              </a:ln>
              <a:effectLst/>
            </c:spPr>
            <c:trendlineType val="linear"/>
            <c:dispRSqr val="1"/>
            <c:dispEq val="1"/>
            <c:trendlineLbl>
              <c:layout>
                <c:manualLayout>
                  <c:x val="-0.57500826497030677"/>
                  <c:y val="-3.676430152528079E-2"/>
                </c:manualLayout>
              </c:layout>
              <c:tx>
                <c:rich>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r>
                      <a:rPr lang="en-US" b="1" dirty="0">
                        <a:solidFill>
                          <a:schemeClr val="bg1"/>
                        </a:solidFill>
                      </a:rPr>
                      <a:t>y = 28.857x + 0.6667</a:t>
                    </a:r>
                    <a:br>
                      <a:rPr lang="en-US" b="1" dirty="0">
                        <a:solidFill>
                          <a:schemeClr val="bg1"/>
                        </a:solidFill>
                      </a:rPr>
                    </a:br>
                    <a:r>
                      <a:rPr lang="en-US" b="1" dirty="0">
                        <a:solidFill>
                          <a:schemeClr val="bg1"/>
                        </a:solidFill>
                      </a:rPr>
                      <a:t>R² = 0.9646</a:t>
                    </a:r>
                  </a:p>
                </c:rich>
              </c:tx>
              <c:numFmt formatCode="General" sourceLinked="0"/>
              <c:spPr>
                <a:solidFill>
                  <a:srgbClr val="FF0000"/>
                </a:solid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rendlineLbl>
          </c:trendline>
          <c:cat>
            <c:multiLvlStrRef>
              <c:f>(Sheet1!$C$1:$C$2,Sheet1!$E$1:$E$2,Sheet1!$G$1:$G$2,Sheet1!$I$1:$I$2,Sheet1!$K$1:$K$2,Sheet1!$M$1:$M$2)</c:f>
              <c:multiLvlStrCache>
                <c:ptCount val="6"/>
                <c:lvl>
                  <c:pt idx="0">
                    <c:v>Area (Km2)</c:v>
                  </c:pt>
                  <c:pt idx="1">
                    <c:v>Area (Km2)</c:v>
                  </c:pt>
                  <c:pt idx="2">
                    <c:v>Area (Km2)</c:v>
                  </c:pt>
                  <c:pt idx="3">
                    <c:v>Area (Km2)</c:v>
                  </c:pt>
                  <c:pt idx="4">
                    <c:v>Area</c:v>
                  </c:pt>
                  <c:pt idx="5">
                    <c:v>Area (Km2)</c:v>
                  </c:pt>
                </c:lvl>
                <c:lvl>
                  <c:pt idx="0">
                    <c:v>1990</c:v>
                  </c:pt>
                  <c:pt idx="1">
                    <c:v>1995</c:v>
                  </c:pt>
                  <c:pt idx="2">
                    <c:v>2000</c:v>
                  </c:pt>
                  <c:pt idx="3">
                    <c:v>2010</c:v>
                  </c:pt>
                  <c:pt idx="4">
                    <c:v>2015</c:v>
                  </c:pt>
                  <c:pt idx="5">
                    <c:v>2021</c:v>
                  </c:pt>
                </c:lvl>
              </c:multiLvlStrCache>
              <c:extLst/>
            </c:multiLvlStrRef>
          </c:cat>
          <c:val>
            <c:numRef>
              <c:f>(Sheet1!$C$3,Sheet1!$E$3,Sheet1!$G$3,Sheet1!$I$3,Sheet1!$K$3,Sheet1!$M$3)</c:f>
              <c:numCache>
                <c:formatCode>General</c:formatCode>
                <c:ptCount val="6"/>
                <c:pt idx="0">
                  <c:v>37</c:v>
                </c:pt>
                <c:pt idx="1">
                  <c:v>61</c:v>
                </c:pt>
                <c:pt idx="2">
                  <c:v>83</c:v>
                </c:pt>
                <c:pt idx="3">
                  <c:v>101</c:v>
                </c:pt>
                <c:pt idx="4">
                  <c:v>140</c:v>
                </c:pt>
                <c:pt idx="5" formatCode="0">
                  <c:v>188</c:v>
                </c:pt>
              </c:numCache>
              <c:extLst/>
            </c:numRef>
          </c:val>
          <c:extLst>
            <c:ext xmlns:c16="http://schemas.microsoft.com/office/drawing/2014/chart" uri="{C3380CC4-5D6E-409C-BE32-E72D297353CC}">
              <c16:uniqueId val="{00000001-F2D9-456C-9045-F2E5482C4879}"/>
            </c:ext>
          </c:extLst>
        </c:ser>
        <c:ser>
          <c:idx val="1"/>
          <c:order val="1"/>
          <c:tx>
            <c:strRef>
              <c:f>Sheet1!$B$4</c:f>
              <c:strCache>
                <c:ptCount val="1"/>
                <c:pt idx="0">
                  <c:v>Vegetation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(Sheet1!$C$1:$C$2,Sheet1!$E$1:$E$2,Sheet1!$G$1:$G$2,Sheet1!$I$1:$I$2,Sheet1!$K$1:$K$2,Sheet1!$M$1:$M$2)</c:f>
              <c:multiLvlStrCache>
                <c:ptCount val="6"/>
                <c:lvl>
                  <c:pt idx="0">
                    <c:v>Area (Km2)</c:v>
                  </c:pt>
                  <c:pt idx="1">
                    <c:v>Area (Km2)</c:v>
                  </c:pt>
                  <c:pt idx="2">
                    <c:v>Area (Km2)</c:v>
                  </c:pt>
                  <c:pt idx="3">
                    <c:v>Area (Km2)</c:v>
                  </c:pt>
                  <c:pt idx="4">
                    <c:v>Area</c:v>
                  </c:pt>
                  <c:pt idx="5">
                    <c:v>Area (Km2)</c:v>
                  </c:pt>
                </c:lvl>
                <c:lvl>
                  <c:pt idx="0">
                    <c:v>1990</c:v>
                  </c:pt>
                  <c:pt idx="1">
                    <c:v>1995</c:v>
                  </c:pt>
                  <c:pt idx="2">
                    <c:v>2000</c:v>
                  </c:pt>
                  <c:pt idx="3">
                    <c:v>2010</c:v>
                  </c:pt>
                  <c:pt idx="4">
                    <c:v>2015</c:v>
                  </c:pt>
                  <c:pt idx="5">
                    <c:v>2021</c:v>
                  </c:pt>
                </c:lvl>
              </c:multiLvlStrCache>
              <c:extLst/>
            </c:multiLvlStrRef>
          </c:cat>
          <c:val>
            <c:numRef>
              <c:f>(Sheet1!$C$4,Sheet1!$E$4,Sheet1!$G$4,Sheet1!$I$4,Sheet1!$K$4,Sheet1!$M$4)</c:f>
              <c:numCache>
                <c:formatCode>General</c:formatCode>
                <c:ptCount val="6"/>
                <c:pt idx="0">
                  <c:v>441</c:v>
                </c:pt>
                <c:pt idx="1">
                  <c:v>464</c:v>
                </c:pt>
                <c:pt idx="2">
                  <c:v>527</c:v>
                </c:pt>
                <c:pt idx="3">
                  <c:v>516</c:v>
                </c:pt>
                <c:pt idx="4">
                  <c:v>552</c:v>
                </c:pt>
                <c:pt idx="5">
                  <c:v>486</c:v>
                </c:pt>
              </c:numCache>
              <c:extLst/>
            </c:numRef>
          </c:val>
          <c:extLst>
            <c:ext xmlns:c16="http://schemas.microsoft.com/office/drawing/2014/chart" uri="{C3380CC4-5D6E-409C-BE32-E72D297353CC}">
              <c16:uniqueId val="{00000002-F2D9-456C-9045-F2E5482C4879}"/>
            </c:ext>
          </c:extLst>
        </c:ser>
        <c:ser>
          <c:idx val="2"/>
          <c:order val="2"/>
          <c:tx>
            <c:strRef>
              <c:f>Sheet1!$B$5</c:f>
              <c:strCache>
                <c:ptCount val="1"/>
                <c:pt idx="0">
                  <c:v>Water</c:v>
                </c:pt>
              </c:strCache>
            </c:strRef>
          </c:tx>
          <c:spPr>
            <a:solidFill>
              <a:srgbClr val="0070C0"/>
            </a:solidFill>
            <a:ln>
              <a:noFill/>
            </a:ln>
            <a:effectLst/>
          </c:spPr>
          <c:invertIfNegative val="0"/>
          <c:dLbls>
            <c:dLbl>
              <c:idx val="0"/>
              <c:layout>
                <c:manualLayout>
                  <c:x val="-3.4005979340073567E-3"/>
                  <c:y val="-1.8023368645653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D2-4C34-9DA8-686D9BD9B1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(Sheet1!$C$1:$C$2,Sheet1!$E$1:$E$2,Sheet1!$G$1:$G$2,Sheet1!$I$1:$I$2,Sheet1!$K$1:$K$2,Sheet1!$M$1:$M$2)</c:f>
              <c:multiLvlStrCache>
                <c:ptCount val="6"/>
                <c:lvl>
                  <c:pt idx="0">
                    <c:v>Area (Km2)</c:v>
                  </c:pt>
                  <c:pt idx="1">
                    <c:v>Area (Km2)</c:v>
                  </c:pt>
                  <c:pt idx="2">
                    <c:v>Area (Km2)</c:v>
                  </c:pt>
                  <c:pt idx="3">
                    <c:v>Area (Km2)</c:v>
                  </c:pt>
                  <c:pt idx="4">
                    <c:v>Area</c:v>
                  </c:pt>
                  <c:pt idx="5">
                    <c:v>Area (Km2)</c:v>
                  </c:pt>
                </c:lvl>
                <c:lvl>
                  <c:pt idx="0">
                    <c:v>1990</c:v>
                  </c:pt>
                  <c:pt idx="1">
                    <c:v>1995</c:v>
                  </c:pt>
                  <c:pt idx="2">
                    <c:v>2000</c:v>
                  </c:pt>
                  <c:pt idx="3">
                    <c:v>2010</c:v>
                  </c:pt>
                  <c:pt idx="4">
                    <c:v>2015</c:v>
                  </c:pt>
                  <c:pt idx="5">
                    <c:v>2021</c:v>
                  </c:pt>
                </c:lvl>
              </c:multiLvlStrCache>
              <c:extLst/>
            </c:multiLvlStrRef>
          </c:cat>
          <c:val>
            <c:numRef>
              <c:f>(Sheet1!$C$5,Sheet1!$E$5,Sheet1!$G$5,Sheet1!$I$5,Sheet1!$K$5,Sheet1!$M$5)</c:f>
              <c:numCache>
                <c:formatCode>General</c:formatCode>
                <c:ptCount val="6"/>
                <c:pt idx="0">
                  <c:v>21</c:v>
                </c:pt>
                <c:pt idx="1">
                  <c:v>12</c:v>
                </c:pt>
                <c:pt idx="2">
                  <c:v>18</c:v>
                </c:pt>
                <c:pt idx="3">
                  <c:v>31</c:v>
                </c:pt>
                <c:pt idx="4">
                  <c:v>29</c:v>
                </c:pt>
                <c:pt idx="5" formatCode="0">
                  <c:v>10</c:v>
                </c:pt>
              </c:numCache>
              <c:extLst/>
            </c:numRef>
          </c:val>
          <c:extLst>
            <c:ext xmlns:c16="http://schemas.microsoft.com/office/drawing/2014/chart" uri="{C3380CC4-5D6E-409C-BE32-E72D297353CC}">
              <c16:uniqueId val="{00000003-F2D9-456C-9045-F2E5482C4879}"/>
            </c:ext>
          </c:extLst>
        </c:ser>
        <c:ser>
          <c:idx val="3"/>
          <c:order val="3"/>
          <c:tx>
            <c:strRef>
              <c:f>Sheet1!$B$6</c:f>
              <c:strCache>
                <c:ptCount val="1"/>
                <c:pt idx="0">
                  <c:v>Bare Land</c:v>
                </c:pt>
              </c:strCache>
            </c:strRef>
          </c:tx>
          <c:spPr>
            <a:solidFill>
              <a:srgbClr val="FFFF00"/>
            </a:solidFill>
            <a:ln>
              <a:noFill/>
            </a:ln>
            <a:effectLst/>
          </c:spPr>
          <c:invertIfNegative val="0"/>
          <c:dLbls>
            <c:dLbl>
              <c:idx val="2"/>
              <c:layout>
                <c:manualLayout>
                  <c:x val="2.2670652893381411E-3"/>
                  <c:y val="-3.8299658372014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D2-4C34-9DA8-686D9BD9B1C9}"/>
                </c:ext>
              </c:extLst>
            </c:dLbl>
            <c:dLbl>
              <c:idx val="4"/>
              <c:layout>
                <c:manualLayout>
                  <c:x val="0"/>
                  <c:y val="-4.7311342694841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D2-4C34-9DA8-686D9BD9B1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50800" cap="rnd">
                <a:solidFill>
                  <a:srgbClr val="FFFF00"/>
                </a:solidFill>
                <a:prstDash val="sysDash"/>
                <a:tailEnd type="arrow"/>
              </a:ln>
              <a:effectLst/>
            </c:spPr>
            <c:trendlineType val="linear"/>
            <c:dispRSqr val="1"/>
            <c:dispEq val="1"/>
            <c:trendlineLbl>
              <c:layout>
                <c:manualLayout>
                  <c:x val="-7.9598090381288247E-2"/>
                  <c:y val="-0.22952493877199126"/>
                </c:manualLayout>
              </c:layout>
              <c:tx>
                <c:rich>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r>
                      <a:rPr lang="en-US"/>
                      <a:t>y = -42.771x + 466.2</a:t>
                    </a:r>
                    <a:br>
                      <a:rPr lang="en-US"/>
                    </a:br>
                    <a:r>
                      <a:rPr lang="en-US"/>
                      <a:t>R² = 0.873</a:t>
                    </a:r>
                  </a:p>
                </c:rich>
              </c:tx>
              <c:numFmt formatCode="General" sourceLinked="0"/>
              <c:spPr>
                <a:solidFill>
                  <a:srgbClr val="FFFF00"/>
                </a:solid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rendlineLbl>
          </c:trendline>
          <c:cat>
            <c:multiLvlStrRef>
              <c:f>(Sheet1!$C$1:$C$2,Sheet1!$E$1:$E$2,Sheet1!$G$1:$G$2,Sheet1!$I$1:$I$2,Sheet1!$K$1:$K$2,Sheet1!$M$1:$M$2)</c:f>
              <c:multiLvlStrCache>
                <c:ptCount val="6"/>
                <c:lvl>
                  <c:pt idx="0">
                    <c:v>Area (Km2)</c:v>
                  </c:pt>
                  <c:pt idx="1">
                    <c:v>Area (Km2)</c:v>
                  </c:pt>
                  <c:pt idx="2">
                    <c:v>Area (Km2)</c:v>
                  </c:pt>
                  <c:pt idx="3">
                    <c:v>Area (Km2)</c:v>
                  </c:pt>
                  <c:pt idx="4">
                    <c:v>Area</c:v>
                  </c:pt>
                  <c:pt idx="5">
                    <c:v>Area (Km2)</c:v>
                  </c:pt>
                </c:lvl>
                <c:lvl>
                  <c:pt idx="0">
                    <c:v>1990</c:v>
                  </c:pt>
                  <c:pt idx="1">
                    <c:v>1995</c:v>
                  </c:pt>
                  <c:pt idx="2">
                    <c:v>2000</c:v>
                  </c:pt>
                  <c:pt idx="3">
                    <c:v>2010</c:v>
                  </c:pt>
                  <c:pt idx="4">
                    <c:v>2015</c:v>
                  </c:pt>
                  <c:pt idx="5">
                    <c:v>2021</c:v>
                  </c:pt>
                </c:lvl>
              </c:multiLvlStrCache>
              <c:extLst/>
            </c:multiLvlStrRef>
          </c:cat>
          <c:val>
            <c:numRef>
              <c:f>(Sheet1!$C$6,Sheet1!$E$6,Sheet1!$G$6,Sheet1!$I$6,Sheet1!$K$6,Sheet1!$M$6)</c:f>
              <c:numCache>
                <c:formatCode>General</c:formatCode>
                <c:ptCount val="6"/>
                <c:pt idx="0">
                  <c:v>437</c:v>
                </c:pt>
                <c:pt idx="1">
                  <c:v>399</c:v>
                </c:pt>
                <c:pt idx="2">
                  <c:v>308</c:v>
                </c:pt>
                <c:pt idx="3">
                  <c:v>288</c:v>
                </c:pt>
                <c:pt idx="4">
                  <c:v>215</c:v>
                </c:pt>
                <c:pt idx="5" formatCode="0">
                  <c:v>252</c:v>
                </c:pt>
              </c:numCache>
              <c:extLst/>
            </c:numRef>
          </c:val>
          <c:extLst>
            <c:ext xmlns:c16="http://schemas.microsoft.com/office/drawing/2014/chart" uri="{C3380CC4-5D6E-409C-BE32-E72D297353CC}">
              <c16:uniqueId val="{00000005-F2D9-456C-9045-F2E5482C4879}"/>
            </c:ext>
          </c:extLst>
        </c:ser>
        <c:dLbls>
          <c:showLegendKey val="0"/>
          <c:showVal val="0"/>
          <c:showCatName val="0"/>
          <c:showSerName val="0"/>
          <c:showPercent val="0"/>
          <c:showBubbleSize val="0"/>
        </c:dLbls>
        <c:gapWidth val="100"/>
        <c:overlap val="-24"/>
        <c:axId val="1022256255"/>
        <c:axId val="1022261247"/>
      </c:barChart>
      <c:catAx>
        <c:axId val="102225625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22261247"/>
        <c:crosses val="autoZero"/>
        <c:auto val="1"/>
        <c:lblAlgn val="ctr"/>
        <c:lblOffset val="100"/>
        <c:noMultiLvlLbl val="0"/>
      </c:catAx>
      <c:valAx>
        <c:axId val="102226124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2225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61280-792E-4523-880F-7449CE8B68C7}"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77A9A7D6-A617-4354-933E-F33AAC05B7D6}">
      <dgm:prSet/>
      <dgm:spPr/>
      <dgm:t>
        <a:bodyPr/>
        <a:lstStyle/>
        <a:p>
          <a:r>
            <a:rPr lang="en-US" b="1" dirty="0"/>
            <a:t>Landsat imageries </a:t>
          </a:r>
          <a:endParaRPr lang="en-GB" b="1" dirty="0"/>
        </a:p>
      </dgm:t>
    </dgm:pt>
    <dgm:pt modelId="{E04A213A-98BB-44A0-B301-4053B3D79895}" type="parTrans" cxnId="{E1DE795C-7449-4B92-B7EA-D3BEA305A51A}">
      <dgm:prSet/>
      <dgm:spPr/>
      <dgm:t>
        <a:bodyPr/>
        <a:lstStyle/>
        <a:p>
          <a:endParaRPr lang="en-GB" b="1"/>
        </a:p>
      </dgm:t>
    </dgm:pt>
    <dgm:pt modelId="{FFC76DC0-64AD-4616-8EBD-9DB6C28F557E}" type="sibTrans" cxnId="{E1DE795C-7449-4B92-B7EA-D3BEA305A51A}">
      <dgm:prSet/>
      <dgm:spPr/>
      <dgm:t>
        <a:bodyPr/>
        <a:lstStyle/>
        <a:p>
          <a:endParaRPr lang="en-GB" b="1"/>
        </a:p>
      </dgm:t>
    </dgm:pt>
    <dgm:pt modelId="{265764B5-5AC3-4E22-905E-A762298F1E91}">
      <dgm:prSet/>
      <dgm:spPr/>
      <dgm:t>
        <a:bodyPr/>
        <a:lstStyle/>
        <a:p>
          <a:r>
            <a:rPr lang="en-GB" b="1" dirty="0"/>
            <a:t>Atmospheric Correction</a:t>
          </a:r>
        </a:p>
      </dgm:t>
    </dgm:pt>
    <dgm:pt modelId="{FE666149-E955-478E-A731-6C6A91CD4FC6}" type="parTrans" cxnId="{94B9B06A-52B3-4C7A-A808-6B060BA2BDBE}">
      <dgm:prSet/>
      <dgm:spPr/>
      <dgm:t>
        <a:bodyPr/>
        <a:lstStyle/>
        <a:p>
          <a:endParaRPr lang="en-GB" b="1"/>
        </a:p>
      </dgm:t>
    </dgm:pt>
    <dgm:pt modelId="{A1906705-6F20-4F01-B3AE-F5E9AFB1302A}" type="sibTrans" cxnId="{94B9B06A-52B3-4C7A-A808-6B060BA2BDBE}">
      <dgm:prSet/>
      <dgm:spPr/>
      <dgm:t>
        <a:bodyPr/>
        <a:lstStyle/>
        <a:p>
          <a:endParaRPr lang="en-GB" b="1"/>
        </a:p>
      </dgm:t>
    </dgm:pt>
    <dgm:pt modelId="{93F925B1-110C-4644-8F17-F01A96C879EE}">
      <dgm:prSet/>
      <dgm:spPr/>
      <dgm:t>
        <a:bodyPr/>
        <a:lstStyle/>
        <a:p>
          <a:r>
            <a:rPr lang="en-GB" b="1"/>
            <a:t>Study Area Extraction</a:t>
          </a:r>
        </a:p>
      </dgm:t>
    </dgm:pt>
    <dgm:pt modelId="{F37105A2-8FAE-4C96-9D0B-29D8211ECD0D}" type="parTrans" cxnId="{17DD8701-061E-4CE0-89EC-9948EBFCA835}">
      <dgm:prSet/>
      <dgm:spPr/>
      <dgm:t>
        <a:bodyPr/>
        <a:lstStyle/>
        <a:p>
          <a:endParaRPr lang="en-GB" b="1"/>
        </a:p>
      </dgm:t>
    </dgm:pt>
    <dgm:pt modelId="{10FC025A-8B29-4077-B2D6-419907D9F39C}" type="sibTrans" cxnId="{17DD8701-061E-4CE0-89EC-9948EBFCA835}">
      <dgm:prSet/>
      <dgm:spPr/>
      <dgm:t>
        <a:bodyPr/>
        <a:lstStyle/>
        <a:p>
          <a:endParaRPr lang="en-GB" b="1"/>
        </a:p>
      </dgm:t>
    </dgm:pt>
    <dgm:pt modelId="{1E314992-3E58-4157-9B8F-09E23B97643C}">
      <dgm:prSet/>
      <dgm:spPr/>
      <dgm:t>
        <a:bodyPr/>
        <a:lstStyle/>
        <a:p>
          <a:r>
            <a:rPr lang="en-GB" b="1"/>
            <a:t>LULC Classification</a:t>
          </a:r>
        </a:p>
      </dgm:t>
    </dgm:pt>
    <dgm:pt modelId="{8F5C1119-5AB1-4D2B-B2D1-665ABE1D07C4}" type="parTrans" cxnId="{2D71B03A-BBD5-4F02-9121-D5BAE94B7EC8}">
      <dgm:prSet/>
      <dgm:spPr/>
      <dgm:t>
        <a:bodyPr/>
        <a:lstStyle/>
        <a:p>
          <a:endParaRPr lang="en-GB" b="1"/>
        </a:p>
      </dgm:t>
    </dgm:pt>
    <dgm:pt modelId="{6D38698A-FAF8-41B8-B746-E6EE3C94CC20}" type="sibTrans" cxnId="{2D71B03A-BBD5-4F02-9121-D5BAE94B7EC8}">
      <dgm:prSet/>
      <dgm:spPr/>
      <dgm:t>
        <a:bodyPr/>
        <a:lstStyle/>
        <a:p>
          <a:endParaRPr lang="en-GB" b="1"/>
        </a:p>
      </dgm:t>
    </dgm:pt>
    <dgm:pt modelId="{B84CFE8A-A513-4A06-A477-D01BC5353D04}">
      <dgm:prSet/>
      <dgm:spPr/>
      <dgm:t>
        <a:bodyPr/>
        <a:lstStyle/>
        <a:p>
          <a:r>
            <a:rPr lang="en-GB" b="1"/>
            <a:t>Accuracy Assessment</a:t>
          </a:r>
        </a:p>
      </dgm:t>
    </dgm:pt>
    <dgm:pt modelId="{FF1E4B35-98CD-43F4-A4C6-4F5EEC004BE7}" type="parTrans" cxnId="{6009133D-CEB4-46F3-BF9F-B1047924C03D}">
      <dgm:prSet/>
      <dgm:spPr/>
      <dgm:t>
        <a:bodyPr/>
        <a:lstStyle/>
        <a:p>
          <a:endParaRPr lang="en-GB" b="1"/>
        </a:p>
      </dgm:t>
    </dgm:pt>
    <dgm:pt modelId="{C89DA38D-F68B-4DEA-9384-CD1E47015A3C}" type="sibTrans" cxnId="{6009133D-CEB4-46F3-BF9F-B1047924C03D}">
      <dgm:prSet/>
      <dgm:spPr/>
      <dgm:t>
        <a:bodyPr/>
        <a:lstStyle/>
        <a:p>
          <a:endParaRPr lang="en-GB" b="1"/>
        </a:p>
      </dgm:t>
    </dgm:pt>
    <dgm:pt modelId="{5C4A30E0-A77E-463C-B9A1-F5689A5063D2}">
      <dgm:prSet/>
      <dgm:spPr/>
      <dgm:t>
        <a:bodyPr/>
        <a:lstStyle/>
        <a:p>
          <a:r>
            <a:rPr lang="en-GB" b="1"/>
            <a:t>Change Detection</a:t>
          </a:r>
        </a:p>
      </dgm:t>
    </dgm:pt>
    <dgm:pt modelId="{A1EEDBCA-7FE8-4E9A-BF01-A370D3260C2A}" type="parTrans" cxnId="{CE190EE7-8AE7-472C-B1C3-CAE75C2656CB}">
      <dgm:prSet/>
      <dgm:spPr/>
      <dgm:t>
        <a:bodyPr/>
        <a:lstStyle/>
        <a:p>
          <a:endParaRPr lang="en-GB" b="1"/>
        </a:p>
      </dgm:t>
    </dgm:pt>
    <dgm:pt modelId="{599D285D-263C-40DE-9E04-587DF79E4E8A}" type="sibTrans" cxnId="{CE190EE7-8AE7-472C-B1C3-CAE75C2656CB}">
      <dgm:prSet/>
      <dgm:spPr/>
      <dgm:t>
        <a:bodyPr/>
        <a:lstStyle/>
        <a:p>
          <a:endParaRPr lang="en-GB" b="1"/>
        </a:p>
      </dgm:t>
    </dgm:pt>
    <dgm:pt modelId="{B956F2DC-2171-4AD9-A93E-BD413C2DBD69}" type="pres">
      <dgm:prSet presAssocID="{81161280-792E-4523-880F-7449CE8B68C7}" presName="CompostProcess" presStyleCnt="0">
        <dgm:presLayoutVars>
          <dgm:dir/>
          <dgm:resizeHandles val="exact"/>
        </dgm:presLayoutVars>
      </dgm:prSet>
      <dgm:spPr/>
    </dgm:pt>
    <dgm:pt modelId="{7BA29F28-4F23-4F93-919C-F5576A2B6BEC}" type="pres">
      <dgm:prSet presAssocID="{81161280-792E-4523-880F-7449CE8B68C7}" presName="arrow" presStyleLbl="bgShp" presStyleIdx="0" presStyleCnt="1"/>
      <dgm:spPr/>
    </dgm:pt>
    <dgm:pt modelId="{3B1FA04D-A640-40BA-B87A-41B5821598BF}" type="pres">
      <dgm:prSet presAssocID="{81161280-792E-4523-880F-7449CE8B68C7}" presName="linearProcess" presStyleCnt="0"/>
      <dgm:spPr/>
    </dgm:pt>
    <dgm:pt modelId="{21A00DE2-17F9-43E2-A5B4-109462F1FC44}" type="pres">
      <dgm:prSet presAssocID="{77A9A7D6-A617-4354-933E-F33AAC05B7D6}" presName="textNode" presStyleLbl="node1" presStyleIdx="0" presStyleCnt="6">
        <dgm:presLayoutVars>
          <dgm:bulletEnabled val="1"/>
        </dgm:presLayoutVars>
      </dgm:prSet>
      <dgm:spPr/>
    </dgm:pt>
    <dgm:pt modelId="{F8376CC1-8E1F-4D46-96F0-24C0AE5AF80E}" type="pres">
      <dgm:prSet presAssocID="{FFC76DC0-64AD-4616-8EBD-9DB6C28F557E}" presName="sibTrans" presStyleCnt="0"/>
      <dgm:spPr/>
    </dgm:pt>
    <dgm:pt modelId="{4B509691-6DC5-4F88-8B38-1801D0B0B733}" type="pres">
      <dgm:prSet presAssocID="{265764B5-5AC3-4E22-905E-A762298F1E91}" presName="textNode" presStyleLbl="node1" presStyleIdx="1" presStyleCnt="6">
        <dgm:presLayoutVars>
          <dgm:bulletEnabled val="1"/>
        </dgm:presLayoutVars>
      </dgm:prSet>
      <dgm:spPr/>
    </dgm:pt>
    <dgm:pt modelId="{CF279DFA-4846-4EA9-97A2-059F848FD8C8}" type="pres">
      <dgm:prSet presAssocID="{A1906705-6F20-4F01-B3AE-F5E9AFB1302A}" presName="sibTrans" presStyleCnt="0"/>
      <dgm:spPr/>
    </dgm:pt>
    <dgm:pt modelId="{A4C6A33A-0414-4BA0-B27D-1D5DE07B02DE}" type="pres">
      <dgm:prSet presAssocID="{93F925B1-110C-4644-8F17-F01A96C879EE}" presName="textNode" presStyleLbl="node1" presStyleIdx="2" presStyleCnt="6">
        <dgm:presLayoutVars>
          <dgm:bulletEnabled val="1"/>
        </dgm:presLayoutVars>
      </dgm:prSet>
      <dgm:spPr/>
    </dgm:pt>
    <dgm:pt modelId="{02FBA137-A61E-4105-B0CE-D5E275D9AAFD}" type="pres">
      <dgm:prSet presAssocID="{10FC025A-8B29-4077-B2D6-419907D9F39C}" presName="sibTrans" presStyleCnt="0"/>
      <dgm:spPr/>
    </dgm:pt>
    <dgm:pt modelId="{1E6225B4-3AA3-447C-9533-FD4909D2B7FF}" type="pres">
      <dgm:prSet presAssocID="{1E314992-3E58-4157-9B8F-09E23B97643C}" presName="textNode" presStyleLbl="node1" presStyleIdx="3" presStyleCnt="6">
        <dgm:presLayoutVars>
          <dgm:bulletEnabled val="1"/>
        </dgm:presLayoutVars>
      </dgm:prSet>
      <dgm:spPr/>
    </dgm:pt>
    <dgm:pt modelId="{64B9C012-C912-4D58-9FE7-985DC69116E3}" type="pres">
      <dgm:prSet presAssocID="{6D38698A-FAF8-41B8-B746-E6EE3C94CC20}" presName="sibTrans" presStyleCnt="0"/>
      <dgm:spPr/>
    </dgm:pt>
    <dgm:pt modelId="{14E7763C-7EEF-412E-BD3B-70692962FAEE}" type="pres">
      <dgm:prSet presAssocID="{B84CFE8A-A513-4A06-A477-D01BC5353D04}" presName="textNode" presStyleLbl="node1" presStyleIdx="4" presStyleCnt="6">
        <dgm:presLayoutVars>
          <dgm:bulletEnabled val="1"/>
        </dgm:presLayoutVars>
      </dgm:prSet>
      <dgm:spPr/>
    </dgm:pt>
    <dgm:pt modelId="{FD6154B2-BCBB-47F2-8758-3D121A7B460F}" type="pres">
      <dgm:prSet presAssocID="{C89DA38D-F68B-4DEA-9384-CD1E47015A3C}" presName="sibTrans" presStyleCnt="0"/>
      <dgm:spPr/>
    </dgm:pt>
    <dgm:pt modelId="{2BA0ADBA-FC77-4ACC-BF12-49A18AB40FFF}" type="pres">
      <dgm:prSet presAssocID="{5C4A30E0-A77E-463C-B9A1-F5689A5063D2}" presName="textNode" presStyleLbl="node1" presStyleIdx="5" presStyleCnt="6">
        <dgm:presLayoutVars>
          <dgm:bulletEnabled val="1"/>
        </dgm:presLayoutVars>
      </dgm:prSet>
      <dgm:spPr/>
    </dgm:pt>
  </dgm:ptLst>
  <dgm:cxnLst>
    <dgm:cxn modelId="{77FA1800-FD2D-4910-8DC1-1CCDA48BEDB5}" type="presOf" srcId="{5C4A30E0-A77E-463C-B9A1-F5689A5063D2}" destId="{2BA0ADBA-FC77-4ACC-BF12-49A18AB40FFF}" srcOrd="0" destOrd="0" presId="urn:microsoft.com/office/officeart/2005/8/layout/hProcess9"/>
    <dgm:cxn modelId="{17DD8701-061E-4CE0-89EC-9948EBFCA835}" srcId="{81161280-792E-4523-880F-7449CE8B68C7}" destId="{93F925B1-110C-4644-8F17-F01A96C879EE}" srcOrd="2" destOrd="0" parTransId="{F37105A2-8FAE-4C96-9D0B-29D8211ECD0D}" sibTransId="{10FC025A-8B29-4077-B2D6-419907D9F39C}"/>
    <dgm:cxn modelId="{F9D11215-2E19-47E0-B16B-6D7D7EED002A}" type="presOf" srcId="{77A9A7D6-A617-4354-933E-F33AAC05B7D6}" destId="{21A00DE2-17F9-43E2-A5B4-109462F1FC44}" srcOrd="0" destOrd="0" presId="urn:microsoft.com/office/officeart/2005/8/layout/hProcess9"/>
    <dgm:cxn modelId="{96277036-2944-4C4F-9F34-9821DD45D47A}" type="presOf" srcId="{B84CFE8A-A513-4A06-A477-D01BC5353D04}" destId="{14E7763C-7EEF-412E-BD3B-70692962FAEE}" srcOrd="0" destOrd="0" presId="urn:microsoft.com/office/officeart/2005/8/layout/hProcess9"/>
    <dgm:cxn modelId="{2D71B03A-BBD5-4F02-9121-D5BAE94B7EC8}" srcId="{81161280-792E-4523-880F-7449CE8B68C7}" destId="{1E314992-3E58-4157-9B8F-09E23B97643C}" srcOrd="3" destOrd="0" parTransId="{8F5C1119-5AB1-4D2B-B2D1-665ABE1D07C4}" sibTransId="{6D38698A-FAF8-41B8-B746-E6EE3C94CC20}"/>
    <dgm:cxn modelId="{6009133D-CEB4-46F3-BF9F-B1047924C03D}" srcId="{81161280-792E-4523-880F-7449CE8B68C7}" destId="{B84CFE8A-A513-4A06-A477-D01BC5353D04}" srcOrd="4" destOrd="0" parTransId="{FF1E4B35-98CD-43F4-A4C6-4F5EEC004BE7}" sibTransId="{C89DA38D-F68B-4DEA-9384-CD1E47015A3C}"/>
    <dgm:cxn modelId="{E1DE795C-7449-4B92-B7EA-D3BEA305A51A}" srcId="{81161280-792E-4523-880F-7449CE8B68C7}" destId="{77A9A7D6-A617-4354-933E-F33AAC05B7D6}" srcOrd="0" destOrd="0" parTransId="{E04A213A-98BB-44A0-B301-4053B3D79895}" sibTransId="{FFC76DC0-64AD-4616-8EBD-9DB6C28F557E}"/>
    <dgm:cxn modelId="{1DAEBE5E-A05C-41B2-8D94-72FA1DAA49EF}" type="presOf" srcId="{1E314992-3E58-4157-9B8F-09E23B97643C}" destId="{1E6225B4-3AA3-447C-9533-FD4909D2B7FF}" srcOrd="0" destOrd="0" presId="urn:microsoft.com/office/officeart/2005/8/layout/hProcess9"/>
    <dgm:cxn modelId="{0A8E1645-04D8-468E-91E5-A6B1E8C001DB}" type="presOf" srcId="{265764B5-5AC3-4E22-905E-A762298F1E91}" destId="{4B509691-6DC5-4F88-8B38-1801D0B0B733}" srcOrd="0" destOrd="0" presId="urn:microsoft.com/office/officeart/2005/8/layout/hProcess9"/>
    <dgm:cxn modelId="{94B9B06A-52B3-4C7A-A808-6B060BA2BDBE}" srcId="{81161280-792E-4523-880F-7449CE8B68C7}" destId="{265764B5-5AC3-4E22-905E-A762298F1E91}" srcOrd="1" destOrd="0" parTransId="{FE666149-E955-478E-A731-6C6A91CD4FC6}" sibTransId="{A1906705-6F20-4F01-B3AE-F5E9AFB1302A}"/>
    <dgm:cxn modelId="{FAA21FC4-66DB-46AC-9C34-EDF81046D824}" type="presOf" srcId="{81161280-792E-4523-880F-7449CE8B68C7}" destId="{B956F2DC-2171-4AD9-A93E-BD413C2DBD69}" srcOrd="0" destOrd="0" presId="urn:microsoft.com/office/officeart/2005/8/layout/hProcess9"/>
    <dgm:cxn modelId="{CE190EE7-8AE7-472C-B1C3-CAE75C2656CB}" srcId="{81161280-792E-4523-880F-7449CE8B68C7}" destId="{5C4A30E0-A77E-463C-B9A1-F5689A5063D2}" srcOrd="5" destOrd="0" parTransId="{A1EEDBCA-7FE8-4E9A-BF01-A370D3260C2A}" sibTransId="{599D285D-263C-40DE-9E04-587DF79E4E8A}"/>
    <dgm:cxn modelId="{D199C4F2-5B8F-48F8-AC7A-9632D30CDA92}" type="presOf" srcId="{93F925B1-110C-4644-8F17-F01A96C879EE}" destId="{A4C6A33A-0414-4BA0-B27D-1D5DE07B02DE}" srcOrd="0" destOrd="0" presId="urn:microsoft.com/office/officeart/2005/8/layout/hProcess9"/>
    <dgm:cxn modelId="{F55FDE50-A774-419B-B372-7AEBACDE1264}" type="presParOf" srcId="{B956F2DC-2171-4AD9-A93E-BD413C2DBD69}" destId="{7BA29F28-4F23-4F93-919C-F5576A2B6BEC}" srcOrd="0" destOrd="0" presId="urn:microsoft.com/office/officeart/2005/8/layout/hProcess9"/>
    <dgm:cxn modelId="{D2B26DEF-5B30-4F1C-8301-D3C0E675E376}" type="presParOf" srcId="{B956F2DC-2171-4AD9-A93E-BD413C2DBD69}" destId="{3B1FA04D-A640-40BA-B87A-41B5821598BF}" srcOrd="1" destOrd="0" presId="urn:microsoft.com/office/officeart/2005/8/layout/hProcess9"/>
    <dgm:cxn modelId="{A9E26449-F7DB-4745-9E76-CB4EFADECFA8}" type="presParOf" srcId="{3B1FA04D-A640-40BA-B87A-41B5821598BF}" destId="{21A00DE2-17F9-43E2-A5B4-109462F1FC44}" srcOrd="0" destOrd="0" presId="urn:microsoft.com/office/officeart/2005/8/layout/hProcess9"/>
    <dgm:cxn modelId="{1E8CBA75-D45E-4A0D-A77C-AE8C6B9CF430}" type="presParOf" srcId="{3B1FA04D-A640-40BA-B87A-41B5821598BF}" destId="{F8376CC1-8E1F-4D46-96F0-24C0AE5AF80E}" srcOrd="1" destOrd="0" presId="urn:microsoft.com/office/officeart/2005/8/layout/hProcess9"/>
    <dgm:cxn modelId="{8D022AE2-1F70-4C69-A4C1-E527DE1A5BF4}" type="presParOf" srcId="{3B1FA04D-A640-40BA-B87A-41B5821598BF}" destId="{4B509691-6DC5-4F88-8B38-1801D0B0B733}" srcOrd="2" destOrd="0" presId="urn:microsoft.com/office/officeart/2005/8/layout/hProcess9"/>
    <dgm:cxn modelId="{6A2041A9-0A88-4F62-AF2C-CAF382C845BC}" type="presParOf" srcId="{3B1FA04D-A640-40BA-B87A-41B5821598BF}" destId="{CF279DFA-4846-4EA9-97A2-059F848FD8C8}" srcOrd="3" destOrd="0" presId="urn:microsoft.com/office/officeart/2005/8/layout/hProcess9"/>
    <dgm:cxn modelId="{DD67D1D9-3054-47E5-B4F0-4688BCCA943C}" type="presParOf" srcId="{3B1FA04D-A640-40BA-B87A-41B5821598BF}" destId="{A4C6A33A-0414-4BA0-B27D-1D5DE07B02DE}" srcOrd="4" destOrd="0" presId="urn:microsoft.com/office/officeart/2005/8/layout/hProcess9"/>
    <dgm:cxn modelId="{705CC090-0D60-4C65-8C05-AA1EB0CDDC84}" type="presParOf" srcId="{3B1FA04D-A640-40BA-B87A-41B5821598BF}" destId="{02FBA137-A61E-4105-B0CE-D5E275D9AAFD}" srcOrd="5" destOrd="0" presId="urn:microsoft.com/office/officeart/2005/8/layout/hProcess9"/>
    <dgm:cxn modelId="{D77F14D2-056E-429F-9CAA-CED74025CE4C}" type="presParOf" srcId="{3B1FA04D-A640-40BA-B87A-41B5821598BF}" destId="{1E6225B4-3AA3-447C-9533-FD4909D2B7FF}" srcOrd="6" destOrd="0" presId="urn:microsoft.com/office/officeart/2005/8/layout/hProcess9"/>
    <dgm:cxn modelId="{F44C4048-AE78-4839-BE5F-97A4627FCEB8}" type="presParOf" srcId="{3B1FA04D-A640-40BA-B87A-41B5821598BF}" destId="{64B9C012-C912-4D58-9FE7-985DC69116E3}" srcOrd="7" destOrd="0" presId="urn:microsoft.com/office/officeart/2005/8/layout/hProcess9"/>
    <dgm:cxn modelId="{00C7775E-20FD-42D0-B063-C3F75D1562F3}" type="presParOf" srcId="{3B1FA04D-A640-40BA-B87A-41B5821598BF}" destId="{14E7763C-7EEF-412E-BD3B-70692962FAEE}" srcOrd="8" destOrd="0" presId="urn:microsoft.com/office/officeart/2005/8/layout/hProcess9"/>
    <dgm:cxn modelId="{C2C74226-60E1-4793-A8D6-48D5D3215619}" type="presParOf" srcId="{3B1FA04D-A640-40BA-B87A-41B5821598BF}" destId="{FD6154B2-BCBB-47F2-8758-3D121A7B460F}" srcOrd="9" destOrd="0" presId="urn:microsoft.com/office/officeart/2005/8/layout/hProcess9"/>
    <dgm:cxn modelId="{A0D5B911-4524-4798-849A-32362E52F92A}" type="presParOf" srcId="{3B1FA04D-A640-40BA-B87A-41B5821598BF}" destId="{2BA0ADBA-FC77-4ACC-BF12-49A18AB40FFF}"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7516E-D9C4-4365-87EB-732BD9DAFFA1}"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BEDF4369-9FCC-4FBD-A2AB-FE8112FA0B57}">
      <dgm:prSet/>
      <dgm:spPr/>
      <dgm:t>
        <a:bodyPr/>
        <a:lstStyle/>
        <a:p>
          <a:r>
            <a:rPr lang="en-GB" b="1"/>
            <a:t>Population 1981</a:t>
          </a:r>
        </a:p>
      </dgm:t>
    </dgm:pt>
    <dgm:pt modelId="{0EA36E07-F869-4408-BD2E-1967D6103CB6}" type="parTrans" cxnId="{DA65C952-4346-4C9C-84F1-DBCC25061FFF}">
      <dgm:prSet/>
      <dgm:spPr/>
      <dgm:t>
        <a:bodyPr/>
        <a:lstStyle/>
        <a:p>
          <a:endParaRPr lang="en-GB" b="1"/>
        </a:p>
      </dgm:t>
    </dgm:pt>
    <dgm:pt modelId="{9BADADAB-3920-42EA-B1AA-91C00C46CF47}" type="sibTrans" cxnId="{DA65C952-4346-4C9C-84F1-DBCC25061FFF}">
      <dgm:prSet/>
      <dgm:spPr/>
      <dgm:t>
        <a:bodyPr/>
        <a:lstStyle/>
        <a:p>
          <a:endParaRPr lang="en-GB" b="1"/>
        </a:p>
      </dgm:t>
    </dgm:pt>
    <dgm:pt modelId="{34C63DC2-A253-4F31-B33F-7391AEC2855D}">
      <dgm:prSet/>
      <dgm:spPr/>
      <dgm:t>
        <a:bodyPr/>
        <a:lstStyle/>
        <a:p>
          <a:r>
            <a:rPr lang="en-GB" b="1" dirty="0"/>
            <a:t>Population 1998</a:t>
          </a:r>
        </a:p>
      </dgm:t>
    </dgm:pt>
    <dgm:pt modelId="{93C78BB1-1488-47A0-BB89-06FCEC7D6E87}" type="parTrans" cxnId="{3553A7BE-4EA2-4524-910D-3074A1B04466}">
      <dgm:prSet/>
      <dgm:spPr/>
      <dgm:t>
        <a:bodyPr/>
        <a:lstStyle/>
        <a:p>
          <a:endParaRPr lang="en-GB" b="1"/>
        </a:p>
      </dgm:t>
    </dgm:pt>
    <dgm:pt modelId="{1362ACEE-598A-4866-B6EC-AAEF7083217C}" type="sibTrans" cxnId="{3553A7BE-4EA2-4524-910D-3074A1B04466}">
      <dgm:prSet/>
      <dgm:spPr/>
      <dgm:t>
        <a:bodyPr/>
        <a:lstStyle/>
        <a:p>
          <a:endParaRPr lang="en-GB" b="1"/>
        </a:p>
      </dgm:t>
    </dgm:pt>
    <dgm:pt modelId="{FA17EE50-301A-42B8-8F97-D4A823E663B8}">
      <dgm:prSet/>
      <dgm:spPr/>
      <dgm:t>
        <a:bodyPr/>
        <a:lstStyle/>
        <a:p>
          <a:r>
            <a:rPr lang="en-GB" b="1"/>
            <a:t>Population 2017</a:t>
          </a:r>
        </a:p>
      </dgm:t>
    </dgm:pt>
    <dgm:pt modelId="{884A1DBB-45AF-4F48-8C52-D7FDC0C83215}" type="parTrans" cxnId="{CB882E62-2F1C-41F8-ADD2-398F4C6D682F}">
      <dgm:prSet/>
      <dgm:spPr/>
      <dgm:t>
        <a:bodyPr/>
        <a:lstStyle/>
        <a:p>
          <a:endParaRPr lang="en-GB" b="1"/>
        </a:p>
      </dgm:t>
    </dgm:pt>
    <dgm:pt modelId="{C4392139-0D4E-4682-9D12-C8108998ABBB}" type="sibTrans" cxnId="{CB882E62-2F1C-41F8-ADD2-398F4C6D682F}">
      <dgm:prSet/>
      <dgm:spPr/>
      <dgm:t>
        <a:bodyPr/>
        <a:lstStyle/>
        <a:p>
          <a:endParaRPr lang="en-GB" b="1"/>
        </a:p>
      </dgm:t>
    </dgm:pt>
    <dgm:pt modelId="{4077E2F8-D099-4EC6-8F35-BAC463A7E152}">
      <dgm:prSet/>
      <dgm:spPr/>
      <dgm:t>
        <a:bodyPr/>
        <a:lstStyle/>
        <a:p>
          <a:r>
            <a:rPr lang="en-GB" b="1"/>
            <a:t>Forecast 2021 till 2027</a:t>
          </a:r>
        </a:p>
      </dgm:t>
    </dgm:pt>
    <dgm:pt modelId="{5F428F26-CFF2-4E27-8A32-1E06D3AFF9E9}" type="parTrans" cxnId="{73C40D0B-D083-4092-BBED-FB63682495BD}">
      <dgm:prSet/>
      <dgm:spPr/>
      <dgm:t>
        <a:bodyPr/>
        <a:lstStyle/>
        <a:p>
          <a:endParaRPr lang="en-GB" b="1"/>
        </a:p>
      </dgm:t>
    </dgm:pt>
    <dgm:pt modelId="{D23FBA6D-1F64-498A-B22B-AC7A2805C401}" type="sibTrans" cxnId="{73C40D0B-D083-4092-BBED-FB63682495BD}">
      <dgm:prSet/>
      <dgm:spPr/>
      <dgm:t>
        <a:bodyPr/>
        <a:lstStyle/>
        <a:p>
          <a:endParaRPr lang="en-GB" b="1"/>
        </a:p>
      </dgm:t>
    </dgm:pt>
    <dgm:pt modelId="{29D452B8-B9C3-4F36-80DB-2E32A222041E}" type="pres">
      <dgm:prSet presAssocID="{EA17516E-D9C4-4365-87EB-732BD9DAFFA1}" presName="CompostProcess" presStyleCnt="0">
        <dgm:presLayoutVars>
          <dgm:dir/>
          <dgm:resizeHandles val="exact"/>
        </dgm:presLayoutVars>
      </dgm:prSet>
      <dgm:spPr/>
    </dgm:pt>
    <dgm:pt modelId="{45FC3D33-CB6E-45E1-8DBD-EABB53FBF561}" type="pres">
      <dgm:prSet presAssocID="{EA17516E-D9C4-4365-87EB-732BD9DAFFA1}" presName="arrow" presStyleLbl="bgShp" presStyleIdx="0" presStyleCnt="1"/>
      <dgm:spPr/>
    </dgm:pt>
    <dgm:pt modelId="{9FEDF721-0AB8-4A9F-92FD-1B171AAF3F09}" type="pres">
      <dgm:prSet presAssocID="{EA17516E-D9C4-4365-87EB-732BD9DAFFA1}" presName="linearProcess" presStyleCnt="0"/>
      <dgm:spPr/>
    </dgm:pt>
    <dgm:pt modelId="{BBB094C2-439F-415E-A198-BD98B58F9700}" type="pres">
      <dgm:prSet presAssocID="{BEDF4369-9FCC-4FBD-A2AB-FE8112FA0B57}" presName="textNode" presStyleLbl="node1" presStyleIdx="0" presStyleCnt="4">
        <dgm:presLayoutVars>
          <dgm:bulletEnabled val="1"/>
        </dgm:presLayoutVars>
      </dgm:prSet>
      <dgm:spPr/>
    </dgm:pt>
    <dgm:pt modelId="{41C99C2D-3A88-4178-89F6-EB13D26AA1EA}" type="pres">
      <dgm:prSet presAssocID="{9BADADAB-3920-42EA-B1AA-91C00C46CF47}" presName="sibTrans" presStyleCnt="0"/>
      <dgm:spPr/>
    </dgm:pt>
    <dgm:pt modelId="{8A18873D-8515-43C1-AA48-B4BC49E26A43}" type="pres">
      <dgm:prSet presAssocID="{34C63DC2-A253-4F31-B33F-7391AEC2855D}" presName="textNode" presStyleLbl="node1" presStyleIdx="1" presStyleCnt="4">
        <dgm:presLayoutVars>
          <dgm:bulletEnabled val="1"/>
        </dgm:presLayoutVars>
      </dgm:prSet>
      <dgm:spPr/>
    </dgm:pt>
    <dgm:pt modelId="{63CC5FCF-9DFB-4951-8781-B4843F34BC0B}" type="pres">
      <dgm:prSet presAssocID="{1362ACEE-598A-4866-B6EC-AAEF7083217C}" presName="sibTrans" presStyleCnt="0"/>
      <dgm:spPr/>
    </dgm:pt>
    <dgm:pt modelId="{51556854-532D-4527-BA4D-7F528706AE93}" type="pres">
      <dgm:prSet presAssocID="{FA17EE50-301A-42B8-8F97-D4A823E663B8}" presName="textNode" presStyleLbl="node1" presStyleIdx="2" presStyleCnt="4">
        <dgm:presLayoutVars>
          <dgm:bulletEnabled val="1"/>
        </dgm:presLayoutVars>
      </dgm:prSet>
      <dgm:spPr/>
    </dgm:pt>
    <dgm:pt modelId="{8D1C4429-9F11-44F9-9E28-B24F62C01D97}" type="pres">
      <dgm:prSet presAssocID="{C4392139-0D4E-4682-9D12-C8108998ABBB}" presName="sibTrans" presStyleCnt="0"/>
      <dgm:spPr/>
    </dgm:pt>
    <dgm:pt modelId="{74748DF4-CC27-4399-8968-0E6FF0D7EEB9}" type="pres">
      <dgm:prSet presAssocID="{4077E2F8-D099-4EC6-8F35-BAC463A7E152}" presName="textNode" presStyleLbl="node1" presStyleIdx="3" presStyleCnt="4">
        <dgm:presLayoutVars>
          <dgm:bulletEnabled val="1"/>
        </dgm:presLayoutVars>
      </dgm:prSet>
      <dgm:spPr/>
    </dgm:pt>
  </dgm:ptLst>
  <dgm:cxnLst>
    <dgm:cxn modelId="{73C40D0B-D083-4092-BBED-FB63682495BD}" srcId="{EA17516E-D9C4-4365-87EB-732BD9DAFFA1}" destId="{4077E2F8-D099-4EC6-8F35-BAC463A7E152}" srcOrd="3" destOrd="0" parTransId="{5F428F26-CFF2-4E27-8A32-1E06D3AFF9E9}" sibTransId="{D23FBA6D-1F64-498A-B22B-AC7A2805C401}"/>
    <dgm:cxn modelId="{3F4B941A-869B-4549-B092-001D0906EDBF}" type="presOf" srcId="{EA17516E-D9C4-4365-87EB-732BD9DAFFA1}" destId="{29D452B8-B9C3-4F36-80DB-2E32A222041E}" srcOrd="0" destOrd="0" presId="urn:microsoft.com/office/officeart/2005/8/layout/hProcess9"/>
    <dgm:cxn modelId="{D5703E39-5EA9-45B0-9D18-BF1742856A56}" type="presOf" srcId="{BEDF4369-9FCC-4FBD-A2AB-FE8112FA0B57}" destId="{BBB094C2-439F-415E-A198-BD98B58F9700}" srcOrd="0" destOrd="0" presId="urn:microsoft.com/office/officeart/2005/8/layout/hProcess9"/>
    <dgm:cxn modelId="{CB882E62-2F1C-41F8-ADD2-398F4C6D682F}" srcId="{EA17516E-D9C4-4365-87EB-732BD9DAFFA1}" destId="{FA17EE50-301A-42B8-8F97-D4A823E663B8}" srcOrd="2" destOrd="0" parTransId="{884A1DBB-45AF-4F48-8C52-D7FDC0C83215}" sibTransId="{C4392139-0D4E-4682-9D12-C8108998ABBB}"/>
    <dgm:cxn modelId="{DA65C952-4346-4C9C-84F1-DBCC25061FFF}" srcId="{EA17516E-D9C4-4365-87EB-732BD9DAFFA1}" destId="{BEDF4369-9FCC-4FBD-A2AB-FE8112FA0B57}" srcOrd="0" destOrd="0" parTransId="{0EA36E07-F869-4408-BD2E-1967D6103CB6}" sibTransId="{9BADADAB-3920-42EA-B1AA-91C00C46CF47}"/>
    <dgm:cxn modelId="{3C87AB99-EE98-4EB6-AED2-910C0B82699E}" type="presOf" srcId="{34C63DC2-A253-4F31-B33F-7391AEC2855D}" destId="{8A18873D-8515-43C1-AA48-B4BC49E26A43}" srcOrd="0" destOrd="0" presId="urn:microsoft.com/office/officeart/2005/8/layout/hProcess9"/>
    <dgm:cxn modelId="{3553A7BE-4EA2-4524-910D-3074A1B04466}" srcId="{EA17516E-D9C4-4365-87EB-732BD9DAFFA1}" destId="{34C63DC2-A253-4F31-B33F-7391AEC2855D}" srcOrd="1" destOrd="0" parTransId="{93C78BB1-1488-47A0-BB89-06FCEC7D6E87}" sibTransId="{1362ACEE-598A-4866-B6EC-AAEF7083217C}"/>
    <dgm:cxn modelId="{476C53C6-A152-49DA-BD51-9D18BD7FBDC8}" type="presOf" srcId="{FA17EE50-301A-42B8-8F97-D4A823E663B8}" destId="{51556854-532D-4527-BA4D-7F528706AE93}" srcOrd="0" destOrd="0" presId="urn:microsoft.com/office/officeart/2005/8/layout/hProcess9"/>
    <dgm:cxn modelId="{259428FF-53BB-4C83-97BF-9961EFE5346B}" type="presOf" srcId="{4077E2F8-D099-4EC6-8F35-BAC463A7E152}" destId="{74748DF4-CC27-4399-8968-0E6FF0D7EEB9}" srcOrd="0" destOrd="0" presId="urn:microsoft.com/office/officeart/2005/8/layout/hProcess9"/>
    <dgm:cxn modelId="{F5BEF8E9-F79E-4C34-9A14-96F80C36D24F}" type="presParOf" srcId="{29D452B8-B9C3-4F36-80DB-2E32A222041E}" destId="{45FC3D33-CB6E-45E1-8DBD-EABB53FBF561}" srcOrd="0" destOrd="0" presId="urn:microsoft.com/office/officeart/2005/8/layout/hProcess9"/>
    <dgm:cxn modelId="{A790E91C-DE33-4529-8C20-57AA2296BAD9}" type="presParOf" srcId="{29D452B8-B9C3-4F36-80DB-2E32A222041E}" destId="{9FEDF721-0AB8-4A9F-92FD-1B171AAF3F09}" srcOrd="1" destOrd="0" presId="urn:microsoft.com/office/officeart/2005/8/layout/hProcess9"/>
    <dgm:cxn modelId="{C029A233-1EDB-4A10-9DDF-D3356ABB30C0}" type="presParOf" srcId="{9FEDF721-0AB8-4A9F-92FD-1B171AAF3F09}" destId="{BBB094C2-439F-415E-A198-BD98B58F9700}" srcOrd="0" destOrd="0" presId="urn:microsoft.com/office/officeart/2005/8/layout/hProcess9"/>
    <dgm:cxn modelId="{067D6905-D87D-4384-8ABB-BA8AF570C5E6}" type="presParOf" srcId="{9FEDF721-0AB8-4A9F-92FD-1B171AAF3F09}" destId="{41C99C2D-3A88-4178-89F6-EB13D26AA1EA}" srcOrd="1" destOrd="0" presId="urn:microsoft.com/office/officeart/2005/8/layout/hProcess9"/>
    <dgm:cxn modelId="{D70A7576-14C0-44B0-B988-5C63F88A8A4C}" type="presParOf" srcId="{9FEDF721-0AB8-4A9F-92FD-1B171AAF3F09}" destId="{8A18873D-8515-43C1-AA48-B4BC49E26A43}" srcOrd="2" destOrd="0" presId="urn:microsoft.com/office/officeart/2005/8/layout/hProcess9"/>
    <dgm:cxn modelId="{D2F8C5E8-BF6D-40FC-950B-805D3F1EB12E}" type="presParOf" srcId="{9FEDF721-0AB8-4A9F-92FD-1B171AAF3F09}" destId="{63CC5FCF-9DFB-4951-8781-B4843F34BC0B}" srcOrd="3" destOrd="0" presId="urn:microsoft.com/office/officeart/2005/8/layout/hProcess9"/>
    <dgm:cxn modelId="{4391255F-5A42-4EDC-BA9A-897744FC406E}" type="presParOf" srcId="{9FEDF721-0AB8-4A9F-92FD-1B171AAF3F09}" destId="{51556854-532D-4527-BA4D-7F528706AE93}" srcOrd="4" destOrd="0" presId="urn:microsoft.com/office/officeart/2005/8/layout/hProcess9"/>
    <dgm:cxn modelId="{E8F0048D-78AD-432C-9E18-124B62A4773F}" type="presParOf" srcId="{9FEDF721-0AB8-4A9F-92FD-1B171AAF3F09}" destId="{8D1C4429-9F11-44F9-9E28-B24F62C01D97}" srcOrd="5" destOrd="0" presId="urn:microsoft.com/office/officeart/2005/8/layout/hProcess9"/>
    <dgm:cxn modelId="{B2DE4F80-A7EE-46C3-943E-4386FA0AF619}" type="presParOf" srcId="{9FEDF721-0AB8-4A9F-92FD-1B171AAF3F09}" destId="{74748DF4-CC27-4399-8968-0E6FF0D7EEB9}"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FBEBD6-CBA2-4C15-9F50-81D24A152F38}" type="doc">
      <dgm:prSet loTypeId="urn:microsoft.com/office/officeart/2005/8/layout/target3" loCatId="relationship" qsTypeId="urn:microsoft.com/office/officeart/2005/8/quickstyle/3d1" qsCatId="3D" csTypeId="urn:microsoft.com/office/officeart/2005/8/colors/colorful4" csCatId="colorful"/>
      <dgm:spPr/>
      <dgm:t>
        <a:bodyPr/>
        <a:lstStyle/>
        <a:p>
          <a:endParaRPr lang="en-GB"/>
        </a:p>
      </dgm:t>
    </dgm:pt>
    <dgm:pt modelId="{B63EE1F6-E47D-4795-B974-63231E996307}">
      <dgm:prSet/>
      <dgm:spPr/>
      <dgm:t>
        <a:bodyPr/>
        <a:lstStyle/>
        <a:p>
          <a:r>
            <a:rPr lang="en-US" b="1" dirty="0"/>
            <a:t>LULC Classification Maps (19990, 1995, 2000, 2010, 2015, and 2021)</a:t>
          </a:r>
          <a:endParaRPr lang="en-GB" dirty="0"/>
        </a:p>
      </dgm:t>
    </dgm:pt>
    <dgm:pt modelId="{7DF88AF1-0E5E-40E7-A59D-E5BDF9E36FE7}" type="parTrans" cxnId="{4B2356AC-1672-4791-9B43-2F1A23CD8C8F}">
      <dgm:prSet/>
      <dgm:spPr/>
      <dgm:t>
        <a:bodyPr/>
        <a:lstStyle/>
        <a:p>
          <a:endParaRPr lang="en-GB"/>
        </a:p>
      </dgm:t>
    </dgm:pt>
    <dgm:pt modelId="{8A2737F0-865B-4E99-9B08-A8E6CFDCB864}" type="sibTrans" cxnId="{4B2356AC-1672-4791-9B43-2F1A23CD8C8F}">
      <dgm:prSet/>
      <dgm:spPr/>
      <dgm:t>
        <a:bodyPr/>
        <a:lstStyle/>
        <a:p>
          <a:endParaRPr lang="en-GB"/>
        </a:p>
      </dgm:t>
    </dgm:pt>
    <dgm:pt modelId="{E5E5881A-CD62-4D6D-B651-3A08C64D8787}">
      <dgm:prSet/>
      <dgm:spPr/>
      <dgm:t>
        <a:bodyPr/>
        <a:lstStyle/>
        <a:p>
          <a:r>
            <a:rPr lang="en-US" b="1"/>
            <a:t>Accuracy Assessment</a:t>
          </a:r>
          <a:endParaRPr lang="en-GB"/>
        </a:p>
      </dgm:t>
    </dgm:pt>
    <dgm:pt modelId="{ACFB6F9A-2155-449C-A9D0-FDED9D7AE340}" type="parTrans" cxnId="{9624F7A2-AEE3-423D-AE16-C42F524EC4ED}">
      <dgm:prSet/>
      <dgm:spPr/>
      <dgm:t>
        <a:bodyPr/>
        <a:lstStyle/>
        <a:p>
          <a:endParaRPr lang="en-GB"/>
        </a:p>
      </dgm:t>
    </dgm:pt>
    <dgm:pt modelId="{DE53A7FD-A5EE-4E7A-91C1-62D187B89E69}" type="sibTrans" cxnId="{9624F7A2-AEE3-423D-AE16-C42F524EC4ED}">
      <dgm:prSet/>
      <dgm:spPr/>
      <dgm:t>
        <a:bodyPr/>
        <a:lstStyle/>
        <a:p>
          <a:endParaRPr lang="en-GB"/>
        </a:p>
      </dgm:t>
    </dgm:pt>
    <dgm:pt modelId="{20ED4D30-6F6A-4C17-8622-2069F2930F30}">
      <dgm:prSet/>
      <dgm:spPr/>
      <dgm:t>
        <a:bodyPr/>
        <a:lstStyle/>
        <a:p>
          <a:r>
            <a:rPr lang="en-US" b="1" dirty="0"/>
            <a:t>Change Detection (1990-2021)</a:t>
          </a:r>
          <a:endParaRPr lang="en-GB" dirty="0"/>
        </a:p>
      </dgm:t>
    </dgm:pt>
    <dgm:pt modelId="{BBC984AB-5089-4010-8B40-BF1A87C028ED}" type="parTrans" cxnId="{73AB59B9-BBA6-4A1D-B064-6E4FACABE9ED}">
      <dgm:prSet/>
      <dgm:spPr/>
      <dgm:t>
        <a:bodyPr/>
        <a:lstStyle/>
        <a:p>
          <a:endParaRPr lang="en-GB"/>
        </a:p>
      </dgm:t>
    </dgm:pt>
    <dgm:pt modelId="{8561181E-A9BC-409A-9EBF-F64A6A4B321C}" type="sibTrans" cxnId="{73AB59B9-BBA6-4A1D-B064-6E4FACABE9ED}">
      <dgm:prSet/>
      <dgm:spPr/>
      <dgm:t>
        <a:bodyPr/>
        <a:lstStyle/>
        <a:p>
          <a:endParaRPr lang="en-GB"/>
        </a:p>
      </dgm:t>
    </dgm:pt>
    <dgm:pt modelId="{BFB589D1-1EA1-4450-A37D-A39087AE5924}">
      <dgm:prSet/>
      <dgm:spPr/>
      <dgm:t>
        <a:bodyPr/>
        <a:lstStyle/>
        <a:p>
          <a:r>
            <a:rPr lang="en-US" b="1"/>
            <a:t>Population dynamics</a:t>
          </a:r>
          <a:endParaRPr lang="en-GB"/>
        </a:p>
      </dgm:t>
    </dgm:pt>
    <dgm:pt modelId="{B1CA73CA-C1F1-4E8E-9EA4-ED36CB02950F}" type="parTrans" cxnId="{503D6429-7072-4835-A317-EF4F83A69C00}">
      <dgm:prSet/>
      <dgm:spPr/>
      <dgm:t>
        <a:bodyPr/>
        <a:lstStyle/>
        <a:p>
          <a:endParaRPr lang="en-GB"/>
        </a:p>
      </dgm:t>
    </dgm:pt>
    <dgm:pt modelId="{30939A9A-C2A0-44C1-8A14-7D77731FC7C6}" type="sibTrans" cxnId="{503D6429-7072-4835-A317-EF4F83A69C00}">
      <dgm:prSet/>
      <dgm:spPr/>
      <dgm:t>
        <a:bodyPr/>
        <a:lstStyle/>
        <a:p>
          <a:endParaRPr lang="en-GB"/>
        </a:p>
      </dgm:t>
    </dgm:pt>
    <dgm:pt modelId="{C9D6800E-33B1-46AF-BD8C-1EB8E297FCE2}">
      <dgm:prSet/>
      <dgm:spPr/>
      <dgm:t>
        <a:bodyPr/>
        <a:lstStyle/>
        <a:p>
          <a:r>
            <a:rPr lang="en-US" b="1"/>
            <a:t>Correlation Matrix</a:t>
          </a:r>
          <a:endParaRPr lang="en-GB"/>
        </a:p>
      </dgm:t>
    </dgm:pt>
    <dgm:pt modelId="{0BA2FC13-50FB-4896-AC07-C0BFC8F7B47D}" type="parTrans" cxnId="{753BBC0F-9D81-4482-A955-2CAA2FA35DEF}">
      <dgm:prSet/>
      <dgm:spPr/>
      <dgm:t>
        <a:bodyPr/>
        <a:lstStyle/>
        <a:p>
          <a:endParaRPr lang="en-GB"/>
        </a:p>
      </dgm:t>
    </dgm:pt>
    <dgm:pt modelId="{890664EE-FA6A-4650-8801-6BA34C6CAB91}" type="sibTrans" cxnId="{753BBC0F-9D81-4482-A955-2CAA2FA35DEF}">
      <dgm:prSet/>
      <dgm:spPr/>
      <dgm:t>
        <a:bodyPr/>
        <a:lstStyle/>
        <a:p>
          <a:endParaRPr lang="en-GB"/>
        </a:p>
      </dgm:t>
    </dgm:pt>
    <dgm:pt modelId="{F8100431-6482-4782-A6E5-A4A9FA44D97D}" type="pres">
      <dgm:prSet presAssocID="{4EFBEBD6-CBA2-4C15-9F50-81D24A152F38}" presName="Name0" presStyleCnt="0">
        <dgm:presLayoutVars>
          <dgm:chMax val="7"/>
          <dgm:dir/>
          <dgm:animLvl val="lvl"/>
          <dgm:resizeHandles val="exact"/>
        </dgm:presLayoutVars>
      </dgm:prSet>
      <dgm:spPr/>
    </dgm:pt>
    <dgm:pt modelId="{3D35A550-6B41-4440-ABBF-57A4CC37A5FC}" type="pres">
      <dgm:prSet presAssocID="{B63EE1F6-E47D-4795-B974-63231E996307}" presName="circle1" presStyleLbl="node1" presStyleIdx="0" presStyleCnt="5"/>
      <dgm:spPr/>
    </dgm:pt>
    <dgm:pt modelId="{F1FCC539-6B3F-4630-9959-46FFCC418526}" type="pres">
      <dgm:prSet presAssocID="{B63EE1F6-E47D-4795-B974-63231E996307}" presName="space" presStyleCnt="0"/>
      <dgm:spPr/>
    </dgm:pt>
    <dgm:pt modelId="{84576901-E115-4666-A812-BE5BAAFE2041}" type="pres">
      <dgm:prSet presAssocID="{B63EE1F6-E47D-4795-B974-63231E996307}" presName="rect1" presStyleLbl="alignAcc1" presStyleIdx="0" presStyleCnt="5"/>
      <dgm:spPr/>
    </dgm:pt>
    <dgm:pt modelId="{8F6D1B75-05BC-4D3C-AC60-0F0575ADC259}" type="pres">
      <dgm:prSet presAssocID="{E5E5881A-CD62-4D6D-B651-3A08C64D8787}" presName="vertSpace2" presStyleLbl="node1" presStyleIdx="0" presStyleCnt="5"/>
      <dgm:spPr/>
    </dgm:pt>
    <dgm:pt modelId="{75EB0EDA-D526-4CE3-BCD4-D79A26975299}" type="pres">
      <dgm:prSet presAssocID="{E5E5881A-CD62-4D6D-B651-3A08C64D8787}" presName="circle2" presStyleLbl="node1" presStyleIdx="1" presStyleCnt="5"/>
      <dgm:spPr/>
    </dgm:pt>
    <dgm:pt modelId="{C26AF04E-777E-4021-B4B7-DBE1A299171B}" type="pres">
      <dgm:prSet presAssocID="{E5E5881A-CD62-4D6D-B651-3A08C64D8787}" presName="rect2" presStyleLbl="alignAcc1" presStyleIdx="1" presStyleCnt="5"/>
      <dgm:spPr/>
    </dgm:pt>
    <dgm:pt modelId="{CF6136A4-A9AE-4BC5-95A6-76BE70E3F946}" type="pres">
      <dgm:prSet presAssocID="{20ED4D30-6F6A-4C17-8622-2069F2930F30}" presName="vertSpace3" presStyleLbl="node1" presStyleIdx="1" presStyleCnt="5"/>
      <dgm:spPr/>
    </dgm:pt>
    <dgm:pt modelId="{7C49470D-48A8-4F62-B9B5-A0C95D3F7617}" type="pres">
      <dgm:prSet presAssocID="{20ED4D30-6F6A-4C17-8622-2069F2930F30}" presName="circle3" presStyleLbl="node1" presStyleIdx="2" presStyleCnt="5"/>
      <dgm:spPr/>
    </dgm:pt>
    <dgm:pt modelId="{494536F2-EF01-49FA-A13E-F050AC6FA902}" type="pres">
      <dgm:prSet presAssocID="{20ED4D30-6F6A-4C17-8622-2069F2930F30}" presName="rect3" presStyleLbl="alignAcc1" presStyleIdx="2" presStyleCnt="5"/>
      <dgm:spPr/>
    </dgm:pt>
    <dgm:pt modelId="{BBB7C380-AE67-4D0B-8EF0-341C50C768B6}" type="pres">
      <dgm:prSet presAssocID="{BFB589D1-1EA1-4450-A37D-A39087AE5924}" presName="vertSpace4" presStyleLbl="node1" presStyleIdx="2" presStyleCnt="5"/>
      <dgm:spPr/>
    </dgm:pt>
    <dgm:pt modelId="{C1F6788B-FE69-45C4-A545-CB5495E546F7}" type="pres">
      <dgm:prSet presAssocID="{BFB589D1-1EA1-4450-A37D-A39087AE5924}" presName="circle4" presStyleLbl="node1" presStyleIdx="3" presStyleCnt="5"/>
      <dgm:spPr/>
    </dgm:pt>
    <dgm:pt modelId="{FC6A9984-9DDD-482E-A7F5-9F9FAD861D24}" type="pres">
      <dgm:prSet presAssocID="{BFB589D1-1EA1-4450-A37D-A39087AE5924}" presName="rect4" presStyleLbl="alignAcc1" presStyleIdx="3" presStyleCnt="5"/>
      <dgm:spPr/>
    </dgm:pt>
    <dgm:pt modelId="{779A685E-7C5C-4FD9-80FE-5F70AC690A7F}" type="pres">
      <dgm:prSet presAssocID="{C9D6800E-33B1-46AF-BD8C-1EB8E297FCE2}" presName="vertSpace5" presStyleLbl="node1" presStyleIdx="3" presStyleCnt="5"/>
      <dgm:spPr/>
    </dgm:pt>
    <dgm:pt modelId="{F449E592-87D2-4590-B8E7-790933574728}" type="pres">
      <dgm:prSet presAssocID="{C9D6800E-33B1-46AF-BD8C-1EB8E297FCE2}" presName="circle5" presStyleLbl="node1" presStyleIdx="4" presStyleCnt="5"/>
      <dgm:spPr/>
    </dgm:pt>
    <dgm:pt modelId="{6CA69BC9-7EDA-4AB8-81AD-CFE1820A3E95}" type="pres">
      <dgm:prSet presAssocID="{C9D6800E-33B1-46AF-BD8C-1EB8E297FCE2}" presName="rect5" presStyleLbl="alignAcc1" presStyleIdx="4" presStyleCnt="5"/>
      <dgm:spPr/>
    </dgm:pt>
    <dgm:pt modelId="{11291538-7C7C-4F5A-AABE-5991A7424E2A}" type="pres">
      <dgm:prSet presAssocID="{B63EE1F6-E47D-4795-B974-63231E996307}" presName="rect1ParTxNoCh" presStyleLbl="alignAcc1" presStyleIdx="4" presStyleCnt="5">
        <dgm:presLayoutVars>
          <dgm:chMax val="1"/>
          <dgm:bulletEnabled val="1"/>
        </dgm:presLayoutVars>
      </dgm:prSet>
      <dgm:spPr/>
    </dgm:pt>
    <dgm:pt modelId="{CC74E51C-E8C1-4C7A-95AF-3D147137FD8E}" type="pres">
      <dgm:prSet presAssocID="{E5E5881A-CD62-4D6D-B651-3A08C64D8787}" presName="rect2ParTxNoCh" presStyleLbl="alignAcc1" presStyleIdx="4" presStyleCnt="5">
        <dgm:presLayoutVars>
          <dgm:chMax val="1"/>
          <dgm:bulletEnabled val="1"/>
        </dgm:presLayoutVars>
      </dgm:prSet>
      <dgm:spPr/>
    </dgm:pt>
    <dgm:pt modelId="{704E026D-CA78-41BF-8029-9F2BD637E289}" type="pres">
      <dgm:prSet presAssocID="{20ED4D30-6F6A-4C17-8622-2069F2930F30}" presName="rect3ParTxNoCh" presStyleLbl="alignAcc1" presStyleIdx="4" presStyleCnt="5">
        <dgm:presLayoutVars>
          <dgm:chMax val="1"/>
          <dgm:bulletEnabled val="1"/>
        </dgm:presLayoutVars>
      </dgm:prSet>
      <dgm:spPr/>
    </dgm:pt>
    <dgm:pt modelId="{70A5E0E4-09A7-4202-8140-3D355A84AE83}" type="pres">
      <dgm:prSet presAssocID="{BFB589D1-1EA1-4450-A37D-A39087AE5924}" presName="rect4ParTxNoCh" presStyleLbl="alignAcc1" presStyleIdx="4" presStyleCnt="5">
        <dgm:presLayoutVars>
          <dgm:chMax val="1"/>
          <dgm:bulletEnabled val="1"/>
        </dgm:presLayoutVars>
      </dgm:prSet>
      <dgm:spPr/>
    </dgm:pt>
    <dgm:pt modelId="{21845AEA-A632-4130-A842-2D9FD00B141B}" type="pres">
      <dgm:prSet presAssocID="{C9D6800E-33B1-46AF-BD8C-1EB8E297FCE2}" presName="rect5ParTxNoCh" presStyleLbl="alignAcc1" presStyleIdx="4" presStyleCnt="5">
        <dgm:presLayoutVars>
          <dgm:chMax val="1"/>
          <dgm:bulletEnabled val="1"/>
        </dgm:presLayoutVars>
      </dgm:prSet>
      <dgm:spPr/>
    </dgm:pt>
  </dgm:ptLst>
  <dgm:cxnLst>
    <dgm:cxn modelId="{753BBC0F-9D81-4482-A955-2CAA2FA35DEF}" srcId="{4EFBEBD6-CBA2-4C15-9F50-81D24A152F38}" destId="{C9D6800E-33B1-46AF-BD8C-1EB8E297FCE2}" srcOrd="4" destOrd="0" parTransId="{0BA2FC13-50FB-4896-AC07-C0BFC8F7B47D}" sibTransId="{890664EE-FA6A-4650-8801-6BA34C6CAB91}"/>
    <dgm:cxn modelId="{D7B29918-4D7D-4B1D-B7A8-2E38E6A86FD7}" type="presOf" srcId="{E5E5881A-CD62-4D6D-B651-3A08C64D8787}" destId="{C26AF04E-777E-4021-B4B7-DBE1A299171B}" srcOrd="0" destOrd="0" presId="urn:microsoft.com/office/officeart/2005/8/layout/target3"/>
    <dgm:cxn modelId="{503D6429-7072-4835-A317-EF4F83A69C00}" srcId="{4EFBEBD6-CBA2-4C15-9F50-81D24A152F38}" destId="{BFB589D1-1EA1-4450-A37D-A39087AE5924}" srcOrd="3" destOrd="0" parTransId="{B1CA73CA-C1F1-4E8E-9EA4-ED36CB02950F}" sibTransId="{30939A9A-C2A0-44C1-8A14-7D77731FC7C6}"/>
    <dgm:cxn modelId="{2E24F661-F5C1-4A36-8C49-868D7613D76A}" type="presOf" srcId="{B63EE1F6-E47D-4795-B974-63231E996307}" destId="{11291538-7C7C-4F5A-AABE-5991A7424E2A}" srcOrd="1" destOrd="0" presId="urn:microsoft.com/office/officeart/2005/8/layout/target3"/>
    <dgm:cxn modelId="{9DDA7666-E64F-4B1F-B908-5617EBD56E7C}" type="presOf" srcId="{20ED4D30-6F6A-4C17-8622-2069F2930F30}" destId="{494536F2-EF01-49FA-A13E-F050AC6FA902}" srcOrd="0" destOrd="0" presId="urn:microsoft.com/office/officeart/2005/8/layout/target3"/>
    <dgm:cxn modelId="{75379953-2F86-43AC-9465-2C0DAE8E067F}" type="presOf" srcId="{C9D6800E-33B1-46AF-BD8C-1EB8E297FCE2}" destId="{21845AEA-A632-4130-A842-2D9FD00B141B}" srcOrd="1" destOrd="0" presId="urn:microsoft.com/office/officeart/2005/8/layout/target3"/>
    <dgm:cxn modelId="{74F5DA78-C1BB-48DF-A122-432917D66766}" type="presOf" srcId="{C9D6800E-33B1-46AF-BD8C-1EB8E297FCE2}" destId="{6CA69BC9-7EDA-4AB8-81AD-CFE1820A3E95}" srcOrd="0" destOrd="0" presId="urn:microsoft.com/office/officeart/2005/8/layout/target3"/>
    <dgm:cxn modelId="{20E4D58B-1CAB-476F-8897-40BC93F502CC}" type="presOf" srcId="{E5E5881A-CD62-4D6D-B651-3A08C64D8787}" destId="{CC74E51C-E8C1-4C7A-95AF-3D147137FD8E}" srcOrd="1" destOrd="0" presId="urn:microsoft.com/office/officeart/2005/8/layout/target3"/>
    <dgm:cxn modelId="{6AB5B1A2-16D7-42AC-8AC5-18E4D6B8B818}" type="presOf" srcId="{B63EE1F6-E47D-4795-B974-63231E996307}" destId="{84576901-E115-4666-A812-BE5BAAFE2041}" srcOrd="0" destOrd="0" presId="urn:microsoft.com/office/officeart/2005/8/layout/target3"/>
    <dgm:cxn modelId="{9624F7A2-AEE3-423D-AE16-C42F524EC4ED}" srcId="{4EFBEBD6-CBA2-4C15-9F50-81D24A152F38}" destId="{E5E5881A-CD62-4D6D-B651-3A08C64D8787}" srcOrd="1" destOrd="0" parTransId="{ACFB6F9A-2155-449C-A9D0-FDED9D7AE340}" sibTransId="{DE53A7FD-A5EE-4E7A-91C1-62D187B89E69}"/>
    <dgm:cxn modelId="{4B2356AC-1672-4791-9B43-2F1A23CD8C8F}" srcId="{4EFBEBD6-CBA2-4C15-9F50-81D24A152F38}" destId="{B63EE1F6-E47D-4795-B974-63231E996307}" srcOrd="0" destOrd="0" parTransId="{7DF88AF1-0E5E-40E7-A59D-E5BDF9E36FE7}" sibTransId="{8A2737F0-865B-4E99-9B08-A8E6CFDCB864}"/>
    <dgm:cxn modelId="{7F07D0B0-D1DC-4D6B-8376-F3BB48FEBE7B}" type="presOf" srcId="{BFB589D1-1EA1-4450-A37D-A39087AE5924}" destId="{70A5E0E4-09A7-4202-8140-3D355A84AE83}" srcOrd="1" destOrd="0" presId="urn:microsoft.com/office/officeart/2005/8/layout/target3"/>
    <dgm:cxn modelId="{73AB59B9-BBA6-4A1D-B064-6E4FACABE9ED}" srcId="{4EFBEBD6-CBA2-4C15-9F50-81D24A152F38}" destId="{20ED4D30-6F6A-4C17-8622-2069F2930F30}" srcOrd="2" destOrd="0" parTransId="{BBC984AB-5089-4010-8B40-BF1A87C028ED}" sibTransId="{8561181E-A9BC-409A-9EBF-F64A6A4B321C}"/>
    <dgm:cxn modelId="{CC3740C0-28C6-4093-9177-16C40CACDE62}" type="presOf" srcId="{20ED4D30-6F6A-4C17-8622-2069F2930F30}" destId="{704E026D-CA78-41BF-8029-9F2BD637E289}" srcOrd="1" destOrd="0" presId="urn:microsoft.com/office/officeart/2005/8/layout/target3"/>
    <dgm:cxn modelId="{4234B9E8-B020-46EC-BCAE-005193D1EB6C}" type="presOf" srcId="{4EFBEBD6-CBA2-4C15-9F50-81D24A152F38}" destId="{F8100431-6482-4782-A6E5-A4A9FA44D97D}" srcOrd="0" destOrd="0" presId="urn:microsoft.com/office/officeart/2005/8/layout/target3"/>
    <dgm:cxn modelId="{CB5A6AED-D748-4B12-AED9-9ADECA0A63D3}" type="presOf" srcId="{BFB589D1-1EA1-4450-A37D-A39087AE5924}" destId="{FC6A9984-9DDD-482E-A7F5-9F9FAD861D24}" srcOrd="0" destOrd="0" presId="urn:microsoft.com/office/officeart/2005/8/layout/target3"/>
    <dgm:cxn modelId="{4A3CE0CC-4194-45A2-82A9-F735DE06BA26}" type="presParOf" srcId="{F8100431-6482-4782-A6E5-A4A9FA44D97D}" destId="{3D35A550-6B41-4440-ABBF-57A4CC37A5FC}" srcOrd="0" destOrd="0" presId="urn:microsoft.com/office/officeart/2005/8/layout/target3"/>
    <dgm:cxn modelId="{28EEB4DF-721B-449E-8993-86BA56817DFD}" type="presParOf" srcId="{F8100431-6482-4782-A6E5-A4A9FA44D97D}" destId="{F1FCC539-6B3F-4630-9959-46FFCC418526}" srcOrd="1" destOrd="0" presId="urn:microsoft.com/office/officeart/2005/8/layout/target3"/>
    <dgm:cxn modelId="{2A04463F-FB2F-403E-A197-48E09BF86662}" type="presParOf" srcId="{F8100431-6482-4782-A6E5-A4A9FA44D97D}" destId="{84576901-E115-4666-A812-BE5BAAFE2041}" srcOrd="2" destOrd="0" presId="urn:microsoft.com/office/officeart/2005/8/layout/target3"/>
    <dgm:cxn modelId="{7AEB3637-1AF7-4AD1-B313-D798695EE480}" type="presParOf" srcId="{F8100431-6482-4782-A6E5-A4A9FA44D97D}" destId="{8F6D1B75-05BC-4D3C-AC60-0F0575ADC259}" srcOrd="3" destOrd="0" presId="urn:microsoft.com/office/officeart/2005/8/layout/target3"/>
    <dgm:cxn modelId="{48F72217-3B95-48F5-8A3D-11AA4F27B09E}" type="presParOf" srcId="{F8100431-6482-4782-A6E5-A4A9FA44D97D}" destId="{75EB0EDA-D526-4CE3-BCD4-D79A26975299}" srcOrd="4" destOrd="0" presId="urn:microsoft.com/office/officeart/2005/8/layout/target3"/>
    <dgm:cxn modelId="{1B91943A-FE97-42B9-919F-854CBC25B401}" type="presParOf" srcId="{F8100431-6482-4782-A6E5-A4A9FA44D97D}" destId="{C26AF04E-777E-4021-B4B7-DBE1A299171B}" srcOrd="5" destOrd="0" presId="urn:microsoft.com/office/officeart/2005/8/layout/target3"/>
    <dgm:cxn modelId="{51E158A3-6736-47F7-A3E1-A497D74C3E7C}" type="presParOf" srcId="{F8100431-6482-4782-A6E5-A4A9FA44D97D}" destId="{CF6136A4-A9AE-4BC5-95A6-76BE70E3F946}" srcOrd="6" destOrd="0" presId="urn:microsoft.com/office/officeart/2005/8/layout/target3"/>
    <dgm:cxn modelId="{009F1A31-E798-4453-9495-78EC9A4F7438}" type="presParOf" srcId="{F8100431-6482-4782-A6E5-A4A9FA44D97D}" destId="{7C49470D-48A8-4F62-B9B5-A0C95D3F7617}" srcOrd="7" destOrd="0" presId="urn:microsoft.com/office/officeart/2005/8/layout/target3"/>
    <dgm:cxn modelId="{DDE73B26-ADB1-4A85-A772-269CE669033F}" type="presParOf" srcId="{F8100431-6482-4782-A6E5-A4A9FA44D97D}" destId="{494536F2-EF01-49FA-A13E-F050AC6FA902}" srcOrd="8" destOrd="0" presId="urn:microsoft.com/office/officeart/2005/8/layout/target3"/>
    <dgm:cxn modelId="{D440B5B1-8F9D-4E71-8E26-2B15E0FFBB84}" type="presParOf" srcId="{F8100431-6482-4782-A6E5-A4A9FA44D97D}" destId="{BBB7C380-AE67-4D0B-8EF0-341C50C768B6}" srcOrd="9" destOrd="0" presId="urn:microsoft.com/office/officeart/2005/8/layout/target3"/>
    <dgm:cxn modelId="{C7707BC5-D408-4F90-A871-31CFF2CB194D}" type="presParOf" srcId="{F8100431-6482-4782-A6E5-A4A9FA44D97D}" destId="{C1F6788B-FE69-45C4-A545-CB5495E546F7}" srcOrd="10" destOrd="0" presId="urn:microsoft.com/office/officeart/2005/8/layout/target3"/>
    <dgm:cxn modelId="{4F643000-F7FC-4152-887C-D6A9CE94C8A3}" type="presParOf" srcId="{F8100431-6482-4782-A6E5-A4A9FA44D97D}" destId="{FC6A9984-9DDD-482E-A7F5-9F9FAD861D24}" srcOrd="11" destOrd="0" presId="urn:microsoft.com/office/officeart/2005/8/layout/target3"/>
    <dgm:cxn modelId="{1F7A6E1A-2862-4243-AC50-C3D362692652}" type="presParOf" srcId="{F8100431-6482-4782-A6E5-A4A9FA44D97D}" destId="{779A685E-7C5C-4FD9-80FE-5F70AC690A7F}" srcOrd="12" destOrd="0" presId="urn:microsoft.com/office/officeart/2005/8/layout/target3"/>
    <dgm:cxn modelId="{46F9B23E-8AA0-499D-B29F-EF03593F0678}" type="presParOf" srcId="{F8100431-6482-4782-A6E5-A4A9FA44D97D}" destId="{F449E592-87D2-4590-B8E7-790933574728}" srcOrd="13" destOrd="0" presId="urn:microsoft.com/office/officeart/2005/8/layout/target3"/>
    <dgm:cxn modelId="{9D430667-4761-4D75-BE88-B9EC4F9AF265}" type="presParOf" srcId="{F8100431-6482-4782-A6E5-A4A9FA44D97D}" destId="{6CA69BC9-7EDA-4AB8-81AD-CFE1820A3E95}" srcOrd="14" destOrd="0" presId="urn:microsoft.com/office/officeart/2005/8/layout/target3"/>
    <dgm:cxn modelId="{C4630F66-2388-4DD0-9DDF-92D224277795}" type="presParOf" srcId="{F8100431-6482-4782-A6E5-A4A9FA44D97D}" destId="{11291538-7C7C-4F5A-AABE-5991A7424E2A}" srcOrd="15" destOrd="0" presId="urn:microsoft.com/office/officeart/2005/8/layout/target3"/>
    <dgm:cxn modelId="{51CA4317-06FD-498B-A564-4F73B9F9DA20}" type="presParOf" srcId="{F8100431-6482-4782-A6E5-A4A9FA44D97D}" destId="{CC74E51C-E8C1-4C7A-95AF-3D147137FD8E}" srcOrd="16" destOrd="0" presId="urn:microsoft.com/office/officeart/2005/8/layout/target3"/>
    <dgm:cxn modelId="{C3013F26-E3D5-4A0C-B088-2398BA4310FA}" type="presParOf" srcId="{F8100431-6482-4782-A6E5-A4A9FA44D97D}" destId="{704E026D-CA78-41BF-8029-9F2BD637E289}" srcOrd="17" destOrd="0" presId="urn:microsoft.com/office/officeart/2005/8/layout/target3"/>
    <dgm:cxn modelId="{4B7DF824-4CD5-4D6D-B2F3-593F663F7F40}" type="presParOf" srcId="{F8100431-6482-4782-A6E5-A4A9FA44D97D}" destId="{70A5E0E4-09A7-4202-8140-3D355A84AE83}" srcOrd="18" destOrd="0" presId="urn:microsoft.com/office/officeart/2005/8/layout/target3"/>
    <dgm:cxn modelId="{FE42C5D6-4EF8-45F8-84D3-9711F2538580}" type="presParOf" srcId="{F8100431-6482-4782-A6E5-A4A9FA44D97D}" destId="{21845AEA-A632-4130-A842-2D9FD00B141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29F28-4F23-4F93-919C-F5576A2B6BEC}">
      <dsp:nvSpPr>
        <dsp:cNvPr id="0" name=""/>
        <dsp:cNvSpPr/>
      </dsp:nvSpPr>
      <dsp:spPr>
        <a:xfrm>
          <a:off x="609711" y="0"/>
          <a:ext cx="6910059" cy="19397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00DE2-17F9-43E2-A5B4-109462F1FC44}">
      <dsp:nvSpPr>
        <dsp:cNvPr id="0" name=""/>
        <dsp:cNvSpPr/>
      </dsp:nvSpPr>
      <dsp:spPr>
        <a:xfrm>
          <a:off x="1587"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Landsat imageries </a:t>
          </a:r>
          <a:endParaRPr lang="en-GB" sz="1500" b="1" kern="1200" dirty="0"/>
        </a:p>
      </dsp:txBody>
      <dsp:txXfrm>
        <a:off x="39463" y="619798"/>
        <a:ext cx="1215120" cy="700145"/>
      </dsp:txXfrm>
    </dsp:sp>
    <dsp:sp modelId="{4B509691-6DC5-4F88-8B38-1801D0B0B733}">
      <dsp:nvSpPr>
        <dsp:cNvPr id="0" name=""/>
        <dsp:cNvSpPr/>
      </dsp:nvSpPr>
      <dsp:spPr>
        <a:xfrm>
          <a:off x="1368674"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Atmospheric Correction</a:t>
          </a:r>
        </a:p>
      </dsp:txBody>
      <dsp:txXfrm>
        <a:off x="1406550" y="619798"/>
        <a:ext cx="1215120" cy="700145"/>
      </dsp:txXfrm>
    </dsp:sp>
    <dsp:sp modelId="{A4C6A33A-0414-4BA0-B27D-1D5DE07B02DE}">
      <dsp:nvSpPr>
        <dsp:cNvPr id="0" name=""/>
        <dsp:cNvSpPr/>
      </dsp:nvSpPr>
      <dsp:spPr>
        <a:xfrm>
          <a:off x="2735761"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Study Area Extraction</a:t>
          </a:r>
        </a:p>
      </dsp:txBody>
      <dsp:txXfrm>
        <a:off x="2773637" y="619798"/>
        <a:ext cx="1215120" cy="700145"/>
      </dsp:txXfrm>
    </dsp:sp>
    <dsp:sp modelId="{1E6225B4-3AA3-447C-9533-FD4909D2B7FF}">
      <dsp:nvSpPr>
        <dsp:cNvPr id="0" name=""/>
        <dsp:cNvSpPr/>
      </dsp:nvSpPr>
      <dsp:spPr>
        <a:xfrm>
          <a:off x="4102847"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LULC Classification</a:t>
          </a:r>
        </a:p>
      </dsp:txBody>
      <dsp:txXfrm>
        <a:off x="4140723" y="619798"/>
        <a:ext cx="1215120" cy="700145"/>
      </dsp:txXfrm>
    </dsp:sp>
    <dsp:sp modelId="{14E7763C-7EEF-412E-BD3B-70692962FAEE}">
      <dsp:nvSpPr>
        <dsp:cNvPr id="0" name=""/>
        <dsp:cNvSpPr/>
      </dsp:nvSpPr>
      <dsp:spPr>
        <a:xfrm>
          <a:off x="5469934"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Accuracy Assessment</a:t>
          </a:r>
        </a:p>
      </dsp:txBody>
      <dsp:txXfrm>
        <a:off x="5507810" y="619798"/>
        <a:ext cx="1215120" cy="700145"/>
      </dsp:txXfrm>
    </dsp:sp>
    <dsp:sp modelId="{2BA0ADBA-FC77-4ACC-BF12-49A18AB40FFF}">
      <dsp:nvSpPr>
        <dsp:cNvPr id="0" name=""/>
        <dsp:cNvSpPr/>
      </dsp:nvSpPr>
      <dsp:spPr>
        <a:xfrm>
          <a:off x="6837021" y="581922"/>
          <a:ext cx="1290872" cy="775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Change Detection</a:t>
          </a:r>
        </a:p>
      </dsp:txBody>
      <dsp:txXfrm>
        <a:off x="6874897" y="619798"/>
        <a:ext cx="1215120" cy="700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C3D33-CB6E-45E1-8DBD-EABB53FBF561}">
      <dsp:nvSpPr>
        <dsp:cNvPr id="0" name=""/>
        <dsp:cNvSpPr/>
      </dsp:nvSpPr>
      <dsp:spPr>
        <a:xfrm>
          <a:off x="609711" y="0"/>
          <a:ext cx="6910059" cy="17808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094C2-439F-415E-A198-BD98B58F9700}">
      <dsp:nvSpPr>
        <dsp:cNvPr id="0" name=""/>
        <dsp:cNvSpPr/>
      </dsp:nvSpPr>
      <dsp:spPr>
        <a:xfrm>
          <a:off x="3225" y="534253"/>
          <a:ext cx="1935192" cy="71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Population 1981</a:t>
          </a:r>
        </a:p>
      </dsp:txBody>
      <dsp:txXfrm>
        <a:off x="37998" y="569026"/>
        <a:ext cx="1865646" cy="642792"/>
      </dsp:txXfrm>
    </dsp:sp>
    <dsp:sp modelId="{8A18873D-8515-43C1-AA48-B4BC49E26A43}">
      <dsp:nvSpPr>
        <dsp:cNvPr id="0" name=""/>
        <dsp:cNvSpPr/>
      </dsp:nvSpPr>
      <dsp:spPr>
        <a:xfrm>
          <a:off x="2065838" y="534253"/>
          <a:ext cx="1935192" cy="71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Population 1998</a:t>
          </a:r>
        </a:p>
      </dsp:txBody>
      <dsp:txXfrm>
        <a:off x="2100611" y="569026"/>
        <a:ext cx="1865646" cy="642792"/>
      </dsp:txXfrm>
    </dsp:sp>
    <dsp:sp modelId="{51556854-532D-4527-BA4D-7F528706AE93}">
      <dsp:nvSpPr>
        <dsp:cNvPr id="0" name=""/>
        <dsp:cNvSpPr/>
      </dsp:nvSpPr>
      <dsp:spPr>
        <a:xfrm>
          <a:off x="4128451" y="534253"/>
          <a:ext cx="1935192" cy="71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Population 2017</a:t>
          </a:r>
        </a:p>
      </dsp:txBody>
      <dsp:txXfrm>
        <a:off x="4163224" y="569026"/>
        <a:ext cx="1865646" cy="642792"/>
      </dsp:txXfrm>
    </dsp:sp>
    <dsp:sp modelId="{74748DF4-CC27-4399-8968-0E6FF0D7EEB9}">
      <dsp:nvSpPr>
        <dsp:cNvPr id="0" name=""/>
        <dsp:cNvSpPr/>
      </dsp:nvSpPr>
      <dsp:spPr>
        <a:xfrm>
          <a:off x="6191063" y="534253"/>
          <a:ext cx="1935192" cy="712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Forecast 2021 till 2027</a:t>
          </a:r>
        </a:p>
      </dsp:txBody>
      <dsp:txXfrm>
        <a:off x="6225836" y="569026"/>
        <a:ext cx="1865646" cy="642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5A550-6B41-4440-ABBF-57A4CC37A5FC}">
      <dsp:nvSpPr>
        <dsp:cNvPr id="0" name=""/>
        <dsp:cNvSpPr/>
      </dsp:nvSpPr>
      <dsp:spPr>
        <a:xfrm>
          <a:off x="0" y="0"/>
          <a:ext cx="5070102" cy="5070102"/>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576901-E115-4666-A812-BE5BAAFE2041}">
      <dsp:nvSpPr>
        <dsp:cNvPr id="0" name=""/>
        <dsp:cNvSpPr/>
      </dsp:nvSpPr>
      <dsp:spPr>
        <a:xfrm>
          <a:off x="2535051" y="0"/>
          <a:ext cx="8005977" cy="5070102"/>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LULC Classification Maps (19990, 1995, 2000, 2010, 2015, and 2021)</a:t>
          </a:r>
          <a:endParaRPr lang="en-GB" sz="2200" kern="1200" dirty="0"/>
        </a:p>
      </dsp:txBody>
      <dsp:txXfrm>
        <a:off x="2535051" y="0"/>
        <a:ext cx="8005977" cy="811216"/>
      </dsp:txXfrm>
    </dsp:sp>
    <dsp:sp modelId="{75EB0EDA-D526-4CE3-BCD4-D79A26975299}">
      <dsp:nvSpPr>
        <dsp:cNvPr id="0" name=""/>
        <dsp:cNvSpPr/>
      </dsp:nvSpPr>
      <dsp:spPr>
        <a:xfrm>
          <a:off x="532360" y="811216"/>
          <a:ext cx="4005381" cy="4005381"/>
        </a:xfrm>
        <a:prstGeom prst="pie">
          <a:avLst>
            <a:gd name="adj1" fmla="val 5400000"/>
            <a:gd name="adj2" fmla="val 16200000"/>
          </a:avLst>
        </a:prstGeom>
        <a:gradFill rotWithShape="0">
          <a:gsLst>
            <a:gs pos="0">
              <a:schemeClr val="accent4">
                <a:hueOff val="-2799437"/>
                <a:satOff val="1315"/>
                <a:lumOff val="490"/>
                <a:alphaOff val="0"/>
                <a:satMod val="103000"/>
                <a:lumMod val="102000"/>
                <a:tint val="94000"/>
              </a:schemeClr>
            </a:gs>
            <a:gs pos="50000">
              <a:schemeClr val="accent4">
                <a:hueOff val="-2799437"/>
                <a:satOff val="1315"/>
                <a:lumOff val="490"/>
                <a:alphaOff val="0"/>
                <a:satMod val="110000"/>
                <a:lumMod val="100000"/>
                <a:shade val="100000"/>
              </a:schemeClr>
            </a:gs>
            <a:gs pos="100000">
              <a:schemeClr val="accent4">
                <a:hueOff val="-2799437"/>
                <a:satOff val="1315"/>
                <a:lumOff val="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6AF04E-777E-4021-B4B7-DBE1A299171B}">
      <dsp:nvSpPr>
        <dsp:cNvPr id="0" name=""/>
        <dsp:cNvSpPr/>
      </dsp:nvSpPr>
      <dsp:spPr>
        <a:xfrm>
          <a:off x="2535051" y="811216"/>
          <a:ext cx="8005977" cy="4005381"/>
        </a:xfrm>
        <a:prstGeom prst="rect">
          <a:avLst/>
        </a:prstGeom>
        <a:solidFill>
          <a:schemeClr val="lt1">
            <a:alpha val="90000"/>
            <a:hueOff val="0"/>
            <a:satOff val="0"/>
            <a:lumOff val="0"/>
            <a:alphaOff val="0"/>
          </a:schemeClr>
        </a:solidFill>
        <a:ln w="6350" cap="flat" cmpd="sng" algn="ctr">
          <a:solidFill>
            <a:schemeClr val="accent4">
              <a:hueOff val="-2799437"/>
              <a:satOff val="1315"/>
              <a:lumOff val="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Accuracy Assessment</a:t>
          </a:r>
          <a:endParaRPr lang="en-GB" sz="2200" kern="1200"/>
        </a:p>
      </dsp:txBody>
      <dsp:txXfrm>
        <a:off x="2535051" y="811216"/>
        <a:ext cx="8005977" cy="811216"/>
      </dsp:txXfrm>
    </dsp:sp>
    <dsp:sp modelId="{7C49470D-48A8-4F62-B9B5-A0C95D3F7617}">
      <dsp:nvSpPr>
        <dsp:cNvPr id="0" name=""/>
        <dsp:cNvSpPr/>
      </dsp:nvSpPr>
      <dsp:spPr>
        <a:xfrm>
          <a:off x="1064721" y="1622432"/>
          <a:ext cx="2940659" cy="2940659"/>
        </a:xfrm>
        <a:prstGeom prst="pie">
          <a:avLst>
            <a:gd name="adj1" fmla="val 5400000"/>
            <a:gd name="adj2" fmla="val 16200000"/>
          </a:avLst>
        </a:prstGeom>
        <a:gradFill rotWithShape="0">
          <a:gsLst>
            <a:gs pos="0">
              <a:schemeClr val="accent4">
                <a:hueOff val="-5598875"/>
                <a:satOff val="2630"/>
                <a:lumOff val="980"/>
                <a:alphaOff val="0"/>
                <a:satMod val="103000"/>
                <a:lumMod val="102000"/>
                <a:tint val="94000"/>
              </a:schemeClr>
            </a:gs>
            <a:gs pos="50000">
              <a:schemeClr val="accent4">
                <a:hueOff val="-5598875"/>
                <a:satOff val="2630"/>
                <a:lumOff val="980"/>
                <a:alphaOff val="0"/>
                <a:satMod val="110000"/>
                <a:lumMod val="100000"/>
                <a:shade val="100000"/>
              </a:schemeClr>
            </a:gs>
            <a:gs pos="100000">
              <a:schemeClr val="accent4">
                <a:hueOff val="-5598875"/>
                <a:satOff val="2630"/>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4536F2-EF01-49FA-A13E-F050AC6FA902}">
      <dsp:nvSpPr>
        <dsp:cNvPr id="0" name=""/>
        <dsp:cNvSpPr/>
      </dsp:nvSpPr>
      <dsp:spPr>
        <a:xfrm>
          <a:off x="2535051" y="1622432"/>
          <a:ext cx="8005977" cy="2940659"/>
        </a:xfrm>
        <a:prstGeom prst="rect">
          <a:avLst/>
        </a:prstGeom>
        <a:solidFill>
          <a:schemeClr val="lt1">
            <a:alpha val="90000"/>
            <a:hueOff val="0"/>
            <a:satOff val="0"/>
            <a:lumOff val="0"/>
            <a:alphaOff val="0"/>
          </a:schemeClr>
        </a:solidFill>
        <a:ln w="6350" cap="flat" cmpd="sng" algn="ctr">
          <a:solidFill>
            <a:schemeClr val="accent4">
              <a:hueOff val="-5598875"/>
              <a:satOff val="2630"/>
              <a:lumOff val="98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Change Detection (1990-2021)</a:t>
          </a:r>
          <a:endParaRPr lang="en-GB" sz="2200" kern="1200" dirty="0"/>
        </a:p>
      </dsp:txBody>
      <dsp:txXfrm>
        <a:off x="2535051" y="1622432"/>
        <a:ext cx="8005977" cy="811216"/>
      </dsp:txXfrm>
    </dsp:sp>
    <dsp:sp modelId="{C1F6788B-FE69-45C4-A545-CB5495E546F7}">
      <dsp:nvSpPr>
        <dsp:cNvPr id="0" name=""/>
        <dsp:cNvSpPr/>
      </dsp:nvSpPr>
      <dsp:spPr>
        <a:xfrm>
          <a:off x="1597082" y="2433649"/>
          <a:ext cx="1875938" cy="1875938"/>
        </a:xfrm>
        <a:prstGeom prst="pie">
          <a:avLst>
            <a:gd name="adj1" fmla="val 5400000"/>
            <a:gd name="adj2" fmla="val 16200000"/>
          </a:avLst>
        </a:prstGeom>
        <a:gradFill rotWithShape="0">
          <a:gsLst>
            <a:gs pos="0">
              <a:schemeClr val="accent4">
                <a:hueOff val="-8398312"/>
                <a:satOff val="3945"/>
                <a:lumOff val="1469"/>
                <a:alphaOff val="0"/>
                <a:satMod val="103000"/>
                <a:lumMod val="102000"/>
                <a:tint val="94000"/>
              </a:schemeClr>
            </a:gs>
            <a:gs pos="50000">
              <a:schemeClr val="accent4">
                <a:hueOff val="-8398312"/>
                <a:satOff val="3945"/>
                <a:lumOff val="1469"/>
                <a:alphaOff val="0"/>
                <a:satMod val="110000"/>
                <a:lumMod val="100000"/>
                <a:shade val="100000"/>
              </a:schemeClr>
            </a:gs>
            <a:gs pos="100000">
              <a:schemeClr val="accent4">
                <a:hueOff val="-8398312"/>
                <a:satOff val="3945"/>
                <a:lumOff val="14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6A9984-9DDD-482E-A7F5-9F9FAD861D24}">
      <dsp:nvSpPr>
        <dsp:cNvPr id="0" name=""/>
        <dsp:cNvSpPr/>
      </dsp:nvSpPr>
      <dsp:spPr>
        <a:xfrm>
          <a:off x="2535051" y="2433649"/>
          <a:ext cx="8005977" cy="1875938"/>
        </a:xfrm>
        <a:prstGeom prst="rect">
          <a:avLst/>
        </a:prstGeom>
        <a:solidFill>
          <a:schemeClr val="lt1">
            <a:alpha val="90000"/>
            <a:hueOff val="0"/>
            <a:satOff val="0"/>
            <a:lumOff val="0"/>
            <a:alphaOff val="0"/>
          </a:schemeClr>
        </a:solidFill>
        <a:ln w="6350" cap="flat" cmpd="sng" algn="ctr">
          <a:solidFill>
            <a:schemeClr val="accent4">
              <a:hueOff val="-8398312"/>
              <a:satOff val="3945"/>
              <a:lumOff val="146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Population dynamics</a:t>
          </a:r>
          <a:endParaRPr lang="en-GB" sz="2200" kern="1200"/>
        </a:p>
      </dsp:txBody>
      <dsp:txXfrm>
        <a:off x="2535051" y="2433649"/>
        <a:ext cx="8005977" cy="811216"/>
      </dsp:txXfrm>
    </dsp:sp>
    <dsp:sp modelId="{F449E592-87D2-4590-B8E7-790933574728}">
      <dsp:nvSpPr>
        <dsp:cNvPr id="0" name=""/>
        <dsp:cNvSpPr/>
      </dsp:nvSpPr>
      <dsp:spPr>
        <a:xfrm>
          <a:off x="2129443" y="3244865"/>
          <a:ext cx="811216" cy="811216"/>
        </a:xfrm>
        <a:prstGeom prst="pie">
          <a:avLst>
            <a:gd name="adj1" fmla="val 5400000"/>
            <a:gd name="adj2" fmla="val 16200000"/>
          </a:avLst>
        </a:prstGeom>
        <a:gradFill rotWithShape="0">
          <a:gsLst>
            <a:gs pos="0">
              <a:schemeClr val="accent4">
                <a:hueOff val="-11197749"/>
                <a:satOff val="5260"/>
                <a:lumOff val="1959"/>
                <a:alphaOff val="0"/>
                <a:satMod val="103000"/>
                <a:lumMod val="102000"/>
                <a:tint val="94000"/>
              </a:schemeClr>
            </a:gs>
            <a:gs pos="50000">
              <a:schemeClr val="accent4">
                <a:hueOff val="-11197749"/>
                <a:satOff val="5260"/>
                <a:lumOff val="1959"/>
                <a:alphaOff val="0"/>
                <a:satMod val="110000"/>
                <a:lumMod val="100000"/>
                <a:shade val="100000"/>
              </a:schemeClr>
            </a:gs>
            <a:gs pos="100000">
              <a:schemeClr val="accent4">
                <a:hueOff val="-11197749"/>
                <a:satOff val="5260"/>
                <a:lumOff val="19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A69BC9-7EDA-4AB8-81AD-CFE1820A3E95}">
      <dsp:nvSpPr>
        <dsp:cNvPr id="0" name=""/>
        <dsp:cNvSpPr/>
      </dsp:nvSpPr>
      <dsp:spPr>
        <a:xfrm>
          <a:off x="2535051" y="3244865"/>
          <a:ext cx="8005977" cy="811216"/>
        </a:xfrm>
        <a:prstGeom prst="rect">
          <a:avLst/>
        </a:prstGeom>
        <a:solidFill>
          <a:schemeClr val="lt1">
            <a:alpha val="90000"/>
            <a:hueOff val="0"/>
            <a:satOff val="0"/>
            <a:lumOff val="0"/>
            <a:alphaOff val="0"/>
          </a:schemeClr>
        </a:solidFill>
        <a:ln w="6350" cap="flat" cmpd="sng" algn="ctr">
          <a:solidFill>
            <a:schemeClr val="accent4">
              <a:hueOff val="-11197749"/>
              <a:satOff val="5260"/>
              <a:lumOff val="195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Correlation Matrix</a:t>
          </a:r>
          <a:endParaRPr lang="en-GB" sz="2200" kern="1200"/>
        </a:p>
      </dsp:txBody>
      <dsp:txXfrm>
        <a:off x="2535051" y="3244865"/>
        <a:ext cx="8005977" cy="8112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t>5/25/2023</a:t>
            </a:fld>
            <a:endParaRPr lang="en-US"/>
          </a:p>
        </p:txBody>
      </p:sp>
      <p:sp>
        <p:nvSpPr>
          <p:cNvPr id="4" name="Footer Placeholder 3">
            <a:extLst>
              <a:ext uri="{FF2B5EF4-FFF2-40B4-BE49-F238E27FC236}">
                <a16:creationId xmlns:a16="http://schemas.microsoft.com/office/drawing/2014/main"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t>‹#›</a:t>
            </a:fld>
            <a:endParaRPr lang="en-US"/>
          </a:p>
        </p:txBody>
      </p:sp>
    </p:spTree>
    <p:extLst>
      <p:ext uri="{BB962C8B-B14F-4D97-AF65-F5344CB8AC3E}">
        <p14:creationId xmlns:p14="http://schemas.microsoft.com/office/powerpoint/2010/main" val="334221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94375-D611-4603-9E64-F28811570600}"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B33B9-45EF-4460-B168-20EEE6AAA735}" type="slidenum">
              <a:rPr lang="en-GB" smtClean="0"/>
              <a:t>‹#›</a:t>
            </a:fld>
            <a:endParaRPr lang="en-GB"/>
          </a:p>
        </p:txBody>
      </p:sp>
    </p:spTree>
    <p:extLst>
      <p:ext uri="{BB962C8B-B14F-4D97-AF65-F5344CB8AC3E}">
        <p14:creationId xmlns:p14="http://schemas.microsoft.com/office/powerpoint/2010/main" val="118773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The speedy conversion of permeable earth surface to impervious cover due to land use and land cover changes have triggered regional as well as local environmental impacts such as water quality and quantity, deforestation, and agricultural land conversion, reducing infiltration capacity. </a:t>
            </a:r>
            <a:endParaRPr lang="en-GB" b="1" dirty="0"/>
          </a:p>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3</a:t>
            </a:fld>
            <a:endParaRPr lang="en-GB"/>
          </a:p>
        </p:txBody>
      </p:sp>
    </p:spTree>
    <p:extLst>
      <p:ext uri="{BB962C8B-B14F-4D97-AF65-F5344CB8AC3E}">
        <p14:creationId xmlns:p14="http://schemas.microsoft.com/office/powerpoint/2010/main" val="255394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16</a:t>
            </a:fld>
            <a:endParaRPr lang="en-GB"/>
          </a:p>
        </p:txBody>
      </p:sp>
    </p:spTree>
    <p:extLst>
      <p:ext uri="{BB962C8B-B14F-4D97-AF65-F5344CB8AC3E}">
        <p14:creationId xmlns:p14="http://schemas.microsoft.com/office/powerpoint/2010/main" val="313781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17</a:t>
            </a:fld>
            <a:endParaRPr lang="en-GB"/>
          </a:p>
        </p:txBody>
      </p:sp>
    </p:spTree>
    <p:extLst>
      <p:ext uri="{BB962C8B-B14F-4D97-AF65-F5344CB8AC3E}">
        <p14:creationId xmlns:p14="http://schemas.microsoft.com/office/powerpoint/2010/main" val="191873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6C1B33B9-45EF-4460-B168-20EEE6AAA735}" type="slidenum">
              <a:rPr lang="en-GB" smtClean="0"/>
              <a:t>4</a:t>
            </a:fld>
            <a:endParaRPr lang="en-GB"/>
          </a:p>
        </p:txBody>
      </p:sp>
    </p:spTree>
    <p:extLst>
      <p:ext uri="{BB962C8B-B14F-4D97-AF65-F5344CB8AC3E}">
        <p14:creationId xmlns:p14="http://schemas.microsoft.com/office/powerpoint/2010/main" val="24160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The speedy conversion of permeable earth surface to impervious cover due to land use and land cover changes have triggered regional as well as local environmental impacts such as water quality and quantity, deforestation, and agricultural land conversion, reducing infiltration capacity. </a:t>
            </a:r>
            <a:endParaRPr lang="en-GB" b="1" dirty="0"/>
          </a:p>
        </p:txBody>
      </p:sp>
      <p:sp>
        <p:nvSpPr>
          <p:cNvPr id="4" name="Slide Number Placeholder 3"/>
          <p:cNvSpPr>
            <a:spLocks noGrp="1"/>
          </p:cNvSpPr>
          <p:nvPr>
            <p:ph type="sldNum" sz="quarter" idx="5"/>
          </p:nvPr>
        </p:nvSpPr>
        <p:spPr/>
        <p:txBody>
          <a:bodyPr/>
          <a:lstStyle/>
          <a:p>
            <a:fld id="{6C1B33B9-45EF-4460-B168-20EEE6AAA735}" type="slidenum">
              <a:rPr lang="en-GB" smtClean="0"/>
              <a:t>5</a:t>
            </a:fld>
            <a:endParaRPr lang="en-GB"/>
          </a:p>
        </p:txBody>
      </p:sp>
    </p:spTree>
    <p:extLst>
      <p:ext uri="{BB962C8B-B14F-4D97-AF65-F5344CB8AC3E}">
        <p14:creationId xmlns:p14="http://schemas.microsoft.com/office/powerpoint/2010/main" val="311500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Arial" panose="020B0604020202020204" pitchFamily="34" charset="0"/>
              </a:rPr>
              <a:t>Tehsil Mardan being a divisional office holder and having the facilities of 3 public sector universities (Abdul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Wali</a:t>
            </a:r>
            <a:r>
              <a:rPr lang="en-GB" sz="1800" dirty="0">
                <a:effectLst/>
                <a:latin typeface="Times New Roman" panose="02020603050405020304" pitchFamily="18" charset="0"/>
                <a:ea typeface="Calibri" panose="020F0502020204030204" pitchFamily="34" charset="0"/>
                <a:cs typeface="Arial" panose="020B0604020202020204" pitchFamily="34" charset="0"/>
              </a:rPr>
              <a:t> Khan University and Women University, and University of Engineering and Technology, Mardan), two major government hospitals (District Headquarter and Mardan Medical Complex), Bacha Khan Medical College, tobacco and sugar industry, Sheikh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Maltoon</a:t>
            </a:r>
            <a:r>
              <a:rPr lang="en-GB" sz="1800" dirty="0">
                <a:effectLst/>
                <a:latin typeface="Times New Roman" panose="02020603050405020304" pitchFamily="18" charset="0"/>
                <a:ea typeface="Calibri" panose="020F0502020204030204" pitchFamily="34" charset="0"/>
                <a:cs typeface="Arial" panose="020B0604020202020204" pitchFamily="34" charset="0"/>
              </a:rPr>
              <a:t> Township, Punjab Regiment Centre, Cantonment,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Gajju</a:t>
            </a:r>
            <a:r>
              <a:rPr lang="en-GB" sz="1800" dirty="0">
                <a:effectLst/>
                <a:latin typeface="Times New Roman" panose="02020603050405020304" pitchFamily="18" charset="0"/>
                <a:ea typeface="Calibri" panose="020F0502020204030204" pitchFamily="34" charset="0"/>
                <a:cs typeface="Arial" panose="020B0604020202020204" pitchFamily="34" charset="0"/>
              </a:rPr>
              <a:t> Khan Market, and other market-based opportunities become a source of attraction for living, studying and business. Since 1990 Mardan witnessed a shift in population growth and spatial change (Yar, 2014), and was recognized as a business circle for the adjoining districts of Khyber Pakhtunkhwa.</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1B33B9-45EF-4460-B168-20EEE6AAA735}" type="slidenum">
              <a:rPr lang="en-GB" smtClean="0"/>
              <a:t>6</a:t>
            </a:fld>
            <a:endParaRPr lang="en-GB"/>
          </a:p>
        </p:txBody>
      </p:sp>
    </p:spTree>
    <p:extLst>
      <p:ext uri="{BB962C8B-B14F-4D97-AF65-F5344CB8AC3E}">
        <p14:creationId xmlns:p14="http://schemas.microsoft.com/office/powerpoint/2010/main" val="20144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The downloaded imageries were passed through the radiometric and geometric correction process (Mukherjee et al., 2018). The radiometric correction technique was used to improve the brightness of the image while geometric calibration was required for the removal of geometric distortion</a:t>
            </a:r>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7</a:t>
            </a:fld>
            <a:endParaRPr lang="en-GB"/>
          </a:p>
        </p:txBody>
      </p:sp>
    </p:spTree>
    <p:extLst>
      <p:ext uri="{BB962C8B-B14F-4D97-AF65-F5344CB8AC3E}">
        <p14:creationId xmlns:p14="http://schemas.microsoft.com/office/powerpoint/2010/main" val="142558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11</a:t>
            </a:fld>
            <a:endParaRPr lang="en-GB"/>
          </a:p>
        </p:txBody>
      </p:sp>
    </p:spTree>
    <p:extLst>
      <p:ext uri="{BB962C8B-B14F-4D97-AF65-F5344CB8AC3E}">
        <p14:creationId xmlns:p14="http://schemas.microsoft.com/office/powerpoint/2010/main" val="307992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13</a:t>
            </a:fld>
            <a:endParaRPr lang="en-GB"/>
          </a:p>
        </p:txBody>
      </p:sp>
    </p:spTree>
    <p:extLst>
      <p:ext uri="{BB962C8B-B14F-4D97-AF65-F5344CB8AC3E}">
        <p14:creationId xmlns:p14="http://schemas.microsoft.com/office/powerpoint/2010/main" val="238902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Another accuracy indicator is the kappa coefficient. It is </a:t>
            </a:r>
            <a:r>
              <a:rPr lang="en-GB" b="1" i="0" dirty="0">
                <a:solidFill>
                  <a:srgbClr val="202124"/>
                </a:solidFill>
                <a:effectLst/>
                <a:latin typeface="arial" panose="020B0604020202020204" pitchFamily="34" charset="0"/>
              </a:rPr>
              <a:t>a measure of how the classification results compare to values assigned by chance</a:t>
            </a:r>
            <a:r>
              <a:rPr lang="en-GB" b="0" i="0" dirty="0">
                <a:solidFill>
                  <a:srgbClr val="202124"/>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14</a:t>
            </a:fld>
            <a:endParaRPr lang="en-GB"/>
          </a:p>
        </p:txBody>
      </p:sp>
    </p:spTree>
    <p:extLst>
      <p:ext uri="{BB962C8B-B14F-4D97-AF65-F5344CB8AC3E}">
        <p14:creationId xmlns:p14="http://schemas.microsoft.com/office/powerpoint/2010/main" val="344762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1B33B9-45EF-4460-B168-20EEE6AAA735}" type="slidenum">
              <a:rPr lang="en-GB" smtClean="0"/>
              <a:t>15</a:t>
            </a:fld>
            <a:endParaRPr lang="en-GB"/>
          </a:p>
        </p:txBody>
      </p:sp>
    </p:spTree>
    <p:extLst>
      <p:ext uri="{BB962C8B-B14F-4D97-AF65-F5344CB8AC3E}">
        <p14:creationId xmlns:p14="http://schemas.microsoft.com/office/powerpoint/2010/main" val="1868824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1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754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987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713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6043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567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6977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8534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19279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34179"/>
            <a:ext cx="12192000"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02264"/>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0220" y="477108"/>
            <a:ext cx="4135432" cy="45592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200527" y="417145"/>
            <a:ext cx="1748665" cy="369112"/>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7"/>
          <p:cNvSpPr/>
          <p:nvPr userDrawn="1"/>
        </p:nvSpPr>
        <p:spPr>
          <a:xfrm rot="2539017">
            <a:off x="10640990" y="6073545"/>
            <a:ext cx="1751973" cy="369113"/>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173674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32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35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0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42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921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7403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15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994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34179"/>
            <a:ext cx="12192000"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02264"/>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0220" y="477108"/>
            <a:ext cx="4135432" cy="45592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200527" y="417145"/>
            <a:ext cx="1748665" cy="369112"/>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7"/>
          <p:cNvSpPr/>
          <p:nvPr userDrawn="1"/>
        </p:nvSpPr>
        <p:spPr>
          <a:xfrm rot="2539017">
            <a:off x="10640990" y="6073545"/>
            <a:ext cx="1751973" cy="369113"/>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288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3061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23067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80633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8631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8036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3373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930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9112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966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4199505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0633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2606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67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86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132698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9597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56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34179"/>
            <a:ext cx="12192000"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02264"/>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0220" y="477108"/>
            <a:ext cx="4135432" cy="45592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200527" y="417145"/>
            <a:ext cx="1748665" cy="369112"/>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7"/>
          <p:cNvSpPr/>
          <p:nvPr userDrawn="1"/>
        </p:nvSpPr>
        <p:spPr>
          <a:xfrm rot="2539017">
            <a:off x="10640990" y="6073545"/>
            <a:ext cx="1751973" cy="369113"/>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66443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7787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66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34179"/>
            <a:ext cx="12192000"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02264"/>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0220" y="477108"/>
            <a:ext cx="4135432" cy="455922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200527" y="417145"/>
            <a:ext cx="1748665" cy="369112"/>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7"/>
          <p:cNvSpPr/>
          <p:nvPr userDrawn="1"/>
        </p:nvSpPr>
        <p:spPr>
          <a:xfrm rot="2539017">
            <a:off x="10640990" y="6073545"/>
            <a:ext cx="1751973" cy="369113"/>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82137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78406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81" r:id="rId3"/>
    <p:sldLayoutId id="2147483782" r:id="rId4"/>
    <p:sldLayoutId id="2147483783" r:id="rId5"/>
    <p:sldLayoutId id="2147483784" r:id="rId6"/>
    <p:sldLayoutId id="2147483785"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1" r:id="rId4"/>
    <p:sldLayoutId id="2147483736" r:id="rId5"/>
    <p:sldLayoutId id="2147483737" r:id="rId6"/>
    <p:sldLayoutId id="2147483740" r:id="rId7"/>
    <p:sldLayoutId id="2147483739" r:id="rId8"/>
    <p:sldLayoutId id="2147483744" r:id="rId9"/>
    <p:sldLayoutId id="2147483745" r:id="rId10"/>
    <p:sldLayoutId id="2147483748" r:id="rId11"/>
    <p:sldLayoutId id="2147483749" r:id="rId12"/>
    <p:sldLayoutId id="2147483750" r:id="rId13"/>
    <p:sldLayoutId id="2147483746" r:id="rId14"/>
    <p:sldLayoutId id="2147483755" r:id="rId15"/>
    <p:sldLayoutId id="2147483780" r:id="rId1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 id="2147483774" r:id="rId2"/>
    <p:sldLayoutId id="2147483775" r:id="rId3"/>
    <p:sldLayoutId id="2147483776" r:id="rId4"/>
    <p:sldLayoutId id="2147483777" r:id="rId5"/>
    <p:sldLayoutId id="2147483778" r:id="rId6"/>
    <p:sldLayoutId id="2147483779"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700415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kamran.phdiese@student.nust.edu.pk" TargetMode="External"/><Relationship Id="rId1" Type="http://schemas.openxmlformats.org/officeDocument/2006/relationships/slideLayout" Target="../slideLayouts/slideLayout4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jpe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8.jpeg"/><Relationship Id="rId7" Type="http://schemas.openxmlformats.org/officeDocument/2006/relationships/chart" Target="../charts/chart5.xml"/><Relationship Id="rId2" Type="http://schemas.openxmlformats.org/officeDocument/2006/relationships/image" Target="../media/image17.jpeg"/><Relationship Id="rId1" Type="http://schemas.openxmlformats.org/officeDocument/2006/relationships/slideLayout" Target="../slideLayouts/slideLayout46.xml"/><Relationship Id="rId6" Type="http://schemas.openxmlformats.org/officeDocument/2006/relationships/chart" Target="../charts/chart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https:/doi.org/10.1016/j.ecolind.2019.05.027" TargetMode="External"/><Relationship Id="rId2" Type="http://schemas.openxmlformats.org/officeDocument/2006/relationships/hyperlink" Target="https://www.frontiersin.org/article/10.3389/frwa.2021.694817" TargetMode="External"/><Relationship Id="rId1" Type="http://schemas.openxmlformats.org/officeDocument/2006/relationships/slideLayout" Target="../slideLayouts/slideLayout44.xml"/><Relationship Id="rId6" Type="http://schemas.openxmlformats.org/officeDocument/2006/relationships/hyperlink" Target="https://doi.org/10.1068/b210399" TargetMode="External"/><Relationship Id="rId5" Type="http://schemas.openxmlformats.org/officeDocument/2006/relationships/hyperlink" Target="https://doi.org/10.1038/s41467-018-04396-1" TargetMode="External"/><Relationship Id="rId4" Type="http://schemas.openxmlformats.org/officeDocument/2006/relationships/hyperlink" Target="https://doi.org/https:/doi.org/10.1016/j.jag.2007.04.00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hyperlink" Target="#_ENREF_91"/></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hyperlink" Target="https://earthexplorer.usgs.gov/" TargetMode="Externa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1339782" y="1396721"/>
            <a:ext cx="9676562" cy="1569660"/>
          </a:xfrm>
          <a:prstGeom prst="rect">
            <a:avLst/>
          </a:prstGeom>
          <a:noFill/>
        </p:spPr>
        <p:txBody>
          <a:bodyPr wrap="square" rtlCol="0" anchor="ctr">
            <a:spAutoFit/>
          </a:bodyPr>
          <a:lstStyle/>
          <a:p>
            <a:r>
              <a:rPr lang="en-GB" altLang="ko-KR" sz="3200" b="1" dirty="0" err="1">
                <a:solidFill>
                  <a:schemeClr val="bg1"/>
                </a:solidFill>
                <a:cs typeface="Arial" pitchFamily="34" charset="0"/>
              </a:rPr>
              <a:t>Spatio</a:t>
            </a:r>
            <a:r>
              <a:rPr lang="en-GB" altLang="ko-KR" sz="3200" b="1" dirty="0">
                <a:solidFill>
                  <a:schemeClr val="bg1"/>
                </a:solidFill>
                <a:cs typeface="Arial" pitchFamily="34" charset="0"/>
              </a:rPr>
              <a:t>-temporal Assessment of Land Use Land Cover Changes and population dynamics Using Geoinformatics: a case study of Mardan, Khyber Pakhtunkhwa, Pakistan</a:t>
            </a:r>
            <a:endParaRPr lang="ko-KR" altLang="en-US" sz="3200" b="1" dirty="0">
              <a:solidFill>
                <a:schemeClr val="bg1"/>
              </a:solidFill>
              <a:cs typeface="Arial" pitchFamily="34" charset="0"/>
            </a:endParaRPr>
          </a:p>
        </p:txBody>
      </p:sp>
      <p:sp>
        <p:nvSpPr>
          <p:cNvPr id="10" name="TextBox 9">
            <a:extLst>
              <a:ext uri="{FF2B5EF4-FFF2-40B4-BE49-F238E27FC236}">
                <a16:creationId xmlns:a16="http://schemas.microsoft.com/office/drawing/2014/main" id="{8E8422D5-E4FB-AA85-BDC9-012EEF737245}"/>
              </a:ext>
            </a:extLst>
          </p:cNvPr>
          <p:cNvSpPr txBox="1"/>
          <p:nvPr/>
        </p:nvSpPr>
        <p:spPr>
          <a:xfrm>
            <a:off x="215346" y="3205307"/>
            <a:ext cx="11976654" cy="3166316"/>
          </a:xfrm>
          <a:prstGeom prst="rect">
            <a:avLst/>
          </a:prstGeom>
          <a:noFill/>
        </p:spPr>
        <p:txBody>
          <a:bodyPr wrap="square">
            <a:spAutoFit/>
          </a:bodyPr>
          <a:lstStyle/>
          <a:p>
            <a:pPr algn="ctr">
              <a:lnSpc>
                <a:spcPct val="107000"/>
              </a:lnSpc>
              <a:spcAft>
                <a:spcPts val="800"/>
              </a:spcAft>
            </a:pPr>
            <a:r>
              <a:rPr lang="en-GB"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Kamran</a:t>
            </a:r>
            <a:r>
              <a:rPr lang="en-GB" sz="2400" b="1" baseline="300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a:t>
            </a:r>
            <a:r>
              <a:rPr lang="en-GB"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Muhammad Fahim Khokhar</a:t>
            </a:r>
            <a:r>
              <a:rPr lang="en-GB" sz="2400" b="1" baseline="300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a:t>
            </a:r>
            <a:r>
              <a:rPr lang="en-GB"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Junaid Aziz Khan</a:t>
            </a:r>
            <a:r>
              <a:rPr lang="en-GB" sz="2400" b="1" baseline="300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a:t>
            </a:r>
            <a:r>
              <a:rPr lang="en-GB"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Iftikhar Hussain Adil3</a:t>
            </a:r>
            <a:endParaRPr lang="en-GB" sz="2400" b="1" baseline="300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*Corresponding author (student): Kamran, </a:t>
            </a:r>
            <a:r>
              <a:rPr lang="en-GB" sz="1400" b="1" u="sng" dirty="0">
                <a:solidFill>
                  <a:schemeClr val="bg1"/>
                </a:solidFill>
                <a:effectLst/>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kamran.phdiese@student.nust.edu.pk</a:t>
            </a:r>
            <a:r>
              <a:rPr lang="en-GB"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GB"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 Institute of Environmental Sciences and Engineering (IESE), School of Civil and Environmental Engineering (SCEE), National University of Science and Technology (NUST), H-12, Islamabad, 44000, Pakistan.</a:t>
            </a:r>
            <a:endParaRPr lang="en-GB"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 Institute of Geographical Information Systems (IGIS), School of Civil and Environmental Engineering (SCEE), National University of Science and Technology (NUST), H-12, Islamabad, 44000, Pakistan.</a:t>
            </a:r>
            <a:endParaRPr lang="en-GB"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3. Department of Economics, School of Social Sciences &amp; Humanities (S3H), National University of Sciences and Technology (NUST), H-12, Islamabad, 44000, Pakistan </a:t>
            </a:r>
            <a:endParaRPr lang="en-GB"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descr="nust logo-01">
            <a:extLst>
              <a:ext uri="{FF2B5EF4-FFF2-40B4-BE49-F238E27FC236}">
                <a16:creationId xmlns:a16="http://schemas.microsoft.com/office/drawing/2014/main" id="{337B7564-919C-9CDA-223B-20A206F85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514" y="-15818"/>
            <a:ext cx="1382486" cy="13824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0DB7E60-55EC-BFAB-7CAC-2B31DBE0B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1" t="6293" r="85184" b="64276"/>
          <a:stretch/>
        </p:blipFill>
        <p:spPr bwMode="auto">
          <a:xfrm>
            <a:off x="0" y="20839"/>
            <a:ext cx="1458686" cy="145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677108"/>
          </a:xfrm>
          <a:prstGeom prst="rect">
            <a:avLst/>
          </a:prstGeom>
          <a:noFill/>
        </p:spPr>
        <p:txBody>
          <a:bodyPr wrap="square" lIns="48000" tIns="0" rIns="24000" bIns="0" rtlCol="0">
            <a:spAutoFit/>
          </a:bodyPr>
          <a:lstStyle/>
          <a:p>
            <a:r>
              <a:rPr lang="en-US" altLang="ko-KR" sz="4400" dirty="0">
                <a:highlight>
                  <a:srgbClr val="FFFF00"/>
                </a:highlight>
                <a:latin typeface="+mj-lt"/>
                <a:cs typeface="Arial" pitchFamily="34" charset="0"/>
              </a:rPr>
              <a:t>4. Results and Discussions</a:t>
            </a:r>
            <a:endParaRPr lang="ko-KR" altLang="en-US" sz="4400" dirty="0">
              <a:highlight>
                <a:srgbClr val="FFFF00"/>
              </a:highlight>
              <a:latin typeface="+mj-lt"/>
              <a:cs typeface="Arial" pitchFamily="34" charset="0"/>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aphicFrame>
        <p:nvGraphicFramePr>
          <p:cNvPr id="2" name="Diagram 1">
            <a:extLst>
              <a:ext uri="{FF2B5EF4-FFF2-40B4-BE49-F238E27FC236}">
                <a16:creationId xmlns:a16="http://schemas.microsoft.com/office/drawing/2014/main" id="{C0434413-7B64-E18B-F78E-4996EFBA65F6}"/>
              </a:ext>
            </a:extLst>
          </p:cNvPr>
          <p:cNvGraphicFramePr/>
          <p:nvPr>
            <p:extLst>
              <p:ext uri="{D42A27DB-BD31-4B8C-83A1-F6EECF244321}">
                <p14:modId xmlns:p14="http://schemas.microsoft.com/office/powerpoint/2010/main" val="169101903"/>
              </p:ext>
            </p:extLst>
          </p:nvPr>
        </p:nvGraphicFramePr>
        <p:xfrm>
          <a:off x="841673" y="1141510"/>
          <a:ext cx="10541029" cy="5070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76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A2ED36-488F-9726-BC76-DB3224FDEB09}"/>
              </a:ext>
            </a:extLst>
          </p:cNvPr>
          <p:cNvSpPr txBox="1"/>
          <p:nvPr/>
        </p:nvSpPr>
        <p:spPr>
          <a:xfrm>
            <a:off x="1254347" y="169148"/>
            <a:ext cx="10952703" cy="553998"/>
          </a:xfrm>
          <a:prstGeom prst="rect">
            <a:avLst/>
          </a:prstGeom>
          <a:noFill/>
        </p:spPr>
        <p:txBody>
          <a:bodyPr wrap="square" lIns="48000" tIns="0" rIns="24000" bIns="0" rtlCol="0">
            <a:spAutoFit/>
          </a:bodyPr>
          <a:lstStyle/>
          <a:p>
            <a:r>
              <a:rPr lang="en-US" altLang="ko-KR" sz="3600" b="1" dirty="0">
                <a:highlight>
                  <a:srgbClr val="FFFF00"/>
                </a:highlight>
                <a:latin typeface="+mj-lt"/>
                <a:cs typeface="Arial" pitchFamily="34" charset="0"/>
              </a:rPr>
              <a:t>4. Results and Discussions (A. LULC Maps)</a:t>
            </a:r>
            <a:endParaRPr lang="ko-KR" altLang="en-US" sz="3600" b="1" dirty="0">
              <a:highlight>
                <a:srgbClr val="FFFF00"/>
              </a:highlight>
              <a:latin typeface="+mj-lt"/>
              <a:cs typeface="Arial" pitchFamily="34" charset="0"/>
            </a:endParaRPr>
          </a:p>
        </p:txBody>
      </p:sp>
      <p:sp>
        <p:nvSpPr>
          <p:cNvPr id="25" name="Rectangle 24">
            <a:extLst>
              <a:ext uri="{FF2B5EF4-FFF2-40B4-BE49-F238E27FC236}">
                <a16:creationId xmlns:a16="http://schemas.microsoft.com/office/drawing/2014/main" id="{39502D06-F9D3-6396-5F75-5B07B39ABF3C}"/>
              </a:ext>
            </a:extLst>
          </p:cNvPr>
          <p:cNvSpPr/>
          <p:nvPr/>
        </p:nvSpPr>
        <p:spPr>
          <a:xfrm rot="5400000">
            <a:off x="10603509" y="5130087"/>
            <a:ext cx="2062836" cy="30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Area= Km2</a:t>
            </a:r>
          </a:p>
        </p:txBody>
      </p:sp>
      <p:pic>
        <p:nvPicPr>
          <p:cNvPr id="29" name="Picture 28" descr="Diagram, map&#10;&#10;Description automatically generated">
            <a:extLst>
              <a:ext uri="{FF2B5EF4-FFF2-40B4-BE49-F238E27FC236}">
                <a16:creationId xmlns:a16="http://schemas.microsoft.com/office/drawing/2014/main" id="{873B9AA7-DCE0-2F7C-6A18-B4920F7CC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01" y="763280"/>
            <a:ext cx="3399879" cy="2879277"/>
          </a:xfrm>
          <a:prstGeom prst="rect">
            <a:avLst/>
          </a:prstGeom>
        </p:spPr>
      </p:pic>
      <p:pic>
        <p:nvPicPr>
          <p:cNvPr id="31" name="Picture 30" descr="Map&#10;&#10;Description automatically generated">
            <a:extLst>
              <a:ext uri="{FF2B5EF4-FFF2-40B4-BE49-F238E27FC236}">
                <a16:creationId xmlns:a16="http://schemas.microsoft.com/office/drawing/2014/main" id="{2110C8EF-A271-6336-086C-FA999D4E2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925" y="774042"/>
            <a:ext cx="3537965" cy="2868515"/>
          </a:xfrm>
          <a:prstGeom prst="rect">
            <a:avLst/>
          </a:prstGeom>
        </p:spPr>
      </p:pic>
      <p:pic>
        <p:nvPicPr>
          <p:cNvPr id="33" name="Picture 32" descr="Map&#10;&#10;Description automatically generated">
            <a:extLst>
              <a:ext uri="{FF2B5EF4-FFF2-40B4-BE49-F238E27FC236}">
                <a16:creationId xmlns:a16="http://schemas.microsoft.com/office/drawing/2014/main" id="{9216D0C7-7AE9-DF6F-03A5-FD738536B7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5870" y="738967"/>
            <a:ext cx="3537965" cy="2912199"/>
          </a:xfrm>
          <a:prstGeom prst="rect">
            <a:avLst/>
          </a:prstGeom>
        </p:spPr>
      </p:pic>
      <p:pic>
        <p:nvPicPr>
          <p:cNvPr id="36" name="Picture 35">
            <a:extLst>
              <a:ext uri="{FF2B5EF4-FFF2-40B4-BE49-F238E27FC236}">
                <a16:creationId xmlns:a16="http://schemas.microsoft.com/office/drawing/2014/main" id="{B100A75D-D84A-20E8-9B8E-36B880A55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6963" y="3626852"/>
            <a:ext cx="8845899" cy="426474"/>
          </a:xfrm>
          <a:prstGeom prst="rect">
            <a:avLst/>
          </a:prstGeom>
        </p:spPr>
      </p:pic>
      <p:graphicFrame>
        <p:nvGraphicFramePr>
          <p:cNvPr id="2" name="Chart 1">
            <a:extLst>
              <a:ext uri="{FF2B5EF4-FFF2-40B4-BE49-F238E27FC236}">
                <a16:creationId xmlns:a16="http://schemas.microsoft.com/office/drawing/2014/main" id="{E5BAE3C8-A3B6-5CE2-FF83-F19C4BC1C8DA}"/>
              </a:ext>
            </a:extLst>
          </p:cNvPr>
          <p:cNvGraphicFramePr>
            <a:graphicFrameLocks/>
          </p:cNvGraphicFramePr>
          <p:nvPr>
            <p:extLst>
              <p:ext uri="{D42A27DB-BD31-4B8C-83A1-F6EECF244321}">
                <p14:modId xmlns:p14="http://schemas.microsoft.com/office/powerpoint/2010/main" val="1971089052"/>
              </p:ext>
            </p:extLst>
          </p:nvPr>
        </p:nvGraphicFramePr>
        <p:xfrm>
          <a:off x="405775" y="4061491"/>
          <a:ext cx="2926279" cy="22513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a:extLst>
              <a:ext uri="{FF2B5EF4-FFF2-40B4-BE49-F238E27FC236}">
                <a16:creationId xmlns:a16="http://schemas.microsoft.com/office/drawing/2014/main" id="{D856B1A7-D393-7597-5F58-3F61DBBEE3C1}"/>
              </a:ext>
            </a:extLst>
          </p:cNvPr>
          <p:cNvGraphicFramePr>
            <a:graphicFrameLocks/>
          </p:cNvGraphicFramePr>
          <p:nvPr>
            <p:extLst>
              <p:ext uri="{D42A27DB-BD31-4B8C-83A1-F6EECF244321}">
                <p14:modId xmlns:p14="http://schemas.microsoft.com/office/powerpoint/2010/main" val="1749807249"/>
              </p:ext>
            </p:extLst>
          </p:nvPr>
        </p:nvGraphicFramePr>
        <p:xfrm>
          <a:off x="3835955" y="4053327"/>
          <a:ext cx="3337560" cy="225947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Chart 3">
            <a:extLst>
              <a:ext uri="{FF2B5EF4-FFF2-40B4-BE49-F238E27FC236}">
                <a16:creationId xmlns:a16="http://schemas.microsoft.com/office/drawing/2014/main" id="{3FBFAACD-6B2E-7606-8F87-4098E635190C}"/>
              </a:ext>
            </a:extLst>
          </p:cNvPr>
          <p:cNvGraphicFramePr>
            <a:graphicFrameLocks/>
          </p:cNvGraphicFramePr>
          <p:nvPr>
            <p:extLst>
              <p:ext uri="{D42A27DB-BD31-4B8C-83A1-F6EECF244321}">
                <p14:modId xmlns:p14="http://schemas.microsoft.com/office/powerpoint/2010/main" val="3995591438"/>
              </p:ext>
            </p:extLst>
          </p:nvPr>
        </p:nvGraphicFramePr>
        <p:xfrm>
          <a:off x="7626930" y="4053327"/>
          <a:ext cx="3169833" cy="225947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4176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b="1" dirty="0">
                <a:highlight>
                  <a:srgbClr val="FFFF00"/>
                </a:highlight>
                <a:latin typeface="+mj-lt"/>
                <a:cs typeface="Arial" pitchFamily="34" charset="0"/>
              </a:rPr>
              <a:t>4. Results and Discussions (A. LULC Maps)</a:t>
            </a:r>
            <a:endParaRPr lang="ko-KR" altLang="en-US" sz="3600" b="1" dirty="0">
              <a:highlight>
                <a:srgbClr val="FFFF00"/>
              </a:highlight>
              <a:latin typeface="+mj-lt"/>
              <a:cs typeface="Arial" pitchFamily="34" charset="0"/>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B8E8FE65-F316-95D0-6204-4B51D85FE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95" y="671213"/>
            <a:ext cx="3518901" cy="2947474"/>
          </a:xfrm>
          <a:prstGeom prst="rect">
            <a:avLst/>
          </a:prstGeom>
        </p:spPr>
      </p:pic>
      <p:pic>
        <p:nvPicPr>
          <p:cNvPr id="27" name="Picture 26" descr="Map&#10;&#10;Description automatically generated">
            <a:extLst>
              <a:ext uri="{FF2B5EF4-FFF2-40B4-BE49-F238E27FC236}">
                <a16:creationId xmlns:a16="http://schemas.microsoft.com/office/drawing/2014/main" id="{6B5EA6CC-70D7-7575-9DD9-AFF619B99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726" y="688325"/>
            <a:ext cx="3288426" cy="2927985"/>
          </a:xfrm>
          <a:prstGeom prst="rect">
            <a:avLst/>
          </a:prstGeom>
        </p:spPr>
      </p:pic>
      <p:pic>
        <p:nvPicPr>
          <p:cNvPr id="29" name="Picture 28" descr="Map&#10;&#10;Description automatically generated">
            <a:extLst>
              <a:ext uri="{FF2B5EF4-FFF2-40B4-BE49-F238E27FC236}">
                <a16:creationId xmlns:a16="http://schemas.microsoft.com/office/drawing/2014/main" id="{ECB191DA-444A-9089-334E-BD727280F9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1592" y="810141"/>
            <a:ext cx="3906638" cy="2842072"/>
          </a:xfrm>
          <a:prstGeom prst="rect">
            <a:avLst/>
          </a:prstGeom>
        </p:spPr>
      </p:pic>
      <p:pic>
        <p:nvPicPr>
          <p:cNvPr id="30" name="Picture 29">
            <a:extLst>
              <a:ext uri="{FF2B5EF4-FFF2-40B4-BE49-F238E27FC236}">
                <a16:creationId xmlns:a16="http://schemas.microsoft.com/office/drawing/2014/main" id="{E0CBE3B7-04E1-7F70-9261-4BDD126A3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963" y="3585322"/>
            <a:ext cx="8845899" cy="399216"/>
          </a:xfrm>
          <a:prstGeom prst="rect">
            <a:avLst/>
          </a:prstGeom>
        </p:spPr>
      </p:pic>
      <p:sp>
        <p:nvSpPr>
          <p:cNvPr id="31" name="Rectangle 30">
            <a:extLst>
              <a:ext uri="{FF2B5EF4-FFF2-40B4-BE49-F238E27FC236}">
                <a16:creationId xmlns:a16="http://schemas.microsoft.com/office/drawing/2014/main" id="{ABFDC5B8-9AEA-E1B1-7B96-477225AEF1C1}"/>
              </a:ext>
            </a:extLst>
          </p:cNvPr>
          <p:cNvSpPr/>
          <p:nvPr/>
        </p:nvSpPr>
        <p:spPr>
          <a:xfrm rot="5400000">
            <a:off x="10734549" y="5128116"/>
            <a:ext cx="2062836" cy="30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Area= Km2</a:t>
            </a:r>
          </a:p>
        </p:txBody>
      </p:sp>
      <p:graphicFrame>
        <p:nvGraphicFramePr>
          <p:cNvPr id="4" name="Chart 3">
            <a:extLst>
              <a:ext uri="{FF2B5EF4-FFF2-40B4-BE49-F238E27FC236}">
                <a16:creationId xmlns:a16="http://schemas.microsoft.com/office/drawing/2014/main" id="{2A545428-F481-932F-B906-3C95C4F304CA}"/>
              </a:ext>
            </a:extLst>
          </p:cNvPr>
          <p:cNvGraphicFramePr>
            <a:graphicFrameLocks/>
          </p:cNvGraphicFramePr>
          <p:nvPr>
            <p:extLst>
              <p:ext uri="{D42A27DB-BD31-4B8C-83A1-F6EECF244321}">
                <p14:modId xmlns:p14="http://schemas.microsoft.com/office/powerpoint/2010/main" val="486770255"/>
              </p:ext>
            </p:extLst>
          </p:nvPr>
        </p:nvGraphicFramePr>
        <p:xfrm>
          <a:off x="403725" y="3984538"/>
          <a:ext cx="3240378" cy="25311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6E04AD36-8069-7AD2-AECF-F4BDABBB2DD1}"/>
              </a:ext>
            </a:extLst>
          </p:cNvPr>
          <p:cNvGraphicFramePr>
            <a:graphicFrameLocks/>
          </p:cNvGraphicFramePr>
          <p:nvPr>
            <p:extLst>
              <p:ext uri="{D42A27DB-BD31-4B8C-83A1-F6EECF244321}">
                <p14:modId xmlns:p14="http://schemas.microsoft.com/office/powerpoint/2010/main" val="1532946919"/>
              </p:ext>
            </p:extLst>
          </p:nvPr>
        </p:nvGraphicFramePr>
        <p:xfrm>
          <a:off x="4064772" y="3978170"/>
          <a:ext cx="3240379" cy="253751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5">
            <a:extLst>
              <a:ext uri="{FF2B5EF4-FFF2-40B4-BE49-F238E27FC236}">
                <a16:creationId xmlns:a16="http://schemas.microsoft.com/office/drawing/2014/main" id="{E4E28996-18CF-261A-0C04-4CD43DF7BCD4}"/>
              </a:ext>
            </a:extLst>
          </p:cNvPr>
          <p:cNvGraphicFramePr>
            <a:graphicFrameLocks/>
          </p:cNvGraphicFramePr>
          <p:nvPr>
            <p:extLst>
              <p:ext uri="{D42A27DB-BD31-4B8C-83A1-F6EECF244321}">
                <p14:modId xmlns:p14="http://schemas.microsoft.com/office/powerpoint/2010/main" val="4049320818"/>
              </p:ext>
            </p:extLst>
          </p:nvPr>
        </p:nvGraphicFramePr>
        <p:xfrm>
          <a:off x="7812903" y="3978170"/>
          <a:ext cx="3432040" cy="253751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4400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b="1" dirty="0">
                <a:highlight>
                  <a:srgbClr val="FFFF00"/>
                </a:highlight>
                <a:latin typeface="+mj-lt"/>
                <a:cs typeface="Arial" pitchFamily="34" charset="0"/>
              </a:rPr>
              <a:t>4. Results and Discussions (A. LULC Graph)</a:t>
            </a:r>
            <a:endParaRPr lang="ko-KR" altLang="en-US" sz="3600" b="1" dirty="0">
              <a:highlight>
                <a:srgbClr val="FFFF00"/>
              </a:highlight>
              <a:latin typeface="+mj-lt"/>
              <a:cs typeface="Arial" pitchFamily="34" charset="0"/>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F03C7B7D-6EFC-639B-09F0-583B8CEA3EBD}"/>
              </a:ext>
            </a:extLst>
          </p:cNvPr>
          <p:cNvGraphicFramePr/>
          <p:nvPr>
            <p:extLst>
              <p:ext uri="{D42A27DB-BD31-4B8C-83A1-F6EECF244321}">
                <p14:modId xmlns:p14="http://schemas.microsoft.com/office/powerpoint/2010/main" val="3050338493"/>
              </p:ext>
            </p:extLst>
          </p:nvPr>
        </p:nvGraphicFramePr>
        <p:xfrm>
          <a:off x="612949" y="693337"/>
          <a:ext cx="11203912" cy="5637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681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677108"/>
          </a:xfrm>
          <a:prstGeom prst="rect">
            <a:avLst/>
          </a:prstGeom>
          <a:noFill/>
        </p:spPr>
        <p:txBody>
          <a:bodyPr wrap="square" lIns="48000" tIns="0" rIns="24000" bIns="0" rtlCol="0">
            <a:spAutoFit/>
          </a:bodyPr>
          <a:lstStyle/>
          <a:p>
            <a:r>
              <a:rPr lang="en-US" altLang="ko-KR" sz="4400" dirty="0">
                <a:highlight>
                  <a:srgbClr val="FFFF00"/>
                </a:highlight>
                <a:latin typeface="+mj-lt"/>
                <a:cs typeface="Arial" pitchFamily="34" charset="0"/>
              </a:rPr>
              <a:t>4. Results and Discussions</a:t>
            </a:r>
            <a:endParaRPr lang="ko-KR" altLang="en-US" sz="4400" dirty="0">
              <a:highlight>
                <a:srgbClr val="FFFF00"/>
              </a:highlight>
              <a:latin typeface="+mj-lt"/>
              <a:cs typeface="Arial" pitchFamily="34" charset="0"/>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1" name="TextBox 50">
            <a:extLst>
              <a:ext uri="{FF2B5EF4-FFF2-40B4-BE49-F238E27FC236}">
                <a16:creationId xmlns:a16="http://schemas.microsoft.com/office/drawing/2014/main" id="{D80A7B00-A92E-4242-9C2B-F37A58370830}"/>
              </a:ext>
            </a:extLst>
          </p:cNvPr>
          <p:cNvSpPr txBox="1"/>
          <p:nvPr/>
        </p:nvSpPr>
        <p:spPr>
          <a:xfrm>
            <a:off x="841674" y="838579"/>
            <a:ext cx="10371822" cy="2339102"/>
          </a:xfrm>
          <a:prstGeom prst="rect">
            <a:avLst/>
          </a:prstGeom>
          <a:noFill/>
        </p:spPr>
        <p:txBody>
          <a:bodyPr wrap="square" lIns="36000" tIns="0" rIns="36000" bIns="0" rtlCol="0" anchor="ctr">
            <a:spAutoFit/>
          </a:bodyPr>
          <a:lstStyle/>
          <a:p>
            <a:pPr algn="ctr">
              <a:lnSpc>
                <a:spcPct val="200000"/>
              </a:lnSpc>
            </a:pPr>
            <a:r>
              <a:rPr lang="en-US" sz="2400" b="1" dirty="0">
                <a:solidFill>
                  <a:schemeClr val="tx1">
                    <a:lumMod val="75000"/>
                    <a:lumOff val="25000"/>
                  </a:schemeClr>
                </a:solidFill>
                <a:highlight>
                  <a:srgbClr val="FFFF00"/>
                </a:highlight>
              </a:rPr>
              <a:t>B.	Accuracy Assessment</a:t>
            </a:r>
          </a:p>
          <a:p>
            <a:r>
              <a:rPr lang="en-GB" sz="2400" b="1" dirty="0">
                <a:effectLst/>
                <a:latin typeface="Times New Roman" panose="02020603050405020304" pitchFamily="18" charset="0"/>
                <a:ea typeface="Calibri" panose="020F0502020204030204" pitchFamily="34" charset="0"/>
              </a:rPr>
              <a:t>Overall classification accuracy for the years under study was more than 90 % except for 2010. Kappa Coefficient was also recorded above 0.80 for all the imageries.</a:t>
            </a:r>
          </a:p>
          <a:p>
            <a:endParaRPr lang="en-US" sz="3200" b="1" dirty="0">
              <a:solidFill>
                <a:schemeClr val="tx1">
                  <a:lumMod val="75000"/>
                  <a:lumOff val="25000"/>
                </a:schemeClr>
              </a:solidFill>
            </a:endParaRPr>
          </a:p>
        </p:txBody>
      </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FDE5BAD-8ACE-1A84-3D24-CEE6C3013FE0}"/>
              </a:ext>
            </a:extLst>
          </p:cNvPr>
          <p:cNvGraphicFramePr>
            <a:graphicFrameLocks noGrp="1"/>
          </p:cNvGraphicFramePr>
          <p:nvPr/>
        </p:nvGraphicFramePr>
        <p:xfrm>
          <a:off x="602901" y="3618687"/>
          <a:ext cx="11213962" cy="2581017"/>
        </p:xfrm>
        <a:graphic>
          <a:graphicData uri="http://schemas.openxmlformats.org/drawingml/2006/table">
            <a:tbl>
              <a:tblPr firstRow="1" firstCol="1" bandRow="1">
                <a:tableStyleId>{5C22544A-7EE6-4342-B048-85BDC9FD1C3A}</a:tableStyleId>
              </a:tblPr>
              <a:tblGrid>
                <a:gridCol w="3466681">
                  <a:extLst>
                    <a:ext uri="{9D8B030D-6E8A-4147-A177-3AD203B41FA5}">
                      <a16:colId xmlns:a16="http://schemas.microsoft.com/office/drawing/2014/main" val="1151095882"/>
                    </a:ext>
                  </a:extLst>
                </a:gridCol>
                <a:gridCol w="1205803">
                  <a:extLst>
                    <a:ext uri="{9D8B030D-6E8A-4147-A177-3AD203B41FA5}">
                      <a16:colId xmlns:a16="http://schemas.microsoft.com/office/drawing/2014/main" val="699167273"/>
                    </a:ext>
                  </a:extLst>
                </a:gridCol>
                <a:gridCol w="1095270">
                  <a:extLst>
                    <a:ext uri="{9D8B030D-6E8A-4147-A177-3AD203B41FA5}">
                      <a16:colId xmlns:a16="http://schemas.microsoft.com/office/drawing/2014/main" val="284486183"/>
                    </a:ext>
                  </a:extLst>
                </a:gridCol>
                <a:gridCol w="1386672">
                  <a:extLst>
                    <a:ext uri="{9D8B030D-6E8A-4147-A177-3AD203B41FA5}">
                      <a16:colId xmlns:a16="http://schemas.microsoft.com/office/drawing/2014/main" val="3805800777"/>
                    </a:ext>
                  </a:extLst>
                </a:gridCol>
                <a:gridCol w="1436915">
                  <a:extLst>
                    <a:ext uri="{9D8B030D-6E8A-4147-A177-3AD203B41FA5}">
                      <a16:colId xmlns:a16="http://schemas.microsoft.com/office/drawing/2014/main" val="1249994551"/>
                    </a:ext>
                  </a:extLst>
                </a:gridCol>
                <a:gridCol w="1306285">
                  <a:extLst>
                    <a:ext uri="{9D8B030D-6E8A-4147-A177-3AD203B41FA5}">
                      <a16:colId xmlns:a16="http://schemas.microsoft.com/office/drawing/2014/main" val="985690842"/>
                    </a:ext>
                  </a:extLst>
                </a:gridCol>
                <a:gridCol w="1316336">
                  <a:extLst>
                    <a:ext uri="{9D8B030D-6E8A-4147-A177-3AD203B41FA5}">
                      <a16:colId xmlns:a16="http://schemas.microsoft.com/office/drawing/2014/main" val="957599097"/>
                    </a:ext>
                  </a:extLst>
                </a:gridCol>
              </a:tblGrid>
              <a:tr h="860339">
                <a:tc>
                  <a:txBody>
                    <a:bodyPr/>
                    <a:lstStyle/>
                    <a:p>
                      <a:pPr>
                        <a:lnSpc>
                          <a:spcPct val="150000"/>
                        </a:lnSpc>
                        <a:spcAft>
                          <a:spcPts val="800"/>
                        </a:spcAft>
                      </a:pPr>
                      <a:r>
                        <a:rPr lang="en-GB" sz="2400" b="1">
                          <a:effectLst/>
                        </a:rPr>
                        <a:t>Year/Parameter</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1990</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1995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2000</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2010</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2015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2021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0220151"/>
                  </a:ext>
                </a:extLst>
              </a:tr>
              <a:tr h="860339">
                <a:tc>
                  <a:txBody>
                    <a:bodyPr/>
                    <a:lstStyle/>
                    <a:p>
                      <a:pPr>
                        <a:lnSpc>
                          <a:spcPct val="150000"/>
                        </a:lnSpc>
                        <a:spcAft>
                          <a:spcPts val="800"/>
                        </a:spcAft>
                      </a:pPr>
                      <a:r>
                        <a:rPr lang="en-GB" sz="2400" b="1">
                          <a:effectLst/>
                        </a:rPr>
                        <a:t>Overall Accuracy (%)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97.25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96.69</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94.15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87.42</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94.71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98.30</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5892761"/>
                  </a:ext>
                </a:extLst>
              </a:tr>
              <a:tr h="860339">
                <a:tc>
                  <a:txBody>
                    <a:bodyPr/>
                    <a:lstStyle/>
                    <a:p>
                      <a:pPr>
                        <a:lnSpc>
                          <a:spcPct val="150000"/>
                        </a:lnSpc>
                        <a:spcAft>
                          <a:spcPts val="800"/>
                        </a:spcAft>
                      </a:pPr>
                      <a:r>
                        <a:rPr lang="en-GB" sz="2400" b="1">
                          <a:effectLst/>
                        </a:rPr>
                        <a:t>Kappa Coefficient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0.95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0.95</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0.91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0.82</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a:effectLst/>
                        </a:rPr>
                        <a:t>0.88</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1" dirty="0">
                          <a:effectLst/>
                        </a:rPr>
                        <a:t>0.97</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1188558"/>
                  </a:ext>
                </a:extLst>
              </a:tr>
            </a:tbl>
          </a:graphicData>
        </a:graphic>
      </p:graphicFrame>
    </p:spTree>
    <p:extLst>
      <p:ext uri="{BB962C8B-B14F-4D97-AF65-F5344CB8AC3E}">
        <p14:creationId xmlns:p14="http://schemas.microsoft.com/office/powerpoint/2010/main" val="196935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dirty="0">
                <a:highlight>
                  <a:srgbClr val="FFFF00"/>
                </a:highlight>
                <a:latin typeface="+mj-lt"/>
                <a:cs typeface="Arial" pitchFamily="34" charset="0"/>
              </a:rPr>
              <a:t>4. Results and Discussions </a:t>
            </a:r>
            <a:r>
              <a:rPr lang="en-US" altLang="ko-KR" sz="2400" dirty="0">
                <a:highlight>
                  <a:srgbClr val="FFFF00"/>
                </a:highlight>
                <a:latin typeface="+mj-lt"/>
                <a:cs typeface="Arial" pitchFamily="34" charset="0"/>
              </a:rPr>
              <a:t>(</a:t>
            </a:r>
            <a:r>
              <a:rPr lang="en-US" altLang="ko-KR" sz="2400" b="1" dirty="0">
                <a:highlight>
                  <a:srgbClr val="FFFF00"/>
                </a:highlight>
                <a:latin typeface="+mj-lt"/>
                <a:cs typeface="Arial" pitchFamily="34" charset="0"/>
              </a:rPr>
              <a:t>C. </a:t>
            </a:r>
            <a:r>
              <a:rPr lang="en-US" sz="2400" b="1" dirty="0">
                <a:solidFill>
                  <a:schemeClr val="tx1">
                    <a:lumMod val="75000"/>
                    <a:lumOff val="25000"/>
                  </a:schemeClr>
                </a:solidFill>
                <a:highlight>
                  <a:srgbClr val="FFFF00"/>
                </a:highlight>
              </a:rPr>
              <a:t>Change Detection (1990-2021)</a:t>
            </a:r>
            <a:endParaRPr lang="en-US" sz="3600" b="1" dirty="0">
              <a:solidFill>
                <a:schemeClr val="tx1">
                  <a:lumMod val="75000"/>
                  <a:lumOff val="25000"/>
                </a:schemeClr>
              </a:solidFill>
              <a:highlight>
                <a:srgbClr val="FFFF00"/>
              </a:highlight>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ap&#10;&#10;Description automatically generated">
            <a:extLst>
              <a:ext uri="{FF2B5EF4-FFF2-40B4-BE49-F238E27FC236}">
                <a16:creationId xmlns:a16="http://schemas.microsoft.com/office/drawing/2014/main" id="{6E9D8E22-644D-2BD9-8A26-C5BBDA8C76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6" t="1709" r="2222" b="22648"/>
          <a:stretch/>
        </p:blipFill>
        <p:spPr bwMode="auto">
          <a:xfrm>
            <a:off x="6095999" y="756360"/>
            <a:ext cx="5720861" cy="5694682"/>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1F07187-D359-9FF4-6010-1BE4DE5CF75B}"/>
              </a:ext>
            </a:extLst>
          </p:cNvPr>
          <p:cNvPicPr>
            <a:picLocks noChangeAspect="1"/>
          </p:cNvPicPr>
          <p:nvPr/>
        </p:nvPicPr>
        <p:blipFill>
          <a:blip r:embed="rId4"/>
          <a:stretch>
            <a:fillRect/>
          </a:stretch>
        </p:blipFill>
        <p:spPr>
          <a:xfrm>
            <a:off x="464536" y="1240220"/>
            <a:ext cx="5537546" cy="4990475"/>
          </a:xfrm>
          <a:prstGeom prst="rect">
            <a:avLst/>
          </a:prstGeom>
        </p:spPr>
      </p:pic>
      <p:sp>
        <p:nvSpPr>
          <p:cNvPr id="3" name="Rectangle 2">
            <a:extLst>
              <a:ext uri="{FF2B5EF4-FFF2-40B4-BE49-F238E27FC236}">
                <a16:creationId xmlns:a16="http://schemas.microsoft.com/office/drawing/2014/main" id="{F77AAC67-B757-CA12-49AA-11C1A07E0125}"/>
              </a:ext>
            </a:extLst>
          </p:cNvPr>
          <p:cNvSpPr/>
          <p:nvPr/>
        </p:nvSpPr>
        <p:spPr>
          <a:xfrm>
            <a:off x="6340509" y="5549029"/>
            <a:ext cx="223250" cy="9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4079CFD-C109-9419-6ABE-E910DB46814A}"/>
              </a:ext>
            </a:extLst>
          </p:cNvPr>
          <p:cNvSpPr/>
          <p:nvPr/>
        </p:nvSpPr>
        <p:spPr>
          <a:xfrm>
            <a:off x="7736230" y="5721164"/>
            <a:ext cx="223250" cy="9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FCB8ABE-0D24-A696-A389-C6BF503AEAE1}"/>
              </a:ext>
            </a:extLst>
          </p:cNvPr>
          <p:cNvSpPr/>
          <p:nvPr/>
        </p:nvSpPr>
        <p:spPr>
          <a:xfrm>
            <a:off x="9009069" y="5874526"/>
            <a:ext cx="230320" cy="72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6BFEF23-DECE-208F-9136-522D55E9FDDE}"/>
              </a:ext>
            </a:extLst>
          </p:cNvPr>
          <p:cNvSpPr/>
          <p:nvPr/>
        </p:nvSpPr>
        <p:spPr>
          <a:xfrm>
            <a:off x="10388344" y="6029277"/>
            <a:ext cx="258824" cy="985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88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dirty="0">
                <a:highlight>
                  <a:srgbClr val="FFFF00"/>
                </a:highlight>
                <a:latin typeface="+mj-lt"/>
                <a:cs typeface="Arial" pitchFamily="34" charset="0"/>
              </a:rPr>
              <a:t>4. Results and Discussions </a:t>
            </a:r>
            <a:r>
              <a:rPr lang="en-US" altLang="ko-KR" sz="2400" dirty="0">
                <a:highlight>
                  <a:srgbClr val="FFFF00"/>
                </a:highlight>
                <a:latin typeface="+mj-lt"/>
                <a:cs typeface="Arial" pitchFamily="34" charset="0"/>
              </a:rPr>
              <a:t>(D. Population Dynamics)</a:t>
            </a:r>
            <a:endParaRPr lang="en-US" sz="3600" b="1" dirty="0">
              <a:solidFill>
                <a:schemeClr val="tx1">
                  <a:lumMod val="75000"/>
                  <a:lumOff val="25000"/>
                </a:schemeClr>
              </a:solidFill>
              <a:highlight>
                <a:srgbClr val="FFFF00"/>
              </a:highlight>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a16="http://schemas.microsoft.com/office/drawing/2014/main" id="{CF37DDA1-0107-E26B-B2B7-9C6C0042726C}"/>
              </a:ext>
            </a:extLst>
          </p:cNvPr>
          <p:cNvPicPr>
            <a:picLocks noChangeAspect="1"/>
          </p:cNvPicPr>
          <p:nvPr/>
        </p:nvPicPr>
        <p:blipFill rotWithShape="1">
          <a:blip r:embed="rId3"/>
          <a:srcRect l="1595" t="7077" r="2417" b="2339"/>
          <a:stretch/>
        </p:blipFill>
        <p:spPr bwMode="auto">
          <a:xfrm>
            <a:off x="6027584" y="713433"/>
            <a:ext cx="5806276" cy="5571752"/>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0298ECEF-8790-64E4-1EF6-46609E8DE3C6}"/>
              </a:ext>
            </a:extLst>
          </p:cNvPr>
          <p:cNvSpPr/>
          <p:nvPr/>
        </p:nvSpPr>
        <p:spPr>
          <a:xfrm>
            <a:off x="283779" y="713433"/>
            <a:ext cx="5624388" cy="5571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GB" sz="2400" dirty="0">
                <a:effectLst/>
                <a:latin typeface="Times New Roman" panose="02020603050405020304" pitchFamily="18" charset="0"/>
                <a:ea typeface="Calibri" panose="020F0502020204030204" pitchFamily="34" charset="0"/>
              </a:rPr>
              <a:t>According to the 6</a:t>
            </a:r>
            <a:r>
              <a:rPr lang="en-GB" sz="2400" baseline="30000" dirty="0">
                <a:effectLst/>
                <a:latin typeface="Times New Roman" panose="02020603050405020304" pitchFamily="18" charset="0"/>
                <a:ea typeface="Calibri" panose="020F0502020204030204" pitchFamily="34" charset="0"/>
              </a:rPr>
              <a:t>th</a:t>
            </a:r>
            <a:r>
              <a:rPr lang="en-GB" sz="2400" dirty="0">
                <a:effectLst/>
                <a:latin typeface="Times New Roman" panose="02020603050405020304" pitchFamily="18" charset="0"/>
                <a:ea typeface="Calibri" panose="020F0502020204030204" pitchFamily="34" charset="0"/>
              </a:rPr>
              <a:t> population census in 2017, the total population of tehsil Mardan was 1,403,002.</a:t>
            </a:r>
          </a:p>
          <a:p>
            <a:pPr marL="342900" indent="-342900">
              <a:buFont typeface="+mj-lt"/>
              <a:buAutoNum type="arabicPeriod"/>
            </a:pPr>
            <a:endParaRPr lang="en-GB" sz="2400" dirty="0">
              <a:effectLst/>
              <a:latin typeface="Times New Roman" panose="02020603050405020304" pitchFamily="18" charset="0"/>
              <a:ea typeface="Calibri" panose="020F0502020204030204" pitchFamily="34" charset="0"/>
            </a:endParaRPr>
          </a:p>
          <a:p>
            <a:pPr marL="342900" indent="-342900">
              <a:buFont typeface="+mj-lt"/>
              <a:buAutoNum type="arabicPeriod"/>
            </a:pPr>
            <a:r>
              <a:rPr lang="en-GB" sz="2400" dirty="0">
                <a:effectLst/>
                <a:latin typeface="Times New Roman" panose="02020603050405020304" pitchFamily="18" charset="0"/>
                <a:ea typeface="Calibri" panose="020F0502020204030204" pitchFamily="34" charset="0"/>
              </a:rPr>
              <a:t>Similarly, in 1998 and 1981, the total population was 864,017 and 502,435 respectively.</a:t>
            </a:r>
          </a:p>
          <a:p>
            <a:pPr marL="342900" indent="-342900">
              <a:buFont typeface="+mj-lt"/>
              <a:buAutoNum type="arabicPeriod"/>
            </a:pPr>
            <a:endParaRPr lang="en-GB" sz="2400" dirty="0">
              <a:effectLst/>
              <a:latin typeface="Times New Roman" panose="02020603050405020304" pitchFamily="18" charset="0"/>
              <a:ea typeface="Calibri" panose="020F0502020204030204" pitchFamily="34" charset="0"/>
            </a:endParaRPr>
          </a:p>
          <a:p>
            <a:pPr marL="342900" indent="-342900">
              <a:buFont typeface="+mj-lt"/>
              <a:buAutoNum type="arabicPeriod"/>
            </a:pPr>
            <a:r>
              <a:rPr lang="en-GB" sz="2400" dirty="0">
                <a:effectLst/>
                <a:latin typeface="Times New Roman" panose="02020603050405020304" pitchFamily="18" charset="0"/>
                <a:ea typeface="Calibri" panose="020F0502020204030204" pitchFamily="34" charset="0"/>
              </a:rPr>
              <a:t>The forecasted population of tehsil Mardan for the years 2021 and 2027 was recorded as 1,580,539 and 1,759,485 respectively. </a:t>
            </a:r>
          </a:p>
          <a:p>
            <a:endParaRPr lang="en-GB" dirty="0"/>
          </a:p>
        </p:txBody>
      </p:sp>
    </p:spTree>
    <p:extLst>
      <p:ext uri="{BB962C8B-B14F-4D97-AF65-F5344CB8AC3E}">
        <p14:creationId xmlns:p14="http://schemas.microsoft.com/office/powerpoint/2010/main" val="139836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dirty="0">
                <a:highlight>
                  <a:srgbClr val="FFFF00"/>
                </a:highlight>
                <a:latin typeface="+mj-lt"/>
                <a:cs typeface="Arial" pitchFamily="34" charset="0"/>
              </a:rPr>
              <a:t>4. Results and Discussions </a:t>
            </a:r>
            <a:r>
              <a:rPr lang="en-US" altLang="ko-KR" sz="2400" dirty="0">
                <a:highlight>
                  <a:srgbClr val="FFFF00"/>
                </a:highlight>
                <a:latin typeface="+mj-lt"/>
                <a:cs typeface="Arial" pitchFamily="34" charset="0"/>
              </a:rPr>
              <a:t>(E. Correlation Matrix)</a:t>
            </a:r>
            <a:endParaRPr lang="en-US" sz="3600" b="1" dirty="0">
              <a:solidFill>
                <a:schemeClr val="tx1">
                  <a:lumMod val="75000"/>
                  <a:lumOff val="25000"/>
                </a:schemeClr>
              </a:solidFill>
              <a:highlight>
                <a:srgbClr val="FFFF00"/>
              </a:highlight>
            </a:endParaRP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7E7F8D12-8224-56C1-349E-EEA685D7E8ED}"/>
              </a:ext>
            </a:extLst>
          </p:cNvPr>
          <p:cNvGraphicFramePr>
            <a:graphicFrameLocks noGrp="1"/>
          </p:cNvGraphicFramePr>
          <p:nvPr>
            <p:extLst>
              <p:ext uri="{D42A27DB-BD31-4B8C-83A1-F6EECF244321}">
                <p14:modId xmlns:p14="http://schemas.microsoft.com/office/powerpoint/2010/main" val="1091923511"/>
              </p:ext>
            </p:extLst>
          </p:nvPr>
        </p:nvGraphicFramePr>
        <p:xfrm>
          <a:off x="612949" y="3730847"/>
          <a:ext cx="10713143" cy="2543832"/>
        </p:xfrm>
        <a:graphic>
          <a:graphicData uri="http://schemas.openxmlformats.org/drawingml/2006/table">
            <a:tbl>
              <a:tblPr firstRow="1" firstCol="1" bandRow="1"/>
              <a:tblGrid>
                <a:gridCol w="2395458">
                  <a:extLst>
                    <a:ext uri="{9D8B030D-6E8A-4147-A177-3AD203B41FA5}">
                      <a16:colId xmlns:a16="http://schemas.microsoft.com/office/drawing/2014/main" val="3493078926"/>
                    </a:ext>
                  </a:extLst>
                </a:gridCol>
                <a:gridCol w="2394332">
                  <a:extLst>
                    <a:ext uri="{9D8B030D-6E8A-4147-A177-3AD203B41FA5}">
                      <a16:colId xmlns:a16="http://schemas.microsoft.com/office/drawing/2014/main" val="1265738981"/>
                    </a:ext>
                  </a:extLst>
                </a:gridCol>
                <a:gridCol w="1365455">
                  <a:extLst>
                    <a:ext uri="{9D8B030D-6E8A-4147-A177-3AD203B41FA5}">
                      <a16:colId xmlns:a16="http://schemas.microsoft.com/office/drawing/2014/main" val="2096129704"/>
                    </a:ext>
                  </a:extLst>
                </a:gridCol>
                <a:gridCol w="1743686">
                  <a:extLst>
                    <a:ext uri="{9D8B030D-6E8A-4147-A177-3AD203B41FA5}">
                      <a16:colId xmlns:a16="http://schemas.microsoft.com/office/drawing/2014/main" val="4187394819"/>
                    </a:ext>
                  </a:extLst>
                </a:gridCol>
                <a:gridCol w="1189849">
                  <a:extLst>
                    <a:ext uri="{9D8B030D-6E8A-4147-A177-3AD203B41FA5}">
                      <a16:colId xmlns:a16="http://schemas.microsoft.com/office/drawing/2014/main" val="3311051231"/>
                    </a:ext>
                  </a:extLst>
                </a:gridCol>
                <a:gridCol w="1624363">
                  <a:extLst>
                    <a:ext uri="{9D8B030D-6E8A-4147-A177-3AD203B41FA5}">
                      <a16:colId xmlns:a16="http://schemas.microsoft.com/office/drawing/2014/main" val="3760106615"/>
                    </a:ext>
                  </a:extLst>
                </a:gridCol>
              </a:tblGrid>
              <a:tr h="423972">
                <a:tc>
                  <a:txBody>
                    <a:bodyPr/>
                    <a:lstStyle/>
                    <a:p>
                      <a:pPr algn="ctr">
                        <a:lnSpc>
                          <a:spcPct val="107000"/>
                        </a:lnSpc>
                        <a:spcAft>
                          <a:spcPts val="800"/>
                        </a:spcAft>
                      </a:pPr>
                      <a:r>
                        <a:rPr lang="en-GB" sz="2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Population</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Built-up</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Vegetation</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Bare Land</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809375"/>
                  </a:ext>
                </a:extLst>
              </a:tr>
              <a:tr h="423972">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Population</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14247"/>
                  </a:ext>
                </a:extLst>
              </a:tr>
              <a:tr h="423972">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Built-up</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0.982</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B04A"/>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453158"/>
                  </a:ext>
                </a:extLst>
              </a:tr>
              <a:tr h="423972">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Vegetation</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0.554</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0.486</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243508"/>
                  </a:ext>
                </a:extLst>
              </a:tr>
              <a:tr h="423972">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0.077</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F59"/>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-0.096</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349"/>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0.537</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2"/>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83552"/>
                  </a:ext>
                </a:extLst>
              </a:tr>
              <a:tr h="423972">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Bare Land</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-0.907</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201"/>
                    </a:solidFill>
                  </a:tcPr>
                </a:tc>
                <a:tc>
                  <a:txBody>
                    <a:bodyPr/>
                    <a:lstStyle/>
                    <a:p>
                      <a:pPr algn="ctr">
                        <a:lnSpc>
                          <a:spcPct val="107000"/>
                        </a:lnSpc>
                        <a:spcAft>
                          <a:spcPts val="800"/>
                        </a:spcAft>
                      </a:pPr>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-0.868</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804"/>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-0.851</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B06"/>
                    </a:solidFill>
                  </a:tcPr>
                </a:tc>
                <a:tc>
                  <a:txBody>
                    <a:bodyPr/>
                    <a:lstStyle/>
                    <a:p>
                      <a:pPr algn="ctr">
                        <a:lnSpc>
                          <a:spcPct val="107000"/>
                        </a:lnSpc>
                        <a:spcAft>
                          <a:spcPts val="800"/>
                        </a:spcAft>
                      </a:pPr>
                      <a:r>
                        <a:rPr lang="en-GB"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-0.300</a:t>
                      </a:r>
                      <a:endParaRPr lang="en-GB"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337"/>
                    </a:solidFill>
                  </a:tcPr>
                </a:tc>
                <a:tc>
                  <a:txBody>
                    <a:bodyPr/>
                    <a:lstStyle/>
                    <a:p>
                      <a:pPr algn="ctr">
                        <a:lnSpc>
                          <a:spcPct val="107000"/>
                        </a:lnSpc>
                        <a:spcAft>
                          <a:spcPts val="800"/>
                        </a:spcAft>
                      </a:pPr>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482914462"/>
                  </a:ext>
                </a:extLst>
              </a:tr>
            </a:tbl>
          </a:graphicData>
        </a:graphic>
      </p:graphicFrame>
      <p:sp>
        <p:nvSpPr>
          <p:cNvPr id="2" name="Rectangle 1">
            <a:extLst>
              <a:ext uri="{FF2B5EF4-FFF2-40B4-BE49-F238E27FC236}">
                <a16:creationId xmlns:a16="http://schemas.microsoft.com/office/drawing/2014/main" id="{17A508C3-7801-BDF9-0208-62FDE09819E2}"/>
              </a:ext>
            </a:extLst>
          </p:cNvPr>
          <p:cNvSpPr/>
          <p:nvPr/>
        </p:nvSpPr>
        <p:spPr>
          <a:xfrm>
            <a:off x="612948" y="893379"/>
            <a:ext cx="10713143" cy="265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GB" sz="2600" dirty="0"/>
              <a:t>Correlation analysis was performed to assess the correlation between the land use classes and total population data. </a:t>
            </a:r>
          </a:p>
          <a:p>
            <a:pPr marL="457200" indent="-457200">
              <a:buFont typeface="Arial" panose="020B0604020202020204" pitchFamily="34" charset="0"/>
              <a:buChar char="•"/>
            </a:pPr>
            <a:r>
              <a:rPr lang="en-GB" sz="2600" dirty="0"/>
              <a:t>The total population showed a strong positive correlation (0.98) with built-up and a strong negative correlation with bare land (-0.90). </a:t>
            </a:r>
          </a:p>
          <a:p>
            <a:pPr marL="457200" indent="-457200">
              <a:buFont typeface="Arial" panose="020B0604020202020204" pitchFamily="34" charset="0"/>
              <a:buChar char="•"/>
            </a:pPr>
            <a:r>
              <a:rPr lang="en-GB" sz="2600" dirty="0"/>
              <a:t>Built-up showed a significant negative correlation with bare land (-0.86). </a:t>
            </a:r>
          </a:p>
        </p:txBody>
      </p:sp>
      <p:sp>
        <p:nvSpPr>
          <p:cNvPr id="3" name="Rectangle: Rounded Corners 2">
            <a:extLst>
              <a:ext uri="{FF2B5EF4-FFF2-40B4-BE49-F238E27FC236}">
                <a16:creationId xmlns:a16="http://schemas.microsoft.com/office/drawing/2014/main" id="{577CD141-6D1D-0AB9-386F-3224D560FB16}"/>
              </a:ext>
            </a:extLst>
          </p:cNvPr>
          <p:cNvSpPr/>
          <p:nvPr/>
        </p:nvSpPr>
        <p:spPr>
          <a:xfrm>
            <a:off x="3636579" y="4561490"/>
            <a:ext cx="1103587" cy="461665"/>
          </a:xfrm>
          <a:prstGeom prst="round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2828922E-C1DE-EE56-E8B2-F2DE5BCACF84}"/>
              </a:ext>
            </a:extLst>
          </p:cNvPr>
          <p:cNvSpPr/>
          <p:nvPr/>
        </p:nvSpPr>
        <p:spPr>
          <a:xfrm>
            <a:off x="3636579" y="5845556"/>
            <a:ext cx="1103587" cy="429123"/>
          </a:xfrm>
          <a:prstGeom prst="round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B3501724-F7CA-A933-3820-026296A55060}"/>
              </a:ext>
            </a:extLst>
          </p:cNvPr>
          <p:cNvSpPr/>
          <p:nvPr/>
        </p:nvSpPr>
        <p:spPr>
          <a:xfrm>
            <a:off x="5544206" y="5848951"/>
            <a:ext cx="1103587" cy="425728"/>
          </a:xfrm>
          <a:prstGeom prst="round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26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BDFA81E-E3FC-4EEE-9F4A-133D44525D6C}"/>
              </a:ext>
            </a:extLst>
          </p:cNvPr>
          <p:cNvSpPr txBox="1"/>
          <p:nvPr/>
        </p:nvSpPr>
        <p:spPr>
          <a:xfrm>
            <a:off x="864158" y="46038"/>
            <a:ext cx="10952703" cy="553998"/>
          </a:xfrm>
          <a:prstGeom prst="rect">
            <a:avLst/>
          </a:prstGeom>
          <a:noFill/>
        </p:spPr>
        <p:txBody>
          <a:bodyPr wrap="square" lIns="48000" tIns="0" rIns="24000" bIns="0" rtlCol="0">
            <a:spAutoFit/>
          </a:bodyPr>
          <a:lstStyle/>
          <a:p>
            <a:r>
              <a:rPr lang="en-US" altLang="ko-KR" sz="3600" dirty="0">
                <a:highlight>
                  <a:srgbClr val="FFFF00"/>
                </a:highlight>
                <a:latin typeface="+mj-lt"/>
                <a:cs typeface="Arial" pitchFamily="34" charset="0"/>
              </a:rPr>
              <a:t>5. Conclusion and Recommendations</a:t>
            </a:r>
          </a:p>
        </p:txBody>
      </p:sp>
      <p:sp>
        <p:nvSpPr>
          <p:cNvPr id="38"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grpSp>
        <p:nvGrpSpPr>
          <p:cNvPr id="42" name="Group 24">
            <a:extLst>
              <a:ext uri="{FF2B5EF4-FFF2-40B4-BE49-F238E27FC236}">
                <a16:creationId xmlns:a16="http://schemas.microsoft.com/office/drawing/2014/main" id="{31BEE668-40F3-4A59-99D3-492909DFD6D8}"/>
              </a:ext>
            </a:extLst>
          </p:cNvPr>
          <p:cNvGrpSpPr/>
          <p:nvPr/>
        </p:nvGrpSpPr>
        <p:grpSpPr>
          <a:xfrm>
            <a:off x="6027585" y="4192512"/>
            <a:ext cx="1418285" cy="738664"/>
            <a:chOff x="2551705" y="4283314"/>
            <a:chExt cx="2357003" cy="738664"/>
          </a:xfrm>
        </p:grpSpPr>
        <p:sp>
          <p:nvSpPr>
            <p:cNvPr id="43" name="TextBox 42">
              <a:extLst>
                <a:ext uri="{FF2B5EF4-FFF2-40B4-BE49-F238E27FC236}">
                  <a16:creationId xmlns:a16="http://schemas.microsoft.com/office/drawing/2014/main" id="{7E09D965-3210-47FF-BC68-5CACF1E1E8B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4" name="TextBox 43">
              <a:extLst>
                <a:ext uri="{FF2B5EF4-FFF2-40B4-BE49-F238E27FC236}">
                  <a16:creationId xmlns:a16="http://schemas.microsoft.com/office/drawing/2014/main" id="{66CEE300-587A-456B-B3F0-2388CCBCEEF8}"/>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a16="http://schemas.microsoft.com/office/drawing/2014/main" id="{0D33CAA3-73AE-4AD1-ACD8-464553332852}"/>
              </a:ext>
            </a:extLst>
          </p:cNvPr>
          <p:cNvGrpSpPr/>
          <p:nvPr/>
        </p:nvGrpSpPr>
        <p:grpSpPr>
          <a:xfrm>
            <a:off x="7922640" y="4192512"/>
            <a:ext cx="1418285" cy="738664"/>
            <a:chOff x="2551705" y="4283314"/>
            <a:chExt cx="2357003" cy="738664"/>
          </a:xfrm>
        </p:grpSpPr>
        <p:sp>
          <p:nvSpPr>
            <p:cNvPr id="46" name="TextBox 45">
              <a:extLst>
                <a:ext uri="{FF2B5EF4-FFF2-40B4-BE49-F238E27FC236}">
                  <a16:creationId xmlns:a16="http://schemas.microsoft.com/office/drawing/2014/main" id="{AA0BCD25-9805-4FF9-A54F-0950085BE836}"/>
                </a:ext>
              </a:extLst>
            </p:cNvPr>
            <p:cNvSpPr txBox="1"/>
            <p:nvPr/>
          </p:nvSpPr>
          <p:spPr>
            <a:xfrm>
              <a:off x="2551707" y="4560313"/>
              <a:ext cx="2357001"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a:t>
              </a:r>
            </a:p>
          </p:txBody>
        </p:sp>
        <p:sp>
          <p:nvSpPr>
            <p:cNvPr id="47" name="TextBox 46">
              <a:extLst>
                <a:ext uri="{FF2B5EF4-FFF2-40B4-BE49-F238E27FC236}">
                  <a16:creationId xmlns:a16="http://schemas.microsoft.com/office/drawing/2014/main" id="{AC7F3DBF-F752-42D0-A6A4-38E4C30A9F5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CD1B8DC-332E-C807-D3A8-780C3AE9A979}"/>
              </a:ext>
            </a:extLst>
          </p:cNvPr>
          <p:cNvSpPr/>
          <p:nvPr/>
        </p:nvSpPr>
        <p:spPr>
          <a:xfrm>
            <a:off x="572755" y="3618687"/>
            <a:ext cx="10721592" cy="2852451"/>
          </a:xfrm>
          <a:prstGeom prst="roundRect">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a:lnSpc>
                <a:spcPct val="107000"/>
              </a:lnSpc>
              <a:spcAft>
                <a:spcPts val="800"/>
              </a:spcAft>
              <a:buFont typeface="+mj-lt"/>
              <a:buAutoNum type="arabicPeriod"/>
            </a:pPr>
            <a:r>
              <a:rPr lang="en-GB"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It is recommended that further research should be carried out on the impact assessment of LULC changes on environmental parameters such as water quality and quantity, and climatic parameters like temperature and precipitation. </a:t>
            </a:r>
            <a:endPar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mj-lt"/>
              <a:buAutoNum type="arabicPeriod"/>
            </a:pPr>
            <a:r>
              <a:rPr lang="en-GB"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Government should formulate an approved and sustainable land use plan for current and future generations of the tehsil Mardan. </a:t>
            </a:r>
          </a:p>
          <a:p>
            <a:pPr marL="342900" indent="-342900" algn="just">
              <a:lnSpc>
                <a:spcPct val="107000"/>
              </a:lnSpc>
              <a:spcAft>
                <a:spcPts val="800"/>
              </a:spcAft>
              <a:buFont typeface="+mj-lt"/>
              <a:buAutoNum type="arabicPeriod"/>
            </a:pPr>
            <a:r>
              <a:rPr lang="en-GB"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An awareness campaign should be launched to raise awareness among all stakeholders regarding the negative implication of the built-up layer and consequent ecosystem degradation.     </a:t>
            </a:r>
          </a:p>
        </p:txBody>
      </p:sp>
      <p:sp>
        <p:nvSpPr>
          <p:cNvPr id="4" name="Rectangle: Rounded Corners 3">
            <a:extLst>
              <a:ext uri="{FF2B5EF4-FFF2-40B4-BE49-F238E27FC236}">
                <a16:creationId xmlns:a16="http://schemas.microsoft.com/office/drawing/2014/main" id="{090FF8E0-65E8-1481-57FA-203E73D1A4BD}"/>
              </a:ext>
            </a:extLst>
          </p:cNvPr>
          <p:cNvSpPr/>
          <p:nvPr/>
        </p:nvSpPr>
        <p:spPr>
          <a:xfrm>
            <a:off x="499182" y="974817"/>
            <a:ext cx="10721592" cy="233656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GB" dirty="0">
                <a:solidFill>
                  <a:schemeClr val="tx1"/>
                </a:solidFill>
              </a:rPr>
              <a:t>The study showed that the built-up cover increased from 4% to 20% from 1990 to 2021. The built-up cover is increasing at the cost of bare land and vegetation cover conversion. </a:t>
            </a:r>
          </a:p>
          <a:p>
            <a:pPr marL="342900" indent="-342900">
              <a:buFont typeface="+mj-lt"/>
              <a:buAutoNum type="arabicPeriod"/>
            </a:pPr>
            <a:r>
              <a:rPr lang="en-GB" dirty="0">
                <a:solidFill>
                  <a:schemeClr val="tx1"/>
                </a:solidFill>
              </a:rPr>
              <a:t>The main drivers behind the increase in the built-up cover are population growth, infrastructure development, and provision of basic amities of life in the city. </a:t>
            </a:r>
          </a:p>
          <a:p>
            <a:pPr marL="342900" indent="-342900">
              <a:buFont typeface="+mj-lt"/>
              <a:buAutoNum type="arabicPeriod"/>
            </a:pPr>
            <a:r>
              <a:rPr lang="en-GB" dirty="0">
                <a:solidFill>
                  <a:schemeClr val="tx1"/>
                </a:solidFill>
              </a:rPr>
              <a:t>Bare land decreased from 46.7% to 27%. </a:t>
            </a:r>
          </a:p>
          <a:p>
            <a:pPr marL="342900" indent="-342900">
              <a:buFont typeface="+mj-lt"/>
              <a:buAutoNum type="arabicPeriod"/>
            </a:pPr>
            <a:r>
              <a:rPr lang="en-GB" dirty="0">
                <a:solidFill>
                  <a:schemeClr val="tx1"/>
                </a:solidFill>
              </a:rPr>
              <a:t>The population of tehsil Mardan increased from 502,435 in 1981 to 1,544,750 in 2021. </a:t>
            </a:r>
          </a:p>
        </p:txBody>
      </p:sp>
    </p:spTree>
    <p:extLst>
      <p:ext uri="{BB962C8B-B14F-4D97-AF65-F5344CB8AC3E}">
        <p14:creationId xmlns:p14="http://schemas.microsoft.com/office/powerpoint/2010/main" val="200302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982" y="155749"/>
            <a:ext cx="11573197" cy="724247"/>
          </a:xfrm>
        </p:spPr>
        <p:txBody>
          <a:bodyPr>
            <a:normAutofit/>
          </a:bodyPr>
          <a:lstStyle/>
          <a:p>
            <a:r>
              <a:rPr lang="en-US" sz="4000" b="1" dirty="0">
                <a:highlight>
                  <a:srgbClr val="FFFF00"/>
                </a:highlight>
              </a:rPr>
              <a:t>6. Selected References</a:t>
            </a:r>
          </a:p>
        </p:txBody>
      </p:sp>
      <p:sp>
        <p:nvSpPr>
          <p:cNvPr id="34" name="Rectangle: Rounded Corners 33">
            <a:extLst>
              <a:ext uri="{FF2B5EF4-FFF2-40B4-BE49-F238E27FC236}">
                <a16:creationId xmlns:a16="http://schemas.microsoft.com/office/drawing/2014/main" id="{3376C07C-6051-E78B-D7E1-CE5B11420476}"/>
              </a:ext>
            </a:extLst>
          </p:cNvPr>
          <p:cNvSpPr/>
          <p:nvPr/>
        </p:nvSpPr>
        <p:spPr>
          <a:xfrm>
            <a:off x="411982" y="683288"/>
            <a:ext cx="11484744" cy="5797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600" dirty="0"/>
              <a:t>Ali, S. AR and S. Ali. 2019. Impact of built environment on land use of rapidly growing tehsil Takht Bhai, District Mardan. Sarhad Journal of Agriculture, 35(3), 966-975. </a:t>
            </a:r>
          </a:p>
          <a:p>
            <a:pPr marL="228600" indent="-228600">
              <a:buFont typeface="+mj-lt"/>
              <a:buAutoNum type="arabicPeriod"/>
            </a:pPr>
            <a:r>
              <a:rPr lang="en-GB" sz="1600" dirty="0"/>
              <a:t>Assessment, M. E. (2005). Ecosystems and human well-being: wetlands and water. World resources institute. </a:t>
            </a:r>
          </a:p>
          <a:p>
            <a:pPr marL="228600" indent="-228600">
              <a:buFont typeface="+mj-lt"/>
              <a:buAutoNum type="arabicPeriod"/>
            </a:pPr>
            <a:r>
              <a:rPr lang="en-GB" sz="1600" dirty="0" err="1"/>
              <a:t>Badamasi</a:t>
            </a:r>
            <a:r>
              <a:rPr lang="en-GB" sz="1600" dirty="0"/>
              <a:t>, M. M., Yelwa, S. A., </a:t>
            </a:r>
            <a:r>
              <a:rPr lang="en-GB" sz="1600" dirty="0" err="1"/>
              <a:t>AbdulRahim</a:t>
            </a:r>
            <a:r>
              <a:rPr lang="en-GB" sz="1600" dirty="0"/>
              <a:t>, M. A., &amp; Noma, S. S. (2010). NDVI threshold classification and change detection of vegetation cover at the </a:t>
            </a:r>
            <a:r>
              <a:rPr lang="en-GB" sz="1600" dirty="0" err="1"/>
              <a:t>Falgore</a:t>
            </a:r>
            <a:r>
              <a:rPr lang="en-GB" sz="1600" dirty="0"/>
              <a:t> Game Reserve in Kano State, Nigeria. Sokoto Journal of the social sciences, 2(2), 174-194. </a:t>
            </a:r>
          </a:p>
          <a:p>
            <a:pPr marL="228600" indent="-228600">
              <a:buFont typeface="+mj-lt"/>
              <a:buAutoNum type="arabicPeriod"/>
            </a:pPr>
            <a:r>
              <a:rPr lang="en-GB" sz="1600" dirty="0" err="1"/>
              <a:t>Baig</a:t>
            </a:r>
            <a:r>
              <a:rPr lang="en-GB" sz="1600" dirty="0"/>
              <a:t>, M. B., Shabbir, S., Khan, N., Ahmad, I., &amp; </a:t>
            </a:r>
            <a:r>
              <a:rPr lang="en-GB" sz="1600" dirty="0" err="1"/>
              <a:t>Straquadine</a:t>
            </a:r>
            <a:r>
              <a:rPr lang="en-GB" sz="1600" dirty="0"/>
              <a:t>, G. S. (2008). The history of social forestry in Pakistan: an overview. International Journal of Social Forestry, 1(2), 167-183. </a:t>
            </a:r>
          </a:p>
          <a:p>
            <a:pPr marL="228600" indent="-228600">
              <a:buFont typeface="+mj-lt"/>
              <a:buAutoNum type="arabicPeriod"/>
            </a:pPr>
            <a:r>
              <a:rPr lang="en-GB" sz="1600" dirty="0"/>
              <a:t>Borrelli, P., Robinson, D. A., Fleischer, L. R., </a:t>
            </a:r>
            <a:r>
              <a:rPr lang="en-GB" sz="1600" dirty="0" err="1"/>
              <a:t>Lugato</a:t>
            </a:r>
            <a:r>
              <a:rPr lang="en-GB" sz="1600" dirty="0"/>
              <a:t>, E., </a:t>
            </a:r>
            <a:r>
              <a:rPr lang="en-GB" sz="1600" dirty="0" err="1"/>
              <a:t>Ballabio</a:t>
            </a:r>
            <a:r>
              <a:rPr lang="en-GB" sz="1600" dirty="0"/>
              <a:t>, C., </a:t>
            </a:r>
            <a:r>
              <a:rPr lang="en-GB" sz="1600" dirty="0" err="1"/>
              <a:t>Alewell</a:t>
            </a:r>
            <a:r>
              <a:rPr lang="en-GB" sz="1600" dirty="0"/>
              <a:t>, C., . . . </a:t>
            </a:r>
            <a:r>
              <a:rPr lang="en-GB" sz="1600" dirty="0" err="1"/>
              <a:t>Panagos</a:t>
            </a:r>
            <a:r>
              <a:rPr lang="en-GB" sz="1600" dirty="0"/>
              <a:t>, P. (2017). An assessment of the global impact of 21st century land use change on soil erosion. Nature Communications, 8(1), 2013. https://doi.org/10.1038/s41467-017-02142-7 </a:t>
            </a:r>
          </a:p>
          <a:p>
            <a:pPr marL="228600" indent="-228600">
              <a:buFont typeface="+mj-lt"/>
              <a:buAutoNum type="arabicPeriod"/>
            </a:pPr>
            <a:r>
              <a:rPr lang="en-GB" sz="1600" dirty="0"/>
              <a:t>Burghardt, W. (2006). Soil sealing and soil properties related to sealing. 266(1), 117-124. https://doi.org/10.1144/GSL.SP.2006.266.01.09 %J Geological Society, London, Special Publications </a:t>
            </a:r>
          </a:p>
          <a:p>
            <a:pPr marL="228600" indent="-228600">
              <a:buFont typeface="+mj-lt"/>
              <a:buAutoNum type="arabicPeriod"/>
            </a:pPr>
            <a:r>
              <a:rPr lang="en-GB" sz="1600" dirty="0"/>
              <a:t>Butt, A., Shabbir, R., Ahmad, S. S., &amp; Aziz, N. (2015). Land use change mapping and analysis using Remote Sensing and GIS: A case study of </a:t>
            </a:r>
            <a:r>
              <a:rPr lang="en-GB" sz="1600" dirty="0" err="1"/>
              <a:t>Simly</a:t>
            </a:r>
            <a:r>
              <a:rPr lang="en-GB" sz="1600" dirty="0"/>
              <a:t> watershed, Islamabad, Pakistan. The Egyptian Journal of Remote Sensing and Space Science, 18(2), 251-259. https://doi.org/https://doi.org/10.1016/j.ejrs.2015.07.003 </a:t>
            </a:r>
          </a:p>
          <a:p>
            <a:pPr marL="228600" indent="-228600">
              <a:buFont typeface="+mj-lt"/>
              <a:buAutoNum type="arabicPeriod"/>
            </a:pPr>
            <a:r>
              <a:rPr lang="en-GB" sz="1600" dirty="0"/>
              <a:t>Chavez, P. S., &amp; MacKinnon, D. J. (1994). Automatic detection of vegetation changes in the southwestern United States using remotely sensed images. Photogrammetric engineering and remote sensing, 60(5). </a:t>
            </a:r>
          </a:p>
          <a:p>
            <a:pPr marL="228600" indent="-228600">
              <a:buFont typeface="+mj-lt"/>
              <a:buAutoNum type="arabicPeriod"/>
            </a:pPr>
            <a:r>
              <a:rPr lang="en-GB" sz="1600" dirty="0"/>
              <a:t>Cheema, A. R., Kemal, M., Ahmed, N. &amp; Hassan, H.,. (2021). Pakistan SDGs Status Report. https://www.sdgpakistan.pk/uploads/pub/Pak_SDGs_Status_Report_2021.pdf</a:t>
            </a:r>
          </a:p>
          <a:p>
            <a:pPr marL="228600" indent="-228600">
              <a:buFont typeface="+mj-lt"/>
              <a:buAutoNum type="arabicPeriod"/>
            </a:pPr>
            <a:r>
              <a:rPr lang="en-GB" sz="1600" dirty="0" err="1"/>
              <a:t>Congalton</a:t>
            </a:r>
            <a:r>
              <a:rPr lang="en-GB" sz="1600" dirty="0"/>
              <a:t>, R. G., &amp; Green, K. (2019). Assessing the accuracy of remotely sensed data: principles and practices. CRC press. </a:t>
            </a:r>
          </a:p>
        </p:txBody>
      </p:sp>
    </p:spTree>
    <p:extLst>
      <p:ext uri="{BB962C8B-B14F-4D97-AF65-F5344CB8AC3E}">
        <p14:creationId xmlns:p14="http://schemas.microsoft.com/office/powerpoint/2010/main" val="113570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2D7251-4B39-427F-842D-01C8272FFCCA}"/>
              </a:ext>
            </a:extLst>
          </p:cNvPr>
          <p:cNvSpPr/>
          <p:nvPr/>
        </p:nvSpPr>
        <p:spPr>
          <a:xfrm>
            <a:off x="0" y="0"/>
            <a:ext cx="45076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47967" y="993878"/>
            <a:ext cx="5697215" cy="1754326"/>
          </a:xfrm>
          <a:prstGeom prst="rect">
            <a:avLst/>
          </a:prstGeom>
          <a:noFill/>
        </p:spPr>
        <p:txBody>
          <a:bodyPr wrap="square" rtlCol="0" anchor="ctr">
            <a:spAutoFit/>
          </a:bodyPr>
          <a:lstStyle/>
          <a:p>
            <a:r>
              <a:rPr lang="en-US" altLang="ko-KR" sz="5400" dirty="0">
                <a:solidFill>
                  <a:schemeClr val="bg1"/>
                </a:solidFill>
                <a:cs typeface="Arial" pitchFamily="34" charset="0"/>
              </a:rPr>
              <a:t>Content of Presentation</a:t>
            </a:r>
            <a:endParaRPr lang="ko-KR" altLang="en-US" sz="5400" dirty="0">
              <a:solidFill>
                <a:schemeClr val="bg1"/>
              </a:solidFill>
              <a:cs typeface="Arial" pitchFamily="34" charset="0"/>
            </a:endParaRPr>
          </a:p>
        </p:txBody>
      </p:sp>
      <p:grpSp>
        <p:nvGrpSpPr>
          <p:cNvPr id="5" name="Group 4">
            <a:extLst>
              <a:ext uri="{FF2B5EF4-FFF2-40B4-BE49-F238E27FC236}">
                <a16:creationId xmlns:a16="http://schemas.microsoft.com/office/drawing/2014/main" id="{8A4B3717-B43B-4563-B085-3715CBD058DC}"/>
              </a:ext>
            </a:extLst>
          </p:cNvPr>
          <p:cNvGrpSpPr/>
          <p:nvPr/>
        </p:nvGrpSpPr>
        <p:grpSpPr>
          <a:xfrm>
            <a:off x="4775769" y="465026"/>
            <a:ext cx="5381171" cy="650963"/>
            <a:chOff x="5819650" y="1661488"/>
            <a:chExt cx="5381171" cy="650963"/>
          </a:xfrm>
        </p:grpSpPr>
        <p:sp>
          <p:nvSpPr>
            <p:cNvPr id="9" name="TextBox 8"/>
            <p:cNvSpPr txBox="1"/>
            <p:nvPr/>
          </p:nvSpPr>
          <p:spPr>
            <a:xfrm>
              <a:off x="6693129" y="1661488"/>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Introduction</a:t>
              </a:r>
              <a:endParaRPr lang="ko-KR" altLang="en-US" sz="2700" b="1" dirty="0">
                <a:solidFill>
                  <a:schemeClr val="bg1"/>
                </a:solidFill>
                <a:cs typeface="Arial" pitchFamily="34" charset="0"/>
              </a:endParaRPr>
            </a:p>
          </p:txBody>
        </p:sp>
        <p:sp>
          <p:nvSpPr>
            <p:cNvPr id="7" name="TextBox 6"/>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EECB07EB-5AF0-45CD-B927-EBAF602181D2}"/>
              </a:ext>
            </a:extLst>
          </p:cNvPr>
          <p:cNvGrpSpPr/>
          <p:nvPr/>
        </p:nvGrpSpPr>
        <p:grpSpPr>
          <a:xfrm>
            <a:off x="4775769" y="1254489"/>
            <a:ext cx="5381171" cy="646331"/>
            <a:chOff x="5622694" y="1299177"/>
            <a:chExt cx="5381171" cy="646331"/>
          </a:xfrm>
        </p:grpSpPr>
        <p:sp>
          <p:nvSpPr>
            <p:cNvPr id="15" name="TextBox 14">
              <a:extLst>
                <a:ext uri="{FF2B5EF4-FFF2-40B4-BE49-F238E27FC236}">
                  <a16:creationId xmlns:a16="http://schemas.microsoft.com/office/drawing/2014/main" id="{77781492-1FA1-4EE9-87A1-4997D4F01DB5}"/>
                </a:ext>
              </a:extLst>
            </p:cNvPr>
            <p:cNvSpPr txBox="1"/>
            <p:nvPr/>
          </p:nvSpPr>
          <p:spPr>
            <a:xfrm>
              <a:off x="6496173" y="1317636"/>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Study Area Description</a:t>
              </a:r>
              <a:endParaRPr lang="ko-KR" altLang="en-US" sz="2700" b="1" dirty="0">
                <a:solidFill>
                  <a:schemeClr val="bg1"/>
                </a:solidFill>
                <a:cs typeface="Arial" pitchFamily="34" charset="0"/>
              </a:endParaRPr>
            </a:p>
          </p:txBody>
        </p:sp>
        <p:sp>
          <p:nvSpPr>
            <p:cNvPr id="13" name="TextBox 12">
              <a:extLst>
                <a:ext uri="{FF2B5EF4-FFF2-40B4-BE49-F238E27FC236}">
                  <a16:creationId xmlns:a16="http://schemas.microsoft.com/office/drawing/2014/main" id="{A79AEE55-A06B-4578-BBC8-B650ED0DEABC}"/>
                </a:ext>
              </a:extLst>
            </p:cNvPr>
            <p:cNvSpPr txBox="1"/>
            <p:nvPr/>
          </p:nvSpPr>
          <p:spPr>
            <a:xfrm>
              <a:off x="5622694" y="1299177"/>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6" name="Group 15">
            <a:extLst>
              <a:ext uri="{FF2B5EF4-FFF2-40B4-BE49-F238E27FC236}">
                <a16:creationId xmlns:a16="http://schemas.microsoft.com/office/drawing/2014/main" id="{DACCAEFD-940F-43AD-B138-7AC7983A258D}"/>
              </a:ext>
            </a:extLst>
          </p:cNvPr>
          <p:cNvGrpSpPr/>
          <p:nvPr/>
        </p:nvGrpSpPr>
        <p:grpSpPr>
          <a:xfrm>
            <a:off x="4775769" y="2173195"/>
            <a:ext cx="5500473" cy="944351"/>
            <a:chOff x="5819650" y="1666120"/>
            <a:chExt cx="5358649" cy="944351"/>
          </a:xfrm>
        </p:grpSpPr>
        <p:sp>
          <p:nvSpPr>
            <p:cNvPr id="20" name="TextBox 19">
              <a:extLst>
                <a:ext uri="{FF2B5EF4-FFF2-40B4-BE49-F238E27FC236}">
                  <a16:creationId xmlns:a16="http://schemas.microsoft.com/office/drawing/2014/main" id="{92876439-7B60-4359-8451-3F9EFA3D510C}"/>
                </a:ext>
              </a:extLst>
            </p:cNvPr>
            <p:cNvSpPr txBox="1"/>
            <p:nvPr/>
          </p:nvSpPr>
          <p:spPr>
            <a:xfrm>
              <a:off x="6670607" y="1687141"/>
              <a:ext cx="4507692" cy="923330"/>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Methodology and Data Set</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CC5A42A5-241B-4616-801A-0591A81C946B}"/>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21" name="Group 20">
            <a:extLst>
              <a:ext uri="{FF2B5EF4-FFF2-40B4-BE49-F238E27FC236}">
                <a16:creationId xmlns:a16="http://schemas.microsoft.com/office/drawing/2014/main" id="{1759021F-BBBC-426E-9612-9978882CAD42}"/>
              </a:ext>
            </a:extLst>
          </p:cNvPr>
          <p:cNvGrpSpPr/>
          <p:nvPr/>
        </p:nvGrpSpPr>
        <p:grpSpPr>
          <a:xfrm>
            <a:off x="4775769" y="3122179"/>
            <a:ext cx="5440021" cy="646331"/>
            <a:chOff x="5819650" y="1666120"/>
            <a:chExt cx="5440021" cy="646331"/>
          </a:xfrm>
        </p:grpSpPr>
        <p:sp>
          <p:nvSpPr>
            <p:cNvPr id="25" name="TextBox 24">
              <a:extLst>
                <a:ext uri="{FF2B5EF4-FFF2-40B4-BE49-F238E27FC236}">
                  <a16:creationId xmlns:a16="http://schemas.microsoft.com/office/drawing/2014/main" id="{69E57309-26D6-4654-9A76-C1BC37CCD6E7}"/>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Results and Discussion</a:t>
              </a:r>
              <a:endParaRPr lang="ko-KR" altLang="en-US" sz="2700" b="1" dirty="0">
                <a:solidFill>
                  <a:schemeClr val="bg1"/>
                </a:solidFill>
                <a:cs typeface="Arial" pitchFamily="34" charset="0"/>
              </a:endParaRPr>
            </a:p>
          </p:txBody>
        </p:sp>
        <p:sp>
          <p:nvSpPr>
            <p:cNvPr id="23" name="TextBox 22">
              <a:extLst>
                <a:ext uri="{FF2B5EF4-FFF2-40B4-BE49-F238E27FC236}">
                  <a16:creationId xmlns:a16="http://schemas.microsoft.com/office/drawing/2014/main" id="{C77F97C7-1F12-487F-9440-A1F4D9A8DCC8}"/>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6" name="Group 5">
            <a:extLst>
              <a:ext uri="{FF2B5EF4-FFF2-40B4-BE49-F238E27FC236}">
                <a16:creationId xmlns:a16="http://schemas.microsoft.com/office/drawing/2014/main" id="{F94C283B-BF29-A908-DF84-390D8CFB053C}"/>
              </a:ext>
            </a:extLst>
          </p:cNvPr>
          <p:cNvGrpSpPr/>
          <p:nvPr/>
        </p:nvGrpSpPr>
        <p:grpSpPr>
          <a:xfrm>
            <a:off x="4631635" y="3923397"/>
            <a:ext cx="7272757" cy="1557907"/>
            <a:chOff x="5819650" y="754544"/>
            <a:chExt cx="5334815" cy="1557907"/>
          </a:xfrm>
        </p:grpSpPr>
        <p:sp>
          <p:nvSpPr>
            <p:cNvPr id="28" name="TextBox 27">
              <a:extLst>
                <a:ext uri="{FF2B5EF4-FFF2-40B4-BE49-F238E27FC236}">
                  <a16:creationId xmlns:a16="http://schemas.microsoft.com/office/drawing/2014/main" id="{54063BCA-0932-49A9-FB44-5CD1DA179090}"/>
                </a:ext>
              </a:extLst>
            </p:cNvPr>
            <p:cNvSpPr txBox="1"/>
            <p:nvPr/>
          </p:nvSpPr>
          <p:spPr>
            <a:xfrm>
              <a:off x="6646773" y="754544"/>
              <a:ext cx="4507692" cy="923330"/>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Conclusion and Recommendations</a:t>
              </a:r>
              <a:endParaRPr lang="ko-KR" altLang="en-US" sz="2700" b="1" dirty="0">
                <a:solidFill>
                  <a:schemeClr val="bg1"/>
                </a:solidFill>
                <a:cs typeface="Arial" pitchFamily="34" charset="0"/>
              </a:endParaRPr>
            </a:p>
          </p:txBody>
        </p:sp>
        <p:sp>
          <p:nvSpPr>
            <p:cNvPr id="26" name="TextBox 25">
              <a:extLst>
                <a:ext uri="{FF2B5EF4-FFF2-40B4-BE49-F238E27FC236}">
                  <a16:creationId xmlns:a16="http://schemas.microsoft.com/office/drawing/2014/main" id="{3D5A1D51-8BF9-6986-3E10-5B7FCA854F40}"/>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06</a:t>
              </a:r>
              <a:endParaRPr lang="ko-KR" altLang="en-US" sz="36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A990BD70-DA26-DE66-7060-1898B5E058C4}"/>
              </a:ext>
            </a:extLst>
          </p:cNvPr>
          <p:cNvGrpSpPr/>
          <p:nvPr/>
        </p:nvGrpSpPr>
        <p:grpSpPr>
          <a:xfrm>
            <a:off x="4631635" y="3890622"/>
            <a:ext cx="7221206" cy="1452182"/>
            <a:chOff x="5819650" y="1666120"/>
            <a:chExt cx="5297001" cy="1452182"/>
          </a:xfrm>
        </p:grpSpPr>
        <p:sp>
          <p:nvSpPr>
            <p:cNvPr id="33" name="TextBox 32">
              <a:extLst>
                <a:ext uri="{FF2B5EF4-FFF2-40B4-BE49-F238E27FC236}">
                  <a16:creationId xmlns:a16="http://schemas.microsoft.com/office/drawing/2014/main" id="{737F039F-362E-9E45-DD4B-9AFDB41B1602}"/>
                </a:ext>
              </a:extLst>
            </p:cNvPr>
            <p:cNvSpPr txBox="1"/>
            <p:nvPr/>
          </p:nvSpPr>
          <p:spPr>
            <a:xfrm>
              <a:off x="6608959" y="2610471"/>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Selected References</a:t>
              </a:r>
              <a:endParaRPr lang="ko-KR" altLang="en-US" sz="2700" b="1" dirty="0">
                <a:solidFill>
                  <a:schemeClr val="bg1"/>
                </a:solidFill>
                <a:cs typeface="Arial" pitchFamily="34" charset="0"/>
              </a:endParaRPr>
            </a:p>
          </p:txBody>
        </p:sp>
        <p:sp>
          <p:nvSpPr>
            <p:cNvPr id="31" name="TextBox 30">
              <a:extLst>
                <a:ext uri="{FF2B5EF4-FFF2-40B4-BE49-F238E27FC236}">
                  <a16:creationId xmlns:a16="http://schemas.microsoft.com/office/drawing/2014/main" id="{93664295-1277-47C7-A0C7-B9B3A4F614B3}"/>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05</a:t>
              </a:r>
              <a:endParaRPr lang="ko-KR" altLang="en-US" sz="3600" b="1" dirty="0">
                <a:solidFill>
                  <a:schemeClr val="bg1"/>
                </a:solidFill>
                <a:cs typeface="Arial" pitchFamily="34" charset="0"/>
              </a:endParaRPr>
            </a:p>
          </p:txBody>
        </p:sp>
      </p:grpSp>
      <p:pic>
        <p:nvPicPr>
          <p:cNvPr id="35" name="Picture 2" descr="nust logo-01">
            <a:extLst>
              <a:ext uri="{FF2B5EF4-FFF2-40B4-BE49-F238E27FC236}">
                <a16:creationId xmlns:a16="http://schemas.microsoft.com/office/drawing/2014/main" id="{A2312DAA-3D12-DF91-9E3D-E3871AF89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444" y="103645"/>
            <a:ext cx="1293076" cy="10724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A88F85-A477-8E92-633D-7CECFC5CE1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1" t="6293" r="85184" b="64276"/>
          <a:stretch/>
        </p:blipFill>
        <p:spPr bwMode="auto">
          <a:xfrm>
            <a:off x="0" y="20839"/>
            <a:ext cx="1458686" cy="115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982" y="155749"/>
            <a:ext cx="11573197" cy="724247"/>
          </a:xfrm>
        </p:spPr>
        <p:txBody>
          <a:bodyPr>
            <a:normAutofit/>
          </a:bodyPr>
          <a:lstStyle/>
          <a:p>
            <a:r>
              <a:rPr lang="en-US" sz="4000" b="1" dirty="0">
                <a:highlight>
                  <a:srgbClr val="FFFF00"/>
                </a:highlight>
              </a:rPr>
              <a:t>6. Selected References</a:t>
            </a:r>
          </a:p>
        </p:txBody>
      </p:sp>
      <p:sp>
        <p:nvSpPr>
          <p:cNvPr id="34" name="Rectangle: Rounded Corners 33">
            <a:extLst>
              <a:ext uri="{FF2B5EF4-FFF2-40B4-BE49-F238E27FC236}">
                <a16:creationId xmlns:a16="http://schemas.microsoft.com/office/drawing/2014/main" id="{3376C07C-6051-E78B-D7E1-CE5B11420476}"/>
              </a:ext>
            </a:extLst>
          </p:cNvPr>
          <p:cNvSpPr/>
          <p:nvPr/>
        </p:nvSpPr>
        <p:spPr>
          <a:xfrm>
            <a:off x="411982" y="743578"/>
            <a:ext cx="11484744" cy="5958673"/>
          </a:xfrm>
          <a:prstGeom prst="roundRect">
            <a:avLst>
              <a:gd name="adj" fmla="val 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Heidari</a:t>
            </a:r>
            <a:r>
              <a:rPr lang="en-US" sz="1400" b="1" dirty="0">
                <a:solidFill>
                  <a:schemeClr val="bg1"/>
                </a:solidFill>
                <a:effectLst/>
                <a:latin typeface="Calibri Light" panose="020F0302020204030204" pitchFamily="34" charset="0"/>
                <a:ea typeface="Calibri" panose="020F0502020204030204" pitchFamily="34" charset="0"/>
              </a:rPr>
              <a:t>, H., Arabi, M., </a:t>
            </a:r>
            <a:r>
              <a:rPr lang="en-US" sz="1400" b="1" dirty="0" err="1">
                <a:solidFill>
                  <a:schemeClr val="bg1"/>
                </a:solidFill>
                <a:effectLst/>
                <a:latin typeface="Calibri Light" panose="020F0302020204030204" pitchFamily="34" charset="0"/>
                <a:ea typeface="Calibri" panose="020F0502020204030204" pitchFamily="34" charset="0"/>
              </a:rPr>
              <a:t>Warziniack</a:t>
            </a:r>
            <a:r>
              <a:rPr lang="en-US" sz="1400" b="1" dirty="0">
                <a:solidFill>
                  <a:schemeClr val="bg1"/>
                </a:solidFill>
                <a:effectLst/>
                <a:latin typeface="Calibri Light" panose="020F0302020204030204" pitchFamily="34" charset="0"/>
                <a:ea typeface="Calibri" panose="020F0502020204030204" pitchFamily="34" charset="0"/>
              </a:rPr>
              <a:t>, T., &amp; </a:t>
            </a:r>
            <a:r>
              <a:rPr lang="en-US" sz="1400" b="1" dirty="0" err="1">
                <a:solidFill>
                  <a:schemeClr val="bg1"/>
                </a:solidFill>
                <a:effectLst/>
                <a:latin typeface="Calibri Light" panose="020F0302020204030204" pitchFamily="34" charset="0"/>
                <a:ea typeface="Calibri" panose="020F0502020204030204" pitchFamily="34" charset="0"/>
              </a:rPr>
              <a:t>Sharvelle</a:t>
            </a:r>
            <a:r>
              <a:rPr lang="en-US" sz="1400" b="1" dirty="0">
                <a:solidFill>
                  <a:schemeClr val="bg1"/>
                </a:solidFill>
                <a:effectLst/>
                <a:latin typeface="Calibri Light" panose="020F0302020204030204" pitchFamily="34" charset="0"/>
                <a:ea typeface="Calibri" panose="020F0502020204030204" pitchFamily="34" charset="0"/>
              </a:rPr>
              <a:t>, S. (2021). Effects of Urban Development Patterns on Municipal Water Shortage [Original Research]. </a:t>
            </a:r>
            <a:r>
              <a:rPr lang="en-US" sz="1400" b="1" i="1" dirty="0">
                <a:solidFill>
                  <a:schemeClr val="bg1"/>
                </a:solidFill>
                <a:effectLst/>
                <a:latin typeface="Calibri Light" panose="020F0302020204030204" pitchFamily="34" charset="0"/>
                <a:ea typeface="Calibri" panose="020F0502020204030204" pitchFamily="34" charset="0"/>
              </a:rPr>
              <a:t>Frontiers in Water</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3</a:t>
            </a:r>
            <a:r>
              <a:rPr lang="en-US" sz="1400" b="1" dirty="0">
                <a:solidFill>
                  <a:schemeClr val="bg1"/>
                </a:solidFill>
                <a:effectLst/>
                <a:latin typeface="Calibri Light" panose="020F0302020204030204" pitchFamily="34" charset="0"/>
                <a:ea typeface="Calibri" panose="020F0502020204030204" pitchFamily="34" charset="0"/>
              </a:rPr>
              <a:t>. </a:t>
            </a:r>
            <a:r>
              <a:rPr lang="en-US" sz="1400" b="1" u="sng" dirty="0">
                <a:solidFill>
                  <a:schemeClr val="bg1"/>
                </a:solidFill>
                <a:effectLst/>
                <a:latin typeface="Calibri Light" panose="020F03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https://www.frontiersin.org/article/10.3389/frwa.2021.694817</a:t>
            </a:r>
            <a:r>
              <a:rPr lang="en-US" sz="1400" b="1" dirty="0">
                <a:solidFill>
                  <a:schemeClr val="bg1"/>
                </a:solidFill>
                <a:effectLst/>
                <a:latin typeface="Calibri Light" panose="020F0302020204030204" pitchFamily="34" charset="0"/>
                <a:ea typeface="Calibri" panose="020F0502020204030204" pitchFamily="34" charset="0"/>
              </a:rPr>
              <a:t>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a:solidFill>
                  <a:schemeClr val="bg1"/>
                </a:solidFill>
                <a:effectLst/>
                <a:latin typeface="Calibri Light" panose="020F0302020204030204" pitchFamily="34" charset="0"/>
                <a:ea typeface="Calibri" panose="020F0502020204030204" pitchFamily="34" charset="0"/>
              </a:rPr>
              <a:t>Huang, A., Xu, Y., Sun, P., Zhou, G., Liu, C., Lu, L., . . . Wang, H. (2019). Land use/land cover changes and its impact on ecosystem services in ecologically fragile zone: A case study of Zhangjiakou City, Hebei Province, China. </a:t>
            </a:r>
            <a:r>
              <a:rPr lang="en-US" sz="1400" b="1" i="1" dirty="0">
                <a:solidFill>
                  <a:schemeClr val="bg1"/>
                </a:solidFill>
                <a:effectLst/>
                <a:latin typeface="Calibri Light" panose="020F0302020204030204" pitchFamily="34" charset="0"/>
                <a:ea typeface="Calibri" panose="020F0502020204030204" pitchFamily="34" charset="0"/>
              </a:rPr>
              <a:t>Ecological Indicators</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104</a:t>
            </a:r>
            <a:r>
              <a:rPr lang="en-US" sz="1400" b="1" dirty="0">
                <a:solidFill>
                  <a:schemeClr val="bg1"/>
                </a:solidFill>
                <a:effectLst/>
                <a:latin typeface="Calibri Light" panose="020F0302020204030204" pitchFamily="34" charset="0"/>
                <a:ea typeface="Calibri" panose="020F0502020204030204" pitchFamily="34" charset="0"/>
              </a:rPr>
              <a:t>, 604-614. </a:t>
            </a:r>
            <a:r>
              <a:rPr lang="en-US" sz="1400" b="1" u="sng" dirty="0">
                <a:solidFill>
                  <a:schemeClr val="bg1"/>
                </a:solidFill>
                <a:effectLst/>
                <a:latin typeface="Calibri Light" panose="020F03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https://doi.org/https://doi.org/10.1016/j.ecolind.2019.05.027</a:t>
            </a:r>
            <a:r>
              <a:rPr lang="en-US" sz="1400" b="1" dirty="0">
                <a:solidFill>
                  <a:schemeClr val="bg1"/>
                </a:solidFill>
                <a:effectLst/>
                <a:latin typeface="Calibri Light" panose="020F0302020204030204" pitchFamily="34" charset="0"/>
                <a:ea typeface="Calibri" panose="020F0502020204030204" pitchFamily="34" charset="0"/>
              </a:rPr>
              <a:t>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Jabeen</a:t>
            </a:r>
            <a:r>
              <a:rPr lang="en-US" sz="1400" b="1" dirty="0">
                <a:solidFill>
                  <a:schemeClr val="bg1"/>
                </a:solidFill>
                <a:effectLst/>
                <a:latin typeface="Calibri Light" panose="020F0302020204030204" pitchFamily="34" charset="0"/>
                <a:ea typeface="Calibri" panose="020F0502020204030204" pitchFamily="34" charset="0"/>
              </a:rPr>
              <a:t>, N., </a:t>
            </a:r>
            <a:r>
              <a:rPr lang="en-US" sz="1400" b="1" dirty="0" err="1">
                <a:solidFill>
                  <a:schemeClr val="bg1"/>
                </a:solidFill>
                <a:effectLst/>
                <a:latin typeface="Calibri Light" panose="020F0302020204030204" pitchFamily="34" charset="0"/>
                <a:ea typeface="Calibri" panose="020F0502020204030204" pitchFamily="34" charset="0"/>
              </a:rPr>
              <a:t>Farwa</a:t>
            </a:r>
            <a:r>
              <a:rPr lang="en-US" sz="1400" b="1" dirty="0">
                <a:solidFill>
                  <a:schemeClr val="bg1"/>
                </a:solidFill>
                <a:effectLst/>
                <a:latin typeface="Calibri Light" panose="020F0302020204030204" pitchFamily="34" charset="0"/>
                <a:ea typeface="Calibri" panose="020F0502020204030204" pitchFamily="34" charset="0"/>
              </a:rPr>
              <a:t>, U., &amp; </a:t>
            </a:r>
            <a:r>
              <a:rPr lang="en-US" sz="1400" b="1" dirty="0" err="1">
                <a:solidFill>
                  <a:schemeClr val="bg1"/>
                </a:solidFill>
                <a:effectLst/>
                <a:latin typeface="Calibri Light" panose="020F0302020204030204" pitchFamily="34" charset="0"/>
                <a:ea typeface="Calibri" panose="020F0502020204030204" pitchFamily="34" charset="0"/>
              </a:rPr>
              <a:t>Jadoon</a:t>
            </a:r>
            <a:r>
              <a:rPr lang="en-US" sz="1400" b="1" dirty="0">
                <a:solidFill>
                  <a:schemeClr val="bg1"/>
                </a:solidFill>
                <a:effectLst/>
                <a:latin typeface="Calibri Light" panose="020F0302020204030204" pitchFamily="34" charset="0"/>
                <a:ea typeface="Calibri" panose="020F0502020204030204" pitchFamily="34" charset="0"/>
              </a:rPr>
              <a:t>, M. J. J. o. t. R. S. o. P. (2017). Urbanization in Pakistan: a governance perspective.</a:t>
            </a:r>
            <a:r>
              <a:rPr lang="en-US" sz="1400" b="1" i="1" dirty="0">
                <a:solidFill>
                  <a:schemeClr val="bg1"/>
                </a:solidFill>
                <a:effectLst/>
                <a:latin typeface="Calibri Light" panose="020F0302020204030204" pitchFamily="34" charset="0"/>
                <a:ea typeface="Calibri" panose="020F0502020204030204" pitchFamily="34" charset="0"/>
              </a:rPr>
              <a:t> 54</a:t>
            </a:r>
            <a:r>
              <a:rPr lang="en-US" sz="1400" b="1" dirty="0">
                <a:solidFill>
                  <a:schemeClr val="bg1"/>
                </a:solidFill>
                <a:effectLst/>
                <a:latin typeface="Calibri Light" panose="020F0302020204030204" pitchFamily="34" charset="0"/>
                <a:ea typeface="Calibri" panose="020F0502020204030204" pitchFamily="34" charset="0"/>
              </a:rPr>
              <a:t>(1), 127-136.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Jat</a:t>
            </a:r>
            <a:r>
              <a:rPr lang="en-US" sz="1400" b="1" dirty="0">
                <a:solidFill>
                  <a:schemeClr val="bg1"/>
                </a:solidFill>
                <a:effectLst/>
                <a:latin typeface="Calibri Light" panose="020F0302020204030204" pitchFamily="34" charset="0"/>
                <a:ea typeface="Calibri" panose="020F0502020204030204" pitchFamily="34" charset="0"/>
              </a:rPr>
              <a:t>, M. K., Garg, P. K., &amp; </a:t>
            </a:r>
            <a:r>
              <a:rPr lang="en-US" sz="1400" b="1" dirty="0" err="1">
                <a:solidFill>
                  <a:schemeClr val="bg1"/>
                </a:solidFill>
                <a:effectLst/>
                <a:latin typeface="Calibri Light" panose="020F0302020204030204" pitchFamily="34" charset="0"/>
                <a:ea typeface="Calibri" panose="020F0502020204030204" pitchFamily="34" charset="0"/>
              </a:rPr>
              <a:t>Khare</a:t>
            </a:r>
            <a:r>
              <a:rPr lang="en-US" sz="1400" b="1" dirty="0">
                <a:solidFill>
                  <a:schemeClr val="bg1"/>
                </a:solidFill>
                <a:effectLst/>
                <a:latin typeface="Calibri Light" panose="020F0302020204030204" pitchFamily="34" charset="0"/>
                <a:ea typeface="Calibri" panose="020F0502020204030204" pitchFamily="34" charset="0"/>
              </a:rPr>
              <a:t>, D. (2008). Monitoring and modelling of urban sprawl using remote sensing and GIS techniques. </a:t>
            </a:r>
            <a:r>
              <a:rPr lang="en-US" sz="1400" b="1" i="1" dirty="0">
                <a:solidFill>
                  <a:schemeClr val="bg1"/>
                </a:solidFill>
                <a:effectLst/>
                <a:latin typeface="Calibri Light" panose="020F0302020204030204" pitchFamily="34" charset="0"/>
                <a:ea typeface="Calibri" panose="020F0502020204030204" pitchFamily="34" charset="0"/>
              </a:rPr>
              <a:t>International Journal of Applied Earth Observation and Geoinformation</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10</a:t>
            </a:r>
            <a:r>
              <a:rPr lang="en-US" sz="1400" b="1" dirty="0">
                <a:solidFill>
                  <a:schemeClr val="bg1"/>
                </a:solidFill>
                <a:effectLst/>
                <a:latin typeface="Calibri Light" panose="020F0302020204030204" pitchFamily="34" charset="0"/>
                <a:ea typeface="Calibri" panose="020F0502020204030204" pitchFamily="34" charset="0"/>
              </a:rPr>
              <a:t>(1), 26-43. </a:t>
            </a:r>
            <a:r>
              <a:rPr lang="en-US" sz="1400" b="1" u="sng" dirty="0">
                <a:solidFill>
                  <a:schemeClr val="bg1"/>
                </a:solidFill>
                <a:effectLst/>
                <a:latin typeface="Calibri Light" panose="020F03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https://doi.org/https://doi.org/10.1016/j.jag.2007.04.002</a:t>
            </a:r>
            <a:r>
              <a:rPr lang="en-US" sz="1400" b="1" dirty="0">
                <a:solidFill>
                  <a:schemeClr val="bg1"/>
                </a:solidFill>
                <a:effectLst/>
                <a:latin typeface="Calibri Light" panose="020F0302020204030204" pitchFamily="34" charset="0"/>
                <a:ea typeface="Calibri" panose="020F0502020204030204" pitchFamily="34" charset="0"/>
              </a:rPr>
              <a:t>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Jianya</a:t>
            </a:r>
            <a:r>
              <a:rPr lang="en-US" sz="1400" b="1" dirty="0">
                <a:solidFill>
                  <a:schemeClr val="bg1"/>
                </a:solidFill>
                <a:effectLst/>
                <a:latin typeface="Calibri Light" panose="020F0302020204030204" pitchFamily="34" charset="0"/>
                <a:ea typeface="Calibri" panose="020F0502020204030204" pitchFamily="34" charset="0"/>
              </a:rPr>
              <a:t>, G., </a:t>
            </a:r>
            <a:r>
              <a:rPr lang="en-US" sz="1400" b="1" dirty="0" err="1">
                <a:solidFill>
                  <a:schemeClr val="bg1"/>
                </a:solidFill>
                <a:effectLst/>
                <a:latin typeface="Calibri Light" panose="020F0302020204030204" pitchFamily="34" charset="0"/>
                <a:ea typeface="Calibri" panose="020F0502020204030204" pitchFamily="34" charset="0"/>
              </a:rPr>
              <a:t>Haigang</a:t>
            </a:r>
            <a:r>
              <a:rPr lang="en-US" sz="1400" b="1" dirty="0">
                <a:solidFill>
                  <a:schemeClr val="bg1"/>
                </a:solidFill>
                <a:effectLst/>
                <a:latin typeface="Calibri Light" panose="020F0302020204030204" pitchFamily="34" charset="0"/>
                <a:ea typeface="Calibri" panose="020F0502020204030204" pitchFamily="34" charset="0"/>
              </a:rPr>
              <a:t>, S., </a:t>
            </a:r>
            <a:r>
              <a:rPr lang="en-US" sz="1400" b="1" dirty="0" err="1">
                <a:solidFill>
                  <a:schemeClr val="bg1"/>
                </a:solidFill>
                <a:effectLst/>
                <a:latin typeface="Calibri Light" panose="020F0302020204030204" pitchFamily="34" charset="0"/>
                <a:ea typeface="Calibri" panose="020F0502020204030204" pitchFamily="34" charset="0"/>
              </a:rPr>
              <a:t>Guorui</a:t>
            </a:r>
            <a:r>
              <a:rPr lang="en-US" sz="1400" b="1" dirty="0">
                <a:solidFill>
                  <a:schemeClr val="bg1"/>
                </a:solidFill>
                <a:effectLst/>
                <a:latin typeface="Calibri Light" panose="020F0302020204030204" pitchFamily="34" charset="0"/>
                <a:ea typeface="Calibri" panose="020F0502020204030204" pitchFamily="34" charset="0"/>
              </a:rPr>
              <a:t>, M., &amp; </a:t>
            </a:r>
            <a:r>
              <a:rPr lang="en-US" sz="1400" b="1" dirty="0" err="1">
                <a:solidFill>
                  <a:schemeClr val="bg1"/>
                </a:solidFill>
                <a:effectLst/>
                <a:latin typeface="Calibri Light" panose="020F0302020204030204" pitchFamily="34" charset="0"/>
                <a:ea typeface="Calibri" panose="020F0502020204030204" pitchFamily="34" charset="0"/>
              </a:rPr>
              <a:t>Qiming</a:t>
            </a:r>
            <a:r>
              <a:rPr lang="en-US" sz="1400" b="1" dirty="0">
                <a:solidFill>
                  <a:schemeClr val="bg1"/>
                </a:solidFill>
                <a:effectLst/>
                <a:latin typeface="Calibri Light" panose="020F0302020204030204" pitchFamily="34" charset="0"/>
                <a:ea typeface="Calibri" panose="020F0502020204030204" pitchFamily="34" charset="0"/>
              </a:rPr>
              <a:t>, Z. (2008). A review of multi-temporal remote sensing data change detection algorithms. </a:t>
            </a:r>
            <a:r>
              <a:rPr lang="en-US" sz="1400" b="1" i="1" dirty="0">
                <a:solidFill>
                  <a:schemeClr val="bg1"/>
                </a:solidFill>
                <a:effectLst/>
                <a:latin typeface="Calibri Light" panose="020F0302020204030204" pitchFamily="34" charset="0"/>
                <a:ea typeface="Calibri" panose="020F0502020204030204" pitchFamily="34" charset="0"/>
              </a:rPr>
              <a:t>The International Archives of the Photogrammetry, Remote Sensing and Spatial Information Sciences</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37</a:t>
            </a:r>
            <a:r>
              <a:rPr lang="en-US" sz="1400" b="1" dirty="0">
                <a:solidFill>
                  <a:schemeClr val="bg1"/>
                </a:solidFill>
                <a:effectLst/>
                <a:latin typeface="Calibri Light" panose="020F0302020204030204" pitchFamily="34" charset="0"/>
                <a:ea typeface="Calibri" panose="020F0502020204030204" pitchFamily="34" charset="0"/>
              </a:rPr>
              <a:t>(B7), 757-762.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Jongman</a:t>
            </a:r>
            <a:r>
              <a:rPr lang="en-US" sz="1400" b="1" dirty="0">
                <a:solidFill>
                  <a:schemeClr val="bg1"/>
                </a:solidFill>
                <a:effectLst/>
                <a:latin typeface="Calibri Light" panose="020F0302020204030204" pitchFamily="34" charset="0"/>
                <a:ea typeface="Calibri" panose="020F0502020204030204" pitchFamily="34" charset="0"/>
              </a:rPr>
              <a:t>, B. (2018). Effective adaptation to rising flood risk. </a:t>
            </a:r>
            <a:r>
              <a:rPr lang="en-US" sz="1400" b="1" i="1" dirty="0">
                <a:solidFill>
                  <a:schemeClr val="bg1"/>
                </a:solidFill>
                <a:effectLst/>
                <a:latin typeface="Calibri Light" panose="020F0302020204030204" pitchFamily="34" charset="0"/>
                <a:ea typeface="Calibri" panose="020F0502020204030204" pitchFamily="34" charset="0"/>
              </a:rPr>
              <a:t>Nature Communications</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9</a:t>
            </a:r>
            <a:r>
              <a:rPr lang="en-US" sz="1400" b="1" dirty="0">
                <a:solidFill>
                  <a:schemeClr val="bg1"/>
                </a:solidFill>
                <a:effectLst/>
                <a:latin typeface="Calibri Light" panose="020F0302020204030204" pitchFamily="34" charset="0"/>
                <a:ea typeface="Calibri" panose="020F0502020204030204" pitchFamily="34" charset="0"/>
              </a:rPr>
              <a:t>(1), 1986. </a:t>
            </a:r>
            <a:r>
              <a:rPr lang="en-US" sz="1400" b="1" u="sng" dirty="0">
                <a:solidFill>
                  <a:schemeClr val="bg1"/>
                </a:solidFill>
                <a:effectLst/>
                <a:latin typeface="Calibri Light" panose="020F03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https://doi.org/10.1038/s41467-018-04396-1</a:t>
            </a:r>
            <a:r>
              <a:rPr lang="en-US" sz="1400" b="1" dirty="0">
                <a:solidFill>
                  <a:schemeClr val="bg1"/>
                </a:solidFill>
                <a:effectLst/>
                <a:latin typeface="Calibri Light" panose="020F0302020204030204" pitchFamily="34" charset="0"/>
                <a:ea typeface="Calibri" panose="020F0502020204030204" pitchFamily="34" charset="0"/>
              </a:rPr>
              <a:t>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a:solidFill>
                  <a:schemeClr val="bg1"/>
                </a:solidFill>
                <a:effectLst/>
                <a:latin typeface="Calibri Light" panose="020F0302020204030204" pitchFamily="34" charset="0"/>
                <a:ea typeface="Calibri" panose="020F0502020204030204" pitchFamily="34" charset="0"/>
              </a:rPr>
              <a:t>Khan, M. Z., &amp; Gul, H. (2013). Impact of Green </a:t>
            </a:r>
            <a:r>
              <a:rPr lang="en-US" sz="1400" b="1" dirty="0" err="1">
                <a:solidFill>
                  <a:schemeClr val="bg1"/>
                </a:solidFill>
                <a:effectLst/>
                <a:latin typeface="Calibri Light" panose="020F0302020204030204" pitchFamily="34" charset="0"/>
                <a:ea typeface="Calibri" panose="020F0502020204030204" pitchFamily="34" charset="0"/>
              </a:rPr>
              <a:t>Revaluationn</a:t>
            </a:r>
            <a:r>
              <a:rPr lang="en-US" sz="1400" b="1" dirty="0">
                <a:solidFill>
                  <a:schemeClr val="bg1"/>
                </a:solidFill>
                <a:effectLst/>
                <a:latin typeface="Calibri Light" panose="020F0302020204030204" pitchFamily="34" charset="0"/>
                <a:ea typeface="Calibri" panose="020F0502020204030204" pitchFamily="34" charset="0"/>
              </a:rPr>
              <a:t> Variables on Agriculture Productivity in Pakistan. </a:t>
            </a:r>
            <a:r>
              <a:rPr lang="en-US" sz="1400" b="1" i="1" dirty="0">
                <a:solidFill>
                  <a:schemeClr val="bg1"/>
                </a:solidFill>
                <a:effectLst/>
                <a:latin typeface="Calibri Light" panose="020F0302020204030204" pitchFamily="34" charset="0"/>
                <a:ea typeface="Calibri" panose="020F0502020204030204" pitchFamily="34" charset="0"/>
              </a:rPr>
              <a:t>Sarhad J. Agric</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29</a:t>
            </a:r>
            <a:r>
              <a:rPr lang="en-US" sz="1400" b="1" dirty="0">
                <a:solidFill>
                  <a:schemeClr val="bg1"/>
                </a:solidFill>
                <a:effectLst/>
                <a:latin typeface="Calibri Light" panose="020F0302020204030204" pitchFamily="34" charset="0"/>
                <a:ea typeface="Calibri" panose="020F0502020204030204" pitchFamily="34" charset="0"/>
              </a:rPr>
              <a:t>(3), 455-460.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a:solidFill>
                  <a:schemeClr val="bg1"/>
                </a:solidFill>
                <a:effectLst/>
                <a:latin typeface="Calibri Light" panose="020F0302020204030204" pitchFamily="34" charset="0"/>
                <a:ea typeface="Calibri" panose="020F0502020204030204" pitchFamily="34" charset="0"/>
              </a:rPr>
              <a:t>Khan, N., Shah, S. J., Rauf, T., Zada, M., </a:t>
            </a:r>
            <a:r>
              <a:rPr lang="en-US" sz="1400" b="1" dirty="0" err="1">
                <a:solidFill>
                  <a:schemeClr val="bg1"/>
                </a:solidFill>
                <a:effectLst/>
                <a:latin typeface="Calibri Light" panose="020F0302020204030204" pitchFamily="34" charset="0"/>
                <a:ea typeface="Calibri" panose="020F0502020204030204" pitchFamily="34" charset="0"/>
              </a:rPr>
              <a:t>Yukun</a:t>
            </a:r>
            <a:r>
              <a:rPr lang="en-US" sz="1400" b="1" dirty="0">
                <a:solidFill>
                  <a:schemeClr val="bg1"/>
                </a:solidFill>
                <a:effectLst/>
                <a:latin typeface="Calibri Light" panose="020F0302020204030204" pitchFamily="34" charset="0"/>
                <a:ea typeface="Calibri" panose="020F0502020204030204" pitchFamily="34" charset="0"/>
              </a:rPr>
              <a:t>, C., &amp; Harbi, J. (2019). Socioeconomic impacts of the billion trees afforestation program in Khyber Pakhtunkhwa Province (</a:t>
            </a:r>
            <a:r>
              <a:rPr lang="en-US" sz="1400" b="1" dirty="0" err="1">
                <a:solidFill>
                  <a:schemeClr val="bg1"/>
                </a:solidFill>
                <a:effectLst/>
                <a:latin typeface="Calibri Light" panose="020F0302020204030204" pitchFamily="34" charset="0"/>
                <a:ea typeface="Calibri" panose="020F0502020204030204" pitchFamily="34" charset="0"/>
              </a:rPr>
              <a:t>kpk</a:t>
            </a:r>
            <a:r>
              <a:rPr lang="en-US" sz="1400" b="1" dirty="0">
                <a:solidFill>
                  <a:schemeClr val="bg1"/>
                </a:solidFill>
                <a:effectLst/>
                <a:latin typeface="Calibri Light" panose="020F0302020204030204" pitchFamily="34" charset="0"/>
                <a:ea typeface="Calibri" panose="020F0502020204030204" pitchFamily="34" charset="0"/>
              </a:rPr>
              <a:t>), Pakistan. </a:t>
            </a:r>
            <a:r>
              <a:rPr lang="en-US" sz="1400" b="1" i="1" dirty="0">
                <a:solidFill>
                  <a:schemeClr val="bg1"/>
                </a:solidFill>
                <a:effectLst/>
                <a:latin typeface="Calibri Light" panose="020F0302020204030204" pitchFamily="34" charset="0"/>
                <a:ea typeface="Calibri" panose="020F0502020204030204" pitchFamily="34" charset="0"/>
              </a:rPr>
              <a:t>Forests</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10</a:t>
            </a:r>
            <a:r>
              <a:rPr lang="en-US" sz="1400" b="1" dirty="0">
                <a:solidFill>
                  <a:schemeClr val="bg1"/>
                </a:solidFill>
                <a:effectLst/>
                <a:latin typeface="Calibri Light" panose="020F0302020204030204" pitchFamily="34" charset="0"/>
                <a:ea typeface="Calibri" panose="020F0502020204030204" pitchFamily="34" charset="0"/>
              </a:rPr>
              <a:t>(8), 703.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err="1">
                <a:solidFill>
                  <a:schemeClr val="bg1"/>
                </a:solidFill>
                <a:effectLst/>
                <a:latin typeface="Calibri Light" panose="020F0302020204030204" pitchFamily="34" charset="0"/>
                <a:ea typeface="Calibri" panose="020F0502020204030204" pitchFamily="34" charset="0"/>
              </a:rPr>
              <a:t>Kotkin</a:t>
            </a:r>
            <a:r>
              <a:rPr lang="en-US" sz="1400" b="1" dirty="0">
                <a:solidFill>
                  <a:schemeClr val="bg1"/>
                </a:solidFill>
                <a:effectLst/>
                <a:latin typeface="Calibri Light" panose="020F0302020204030204" pitchFamily="34" charset="0"/>
                <a:ea typeface="Calibri" panose="020F0502020204030204" pitchFamily="34" charset="0"/>
              </a:rPr>
              <a:t>, J., &amp; Cox, W. J. F. M. A. (2013). The World’s fastest-growing megacities. </a:t>
            </a:r>
            <a:endParaRPr lang="en-GB" sz="1400" b="1" dirty="0">
              <a:solidFill>
                <a:schemeClr val="bg1"/>
              </a:solidFill>
              <a:effectLst/>
              <a:latin typeface="Calibri Light" panose="020F0302020204030204" pitchFamily="34" charset="0"/>
              <a:ea typeface="Calibri" panose="020F0502020204030204" pitchFamily="34" charset="0"/>
            </a:endParaRPr>
          </a:p>
          <a:p>
            <a:pPr marL="457200" indent="-457200">
              <a:spcAft>
                <a:spcPts val="800"/>
              </a:spcAft>
              <a:buFont typeface="+mj-lt"/>
              <a:buAutoNum type="arabicPeriod" startAt="11"/>
            </a:pPr>
            <a:r>
              <a:rPr lang="en-US" sz="1400" b="1" dirty="0">
                <a:solidFill>
                  <a:schemeClr val="bg1"/>
                </a:solidFill>
                <a:effectLst/>
                <a:latin typeface="Calibri Light" panose="020F0302020204030204" pitchFamily="34" charset="0"/>
                <a:ea typeface="Calibri" panose="020F0502020204030204" pitchFamily="34" charset="0"/>
              </a:rPr>
              <a:t>Landis, J. D. (1994). The California Urban Futures Model: A New Generation of Metropolitan Simulation Models. </a:t>
            </a:r>
            <a:r>
              <a:rPr lang="en-US" sz="1400" b="1" i="1" dirty="0">
                <a:solidFill>
                  <a:schemeClr val="bg1"/>
                </a:solidFill>
                <a:effectLst/>
                <a:latin typeface="Calibri Light" panose="020F0302020204030204" pitchFamily="34" charset="0"/>
                <a:ea typeface="Calibri" panose="020F0502020204030204" pitchFamily="34" charset="0"/>
              </a:rPr>
              <a:t>Environment and Planning B: Planning and Design</a:t>
            </a:r>
            <a:r>
              <a:rPr lang="en-US" sz="1400" b="1" dirty="0">
                <a:solidFill>
                  <a:schemeClr val="bg1"/>
                </a:solidFill>
                <a:effectLst/>
                <a:latin typeface="Calibri Light" panose="020F0302020204030204" pitchFamily="34" charset="0"/>
                <a:ea typeface="Calibri" panose="020F0502020204030204" pitchFamily="34" charset="0"/>
              </a:rPr>
              <a:t>,</a:t>
            </a:r>
            <a:r>
              <a:rPr lang="en-US" sz="1400" b="1" i="1" dirty="0">
                <a:solidFill>
                  <a:schemeClr val="bg1"/>
                </a:solidFill>
                <a:effectLst/>
                <a:latin typeface="Calibri Light" panose="020F0302020204030204" pitchFamily="34" charset="0"/>
                <a:ea typeface="Calibri" panose="020F0502020204030204" pitchFamily="34" charset="0"/>
              </a:rPr>
              <a:t> 21</a:t>
            </a:r>
            <a:r>
              <a:rPr lang="en-US" sz="1400" b="1" dirty="0">
                <a:solidFill>
                  <a:schemeClr val="bg1"/>
                </a:solidFill>
                <a:effectLst/>
                <a:latin typeface="Calibri Light" panose="020F0302020204030204" pitchFamily="34" charset="0"/>
                <a:ea typeface="Calibri" panose="020F0502020204030204" pitchFamily="34" charset="0"/>
              </a:rPr>
              <a:t>(4), 399-420. </a:t>
            </a:r>
            <a:r>
              <a:rPr lang="en-US" sz="1400" b="1" u="sng" dirty="0">
                <a:solidFill>
                  <a:schemeClr val="bg1"/>
                </a:solidFill>
                <a:effectLst/>
                <a:latin typeface="Calibri Light" panose="020F03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https://doi.org/10.1068/b210399</a:t>
            </a:r>
            <a:r>
              <a:rPr lang="en-US" sz="1400" b="1" dirty="0">
                <a:solidFill>
                  <a:schemeClr val="bg1"/>
                </a:solidFill>
                <a:effectLst/>
                <a:latin typeface="Calibri Light" panose="020F0302020204030204" pitchFamily="34" charset="0"/>
                <a:ea typeface="Calibri" panose="020F0502020204030204" pitchFamily="34" charset="0"/>
              </a:rPr>
              <a:t> </a:t>
            </a:r>
            <a:endParaRPr lang="en-GB" sz="1400" b="1" dirty="0">
              <a:solidFill>
                <a:schemeClr val="bg1"/>
              </a:solidFill>
              <a:effectLst/>
              <a:latin typeface="Calibri Light" panose="020F0302020204030204" pitchFamily="34" charset="0"/>
              <a:ea typeface="Calibri" panose="020F0502020204030204" pitchFamily="34" charset="0"/>
            </a:endParaRPr>
          </a:p>
          <a:p>
            <a:pPr marL="228600" indent="-228600">
              <a:buFont typeface="+mj-lt"/>
              <a:buAutoNum type="arabicPeriod" startAt="11"/>
            </a:pPr>
            <a:endParaRPr lang="en-GB" sz="100" dirty="0"/>
          </a:p>
        </p:txBody>
      </p:sp>
    </p:spTree>
    <p:extLst>
      <p:ext uri="{BB962C8B-B14F-4D97-AF65-F5344CB8AC3E}">
        <p14:creationId xmlns:p14="http://schemas.microsoft.com/office/powerpoint/2010/main" val="32780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altLang="ko-KR" sz="8000" b="1" dirty="0">
                <a:solidFill>
                  <a:schemeClr val="bg1"/>
                </a:solidFill>
              </a:rPr>
              <a:t>Thank </a:t>
            </a:r>
            <a:r>
              <a:rPr lang="en-US" altLang="ko-KR" sz="8000" b="1" dirty="0"/>
              <a:t>y</a:t>
            </a:r>
            <a:r>
              <a:rPr lang="en-US" altLang="ko-KR" sz="8000" b="1" dirty="0">
                <a:solidFill>
                  <a:schemeClr val="bg1"/>
                </a:solidFill>
              </a:rPr>
              <a:t>ou</a:t>
            </a:r>
            <a:endParaRPr lang="ko-KR" altLang="en-US" sz="8000" b="1" dirty="0">
              <a:solidFill>
                <a:schemeClr val="bg1"/>
              </a:solidFill>
            </a:endParaRPr>
          </a:p>
        </p:txBody>
      </p:sp>
      <p:pic>
        <p:nvPicPr>
          <p:cNvPr id="37" name="Picture 2" descr="nust logo-01">
            <a:extLst>
              <a:ext uri="{FF2B5EF4-FFF2-40B4-BE49-F238E27FC236}">
                <a16:creationId xmlns:a16="http://schemas.microsoft.com/office/drawing/2014/main" id="{A7F23A28-29E2-8961-495C-4B1ADC438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444" y="1"/>
            <a:ext cx="1375556" cy="1176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152111D-BBA6-64FD-391A-5949D2F083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1" t="6293" r="85184" b="64276"/>
          <a:stretch/>
        </p:blipFill>
        <p:spPr bwMode="auto">
          <a:xfrm>
            <a:off x="0" y="0"/>
            <a:ext cx="1458686" cy="117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4800" b="1" dirty="0">
                <a:highlight>
                  <a:srgbClr val="FFFF00"/>
                </a:highlight>
              </a:rPr>
              <a:t>01-Introduction</a:t>
            </a:r>
            <a:endParaRPr lang="en-US" b="1" dirty="0">
              <a:highlight>
                <a:srgbClr val="FFFF00"/>
              </a:highlight>
            </a:endParaRPr>
          </a:p>
        </p:txBody>
      </p:sp>
      <p:grpSp>
        <p:nvGrpSpPr>
          <p:cNvPr id="3" name="Group 2">
            <a:extLst>
              <a:ext uri="{FF2B5EF4-FFF2-40B4-BE49-F238E27FC236}">
                <a16:creationId xmlns:a16="http://schemas.microsoft.com/office/drawing/2014/main" id="{B4ED4F29-CF2F-6F9A-463D-05A755AE9D9C}"/>
              </a:ext>
            </a:extLst>
          </p:cNvPr>
          <p:cNvGrpSpPr/>
          <p:nvPr/>
        </p:nvGrpSpPr>
        <p:grpSpPr>
          <a:xfrm>
            <a:off x="331720" y="1303820"/>
            <a:ext cx="3124728" cy="4184499"/>
            <a:chOff x="126529" y="1230917"/>
            <a:chExt cx="2530483" cy="4184499"/>
          </a:xfrm>
        </p:grpSpPr>
        <p:grpSp>
          <p:nvGrpSpPr>
            <p:cNvPr id="32" name="Group 31">
              <a:extLst>
                <a:ext uri="{FF2B5EF4-FFF2-40B4-BE49-F238E27FC236}">
                  <a16:creationId xmlns:a16="http://schemas.microsoft.com/office/drawing/2014/main" id="{CF90566C-A849-3734-F890-5B10D57D848D}"/>
                </a:ext>
              </a:extLst>
            </p:cNvPr>
            <p:cNvGrpSpPr/>
            <p:nvPr/>
          </p:nvGrpSpPr>
          <p:grpSpPr>
            <a:xfrm>
              <a:off x="126529" y="1230917"/>
              <a:ext cx="2530483" cy="4184499"/>
              <a:chOff x="1315634" y="1635689"/>
              <a:chExt cx="1884066" cy="4184499"/>
            </a:xfrm>
          </p:grpSpPr>
          <p:sp>
            <p:nvSpPr>
              <p:cNvPr id="13" name="Rounded Rectangle 13">
                <a:extLst>
                  <a:ext uri="{FF2B5EF4-FFF2-40B4-BE49-F238E27FC236}">
                    <a16:creationId xmlns:a16="http://schemas.microsoft.com/office/drawing/2014/main" id="{0EC45A9B-DCA6-4F2D-9CBD-1BCF8D9E5336}"/>
                  </a:ext>
                </a:extLst>
              </p:cNvPr>
              <p:cNvSpPr/>
              <p:nvPr/>
            </p:nvSpPr>
            <p:spPr>
              <a:xfrm>
                <a:off x="1315634"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a16="http://schemas.microsoft.com/office/drawing/2014/main" id="{1A5C037A-DD2B-45E3-9EC7-4FA8C94C91BE}"/>
                  </a:ext>
                </a:extLst>
              </p:cNvPr>
              <p:cNvSpPr/>
              <p:nvPr/>
            </p:nvSpPr>
            <p:spPr>
              <a:xfrm>
                <a:off x="1315635"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1</a:t>
                </a:r>
                <a:endParaRPr lang="ko-KR" altLang="en-US" sz="2700" dirty="0"/>
              </a:p>
            </p:txBody>
          </p:sp>
          <p:sp>
            <p:nvSpPr>
              <p:cNvPr id="15" name="Rounded Rectangle 15">
                <a:extLst>
                  <a:ext uri="{FF2B5EF4-FFF2-40B4-BE49-F238E27FC236}">
                    <a16:creationId xmlns:a16="http://schemas.microsoft.com/office/drawing/2014/main" id="{1E054746-7E08-42F1-AB0D-26E8B5DA92DE}"/>
                  </a:ext>
                </a:extLst>
              </p:cNvPr>
              <p:cNvSpPr/>
              <p:nvPr/>
            </p:nvSpPr>
            <p:spPr>
              <a:xfrm>
                <a:off x="1571573" y="5165086"/>
                <a:ext cx="1339816" cy="588962"/>
              </a:xfrm>
              <a:prstGeom prst="roundRect">
                <a:avLst>
                  <a:gd name="adj" fmla="val 17769"/>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ko-KR" sz="1400" b="1" dirty="0"/>
                  <a:t>(K. Winkler et al., 2021)</a:t>
                </a:r>
                <a:endParaRPr lang="ko-KR" altLang="en-US" sz="1400" b="1" dirty="0"/>
              </a:p>
            </p:txBody>
          </p:sp>
        </p:grpSp>
        <p:sp>
          <p:nvSpPr>
            <p:cNvPr id="18" name="TextBox 17">
              <a:extLst>
                <a:ext uri="{FF2B5EF4-FFF2-40B4-BE49-F238E27FC236}">
                  <a16:creationId xmlns:a16="http://schemas.microsoft.com/office/drawing/2014/main" id="{D3E7C145-71A0-4FA0-9FC0-6D8EB7EC5A0C}"/>
                </a:ext>
              </a:extLst>
            </p:cNvPr>
            <p:cNvSpPr txBox="1"/>
            <p:nvPr/>
          </p:nvSpPr>
          <p:spPr>
            <a:xfrm>
              <a:off x="248479" y="1889652"/>
              <a:ext cx="2325756" cy="1938992"/>
            </a:xfrm>
            <a:prstGeom prst="rect">
              <a:avLst/>
            </a:prstGeom>
            <a:noFill/>
          </p:spPr>
          <p:txBody>
            <a:bodyPr wrap="square" rtlCol="0">
              <a:spAutoFit/>
            </a:bodyPr>
            <a:lstStyle/>
            <a:p>
              <a:r>
                <a:rPr lang="en-GB" sz="2400" dirty="0">
                  <a:effectLst/>
                  <a:latin typeface="Times New Roman" panose="02020603050405020304" pitchFamily="18" charset="0"/>
                  <a:ea typeface="Calibri" panose="020F0502020204030204" pitchFamily="34" charset="0"/>
                </a:rPr>
                <a:t>Global land use has changed by one-third over the last decades once or multiple times.</a:t>
              </a:r>
              <a:endParaRPr lang="ko-KR" altLang="en-US" sz="1600"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9F3548AE-D00E-BB0C-F71F-E64D2D84C69C}"/>
              </a:ext>
            </a:extLst>
          </p:cNvPr>
          <p:cNvGrpSpPr/>
          <p:nvPr/>
        </p:nvGrpSpPr>
        <p:grpSpPr>
          <a:xfrm>
            <a:off x="3688314" y="1295929"/>
            <a:ext cx="3340955" cy="4184499"/>
            <a:chOff x="5852242" y="1635689"/>
            <a:chExt cx="1884067" cy="4184499"/>
          </a:xfrm>
        </p:grpSpPr>
        <p:sp>
          <p:nvSpPr>
            <p:cNvPr id="7" name="Rounded Rectangle 7">
              <a:extLst>
                <a:ext uri="{FF2B5EF4-FFF2-40B4-BE49-F238E27FC236}">
                  <a16:creationId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2</a:t>
              </a:r>
              <a:endParaRPr lang="ko-KR" altLang="en-US" sz="2700" dirty="0"/>
            </a:p>
          </p:txBody>
        </p:sp>
        <p:sp>
          <p:nvSpPr>
            <p:cNvPr id="9" name="Rounded Rectangle 9">
              <a:extLst>
                <a:ext uri="{FF2B5EF4-FFF2-40B4-BE49-F238E27FC236}">
                  <a16:creationId xmlns:a16="http://schemas.microsoft.com/office/drawing/2014/main" id="{0A833B9A-BB6B-45A8-B1D6-EACFD077E0FF}"/>
                </a:ext>
              </a:extLst>
            </p:cNvPr>
            <p:cNvSpPr/>
            <p:nvPr/>
          </p:nvSpPr>
          <p:spPr>
            <a:xfrm>
              <a:off x="6124367" y="5170183"/>
              <a:ext cx="1339816" cy="526082"/>
            </a:xfrm>
            <a:prstGeom prst="roundRect">
              <a:avLst>
                <a:gd name="adj" fmla="val 17769"/>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Times New Roman" panose="02020603050405020304" pitchFamily="18" charset="0"/>
                  <a:ea typeface="Calibri" panose="020F0502020204030204" pitchFamily="34" charset="0"/>
                </a:rPr>
                <a:t>(Nations, 2018)</a:t>
              </a:r>
              <a:endParaRPr lang="ko-KR" altLang="en-US" b="1" dirty="0"/>
            </a:p>
          </p:txBody>
        </p:sp>
        <p:sp>
          <p:nvSpPr>
            <p:cNvPr id="21" name="TextBox 20">
              <a:extLst>
                <a:ext uri="{FF2B5EF4-FFF2-40B4-BE49-F238E27FC236}">
                  <a16:creationId xmlns:a16="http://schemas.microsoft.com/office/drawing/2014/main" id="{AE35A733-C71C-4212-8A86-731DA887531B}"/>
                </a:ext>
              </a:extLst>
            </p:cNvPr>
            <p:cNvSpPr txBox="1"/>
            <p:nvPr/>
          </p:nvSpPr>
          <p:spPr>
            <a:xfrm>
              <a:off x="5954726" y="2335447"/>
              <a:ext cx="1616457" cy="2800767"/>
            </a:xfrm>
            <a:prstGeom prst="rect">
              <a:avLst/>
            </a:prstGeom>
            <a:noFill/>
          </p:spPr>
          <p:txBody>
            <a:bodyPr wrap="square" rtlCol="0">
              <a:spAutoFit/>
            </a:bodyPr>
            <a:lstStyle/>
            <a:p>
              <a:r>
                <a:rPr lang="en-GB" sz="2200" dirty="0">
                  <a:effectLst/>
                  <a:latin typeface="Times New Roman" panose="02020603050405020304" pitchFamily="18" charset="0"/>
                  <a:ea typeface="Calibri" panose="020F0502020204030204" pitchFamily="34" charset="0"/>
                </a:rPr>
                <a:t>According to a United Nations report in 1950, only 30% of the global population was residing in urban areas which increased to 55% in 2018 and are projected to be 68% by 2050</a:t>
              </a:r>
              <a:endParaRPr lang="ko-KR" altLang="en-US" sz="2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16E54A24-397E-9A17-B6EA-F0A9CA12C91D}"/>
              </a:ext>
            </a:extLst>
          </p:cNvPr>
          <p:cNvGrpSpPr/>
          <p:nvPr/>
        </p:nvGrpSpPr>
        <p:grpSpPr>
          <a:xfrm>
            <a:off x="7146236" y="1336751"/>
            <a:ext cx="3886200" cy="4184498"/>
            <a:chOff x="3619984" y="1630358"/>
            <a:chExt cx="1884067" cy="4184498"/>
          </a:xfrm>
        </p:grpSpPr>
        <p:sp>
          <p:nvSpPr>
            <p:cNvPr id="4" name="Rounded Rectangle 4">
              <a:extLst>
                <a:ext uri="{FF2B5EF4-FFF2-40B4-BE49-F238E27FC236}">
                  <a16:creationId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a16="http://schemas.microsoft.com/office/drawing/2014/main" id="{8704DD7E-3EBA-40BC-A369-0DFF4A82B8C8}"/>
                </a:ext>
              </a:extLst>
            </p:cNvPr>
            <p:cNvSpPr/>
            <p:nvPr/>
          </p:nvSpPr>
          <p:spPr>
            <a:xfrm>
              <a:off x="3619986" y="1630358"/>
              <a:ext cx="1884065" cy="540576"/>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3</a:t>
              </a:r>
              <a:endParaRPr lang="ko-KR" altLang="en-US" sz="2700" dirty="0"/>
            </a:p>
          </p:txBody>
        </p:sp>
        <p:sp>
          <p:nvSpPr>
            <p:cNvPr id="6" name="Rounded Rectangle 6">
              <a:extLst>
                <a:ext uri="{FF2B5EF4-FFF2-40B4-BE49-F238E27FC236}">
                  <a16:creationId xmlns:a16="http://schemas.microsoft.com/office/drawing/2014/main" id="{58FDC561-B30F-4A44-87B4-A0C4B7A83534}"/>
                </a:ext>
              </a:extLst>
            </p:cNvPr>
            <p:cNvSpPr/>
            <p:nvPr/>
          </p:nvSpPr>
          <p:spPr>
            <a:xfrm>
              <a:off x="3856304" y="5043481"/>
              <a:ext cx="1411425" cy="666301"/>
            </a:xfrm>
            <a:prstGeom prst="roundRect">
              <a:avLst>
                <a:gd name="adj" fmla="val 17769"/>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ko-KR" sz="1400" b="1" dirty="0"/>
                <a:t>(Song et al., 2018; Karina Winkler et al., 2021; Wolde et al., 2021)</a:t>
              </a:r>
              <a:endParaRPr lang="ko-KR" altLang="en-US" sz="1400" b="1" dirty="0"/>
            </a:p>
          </p:txBody>
        </p:sp>
        <p:grpSp>
          <p:nvGrpSpPr>
            <p:cNvPr id="25" name="Group 24">
              <a:extLst>
                <a:ext uri="{FF2B5EF4-FFF2-40B4-BE49-F238E27FC236}">
                  <a16:creationId xmlns:a16="http://schemas.microsoft.com/office/drawing/2014/main" id="{556D98AA-512C-4DFF-A953-7C24609C6A72}"/>
                </a:ext>
              </a:extLst>
            </p:cNvPr>
            <p:cNvGrpSpPr/>
            <p:nvPr/>
          </p:nvGrpSpPr>
          <p:grpSpPr>
            <a:xfrm>
              <a:off x="3687077" y="2181159"/>
              <a:ext cx="1683169" cy="2554545"/>
              <a:chOff x="761555" y="3416439"/>
              <a:chExt cx="1470094" cy="2554545"/>
            </a:xfrm>
            <a:noFill/>
          </p:grpSpPr>
          <p:sp>
            <p:nvSpPr>
              <p:cNvPr id="26" name="TextBox 25">
                <a:extLst>
                  <a:ext uri="{FF2B5EF4-FFF2-40B4-BE49-F238E27FC236}">
                    <a16:creationId xmlns:a16="http://schemas.microsoft.com/office/drawing/2014/main" id="{BF88EC9D-65A0-4A68-9D8A-51F1FB92EFAE}"/>
                  </a:ext>
                </a:extLst>
              </p:cNvPr>
              <p:cNvSpPr txBox="1"/>
              <p:nvPr/>
            </p:nvSpPr>
            <p:spPr>
              <a:xfrm>
                <a:off x="819822" y="3646109"/>
                <a:ext cx="1411827"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993E1904-5176-4A2A-9270-7A0767FA657E}"/>
                  </a:ext>
                </a:extLst>
              </p:cNvPr>
              <p:cNvSpPr txBox="1"/>
              <p:nvPr/>
            </p:nvSpPr>
            <p:spPr>
              <a:xfrm>
                <a:off x="761555" y="3416439"/>
                <a:ext cx="1411827" cy="2554545"/>
              </a:xfrm>
              <a:prstGeom prst="rect">
                <a:avLst/>
              </a:prstGeom>
              <a:grpFill/>
            </p:spPr>
            <p:txBody>
              <a:bodyPr wrap="square" rtlCol="0">
                <a:spAutoFit/>
              </a:bodyPr>
              <a:lstStyle/>
              <a:p>
                <a:r>
                  <a:rPr lang="en-GB" sz="2000" dirty="0">
                    <a:effectLst/>
                    <a:latin typeface="Times New Roman" panose="02020603050405020304" pitchFamily="18" charset="0"/>
                    <a:ea typeface="Calibri" panose="020F0502020204030204" pitchFamily="34" charset="0"/>
                  </a:rPr>
                  <a:t>The dynamic conditions of land use land cover changes (LULC) have given birth to various socio and environmental issues like degradation of the ecosystem, food security, water, and climatic variation</a:t>
                </a:r>
                <a:r>
                  <a:rPr lang="en-US" altLang="ko-KR" sz="2000" dirty="0">
                    <a:solidFill>
                      <a:schemeClr val="tx1">
                        <a:lumMod val="75000"/>
                        <a:lumOff val="25000"/>
                      </a:schemeClr>
                    </a:solidFill>
                    <a:cs typeface="Arial" pitchFamily="34" charset="0"/>
                  </a:rPr>
                  <a:t>. </a:t>
                </a:r>
                <a:endParaRPr lang="ko-KR" altLang="en-US" sz="2000" dirty="0">
                  <a:solidFill>
                    <a:schemeClr val="tx1">
                      <a:lumMod val="75000"/>
                      <a:lumOff val="25000"/>
                    </a:schemeClr>
                  </a:solidFill>
                  <a:cs typeface="Arial" pitchFamily="34" charset="0"/>
                </a:endParaRPr>
              </a:p>
            </p:txBody>
          </p:sp>
        </p:grpSp>
      </p:grpSp>
      <p:pic>
        <p:nvPicPr>
          <p:cNvPr id="16" name="Picture 2" descr="nust logo-01">
            <a:extLst>
              <a:ext uri="{FF2B5EF4-FFF2-40B4-BE49-F238E27FC236}">
                <a16:creationId xmlns:a16="http://schemas.microsoft.com/office/drawing/2014/main" id="{084D5E4F-9F56-F7A9-744D-C691D8A9D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6441" y="103645"/>
            <a:ext cx="1293076" cy="1192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C467FEE-9C57-4485-3298-C3DC060459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1" t="6293" r="85184" b="64276"/>
          <a:stretch/>
        </p:blipFill>
        <p:spPr bwMode="auto">
          <a:xfrm>
            <a:off x="0" y="20840"/>
            <a:ext cx="1458686" cy="10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5200" b="1" dirty="0">
                <a:highlight>
                  <a:srgbClr val="FFFF00"/>
                </a:highlight>
              </a:rPr>
              <a:t>01-Introduction</a:t>
            </a:r>
            <a:endParaRPr lang="en-US" b="1" dirty="0">
              <a:highlight>
                <a:srgbClr val="FFFF00"/>
              </a:highlight>
            </a:endParaRPr>
          </a:p>
        </p:txBody>
      </p:sp>
      <p:grpSp>
        <p:nvGrpSpPr>
          <p:cNvPr id="3" name="Group 2">
            <a:extLst>
              <a:ext uri="{FF2B5EF4-FFF2-40B4-BE49-F238E27FC236}">
                <a16:creationId xmlns:a16="http://schemas.microsoft.com/office/drawing/2014/main" id="{B4ED4F29-CF2F-6F9A-463D-05A755AE9D9C}"/>
              </a:ext>
            </a:extLst>
          </p:cNvPr>
          <p:cNvGrpSpPr/>
          <p:nvPr/>
        </p:nvGrpSpPr>
        <p:grpSpPr>
          <a:xfrm>
            <a:off x="331720" y="1303820"/>
            <a:ext cx="2942996" cy="4466359"/>
            <a:chOff x="126529" y="1230917"/>
            <a:chExt cx="2530483" cy="4184499"/>
          </a:xfrm>
        </p:grpSpPr>
        <p:grpSp>
          <p:nvGrpSpPr>
            <p:cNvPr id="32" name="Group 31">
              <a:extLst>
                <a:ext uri="{FF2B5EF4-FFF2-40B4-BE49-F238E27FC236}">
                  <a16:creationId xmlns:a16="http://schemas.microsoft.com/office/drawing/2014/main" id="{CF90566C-A849-3734-F890-5B10D57D848D}"/>
                </a:ext>
              </a:extLst>
            </p:cNvPr>
            <p:cNvGrpSpPr/>
            <p:nvPr/>
          </p:nvGrpSpPr>
          <p:grpSpPr>
            <a:xfrm>
              <a:off x="126529" y="1230917"/>
              <a:ext cx="2530483" cy="4184499"/>
              <a:chOff x="1315634" y="1635689"/>
              <a:chExt cx="1884066" cy="4184499"/>
            </a:xfrm>
          </p:grpSpPr>
          <p:sp>
            <p:nvSpPr>
              <p:cNvPr id="13" name="Rounded Rectangle 13">
                <a:extLst>
                  <a:ext uri="{FF2B5EF4-FFF2-40B4-BE49-F238E27FC236}">
                    <a16:creationId xmlns:a16="http://schemas.microsoft.com/office/drawing/2014/main" id="{0EC45A9B-DCA6-4F2D-9CBD-1BCF8D9E5336}"/>
                  </a:ext>
                </a:extLst>
              </p:cNvPr>
              <p:cNvSpPr/>
              <p:nvPr/>
            </p:nvSpPr>
            <p:spPr>
              <a:xfrm>
                <a:off x="1315634"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a16="http://schemas.microsoft.com/office/drawing/2014/main" id="{1A5C037A-DD2B-45E3-9EC7-4FA8C94C91BE}"/>
                  </a:ext>
                </a:extLst>
              </p:cNvPr>
              <p:cNvSpPr/>
              <p:nvPr/>
            </p:nvSpPr>
            <p:spPr>
              <a:xfrm>
                <a:off x="1315635"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4</a:t>
                </a:r>
                <a:endParaRPr lang="ko-KR" altLang="en-US" sz="2700" dirty="0"/>
              </a:p>
            </p:txBody>
          </p:sp>
          <p:sp>
            <p:nvSpPr>
              <p:cNvPr id="15" name="Rounded Rectangle 15">
                <a:extLst>
                  <a:ext uri="{FF2B5EF4-FFF2-40B4-BE49-F238E27FC236}">
                    <a16:creationId xmlns:a16="http://schemas.microsoft.com/office/drawing/2014/main" id="{1E054746-7E08-42F1-AB0D-26E8B5DA92DE}"/>
                  </a:ext>
                </a:extLst>
              </p:cNvPr>
              <p:cNvSpPr/>
              <p:nvPr/>
            </p:nvSpPr>
            <p:spPr>
              <a:xfrm>
                <a:off x="1571573" y="5165086"/>
                <a:ext cx="1339816" cy="588962"/>
              </a:xfrm>
              <a:prstGeom prst="roundRect">
                <a:avLst>
                  <a:gd name="adj" fmla="val 17769"/>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ko-KR" sz="1400" b="1" dirty="0"/>
                  <a:t>(Kotkin &amp; Cox, 2013)</a:t>
                </a:r>
                <a:endParaRPr lang="ko-KR" altLang="en-US" sz="1400" b="1" dirty="0"/>
              </a:p>
            </p:txBody>
          </p:sp>
        </p:grpSp>
        <p:sp>
          <p:nvSpPr>
            <p:cNvPr id="18" name="TextBox 17">
              <a:extLst>
                <a:ext uri="{FF2B5EF4-FFF2-40B4-BE49-F238E27FC236}">
                  <a16:creationId xmlns:a16="http://schemas.microsoft.com/office/drawing/2014/main" id="{D3E7C145-71A0-4FA0-9FC0-6D8EB7EC5A0C}"/>
                </a:ext>
              </a:extLst>
            </p:cNvPr>
            <p:cNvSpPr txBox="1"/>
            <p:nvPr/>
          </p:nvSpPr>
          <p:spPr>
            <a:xfrm>
              <a:off x="248479" y="1889652"/>
              <a:ext cx="2325756" cy="2308324"/>
            </a:xfrm>
            <a:prstGeom prst="rect">
              <a:avLst/>
            </a:prstGeom>
            <a:noFill/>
          </p:spPr>
          <p:txBody>
            <a:bodyPr wrap="square" rtlCol="0">
              <a:spAutoFit/>
            </a:bodyPr>
            <a:lstStyle/>
            <a:p>
              <a:r>
                <a:rPr lang="en-GB" sz="2400" dirty="0">
                  <a:effectLst/>
                  <a:latin typeface="Times New Roman" panose="02020603050405020304" pitchFamily="18" charset="0"/>
                  <a:ea typeface="Calibri" panose="020F0502020204030204" pitchFamily="34" charset="0"/>
                </a:rPr>
                <a:t>A developing country like Pakistan is urbanizing with an annual growth rate of 3%, which is the highest in South Asia </a:t>
              </a:r>
              <a:endParaRPr lang="ko-KR" altLang="en-US" sz="1600"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9F3548AE-D00E-BB0C-F71F-E64D2D84C69C}"/>
              </a:ext>
            </a:extLst>
          </p:cNvPr>
          <p:cNvGrpSpPr/>
          <p:nvPr/>
        </p:nvGrpSpPr>
        <p:grpSpPr>
          <a:xfrm>
            <a:off x="3688315" y="1295929"/>
            <a:ext cx="2786058" cy="4474250"/>
            <a:chOff x="5852242" y="1635689"/>
            <a:chExt cx="1884067" cy="4184499"/>
          </a:xfrm>
        </p:grpSpPr>
        <p:sp>
          <p:nvSpPr>
            <p:cNvPr id="7" name="Rounded Rectangle 7">
              <a:extLst>
                <a:ext uri="{FF2B5EF4-FFF2-40B4-BE49-F238E27FC236}">
                  <a16:creationId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5</a:t>
              </a:r>
              <a:endParaRPr lang="ko-KR" altLang="en-US" sz="2700" dirty="0"/>
            </a:p>
          </p:txBody>
        </p:sp>
        <p:sp>
          <p:nvSpPr>
            <p:cNvPr id="9" name="Rounded Rectangle 9">
              <a:extLst>
                <a:ext uri="{FF2B5EF4-FFF2-40B4-BE49-F238E27FC236}">
                  <a16:creationId xmlns:a16="http://schemas.microsoft.com/office/drawing/2014/main" id="{0A833B9A-BB6B-45A8-B1D6-EACFD077E0FF}"/>
                </a:ext>
              </a:extLst>
            </p:cNvPr>
            <p:cNvSpPr/>
            <p:nvPr/>
          </p:nvSpPr>
          <p:spPr>
            <a:xfrm>
              <a:off x="5960860" y="5170183"/>
              <a:ext cx="1571758" cy="526082"/>
            </a:xfrm>
            <a:prstGeom prst="roundRect">
              <a:avLst>
                <a:gd name="adj" fmla="val 17769"/>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Times New Roman" panose="02020603050405020304" pitchFamily="18" charset="0"/>
                  <a:ea typeface="Calibri" panose="020F0502020204030204" pitchFamily="34" charset="0"/>
                </a:rPr>
                <a:t>(PBS-2017 Census Report)</a:t>
              </a:r>
              <a:endParaRPr lang="ko-KR" altLang="en-US" b="1" dirty="0"/>
            </a:p>
          </p:txBody>
        </p:sp>
        <p:sp>
          <p:nvSpPr>
            <p:cNvPr id="21" name="TextBox 20">
              <a:extLst>
                <a:ext uri="{FF2B5EF4-FFF2-40B4-BE49-F238E27FC236}">
                  <a16:creationId xmlns:a16="http://schemas.microsoft.com/office/drawing/2014/main" id="{AE35A733-C71C-4212-8A86-731DA887531B}"/>
                </a:ext>
              </a:extLst>
            </p:cNvPr>
            <p:cNvSpPr txBox="1"/>
            <p:nvPr/>
          </p:nvSpPr>
          <p:spPr>
            <a:xfrm>
              <a:off x="5938510" y="2243394"/>
              <a:ext cx="1616457" cy="2800767"/>
            </a:xfrm>
            <a:prstGeom prst="rect">
              <a:avLst/>
            </a:prstGeom>
            <a:noFill/>
          </p:spPr>
          <p:txBody>
            <a:bodyPr wrap="square" rtlCol="0">
              <a:spAutoFit/>
            </a:bodyPr>
            <a:lstStyle/>
            <a:p>
              <a:r>
                <a:rPr lang="en-GB" sz="2200" dirty="0">
                  <a:effectLst/>
                  <a:latin typeface="Times New Roman" panose="02020603050405020304" pitchFamily="18" charset="0"/>
                  <a:ea typeface="Calibri" panose="020F0502020204030204" pitchFamily="34" charset="0"/>
                </a:rPr>
                <a:t>According to the Pakistan Bureau Statistics, and World Bank 2017 reports, Pakistan ranked 6th in the list of most populous countries in the world. </a:t>
              </a:r>
              <a:endParaRPr lang="ko-KR" altLang="en-US" sz="2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16E54A24-397E-9A17-B6EA-F0A9CA12C91D}"/>
              </a:ext>
            </a:extLst>
          </p:cNvPr>
          <p:cNvGrpSpPr/>
          <p:nvPr/>
        </p:nvGrpSpPr>
        <p:grpSpPr>
          <a:xfrm>
            <a:off x="7146235" y="1189521"/>
            <a:ext cx="4236467" cy="4769760"/>
            <a:chOff x="3619984" y="1630357"/>
            <a:chExt cx="1884067" cy="4184499"/>
          </a:xfrm>
        </p:grpSpPr>
        <p:sp>
          <p:nvSpPr>
            <p:cNvPr id="4" name="Rounded Rectangle 4">
              <a:extLst>
                <a:ext uri="{FF2B5EF4-FFF2-40B4-BE49-F238E27FC236}">
                  <a16:creationId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6</a:t>
              </a:r>
              <a:endParaRPr lang="ko-KR" altLang="en-US" sz="2700" dirty="0"/>
            </a:p>
          </p:txBody>
        </p:sp>
        <p:sp>
          <p:nvSpPr>
            <p:cNvPr id="6" name="Rounded Rectangle 6">
              <a:extLst>
                <a:ext uri="{FF2B5EF4-FFF2-40B4-BE49-F238E27FC236}">
                  <a16:creationId xmlns:a16="http://schemas.microsoft.com/office/drawing/2014/main" id="{58FDC561-B30F-4A44-87B4-A0C4B7A83534}"/>
                </a:ext>
              </a:extLst>
            </p:cNvPr>
            <p:cNvSpPr/>
            <p:nvPr/>
          </p:nvSpPr>
          <p:spPr>
            <a:xfrm>
              <a:off x="3744441" y="5124030"/>
              <a:ext cx="1616457" cy="585752"/>
            </a:xfrm>
            <a:prstGeom prst="roundRect">
              <a:avLst>
                <a:gd name="adj" fmla="val 17769"/>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latin typeface="Times New Roman" panose="02020603050405020304" pitchFamily="18" charset="0"/>
                  <a:ea typeface="Calibri" panose="020F0502020204030204" pitchFamily="34" charset="0"/>
                </a:rPr>
                <a:t>(</a:t>
              </a:r>
              <a:r>
                <a:rPr lang="en-US" b="1" u="sng"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hlinkClick r:id="rId3" action="ppaction://hlinkfile" tooltip="Dubovyk, 2011 #308">
                    <a:extLst>
                      <a:ext uri="{A12FA001-AC4F-418D-AE19-62706E023703}">
                        <ahyp:hlinkClr xmlns:ahyp="http://schemas.microsoft.com/office/drawing/2018/hyperlinkcolor" val="tx"/>
                      </a:ext>
                    </a:extLst>
                  </a:hlinkClick>
                </a:rPr>
                <a:t>Dubovyk</a:t>
              </a:r>
              <a:r>
                <a:rPr lang="en-US" b="1" u="sng" dirty="0">
                  <a:solidFill>
                    <a:schemeClr val="bg1"/>
                  </a:solidFill>
                  <a:effectLst/>
                  <a:latin typeface="Times New Roman" panose="02020603050405020304" pitchFamily="18" charset="0"/>
                  <a:ea typeface="Calibri" panose="020F0502020204030204" pitchFamily="34" charset="0"/>
                  <a:cs typeface="Arial" panose="020B0604020202020204" pitchFamily="34" charset="0"/>
                  <a:hlinkClick r:id="rId3" action="ppaction://hlinkfile" tooltip="Dubovyk, 2011 #308">
                    <a:extLst>
                      <a:ext uri="{A12FA001-AC4F-418D-AE19-62706E023703}">
                        <ahyp:hlinkClr xmlns:ahyp="http://schemas.microsoft.com/office/drawing/2018/hyperlinkcolor" val="tx"/>
                      </a:ext>
                    </a:extLst>
                  </a:hlinkClick>
                </a:rPr>
                <a:t> et al., 2011</a:t>
              </a:r>
              <a:r>
                <a:rPr lang="en-US" b="1" dirty="0">
                  <a:solidFill>
                    <a:schemeClr val="bg1"/>
                  </a:solidFill>
                  <a:effectLst/>
                  <a:latin typeface="Times New Roman" panose="02020603050405020304" pitchFamily="18" charset="0"/>
                  <a:ea typeface="Calibri" panose="020F0502020204030204" pitchFamily="34" charset="0"/>
                </a:rPr>
                <a:t>; </a:t>
              </a:r>
              <a:r>
                <a:rPr lang="en-US" b="1" u="sng" dirty="0">
                  <a:solidFill>
                    <a:schemeClr val="bg1"/>
                  </a:solidFill>
                  <a:effectLst/>
                  <a:latin typeface="Times New Roman" panose="02020603050405020304" pitchFamily="18" charset="0"/>
                  <a:ea typeface="Calibri" panose="020F0502020204030204" pitchFamily="34" charset="0"/>
                  <a:cs typeface="Arial" panose="020B0604020202020204" pitchFamily="34" charset="0"/>
                  <a:hlinkClick r:id="rId4" action="ppaction://hlinkfile" tooltip="Patra, 2018 #307">
                    <a:extLst>
                      <a:ext uri="{A12FA001-AC4F-418D-AE19-62706E023703}">
                        <ahyp:hlinkClr xmlns:ahyp="http://schemas.microsoft.com/office/drawing/2018/hyperlinkcolor" val="tx"/>
                      </a:ext>
                    </a:extLst>
                  </a:hlinkClick>
                </a:rPr>
                <a:t>Patra, Sahoo, et al., 2018</a:t>
              </a:r>
              <a:r>
                <a:rPr lang="en-US" b="1" dirty="0">
                  <a:solidFill>
                    <a:schemeClr val="bg1"/>
                  </a:solidFill>
                  <a:effectLst/>
                  <a:latin typeface="Times New Roman" panose="02020603050405020304" pitchFamily="18" charset="0"/>
                  <a:ea typeface="Calibri" panose="020F0502020204030204" pitchFamily="34" charset="0"/>
                </a:rPr>
                <a:t>)</a:t>
              </a:r>
              <a:endParaRPr lang="ko-KR" altLang="en-US" sz="1400" b="1" dirty="0">
                <a:solidFill>
                  <a:schemeClr val="bg1"/>
                </a:solidFill>
              </a:endParaRPr>
            </a:p>
          </p:txBody>
        </p:sp>
        <p:grpSp>
          <p:nvGrpSpPr>
            <p:cNvPr id="25" name="Group 24">
              <a:extLst>
                <a:ext uri="{FF2B5EF4-FFF2-40B4-BE49-F238E27FC236}">
                  <a16:creationId xmlns:a16="http://schemas.microsoft.com/office/drawing/2014/main" id="{556D98AA-512C-4DFF-A953-7C24609C6A72}"/>
                </a:ext>
              </a:extLst>
            </p:cNvPr>
            <p:cNvGrpSpPr/>
            <p:nvPr/>
          </p:nvGrpSpPr>
          <p:grpSpPr>
            <a:xfrm>
              <a:off x="3687077" y="2181159"/>
              <a:ext cx="1683169" cy="2673115"/>
              <a:chOff x="761555" y="3416439"/>
              <a:chExt cx="1470094" cy="2673115"/>
            </a:xfrm>
            <a:noFill/>
          </p:grpSpPr>
          <p:sp>
            <p:nvSpPr>
              <p:cNvPr id="26" name="TextBox 25">
                <a:extLst>
                  <a:ext uri="{FF2B5EF4-FFF2-40B4-BE49-F238E27FC236}">
                    <a16:creationId xmlns:a16="http://schemas.microsoft.com/office/drawing/2014/main" id="{BF88EC9D-65A0-4A68-9D8A-51F1FB92EFAE}"/>
                  </a:ext>
                </a:extLst>
              </p:cNvPr>
              <p:cNvSpPr txBox="1"/>
              <p:nvPr/>
            </p:nvSpPr>
            <p:spPr>
              <a:xfrm>
                <a:off x="819822" y="3646109"/>
                <a:ext cx="1411827"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993E1904-5176-4A2A-9270-7A0767FA657E}"/>
                  </a:ext>
                </a:extLst>
              </p:cNvPr>
              <p:cNvSpPr txBox="1"/>
              <p:nvPr/>
            </p:nvSpPr>
            <p:spPr>
              <a:xfrm>
                <a:off x="761555" y="3416439"/>
                <a:ext cx="1411827" cy="2673115"/>
              </a:xfrm>
              <a:prstGeom prst="rect">
                <a:avLst/>
              </a:prstGeom>
              <a:grpFill/>
            </p:spPr>
            <p:txBody>
              <a:bodyPr wrap="square" rtlCol="0">
                <a:spAutoFit/>
              </a:bodyPr>
              <a:lstStyle/>
              <a:p>
                <a:r>
                  <a:rPr lang="en-GB" sz="2400" dirty="0">
                    <a:effectLst/>
                    <a:latin typeface="Times New Roman" panose="02020603050405020304" pitchFamily="18" charset="0"/>
                    <a:ea typeface="Calibri" panose="020F0502020204030204" pitchFamily="34" charset="0"/>
                  </a:rPr>
                  <a:t>The accelerated rate of unplanned urbanization in Pakistan has not only influenced demographic conditions in cities but also gear up the conversion of rural areas, and decreased urban sustainability</a:t>
                </a:r>
                <a:endParaRPr lang="ko-KR" altLang="en-US" sz="3200" dirty="0">
                  <a:solidFill>
                    <a:schemeClr val="tx1">
                      <a:lumMod val="75000"/>
                      <a:lumOff val="25000"/>
                    </a:schemeClr>
                  </a:solidFill>
                  <a:cs typeface="Arial" pitchFamily="34" charset="0"/>
                </a:endParaRPr>
              </a:p>
            </p:txBody>
          </p:sp>
        </p:grpSp>
      </p:grpSp>
      <p:pic>
        <p:nvPicPr>
          <p:cNvPr id="10" name="Picture 9">
            <a:extLst>
              <a:ext uri="{FF2B5EF4-FFF2-40B4-BE49-F238E27FC236}">
                <a16:creationId xmlns:a16="http://schemas.microsoft.com/office/drawing/2014/main" id="{79751DCB-DD3D-DCEC-01C2-0854D3A69F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1" t="6293" r="85184" b="64276"/>
          <a:stretch/>
        </p:blipFill>
        <p:spPr bwMode="auto">
          <a:xfrm>
            <a:off x="0" y="20840"/>
            <a:ext cx="1458686" cy="1010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ust logo-01">
            <a:extLst>
              <a:ext uri="{FF2B5EF4-FFF2-40B4-BE49-F238E27FC236}">
                <a16:creationId xmlns:a16="http://schemas.microsoft.com/office/drawing/2014/main" id="{CBFD5EAC-9A0C-1F50-6EF8-244814E8E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8924" y="0"/>
            <a:ext cx="1293076" cy="119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8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highlight>
                  <a:srgbClr val="FFFF00"/>
                </a:highlight>
              </a:rPr>
              <a:t>01-Introduction</a:t>
            </a:r>
          </a:p>
        </p:txBody>
      </p:sp>
      <p:grpSp>
        <p:nvGrpSpPr>
          <p:cNvPr id="3" name="Group 2">
            <a:extLst>
              <a:ext uri="{FF2B5EF4-FFF2-40B4-BE49-F238E27FC236}">
                <a16:creationId xmlns:a16="http://schemas.microsoft.com/office/drawing/2014/main" id="{B4ED4F29-CF2F-6F9A-463D-05A755AE9D9C}"/>
              </a:ext>
            </a:extLst>
          </p:cNvPr>
          <p:cNvGrpSpPr/>
          <p:nvPr/>
        </p:nvGrpSpPr>
        <p:grpSpPr>
          <a:xfrm>
            <a:off x="814040" y="1273675"/>
            <a:ext cx="4347983" cy="4584514"/>
            <a:chOff x="126529" y="1230917"/>
            <a:chExt cx="2530483" cy="6040912"/>
          </a:xfrm>
        </p:grpSpPr>
        <p:grpSp>
          <p:nvGrpSpPr>
            <p:cNvPr id="32" name="Group 31">
              <a:extLst>
                <a:ext uri="{FF2B5EF4-FFF2-40B4-BE49-F238E27FC236}">
                  <a16:creationId xmlns:a16="http://schemas.microsoft.com/office/drawing/2014/main" id="{CF90566C-A849-3734-F890-5B10D57D848D}"/>
                </a:ext>
              </a:extLst>
            </p:cNvPr>
            <p:cNvGrpSpPr/>
            <p:nvPr/>
          </p:nvGrpSpPr>
          <p:grpSpPr>
            <a:xfrm>
              <a:off x="126529" y="1230917"/>
              <a:ext cx="2530483" cy="6040912"/>
              <a:chOff x="1315634" y="1635689"/>
              <a:chExt cx="1884066" cy="6040912"/>
            </a:xfrm>
          </p:grpSpPr>
          <p:sp>
            <p:nvSpPr>
              <p:cNvPr id="13" name="Rounded Rectangle 13">
                <a:extLst>
                  <a:ext uri="{FF2B5EF4-FFF2-40B4-BE49-F238E27FC236}">
                    <a16:creationId xmlns:a16="http://schemas.microsoft.com/office/drawing/2014/main" id="{0EC45A9B-DCA6-4F2D-9CBD-1BCF8D9E5336}"/>
                  </a:ext>
                </a:extLst>
              </p:cNvPr>
              <p:cNvSpPr/>
              <p:nvPr/>
            </p:nvSpPr>
            <p:spPr>
              <a:xfrm>
                <a:off x="1315634" y="1713029"/>
                <a:ext cx="1884066" cy="5963572"/>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a16="http://schemas.microsoft.com/office/drawing/2014/main" id="{1A5C037A-DD2B-45E3-9EC7-4FA8C94C91BE}"/>
                  </a:ext>
                </a:extLst>
              </p:cNvPr>
              <p:cNvSpPr/>
              <p:nvPr/>
            </p:nvSpPr>
            <p:spPr>
              <a:xfrm>
                <a:off x="1315635" y="1635689"/>
                <a:ext cx="1884065" cy="823064"/>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7</a:t>
                </a:r>
                <a:endParaRPr lang="ko-KR" altLang="en-US" sz="2700" dirty="0"/>
              </a:p>
            </p:txBody>
          </p:sp>
          <p:sp>
            <p:nvSpPr>
              <p:cNvPr id="15" name="Rounded Rectangle 15">
                <a:extLst>
                  <a:ext uri="{FF2B5EF4-FFF2-40B4-BE49-F238E27FC236}">
                    <a16:creationId xmlns:a16="http://schemas.microsoft.com/office/drawing/2014/main" id="{1E054746-7E08-42F1-AB0D-26E8B5DA92DE}"/>
                  </a:ext>
                </a:extLst>
              </p:cNvPr>
              <p:cNvSpPr/>
              <p:nvPr/>
            </p:nvSpPr>
            <p:spPr>
              <a:xfrm>
                <a:off x="1461679" y="6951894"/>
                <a:ext cx="1549609" cy="588961"/>
              </a:xfrm>
              <a:prstGeom prst="roundRect">
                <a:avLst>
                  <a:gd name="adj" fmla="val 17769"/>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ko-KR" sz="1400" b="1" dirty="0"/>
                  <a:t>(Rimal et al., 2018; Coppin et al., 2004; Lu et al., 2013) </a:t>
                </a:r>
                <a:endParaRPr lang="ko-KR" altLang="en-US" sz="1400" b="1" dirty="0"/>
              </a:p>
            </p:txBody>
          </p:sp>
        </p:grpSp>
        <p:sp>
          <p:nvSpPr>
            <p:cNvPr id="18" name="TextBox 17">
              <a:extLst>
                <a:ext uri="{FF2B5EF4-FFF2-40B4-BE49-F238E27FC236}">
                  <a16:creationId xmlns:a16="http://schemas.microsoft.com/office/drawing/2014/main" id="{D3E7C145-71A0-4FA0-9FC0-6D8EB7EC5A0C}"/>
                </a:ext>
              </a:extLst>
            </p:cNvPr>
            <p:cNvSpPr txBox="1"/>
            <p:nvPr/>
          </p:nvSpPr>
          <p:spPr>
            <a:xfrm>
              <a:off x="164228" y="2131320"/>
              <a:ext cx="2325756" cy="4501609"/>
            </a:xfrm>
            <a:prstGeom prst="rect">
              <a:avLst/>
            </a:prstGeom>
            <a:noFill/>
          </p:spPr>
          <p:txBody>
            <a:bodyPr wrap="square" rtlCol="0">
              <a:spAutoFit/>
            </a:bodyPr>
            <a:lstStyle/>
            <a:p>
              <a:r>
                <a:rPr lang="en-GB" sz="2400" dirty="0">
                  <a:effectLst/>
                  <a:latin typeface="Times New Roman" panose="02020603050405020304" pitchFamily="18" charset="0"/>
                  <a:ea typeface="Calibri" panose="020F0502020204030204" pitchFamily="34" charset="0"/>
                </a:rPr>
                <a:t>Information System (GIS) and Remote Sensing (RS) applications/techniques are widely used to assess and quantify land use land cover changes </a:t>
              </a:r>
              <a:r>
                <a:rPr lang="en-GB" sz="2400" dirty="0">
                  <a:latin typeface="Times New Roman" panose="02020603050405020304" pitchFamily="18" charset="0"/>
                  <a:ea typeface="Calibri" panose="020F0502020204030204" pitchFamily="34" charset="0"/>
                </a:rPr>
                <a:t>over a </a:t>
              </a:r>
              <a:r>
                <a:rPr lang="en-GB" sz="2400" dirty="0">
                  <a:effectLst/>
                  <a:latin typeface="Times New Roman" panose="02020603050405020304" pitchFamily="18" charset="0"/>
                  <a:ea typeface="Calibri" panose="020F0502020204030204" pitchFamily="34" charset="0"/>
                </a:rPr>
                <a:t>long-term </a:t>
              </a:r>
              <a:r>
                <a:rPr lang="en-GB" sz="2400" dirty="0" err="1">
                  <a:effectLst/>
                  <a:latin typeface="Times New Roman" panose="02020603050405020304" pitchFamily="18" charset="0"/>
                  <a:ea typeface="Calibri" panose="020F0502020204030204" pitchFamily="34" charset="0"/>
                </a:rPr>
                <a:t>s</a:t>
              </a:r>
              <a:r>
                <a:rPr lang="en-GB" sz="2400" dirty="0" err="1">
                  <a:latin typeface="Times New Roman" panose="02020603050405020304" pitchFamily="18" charset="0"/>
                  <a:ea typeface="Calibri" panose="020F0502020204030204" pitchFamily="34" charset="0"/>
                </a:rPr>
                <a:t>patio</a:t>
              </a:r>
              <a:r>
                <a:rPr lang="en-GB" sz="2400" dirty="0">
                  <a:latin typeface="Times New Roman" panose="02020603050405020304" pitchFamily="18" charset="0"/>
                  <a:ea typeface="Calibri" panose="020F0502020204030204" pitchFamily="34" charset="0"/>
                </a:rPr>
                <a:t>-temporal</a:t>
              </a:r>
              <a:r>
                <a:rPr lang="en-GB" sz="2400" dirty="0">
                  <a:effectLst/>
                  <a:latin typeface="Times New Roman" panose="02020603050405020304" pitchFamily="18" charset="0"/>
                  <a:ea typeface="Calibri" panose="020F0502020204030204" pitchFamily="34" charset="0"/>
                </a:rPr>
                <a:t> range measurement, change detection, and analysis.</a:t>
              </a:r>
              <a:endParaRPr lang="ko-KR" altLang="en-US" sz="16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16E54A24-397E-9A17-B6EA-F0A9CA12C91D}"/>
              </a:ext>
            </a:extLst>
          </p:cNvPr>
          <p:cNvGrpSpPr/>
          <p:nvPr/>
        </p:nvGrpSpPr>
        <p:grpSpPr>
          <a:xfrm>
            <a:off x="5438017" y="1273675"/>
            <a:ext cx="3886200" cy="4584513"/>
            <a:chOff x="3619984" y="1630357"/>
            <a:chExt cx="1884067" cy="4184499"/>
          </a:xfrm>
        </p:grpSpPr>
        <p:sp>
          <p:nvSpPr>
            <p:cNvPr id="4" name="Rounded Rectangle 4">
              <a:extLst>
                <a:ext uri="{FF2B5EF4-FFF2-40B4-BE49-F238E27FC236}">
                  <a16:creationId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ko-KR" sz="2700" dirty="0"/>
                <a:t>8</a:t>
              </a:r>
              <a:endParaRPr lang="ko-KR" altLang="en-US" sz="2700" dirty="0"/>
            </a:p>
          </p:txBody>
        </p:sp>
        <p:sp>
          <p:nvSpPr>
            <p:cNvPr id="6" name="Rounded Rectangle 6">
              <a:extLst>
                <a:ext uri="{FF2B5EF4-FFF2-40B4-BE49-F238E27FC236}">
                  <a16:creationId xmlns:a16="http://schemas.microsoft.com/office/drawing/2014/main" id="{58FDC561-B30F-4A44-87B4-A0C4B7A83534}"/>
                </a:ext>
              </a:extLst>
            </p:cNvPr>
            <p:cNvSpPr/>
            <p:nvPr/>
          </p:nvSpPr>
          <p:spPr>
            <a:xfrm>
              <a:off x="3753789" y="5124030"/>
              <a:ext cx="1616457" cy="585752"/>
            </a:xfrm>
            <a:prstGeom prst="roundRect">
              <a:avLst>
                <a:gd name="adj" fmla="val 17769"/>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ko-KR" sz="1400" b="1" dirty="0"/>
                <a:t>(Lu et al., 2013; Maity et al., 2020; Mallick et al., 2021)</a:t>
              </a:r>
              <a:endParaRPr lang="ko-KR" altLang="en-US" sz="1400" b="1" dirty="0"/>
            </a:p>
          </p:txBody>
        </p:sp>
        <p:grpSp>
          <p:nvGrpSpPr>
            <p:cNvPr id="25" name="Group 24">
              <a:extLst>
                <a:ext uri="{FF2B5EF4-FFF2-40B4-BE49-F238E27FC236}">
                  <a16:creationId xmlns:a16="http://schemas.microsoft.com/office/drawing/2014/main" id="{556D98AA-512C-4DFF-A953-7C24609C6A72}"/>
                </a:ext>
              </a:extLst>
            </p:cNvPr>
            <p:cNvGrpSpPr/>
            <p:nvPr/>
          </p:nvGrpSpPr>
          <p:grpSpPr>
            <a:xfrm>
              <a:off x="3687077" y="2181159"/>
              <a:ext cx="1683169" cy="1938992"/>
              <a:chOff x="761555" y="3416439"/>
              <a:chExt cx="1470094" cy="1938992"/>
            </a:xfrm>
            <a:noFill/>
          </p:grpSpPr>
          <p:sp>
            <p:nvSpPr>
              <p:cNvPr id="26" name="TextBox 25">
                <a:extLst>
                  <a:ext uri="{FF2B5EF4-FFF2-40B4-BE49-F238E27FC236}">
                    <a16:creationId xmlns:a16="http://schemas.microsoft.com/office/drawing/2014/main" id="{BF88EC9D-65A0-4A68-9D8A-51F1FB92EFAE}"/>
                  </a:ext>
                </a:extLst>
              </p:cNvPr>
              <p:cNvSpPr txBox="1"/>
              <p:nvPr/>
            </p:nvSpPr>
            <p:spPr>
              <a:xfrm>
                <a:off x="819822" y="3646109"/>
                <a:ext cx="1411827"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993E1904-5176-4A2A-9270-7A0767FA657E}"/>
                  </a:ext>
                </a:extLst>
              </p:cNvPr>
              <p:cNvSpPr txBox="1"/>
              <p:nvPr/>
            </p:nvSpPr>
            <p:spPr>
              <a:xfrm>
                <a:off x="761555" y="3416439"/>
                <a:ext cx="1411827" cy="1938992"/>
              </a:xfrm>
              <a:prstGeom prst="rect">
                <a:avLst/>
              </a:prstGeom>
              <a:grpFill/>
            </p:spPr>
            <p:txBody>
              <a:bodyPr wrap="square" rtlCol="0">
                <a:spAutoFit/>
              </a:bodyPr>
              <a:lstStyle/>
              <a:p>
                <a:r>
                  <a:rPr lang="en-GB" sz="2400" dirty="0">
                    <a:effectLst/>
                    <a:latin typeface="Times New Roman" panose="02020603050405020304" pitchFamily="18" charset="0"/>
                    <a:ea typeface="Calibri" panose="020F0502020204030204" pitchFamily="34" charset="0"/>
                  </a:rPr>
                  <a:t>Satellite imagery data was successfully used for the assessment of LULC change analysis for the last 30 years</a:t>
                </a:r>
                <a:r>
                  <a:rPr lang="en-GB" sz="1800" dirty="0">
                    <a:effectLst/>
                    <a:latin typeface="Times New Roman" panose="02020603050405020304" pitchFamily="18" charset="0"/>
                    <a:ea typeface="Calibri" panose="020F0502020204030204" pitchFamily="34" charset="0"/>
                  </a:rPr>
                  <a:t>.</a:t>
                </a:r>
                <a:endParaRPr lang="ko-KR" altLang="en-US" sz="3200" dirty="0">
                  <a:solidFill>
                    <a:schemeClr val="tx1">
                      <a:lumMod val="75000"/>
                      <a:lumOff val="25000"/>
                    </a:schemeClr>
                  </a:solidFill>
                  <a:cs typeface="Arial" pitchFamily="34" charset="0"/>
                </a:endParaRPr>
              </a:p>
            </p:txBody>
          </p:sp>
        </p:grpSp>
      </p:grpSp>
    </p:spTree>
    <p:extLst>
      <p:ext uri="{BB962C8B-B14F-4D97-AF65-F5344CB8AC3E}">
        <p14:creationId xmlns:p14="http://schemas.microsoft.com/office/powerpoint/2010/main" val="23502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8433E9-837B-2539-1E5F-28B0B87EAB76}"/>
              </a:ext>
            </a:extLst>
          </p:cNvPr>
          <p:cNvGrpSpPr/>
          <p:nvPr/>
        </p:nvGrpSpPr>
        <p:grpSpPr>
          <a:xfrm>
            <a:off x="6451043" y="281354"/>
            <a:ext cx="5328132" cy="5807948"/>
            <a:chOff x="6451043" y="281354"/>
            <a:chExt cx="5328132" cy="5807948"/>
          </a:xfrm>
        </p:grpSpPr>
        <p:sp>
          <p:nvSpPr>
            <p:cNvPr id="6" name="제목 3">
              <a:extLst>
                <a:ext uri="{FF2B5EF4-FFF2-40B4-BE49-F238E27FC236}">
                  <a16:creationId xmlns:a16="http://schemas.microsoft.com/office/drawing/2014/main" id="{0C7B140C-4A13-4136-AB20-68851F665BEA}"/>
                </a:ext>
              </a:extLst>
            </p:cNvPr>
            <p:cNvSpPr txBox="1">
              <a:spLocks/>
            </p:cNvSpPr>
            <p:nvPr/>
          </p:nvSpPr>
          <p:spPr>
            <a:xfrm>
              <a:off x="6451043" y="281354"/>
              <a:ext cx="5328132" cy="132022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a:highlight>
                    <a:srgbClr val="FFFF00"/>
                  </a:highlight>
                </a:rPr>
                <a:t>2. Study Area-</a:t>
              </a:r>
              <a:r>
                <a:rPr lang="en-US" altLang="ko-KR" sz="3600" b="1" dirty="0" err="1">
                  <a:highlight>
                    <a:srgbClr val="FFFF00"/>
                  </a:highlight>
                </a:rPr>
                <a:t>Mardan</a:t>
              </a:r>
              <a:endParaRPr lang="ko-KR" altLang="en-US" sz="3600" b="1" dirty="0">
                <a:highlight>
                  <a:srgbClr val="FFFF00"/>
                </a:highlight>
              </a:endParaRPr>
            </a:p>
          </p:txBody>
        </p:sp>
        <p:sp>
          <p:nvSpPr>
            <p:cNvPr id="9" name="TextBox 8">
              <a:extLst>
                <a:ext uri="{FF2B5EF4-FFF2-40B4-BE49-F238E27FC236}">
                  <a16:creationId xmlns:a16="http://schemas.microsoft.com/office/drawing/2014/main" id="{91761FBF-CA85-4B80-B439-96AC74D3B321}"/>
                </a:ext>
              </a:extLst>
            </p:cNvPr>
            <p:cNvSpPr txBox="1"/>
            <p:nvPr/>
          </p:nvSpPr>
          <p:spPr>
            <a:xfrm>
              <a:off x="6947548" y="1432051"/>
              <a:ext cx="4716113" cy="923330"/>
            </a:xfrm>
            <a:prstGeom prst="rect">
              <a:avLst/>
            </a:prstGeom>
            <a:noFill/>
          </p:spPr>
          <p:txBody>
            <a:bodyPr wrap="square" rtlCol="0">
              <a:spAutoFit/>
            </a:bodyPr>
            <a:lstStyle/>
            <a:p>
              <a:r>
                <a:rPr lang="en-GB" sz="1800" dirty="0">
                  <a:effectLst/>
                  <a:latin typeface="Times New Roman" panose="02020603050405020304" pitchFamily="18" charset="0"/>
                  <a:ea typeface="Calibri" panose="020F0502020204030204" pitchFamily="34" charset="0"/>
                </a:rPr>
                <a:t>Tehsil Mardan was chosen based on its rapid urban expansion and population growth over the last three decades.</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3D7D8A16-A2F6-456A-A717-A5FFE7955726}"/>
                </a:ext>
              </a:extLst>
            </p:cNvPr>
            <p:cNvSpPr txBox="1"/>
            <p:nvPr/>
          </p:nvSpPr>
          <p:spPr>
            <a:xfrm>
              <a:off x="6947548" y="2614395"/>
              <a:ext cx="4703737" cy="996702"/>
            </a:xfrm>
            <a:prstGeom prst="rect">
              <a:avLst/>
            </a:prstGeom>
            <a:noFill/>
          </p:spPr>
          <p:txBody>
            <a:bodyPr wrap="square" rtlCol="0">
              <a:spAutoFit/>
            </a:bodyPr>
            <a:lstStyle/>
            <a:p>
              <a:r>
                <a:rPr lang="en-GB" sz="1800" dirty="0">
                  <a:effectLst/>
                  <a:latin typeface="Times New Roman" panose="02020603050405020304" pitchFamily="18" charset="0"/>
                  <a:ea typeface="Calibri" panose="020F0502020204030204" pitchFamily="34" charset="0"/>
                </a:rPr>
                <a:t>Mardan is the 2</a:t>
              </a:r>
              <a:r>
                <a:rPr lang="en-GB" sz="1800" baseline="30000" dirty="0">
                  <a:effectLst/>
                  <a:latin typeface="Times New Roman" panose="02020603050405020304" pitchFamily="18" charset="0"/>
                  <a:ea typeface="Calibri" panose="020F0502020204030204" pitchFamily="34" charset="0"/>
                </a:rPr>
                <a:t>nd</a:t>
              </a:r>
              <a:r>
                <a:rPr lang="en-GB" sz="1800" dirty="0">
                  <a:effectLst/>
                  <a:latin typeface="Times New Roman" panose="02020603050405020304" pitchFamily="18" charset="0"/>
                  <a:ea typeface="Calibri" panose="020F0502020204030204" pitchFamily="34" charset="0"/>
                </a:rPr>
                <a:t> big city after the provincial capital Peshawar of Khyber Pakhtunkhwa and 23</a:t>
              </a:r>
              <a:r>
                <a:rPr lang="en-GB" sz="1800" baseline="30000" dirty="0">
                  <a:effectLst/>
                  <a:latin typeface="Times New Roman" panose="02020603050405020304" pitchFamily="18" charset="0"/>
                  <a:ea typeface="Calibri" panose="020F0502020204030204" pitchFamily="34" charset="0"/>
                </a:rPr>
                <a:t>rd</a:t>
              </a:r>
              <a:r>
                <a:rPr lang="en-GB" sz="1800" dirty="0">
                  <a:effectLst/>
                  <a:latin typeface="Times New Roman" panose="02020603050405020304" pitchFamily="18" charset="0"/>
                  <a:ea typeface="Calibri" panose="020F0502020204030204" pitchFamily="34" charset="0"/>
                </a:rPr>
                <a:t> on the list of the biggest cities in the country.</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6429EF4F-6E4B-4FF4-B5CE-70863213E613}"/>
                </a:ext>
              </a:extLst>
            </p:cNvPr>
            <p:cNvSpPr txBox="1"/>
            <p:nvPr/>
          </p:nvSpPr>
          <p:spPr>
            <a:xfrm>
              <a:off x="6947548" y="3845775"/>
              <a:ext cx="4477728" cy="646331"/>
            </a:xfrm>
            <a:prstGeom prst="rect">
              <a:avLst/>
            </a:prstGeom>
            <a:noFill/>
          </p:spPr>
          <p:txBody>
            <a:bodyPr wrap="square" rtlCol="0">
              <a:spAutoFit/>
            </a:bodyPr>
            <a:lstStyle/>
            <a:p>
              <a:r>
                <a:rPr lang="en-GB" sz="1800" dirty="0">
                  <a:effectLst/>
                  <a:latin typeface="Times New Roman" panose="02020603050405020304" pitchFamily="18" charset="0"/>
                  <a:ea typeface="Calibri" panose="020F0502020204030204" pitchFamily="34" charset="0"/>
                </a:rPr>
                <a:t>It is about 32 km and 148 km away from Peshawar and Islamabad respectively.</a:t>
              </a:r>
              <a:endParaRPr lang="ko-KR" altLang="en-US" sz="1200" b="1" dirty="0">
                <a:solidFill>
                  <a:schemeClr val="tx1">
                    <a:lumMod val="75000"/>
                    <a:lumOff val="25000"/>
                  </a:schemeClr>
                </a:solidFill>
                <a:cs typeface="Arial" pitchFamily="34" charset="0"/>
              </a:endParaRPr>
            </a:p>
          </p:txBody>
        </p:sp>
        <p:sp>
          <p:nvSpPr>
            <p:cNvPr id="16" name="Chevron 2">
              <a:extLst>
                <a:ext uri="{FF2B5EF4-FFF2-40B4-BE49-F238E27FC236}">
                  <a16:creationId xmlns:a16="http://schemas.microsoft.com/office/drawing/2014/main" id="{9DA13FD4-CE61-4A83-AEA3-BB86340E67DC}"/>
                </a:ext>
              </a:extLst>
            </p:cNvPr>
            <p:cNvSpPr/>
            <p:nvPr/>
          </p:nvSpPr>
          <p:spPr>
            <a:xfrm rot="5400000">
              <a:off x="6433027" y="1571445"/>
              <a:ext cx="414316" cy="378284"/>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2">
              <a:extLst>
                <a:ext uri="{FF2B5EF4-FFF2-40B4-BE49-F238E27FC236}">
                  <a16:creationId xmlns:a16="http://schemas.microsoft.com/office/drawing/2014/main" id="{C6F4A594-6651-4EFD-B9F9-84C1D1F93DE5}"/>
                </a:ext>
              </a:extLst>
            </p:cNvPr>
            <p:cNvSpPr/>
            <p:nvPr/>
          </p:nvSpPr>
          <p:spPr>
            <a:xfrm rot="5400000">
              <a:off x="6433027" y="2891669"/>
              <a:ext cx="414316" cy="378284"/>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2">
              <a:extLst>
                <a:ext uri="{FF2B5EF4-FFF2-40B4-BE49-F238E27FC236}">
                  <a16:creationId xmlns:a16="http://schemas.microsoft.com/office/drawing/2014/main" id="{394C9E99-0CD6-4B0C-BC30-D37305EBB2DC}"/>
                </a:ext>
              </a:extLst>
            </p:cNvPr>
            <p:cNvSpPr/>
            <p:nvPr/>
          </p:nvSpPr>
          <p:spPr>
            <a:xfrm rot="5400000">
              <a:off x="6433027" y="4005479"/>
              <a:ext cx="414316" cy="378284"/>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TextBox 22">
              <a:extLst>
                <a:ext uri="{FF2B5EF4-FFF2-40B4-BE49-F238E27FC236}">
                  <a16:creationId xmlns:a16="http://schemas.microsoft.com/office/drawing/2014/main" id="{913C65D9-0539-B205-0B28-5956AEA663C7}"/>
                </a:ext>
              </a:extLst>
            </p:cNvPr>
            <p:cNvSpPr txBox="1"/>
            <p:nvPr/>
          </p:nvSpPr>
          <p:spPr>
            <a:xfrm>
              <a:off x="6947548" y="4793589"/>
              <a:ext cx="4703736" cy="1295713"/>
            </a:xfrm>
            <a:prstGeom prst="rect">
              <a:avLst/>
            </a:prstGeom>
            <a:noFill/>
          </p:spPr>
          <p:txBody>
            <a:bodyPr wrap="square" rtlCol="0">
              <a:spAutoFit/>
            </a:bodyPr>
            <a:lstStyle/>
            <a:p>
              <a:r>
                <a:rPr lang="en-GB" sz="1800" dirty="0">
                  <a:effectLst/>
                  <a:latin typeface="Times New Roman" panose="02020603050405020304" pitchFamily="18" charset="0"/>
                  <a:ea typeface="Calibri" panose="020F0502020204030204" pitchFamily="34" charset="0"/>
                </a:rPr>
                <a:t>The average annual temperature remained 22</a:t>
              </a:r>
              <a:r>
                <a:rPr lang="en-GB" sz="1800" baseline="30000" dirty="0">
                  <a:effectLst/>
                  <a:latin typeface="Times New Roman" panose="02020603050405020304" pitchFamily="18" charset="0"/>
                  <a:ea typeface="Calibri" panose="020F0502020204030204" pitchFamily="34" charset="0"/>
                </a:rPr>
                <a:t>0</a:t>
              </a:r>
              <a:r>
                <a:rPr lang="en-GB" sz="1800" dirty="0">
                  <a:effectLst/>
                  <a:latin typeface="Times New Roman" panose="02020603050405020304" pitchFamily="18" charset="0"/>
                  <a:ea typeface="Calibri" panose="020F0502020204030204" pitchFamily="34" charset="0"/>
                </a:rPr>
                <a:t>C with June being the hottest month and total annual rainfall of 560 mm, with August having the highest rainfall of 122 mm.</a:t>
              </a:r>
              <a:endParaRPr lang="ko-KR" altLang="en-US" sz="1200" b="1" dirty="0">
                <a:solidFill>
                  <a:schemeClr val="tx1">
                    <a:lumMod val="75000"/>
                    <a:lumOff val="25000"/>
                  </a:schemeClr>
                </a:solidFill>
                <a:cs typeface="Arial" pitchFamily="34" charset="0"/>
              </a:endParaRPr>
            </a:p>
          </p:txBody>
        </p:sp>
        <p:sp>
          <p:nvSpPr>
            <p:cNvPr id="24" name="Chevron 2">
              <a:extLst>
                <a:ext uri="{FF2B5EF4-FFF2-40B4-BE49-F238E27FC236}">
                  <a16:creationId xmlns:a16="http://schemas.microsoft.com/office/drawing/2014/main" id="{0C0949F2-F55D-2634-1D74-18D3A7CE5526}"/>
                </a:ext>
              </a:extLst>
            </p:cNvPr>
            <p:cNvSpPr/>
            <p:nvPr/>
          </p:nvSpPr>
          <p:spPr>
            <a:xfrm rot="5400000">
              <a:off x="6433027" y="5194651"/>
              <a:ext cx="414316" cy="378284"/>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pic>
        <p:nvPicPr>
          <p:cNvPr id="3" name="Picture 2" descr="Map&#10;&#10;Description automatically generated">
            <a:extLst>
              <a:ext uri="{FF2B5EF4-FFF2-40B4-BE49-F238E27FC236}">
                <a16:creationId xmlns:a16="http://schemas.microsoft.com/office/drawing/2014/main" id="{40F4191A-5E8B-DA1B-FAD9-4B374069E4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45" y="193466"/>
            <a:ext cx="5968184" cy="6316191"/>
          </a:xfrm>
          <a:prstGeom prst="rect">
            <a:avLst/>
          </a:prstGeom>
          <a:noFill/>
          <a:ln w="3175">
            <a:solidFill>
              <a:schemeClr val="tx1"/>
            </a:solidFill>
          </a:ln>
        </p:spPr>
      </p:pic>
    </p:spTree>
    <p:extLst>
      <p:ext uri="{BB962C8B-B14F-4D97-AF65-F5344CB8AC3E}">
        <p14:creationId xmlns:p14="http://schemas.microsoft.com/office/powerpoint/2010/main" val="186036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4013" y="140287"/>
            <a:ext cx="11573197" cy="724247"/>
          </a:xfrm>
        </p:spPr>
        <p:txBody>
          <a:bodyPr>
            <a:normAutofit/>
          </a:bodyPr>
          <a:lstStyle/>
          <a:p>
            <a:r>
              <a:rPr lang="en-US" sz="4400" b="1" dirty="0">
                <a:highlight>
                  <a:srgbClr val="FFFF00"/>
                </a:highlight>
              </a:rPr>
              <a:t>3. Methodology and Data Set</a:t>
            </a:r>
          </a:p>
        </p:txBody>
      </p:sp>
      <p:sp>
        <p:nvSpPr>
          <p:cNvPr id="60" name="TextBox 59">
            <a:extLst>
              <a:ext uri="{FF2B5EF4-FFF2-40B4-BE49-F238E27FC236}">
                <a16:creationId xmlns:a16="http://schemas.microsoft.com/office/drawing/2014/main" id="{6BE442DC-05F1-40C2-B6B6-F2C95F6EB292}"/>
              </a:ext>
            </a:extLst>
          </p:cNvPr>
          <p:cNvSpPr txBox="1"/>
          <p:nvPr/>
        </p:nvSpPr>
        <p:spPr>
          <a:xfrm>
            <a:off x="5998191" y="906525"/>
            <a:ext cx="4980870" cy="923330"/>
          </a:xfrm>
          <a:prstGeom prst="rect">
            <a:avLst/>
          </a:prstGeom>
          <a:noFill/>
        </p:spPr>
        <p:txBody>
          <a:bodyPr wrap="square" rtlCol="0">
            <a:spAutoFit/>
          </a:bodyPr>
          <a:lstStyle/>
          <a:p>
            <a:pPr algn="ctr"/>
            <a:r>
              <a:rPr lang="en-GB" sz="1800" dirty="0">
                <a:effectLst/>
                <a:latin typeface="Times New Roman" panose="02020603050405020304" pitchFamily="18" charset="0"/>
                <a:ea typeface="Calibri" panose="020F0502020204030204" pitchFamily="34" charset="0"/>
              </a:rPr>
              <a:t>To know the extent and space of urbanization, Landsat satellite imageries were downloaded from the USGS website (</a:t>
            </a:r>
            <a:r>
              <a:rPr lang="en-GB" sz="18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https://earthexplorer.usgs.gov/</a:t>
            </a:r>
            <a:r>
              <a:rPr lang="en-GB" sz="1800" dirty="0">
                <a:effectLst/>
                <a:latin typeface="Times New Roman" panose="02020603050405020304" pitchFamily="18" charset="0"/>
                <a:ea typeface="Calibri" panose="020F0502020204030204" pitchFamily="34" charset="0"/>
              </a:rPr>
              <a:t>). </a:t>
            </a:r>
            <a:endParaRPr lang="ko-KR" altLang="en-US" sz="1200" b="1" dirty="0">
              <a:solidFill>
                <a:schemeClr val="tx1">
                  <a:lumMod val="75000"/>
                  <a:lumOff val="25000"/>
                </a:schemeClr>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744771" y="889172"/>
            <a:ext cx="4593347" cy="923330"/>
          </a:xfrm>
          <a:prstGeom prst="rect">
            <a:avLst/>
          </a:prstGeom>
          <a:noFill/>
        </p:spPr>
        <p:txBody>
          <a:bodyPr wrap="square" rtlCol="0">
            <a:spAutoFit/>
          </a:bodyPr>
          <a:lstStyle/>
          <a:p>
            <a:pPr algn="ctr"/>
            <a:r>
              <a:rPr lang="en-GB" sz="1800" dirty="0">
                <a:effectLst/>
                <a:latin typeface="Times New Roman" panose="02020603050405020304" pitchFamily="18" charset="0"/>
                <a:ea typeface="Calibri" panose="020F0502020204030204" pitchFamily="34" charset="0"/>
              </a:rPr>
              <a:t>Both primary and secondary data sets (literature and published reports) were accessed and </a:t>
            </a:r>
            <a:r>
              <a:rPr lang="en-GB" sz="1800" dirty="0" err="1">
                <a:effectLst/>
                <a:latin typeface="Times New Roman" panose="02020603050405020304" pitchFamily="18" charset="0"/>
                <a:ea typeface="Calibri" panose="020F0502020204030204" pitchFamily="34" charset="0"/>
              </a:rPr>
              <a:t>analyzed</a:t>
            </a:r>
            <a:r>
              <a:rPr lang="en-GB" sz="1800" dirty="0">
                <a:effectLst/>
                <a:latin typeface="Times New Roman" panose="02020603050405020304" pitchFamily="18" charset="0"/>
                <a:ea typeface="Calibri" panose="020F0502020204030204" pitchFamily="34" charset="0"/>
              </a:rPr>
              <a:t> during the current study</a:t>
            </a:r>
            <a:endParaRPr lang="ko-KR" altLang="en-US" sz="1200" b="1" dirty="0">
              <a:solidFill>
                <a:schemeClr val="tx1">
                  <a:lumMod val="75000"/>
                  <a:lumOff val="25000"/>
                </a:schemeClr>
              </a:solidFill>
              <a:cs typeface="Arial" pitchFamily="34" charset="0"/>
            </a:endParaRPr>
          </a:p>
        </p:txBody>
      </p:sp>
      <p:sp>
        <p:nvSpPr>
          <p:cNvPr id="88" name="Frame 17">
            <a:extLst>
              <a:ext uri="{FF2B5EF4-FFF2-40B4-BE49-F238E27FC236}">
                <a16:creationId xmlns:a16="http://schemas.microsoft.com/office/drawing/2014/main" id="{F7AD9BB7-FD2D-2C95-06CD-86218551C7FF}"/>
              </a:ext>
            </a:extLst>
          </p:cNvPr>
          <p:cNvSpPr/>
          <p:nvPr/>
        </p:nvSpPr>
        <p:spPr>
          <a:xfrm>
            <a:off x="5562245" y="4700447"/>
            <a:ext cx="260401"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109" name="Oval 108">
            <a:extLst>
              <a:ext uri="{FF2B5EF4-FFF2-40B4-BE49-F238E27FC236}">
                <a16:creationId xmlns:a16="http://schemas.microsoft.com/office/drawing/2014/main" id="{5D297B55-DFFC-71E8-22FC-03F833EA9AC6}"/>
              </a:ext>
            </a:extLst>
          </p:cNvPr>
          <p:cNvSpPr/>
          <p:nvPr/>
        </p:nvSpPr>
        <p:spPr>
          <a:xfrm>
            <a:off x="9845621" y="3149665"/>
            <a:ext cx="1987235" cy="1780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LULC and Population Correlation Analysis</a:t>
            </a:r>
          </a:p>
        </p:txBody>
      </p:sp>
      <p:graphicFrame>
        <p:nvGraphicFramePr>
          <p:cNvPr id="6" name="Content Placeholder 4">
            <a:extLst>
              <a:ext uri="{FF2B5EF4-FFF2-40B4-BE49-F238E27FC236}">
                <a16:creationId xmlns:a16="http://schemas.microsoft.com/office/drawing/2014/main" id="{771727A8-5EE9-5951-4A98-199D94C4FBDD}"/>
              </a:ext>
            </a:extLst>
          </p:cNvPr>
          <p:cNvGraphicFramePr>
            <a:graphicFrameLocks/>
          </p:cNvGraphicFramePr>
          <p:nvPr>
            <p:extLst>
              <p:ext uri="{D42A27DB-BD31-4B8C-83A1-F6EECF244321}">
                <p14:modId xmlns:p14="http://schemas.microsoft.com/office/powerpoint/2010/main" val="11796323"/>
              </p:ext>
            </p:extLst>
          </p:nvPr>
        </p:nvGraphicFramePr>
        <p:xfrm>
          <a:off x="359144" y="2258286"/>
          <a:ext cx="8129482" cy="1939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3">
            <a:extLst>
              <a:ext uri="{FF2B5EF4-FFF2-40B4-BE49-F238E27FC236}">
                <a16:creationId xmlns:a16="http://schemas.microsoft.com/office/drawing/2014/main" id="{3FDAD3EC-E606-3757-755B-F9910B1C6B27}"/>
              </a:ext>
            </a:extLst>
          </p:cNvPr>
          <p:cNvGraphicFramePr>
            <a:graphicFrameLocks/>
          </p:cNvGraphicFramePr>
          <p:nvPr>
            <p:extLst>
              <p:ext uri="{D42A27DB-BD31-4B8C-83A1-F6EECF244321}">
                <p14:modId xmlns:p14="http://schemas.microsoft.com/office/powerpoint/2010/main" val="1149582732"/>
              </p:ext>
            </p:extLst>
          </p:nvPr>
        </p:nvGraphicFramePr>
        <p:xfrm>
          <a:off x="185864" y="4316536"/>
          <a:ext cx="8129482" cy="17808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0" name="Straight Arrow Connector 9">
            <a:extLst>
              <a:ext uri="{FF2B5EF4-FFF2-40B4-BE49-F238E27FC236}">
                <a16:creationId xmlns:a16="http://schemas.microsoft.com/office/drawing/2014/main" id="{7446A5FC-98C7-5FEC-4B5A-7E7FA4CD4930}"/>
              </a:ext>
            </a:extLst>
          </p:cNvPr>
          <p:cNvCxnSpPr>
            <a:cxnSpLocks/>
            <a:stCxn id="7" idx="3"/>
          </p:cNvCxnSpPr>
          <p:nvPr/>
        </p:nvCxnSpPr>
        <p:spPr>
          <a:xfrm flipV="1">
            <a:off x="8315346" y="4141002"/>
            <a:ext cx="1530275" cy="1065956"/>
          </a:xfrm>
          <a:prstGeom prst="straightConnector1">
            <a:avLst/>
          </a:prstGeom>
          <a:ln w="76200">
            <a:solidFill>
              <a:schemeClr val="accent1"/>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0978B0E5-0E4B-AB6F-5AD3-93632BFD7FEB}"/>
              </a:ext>
            </a:extLst>
          </p:cNvPr>
          <p:cNvCxnSpPr>
            <a:cxnSpLocks/>
            <a:stCxn id="6" idx="3"/>
            <a:endCxn id="109" idx="2"/>
          </p:cNvCxnSpPr>
          <p:nvPr/>
        </p:nvCxnSpPr>
        <p:spPr>
          <a:xfrm>
            <a:off x="8488626" y="3228157"/>
            <a:ext cx="1356995" cy="811931"/>
          </a:xfrm>
          <a:prstGeom prst="straightConnector1">
            <a:avLst/>
          </a:prstGeom>
          <a:ln w="76200">
            <a:solidFill>
              <a:schemeClr val="accent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340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A0A98E-25D8-F5FA-BE64-CC86DB3E2F36}"/>
              </a:ext>
            </a:extLst>
          </p:cNvPr>
          <p:cNvGraphicFramePr>
            <a:graphicFrameLocks noGrp="1"/>
          </p:cNvGraphicFramePr>
          <p:nvPr>
            <p:extLst>
              <p:ext uri="{D42A27DB-BD31-4B8C-83A1-F6EECF244321}">
                <p14:modId xmlns:p14="http://schemas.microsoft.com/office/powerpoint/2010/main" val="2539724139"/>
              </p:ext>
            </p:extLst>
          </p:nvPr>
        </p:nvGraphicFramePr>
        <p:xfrm>
          <a:off x="432214" y="284708"/>
          <a:ext cx="9279345" cy="2952478"/>
        </p:xfrm>
        <a:graphic>
          <a:graphicData uri="http://schemas.openxmlformats.org/drawingml/2006/table">
            <a:tbl>
              <a:tblPr firstRow="1" bandRow="1"/>
              <a:tblGrid>
                <a:gridCol w="508061">
                  <a:extLst>
                    <a:ext uri="{9D8B030D-6E8A-4147-A177-3AD203B41FA5}">
                      <a16:colId xmlns:a16="http://schemas.microsoft.com/office/drawing/2014/main" val="1527385234"/>
                    </a:ext>
                  </a:extLst>
                </a:gridCol>
                <a:gridCol w="674250">
                  <a:extLst>
                    <a:ext uri="{9D8B030D-6E8A-4147-A177-3AD203B41FA5}">
                      <a16:colId xmlns:a16="http://schemas.microsoft.com/office/drawing/2014/main" val="263863690"/>
                    </a:ext>
                  </a:extLst>
                </a:gridCol>
                <a:gridCol w="1101591">
                  <a:extLst>
                    <a:ext uri="{9D8B030D-6E8A-4147-A177-3AD203B41FA5}">
                      <a16:colId xmlns:a16="http://schemas.microsoft.com/office/drawing/2014/main" val="1909851742"/>
                    </a:ext>
                  </a:extLst>
                </a:gridCol>
                <a:gridCol w="1256633">
                  <a:extLst>
                    <a:ext uri="{9D8B030D-6E8A-4147-A177-3AD203B41FA5}">
                      <a16:colId xmlns:a16="http://schemas.microsoft.com/office/drawing/2014/main" val="164076687"/>
                    </a:ext>
                  </a:extLst>
                </a:gridCol>
                <a:gridCol w="1697376">
                  <a:extLst>
                    <a:ext uri="{9D8B030D-6E8A-4147-A177-3AD203B41FA5}">
                      <a16:colId xmlns:a16="http://schemas.microsoft.com/office/drawing/2014/main" val="1201346014"/>
                    </a:ext>
                  </a:extLst>
                </a:gridCol>
                <a:gridCol w="1518951">
                  <a:extLst>
                    <a:ext uri="{9D8B030D-6E8A-4147-A177-3AD203B41FA5}">
                      <a16:colId xmlns:a16="http://schemas.microsoft.com/office/drawing/2014/main" val="2676167153"/>
                    </a:ext>
                  </a:extLst>
                </a:gridCol>
                <a:gridCol w="2522483">
                  <a:extLst>
                    <a:ext uri="{9D8B030D-6E8A-4147-A177-3AD203B41FA5}">
                      <a16:colId xmlns:a16="http://schemas.microsoft.com/office/drawing/2014/main" val="922402269"/>
                    </a:ext>
                  </a:extLst>
                </a:gridCol>
              </a:tblGrid>
              <a:tr h="504806">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S.No.</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Year</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Satellite</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Sensor</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Acquisition date</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Cloud Cover</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effectLst/>
                          <a:latin typeface="Times New Roman" panose="02020603050405020304" pitchFamily="18" charset="0"/>
                          <a:ea typeface="Times New Roman" panose="02020603050405020304" pitchFamily="18" charset="0"/>
                          <a:cs typeface="Arial" panose="020B0604020202020204" pitchFamily="34" charset="0"/>
                        </a:rPr>
                        <a:t>Remarks</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025912"/>
                  </a:ext>
                </a:extLst>
              </a:tr>
              <a:tr h="334228">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1990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TM</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a:t>
                      </a:r>
                      <a:r>
                        <a:rPr lang="en-GB" sz="1400" b="1" kern="120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March 1990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a:effectLst/>
                          <a:latin typeface="Times New Roman" panose="02020603050405020304" pitchFamily="18" charset="0"/>
                          <a:ea typeface="Times New Roman" panose="02020603050405020304" pitchFamily="18" charset="0"/>
                          <a:cs typeface="Arial" panose="020B0604020202020204" pitchFamily="34" charset="0"/>
                        </a:rPr>
                        <a:t>2</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-Targeted Months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-Minimum Cloud     Coverage</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-Clear Study Area</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-Free from Scan-Line Error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en-GB" sz="1400" b="1" dirty="0">
                          <a:effectLst/>
                          <a:latin typeface="Times New Roman" panose="02020603050405020304" pitchFamily="18" charset="0"/>
                          <a:ea typeface="Times New Roman" panose="02020603050405020304" pitchFamily="18" charset="0"/>
                          <a:cs typeface="Arial" panose="020B0604020202020204" pitchFamily="34" charset="0"/>
                        </a:rPr>
                        <a:t>-Resolution =30x30 meters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912025"/>
                  </a:ext>
                </a:extLst>
              </a:tr>
              <a:tr h="334228">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1995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TM</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a:t>
                      </a:r>
                      <a:r>
                        <a:rPr lang="en-GB" sz="1400" b="1" kern="120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April 1995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10696515"/>
                  </a:ext>
                </a:extLst>
              </a:tr>
              <a:tr h="334228">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2000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7</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ETM+</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a:t>
                      </a:r>
                      <a:r>
                        <a:rPr lang="en-GB" sz="1400" b="1" kern="120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April 2000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a:effectLst/>
                          <a:latin typeface="Times New Roman" panose="02020603050405020304" pitchFamily="18" charset="0"/>
                          <a:ea typeface="Times New Roman" panose="02020603050405020304" pitchFamily="18" charset="0"/>
                          <a:cs typeface="Arial" panose="020B0604020202020204" pitchFamily="34" charset="0"/>
                        </a:rPr>
                        <a:t>3</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48992479"/>
                  </a:ext>
                </a:extLst>
              </a:tr>
              <a:tr h="334228">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TM</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r>
                        <a:rPr lang="en-GB" sz="1400" b="1" kern="120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April 2010</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a:effectLst/>
                          <a:latin typeface="Times New Roman" panose="02020603050405020304" pitchFamily="18" charset="0"/>
                          <a:ea typeface="Times New Roman" panose="02020603050405020304" pitchFamily="18" charset="0"/>
                          <a:cs typeface="Arial" panose="020B0604020202020204" pitchFamily="34" charset="0"/>
                        </a:rPr>
                        <a:t>1</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651028015"/>
                  </a:ext>
                </a:extLst>
              </a:tr>
              <a:tr h="555380">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8</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OLI/TIRS</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r>
                        <a:rPr lang="en-GB" sz="1400" b="1" kern="1200" baseline="30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March 2015</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a:effectLst/>
                          <a:latin typeface="Times New Roman" panose="02020603050405020304" pitchFamily="18" charset="0"/>
                          <a:ea typeface="Times New Roman" panose="02020603050405020304" pitchFamily="18" charset="0"/>
                          <a:cs typeface="Arial" panose="020B0604020202020204" pitchFamily="34" charset="0"/>
                        </a:rPr>
                        <a:t>1.7</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443298340"/>
                  </a:ext>
                </a:extLst>
              </a:tr>
              <a:tr h="555380">
                <a:tc>
                  <a:txBody>
                    <a:bodyPr/>
                    <a:lstStyle/>
                    <a:p>
                      <a:pPr algn="ctr">
                        <a:lnSpc>
                          <a:spcPct val="107000"/>
                        </a:lnSpc>
                        <a:spcAft>
                          <a:spcPts val="800"/>
                        </a:spcAft>
                      </a:pPr>
                      <a:r>
                        <a:rPr lang="en-GB" sz="1400" b="1"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2021</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Landsat 8</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OLI/TIRS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r>
                        <a:rPr lang="en-GB" sz="1400" b="1" kern="120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4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March 2021</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400" b="1" dirty="0">
                          <a:effectLst/>
                          <a:latin typeface="Times New Roman" panose="02020603050405020304" pitchFamily="18" charset="0"/>
                          <a:ea typeface="Times New Roman" panose="02020603050405020304" pitchFamily="18" charset="0"/>
                          <a:cs typeface="Arial" panose="020B0604020202020204" pitchFamily="34" charset="0"/>
                        </a:rPr>
                        <a:t>2.4</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827148159"/>
                  </a:ext>
                </a:extLst>
              </a:tr>
            </a:tbl>
          </a:graphicData>
        </a:graphic>
      </p:graphicFrame>
      <p:graphicFrame>
        <p:nvGraphicFramePr>
          <p:cNvPr id="7" name="Table 6">
            <a:extLst>
              <a:ext uri="{FF2B5EF4-FFF2-40B4-BE49-F238E27FC236}">
                <a16:creationId xmlns:a16="http://schemas.microsoft.com/office/drawing/2014/main" id="{E36D0682-F75D-55E7-817E-C60191E313C3}"/>
              </a:ext>
            </a:extLst>
          </p:cNvPr>
          <p:cNvGraphicFramePr>
            <a:graphicFrameLocks noGrp="1"/>
          </p:cNvGraphicFramePr>
          <p:nvPr>
            <p:extLst>
              <p:ext uri="{D42A27DB-BD31-4B8C-83A1-F6EECF244321}">
                <p14:modId xmlns:p14="http://schemas.microsoft.com/office/powerpoint/2010/main" val="1038567721"/>
              </p:ext>
            </p:extLst>
          </p:nvPr>
        </p:nvGraphicFramePr>
        <p:xfrm>
          <a:off x="432213" y="3588855"/>
          <a:ext cx="9342408" cy="2507146"/>
        </p:xfrm>
        <a:graphic>
          <a:graphicData uri="http://schemas.openxmlformats.org/drawingml/2006/table">
            <a:tbl>
              <a:tblPr firstRow="1" firstCol="1" bandRow="1"/>
              <a:tblGrid>
                <a:gridCol w="788695">
                  <a:extLst>
                    <a:ext uri="{9D8B030D-6E8A-4147-A177-3AD203B41FA5}">
                      <a16:colId xmlns:a16="http://schemas.microsoft.com/office/drawing/2014/main" val="2211917532"/>
                    </a:ext>
                  </a:extLst>
                </a:gridCol>
                <a:gridCol w="1468642">
                  <a:extLst>
                    <a:ext uri="{9D8B030D-6E8A-4147-A177-3AD203B41FA5}">
                      <a16:colId xmlns:a16="http://schemas.microsoft.com/office/drawing/2014/main" val="4209174391"/>
                    </a:ext>
                  </a:extLst>
                </a:gridCol>
                <a:gridCol w="7085071">
                  <a:extLst>
                    <a:ext uri="{9D8B030D-6E8A-4147-A177-3AD203B41FA5}">
                      <a16:colId xmlns:a16="http://schemas.microsoft.com/office/drawing/2014/main" val="133416484"/>
                    </a:ext>
                  </a:extLst>
                </a:gridCol>
              </a:tblGrid>
              <a:tr h="394019">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S.No.</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LULC Class</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Description </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29584"/>
                  </a:ext>
                </a:extLst>
              </a:tr>
              <a:tr h="516648">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1</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Built-up  </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This class includes buildings, roads, concrete, and asphalt structures that are covered with impervious surfaces and anthropogenic. </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021725"/>
                  </a:ext>
                </a:extLst>
              </a:tr>
              <a:tr h="394019">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2</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Vegetation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This class includes forest, grasslands, green belts, and cropland  </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33203"/>
                  </a:ext>
                </a:extLst>
              </a:tr>
              <a:tr h="394019">
                <a:tc>
                  <a:txBody>
                    <a:bodyPr/>
                    <a:lstStyle/>
                    <a:p>
                      <a:pPr algn="just">
                        <a:lnSpc>
                          <a:spcPct val="107000"/>
                        </a:lnSpc>
                        <a:spcAft>
                          <a:spcPts val="800"/>
                        </a:spcAft>
                      </a:pPr>
                      <a:r>
                        <a:rPr lang="en-US" sz="1400" b="1">
                          <a:effectLst/>
                          <a:latin typeface="Times New Roman" panose="02020603050405020304" pitchFamily="18" charset="0"/>
                          <a:ea typeface="Calibri" panose="020F0502020204030204" pitchFamily="34" charset="0"/>
                          <a:cs typeface="Arial" panose="020B0604020202020204" pitchFamily="34" charset="0"/>
                        </a:rPr>
                        <a:t>3</a:t>
                      </a:r>
                      <a:endParaRPr lang="en-GB"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Water bodies </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This class includes lakes, reservoirs and streams, and inundated area</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578392"/>
                  </a:ext>
                </a:extLst>
              </a:tr>
              <a:tr h="808441">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4</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Bare land</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This class includes areas where no permanent built-up, vegetation, or water bodies exist. </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187567"/>
                  </a:ext>
                </a:extLst>
              </a:tr>
            </a:tbl>
          </a:graphicData>
        </a:graphic>
      </p:graphicFrame>
    </p:spTree>
    <p:extLst>
      <p:ext uri="{BB962C8B-B14F-4D97-AF65-F5344CB8AC3E}">
        <p14:creationId xmlns:p14="http://schemas.microsoft.com/office/powerpoint/2010/main" val="95360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rot="16200000">
            <a:off x="-2419333" y="2916344"/>
            <a:ext cx="6219932" cy="929854"/>
          </a:xfrm>
        </p:spPr>
        <p:txBody>
          <a:bodyPr>
            <a:normAutofit/>
          </a:bodyPr>
          <a:lstStyle/>
          <a:p>
            <a:r>
              <a:rPr lang="en-US" sz="3600" dirty="0"/>
              <a:t>3. Methodology and Data Set</a:t>
            </a:r>
          </a:p>
        </p:txBody>
      </p:sp>
      <p:pic>
        <p:nvPicPr>
          <p:cNvPr id="3" name="Picture 2" descr="Diagram&#10;&#10;Description automatically generated">
            <a:extLst>
              <a:ext uri="{FF2B5EF4-FFF2-40B4-BE49-F238E27FC236}">
                <a16:creationId xmlns:a16="http://schemas.microsoft.com/office/drawing/2014/main" id="{3E4E92BD-81FE-D6D8-A815-DA775A3D20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026" y="100483"/>
            <a:ext cx="9073662" cy="6491235"/>
          </a:xfrm>
          <a:prstGeom prst="round2DiagRect">
            <a:avLst>
              <a:gd name="adj1" fmla="val 16667"/>
              <a:gd name="adj2" fmla="val 0"/>
            </a:avLst>
          </a:prstGeom>
          <a:ln w="88900" cap="sq">
            <a:solidFill>
              <a:srgbClr val="FFFFFF"/>
            </a:solidFill>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7857299"/>
      </p:ext>
    </p:extLst>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6217</TotalTime>
  <Words>2802</Words>
  <Application>Microsoft Office PowerPoint</Application>
  <PresentationFormat>Widescreen</PresentationFormat>
  <Paragraphs>332</Paragraphs>
  <Slides>21</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Arial</vt:lpstr>
      <vt:lpstr>Calibri</vt:lpstr>
      <vt:lpstr>Calibri Light</vt:lpstr>
      <vt:lpstr>Times New Roman</vt:lpstr>
      <vt:lpstr>Cover and End Slide Master</vt:lpstr>
      <vt:lpstr>Contents Slide Master</vt:lpstr>
      <vt:lpstr>Section Break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Author</cp:lastModifiedBy>
  <cp:revision>208</cp:revision>
  <dcterms:created xsi:type="dcterms:W3CDTF">2018-04-24T17:14:44Z</dcterms:created>
  <dcterms:modified xsi:type="dcterms:W3CDTF">2023-05-25T05:18:21Z</dcterms:modified>
</cp:coreProperties>
</file>