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7" r:id="rId2"/>
  </p:sldIdLst>
  <p:sldSz cx="30275213" cy="42803763"/>
  <p:notesSz cx="6797675" cy="9926638"/>
  <p:defaultTextStyle>
    <a:defPPr>
      <a:defRPr lang="it-IT"/>
    </a:defPPr>
    <a:lvl1pPr marL="0" algn="l" defTabSz="4175622" rtl="0" eaLnBrk="1" latinLnBrk="0" hangingPunct="1">
      <a:defRPr sz="8220" kern="1200">
        <a:solidFill>
          <a:schemeClr val="tx1"/>
        </a:solidFill>
        <a:latin typeface="+mn-lt"/>
        <a:ea typeface="+mn-ea"/>
        <a:cs typeface="+mn-cs"/>
      </a:defRPr>
    </a:lvl1pPr>
    <a:lvl2pPr marL="2087811" algn="l" defTabSz="4175622" rtl="0" eaLnBrk="1" latinLnBrk="0" hangingPunct="1">
      <a:defRPr sz="8220" kern="1200">
        <a:solidFill>
          <a:schemeClr val="tx1"/>
        </a:solidFill>
        <a:latin typeface="+mn-lt"/>
        <a:ea typeface="+mn-ea"/>
        <a:cs typeface="+mn-cs"/>
      </a:defRPr>
    </a:lvl2pPr>
    <a:lvl3pPr marL="4175622" algn="l" defTabSz="4175622" rtl="0" eaLnBrk="1" latinLnBrk="0" hangingPunct="1">
      <a:defRPr sz="8220" kern="1200">
        <a:solidFill>
          <a:schemeClr val="tx1"/>
        </a:solidFill>
        <a:latin typeface="+mn-lt"/>
        <a:ea typeface="+mn-ea"/>
        <a:cs typeface="+mn-cs"/>
      </a:defRPr>
    </a:lvl3pPr>
    <a:lvl4pPr marL="6263433" algn="l" defTabSz="4175622" rtl="0" eaLnBrk="1" latinLnBrk="0" hangingPunct="1">
      <a:defRPr sz="8220" kern="1200">
        <a:solidFill>
          <a:schemeClr val="tx1"/>
        </a:solidFill>
        <a:latin typeface="+mn-lt"/>
        <a:ea typeface="+mn-ea"/>
        <a:cs typeface="+mn-cs"/>
      </a:defRPr>
    </a:lvl4pPr>
    <a:lvl5pPr marL="8351244" algn="l" defTabSz="4175622" rtl="0" eaLnBrk="1" latinLnBrk="0" hangingPunct="1">
      <a:defRPr sz="8220" kern="1200">
        <a:solidFill>
          <a:schemeClr val="tx1"/>
        </a:solidFill>
        <a:latin typeface="+mn-lt"/>
        <a:ea typeface="+mn-ea"/>
        <a:cs typeface="+mn-cs"/>
      </a:defRPr>
    </a:lvl5pPr>
    <a:lvl6pPr marL="10439054" algn="l" defTabSz="4175622" rtl="0" eaLnBrk="1" latinLnBrk="0" hangingPunct="1">
      <a:defRPr sz="8220" kern="1200">
        <a:solidFill>
          <a:schemeClr val="tx1"/>
        </a:solidFill>
        <a:latin typeface="+mn-lt"/>
        <a:ea typeface="+mn-ea"/>
        <a:cs typeface="+mn-cs"/>
      </a:defRPr>
    </a:lvl6pPr>
    <a:lvl7pPr marL="12526865" algn="l" defTabSz="4175622" rtl="0" eaLnBrk="1" latinLnBrk="0" hangingPunct="1">
      <a:defRPr sz="8220" kern="1200">
        <a:solidFill>
          <a:schemeClr val="tx1"/>
        </a:solidFill>
        <a:latin typeface="+mn-lt"/>
        <a:ea typeface="+mn-ea"/>
        <a:cs typeface="+mn-cs"/>
      </a:defRPr>
    </a:lvl7pPr>
    <a:lvl8pPr marL="14614677" algn="l" defTabSz="4175622" rtl="0" eaLnBrk="1" latinLnBrk="0" hangingPunct="1">
      <a:defRPr sz="8220" kern="1200">
        <a:solidFill>
          <a:schemeClr val="tx1"/>
        </a:solidFill>
        <a:latin typeface="+mn-lt"/>
        <a:ea typeface="+mn-ea"/>
        <a:cs typeface="+mn-cs"/>
      </a:defRPr>
    </a:lvl8pPr>
    <a:lvl9pPr marL="16702487" algn="l" defTabSz="4175622" rtl="0" eaLnBrk="1" latinLnBrk="0" hangingPunct="1">
      <a:defRPr sz="822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482" userDrawn="1">
          <p15:clr>
            <a:srgbClr val="A4A3A4"/>
          </p15:clr>
        </p15:guide>
        <p15:guide id="2" pos="953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F7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068" autoAdjust="0"/>
    <p:restoredTop sz="93792" autoAdjust="0"/>
  </p:normalViewPr>
  <p:slideViewPr>
    <p:cSldViewPr snapToGrid="0">
      <p:cViewPr>
        <p:scale>
          <a:sx n="30" d="100"/>
          <a:sy n="30" d="100"/>
        </p:scale>
        <p:origin x="2538" y="342"/>
      </p:cViewPr>
      <p:guideLst>
        <p:guide orient="horz" pos="13482"/>
        <p:guide pos="953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5747CB76-7A81-4FD0-A7FD-C039E56C1B8C}" type="datetimeFigureOut">
              <a:rPr lang="it-IT" smtClean="0"/>
              <a:t>05/09/2023</a:t>
            </a:fld>
            <a:endParaRPr lang="it-IT"/>
          </a:p>
        </p:txBody>
      </p:sp>
      <p:sp>
        <p:nvSpPr>
          <p:cNvPr id="4" name="Segnaposto immagine diapositiva 3"/>
          <p:cNvSpPr>
            <a:spLocks noGrp="1" noRot="1" noChangeAspect="1"/>
          </p:cNvSpPr>
          <p:nvPr>
            <p:ph type="sldImg" idx="2"/>
          </p:nvPr>
        </p:nvSpPr>
        <p:spPr>
          <a:xfrm>
            <a:off x="2214563" y="1241425"/>
            <a:ext cx="2368550" cy="3349625"/>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75050786-6CF1-40B7-8EA3-7BB3AB6BAC8A}" type="slidenum">
              <a:rPr lang="it-IT" smtClean="0"/>
              <a:t>‹N›</a:t>
            </a:fld>
            <a:endParaRPr lang="it-IT"/>
          </a:p>
        </p:txBody>
      </p:sp>
    </p:spTree>
    <p:extLst>
      <p:ext uri="{BB962C8B-B14F-4D97-AF65-F5344CB8AC3E}">
        <p14:creationId xmlns:p14="http://schemas.microsoft.com/office/powerpoint/2010/main" val="32750341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2214563" y="1241425"/>
            <a:ext cx="2368550" cy="3349625"/>
          </a:xfrm>
        </p:spPr>
      </p:sp>
      <p:sp>
        <p:nvSpPr>
          <p:cNvPr id="3" name="Segnaposto note 2"/>
          <p:cNvSpPr>
            <a:spLocks noGrp="1"/>
          </p:cNvSpPr>
          <p:nvPr>
            <p:ph type="body" idx="1"/>
          </p:nvPr>
        </p:nvSpPr>
        <p:spPr/>
        <p:txBody>
          <a:bodyPr/>
          <a:lstStyle/>
          <a:p>
            <a:endParaRPr lang="en-GB" noProof="0" dirty="0"/>
          </a:p>
        </p:txBody>
      </p:sp>
      <p:sp>
        <p:nvSpPr>
          <p:cNvPr id="4" name="Segnaposto numero diapositiva 3"/>
          <p:cNvSpPr>
            <a:spLocks noGrp="1"/>
          </p:cNvSpPr>
          <p:nvPr>
            <p:ph type="sldNum" sz="quarter" idx="5"/>
          </p:nvPr>
        </p:nvSpPr>
        <p:spPr/>
        <p:txBody>
          <a:bodyPr/>
          <a:lstStyle/>
          <a:p>
            <a:fld id="{75050786-6CF1-40B7-8EA3-7BB3AB6BAC8A}" type="slidenum">
              <a:rPr lang="it-IT" smtClean="0"/>
              <a:t>1</a:t>
            </a:fld>
            <a:endParaRPr lang="it-IT"/>
          </a:p>
        </p:txBody>
      </p:sp>
    </p:spTree>
    <p:extLst>
      <p:ext uri="{BB962C8B-B14F-4D97-AF65-F5344CB8AC3E}">
        <p14:creationId xmlns:p14="http://schemas.microsoft.com/office/powerpoint/2010/main" val="4392513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2270643" y="13296921"/>
            <a:ext cx="25733930" cy="9175063"/>
          </a:xfrm>
        </p:spPr>
        <p:txBody>
          <a:bodyPr/>
          <a:lstStyle/>
          <a:p>
            <a:r>
              <a:rPr lang="it-IT"/>
              <a:t>Fare clic per modificare lo stile del titolo</a:t>
            </a:r>
            <a:endParaRPr lang="en-US"/>
          </a:p>
        </p:txBody>
      </p:sp>
      <p:sp>
        <p:nvSpPr>
          <p:cNvPr id="3" name="Sottotitolo 2"/>
          <p:cNvSpPr>
            <a:spLocks noGrp="1"/>
          </p:cNvSpPr>
          <p:nvPr>
            <p:ph type="subTitle" idx="1"/>
          </p:nvPr>
        </p:nvSpPr>
        <p:spPr>
          <a:xfrm>
            <a:off x="4541283" y="24255465"/>
            <a:ext cx="21192650" cy="10938740"/>
          </a:xfrm>
        </p:spPr>
        <p:txBody>
          <a:bodyPr/>
          <a:lstStyle>
            <a:lvl1pPr marL="0" indent="0" algn="ctr">
              <a:buNone/>
              <a:defRPr>
                <a:solidFill>
                  <a:schemeClr val="tx1">
                    <a:tint val="75000"/>
                  </a:schemeClr>
                </a:solidFill>
              </a:defRPr>
            </a:lvl1pPr>
            <a:lvl2pPr marL="2004476" indent="0" algn="ctr">
              <a:buNone/>
              <a:defRPr>
                <a:solidFill>
                  <a:schemeClr val="tx1">
                    <a:tint val="75000"/>
                  </a:schemeClr>
                </a:solidFill>
              </a:defRPr>
            </a:lvl2pPr>
            <a:lvl3pPr marL="4008954" indent="0" algn="ctr">
              <a:buNone/>
              <a:defRPr>
                <a:solidFill>
                  <a:schemeClr val="tx1">
                    <a:tint val="75000"/>
                  </a:schemeClr>
                </a:solidFill>
              </a:defRPr>
            </a:lvl3pPr>
            <a:lvl4pPr marL="6013430" indent="0" algn="ctr">
              <a:buNone/>
              <a:defRPr>
                <a:solidFill>
                  <a:schemeClr val="tx1">
                    <a:tint val="75000"/>
                  </a:schemeClr>
                </a:solidFill>
              </a:defRPr>
            </a:lvl4pPr>
            <a:lvl5pPr marL="8017906" indent="0" algn="ctr">
              <a:buNone/>
              <a:defRPr>
                <a:solidFill>
                  <a:schemeClr val="tx1">
                    <a:tint val="75000"/>
                  </a:schemeClr>
                </a:solidFill>
              </a:defRPr>
            </a:lvl5pPr>
            <a:lvl6pPr marL="10022382" indent="0" algn="ctr">
              <a:buNone/>
              <a:defRPr>
                <a:solidFill>
                  <a:schemeClr val="tx1">
                    <a:tint val="75000"/>
                  </a:schemeClr>
                </a:solidFill>
              </a:defRPr>
            </a:lvl6pPr>
            <a:lvl7pPr marL="12026859" indent="0" algn="ctr">
              <a:buNone/>
              <a:defRPr>
                <a:solidFill>
                  <a:schemeClr val="tx1">
                    <a:tint val="75000"/>
                  </a:schemeClr>
                </a:solidFill>
              </a:defRPr>
            </a:lvl7pPr>
            <a:lvl8pPr marL="14031337" indent="0" algn="ctr">
              <a:buNone/>
              <a:defRPr>
                <a:solidFill>
                  <a:schemeClr val="tx1">
                    <a:tint val="75000"/>
                  </a:schemeClr>
                </a:solidFill>
              </a:defRPr>
            </a:lvl8pPr>
            <a:lvl9pPr marL="16035813" indent="0" algn="ctr">
              <a:buNone/>
              <a:defRPr>
                <a:solidFill>
                  <a:schemeClr val="tx1">
                    <a:tint val="75000"/>
                  </a:schemeClr>
                </a:solidFill>
              </a:defRPr>
            </a:lvl9pPr>
          </a:lstStyle>
          <a:p>
            <a:r>
              <a:rPr lang="it-IT"/>
              <a:t>Fare clic per modificare lo stile del sottotitolo dello schema</a:t>
            </a:r>
            <a:endParaRPr lang="en-US"/>
          </a:p>
        </p:txBody>
      </p:sp>
      <p:sp>
        <p:nvSpPr>
          <p:cNvPr id="4" name="Segnaposto data 3"/>
          <p:cNvSpPr>
            <a:spLocks noGrp="1"/>
          </p:cNvSpPr>
          <p:nvPr>
            <p:ph type="dt" sz="half" idx="10"/>
          </p:nvPr>
        </p:nvSpPr>
        <p:spPr/>
        <p:txBody>
          <a:bodyPr/>
          <a:lstStyle/>
          <a:p>
            <a:fld id="{31188CC6-FB40-4CCA-B007-7D8952E52646}" type="datetimeFigureOut">
              <a:rPr lang="en-US" smtClean="0"/>
              <a:t>9/5/2023</a:t>
            </a:fld>
            <a:endParaRPr lang="en-US"/>
          </a:p>
        </p:txBody>
      </p:sp>
      <p:sp>
        <p:nvSpPr>
          <p:cNvPr id="5" name="Segnaposto piè di pagina 4"/>
          <p:cNvSpPr>
            <a:spLocks noGrp="1"/>
          </p:cNvSpPr>
          <p:nvPr>
            <p:ph type="ftr" sz="quarter" idx="11"/>
          </p:nvPr>
        </p:nvSpPr>
        <p:spPr/>
        <p:txBody>
          <a:bodyPr/>
          <a:lstStyle/>
          <a:p>
            <a:endParaRPr lang="en-US"/>
          </a:p>
        </p:txBody>
      </p:sp>
      <p:sp>
        <p:nvSpPr>
          <p:cNvPr id="6" name="Segnaposto numero diapositiva 5"/>
          <p:cNvSpPr>
            <a:spLocks noGrp="1"/>
          </p:cNvSpPr>
          <p:nvPr>
            <p:ph type="sldNum" sz="quarter" idx="12"/>
          </p:nvPr>
        </p:nvSpPr>
        <p:spPr/>
        <p:txBody>
          <a:bodyPr/>
          <a:lstStyle/>
          <a:p>
            <a:fld id="{BC7E626B-FE44-4951-924C-F00D997A08C0}" type="slidenum">
              <a:rPr lang="en-US" smtClean="0"/>
              <a:t>‹N›</a:t>
            </a:fld>
            <a:endParaRPr lang="en-US"/>
          </a:p>
        </p:txBody>
      </p:sp>
    </p:spTree>
    <p:extLst>
      <p:ext uri="{BB962C8B-B14F-4D97-AF65-F5344CB8AC3E}">
        <p14:creationId xmlns:p14="http://schemas.microsoft.com/office/powerpoint/2010/main" val="23460353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US"/>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data 3"/>
          <p:cNvSpPr>
            <a:spLocks noGrp="1"/>
          </p:cNvSpPr>
          <p:nvPr>
            <p:ph type="dt" sz="half" idx="10"/>
          </p:nvPr>
        </p:nvSpPr>
        <p:spPr/>
        <p:txBody>
          <a:bodyPr/>
          <a:lstStyle/>
          <a:p>
            <a:fld id="{31188CC6-FB40-4CCA-B007-7D8952E52646}" type="datetimeFigureOut">
              <a:rPr lang="en-US" smtClean="0"/>
              <a:t>9/5/2023</a:t>
            </a:fld>
            <a:endParaRPr lang="en-US"/>
          </a:p>
        </p:txBody>
      </p:sp>
      <p:sp>
        <p:nvSpPr>
          <p:cNvPr id="5" name="Segnaposto piè di pagina 4"/>
          <p:cNvSpPr>
            <a:spLocks noGrp="1"/>
          </p:cNvSpPr>
          <p:nvPr>
            <p:ph type="ftr" sz="quarter" idx="11"/>
          </p:nvPr>
        </p:nvSpPr>
        <p:spPr/>
        <p:txBody>
          <a:bodyPr/>
          <a:lstStyle/>
          <a:p>
            <a:endParaRPr lang="en-US"/>
          </a:p>
        </p:txBody>
      </p:sp>
      <p:sp>
        <p:nvSpPr>
          <p:cNvPr id="6" name="Segnaposto numero diapositiva 5"/>
          <p:cNvSpPr>
            <a:spLocks noGrp="1"/>
          </p:cNvSpPr>
          <p:nvPr>
            <p:ph type="sldNum" sz="quarter" idx="12"/>
          </p:nvPr>
        </p:nvSpPr>
        <p:spPr/>
        <p:txBody>
          <a:bodyPr/>
          <a:lstStyle/>
          <a:p>
            <a:fld id="{BC7E626B-FE44-4951-924C-F00D997A08C0}" type="slidenum">
              <a:rPr lang="en-US" smtClean="0"/>
              <a:t>‹N›</a:t>
            </a:fld>
            <a:endParaRPr lang="en-US"/>
          </a:p>
        </p:txBody>
      </p:sp>
    </p:spTree>
    <p:extLst>
      <p:ext uri="{BB962C8B-B14F-4D97-AF65-F5344CB8AC3E}">
        <p14:creationId xmlns:p14="http://schemas.microsoft.com/office/powerpoint/2010/main" val="17991023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16462145" y="2288818"/>
            <a:ext cx="5108944" cy="48689281"/>
          </a:xfrm>
        </p:spPr>
        <p:txBody>
          <a:bodyPr vert="eaVert"/>
          <a:lstStyle/>
          <a:p>
            <a:r>
              <a:rPr lang="it-IT"/>
              <a:t>Fare clic per modificare lo stile del titolo</a:t>
            </a:r>
            <a:endParaRPr lang="en-US"/>
          </a:p>
        </p:txBody>
      </p:sp>
      <p:sp>
        <p:nvSpPr>
          <p:cNvPr id="3" name="Segnaposto testo verticale 2"/>
          <p:cNvSpPr>
            <a:spLocks noGrp="1"/>
          </p:cNvSpPr>
          <p:nvPr>
            <p:ph type="body" orient="vert" idx="1"/>
          </p:nvPr>
        </p:nvSpPr>
        <p:spPr>
          <a:xfrm>
            <a:off x="1135324" y="2288818"/>
            <a:ext cx="14822242" cy="48689281"/>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data 3"/>
          <p:cNvSpPr>
            <a:spLocks noGrp="1"/>
          </p:cNvSpPr>
          <p:nvPr>
            <p:ph type="dt" sz="half" idx="10"/>
          </p:nvPr>
        </p:nvSpPr>
        <p:spPr/>
        <p:txBody>
          <a:bodyPr/>
          <a:lstStyle/>
          <a:p>
            <a:fld id="{31188CC6-FB40-4CCA-B007-7D8952E52646}" type="datetimeFigureOut">
              <a:rPr lang="en-US" smtClean="0"/>
              <a:t>9/5/2023</a:t>
            </a:fld>
            <a:endParaRPr lang="en-US"/>
          </a:p>
        </p:txBody>
      </p:sp>
      <p:sp>
        <p:nvSpPr>
          <p:cNvPr id="5" name="Segnaposto piè di pagina 4"/>
          <p:cNvSpPr>
            <a:spLocks noGrp="1"/>
          </p:cNvSpPr>
          <p:nvPr>
            <p:ph type="ftr" sz="quarter" idx="11"/>
          </p:nvPr>
        </p:nvSpPr>
        <p:spPr/>
        <p:txBody>
          <a:bodyPr/>
          <a:lstStyle/>
          <a:p>
            <a:endParaRPr lang="en-US"/>
          </a:p>
        </p:txBody>
      </p:sp>
      <p:sp>
        <p:nvSpPr>
          <p:cNvPr id="6" name="Segnaposto numero diapositiva 5"/>
          <p:cNvSpPr>
            <a:spLocks noGrp="1"/>
          </p:cNvSpPr>
          <p:nvPr>
            <p:ph type="sldNum" sz="quarter" idx="12"/>
          </p:nvPr>
        </p:nvSpPr>
        <p:spPr/>
        <p:txBody>
          <a:bodyPr/>
          <a:lstStyle/>
          <a:p>
            <a:fld id="{BC7E626B-FE44-4951-924C-F00D997A08C0}" type="slidenum">
              <a:rPr lang="en-US" smtClean="0"/>
              <a:t>‹N›</a:t>
            </a:fld>
            <a:endParaRPr lang="en-US"/>
          </a:p>
        </p:txBody>
      </p:sp>
    </p:spTree>
    <p:extLst>
      <p:ext uri="{BB962C8B-B14F-4D97-AF65-F5344CB8AC3E}">
        <p14:creationId xmlns:p14="http://schemas.microsoft.com/office/powerpoint/2010/main" val="15580032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US"/>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data 3"/>
          <p:cNvSpPr>
            <a:spLocks noGrp="1"/>
          </p:cNvSpPr>
          <p:nvPr>
            <p:ph type="dt" sz="half" idx="10"/>
          </p:nvPr>
        </p:nvSpPr>
        <p:spPr/>
        <p:txBody>
          <a:bodyPr/>
          <a:lstStyle/>
          <a:p>
            <a:fld id="{31188CC6-FB40-4CCA-B007-7D8952E52646}" type="datetimeFigureOut">
              <a:rPr lang="en-US" smtClean="0"/>
              <a:t>9/5/2023</a:t>
            </a:fld>
            <a:endParaRPr lang="en-US"/>
          </a:p>
        </p:txBody>
      </p:sp>
      <p:sp>
        <p:nvSpPr>
          <p:cNvPr id="5" name="Segnaposto piè di pagina 4"/>
          <p:cNvSpPr>
            <a:spLocks noGrp="1"/>
          </p:cNvSpPr>
          <p:nvPr>
            <p:ph type="ftr" sz="quarter" idx="11"/>
          </p:nvPr>
        </p:nvSpPr>
        <p:spPr/>
        <p:txBody>
          <a:bodyPr/>
          <a:lstStyle/>
          <a:p>
            <a:endParaRPr lang="en-US"/>
          </a:p>
        </p:txBody>
      </p:sp>
      <p:sp>
        <p:nvSpPr>
          <p:cNvPr id="6" name="Segnaposto numero diapositiva 5"/>
          <p:cNvSpPr>
            <a:spLocks noGrp="1"/>
          </p:cNvSpPr>
          <p:nvPr>
            <p:ph type="sldNum" sz="quarter" idx="12"/>
          </p:nvPr>
        </p:nvSpPr>
        <p:spPr/>
        <p:txBody>
          <a:bodyPr/>
          <a:lstStyle/>
          <a:p>
            <a:fld id="{BC7E626B-FE44-4951-924C-F00D997A08C0}" type="slidenum">
              <a:rPr lang="en-US" smtClean="0"/>
              <a:t>‹N›</a:t>
            </a:fld>
            <a:endParaRPr lang="en-US"/>
          </a:p>
        </p:txBody>
      </p:sp>
    </p:spTree>
    <p:extLst>
      <p:ext uri="{BB962C8B-B14F-4D97-AF65-F5344CB8AC3E}">
        <p14:creationId xmlns:p14="http://schemas.microsoft.com/office/powerpoint/2010/main" val="18813773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2391536" y="27505386"/>
            <a:ext cx="25733930" cy="8501303"/>
          </a:xfrm>
        </p:spPr>
        <p:txBody>
          <a:bodyPr anchor="t"/>
          <a:lstStyle>
            <a:lvl1pPr algn="l">
              <a:defRPr sz="17538" b="1" cap="all"/>
            </a:lvl1pPr>
          </a:lstStyle>
          <a:p>
            <a:r>
              <a:rPr lang="it-IT"/>
              <a:t>Fare clic per modificare lo stile del titolo</a:t>
            </a:r>
            <a:endParaRPr lang="en-US"/>
          </a:p>
        </p:txBody>
      </p:sp>
      <p:sp>
        <p:nvSpPr>
          <p:cNvPr id="3" name="Segnaposto testo 2"/>
          <p:cNvSpPr>
            <a:spLocks noGrp="1"/>
          </p:cNvSpPr>
          <p:nvPr>
            <p:ph type="body" idx="1"/>
          </p:nvPr>
        </p:nvSpPr>
        <p:spPr>
          <a:xfrm>
            <a:off x="2391536" y="18142068"/>
            <a:ext cx="25733930" cy="9363319"/>
          </a:xfrm>
        </p:spPr>
        <p:txBody>
          <a:bodyPr anchor="b"/>
          <a:lstStyle>
            <a:lvl1pPr marL="0" indent="0">
              <a:buNone/>
              <a:defRPr sz="8769">
                <a:solidFill>
                  <a:schemeClr val="tx1">
                    <a:tint val="75000"/>
                  </a:schemeClr>
                </a:solidFill>
              </a:defRPr>
            </a:lvl1pPr>
            <a:lvl2pPr marL="2004476" indent="0">
              <a:buNone/>
              <a:defRPr sz="7891">
                <a:solidFill>
                  <a:schemeClr val="tx1">
                    <a:tint val="75000"/>
                  </a:schemeClr>
                </a:solidFill>
              </a:defRPr>
            </a:lvl2pPr>
            <a:lvl3pPr marL="4008954" indent="0">
              <a:buNone/>
              <a:defRPr sz="7014">
                <a:solidFill>
                  <a:schemeClr val="tx1">
                    <a:tint val="75000"/>
                  </a:schemeClr>
                </a:solidFill>
              </a:defRPr>
            </a:lvl3pPr>
            <a:lvl4pPr marL="6013430" indent="0">
              <a:buNone/>
              <a:defRPr sz="6138">
                <a:solidFill>
                  <a:schemeClr val="tx1">
                    <a:tint val="75000"/>
                  </a:schemeClr>
                </a:solidFill>
              </a:defRPr>
            </a:lvl4pPr>
            <a:lvl5pPr marL="8017906" indent="0">
              <a:buNone/>
              <a:defRPr sz="6138">
                <a:solidFill>
                  <a:schemeClr val="tx1">
                    <a:tint val="75000"/>
                  </a:schemeClr>
                </a:solidFill>
              </a:defRPr>
            </a:lvl5pPr>
            <a:lvl6pPr marL="10022382" indent="0">
              <a:buNone/>
              <a:defRPr sz="6138">
                <a:solidFill>
                  <a:schemeClr val="tx1">
                    <a:tint val="75000"/>
                  </a:schemeClr>
                </a:solidFill>
              </a:defRPr>
            </a:lvl6pPr>
            <a:lvl7pPr marL="12026859" indent="0">
              <a:buNone/>
              <a:defRPr sz="6138">
                <a:solidFill>
                  <a:schemeClr val="tx1">
                    <a:tint val="75000"/>
                  </a:schemeClr>
                </a:solidFill>
              </a:defRPr>
            </a:lvl7pPr>
            <a:lvl8pPr marL="14031337" indent="0">
              <a:buNone/>
              <a:defRPr sz="6138">
                <a:solidFill>
                  <a:schemeClr val="tx1">
                    <a:tint val="75000"/>
                  </a:schemeClr>
                </a:solidFill>
              </a:defRPr>
            </a:lvl8pPr>
            <a:lvl9pPr marL="16035813" indent="0">
              <a:buNone/>
              <a:defRPr sz="6138">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p>
            <a:fld id="{31188CC6-FB40-4CCA-B007-7D8952E52646}" type="datetimeFigureOut">
              <a:rPr lang="en-US" smtClean="0"/>
              <a:t>9/5/2023</a:t>
            </a:fld>
            <a:endParaRPr lang="en-US"/>
          </a:p>
        </p:txBody>
      </p:sp>
      <p:sp>
        <p:nvSpPr>
          <p:cNvPr id="5" name="Segnaposto piè di pagina 4"/>
          <p:cNvSpPr>
            <a:spLocks noGrp="1"/>
          </p:cNvSpPr>
          <p:nvPr>
            <p:ph type="ftr" sz="quarter" idx="11"/>
          </p:nvPr>
        </p:nvSpPr>
        <p:spPr/>
        <p:txBody>
          <a:bodyPr/>
          <a:lstStyle/>
          <a:p>
            <a:endParaRPr lang="en-US"/>
          </a:p>
        </p:txBody>
      </p:sp>
      <p:sp>
        <p:nvSpPr>
          <p:cNvPr id="6" name="Segnaposto numero diapositiva 5"/>
          <p:cNvSpPr>
            <a:spLocks noGrp="1"/>
          </p:cNvSpPr>
          <p:nvPr>
            <p:ph type="sldNum" sz="quarter" idx="12"/>
          </p:nvPr>
        </p:nvSpPr>
        <p:spPr/>
        <p:txBody>
          <a:bodyPr/>
          <a:lstStyle/>
          <a:p>
            <a:fld id="{BC7E626B-FE44-4951-924C-F00D997A08C0}" type="slidenum">
              <a:rPr lang="en-US" smtClean="0"/>
              <a:t>‹N›</a:t>
            </a:fld>
            <a:endParaRPr lang="en-US"/>
          </a:p>
        </p:txBody>
      </p:sp>
    </p:spTree>
    <p:extLst>
      <p:ext uri="{BB962C8B-B14F-4D97-AF65-F5344CB8AC3E}">
        <p14:creationId xmlns:p14="http://schemas.microsoft.com/office/powerpoint/2010/main" val="37676852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US"/>
          </a:p>
        </p:txBody>
      </p:sp>
      <p:sp>
        <p:nvSpPr>
          <p:cNvPr id="3" name="Segnaposto contenuto 2"/>
          <p:cNvSpPr>
            <a:spLocks noGrp="1"/>
          </p:cNvSpPr>
          <p:nvPr>
            <p:ph sz="half" idx="1"/>
          </p:nvPr>
        </p:nvSpPr>
        <p:spPr>
          <a:xfrm>
            <a:off x="1135325" y="13316729"/>
            <a:ext cx="9965591" cy="37661372"/>
          </a:xfrm>
        </p:spPr>
        <p:txBody>
          <a:bodyPr/>
          <a:lstStyle>
            <a:lvl1pPr>
              <a:defRPr sz="12276"/>
            </a:lvl1pPr>
            <a:lvl2pPr>
              <a:defRPr sz="10522"/>
            </a:lvl2pPr>
            <a:lvl3pPr>
              <a:defRPr sz="8769"/>
            </a:lvl3pPr>
            <a:lvl4pPr>
              <a:defRPr sz="7891"/>
            </a:lvl4pPr>
            <a:lvl5pPr>
              <a:defRPr sz="7891"/>
            </a:lvl5pPr>
            <a:lvl6pPr>
              <a:defRPr sz="7891"/>
            </a:lvl6pPr>
            <a:lvl7pPr>
              <a:defRPr sz="7891"/>
            </a:lvl7pPr>
            <a:lvl8pPr>
              <a:defRPr sz="7891"/>
            </a:lvl8pPr>
            <a:lvl9pPr>
              <a:defRPr sz="7891"/>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contenuto 3"/>
          <p:cNvSpPr>
            <a:spLocks noGrp="1"/>
          </p:cNvSpPr>
          <p:nvPr>
            <p:ph sz="half" idx="2"/>
          </p:nvPr>
        </p:nvSpPr>
        <p:spPr>
          <a:xfrm>
            <a:off x="11605502" y="13316729"/>
            <a:ext cx="9965591" cy="37661372"/>
          </a:xfrm>
        </p:spPr>
        <p:txBody>
          <a:bodyPr/>
          <a:lstStyle>
            <a:lvl1pPr>
              <a:defRPr sz="12276"/>
            </a:lvl1pPr>
            <a:lvl2pPr>
              <a:defRPr sz="10522"/>
            </a:lvl2pPr>
            <a:lvl3pPr>
              <a:defRPr sz="8769"/>
            </a:lvl3pPr>
            <a:lvl4pPr>
              <a:defRPr sz="7891"/>
            </a:lvl4pPr>
            <a:lvl5pPr>
              <a:defRPr sz="7891"/>
            </a:lvl5pPr>
            <a:lvl6pPr>
              <a:defRPr sz="7891"/>
            </a:lvl6pPr>
            <a:lvl7pPr>
              <a:defRPr sz="7891"/>
            </a:lvl7pPr>
            <a:lvl8pPr>
              <a:defRPr sz="7891"/>
            </a:lvl8pPr>
            <a:lvl9pPr>
              <a:defRPr sz="7891"/>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Segnaposto data 4"/>
          <p:cNvSpPr>
            <a:spLocks noGrp="1"/>
          </p:cNvSpPr>
          <p:nvPr>
            <p:ph type="dt" sz="half" idx="10"/>
          </p:nvPr>
        </p:nvSpPr>
        <p:spPr/>
        <p:txBody>
          <a:bodyPr/>
          <a:lstStyle/>
          <a:p>
            <a:fld id="{31188CC6-FB40-4CCA-B007-7D8952E52646}" type="datetimeFigureOut">
              <a:rPr lang="en-US" smtClean="0"/>
              <a:t>9/5/2023</a:t>
            </a:fld>
            <a:endParaRPr lang="en-US"/>
          </a:p>
        </p:txBody>
      </p:sp>
      <p:sp>
        <p:nvSpPr>
          <p:cNvPr id="6" name="Segnaposto piè di pagina 5"/>
          <p:cNvSpPr>
            <a:spLocks noGrp="1"/>
          </p:cNvSpPr>
          <p:nvPr>
            <p:ph type="ftr" sz="quarter" idx="11"/>
          </p:nvPr>
        </p:nvSpPr>
        <p:spPr/>
        <p:txBody>
          <a:bodyPr/>
          <a:lstStyle/>
          <a:p>
            <a:endParaRPr lang="en-US"/>
          </a:p>
        </p:txBody>
      </p:sp>
      <p:sp>
        <p:nvSpPr>
          <p:cNvPr id="7" name="Segnaposto numero diapositiva 6"/>
          <p:cNvSpPr>
            <a:spLocks noGrp="1"/>
          </p:cNvSpPr>
          <p:nvPr>
            <p:ph type="sldNum" sz="quarter" idx="12"/>
          </p:nvPr>
        </p:nvSpPr>
        <p:spPr/>
        <p:txBody>
          <a:bodyPr/>
          <a:lstStyle/>
          <a:p>
            <a:fld id="{BC7E626B-FE44-4951-924C-F00D997A08C0}" type="slidenum">
              <a:rPr lang="en-US" smtClean="0"/>
              <a:t>‹N›</a:t>
            </a:fld>
            <a:endParaRPr lang="en-US"/>
          </a:p>
        </p:txBody>
      </p:sp>
    </p:spTree>
    <p:extLst>
      <p:ext uri="{BB962C8B-B14F-4D97-AF65-F5344CB8AC3E}">
        <p14:creationId xmlns:p14="http://schemas.microsoft.com/office/powerpoint/2010/main" val="9657886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1513763" y="1714137"/>
            <a:ext cx="27247691" cy="7133961"/>
          </a:xfrm>
        </p:spPr>
        <p:txBody>
          <a:bodyPr/>
          <a:lstStyle>
            <a:lvl1pPr>
              <a:defRPr/>
            </a:lvl1pPr>
          </a:lstStyle>
          <a:p>
            <a:r>
              <a:rPr lang="it-IT"/>
              <a:t>Fare clic per modificare lo stile del titolo</a:t>
            </a:r>
            <a:endParaRPr lang="en-US"/>
          </a:p>
        </p:txBody>
      </p:sp>
      <p:sp>
        <p:nvSpPr>
          <p:cNvPr id="3" name="Segnaposto testo 2"/>
          <p:cNvSpPr>
            <a:spLocks noGrp="1"/>
          </p:cNvSpPr>
          <p:nvPr>
            <p:ph type="body" idx="1"/>
          </p:nvPr>
        </p:nvSpPr>
        <p:spPr>
          <a:xfrm>
            <a:off x="1513764" y="9581308"/>
            <a:ext cx="13376810" cy="3993032"/>
          </a:xfrm>
        </p:spPr>
        <p:txBody>
          <a:bodyPr anchor="b"/>
          <a:lstStyle>
            <a:lvl1pPr marL="0" indent="0">
              <a:buNone/>
              <a:defRPr sz="10522" b="1"/>
            </a:lvl1pPr>
            <a:lvl2pPr marL="2004476" indent="0">
              <a:buNone/>
              <a:defRPr sz="8769" b="1"/>
            </a:lvl2pPr>
            <a:lvl3pPr marL="4008954" indent="0">
              <a:buNone/>
              <a:defRPr sz="7891" b="1"/>
            </a:lvl3pPr>
            <a:lvl4pPr marL="6013430" indent="0">
              <a:buNone/>
              <a:defRPr sz="7014" b="1"/>
            </a:lvl4pPr>
            <a:lvl5pPr marL="8017906" indent="0">
              <a:buNone/>
              <a:defRPr sz="7014" b="1"/>
            </a:lvl5pPr>
            <a:lvl6pPr marL="10022382" indent="0">
              <a:buNone/>
              <a:defRPr sz="7014" b="1"/>
            </a:lvl6pPr>
            <a:lvl7pPr marL="12026859" indent="0">
              <a:buNone/>
              <a:defRPr sz="7014" b="1"/>
            </a:lvl7pPr>
            <a:lvl8pPr marL="14031337" indent="0">
              <a:buNone/>
              <a:defRPr sz="7014" b="1"/>
            </a:lvl8pPr>
            <a:lvl9pPr marL="16035813" indent="0">
              <a:buNone/>
              <a:defRPr sz="7014" b="1"/>
            </a:lvl9pPr>
          </a:lstStyle>
          <a:p>
            <a:pPr lvl="0"/>
            <a:r>
              <a:rPr lang="it-IT"/>
              <a:t>Fare clic per modificare stili del testo dello schema</a:t>
            </a:r>
          </a:p>
        </p:txBody>
      </p:sp>
      <p:sp>
        <p:nvSpPr>
          <p:cNvPr id="4" name="Segnaposto contenuto 3"/>
          <p:cNvSpPr>
            <a:spLocks noGrp="1"/>
          </p:cNvSpPr>
          <p:nvPr>
            <p:ph sz="half" idx="2"/>
          </p:nvPr>
        </p:nvSpPr>
        <p:spPr>
          <a:xfrm>
            <a:off x="1513764" y="13574340"/>
            <a:ext cx="13376810" cy="24661708"/>
          </a:xfrm>
        </p:spPr>
        <p:txBody>
          <a:bodyPr/>
          <a:lstStyle>
            <a:lvl1pPr>
              <a:defRPr sz="10522"/>
            </a:lvl1pPr>
            <a:lvl2pPr>
              <a:defRPr sz="8769"/>
            </a:lvl2pPr>
            <a:lvl3pPr>
              <a:defRPr sz="7891"/>
            </a:lvl3pPr>
            <a:lvl4pPr>
              <a:defRPr sz="7014"/>
            </a:lvl4pPr>
            <a:lvl5pPr>
              <a:defRPr sz="7014"/>
            </a:lvl5pPr>
            <a:lvl6pPr>
              <a:defRPr sz="7014"/>
            </a:lvl6pPr>
            <a:lvl7pPr>
              <a:defRPr sz="7014"/>
            </a:lvl7pPr>
            <a:lvl8pPr>
              <a:defRPr sz="7014"/>
            </a:lvl8pPr>
            <a:lvl9pPr>
              <a:defRPr sz="7014"/>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Segnaposto testo 4"/>
          <p:cNvSpPr>
            <a:spLocks noGrp="1"/>
          </p:cNvSpPr>
          <p:nvPr>
            <p:ph type="body" sz="quarter" idx="3"/>
          </p:nvPr>
        </p:nvSpPr>
        <p:spPr>
          <a:xfrm>
            <a:off x="15379392" y="9581308"/>
            <a:ext cx="13382064" cy="3993032"/>
          </a:xfrm>
        </p:spPr>
        <p:txBody>
          <a:bodyPr anchor="b"/>
          <a:lstStyle>
            <a:lvl1pPr marL="0" indent="0">
              <a:buNone/>
              <a:defRPr sz="10522" b="1"/>
            </a:lvl1pPr>
            <a:lvl2pPr marL="2004476" indent="0">
              <a:buNone/>
              <a:defRPr sz="8769" b="1"/>
            </a:lvl2pPr>
            <a:lvl3pPr marL="4008954" indent="0">
              <a:buNone/>
              <a:defRPr sz="7891" b="1"/>
            </a:lvl3pPr>
            <a:lvl4pPr marL="6013430" indent="0">
              <a:buNone/>
              <a:defRPr sz="7014" b="1"/>
            </a:lvl4pPr>
            <a:lvl5pPr marL="8017906" indent="0">
              <a:buNone/>
              <a:defRPr sz="7014" b="1"/>
            </a:lvl5pPr>
            <a:lvl6pPr marL="10022382" indent="0">
              <a:buNone/>
              <a:defRPr sz="7014" b="1"/>
            </a:lvl6pPr>
            <a:lvl7pPr marL="12026859" indent="0">
              <a:buNone/>
              <a:defRPr sz="7014" b="1"/>
            </a:lvl7pPr>
            <a:lvl8pPr marL="14031337" indent="0">
              <a:buNone/>
              <a:defRPr sz="7014" b="1"/>
            </a:lvl8pPr>
            <a:lvl9pPr marL="16035813" indent="0">
              <a:buNone/>
              <a:defRPr sz="7014" b="1"/>
            </a:lvl9pPr>
          </a:lstStyle>
          <a:p>
            <a:pPr lvl="0"/>
            <a:r>
              <a:rPr lang="it-IT"/>
              <a:t>Fare clic per modificare stili del testo dello schema</a:t>
            </a:r>
          </a:p>
        </p:txBody>
      </p:sp>
      <p:sp>
        <p:nvSpPr>
          <p:cNvPr id="6" name="Segnaposto contenuto 5"/>
          <p:cNvSpPr>
            <a:spLocks noGrp="1"/>
          </p:cNvSpPr>
          <p:nvPr>
            <p:ph sz="quarter" idx="4"/>
          </p:nvPr>
        </p:nvSpPr>
        <p:spPr>
          <a:xfrm>
            <a:off x="15379392" y="13574340"/>
            <a:ext cx="13382064" cy="24661708"/>
          </a:xfrm>
        </p:spPr>
        <p:txBody>
          <a:bodyPr/>
          <a:lstStyle>
            <a:lvl1pPr>
              <a:defRPr sz="10522"/>
            </a:lvl1pPr>
            <a:lvl2pPr>
              <a:defRPr sz="8769"/>
            </a:lvl2pPr>
            <a:lvl3pPr>
              <a:defRPr sz="7891"/>
            </a:lvl3pPr>
            <a:lvl4pPr>
              <a:defRPr sz="7014"/>
            </a:lvl4pPr>
            <a:lvl5pPr>
              <a:defRPr sz="7014"/>
            </a:lvl5pPr>
            <a:lvl6pPr>
              <a:defRPr sz="7014"/>
            </a:lvl6pPr>
            <a:lvl7pPr>
              <a:defRPr sz="7014"/>
            </a:lvl7pPr>
            <a:lvl8pPr>
              <a:defRPr sz="7014"/>
            </a:lvl8pPr>
            <a:lvl9pPr>
              <a:defRPr sz="7014"/>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7" name="Segnaposto data 6"/>
          <p:cNvSpPr>
            <a:spLocks noGrp="1"/>
          </p:cNvSpPr>
          <p:nvPr>
            <p:ph type="dt" sz="half" idx="10"/>
          </p:nvPr>
        </p:nvSpPr>
        <p:spPr/>
        <p:txBody>
          <a:bodyPr/>
          <a:lstStyle/>
          <a:p>
            <a:fld id="{31188CC6-FB40-4CCA-B007-7D8952E52646}" type="datetimeFigureOut">
              <a:rPr lang="en-US" smtClean="0"/>
              <a:t>9/5/2023</a:t>
            </a:fld>
            <a:endParaRPr lang="en-US"/>
          </a:p>
        </p:txBody>
      </p:sp>
      <p:sp>
        <p:nvSpPr>
          <p:cNvPr id="8" name="Segnaposto piè di pagina 7"/>
          <p:cNvSpPr>
            <a:spLocks noGrp="1"/>
          </p:cNvSpPr>
          <p:nvPr>
            <p:ph type="ftr" sz="quarter" idx="11"/>
          </p:nvPr>
        </p:nvSpPr>
        <p:spPr/>
        <p:txBody>
          <a:bodyPr/>
          <a:lstStyle/>
          <a:p>
            <a:endParaRPr lang="en-US"/>
          </a:p>
        </p:txBody>
      </p:sp>
      <p:sp>
        <p:nvSpPr>
          <p:cNvPr id="9" name="Segnaposto numero diapositiva 8"/>
          <p:cNvSpPr>
            <a:spLocks noGrp="1"/>
          </p:cNvSpPr>
          <p:nvPr>
            <p:ph type="sldNum" sz="quarter" idx="12"/>
          </p:nvPr>
        </p:nvSpPr>
        <p:spPr/>
        <p:txBody>
          <a:bodyPr/>
          <a:lstStyle/>
          <a:p>
            <a:fld id="{BC7E626B-FE44-4951-924C-F00D997A08C0}" type="slidenum">
              <a:rPr lang="en-US" smtClean="0"/>
              <a:t>‹N›</a:t>
            </a:fld>
            <a:endParaRPr lang="en-US"/>
          </a:p>
        </p:txBody>
      </p:sp>
    </p:spTree>
    <p:extLst>
      <p:ext uri="{BB962C8B-B14F-4D97-AF65-F5344CB8AC3E}">
        <p14:creationId xmlns:p14="http://schemas.microsoft.com/office/powerpoint/2010/main" val="33526613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US"/>
          </a:p>
        </p:txBody>
      </p:sp>
      <p:sp>
        <p:nvSpPr>
          <p:cNvPr id="3" name="Segnaposto data 2"/>
          <p:cNvSpPr>
            <a:spLocks noGrp="1"/>
          </p:cNvSpPr>
          <p:nvPr>
            <p:ph type="dt" sz="half" idx="10"/>
          </p:nvPr>
        </p:nvSpPr>
        <p:spPr/>
        <p:txBody>
          <a:bodyPr/>
          <a:lstStyle/>
          <a:p>
            <a:fld id="{31188CC6-FB40-4CCA-B007-7D8952E52646}" type="datetimeFigureOut">
              <a:rPr lang="en-US" smtClean="0"/>
              <a:t>9/5/2023</a:t>
            </a:fld>
            <a:endParaRPr lang="en-US"/>
          </a:p>
        </p:txBody>
      </p:sp>
      <p:sp>
        <p:nvSpPr>
          <p:cNvPr id="4" name="Segnaposto piè di pagina 3"/>
          <p:cNvSpPr>
            <a:spLocks noGrp="1"/>
          </p:cNvSpPr>
          <p:nvPr>
            <p:ph type="ftr" sz="quarter" idx="11"/>
          </p:nvPr>
        </p:nvSpPr>
        <p:spPr/>
        <p:txBody>
          <a:bodyPr/>
          <a:lstStyle/>
          <a:p>
            <a:endParaRPr lang="en-US"/>
          </a:p>
        </p:txBody>
      </p:sp>
      <p:sp>
        <p:nvSpPr>
          <p:cNvPr id="5" name="Segnaposto numero diapositiva 4"/>
          <p:cNvSpPr>
            <a:spLocks noGrp="1"/>
          </p:cNvSpPr>
          <p:nvPr>
            <p:ph type="sldNum" sz="quarter" idx="12"/>
          </p:nvPr>
        </p:nvSpPr>
        <p:spPr/>
        <p:txBody>
          <a:bodyPr/>
          <a:lstStyle/>
          <a:p>
            <a:fld id="{BC7E626B-FE44-4951-924C-F00D997A08C0}" type="slidenum">
              <a:rPr lang="en-US" smtClean="0"/>
              <a:t>‹N›</a:t>
            </a:fld>
            <a:endParaRPr lang="en-US"/>
          </a:p>
        </p:txBody>
      </p:sp>
    </p:spTree>
    <p:extLst>
      <p:ext uri="{BB962C8B-B14F-4D97-AF65-F5344CB8AC3E}">
        <p14:creationId xmlns:p14="http://schemas.microsoft.com/office/powerpoint/2010/main" val="23132930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31188CC6-FB40-4CCA-B007-7D8952E52646}" type="datetimeFigureOut">
              <a:rPr lang="en-US" smtClean="0"/>
              <a:t>9/5/2023</a:t>
            </a:fld>
            <a:endParaRPr lang="en-US"/>
          </a:p>
        </p:txBody>
      </p:sp>
      <p:sp>
        <p:nvSpPr>
          <p:cNvPr id="3" name="Segnaposto piè di pagina 2"/>
          <p:cNvSpPr>
            <a:spLocks noGrp="1"/>
          </p:cNvSpPr>
          <p:nvPr>
            <p:ph type="ftr" sz="quarter" idx="11"/>
          </p:nvPr>
        </p:nvSpPr>
        <p:spPr/>
        <p:txBody>
          <a:bodyPr/>
          <a:lstStyle/>
          <a:p>
            <a:endParaRPr lang="en-US"/>
          </a:p>
        </p:txBody>
      </p:sp>
      <p:sp>
        <p:nvSpPr>
          <p:cNvPr id="4" name="Segnaposto numero diapositiva 3"/>
          <p:cNvSpPr>
            <a:spLocks noGrp="1"/>
          </p:cNvSpPr>
          <p:nvPr>
            <p:ph type="sldNum" sz="quarter" idx="12"/>
          </p:nvPr>
        </p:nvSpPr>
        <p:spPr/>
        <p:txBody>
          <a:bodyPr/>
          <a:lstStyle/>
          <a:p>
            <a:fld id="{BC7E626B-FE44-4951-924C-F00D997A08C0}" type="slidenum">
              <a:rPr lang="en-US" smtClean="0"/>
              <a:t>‹N›</a:t>
            </a:fld>
            <a:endParaRPr lang="en-US"/>
          </a:p>
        </p:txBody>
      </p:sp>
    </p:spTree>
    <p:extLst>
      <p:ext uri="{BB962C8B-B14F-4D97-AF65-F5344CB8AC3E}">
        <p14:creationId xmlns:p14="http://schemas.microsoft.com/office/powerpoint/2010/main" val="14048839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513764" y="1704227"/>
            <a:ext cx="9960337" cy="7252860"/>
          </a:xfrm>
        </p:spPr>
        <p:txBody>
          <a:bodyPr anchor="b"/>
          <a:lstStyle>
            <a:lvl1pPr algn="l">
              <a:defRPr sz="8769" b="1"/>
            </a:lvl1pPr>
          </a:lstStyle>
          <a:p>
            <a:r>
              <a:rPr lang="it-IT"/>
              <a:t>Fare clic per modificare lo stile del titolo</a:t>
            </a:r>
            <a:endParaRPr lang="en-US"/>
          </a:p>
        </p:txBody>
      </p:sp>
      <p:sp>
        <p:nvSpPr>
          <p:cNvPr id="3" name="Segnaposto contenuto 2"/>
          <p:cNvSpPr>
            <a:spLocks noGrp="1"/>
          </p:cNvSpPr>
          <p:nvPr>
            <p:ph idx="1"/>
          </p:nvPr>
        </p:nvSpPr>
        <p:spPr>
          <a:xfrm>
            <a:off x="11836767" y="1704232"/>
            <a:ext cx="16924688" cy="36531827"/>
          </a:xfrm>
        </p:spPr>
        <p:txBody>
          <a:bodyPr/>
          <a:lstStyle>
            <a:lvl1pPr>
              <a:defRPr sz="14030"/>
            </a:lvl1pPr>
            <a:lvl2pPr>
              <a:defRPr sz="12276"/>
            </a:lvl2pPr>
            <a:lvl3pPr>
              <a:defRPr sz="10522"/>
            </a:lvl3pPr>
            <a:lvl4pPr>
              <a:defRPr sz="8769"/>
            </a:lvl4pPr>
            <a:lvl5pPr>
              <a:defRPr sz="8769"/>
            </a:lvl5pPr>
            <a:lvl6pPr>
              <a:defRPr sz="8769"/>
            </a:lvl6pPr>
            <a:lvl7pPr>
              <a:defRPr sz="8769"/>
            </a:lvl7pPr>
            <a:lvl8pPr>
              <a:defRPr sz="8769"/>
            </a:lvl8pPr>
            <a:lvl9pPr>
              <a:defRPr sz="8769"/>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testo 3"/>
          <p:cNvSpPr>
            <a:spLocks noGrp="1"/>
          </p:cNvSpPr>
          <p:nvPr>
            <p:ph type="body" sz="half" idx="2"/>
          </p:nvPr>
        </p:nvSpPr>
        <p:spPr>
          <a:xfrm>
            <a:off x="1513764" y="8957091"/>
            <a:ext cx="9960337" cy="29278967"/>
          </a:xfrm>
        </p:spPr>
        <p:txBody>
          <a:bodyPr/>
          <a:lstStyle>
            <a:lvl1pPr marL="0" indent="0">
              <a:buNone/>
              <a:defRPr sz="6138"/>
            </a:lvl1pPr>
            <a:lvl2pPr marL="2004476" indent="0">
              <a:buNone/>
              <a:defRPr sz="5260"/>
            </a:lvl2pPr>
            <a:lvl3pPr marL="4008954" indent="0">
              <a:buNone/>
              <a:defRPr sz="4385"/>
            </a:lvl3pPr>
            <a:lvl4pPr marL="6013430" indent="0">
              <a:buNone/>
              <a:defRPr sz="3946"/>
            </a:lvl4pPr>
            <a:lvl5pPr marL="8017906" indent="0">
              <a:buNone/>
              <a:defRPr sz="3946"/>
            </a:lvl5pPr>
            <a:lvl6pPr marL="10022382" indent="0">
              <a:buNone/>
              <a:defRPr sz="3946"/>
            </a:lvl6pPr>
            <a:lvl7pPr marL="12026859" indent="0">
              <a:buNone/>
              <a:defRPr sz="3946"/>
            </a:lvl7pPr>
            <a:lvl8pPr marL="14031337" indent="0">
              <a:buNone/>
              <a:defRPr sz="3946"/>
            </a:lvl8pPr>
            <a:lvl9pPr marL="16035813" indent="0">
              <a:buNone/>
              <a:defRPr sz="3946"/>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31188CC6-FB40-4CCA-B007-7D8952E52646}" type="datetimeFigureOut">
              <a:rPr lang="en-US" smtClean="0"/>
              <a:t>9/5/2023</a:t>
            </a:fld>
            <a:endParaRPr lang="en-US"/>
          </a:p>
        </p:txBody>
      </p:sp>
      <p:sp>
        <p:nvSpPr>
          <p:cNvPr id="6" name="Segnaposto piè di pagina 5"/>
          <p:cNvSpPr>
            <a:spLocks noGrp="1"/>
          </p:cNvSpPr>
          <p:nvPr>
            <p:ph type="ftr" sz="quarter" idx="11"/>
          </p:nvPr>
        </p:nvSpPr>
        <p:spPr/>
        <p:txBody>
          <a:bodyPr/>
          <a:lstStyle/>
          <a:p>
            <a:endParaRPr lang="en-US"/>
          </a:p>
        </p:txBody>
      </p:sp>
      <p:sp>
        <p:nvSpPr>
          <p:cNvPr id="7" name="Segnaposto numero diapositiva 6"/>
          <p:cNvSpPr>
            <a:spLocks noGrp="1"/>
          </p:cNvSpPr>
          <p:nvPr>
            <p:ph type="sldNum" sz="quarter" idx="12"/>
          </p:nvPr>
        </p:nvSpPr>
        <p:spPr/>
        <p:txBody>
          <a:bodyPr/>
          <a:lstStyle/>
          <a:p>
            <a:fld id="{BC7E626B-FE44-4951-924C-F00D997A08C0}" type="slidenum">
              <a:rPr lang="en-US" smtClean="0"/>
              <a:t>‹N›</a:t>
            </a:fld>
            <a:endParaRPr lang="en-US"/>
          </a:p>
        </p:txBody>
      </p:sp>
    </p:spTree>
    <p:extLst>
      <p:ext uri="{BB962C8B-B14F-4D97-AF65-F5344CB8AC3E}">
        <p14:creationId xmlns:p14="http://schemas.microsoft.com/office/powerpoint/2010/main" val="17261915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5934155" y="29962638"/>
            <a:ext cx="18165128" cy="3537260"/>
          </a:xfrm>
        </p:spPr>
        <p:txBody>
          <a:bodyPr anchor="b"/>
          <a:lstStyle>
            <a:lvl1pPr algn="l">
              <a:defRPr sz="8769" b="1"/>
            </a:lvl1pPr>
          </a:lstStyle>
          <a:p>
            <a:r>
              <a:rPr lang="it-IT"/>
              <a:t>Fare clic per modificare lo stile del titolo</a:t>
            </a:r>
            <a:endParaRPr lang="en-US"/>
          </a:p>
        </p:txBody>
      </p:sp>
      <p:sp>
        <p:nvSpPr>
          <p:cNvPr id="3" name="Segnaposto immagine 2"/>
          <p:cNvSpPr>
            <a:spLocks noGrp="1"/>
          </p:cNvSpPr>
          <p:nvPr>
            <p:ph type="pic" idx="1"/>
          </p:nvPr>
        </p:nvSpPr>
        <p:spPr>
          <a:xfrm>
            <a:off x="5934155" y="3824595"/>
            <a:ext cx="18165128" cy="25682258"/>
          </a:xfrm>
        </p:spPr>
        <p:txBody>
          <a:bodyPr/>
          <a:lstStyle>
            <a:lvl1pPr marL="0" indent="0">
              <a:buNone/>
              <a:defRPr sz="14030"/>
            </a:lvl1pPr>
            <a:lvl2pPr marL="2004476" indent="0">
              <a:buNone/>
              <a:defRPr sz="12276"/>
            </a:lvl2pPr>
            <a:lvl3pPr marL="4008954" indent="0">
              <a:buNone/>
              <a:defRPr sz="10522"/>
            </a:lvl3pPr>
            <a:lvl4pPr marL="6013430" indent="0">
              <a:buNone/>
              <a:defRPr sz="8769"/>
            </a:lvl4pPr>
            <a:lvl5pPr marL="8017906" indent="0">
              <a:buNone/>
              <a:defRPr sz="8769"/>
            </a:lvl5pPr>
            <a:lvl6pPr marL="10022382" indent="0">
              <a:buNone/>
              <a:defRPr sz="8769"/>
            </a:lvl6pPr>
            <a:lvl7pPr marL="12026859" indent="0">
              <a:buNone/>
              <a:defRPr sz="8769"/>
            </a:lvl7pPr>
            <a:lvl8pPr marL="14031337" indent="0">
              <a:buNone/>
              <a:defRPr sz="8769"/>
            </a:lvl8pPr>
            <a:lvl9pPr marL="16035813" indent="0">
              <a:buNone/>
              <a:defRPr sz="8769"/>
            </a:lvl9pPr>
          </a:lstStyle>
          <a:p>
            <a:endParaRPr lang="en-US"/>
          </a:p>
        </p:txBody>
      </p:sp>
      <p:sp>
        <p:nvSpPr>
          <p:cNvPr id="4" name="Segnaposto testo 3"/>
          <p:cNvSpPr>
            <a:spLocks noGrp="1"/>
          </p:cNvSpPr>
          <p:nvPr>
            <p:ph type="body" sz="half" idx="2"/>
          </p:nvPr>
        </p:nvSpPr>
        <p:spPr>
          <a:xfrm>
            <a:off x="5934155" y="33499899"/>
            <a:ext cx="18165128" cy="5023493"/>
          </a:xfrm>
        </p:spPr>
        <p:txBody>
          <a:bodyPr/>
          <a:lstStyle>
            <a:lvl1pPr marL="0" indent="0">
              <a:buNone/>
              <a:defRPr sz="6138"/>
            </a:lvl1pPr>
            <a:lvl2pPr marL="2004476" indent="0">
              <a:buNone/>
              <a:defRPr sz="5260"/>
            </a:lvl2pPr>
            <a:lvl3pPr marL="4008954" indent="0">
              <a:buNone/>
              <a:defRPr sz="4385"/>
            </a:lvl3pPr>
            <a:lvl4pPr marL="6013430" indent="0">
              <a:buNone/>
              <a:defRPr sz="3946"/>
            </a:lvl4pPr>
            <a:lvl5pPr marL="8017906" indent="0">
              <a:buNone/>
              <a:defRPr sz="3946"/>
            </a:lvl5pPr>
            <a:lvl6pPr marL="10022382" indent="0">
              <a:buNone/>
              <a:defRPr sz="3946"/>
            </a:lvl6pPr>
            <a:lvl7pPr marL="12026859" indent="0">
              <a:buNone/>
              <a:defRPr sz="3946"/>
            </a:lvl7pPr>
            <a:lvl8pPr marL="14031337" indent="0">
              <a:buNone/>
              <a:defRPr sz="3946"/>
            </a:lvl8pPr>
            <a:lvl9pPr marL="16035813" indent="0">
              <a:buNone/>
              <a:defRPr sz="3946"/>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31188CC6-FB40-4CCA-B007-7D8952E52646}" type="datetimeFigureOut">
              <a:rPr lang="en-US" smtClean="0"/>
              <a:t>9/5/2023</a:t>
            </a:fld>
            <a:endParaRPr lang="en-US"/>
          </a:p>
        </p:txBody>
      </p:sp>
      <p:sp>
        <p:nvSpPr>
          <p:cNvPr id="6" name="Segnaposto piè di pagina 5"/>
          <p:cNvSpPr>
            <a:spLocks noGrp="1"/>
          </p:cNvSpPr>
          <p:nvPr>
            <p:ph type="ftr" sz="quarter" idx="11"/>
          </p:nvPr>
        </p:nvSpPr>
        <p:spPr/>
        <p:txBody>
          <a:bodyPr/>
          <a:lstStyle/>
          <a:p>
            <a:endParaRPr lang="en-US"/>
          </a:p>
        </p:txBody>
      </p:sp>
      <p:sp>
        <p:nvSpPr>
          <p:cNvPr id="7" name="Segnaposto numero diapositiva 6"/>
          <p:cNvSpPr>
            <a:spLocks noGrp="1"/>
          </p:cNvSpPr>
          <p:nvPr>
            <p:ph type="sldNum" sz="quarter" idx="12"/>
          </p:nvPr>
        </p:nvSpPr>
        <p:spPr/>
        <p:txBody>
          <a:bodyPr/>
          <a:lstStyle/>
          <a:p>
            <a:fld id="{BC7E626B-FE44-4951-924C-F00D997A08C0}" type="slidenum">
              <a:rPr lang="en-US" smtClean="0"/>
              <a:t>‹N›</a:t>
            </a:fld>
            <a:endParaRPr lang="en-US"/>
          </a:p>
        </p:txBody>
      </p:sp>
    </p:spTree>
    <p:extLst>
      <p:ext uri="{BB962C8B-B14F-4D97-AF65-F5344CB8AC3E}">
        <p14:creationId xmlns:p14="http://schemas.microsoft.com/office/powerpoint/2010/main" val="34987467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1513763" y="1714137"/>
            <a:ext cx="27247691" cy="7133961"/>
          </a:xfrm>
          <a:prstGeom prst="rect">
            <a:avLst/>
          </a:prstGeom>
        </p:spPr>
        <p:txBody>
          <a:bodyPr vert="horz" lIns="91440" tIns="45720" rIns="91440" bIns="45720" rtlCol="0" anchor="ctr">
            <a:normAutofit/>
          </a:bodyPr>
          <a:lstStyle/>
          <a:p>
            <a:r>
              <a:rPr lang="it-IT"/>
              <a:t>Fare clic per modificare lo stile del titolo</a:t>
            </a:r>
            <a:endParaRPr lang="en-US"/>
          </a:p>
        </p:txBody>
      </p:sp>
      <p:sp>
        <p:nvSpPr>
          <p:cNvPr id="3" name="Segnaposto testo 2"/>
          <p:cNvSpPr>
            <a:spLocks noGrp="1"/>
          </p:cNvSpPr>
          <p:nvPr>
            <p:ph type="body" idx="1"/>
          </p:nvPr>
        </p:nvSpPr>
        <p:spPr>
          <a:xfrm>
            <a:off x="1513763" y="9987554"/>
            <a:ext cx="27247691" cy="28248503"/>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data 3"/>
          <p:cNvSpPr>
            <a:spLocks noGrp="1"/>
          </p:cNvSpPr>
          <p:nvPr>
            <p:ph type="dt" sz="half" idx="2"/>
          </p:nvPr>
        </p:nvSpPr>
        <p:spPr>
          <a:xfrm>
            <a:off x="1513761" y="39672753"/>
            <a:ext cx="7064217" cy="2278902"/>
          </a:xfrm>
          <a:prstGeom prst="rect">
            <a:avLst/>
          </a:prstGeom>
        </p:spPr>
        <p:txBody>
          <a:bodyPr vert="horz" lIns="91440" tIns="45720" rIns="91440" bIns="45720" rtlCol="0" anchor="ctr"/>
          <a:lstStyle>
            <a:lvl1pPr algn="l">
              <a:defRPr sz="5260">
                <a:solidFill>
                  <a:schemeClr val="tx1">
                    <a:tint val="75000"/>
                  </a:schemeClr>
                </a:solidFill>
              </a:defRPr>
            </a:lvl1pPr>
          </a:lstStyle>
          <a:p>
            <a:fld id="{31188CC6-FB40-4CCA-B007-7D8952E52646}" type="datetimeFigureOut">
              <a:rPr lang="en-US" smtClean="0"/>
              <a:t>9/5/2023</a:t>
            </a:fld>
            <a:endParaRPr lang="en-US"/>
          </a:p>
        </p:txBody>
      </p:sp>
      <p:sp>
        <p:nvSpPr>
          <p:cNvPr id="5" name="Segnaposto piè di pagina 4"/>
          <p:cNvSpPr>
            <a:spLocks noGrp="1"/>
          </p:cNvSpPr>
          <p:nvPr>
            <p:ph type="ftr" sz="quarter" idx="3"/>
          </p:nvPr>
        </p:nvSpPr>
        <p:spPr>
          <a:xfrm>
            <a:off x="10344032" y="39672753"/>
            <a:ext cx="9587151" cy="2278902"/>
          </a:xfrm>
          <a:prstGeom prst="rect">
            <a:avLst/>
          </a:prstGeom>
        </p:spPr>
        <p:txBody>
          <a:bodyPr vert="horz" lIns="91440" tIns="45720" rIns="91440" bIns="45720" rtlCol="0" anchor="ctr"/>
          <a:lstStyle>
            <a:lvl1pPr algn="ctr">
              <a:defRPr sz="5260">
                <a:solidFill>
                  <a:schemeClr val="tx1">
                    <a:tint val="75000"/>
                  </a:schemeClr>
                </a:solidFill>
              </a:defRPr>
            </a:lvl1pPr>
          </a:lstStyle>
          <a:p>
            <a:endParaRPr lang="en-US"/>
          </a:p>
        </p:txBody>
      </p:sp>
      <p:sp>
        <p:nvSpPr>
          <p:cNvPr id="6" name="Segnaposto numero diapositiva 5"/>
          <p:cNvSpPr>
            <a:spLocks noGrp="1"/>
          </p:cNvSpPr>
          <p:nvPr>
            <p:ph type="sldNum" sz="quarter" idx="4"/>
          </p:nvPr>
        </p:nvSpPr>
        <p:spPr>
          <a:xfrm>
            <a:off x="21697237" y="39672753"/>
            <a:ext cx="7064217" cy="2278902"/>
          </a:xfrm>
          <a:prstGeom prst="rect">
            <a:avLst/>
          </a:prstGeom>
        </p:spPr>
        <p:txBody>
          <a:bodyPr vert="horz" lIns="91440" tIns="45720" rIns="91440" bIns="45720" rtlCol="0" anchor="ctr"/>
          <a:lstStyle>
            <a:lvl1pPr algn="r">
              <a:defRPr sz="5260">
                <a:solidFill>
                  <a:schemeClr val="tx1">
                    <a:tint val="75000"/>
                  </a:schemeClr>
                </a:solidFill>
              </a:defRPr>
            </a:lvl1pPr>
          </a:lstStyle>
          <a:p>
            <a:fld id="{BC7E626B-FE44-4951-924C-F00D997A08C0}" type="slidenum">
              <a:rPr lang="en-US" smtClean="0"/>
              <a:t>‹N›</a:t>
            </a:fld>
            <a:endParaRPr lang="en-US"/>
          </a:p>
        </p:txBody>
      </p:sp>
    </p:spTree>
    <p:extLst>
      <p:ext uri="{BB962C8B-B14F-4D97-AF65-F5344CB8AC3E}">
        <p14:creationId xmlns:p14="http://schemas.microsoft.com/office/powerpoint/2010/main" val="34154538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008954" rtl="0" eaLnBrk="1" latinLnBrk="0" hangingPunct="1">
        <a:spcBef>
          <a:spcPct val="0"/>
        </a:spcBef>
        <a:buNone/>
        <a:defRPr sz="19291" kern="1200">
          <a:solidFill>
            <a:schemeClr val="tx1"/>
          </a:solidFill>
          <a:latin typeface="+mj-lt"/>
          <a:ea typeface="+mj-ea"/>
          <a:cs typeface="+mj-cs"/>
        </a:defRPr>
      </a:lvl1pPr>
    </p:titleStyle>
    <p:bodyStyle>
      <a:lvl1pPr marL="1503359" indent="-1503359" algn="l" defTabSz="4008954" rtl="0" eaLnBrk="1" latinLnBrk="0" hangingPunct="1">
        <a:spcBef>
          <a:spcPct val="20000"/>
        </a:spcBef>
        <a:buFont typeface="Arial" pitchFamily="34" charset="0"/>
        <a:buChar char="•"/>
        <a:defRPr sz="14030" kern="1200">
          <a:solidFill>
            <a:schemeClr val="tx1"/>
          </a:solidFill>
          <a:latin typeface="+mn-lt"/>
          <a:ea typeface="+mn-ea"/>
          <a:cs typeface="+mn-cs"/>
        </a:defRPr>
      </a:lvl1pPr>
      <a:lvl2pPr marL="3257275" indent="-1252798" algn="l" defTabSz="4008954" rtl="0" eaLnBrk="1" latinLnBrk="0" hangingPunct="1">
        <a:spcBef>
          <a:spcPct val="20000"/>
        </a:spcBef>
        <a:buFont typeface="Arial" pitchFamily="34" charset="0"/>
        <a:buChar char="–"/>
        <a:defRPr sz="12276" kern="1200">
          <a:solidFill>
            <a:schemeClr val="tx1"/>
          </a:solidFill>
          <a:latin typeface="+mn-lt"/>
          <a:ea typeface="+mn-ea"/>
          <a:cs typeface="+mn-cs"/>
        </a:defRPr>
      </a:lvl2pPr>
      <a:lvl3pPr marL="5011192" indent="-1002238" algn="l" defTabSz="4008954" rtl="0" eaLnBrk="1" latinLnBrk="0" hangingPunct="1">
        <a:spcBef>
          <a:spcPct val="20000"/>
        </a:spcBef>
        <a:buFont typeface="Arial" pitchFamily="34" charset="0"/>
        <a:buChar char="•"/>
        <a:defRPr sz="10522" kern="1200">
          <a:solidFill>
            <a:schemeClr val="tx1"/>
          </a:solidFill>
          <a:latin typeface="+mn-lt"/>
          <a:ea typeface="+mn-ea"/>
          <a:cs typeface="+mn-cs"/>
        </a:defRPr>
      </a:lvl3pPr>
      <a:lvl4pPr marL="7015668" indent="-1002238" algn="l" defTabSz="4008954" rtl="0" eaLnBrk="1" latinLnBrk="0" hangingPunct="1">
        <a:spcBef>
          <a:spcPct val="20000"/>
        </a:spcBef>
        <a:buFont typeface="Arial" pitchFamily="34" charset="0"/>
        <a:buChar char="–"/>
        <a:defRPr sz="8769" kern="1200">
          <a:solidFill>
            <a:schemeClr val="tx1"/>
          </a:solidFill>
          <a:latin typeface="+mn-lt"/>
          <a:ea typeface="+mn-ea"/>
          <a:cs typeface="+mn-cs"/>
        </a:defRPr>
      </a:lvl4pPr>
      <a:lvl5pPr marL="9020145" indent="-1002238" algn="l" defTabSz="4008954" rtl="0" eaLnBrk="1" latinLnBrk="0" hangingPunct="1">
        <a:spcBef>
          <a:spcPct val="20000"/>
        </a:spcBef>
        <a:buFont typeface="Arial" pitchFamily="34" charset="0"/>
        <a:buChar char="»"/>
        <a:defRPr sz="8769" kern="1200">
          <a:solidFill>
            <a:schemeClr val="tx1"/>
          </a:solidFill>
          <a:latin typeface="+mn-lt"/>
          <a:ea typeface="+mn-ea"/>
          <a:cs typeface="+mn-cs"/>
        </a:defRPr>
      </a:lvl5pPr>
      <a:lvl6pPr marL="11024621" indent="-1002238" algn="l" defTabSz="4008954" rtl="0" eaLnBrk="1" latinLnBrk="0" hangingPunct="1">
        <a:spcBef>
          <a:spcPct val="20000"/>
        </a:spcBef>
        <a:buFont typeface="Arial" pitchFamily="34" charset="0"/>
        <a:buChar char="•"/>
        <a:defRPr sz="8769" kern="1200">
          <a:solidFill>
            <a:schemeClr val="tx1"/>
          </a:solidFill>
          <a:latin typeface="+mn-lt"/>
          <a:ea typeface="+mn-ea"/>
          <a:cs typeface="+mn-cs"/>
        </a:defRPr>
      </a:lvl6pPr>
      <a:lvl7pPr marL="13029099" indent="-1002238" algn="l" defTabSz="4008954" rtl="0" eaLnBrk="1" latinLnBrk="0" hangingPunct="1">
        <a:spcBef>
          <a:spcPct val="20000"/>
        </a:spcBef>
        <a:buFont typeface="Arial" pitchFamily="34" charset="0"/>
        <a:buChar char="•"/>
        <a:defRPr sz="8769" kern="1200">
          <a:solidFill>
            <a:schemeClr val="tx1"/>
          </a:solidFill>
          <a:latin typeface="+mn-lt"/>
          <a:ea typeface="+mn-ea"/>
          <a:cs typeface="+mn-cs"/>
        </a:defRPr>
      </a:lvl7pPr>
      <a:lvl8pPr marL="15033574" indent="-1002238" algn="l" defTabSz="4008954" rtl="0" eaLnBrk="1" latinLnBrk="0" hangingPunct="1">
        <a:spcBef>
          <a:spcPct val="20000"/>
        </a:spcBef>
        <a:buFont typeface="Arial" pitchFamily="34" charset="0"/>
        <a:buChar char="•"/>
        <a:defRPr sz="8769" kern="1200">
          <a:solidFill>
            <a:schemeClr val="tx1"/>
          </a:solidFill>
          <a:latin typeface="+mn-lt"/>
          <a:ea typeface="+mn-ea"/>
          <a:cs typeface="+mn-cs"/>
        </a:defRPr>
      </a:lvl8pPr>
      <a:lvl9pPr marL="17038052" indent="-1002238" algn="l" defTabSz="4008954" rtl="0" eaLnBrk="1" latinLnBrk="0" hangingPunct="1">
        <a:spcBef>
          <a:spcPct val="20000"/>
        </a:spcBef>
        <a:buFont typeface="Arial" pitchFamily="34" charset="0"/>
        <a:buChar char="•"/>
        <a:defRPr sz="8769" kern="1200">
          <a:solidFill>
            <a:schemeClr val="tx1"/>
          </a:solidFill>
          <a:latin typeface="+mn-lt"/>
          <a:ea typeface="+mn-ea"/>
          <a:cs typeface="+mn-cs"/>
        </a:defRPr>
      </a:lvl9pPr>
    </p:bodyStyle>
    <p:otherStyle>
      <a:defPPr>
        <a:defRPr lang="it-IT"/>
      </a:defPPr>
      <a:lvl1pPr marL="0" algn="l" defTabSz="4008954" rtl="0" eaLnBrk="1" latinLnBrk="0" hangingPunct="1">
        <a:defRPr sz="7891" kern="1200">
          <a:solidFill>
            <a:schemeClr val="tx1"/>
          </a:solidFill>
          <a:latin typeface="+mn-lt"/>
          <a:ea typeface="+mn-ea"/>
          <a:cs typeface="+mn-cs"/>
        </a:defRPr>
      </a:lvl1pPr>
      <a:lvl2pPr marL="2004476" algn="l" defTabSz="4008954" rtl="0" eaLnBrk="1" latinLnBrk="0" hangingPunct="1">
        <a:defRPr sz="7891" kern="1200">
          <a:solidFill>
            <a:schemeClr val="tx1"/>
          </a:solidFill>
          <a:latin typeface="+mn-lt"/>
          <a:ea typeface="+mn-ea"/>
          <a:cs typeface="+mn-cs"/>
        </a:defRPr>
      </a:lvl2pPr>
      <a:lvl3pPr marL="4008954" algn="l" defTabSz="4008954" rtl="0" eaLnBrk="1" latinLnBrk="0" hangingPunct="1">
        <a:defRPr sz="7891" kern="1200">
          <a:solidFill>
            <a:schemeClr val="tx1"/>
          </a:solidFill>
          <a:latin typeface="+mn-lt"/>
          <a:ea typeface="+mn-ea"/>
          <a:cs typeface="+mn-cs"/>
        </a:defRPr>
      </a:lvl3pPr>
      <a:lvl4pPr marL="6013430" algn="l" defTabSz="4008954" rtl="0" eaLnBrk="1" latinLnBrk="0" hangingPunct="1">
        <a:defRPr sz="7891" kern="1200">
          <a:solidFill>
            <a:schemeClr val="tx1"/>
          </a:solidFill>
          <a:latin typeface="+mn-lt"/>
          <a:ea typeface="+mn-ea"/>
          <a:cs typeface="+mn-cs"/>
        </a:defRPr>
      </a:lvl4pPr>
      <a:lvl5pPr marL="8017906" algn="l" defTabSz="4008954" rtl="0" eaLnBrk="1" latinLnBrk="0" hangingPunct="1">
        <a:defRPr sz="7891" kern="1200">
          <a:solidFill>
            <a:schemeClr val="tx1"/>
          </a:solidFill>
          <a:latin typeface="+mn-lt"/>
          <a:ea typeface="+mn-ea"/>
          <a:cs typeface="+mn-cs"/>
        </a:defRPr>
      </a:lvl5pPr>
      <a:lvl6pPr marL="10022382" algn="l" defTabSz="4008954" rtl="0" eaLnBrk="1" latinLnBrk="0" hangingPunct="1">
        <a:defRPr sz="7891" kern="1200">
          <a:solidFill>
            <a:schemeClr val="tx1"/>
          </a:solidFill>
          <a:latin typeface="+mn-lt"/>
          <a:ea typeface="+mn-ea"/>
          <a:cs typeface="+mn-cs"/>
        </a:defRPr>
      </a:lvl6pPr>
      <a:lvl7pPr marL="12026859" algn="l" defTabSz="4008954" rtl="0" eaLnBrk="1" latinLnBrk="0" hangingPunct="1">
        <a:defRPr sz="7891" kern="1200">
          <a:solidFill>
            <a:schemeClr val="tx1"/>
          </a:solidFill>
          <a:latin typeface="+mn-lt"/>
          <a:ea typeface="+mn-ea"/>
          <a:cs typeface="+mn-cs"/>
        </a:defRPr>
      </a:lvl7pPr>
      <a:lvl8pPr marL="14031337" algn="l" defTabSz="4008954" rtl="0" eaLnBrk="1" latinLnBrk="0" hangingPunct="1">
        <a:defRPr sz="7891" kern="1200">
          <a:solidFill>
            <a:schemeClr val="tx1"/>
          </a:solidFill>
          <a:latin typeface="+mn-lt"/>
          <a:ea typeface="+mn-ea"/>
          <a:cs typeface="+mn-cs"/>
        </a:defRPr>
      </a:lvl8pPr>
      <a:lvl9pPr marL="16035813" algn="l" defTabSz="4008954" rtl="0" eaLnBrk="1" latinLnBrk="0" hangingPunct="1">
        <a:defRPr sz="789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 Type="http://schemas.openxmlformats.org/officeDocument/2006/relationships/notesSlide" Target="../notesSlides/notesSlide1.xml"/><Relationship Id="rId16" Type="http://schemas.openxmlformats.org/officeDocument/2006/relationships/image" Target="../media/image14.jpe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jpeg"/><Relationship Id="rId5" Type="http://schemas.openxmlformats.org/officeDocument/2006/relationships/image" Target="../media/image3.png"/><Relationship Id="rId15" Type="http://schemas.openxmlformats.org/officeDocument/2006/relationships/image" Target="../media/image13.png"/><Relationship Id="rId10" Type="http://schemas.openxmlformats.org/officeDocument/2006/relationships/image" Target="../media/image8.jpe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2700000" scaled="1"/>
          <a:tileRect/>
        </a:gradFill>
        <a:effectLst/>
      </p:bgPr>
    </p:bg>
    <p:spTree>
      <p:nvGrpSpPr>
        <p:cNvPr id="1" name=""/>
        <p:cNvGrpSpPr/>
        <p:nvPr/>
      </p:nvGrpSpPr>
      <p:grpSpPr>
        <a:xfrm>
          <a:off x="0" y="0"/>
          <a:ext cx="0" cy="0"/>
          <a:chOff x="0" y="0"/>
          <a:chExt cx="0" cy="0"/>
        </a:xfrm>
      </p:grpSpPr>
      <p:grpSp>
        <p:nvGrpSpPr>
          <p:cNvPr id="4" name="Gruppo 3">
            <a:extLst>
              <a:ext uri="{FF2B5EF4-FFF2-40B4-BE49-F238E27FC236}">
                <a16:creationId xmlns:a16="http://schemas.microsoft.com/office/drawing/2014/main" id="{7C5602E6-784F-9879-5259-586B4CF10C07}"/>
              </a:ext>
            </a:extLst>
          </p:cNvPr>
          <p:cNvGrpSpPr/>
          <p:nvPr/>
        </p:nvGrpSpPr>
        <p:grpSpPr>
          <a:xfrm>
            <a:off x="0" y="0"/>
            <a:ext cx="30275213" cy="42585108"/>
            <a:chOff x="0" y="0"/>
            <a:chExt cx="30275213" cy="42585108"/>
          </a:xfrm>
        </p:grpSpPr>
        <p:sp>
          <p:nvSpPr>
            <p:cNvPr id="33" name="Rettangolo con angoli arrotondati 32">
              <a:extLst>
                <a:ext uri="{FF2B5EF4-FFF2-40B4-BE49-F238E27FC236}">
                  <a16:creationId xmlns:a16="http://schemas.microsoft.com/office/drawing/2014/main" id="{B768482B-8E68-BA3D-7112-5EAFECFDDB6A}"/>
                </a:ext>
              </a:extLst>
            </p:cNvPr>
            <p:cNvSpPr/>
            <p:nvPr/>
          </p:nvSpPr>
          <p:spPr>
            <a:xfrm>
              <a:off x="15371916" y="8048003"/>
              <a:ext cx="14658996" cy="5709354"/>
            </a:xfrm>
            <a:prstGeom prst="round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Rettangolo con angoli arrotondati 18">
              <a:extLst>
                <a:ext uri="{FF2B5EF4-FFF2-40B4-BE49-F238E27FC236}">
                  <a16:creationId xmlns:a16="http://schemas.microsoft.com/office/drawing/2014/main" id="{25B0152F-B43A-5E48-06A0-5F92CC039AF9}"/>
                </a:ext>
              </a:extLst>
            </p:cNvPr>
            <p:cNvSpPr/>
            <p:nvPr/>
          </p:nvSpPr>
          <p:spPr>
            <a:xfrm>
              <a:off x="379566" y="40472471"/>
              <a:ext cx="29714289" cy="1450360"/>
            </a:xfrm>
            <a:prstGeom prst="round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4800" b="1" dirty="0">
                <a:solidFill>
                  <a:schemeClr val="tx1"/>
                </a:solidFill>
                <a:latin typeface="Times New Roman" panose="02020603050405020304" pitchFamily="18" charset="0"/>
                <a:cs typeface="Times New Roman" panose="02020603050405020304" pitchFamily="18" charset="0"/>
              </a:endParaRPr>
            </a:p>
          </p:txBody>
        </p:sp>
        <p:pic>
          <p:nvPicPr>
            <p:cNvPr id="42" name="Immagine 41">
              <a:extLst>
                <a:ext uri="{FF2B5EF4-FFF2-40B4-BE49-F238E27FC236}">
                  <a16:creationId xmlns:a16="http://schemas.microsoft.com/office/drawing/2014/main" id="{B4D29B77-2396-8962-9E47-643BB2B152D3}"/>
                </a:ext>
              </a:extLst>
            </p:cNvPr>
            <p:cNvPicPr>
              <a:picLocks noChangeAspect="1"/>
            </p:cNvPicPr>
            <p:nvPr/>
          </p:nvPicPr>
          <p:blipFill rotWithShape="1">
            <a:blip r:embed="rId3"/>
            <a:srcRect l="58697" t="36249" b="20700"/>
            <a:stretch/>
          </p:blipFill>
          <p:spPr>
            <a:xfrm>
              <a:off x="13865782" y="0"/>
              <a:ext cx="16409431" cy="5468759"/>
            </a:xfrm>
            <a:prstGeom prst="rect">
              <a:avLst/>
            </a:prstGeom>
          </p:spPr>
        </p:pic>
        <p:pic>
          <p:nvPicPr>
            <p:cNvPr id="41" name="Immagine 40">
              <a:extLst>
                <a:ext uri="{FF2B5EF4-FFF2-40B4-BE49-F238E27FC236}">
                  <a16:creationId xmlns:a16="http://schemas.microsoft.com/office/drawing/2014/main" id="{B9B7EFBF-C1CE-FD33-093B-1A6083A84B16}"/>
                </a:ext>
              </a:extLst>
            </p:cNvPr>
            <p:cNvPicPr>
              <a:picLocks noChangeAspect="1"/>
            </p:cNvPicPr>
            <p:nvPr/>
          </p:nvPicPr>
          <p:blipFill rotWithShape="1">
            <a:blip r:embed="rId3"/>
            <a:srcRect t="36249" r="56579" b="20700"/>
            <a:stretch/>
          </p:blipFill>
          <p:spPr>
            <a:xfrm>
              <a:off x="0" y="0"/>
              <a:ext cx="17325475" cy="5421085"/>
            </a:xfrm>
            <a:prstGeom prst="rect">
              <a:avLst/>
            </a:prstGeom>
          </p:spPr>
        </p:pic>
        <p:pic>
          <p:nvPicPr>
            <p:cNvPr id="10" name="Immagine 9">
              <a:extLst>
                <a:ext uri="{FF2B5EF4-FFF2-40B4-BE49-F238E27FC236}">
                  <a16:creationId xmlns:a16="http://schemas.microsoft.com/office/drawing/2014/main" id="{62858A7B-EC2E-A311-359F-95683E6C508C}"/>
                </a:ext>
              </a:extLst>
            </p:cNvPr>
            <p:cNvPicPr>
              <a:picLocks noChangeAspect="1"/>
            </p:cNvPicPr>
            <p:nvPr/>
          </p:nvPicPr>
          <p:blipFill rotWithShape="1">
            <a:blip r:embed="rId3"/>
            <a:srcRect b="20489"/>
            <a:stretch/>
          </p:blipFill>
          <p:spPr>
            <a:xfrm>
              <a:off x="7064337" y="26017"/>
              <a:ext cx="17103927" cy="5336559"/>
            </a:xfrm>
            <a:prstGeom prst="rect">
              <a:avLst/>
            </a:prstGeom>
          </p:spPr>
        </p:pic>
        <p:sp>
          <p:nvSpPr>
            <p:cNvPr id="22" name="Rettangolo 21">
              <a:extLst>
                <a:ext uri="{FF2B5EF4-FFF2-40B4-BE49-F238E27FC236}">
                  <a16:creationId xmlns:a16="http://schemas.microsoft.com/office/drawing/2014/main" id="{1444F934-284C-55D1-4097-48234D97DF3A}"/>
                </a:ext>
              </a:extLst>
            </p:cNvPr>
            <p:cNvSpPr/>
            <p:nvPr/>
          </p:nvSpPr>
          <p:spPr>
            <a:xfrm>
              <a:off x="7064336" y="2531680"/>
              <a:ext cx="17103927" cy="2889405"/>
            </a:xfrm>
            <a:prstGeom prst="rect">
              <a:avLst/>
            </a:prstGeom>
            <a:solidFill>
              <a:schemeClr val="bg1"/>
            </a:solidFill>
            <a:ln w="38100">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CasellaDiTesto 22">
              <a:extLst>
                <a:ext uri="{FF2B5EF4-FFF2-40B4-BE49-F238E27FC236}">
                  <a16:creationId xmlns:a16="http://schemas.microsoft.com/office/drawing/2014/main" id="{CE9F1F91-AC15-ECA7-230D-AB2D792D5AE5}"/>
                </a:ext>
              </a:extLst>
            </p:cNvPr>
            <p:cNvSpPr txBox="1"/>
            <p:nvPr/>
          </p:nvSpPr>
          <p:spPr>
            <a:xfrm>
              <a:off x="7426685" y="3028079"/>
              <a:ext cx="16379227" cy="769441"/>
            </a:xfrm>
            <a:prstGeom prst="rect">
              <a:avLst/>
            </a:prstGeom>
            <a:noFill/>
          </p:spPr>
          <p:txBody>
            <a:bodyPr wrap="none" rtlCol="0">
              <a:spAutoFit/>
            </a:bodyPr>
            <a:lstStyle/>
            <a:p>
              <a:pPr algn="ctr"/>
              <a:r>
                <a:rPr lang="en-US" sz="4400" b="1" kern="1600" cap="all" dirty="0">
                  <a:solidFill>
                    <a:schemeClr val="accent4">
                      <a:lumMod val="50000"/>
                    </a:schemeClr>
                  </a:solidFill>
                  <a:effectLst>
                    <a:outerShdw blurRad="38100" dist="38100" dir="2700000" algn="tl">
                      <a:srgbClr val="000000">
                        <a:alpha val="43137"/>
                      </a:srgbClr>
                    </a:outerShdw>
                  </a:effectLst>
                  <a:cs typeface="Times New Roman" panose="02020603050405020304" pitchFamily="18" charset="0"/>
                </a:rPr>
                <a:t>USE OF A NATURAL CLINOPTILOLITE MONOLITH AS NTC-THERMISTOR</a:t>
              </a:r>
              <a:endParaRPr lang="en-GB" sz="4400" b="1" kern="1600" cap="all" dirty="0">
                <a:solidFill>
                  <a:schemeClr val="accent4">
                    <a:lumMod val="50000"/>
                  </a:schemeClr>
                </a:solidFill>
                <a:effectLst>
                  <a:outerShdw blurRad="38100" dist="38100" dir="2700000" algn="tl">
                    <a:srgbClr val="000000">
                      <a:alpha val="43137"/>
                    </a:srgbClr>
                  </a:outerShdw>
                </a:effectLst>
                <a:cs typeface="Times New Roman" panose="02020603050405020304" pitchFamily="18" charset="0"/>
              </a:endParaRPr>
            </a:p>
          </p:txBody>
        </p:sp>
        <p:sp>
          <p:nvSpPr>
            <p:cNvPr id="34" name="CasellaDiTesto 33">
              <a:extLst>
                <a:ext uri="{FF2B5EF4-FFF2-40B4-BE49-F238E27FC236}">
                  <a16:creationId xmlns:a16="http://schemas.microsoft.com/office/drawing/2014/main" id="{2F63CAA1-6722-B735-7B83-5B18200F9195}"/>
                </a:ext>
              </a:extLst>
            </p:cNvPr>
            <p:cNvSpPr txBox="1"/>
            <p:nvPr/>
          </p:nvSpPr>
          <p:spPr>
            <a:xfrm>
              <a:off x="7055515" y="3911068"/>
              <a:ext cx="17071406" cy="1674299"/>
            </a:xfrm>
            <a:prstGeom prst="rect">
              <a:avLst/>
            </a:prstGeom>
            <a:noFill/>
          </p:spPr>
          <p:txBody>
            <a:bodyPr wrap="square" lIns="365119" tIns="182560" rIns="365119" bIns="182560" rtlCol="0">
              <a:spAutoFit/>
            </a:bodyPr>
            <a:lstStyle/>
            <a:p>
              <a:pPr algn="ctr">
                <a:spcAft>
                  <a:spcPts val="100"/>
                </a:spcAft>
              </a:pPr>
              <a:r>
                <a:rPr lang="it-IT" sz="3601" b="1" i="1" dirty="0">
                  <a:solidFill>
                    <a:schemeClr val="accent4">
                      <a:lumMod val="50000"/>
                    </a:schemeClr>
                  </a:solidFill>
                </a:rPr>
                <a:t>Gianfranco Carotenuto</a:t>
              </a:r>
              <a:r>
                <a:rPr lang="it-IT" sz="3601" b="1" i="1" baseline="30000" dirty="0">
                  <a:solidFill>
                    <a:schemeClr val="accent4">
                      <a:lumMod val="50000"/>
                    </a:schemeClr>
                  </a:solidFill>
                </a:rPr>
                <a:t>1,*</a:t>
              </a:r>
              <a:r>
                <a:rPr lang="it-IT" sz="3601" b="1" i="1" dirty="0">
                  <a:solidFill>
                    <a:schemeClr val="accent4">
                      <a:lumMod val="50000"/>
                    </a:schemeClr>
                  </a:solidFill>
                </a:rPr>
                <a:t>, Loredana Schiavo</a:t>
              </a:r>
              <a:r>
                <a:rPr lang="it-IT" sz="3601" b="1" i="1" baseline="30000" dirty="0">
                  <a:solidFill>
                    <a:schemeClr val="accent4">
                      <a:lumMod val="50000"/>
                    </a:schemeClr>
                  </a:solidFill>
                </a:rPr>
                <a:t>1</a:t>
              </a:r>
              <a:r>
                <a:rPr lang="it-IT" sz="3601" b="1" i="1" dirty="0">
                  <a:solidFill>
                    <a:schemeClr val="accent4">
                      <a:lumMod val="50000"/>
                    </a:schemeClr>
                  </a:solidFill>
                </a:rPr>
                <a:t> </a:t>
              </a:r>
            </a:p>
            <a:p>
              <a:r>
                <a:rPr lang="en-US" sz="2400" i="1" baseline="30000" dirty="0">
                  <a:solidFill>
                    <a:schemeClr val="accent4">
                      <a:lumMod val="50000"/>
                    </a:schemeClr>
                  </a:solidFill>
                </a:rPr>
                <a:t>1 </a:t>
              </a:r>
              <a:r>
                <a:rPr lang="en-US" sz="2400" i="1" dirty="0">
                  <a:solidFill>
                    <a:schemeClr val="accent4">
                      <a:lumMod val="50000"/>
                    </a:schemeClr>
                  </a:solidFill>
                </a:rPr>
                <a:t>Institute of Polymers, Composites and Biomaterials - National Research Council, Piazzale E. Fermi, 1 - 80055 Portici (NA), Italy.</a:t>
              </a:r>
            </a:p>
            <a:p>
              <a:r>
                <a:rPr lang="en-US" sz="2400" i="1" dirty="0">
                  <a:solidFill>
                    <a:schemeClr val="accent4">
                      <a:lumMod val="50000"/>
                    </a:schemeClr>
                  </a:solidFill>
                </a:rPr>
                <a:t>*Corresponding author (email: giancaro@unina.it)</a:t>
              </a:r>
              <a:endParaRPr lang="en-US" sz="3601" i="1" dirty="0">
                <a:solidFill>
                  <a:schemeClr val="accent4">
                    <a:lumMod val="50000"/>
                  </a:schemeClr>
                </a:solidFill>
              </a:endParaRPr>
            </a:p>
          </p:txBody>
        </p:sp>
        <p:grpSp>
          <p:nvGrpSpPr>
            <p:cNvPr id="29" name="Gruppo 28">
              <a:extLst>
                <a:ext uri="{FF2B5EF4-FFF2-40B4-BE49-F238E27FC236}">
                  <a16:creationId xmlns:a16="http://schemas.microsoft.com/office/drawing/2014/main" id="{C49E74AC-F63B-DD8C-B935-7C4E90B0E6D2}"/>
                </a:ext>
              </a:extLst>
            </p:cNvPr>
            <p:cNvGrpSpPr/>
            <p:nvPr/>
          </p:nvGrpSpPr>
          <p:grpSpPr>
            <a:xfrm>
              <a:off x="434753" y="5638004"/>
              <a:ext cx="29714289" cy="2085014"/>
              <a:chOff x="434753" y="5493626"/>
              <a:chExt cx="29714289" cy="2085014"/>
            </a:xfrm>
          </p:grpSpPr>
          <p:sp>
            <p:nvSpPr>
              <p:cNvPr id="21" name="Rettangolo con angoli arrotondati 20">
                <a:extLst>
                  <a:ext uri="{FF2B5EF4-FFF2-40B4-BE49-F238E27FC236}">
                    <a16:creationId xmlns:a16="http://schemas.microsoft.com/office/drawing/2014/main" id="{31F89CA2-1B38-7614-13BE-F815D7E3E5B5}"/>
                  </a:ext>
                </a:extLst>
              </p:cNvPr>
              <p:cNvSpPr/>
              <p:nvPr/>
            </p:nvSpPr>
            <p:spPr>
              <a:xfrm>
                <a:off x="434753" y="5493626"/>
                <a:ext cx="29714289" cy="2085014"/>
              </a:xfrm>
              <a:prstGeom prst="round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4800" b="1" dirty="0">
                  <a:solidFill>
                    <a:schemeClr val="tx1"/>
                  </a:solidFill>
                  <a:latin typeface="Times New Roman" panose="02020603050405020304" pitchFamily="18" charset="0"/>
                  <a:cs typeface="Times New Roman" panose="02020603050405020304" pitchFamily="18" charset="0"/>
                </a:endParaRPr>
              </a:p>
            </p:txBody>
          </p:sp>
          <p:sp>
            <p:nvSpPr>
              <p:cNvPr id="44" name="CasellaDiTesto 43">
                <a:extLst>
                  <a:ext uri="{FF2B5EF4-FFF2-40B4-BE49-F238E27FC236}">
                    <a16:creationId xmlns:a16="http://schemas.microsoft.com/office/drawing/2014/main" id="{BD79C233-BB4F-C191-1191-80E1A2DE84F4}"/>
                  </a:ext>
                </a:extLst>
              </p:cNvPr>
              <p:cNvSpPr txBox="1"/>
              <p:nvPr/>
            </p:nvSpPr>
            <p:spPr>
              <a:xfrm>
                <a:off x="1248188" y="5755803"/>
                <a:ext cx="28225917" cy="1569660"/>
              </a:xfrm>
              <a:prstGeom prst="rect">
                <a:avLst/>
              </a:prstGeom>
              <a:noFill/>
            </p:spPr>
            <p:txBody>
              <a:bodyPr wrap="square" rtlCol="0">
                <a:spAutoFit/>
              </a:bodyPr>
              <a:lstStyle/>
              <a:p>
                <a:pPr algn="just"/>
                <a:r>
                  <a:rPr lang="en-US" sz="2400" b="1" i="1" dirty="0">
                    <a:solidFill>
                      <a:prstClr val="black"/>
                    </a:solidFill>
                    <a:latin typeface="Calibri"/>
                    <a:cs typeface="Arial" panose="020B0604020202020204" pitchFamily="34" charset="0"/>
                  </a:rPr>
                  <a:t>Abstract.</a:t>
                </a:r>
                <a:r>
                  <a:rPr lang="en-US" sz="2400" i="1" dirty="0"/>
                  <a:t> Geomorphic clinoptilolite, a mechanically and thermally stable mineral substance, has very useful electrical properties due to the presence of extra-framework cations in the crystal structure. Indeed, owing to the electrical transport that alkaline-earth metal cations may give, this ceramic material behaves like an electrical insulator at room temperature, while it changes to an electrical conductor with the increasing of temperature. Such unusual electrical property of clinoptilolite can be advantageously exploited for a number of functional applications in the industrial field like, for example, thermal sensors, electrical/thermal switches, thermistors, etc. Here, the capability of a simple natural clinoptilolite monolith to switch from electrical insulator to conductor under fast and slow temperature changes has been investigated by </a:t>
                </a:r>
                <a:r>
                  <a:rPr lang="en-US" sz="2400" i="1" dirty="0" err="1"/>
                  <a:t>a.c.</a:t>
                </a:r>
                <a:r>
                  <a:rPr lang="en-US" sz="2400" i="1" dirty="0"/>
                  <a:t> electrical transport measurements.</a:t>
                </a:r>
                <a:endParaRPr lang="en-GB" sz="2400" i="1" dirty="0"/>
              </a:p>
            </p:txBody>
          </p:sp>
        </p:grpSp>
        <p:sp>
          <p:nvSpPr>
            <p:cNvPr id="101" name="Rettangolo con angoli arrotondati 100">
              <a:extLst>
                <a:ext uri="{FF2B5EF4-FFF2-40B4-BE49-F238E27FC236}">
                  <a16:creationId xmlns:a16="http://schemas.microsoft.com/office/drawing/2014/main" id="{2EB4D546-8E17-8D75-5504-8371DFBDA1FD}"/>
                </a:ext>
              </a:extLst>
            </p:cNvPr>
            <p:cNvSpPr/>
            <p:nvPr/>
          </p:nvSpPr>
          <p:spPr>
            <a:xfrm>
              <a:off x="379566" y="8028953"/>
              <a:ext cx="14658996" cy="5709354"/>
            </a:xfrm>
            <a:prstGeom prst="round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7" name="Immagine 46">
              <a:extLst>
                <a:ext uri="{FF2B5EF4-FFF2-40B4-BE49-F238E27FC236}">
                  <a16:creationId xmlns:a16="http://schemas.microsoft.com/office/drawing/2014/main" id="{FAA31373-2F05-CF5A-650E-42C28A630BF4}"/>
                </a:ext>
              </a:extLst>
            </p:cNvPr>
            <p:cNvPicPr>
              <a:picLocks noChangeAspect="1"/>
            </p:cNvPicPr>
            <p:nvPr/>
          </p:nvPicPr>
          <p:blipFill>
            <a:blip r:embed="rId4"/>
            <a:stretch>
              <a:fillRect/>
            </a:stretch>
          </p:blipFill>
          <p:spPr>
            <a:xfrm>
              <a:off x="1692000" y="9298942"/>
              <a:ext cx="4914905" cy="3600000"/>
            </a:xfrm>
            <a:prstGeom prst="rect">
              <a:avLst/>
            </a:prstGeom>
          </p:spPr>
        </p:pic>
        <p:sp>
          <p:nvSpPr>
            <p:cNvPr id="49" name="CasellaDiTesto 48">
              <a:extLst>
                <a:ext uri="{FF2B5EF4-FFF2-40B4-BE49-F238E27FC236}">
                  <a16:creationId xmlns:a16="http://schemas.microsoft.com/office/drawing/2014/main" id="{4436FAC4-DDDA-E948-B68C-B3D0F983796F}"/>
                </a:ext>
              </a:extLst>
            </p:cNvPr>
            <p:cNvSpPr txBox="1"/>
            <p:nvPr/>
          </p:nvSpPr>
          <p:spPr>
            <a:xfrm>
              <a:off x="6343173" y="8092815"/>
              <a:ext cx="3410427" cy="523220"/>
            </a:xfrm>
            <a:prstGeom prst="rect">
              <a:avLst/>
            </a:prstGeom>
            <a:noFill/>
            <a:ln w="6350">
              <a:noFill/>
            </a:ln>
          </p:spPr>
          <p:txBody>
            <a:bodyPr wrap="square">
              <a:spAutoFit/>
            </a:bodyPr>
            <a:lstStyle/>
            <a:p>
              <a:pPr algn="ctr"/>
              <a:r>
                <a:rPr lang="en-GB" sz="2800" b="1" dirty="0">
                  <a:latin typeface="Times New Roman" panose="02020603050405020304" pitchFamily="18" charset="0"/>
                  <a:cs typeface="Times New Roman" panose="02020603050405020304" pitchFamily="18" charset="0"/>
                </a:rPr>
                <a:t>Green-Electronics</a:t>
              </a:r>
              <a:endParaRPr lang="it-IT" sz="2800" dirty="0">
                <a:latin typeface="Times New Roman" panose="02020603050405020304" pitchFamily="18" charset="0"/>
                <a:cs typeface="Times New Roman" panose="02020603050405020304" pitchFamily="18" charset="0"/>
              </a:endParaRPr>
            </a:p>
          </p:txBody>
        </p:sp>
        <p:sp>
          <p:nvSpPr>
            <p:cNvPr id="57" name="CasellaDiTesto 56">
              <a:extLst>
                <a:ext uri="{FF2B5EF4-FFF2-40B4-BE49-F238E27FC236}">
                  <a16:creationId xmlns:a16="http://schemas.microsoft.com/office/drawing/2014/main" id="{4B9730A7-710F-E160-BF3F-3E3C7148610F}"/>
                </a:ext>
              </a:extLst>
            </p:cNvPr>
            <p:cNvSpPr txBox="1"/>
            <p:nvPr/>
          </p:nvSpPr>
          <p:spPr>
            <a:xfrm>
              <a:off x="1442999" y="8663292"/>
              <a:ext cx="12983672" cy="461665"/>
            </a:xfrm>
            <a:prstGeom prst="rect">
              <a:avLst/>
            </a:prstGeom>
            <a:noFill/>
          </p:spPr>
          <p:txBody>
            <a:bodyPr wrap="square">
              <a:spAutoFit/>
            </a:bodyPr>
            <a:lstStyle/>
            <a:p>
              <a:pPr algn="just"/>
              <a:r>
                <a:rPr lang="en-GB" sz="2400" dirty="0">
                  <a:cs typeface="Arial" panose="020B0604020202020204" pitchFamily="34" charset="0"/>
                </a:rPr>
                <a:t>Zeolites are interesting electrical conductors that can be exploited for developing “</a:t>
              </a:r>
              <a:r>
                <a:rPr lang="en-GB" sz="2400" b="1" i="1" u="sng" dirty="0">
                  <a:cs typeface="Arial" panose="020B0604020202020204" pitchFamily="34" charset="0"/>
                </a:rPr>
                <a:t>green thermistors</a:t>
              </a:r>
              <a:r>
                <a:rPr lang="en-GB" sz="2400" dirty="0">
                  <a:cs typeface="Arial" panose="020B0604020202020204" pitchFamily="34" charset="0"/>
                </a:rPr>
                <a:t>”.</a:t>
              </a:r>
              <a:r>
                <a:rPr lang="it-IT" sz="2400" dirty="0">
                  <a:cs typeface="Arial" panose="020B0604020202020204" pitchFamily="34" charset="0"/>
                </a:rPr>
                <a:t> </a:t>
              </a:r>
              <a:endParaRPr lang="en-GB" sz="2400" dirty="0">
                <a:cs typeface="Arial" panose="020B0604020202020204" pitchFamily="34" charset="0"/>
              </a:endParaRPr>
            </a:p>
          </p:txBody>
        </p:sp>
        <p:sp>
          <p:nvSpPr>
            <p:cNvPr id="84" name="CasellaDiTesto 83">
              <a:extLst>
                <a:ext uri="{FF2B5EF4-FFF2-40B4-BE49-F238E27FC236}">
                  <a16:creationId xmlns:a16="http://schemas.microsoft.com/office/drawing/2014/main" id="{917E023C-2564-E8A5-A908-A785C8616115}"/>
                </a:ext>
              </a:extLst>
            </p:cNvPr>
            <p:cNvSpPr txBox="1"/>
            <p:nvPr/>
          </p:nvSpPr>
          <p:spPr>
            <a:xfrm>
              <a:off x="2150156" y="12906422"/>
              <a:ext cx="4631167" cy="461665"/>
            </a:xfrm>
            <a:prstGeom prst="rect">
              <a:avLst/>
            </a:prstGeom>
            <a:noFill/>
            <a:ln w="3175">
              <a:noFill/>
            </a:ln>
          </p:spPr>
          <p:txBody>
            <a:bodyPr wrap="square">
              <a:spAutoFit/>
            </a:bodyPr>
            <a:lstStyle/>
            <a:p>
              <a:r>
                <a:rPr lang="it-IT" sz="2000" b="1" i="1" dirty="0">
                  <a:cs typeface="Arial" panose="020B0604020202020204" pitchFamily="34" charset="0"/>
                </a:rPr>
                <a:t>Figure 1</a:t>
              </a:r>
              <a:r>
                <a:rPr lang="it-IT" sz="2000" i="1" dirty="0">
                  <a:cs typeface="Arial" panose="020B0604020202020204" pitchFamily="34" charset="0"/>
                </a:rPr>
                <a:t>. </a:t>
              </a:r>
              <a:r>
                <a:rPr lang="en-GB" sz="2000" i="1" dirty="0">
                  <a:cs typeface="Arial" panose="020B0604020202020204" pitchFamily="34" charset="0"/>
                </a:rPr>
                <a:t>R-T plot for a NTC thermistor</a:t>
              </a:r>
              <a:r>
                <a:rPr lang="en-GB" sz="2400" i="1" dirty="0">
                  <a:cs typeface="Arial" panose="020B0604020202020204" pitchFamily="34" charset="0"/>
                </a:rPr>
                <a:t>.</a:t>
              </a:r>
              <a:endParaRPr lang="it-IT" sz="2400" i="1" dirty="0">
                <a:cs typeface="Arial" panose="020B0604020202020204" pitchFamily="34" charset="0"/>
              </a:endParaRPr>
            </a:p>
          </p:txBody>
        </p:sp>
        <p:sp>
          <p:nvSpPr>
            <p:cNvPr id="88" name="CasellaDiTesto 87">
              <a:extLst>
                <a:ext uri="{FF2B5EF4-FFF2-40B4-BE49-F238E27FC236}">
                  <a16:creationId xmlns:a16="http://schemas.microsoft.com/office/drawing/2014/main" id="{4B6F5E56-5879-2860-E5EB-4A3E8467E777}"/>
                </a:ext>
              </a:extLst>
            </p:cNvPr>
            <p:cNvSpPr txBox="1"/>
            <p:nvPr/>
          </p:nvSpPr>
          <p:spPr>
            <a:xfrm>
              <a:off x="18874213" y="8107640"/>
              <a:ext cx="7463257" cy="523220"/>
            </a:xfrm>
            <a:prstGeom prst="rect">
              <a:avLst/>
            </a:prstGeom>
            <a:noFill/>
            <a:ln w="3175">
              <a:noFill/>
            </a:ln>
          </p:spPr>
          <p:txBody>
            <a:bodyPr wrap="square">
              <a:spAutoFit/>
            </a:bodyPr>
            <a:lstStyle/>
            <a:p>
              <a:pPr algn="ctr"/>
              <a:r>
                <a:rPr lang="en-GB" sz="2800" b="1" dirty="0">
                  <a:latin typeface="Times New Roman" panose="02020603050405020304" pitchFamily="18" charset="0"/>
                  <a:cs typeface="Times New Roman" panose="02020603050405020304" pitchFamily="18" charset="0"/>
                </a:rPr>
                <a:t>Material selection: the clinoptilolite mineral</a:t>
              </a:r>
            </a:p>
          </p:txBody>
        </p:sp>
        <p:sp>
          <p:nvSpPr>
            <p:cNvPr id="90" name="CasellaDiTesto 89">
              <a:extLst>
                <a:ext uri="{FF2B5EF4-FFF2-40B4-BE49-F238E27FC236}">
                  <a16:creationId xmlns:a16="http://schemas.microsoft.com/office/drawing/2014/main" id="{354E5936-46DB-EFA3-04D7-2AB4BFAB19D4}"/>
                </a:ext>
              </a:extLst>
            </p:cNvPr>
            <p:cNvSpPr txBox="1"/>
            <p:nvPr/>
          </p:nvSpPr>
          <p:spPr>
            <a:xfrm>
              <a:off x="19306698" y="12650087"/>
              <a:ext cx="4253038" cy="707886"/>
            </a:xfrm>
            <a:prstGeom prst="rect">
              <a:avLst/>
            </a:prstGeom>
            <a:noFill/>
          </p:spPr>
          <p:txBody>
            <a:bodyPr wrap="square">
              <a:spAutoFit/>
            </a:bodyPr>
            <a:lstStyle/>
            <a:p>
              <a:pPr algn="ctr"/>
              <a:r>
                <a:rPr lang="it-IT" sz="2000" b="1" i="1" dirty="0">
                  <a:cs typeface="Arial" panose="020B0604020202020204" pitchFamily="34" charset="0"/>
                </a:rPr>
                <a:t>Figure 2.</a:t>
              </a:r>
              <a:r>
                <a:rPr lang="it-IT" sz="2000" i="1" dirty="0">
                  <a:cs typeface="Arial" panose="020B0604020202020204" pitchFamily="34" charset="0"/>
                </a:rPr>
                <a:t> </a:t>
              </a:r>
              <a:r>
                <a:rPr lang="it-IT" sz="2000" i="1" dirty="0" err="1">
                  <a:cs typeface="Arial" panose="020B0604020202020204" pitchFamily="34" charset="0"/>
                </a:rPr>
                <a:t>Clinoptilolite</a:t>
              </a:r>
              <a:r>
                <a:rPr lang="it-IT" sz="2000" i="1" dirty="0">
                  <a:cs typeface="Arial" panose="020B0604020202020204" pitchFamily="34" charset="0"/>
                </a:rPr>
                <a:t> m</a:t>
              </a:r>
              <a:r>
                <a:rPr lang="en-GB" sz="2000" i="1" dirty="0" err="1">
                  <a:cs typeface="Arial" panose="020B0604020202020204" pitchFamily="34" charset="0"/>
                </a:rPr>
                <a:t>ineral</a:t>
              </a:r>
              <a:r>
                <a:rPr lang="en-GB" sz="2000" i="1" dirty="0">
                  <a:cs typeface="Arial" panose="020B0604020202020204" pitchFamily="34" charset="0"/>
                </a:rPr>
                <a:t>-form (a) and the achieved NTC-thermistor (b).</a:t>
              </a:r>
              <a:endParaRPr lang="it-IT" sz="2000" i="1" dirty="0">
                <a:cs typeface="Arial" panose="020B0604020202020204" pitchFamily="34" charset="0"/>
              </a:endParaRPr>
            </a:p>
          </p:txBody>
        </p:sp>
        <p:sp>
          <p:nvSpPr>
            <p:cNvPr id="96" name="CasellaDiTesto 95">
              <a:extLst>
                <a:ext uri="{FF2B5EF4-FFF2-40B4-BE49-F238E27FC236}">
                  <a16:creationId xmlns:a16="http://schemas.microsoft.com/office/drawing/2014/main" id="{B1271946-A56D-6CD1-6EDB-BEDD223FBA87}"/>
                </a:ext>
              </a:extLst>
            </p:cNvPr>
            <p:cNvSpPr txBox="1"/>
            <p:nvPr/>
          </p:nvSpPr>
          <p:spPr>
            <a:xfrm>
              <a:off x="23688244" y="9678039"/>
              <a:ext cx="6027707" cy="3785652"/>
            </a:xfrm>
            <a:prstGeom prst="rect">
              <a:avLst/>
            </a:prstGeom>
            <a:noFill/>
          </p:spPr>
          <p:txBody>
            <a:bodyPr wrap="square">
              <a:spAutoFit/>
            </a:bodyPr>
            <a:lstStyle/>
            <a:p>
              <a:pPr marL="457200" indent="-457200">
                <a:buFont typeface="Wingdings" panose="05000000000000000000" pitchFamily="2" charset="2"/>
                <a:buChar char="Ø"/>
              </a:pPr>
              <a:r>
                <a:rPr lang="en-GB" sz="2400" dirty="0">
                  <a:cs typeface="Arial" panose="020B0604020202020204" pitchFamily="34" charset="0"/>
                </a:rPr>
                <a:t>low Si/Al ratio (good electrical conductivity in temperature);</a:t>
              </a:r>
            </a:p>
            <a:p>
              <a:pPr marL="457200" indent="-457200">
                <a:buFont typeface="Wingdings" panose="05000000000000000000" pitchFamily="2" charset="2"/>
                <a:buChar char="Ø"/>
              </a:pPr>
              <a:r>
                <a:rPr lang="en-GB" sz="2400" dirty="0">
                  <a:cs typeface="Arial" panose="020B0604020202020204" pitchFamily="34" charset="0"/>
                </a:rPr>
                <a:t>structural stability at extreme temperature (750°C);</a:t>
              </a:r>
            </a:p>
            <a:p>
              <a:pPr marL="457200" indent="-457200">
                <a:buFont typeface="Wingdings" panose="05000000000000000000" pitchFamily="2" charset="2"/>
                <a:buChar char="Ø"/>
              </a:pPr>
              <a:r>
                <a:rPr lang="en-GB" sz="2400" dirty="0">
                  <a:cs typeface="Arial" panose="020B0604020202020204" pitchFamily="34" charset="0"/>
                </a:rPr>
                <a:t>high zeolite content;</a:t>
              </a:r>
            </a:p>
            <a:p>
              <a:pPr marL="457200" indent="-457200">
                <a:buFont typeface="Wingdings" panose="05000000000000000000" pitchFamily="2" charset="2"/>
                <a:buChar char="Ø"/>
              </a:pPr>
              <a:r>
                <a:rPr lang="en-GB" sz="2400" dirty="0">
                  <a:cs typeface="Arial" panose="020B0604020202020204" pitchFamily="34" charset="0"/>
                </a:rPr>
                <a:t>no toxic, biocompatible;</a:t>
              </a:r>
            </a:p>
            <a:p>
              <a:pPr marL="457200" indent="-457200">
                <a:buFont typeface="Wingdings" panose="05000000000000000000" pitchFamily="2" charset="2"/>
                <a:buChar char="Ø"/>
              </a:pPr>
              <a:r>
                <a:rPr lang="en-GB" sz="2400" dirty="0">
                  <a:cs typeface="Arial" panose="020B0604020202020204" pitchFamily="34" charset="0"/>
                </a:rPr>
                <a:t>stability to water;</a:t>
              </a:r>
            </a:p>
            <a:p>
              <a:pPr marL="457200" indent="-457200">
                <a:buFont typeface="Wingdings" panose="05000000000000000000" pitchFamily="2" charset="2"/>
                <a:buChar char="Ø"/>
              </a:pPr>
              <a:r>
                <a:rPr lang="en-GB" sz="2400" dirty="0">
                  <a:cs typeface="Arial" panose="020B0604020202020204" pitchFamily="34" charset="0"/>
                </a:rPr>
                <a:t>low cost;</a:t>
              </a:r>
            </a:p>
            <a:p>
              <a:pPr marL="457200" indent="-457200">
                <a:buFont typeface="Wingdings" panose="05000000000000000000" pitchFamily="2" charset="2"/>
                <a:buChar char="Ø"/>
              </a:pPr>
              <a:r>
                <a:rPr lang="en-GB" sz="2400" dirty="0">
                  <a:cs typeface="Arial" panose="020B0604020202020204" pitchFamily="34" charset="0"/>
                </a:rPr>
                <a:t>availability on the market;</a:t>
              </a:r>
            </a:p>
            <a:p>
              <a:pPr marL="457200" indent="-457200">
                <a:buFont typeface="Wingdings" panose="05000000000000000000" pitchFamily="2" charset="2"/>
                <a:buChar char="Ø"/>
              </a:pPr>
              <a:r>
                <a:rPr lang="en-GB" sz="2400" dirty="0">
                  <a:cs typeface="Arial" panose="020B0604020202020204" pitchFamily="34" charset="0"/>
                </a:rPr>
                <a:t>wide distribution in the world.</a:t>
              </a:r>
            </a:p>
          </p:txBody>
        </p:sp>
        <p:sp>
          <p:nvSpPr>
            <p:cNvPr id="100" name="CasellaDiTesto 99">
              <a:extLst>
                <a:ext uri="{FF2B5EF4-FFF2-40B4-BE49-F238E27FC236}">
                  <a16:creationId xmlns:a16="http://schemas.microsoft.com/office/drawing/2014/main" id="{FB9201F5-6C60-922D-8483-7BE7556EA7AE}"/>
                </a:ext>
              </a:extLst>
            </p:cNvPr>
            <p:cNvSpPr txBox="1"/>
            <p:nvPr/>
          </p:nvSpPr>
          <p:spPr>
            <a:xfrm>
              <a:off x="15721262" y="8691605"/>
              <a:ext cx="13717588" cy="830997"/>
            </a:xfrm>
            <a:prstGeom prst="rect">
              <a:avLst/>
            </a:prstGeom>
            <a:noFill/>
          </p:spPr>
          <p:txBody>
            <a:bodyPr wrap="square">
              <a:spAutoFit/>
            </a:bodyPr>
            <a:lstStyle/>
            <a:p>
              <a:pPr algn="just"/>
              <a:r>
                <a:rPr lang="en-GB" sz="2400" dirty="0">
                  <a:cs typeface="Arial" panose="020B0604020202020204" pitchFamily="34" charset="0"/>
                </a:rPr>
                <a:t>Natural clinoptilolite is one of the most used zeolite for technological applications. It can be useful also for the NTC-thermistors fabrication (see Fig. 2), because of the following reasons:</a:t>
              </a:r>
            </a:p>
          </p:txBody>
        </p:sp>
        <p:sp>
          <p:nvSpPr>
            <p:cNvPr id="102" name="Rettangolo con angoli arrotondati 101">
              <a:extLst>
                <a:ext uri="{FF2B5EF4-FFF2-40B4-BE49-F238E27FC236}">
                  <a16:creationId xmlns:a16="http://schemas.microsoft.com/office/drawing/2014/main" id="{200543D9-6F2B-E313-D1A0-44D7272598F2}"/>
                </a:ext>
              </a:extLst>
            </p:cNvPr>
            <p:cNvSpPr/>
            <p:nvPr/>
          </p:nvSpPr>
          <p:spPr>
            <a:xfrm>
              <a:off x="343403" y="13953137"/>
              <a:ext cx="29651347" cy="10756894"/>
            </a:xfrm>
            <a:prstGeom prst="roundRect">
              <a:avLst>
                <a:gd name="adj" fmla="val 3881"/>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endParaRPr lang="en-GB" sz="2400" dirty="0">
                <a:solidFill>
                  <a:schemeClr val="tx1"/>
                </a:solidFill>
                <a:cs typeface="Arial" panose="020B0604020202020204" pitchFamily="34" charset="0"/>
              </a:endParaRPr>
            </a:p>
          </p:txBody>
        </p:sp>
        <p:sp>
          <p:nvSpPr>
            <p:cNvPr id="108" name="CasellaDiTesto 107">
              <a:extLst>
                <a:ext uri="{FF2B5EF4-FFF2-40B4-BE49-F238E27FC236}">
                  <a16:creationId xmlns:a16="http://schemas.microsoft.com/office/drawing/2014/main" id="{4A46F77B-F3FF-C74D-1C27-60C6AAB33E23}"/>
                </a:ext>
              </a:extLst>
            </p:cNvPr>
            <p:cNvSpPr txBox="1"/>
            <p:nvPr/>
          </p:nvSpPr>
          <p:spPr>
            <a:xfrm>
              <a:off x="4627510" y="13961338"/>
              <a:ext cx="7850240" cy="523220"/>
            </a:xfrm>
            <a:prstGeom prst="rect">
              <a:avLst/>
            </a:prstGeom>
            <a:noFill/>
            <a:ln w="6350">
              <a:noFill/>
            </a:ln>
          </p:spPr>
          <p:txBody>
            <a:bodyPr wrap="square">
              <a:spAutoFit/>
            </a:bodyPr>
            <a:lstStyle/>
            <a:p>
              <a:r>
                <a:rPr lang="en-GB" sz="2800" b="1" dirty="0">
                  <a:latin typeface="Times New Roman" panose="02020603050405020304" pitchFamily="18" charset="0"/>
                  <a:cs typeface="Times New Roman" panose="02020603050405020304" pitchFamily="18" charset="0"/>
                </a:rPr>
                <a:t>Clinoptilolite texture and chemical composition</a:t>
              </a:r>
            </a:p>
          </p:txBody>
        </p:sp>
        <p:sp>
          <p:nvSpPr>
            <p:cNvPr id="121" name="Rettangolo con angoli arrotondati 120">
              <a:extLst>
                <a:ext uri="{FF2B5EF4-FFF2-40B4-BE49-F238E27FC236}">
                  <a16:creationId xmlns:a16="http://schemas.microsoft.com/office/drawing/2014/main" id="{7D0468DF-F98E-F6D3-3623-501288C12CB1}"/>
                </a:ext>
              </a:extLst>
            </p:cNvPr>
            <p:cNvSpPr/>
            <p:nvPr/>
          </p:nvSpPr>
          <p:spPr>
            <a:xfrm>
              <a:off x="280461" y="24828177"/>
              <a:ext cx="29714289" cy="15509268"/>
            </a:xfrm>
            <a:prstGeom prst="round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4800" b="1" dirty="0">
                <a:solidFill>
                  <a:schemeClr val="tx1"/>
                </a:solidFill>
                <a:latin typeface="Times New Roman" panose="02020603050405020304" pitchFamily="18" charset="0"/>
                <a:cs typeface="Times New Roman" panose="02020603050405020304" pitchFamily="18" charset="0"/>
              </a:endParaRPr>
            </a:p>
          </p:txBody>
        </p:sp>
        <p:sp>
          <p:nvSpPr>
            <p:cNvPr id="5" name="CasellaDiTesto 4">
              <a:extLst>
                <a:ext uri="{FF2B5EF4-FFF2-40B4-BE49-F238E27FC236}">
                  <a16:creationId xmlns:a16="http://schemas.microsoft.com/office/drawing/2014/main" id="{E0840D60-4AEC-E4C3-287E-761DAA6A72D7}"/>
                </a:ext>
              </a:extLst>
            </p:cNvPr>
            <p:cNvSpPr txBox="1"/>
            <p:nvPr/>
          </p:nvSpPr>
          <p:spPr>
            <a:xfrm>
              <a:off x="24471669" y="17981473"/>
              <a:ext cx="4645786" cy="707886"/>
            </a:xfrm>
            <a:prstGeom prst="rect">
              <a:avLst/>
            </a:prstGeom>
            <a:noFill/>
          </p:spPr>
          <p:txBody>
            <a:bodyPr wrap="square" rtlCol="0">
              <a:spAutoFit/>
            </a:bodyPr>
            <a:lstStyle/>
            <a:p>
              <a:pPr algn="ctr"/>
              <a:r>
                <a:rPr lang="en-GB" sz="2000" b="1" i="1" dirty="0">
                  <a:cs typeface="Arial" panose="020B0604020202020204" pitchFamily="34" charset="0"/>
                </a:rPr>
                <a:t>Figure 4. </a:t>
              </a:r>
              <a:r>
                <a:rPr lang="en-GB" sz="2000" i="1" dirty="0">
                  <a:cs typeface="Arial" panose="020B0604020202020204" pitchFamily="34" charset="0"/>
                </a:rPr>
                <a:t>Schematic representation of the zeolite crystalline structure.</a:t>
              </a:r>
            </a:p>
          </p:txBody>
        </p:sp>
        <p:sp>
          <p:nvSpPr>
            <p:cNvPr id="7" name="CasellaDiTesto 6">
              <a:extLst>
                <a:ext uri="{FF2B5EF4-FFF2-40B4-BE49-F238E27FC236}">
                  <a16:creationId xmlns:a16="http://schemas.microsoft.com/office/drawing/2014/main" id="{1F1F8C31-7ECC-A026-36F3-E4DE9E6DA615}"/>
                </a:ext>
              </a:extLst>
            </p:cNvPr>
            <p:cNvSpPr txBox="1"/>
            <p:nvPr/>
          </p:nvSpPr>
          <p:spPr>
            <a:xfrm>
              <a:off x="12054086" y="25032824"/>
              <a:ext cx="5795457" cy="523220"/>
            </a:xfrm>
            <a:prstGeom prst="rect">
              <a:avLst/>
            </a:prstGeom>
            <a:noFill/>
          </p:spPr>
          <p:txBody>
            <a:bodyPr wrap="square">
              <a:spAutoFit/>
            </a:bodyPr>
            <a:lstStyle/>
            <a:p>
              <a:r>
                <a:rPr lang="en-GB" sz="2800" b="1" dirty="0">
                  <a:latin typeface="Times New Roman" panose="02020603050405020304" pitchFamily="18" charset="0"/>
                  <a:cs typeface="Times New Roman" panose="02020603050405020304" pitchFamily="18" charset="0"/>
                </a:rPr>
                <a:t>Clinoptilolite as NTC-Thermistor</a:t>
              </a:r>
            </a:p>
          </p:txBody>
        </p:sp>
        <p:sp>
          <p:nvSpPr>
            <p:cNvPr id="15" name="CasellaDiTesto 14">
              <a:extLst>
                <a:ext uri="{FF2B5EF4-FFF2-40B4-BE49-F238E27FC236}">
                  <a16:creationId xmlns:a16="http://schemas.microsoft.com/office/drawing/2014/main" id="{41E0A258-B7F4-6D8A-ABA0-194B7BEB3D3A}"/>
                </a:ext>
              </a:extLst>
            </p:cNvPr>
            <p:cNvSpPr txBox="1"/>
            <p:nvPr/>
          </p:nvSpPr>
          <p:spPr>
            <a:xfrm>
              <a:off x="1070011" y="34035851"/>
              <a:ext cx="9702121" cy="1569660"/>
            </a:xfrm>
            <a:prstGeom prst="rect">
              <a:avLst/>
            </a:prstGeom>
            <a:noFill/>
          </p:spPr>
          <p:txBody>
            <a:bodyPr wrap="square" rtlCol="0">
              <a:spAutoFit/>
            </a:bodyPr>
            <a:lstStyle/>
            <a:p>
              <a:pPr algn="just"/>
              <a:r>
                <a:rPr lang="en-GB" sz="2400" b="1" i="1" dirty="0">
                  <a:cs typeface="Arial" panose="020B0604020202020204" pitchFamily="34" charset="0"/>
                </a:rPr>
                <a:t>Figure 5.</a:t>
              </a:r>
              <a:r>
                <a:rPr lang="en-GB" sz="2400" i="1" dirty="0">
                  <a:cs typeface="Arial" panose="020B0604020202020204" pitchFamily="34" charset="0"/>
                </a:rPr>
                <a:t> Experimental setup used to test the clinoptilolite-based device thermal behaviour under a fast, uncontrolled heating (a); detail of the incandescent light bulb used to produce such type of heating (b); schematic representation of the electric circuit (c).</a:t>
              </a:r>
              <a:endParaRPr lang="it-IT" sz="2400" i="1" dirty="0">
                <a:cs typeface="Arial" panose="020B0604020202020204" pitchFamily="34" charset="0"/>
              </a:endParaRPr>
            </a:p>
          </p:txBody>
        </p:sp>
        <p:sp>
          <p:nvSpPr>
            <p:cNvPr id="16" name="CasellaDiTesto 15">
              <a:extLst>
                <a:ext uri="{FF2B5EF4-FFF2-40B4-BE49-F238E27FC236}">
                  <a16:creationId xmlns:a16="http://schemas.microsoft.com/office/drawing/2014/main" id="{220D040B-CDA6-9452-00CD-989A2F1D71D5}"/>
                </a:ext>
              </a:extLst>
            </p:cNvPr>
            <p:cNvSpPr txBox="1"/>
            <p:nvPr/>
          </p:nvSpPr>
          <p:spPr>
            <a:xfrm>
              <a:off x="11150883" y="34397388"/>
              <a:ext cx="8646865" cy="1200329"/>
            </a:xfrm>
            <a:prstGeom prst="rect">
              <a:avLst/>
            </a:prstGeom>
            <a:noFill/>
          </p:spPr>
          <p:txBody>
            <a:bodyPr wrap="square" rtlCol="0">
              <a:spAutoFit/>
            </a:bodyPr>
            <a:lstStyle/>
            <a:p>
              <a:pPr algn="ctr"/>
              <a:r>
                <a:rPr lang="en-GB" sz="2400" b="1" i="1" dirty="0">
                  <a:cs typeface="Arial" panose="020B0604020202020204" pitchFamily="34" charset="0"/>
                </a:rPr>
                <a:t>Figure 6. </a:t>
              </a:r>
              <a:r>
                <a:rPr lang="en-GB" sz="2400" i="1" dirty="0">
                  <a:cs typeface="Arial" panose="020B0604020202020204" pitchFamily="34" charset="0"/>
                </a:rPr>
                <a:t>Change in the current intensity as an effect of the turning on/off of the halogen light bulb (a); successive thermal pulses applied to the NTC–material.</a:t>
              </a:r>
            </a:p>
          </p:txBody>
        </p:sp>
        <p:sp>
          <p:nvSpPr>
            <p:cNvPr id="17" name="CasellaDiTesto 16">
              <a:extLst>
                <a:ext uri="{FF2B5EF4-FFF2-40B4-BE49-F238E27FC236}">
                  <a16:creationId xmlns:a16="http://schemas.microsoft.com/office/drawing/2014/main" id="{B1106103-F7A7-A47D-4D57-42CADB9D630C}"/>
                </a:ext>
              </a:extLst>
            </p:cNvPr>
            <p:cNvSpPr txBox="1"/>
            <p:nvPr/>
          </p:nvSpPr>
          <p:spPr>
            <a:xfrm>
              <a:off x="1070011" y="25580652"/>
              <a:ext cx="28042646" cy="1569660"/>
            </a:xfrm>
            <a:prstGeom prst="rect">
              <a:avLst/>
            </a:prstGeom>
            <a:noFill/>
          </p:spPr>
          <p:txBody>
            <a:bodyPr wrap="square" rtlCol="0">
              <a:spAutoFit/>
            </a:bodyPr>
            <a:lstStyle/>
            <a:p>
              <a:pPr algn="just"/>
              <a:r>
                <a:rPr lang="en-GB" sz="2400" dirty="0">
                  <a:cs typeface="Arial" panose="020B0604020202020204" pitchFamily="34" charset="0"/>
                </a:rPr>
                <a:t>The NTC behaviour of geomorphic clinoptilolite can be technologically exploited for different device types, like for example a fast thermal switch. Such system is a sensing device capable of rapidly detecting the presence of a surface at a temperature higher than 100°C. To test the clinoptilolite behaviour under fast uncontrolled heating, two electrodes were placed on the surface of a clinoptilolite monolith and this simple device was thermally connected with the light bulb surface. The electric current intensity was measured by a true-RMS digital </a:t>
              </a:r>
              <a:r>
                <a:rPr lang="en-GB" sz="2400" dirty="0" err="1">
                  <a:cs typeface="Arial" panose="020B0604020202020204" pitchFamily="34" charset="0"/>
                </a:rPr>
                <a:t>multimeter</a:t>
              </a:r>
              <a:r>
                <a:rPr lang="en-GB" sz="2400" dirty="0">
                  <a:cs typeface="Arial" panose="020B0604020202020204" pitchFamily="34" charset="0"/>
                </a:rPr>
                <a:t> (DMM) placed in series with a sinusoidal signal generator. Electric signals were measured and recorded during the time by using the devoted DMM datalogger. </a:t>
              </a:r>
            </a:p>
          </p:txBody>
        </p:sp>
        <p:sp>
          <p:nvSpPr>
            <p:cNvPr id="18" name="CasellaDiTesto 17">
              <a:extLst>
                <a:ext uri="{FF2B5EF4-FFF2-40B4-BE49-F238E27FC236}">
                  <a16:creationId xmlns:a16="http://schemas.microsoft.com/office/drawing/2014/main" id="{98D83BAF-67E6-1805-4F83-19B9BE84F9E0}"/>
                </a:ext>
              </a:extLst>
            </p:cNvPr>
            <p:cNvSpPr txBox="1"/>
            <p:nvPr/>
          </p:nvSpPr>
          <p:spPr>
            <a:xfrm>
              <a:off x="744987" y="40585839"/>
              <a:ext cx="29068407" cy="1200329"/>
            </a:xfrm>
            <a:prstGeom prst="rect">
              <a:avLst/>
            </a:prstGeom>
            <a:noFill/>
            <a:ln w="12700">
              <a:noFill/>
            </a:ln>
          </p:spPr>
          <p:txBody>
            <a:bodyPr wrap="square" rtlCol="0">
              <a:spAutoFit/>
            </a:bodyPr>
            <a:lstStyle/>
            <a:p>
              <a:pPr algn="just"/>
              <a:r>
                <a:rPr lang="en-GB" sz="2400" b="1" i="1" dirty="0"/>
                <a:t>Conclusions</a:t>
              </a:r>
              <a:r>
                <a:rPr lang="it-IT" sz="2400" b="1" i="1" dirty="0"/>
                <a:t>.</a:t>
              </a:r>
              <a:r>
                <a:rPr lang="it-IT" sz="2400" i="1" dirty="0"/>
                <a:t> </a:t>
              </a:r>
              <a:r>
                <a:rPr lang="en-GB" sz="2400" i="1" dirty="0"/>
                <a:t>Zeolites have a temperature-dependent electrical conductivity, that can be exploited to fabricate useful thermal devices. Here, a thermal switch has been fabricated simply by painting two silver electrodes on the surface of a piece of geomorphic clinoptilolite. Fast heating tests showed a prompt and completely reversible change in the device electrical conductivity. In particular, this simple device switched from an electrical insulator to a good electrical conductor above a certain temperature threshold. This temperature threshold was determined by calibrated electrical measurements and it resulted of ca. 90°C.</a:t>
              </a:r>
              <a:endParaRPr lang="it-IT" sz="2400" i="1" dirty="0"/>
            </a:p>
          </p:txBody>
        </p:sp>
        <p:sp>
          <p:nvSpPr>
            <p:cNvPr id="8" name="CasellaDiTesto 7">
              <a:extLst>
                <a:ext uri="{FF2B5EF4-FFF2-40B4-BE49-F238E27FC236}">
                  <a16:creationId xmlns:a16="http://schemas.microsoft.com/office/drawing/2014/main" id="{98600AAF-2A4C-74E6-5243-FB0C3CEF499F}"/>
                </a:ext>
              </a:extLst>
            </p:cNvPr>
            <p:cNvSpPr txBox="1"/>
            <p:nvPr/>
          </p:nvSpPr>
          <p:spPr>
            <a:xfrm>
              <a:off x="18723316" y="14026211"/>
              <a:ext cx="5638944" cy="523220"/>
            </a:xfrm>
            <a:prstGeom prst="rect">
              <a:avLst/>
            </a:prstGeom>
            <a:noFill/>
            <a:ln w="6350">
              <a:noFill/>
            </a:ln>
          </p:spPr>
          <p:txBody>
            <a:bodyPr wrap="square" rtlCol="0">
              <a:spAutoFit/>
            </a:bodyPr>
            <a:lstStyle/>
            <a:p>
              <a:r>
                <a:rPr lang="it-IT" sz="2800" b="1" dirty="0">
                  <a:latin typeface="Times New Roman" panose="02020603050405020304" pitchFamily="18" charset="0"/>
                  <a:cs typeface="Times New Roman" panose="02020603050405020304" pitchFamily="18" charset="0"/>
                </a:rPr>
                <a:t>T</a:t>
              </a:r>
              <a:r>
                <a:rPr lang="en-GB" sz="2800" b="1" dirty="0">
                  <a:latin typeface="Times New Roman" panose="02020603050405020304" pitchFamily="18" charset="0"/>
                  <a:cs typeface="Times New Roman" panose="02020603050405020304" pitchFamily="18" charset="0"/>
                </a:rPr>
                <a:t>he clinoptilolite conduction model</a:t>
              </a:r>
            </a:p>
          </p:txBody>
        </p:sp>
        <p:sp>
          <p:nvSpPr>
            <p:cNvPr id="30" name="Rettangolo con angoli arrotondati 29">
              <a:extLst>
                <a:ext uri="{FF2B5EF4-FFF2-40B4-BE49-F238E27FC236}">
                  <a16:creationId xmlns:a16="http://schemas.microsoft.com/office/drawing/2014/main" id="{F5352FDB-E7CC-99AF-9579-9BF3CB518DE4}"/>
                </a:ext>
              </a:extLst>
            </p:cNvPr>
            <p:cNvSpPr/>
            <p:nvPr/>
          </p:nvSpPr>
          <p:spPr>
            <a:xfrm>
              <a:off x="379565" y="42080448"/>
              <a:ext cx="29714289" cy="504660"/>
            </a:xfrm>
            <a:prstGeom prst="round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4800" b="1" dirty="0">
                <a:solidFill>
                  <a:schemeClr val="tx1"/>
                </a:solidFill>
                <a:latin typeface="Times New Roman" panose="02020603050405020304" pitchFamily="18" charset="0"/>
                <a:cs typeface="Times New Roman" panose="02020603050405020304" pitchFamily="18" charset="0"/>
              </a:endParaRPr>
            </a:p>
          </p:txBody>
        </p:sp>
        <p:sp>
          <p:nvSpPr>
            <p:cNvPr id="31" name="CasellaDiTesto 30">
              <a:extLst>
                <a:ext uri="{FF2B5EF4-FFF2-40B4-BE49-F238E27FC236}">
                  <a16:creationId xmlns:a16="http://schemas.microsoft.com/office/drawing/2014/main" id="{F64F90C7-7AD9-2562-86E1-E256563FD092}"/>
                </a:ext>
              </a:extLst>
            </p:cNvPr>
            <p:cNvSpPr txBox="1"/>
            <p:nvPr/>
          </p:nvSpPr>
          <p:spPr>
            <a:xfrm>
              <a:off x="728881" y="42161621"/>
              <a:ext cx="29068407" cy="369332"/>
            </a:xfrm>
            <a:prstGeom prst="rect">
              <a:avLst/>
            </a:prstGeom>
            <a:noFill/>
            <a:ln w="12700">
              <a:noFill/>
            </a:ln>
          </p:spPr>
          <p:txBody>
            <a:bodyPr wrap="square" rtlCol="0">
              <a:spAutoFit/>
            </a:bodyPr>
            <a:lstStyle/>
            <a:p>
              <a:pPr algn="just"/>
              <a:r>
                <a:rPr lang="en-GB" sz="1800" b="1" i="1" dirty="0"/>
                <a:t>Acknowledgments</a:t>
              </a:r>
              <a:r>
                <a:rPr lang="it-IT" sz="1800" b="1" i="1" dirty="0"/>
                <a:t>.</a:t>
              </a:r>
              <a:r>
                <a:rPr lang="it-IT" sz="1800" i="1" dirty="0"/>
                <a:t> </a:t>
              </a:r>
              <a:r>
                <a:rPr lang="en-US" sz="1800" i="1" dirty="0"/>
                <a:t>The authors are grateful to Maria Cristina Del Barone of LAMEST laboratory (IPCB-CNR) for SEM analysis, to Mario De </a:t>
              </a:r>
              <a:r>
                <a:rPr lang="en-US" sz="1800" i="1" dirty="0" err="1"/>
                <a:t>Angioletti</a:t>
              </a:r>
              <a:r>
                <a:rPr lang="en-US" sz="1800" i="1" dirty="0"/>
                <a:t> of (IPCB-CNR) for his technical support and useful discussion, to Alessandra Aldi and to Maria Rosaria </a:t>
              </a:r>
              <a:r>
                <a:rPr lang="en-US" sz="1800" i="1" dirty="0" err="1"/>
                <a:t>Marcedula</a:t>
              </a:r>
              <a:r>
                <a:rPr lang="en-US" sz="1800" i="1" dirty="0"/>
                <a:t> of (IPCB-CNR) for the technical support.</a:t>
              </a:r>
              <a:r>
                <a:rPr lang="it-IT" sz="1800" i="1" dirty="0"/>
                <a:t> </a:t>
              </a:r>
            </a:p>
          </p:txBody>
        </p:sp>
        <p:sp>
          <p:nvSpPr>
            <p:cNvPr id="39" name="Rettangolo 38">
              <a:extLst>
                <a:ext uri="{FF2B5EF4-FFF2-40B4-BE49-F238E27FC236}">
                  <a16:creationId xmlns:a16="http://schemas.microsoft.com/office/drawing/2014/main" id="{D5D6A78B-5D43-F798-746D-19328B16FCB4}"/>
                </a:ext>
              </a:extLst>
            </p:cNvPr>
            <p:cNvSpPr/>
            <p:nvPr/>
          </p:nvSpPr>
          <p:spPr>
            <a:xfrm>
              <a:off x="11210868" y="27260230"/>
              <a:ext cx="17901789" cy="3888244"/>
            </a:xfrm>
            <a:prstGeom prst="rect">
              <a:avLst/>
            </a:prstGeom>
          </p:spPr>
          <p:txBody>
            <a:bodyPr wrap="square">
              <a:spAutoFit/>
            </a:bodyPr>
            <a:lstStyle/>
            <a:p>
              <a:pPr algn="just">
                <a:spcAft>
                  <a:spcPts val="800"/>
                </a:spcAft>
              </a:pPr>
              <a:r>
                <a:rPr lang="en-GB" sz="2400" dirty="0">
                  <a:cs typeface="Arial" panose="020B0604020202020204" pitchFamily="34" charset="0"/>
                </a:rPr>
                <a:t>The effect of a fast increase of temperature on the mobility of the extra-framework cations (actually, K</a:t>
              </a:r>
              <a:r>
                <a:rPr lang="en-GB" sz="2400" baseline="30000" dirty="0">
                  <a:cs typeface="Arial" panose="020B0604020202020204" pitchFamily="34" charset="0"/>
                </a:rPr>
                <a:t>+ </a:t>
              </a:r>
              <a:r>
                <a:rPr lang="en-GB" sz="2400" dirty="0">
                  <a:cs typeface="Arial" panose="020B0604020202020204" pitchFamily="34" charset="0"/>
                </a:rPr>
                <a:t>is the only really involved cation type) has been investigated by monitoring, during a rapid heating process, the change of the current intensity in the sample, biased by a constant </a:t>
              </a:r>
              <a:r>
                <a:rPr lang="en-GB" sz="2400" dirty="0" err="1">
                  <a:cs typeface="Arial" panose="020B0604020202020204" pitchFamily="34" charset="0"/>
                </a:rPr>
                <a:t>a.c.</a:t>
              </a:r>
              <a:r>
                <a:rPr lang="en-GB" sz="2400" dirty="0">
                  <a:cs typeface="Arial" panose="020B0604020202020204" pitchFamily="34" charset="0"/>
                </a:rPr>
                <a:t> sinusoidal voltage value. In particular, the small piece of clinoptilolite was polarized by using an </a:t>
              </a:r>
              <a:r>
                <a:rPr lang="en-GB" sz="2400" dirty="0" err="1">
                  <a:cs typeface="Arial" panose="020B0604020202020204" pitchFamily="34" charset="0"/>
                </a:rPr>
                <a:t>a.c.</a:t>
              </a:r>
              <a:r>
                <a:rPr lang="en-GB" sz="2400" dirty="0">
                  <a:cs typeface="Arial" panose="020B0604020202020204" pitchFamily="34" charset="0"/>
                </a:rPr>
                <a:t> voltage source (sinusoidal voltage signal of 20Vpp, 5kHz) and the current intensity moving in it was measured by connecting a wide-band true-RMS digital </a:t>
              </a:r>
              <a:r>
                <a:rPr lang="en-GB" sz="2400" dirty="0" err="1">
                  <a:cs typeface="Arial" panose="020B0604020202020204" pitchFamily="34" charset="0"/>
                </a:rPr>
                <a:t>multimeter</a:t>
              </a:r>
              <a:r>
                <a:rPr lang="en-GB" sz="2400" dirty="0">
                  <a:cs typeface="Arial" panose="020B0604020202020204" pitchFamily="34" charset="0"/>
                </a:rPr>
                <a:t> (DMM), set as </a:t>
              </a:r>
              <a:r>
                <a:rPr lang="en-GB" sz="2400" dirty="0" err="1">
                  <a:cs typeface="Arial" panose="020B0604020202020204" pitchFamily="34" charset="0"/>
                </a:rPr>
                <a:t>a.c.</a:t>
              </a:r>
              <a:r>
                <a:rPr lang="en-GB" sz="2400" dirty="0">
                  <a:cs typeface="Arial" panose="020B0604020202020204" pitchFamily="34" charset="0"/>
                </a:rPr>
                <a:t> micro-ammeter, in series with the sample (see Fig. 5). A direct digital synthesis (DDS) function generator (</a:t>
              </a:r>
              <a:r>
                <a:rPr lang="en-GB" sz="2400" dirty="0" err="1">
                  <a:cs typeface="Arial" panose="020B0604020202020204" pitchFamily="34" charset="0"/>
                </a:rPr>
                <a:t>Gratten</a:t>
              </a:r>
              <a:r>
                <a:rPr lang="en-GB" sz="2400" dirty="0">
                  <a:cs typeface="Arial" panose="020B0604020202020204" pitchFamily="34" charset="0"/>
                </a:rPr>
                <a:t>, ATF20B+) was used as voltage source and a true-RMS, 10kHz bandwidth, DMM (Uni-Trend, UT61E) was used as </a:t>
              </a:r>
              <a:r>
                <a:rPr lang="en-GB" sz="2400" dirty="0" err="1">
                  <a:cs typeface="Arial" panose="020B0604020202020204" pitchFamily="34" charset="0"/>
                </a:rPr>
                <a:t>a.c.</a:t>
              </a:r>
              <a:r>
                <a:rPr lang="en-GB" sz="2400" dirty="0">
                  <a:cs typeface="Arial" panose="020B0604020202020204" pitchFamily="34" charset="0"/>
                </a:rPr>
                <a:t> micro-ammeter. The effective current intensity value (</a:t>
              </a:r>
              <a:r>
                <a:rPr lang="en-GB" sz="2400" dirty="0" err="1">
                  <a:cs typeface="Arial" panose="020B0604020202020204" pitchFamily="34" charset="0"/>
                </a:rPr>
                <a:t>Ieff</a:t>
              </a:r>
              <a:r>
                <a:rPr lang="en-GB" sz="2400" dirty="0">
                  <a:cs typeface="Arial" panose="020B0604020202020204" pitchFamily="34" charset="0"/>
                </a:rPr>
                <a:t>) was recorded on a PC by a devoted datalogging software (see Fig. 5, a).</a:t>
              </a:r>
            </a:p>
            <a:p>
              <a:pPr algn="just">
                <a:spcAft>
                  <a:spcPts val="800"/>
                </a:spcAft>
              </a:pPr>
              <a:r>
                <a:rPr lang="en-GB" sz="2400" dirty="0">
                  <a:cs typeface="Arial" panose="020B0604020202020204" pitchFamily="34" charset="0"/>
                </a:rPr>
                <a:t>Fast heating of the specimen was achieved by placing its free-from-electrodes surface in contact with the glass bulb surface of an halogen lamp, powered by a D.C. power supply (Velleman, LABPS 3005D). A ceramic silver thermal paste was placed between the specimen and the glass bulb surface in order to allow efficient heat transfer.</a:t>
              </a:r>
            </a:p>
          </p:txBody>
        </p:sp>
        <p:pic>
          <p:nvPicPr>
            <p:cNvPr id="12" name="Immagine 11">
              <a:extLst>
                <a:ext uri="{FF2B5EF4-FFF2-40B4-BE49-F238E27FC236}">
                  <a16:creationId xmlns:a16="http://schemas.microsoft.com/office/drawing/2014/main" id="{E92D69DB-2D1D-2D70-F3B0-F77416828271}"/>
                </a:ext>
              </a:extLst>
            </p:cNvPr>
            <p:cNvPicPr>
              <a:picLocks noChangeAspect="1"/>
            </p:cNvPicPr>
            <p:nvPr/>
          </p:nvPicPr>
          <p:blipFill>
            <a:blip r:embed="rId5"/>
            <a:stretch>
              <a:fillRect/>
            </a:stretch>
          </p:blipFill>
          <p:spPr>
            <a:xfrm>
              <a:off x="6338018" y="27548353"/>
              <a:ext cx="4320000" cy="32267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nvGrpSpPr>
            <p:cNvPr id="54" name="Gruppo 53">
              <a:extLst>
                <a:ext uri="{FF2B5EF4-FFF2-40B4-BE49-F238E27FC236}">
                  <a16:creationId xmlns:a16="http://schemas.microsoft.com/office/drawing/2014/main" id="{F883447B-6A35-D31B-A9B1-2572AAC9EB3A}"/>
                </a:ext>
              </a:extLst>
            </p:cNvPr>
            <p:cNvGrpSpPr>
              <a:grpSpLocks noChangeAspect="1"/>
            </p:cNvGrpSpPr>
            <p:nvPr/>
          </p:nvGrpSpPr>
          <p:grpSpPr>
            <a:xfrm>
              <a:off x="3390983" y="31193021"/>
              <a:ext cx="4972259" cy="2628000"/>
              <a:chOff x="8419024" y="8268682"/>
              <a:chExt cx="2185400" cy="1155052"/>
            </a:xfrm>
          </p:grpSpPr>
          <p:sp>
            <p:nvSpPr>
              <p:cNvPr id="55" name="Rettangolo 54">
                <a:extLst>
                  <a:ext uri="{FF2B5EF4-FFF2-40B4-BE49-F238E27FC236}">
                    <a16:creationId xmlns:a16="http://schemas.microsoft.com/office/drawing/2014/main" id="{84BF99F4-2AF0-662A-25AC-D3F96E1C9846}"/>
                  </a:ext>
                </a:extLst>
              </p:cNvPr>
              <p:cNvSpPr/>
              <p:nvPr/>
            </p:nvSpPr>
            <p:spPr>
              <a:xfrm>
                <a:off x="8419024" y="8268682"/>
                <a:ext cx="2185400" cy="1155052"/>
              </a:xfrm>
              <a:prstGeom prst="rect">
                <a:avLst/>
              </a:prstGeom>
              <a:solidFill>
                <a:sysClr val="window" lastClr="FFFFFF"/>
              </a:solidFill>
              <a:ln w="6350" cap="flat" cmpd="sng" algn="ctr">
                <a:solidFill>
                  <a:sysClr val="windowText" lastClr="000000"/>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56" name="Immagine 55">
                <a:extLst>
                  <a:ext uri="{FF2B5EF4-FFF2-40B4-BE49-F238E27FC236}">
                    <a16:creationId xmlns:a16="http://schemas.microsoft.com/office/drawing/2014/main" id="{2CD42C4E-F7F0-DD4B-1035-77473428ED8C}"/>
                  </a:ext>
                </a:extLst>
              </p:cNvPr>
              <p:cNvPicPr>
                <a:picLocks noChangeAspect="1"/>
              </p:cNvPicPr>
              <p:nvPr/>
            </p:nvPicPr>
            <p:blipFill rotWithShape="1">
              <a:blip r:embed="rId6"/>
              <a:srcRect l="1879"/>
              <a:stretch/>
            </p:blipFill>
            <p:spPr>
              <a:xfrm>
                <a:off x="8453992" y="8302342"/>
                <a:ext cx="2119421" cy="1080000"/>
              </a:xfrm>
              <a:prstGeom prst="rect">
                <a:avLst/>
              </a:prstGeom>
              <a:solidFill>
                <a:sysClr val="window" lastClr="FFFFFF"/>
              </a:solidFill>
            </p:spPr>
          </p:pic>
        </p:grpSp>
        <p:sp>
          <p:nvSpPr>
            <p:cNvPr id="61" name="Rettangolo 60">
              <a:extLst>
                <a:ext uri="{FF2B5EF4-FFF2-40B4-BE49-F238E27FC236}">
                  <a16:creationId xmlns:a16="http://schemas.microsoft.com/office/drawing/2014/main" id="{6F827A0D-2648-6726-71EE-1F0D0ABC5A8D}"/>
                </a:ext>
              </a:extLst>
            </p:cNvPr>
            <p:cNvSpPr/>
            <p:nvPr/>
          </p:nvSpPr>
          <p:spPr>
            <a:xfrm>
              <a:off x="20319659" y="31419148"/>
              <a:ext cx="8611667" cy="3046988"/>
            </a:xfrm>
            <a:prstGeom prst="rect">
              <a:avLst/>
            </a:prstGeom>
          </p:spPr>
          <p:txBody>
            <a:bodyPr wrap="square">
              <a:spAutoFit/>
            </a:bodyPr>
            <a:lstStyle/>
            <a:p>
              <a:pPr algn="just">
                <a:spcAft>
                  <a:spcPts val="800"/>
                </a:spcAft>
              </a:pPr>
              <a:r>
                <a:rPr lang="en-GB" sz="2400" dirty="0">
                  <a:cs typeface="Arial" panose="020B0604020202020204" pitchFamily="34" charset="0"/>
                </a:rPr>
                <a:t>As visible in Fig.6-a, the application of a thermal pulse to the clinoptilolite monolith promptly caused the formation of an electrical micro-current in the ceramic sample. During the successive cooling step (i.e., turning off of the incandescent lamp), the current intensity readily decreased until a negligible value. The resulting peak had a slightly asymmetric profile. Fig.6,b shows as repeated heating/cooling steps did not modified the electric behaviour of such simple thermal device. </a:t>
              </a:r>
            </a:p>
          </p:txBody>
        </p:sp>
        <p:grpSp>
          <p:nvGrpSpPr>
            <p:cNvPr id="75" name="Gruppo 74">
              <a:extLst>
                <a:ext uri="{FF2B5EF4-FFF2-40B4-BE49-F238E27FC236}">
                  <a16:creationId xmlns:a16="http://schemas.microsoft.com/office/drawing/2014/main" id="{69A726F3-9334-CB52-7CA9-1B1F527D58D2}"/>
                </a:ext>
              </a:extLst>
            </p:cNvPr>
            <p:cNvGrpSpPr/>
            <p:nvPr/>
          </p:nvGrpSpPr>
          <p:grpSpPr>
            <a:xfrm>
              <a:off x="11150883" y="31418700"/>
              <a:ext cx="8751575" cy="2912805"/>
              <a:chOff x="11150883" y="30440709"/>
              <a:chExt cx="8751575" cy="2912805"/>
            </a:xfrm>
          </p:grpSpPr>
          <p:pic>
            <p:nvPicPr>
              <p:cNvPr id="13" name="Immagine 12">
                <a:extLst>
                  <a:ext uri="{FF2B5EF4-FFF2-40B4-BE49-F238E27FC236}">
                    <a16:creationId xmlns:a16="http://schemas.microsoft.com/office/drawing/2014/main" id="{9B15FB16-DA4B-C6A1-C60C-AA48F2322298}"/>
                  </a:ext>
                </a:extLst>
              </p:cNvPr>
              <p:cNvPicPr>
                <a:picLocks noChangeAspect="1"/>
              </p:cNvPicPr>
              <p:nvPr/>
            </p:nvPicPr>
            <p:blipFill>
              <a:blip r:embed="rId7"/>
              <a:stretch>
                <a:fillRect/>
              </a:stretch>
            </p:blipFill>
            <p:spPr>
              <a:xfrm>
                <a:off x="11150883" y="30473514"/>
                <a:ext cx="3044474" cy="2880000"/>
              </a:xfrm>
              <a:prstGeom prst="rect">
                <a:avLst/>
              </a:prstGeom>
            </p:spPr>
          </p:pic>
          <p:pic>
            <p:nvPicPr>
              <p:cNvPr id="14" name="Immagine 13">
                <a:extLst>
                  <a:ext uri="{FF2B5EF4-FFF2-40B4-BE49-F238E27FC236}">
                    <a16:creationId xmlns:a16="http://schemas.microsoft.com/office/drawing/2014/main" id="{C758EDA9-8A48-F8AC-856C-3B4EB886E8C7}"/>
                  </a:ext>
                </a:extLst>
              </p:cNvPr>
              <p:cNvPicPr>
                <a:picLocks noChangeAspect="1"/>
              </p:cNvPicPr>
              <p:nvPr/>
            </p:nvPicPr>
            <p:blipFill>
              <a:blip r:embed="rId8"/>
              <a:stretch>
                <a:fillRect/>
              </a:stretch>
            </p:blipFill>
            <p:spPr>
              <a:xfrm>
                <a:off x="14221166" y="30440709"/>
                <a:ext cx="5681292" cy="2880000"/>
              </a:xfrm>
              <a:prstGeom prst="rect">
                <a:avLst/>
              </a:prstGeom>
            </p:spPr>
          </p:pic>
          <p:sp>
            <p:nvSpPr>
              <p:cNvPr id="62" name="CasellaDiTesto 61">
                <a:extLst>
                  <a:ext uri="{FF2B5EF4-FFF2-40B4-BE49-F238E27FC236}">
                    <a16:creationId xmlns:a16="http://schemas.microsoft.com/office/drawing/2014/main" id="{94CC71F8-9043-C03D-E822-47B6446ACACC}"/>
                  </a:ext>
                </a:extLst>
              </p:cNvPr>
              <p:cNvSpPr txBox="1"/>
              <p:nvPr/>
            </p:nvSpPr>
            <p:spPr>
              <a:xfrm>
                <a:off x="11507985" y="32480129"/>
                <a:ext cx="569387" cy="400110"/>
              </a:xfrm>
              <a:prstGeom prst="rect">
                <a:avLst/>
              </a:prstGeom>
              <a:noFill/>
            </p:spPr>
            <p:txBody>
              <a:bodyPr wrap="none" rtlCol="0">
                <a:spAutoFit/>
              </a:bodyPr>
              <a:lstStyle/>
              <a:p>
                <a:r>
                  <a:rPr lang="en-GB" sz="2000" b="1" dirty="0">
                    <a:solidFill>
                      <a:srgbClr val="FF0000"/>
                    </a:solidFill>
                    <a:latin typeface="Times New Roman" panose="02020603050405020304" pitchFamily="18" charset="0"/>
                    <a:cs typeface="Times New Roman" panose="02020603050405020304" pitchFamily="18" charset="0"/>
                  </a:rPr>
                  <a:t>ON</a:t>
                </a:r>
              </a:p>
            </p:txBody>
          </p:sp>
          <p:sp>
            <p:nvSpPr>
              <p:cNvPr id="63" name="CasellaDiTesto 62">
                <a:extLst>
                  <a:ext uri="{FF2B5EF4-FFF2-40B4-BE49-F238E27FC236}">
                    <a16:creationId xmlns:a16="http://schemas.microsoft.com/office/drawing/2014/main" id="{1027E499-1A39-7582-A433-7560DFF04036}"/>
                  </a:ext>
                </a:extLst>
              </p:cNvPr>
              <p:cNvSpPr txBox="1"/>
              <p:nvPr/>
            </p:nvSpPr>
            <p:spPr>
              <a:xfrm>
                <a:off x="12640977" y="30470486"/>
                <a:ext cx="697627" cy="400110"/>
              </a:xfrm>
              <a:prstGeom prst="rect">
                <a:avLst/>
              </a:prstGeom>
              <a:noFill/>
            </p:spPr>
            <p:txBody>
              <a:bodyPr wrap="none" rtlCol="0">
                <a:spAutoFit/>
              </a:bodyPr>
              <a:lstStyle/>
              <a:p>
                <a:r>
                  <a:rPr lang="en-GB" sz="2000" b="1" dirty="0">
                    <a:solidFill>
                      <a:srgbClr val="FF0000"/>
                    </a:solidFill>
                    <a:latin typeface="Times New Roman" panose="02020603050405020304" pitchFamily="18" charset="0"/>
                    <a:cs typeface="Times New Roman" panose="02020603050405020304" pitchFamily="18" charset="0"/>
                  </a:rPr>
                  <a:t>OFF</a:t>
                </a:r>
              </a:p>
            </p:txBody>
          </p:sp>
          <p:sp>
            <p:nvSpPr>
              <p:cNvPr id="64" name="CasellaDiTesto 63">
                <a:extLst>
                  <a:ext uri="{FF2B5EF4-FFF2-40B4-BE49-F238E27FC236}">
                    <a16:creationId xmlns:a16="http://schemas.microsoft.com/office/drawing/2014/main" id="{86B06D74-F616-E1D4-B391-DBC97F859E12}"/>
                  </a:ext>
                </a:extLst>
              </p:cNvPr>
              <p:cNvSpPr txBox="1"/>
              <p:nvPr/>
            </p:nvSpPr>
            <p:spPr>
              <a:xfrm>
                <a:off x="11439465" y="30504777"/>
                <a:ext cx="784997" cy="400110"/>
              </a:xfrm>
              <a:prstGeom prst="rect">
                <a:avLst/>
              </a:prstGeom>
              <a:noFill/>
            </p:spPr>
            <p:txBody>
              <a:bodyPr wrap="square" rtlCol="0">
                <a:spAutoFit/>
              </a:bodyPr>
              <a:lstStyle/>
              <a:p>
                <a:r>
                  <a:rPr lang="it-IT" sz="2000" b="1" dirty="0"/>
                  <a:t>(a)</a:t>
                </a:r>
                <a:endParaRPr lang="en-GB" sz="2000" b="1" dirty="0"/>
              </a:p>
            </p:txBody>
          </p:sp>
          <p:sp>
            <p:nvSpPr>
              <p:cNvPr id="65" name="CasellaDiTesto 64">
                <a:extLst>
                  <a:ext uri="{FF2B5EF4-FFF2-40B4-BE49-F238E27FC236}">
                    <a16:creationId xmlns:a16="http://schemas.microsoft.com/office/drawing/2014/main" id="{824446F0-A39E-6B24-C02C-7B899E3C1DF3}"/>
                  </a:ext>
                </a:extLst>
              </p:cNvPr>
              <p:cNvSpPr txBox="1"/>
              <p:nvPr/>
            </p:nvSpPr>
            <p:spPr>
              <a:xfrm>
                <a:off x="19000716" y="30502638"/>
                <a:ext cx="784997" cy="400110"/>
              </a:xfrm>
              <a:prstGeom prst="rect">
                <a:avLst/>
              </a:prstGeom>
              <a:noFill/>
            </p:spPr>
            <p:txBody>
              <a:bodyPr wrap="square" rtlCol="0">
                <a:spAutoFit/>
              </a:bodyPr>
              <a:lstStyle/>
              <a:p>
                <a:r>
                  <a:rPr lang="it-IT" sz="2000" b="1" dirty="0"/>
                  <a:t>(b)</a:t>
                </a:r>
                <a:endParaRPr lang="en-GB" sz="2000" b="1" dirty="0"/>
              </a:p>
            </p:txBody>
          </p:sp>
        </p:grpSp>
        <p:sp>
          <p:nvSpPr>
            <p:cNvPr id="67" name="CasellaDiTesto 66">
              <a:extLst>
                <a:ext uri="{FF2B5EF4-FFF2-40B4-BE49-F238E27FC236}">
                  <a16:creationId xmlns:a16="http://schemas.microsoft.com/office/drawing/2014/main" id="{AB7A1303-129E-9111-E641-889D8B8BC0BC}"/>
                </a:ext>
              </a:extLst>
            </p:cNvPr>
            <p:cNvSpPr txBox="1"/>
            <p:nvPr/>
          </p:nvSpPr>
          <p:spPr>
            <a:xfrm>
              <a:off x="17353651" y="39398138"/>
              <a:ext cx="10954650" cy="830997"/>
            </a:xfrm>
            <a:prstGeom prst="rect">
              <a:avLst/>
            </a:prstGeom>
            <a:noFill/>
          </p:spPr>
          <p:txBody>
            <a:bodyPr wrap="square" rtlCol="0">
              <a:spAutoFit/>
            </a:bodyPr>
            <a:lstStyle/>
            <a:p>
              <a:pPr algn="ctr"/>
              <a:r>
                <a:rPr lang="en-GB" sz="2400" b="1" i="1" dirty="0">
                  <a:cs typeface="Arial" panose="020B0604020202020204" pitchFamily="34" charset="0"/>
                </a:rPr>
                <a:t>Figure 7.</a:t>
              </a:r>
              <a:r>
                <a:rPr lang="en-GB" sz="2400" i="1" dirty="0">
                  <a:cs typeface="Arial" panose="020B0604020202020204" pitchFamily="34" charset="0"/>
                </a:rPr>
                <a:t> Experimental setup used for the calibrated temperature tests </a:t>
              </a:r>
              <a:r>
                <a:rPr lang="en-GB" sz="2400" b="1" i="1" dirty="0">
                  <a:cs typeface="Arial" panose="020B0604020202020204" pitchFamily="34" charset="0"/>
                </a:rPr>
                <a:t>(a)</a:t>
              </a:r>
              <a:r>
                <a:rPr lang="en-GB" sz="2400" i="1" dirty="0">
                  <a:cs typeface="Arial" panose="020B0604020202020204" pitchFamily="34" charset="0"/>
                </a:rPr>
                <a:t> and obtained </a:t>
              </a:r>
              <a:r>
                <a:rPr lang="en-GB" sz="2400" i="1" dirty="0" err="1">
                  <a:cs typeface="Arial" panose="020B0604020202020204" pitchFamily="34" charset="0"/>
                </a:rPr>
                <a:t>I</a:t>
              </a:r>
              <a:r>
                <a:rPr lang="en-GB" sz="2400" i="1" baseline="-25000" dirty="0" err="1">
                  <a:cs typeface="Arial" panose="020B0604020202020204" pitchFamily="34" charset="0"/>
                </a:rPr>
                <a:t>eff</a:t>
              </a:r>
              <a:r>
                <a:rPr lang="en-GB" sz="2400" i="1" dirty="0">
                  <a:cs typeface="Arial" panose="020B0604020202020204" pitchFamily="34" charset="0"/>
                </a:rPr>
                <a:t>-T curve </a:t>
              </a:r>
              <a:r>
                <a:rPr lang="en-GB" sz="2400" b="1" i="1" dirty="0">
                  <a:cs typeface="Arial" panose="020B0604020202020204" pitchFamily="34" charset="0"/>
                </a:rPr>
                <a:t>(b)</a:t>
              </a:r>
              <a:r>
                <a:rPr lang="en-GB" sz="2400" i="1" dirty="0">
                  <a:cs typeface="Arial" panose="020B0604020202020204" pitchFamily="34" charset="0"/>
                </a:rPr>
                <a:t>.</a:t>
              </a:r>
              <a:endParaRPr lang="it-IT" sz="2400" i="1" dirty="0">
                <a:cs typeface="Arial" panose="020B0604020202020204" pitchFamily="34" charset="0"/>
              </a:endParaRPr>
            </a:p>
          </p:txBody>
        </p:sp>
        <p:pic>
          <p:nvPicPr>
            <p:cNvPr id="69" name="Immagine 68">
              <a:extLst>
                <a:ext uri="{FF2B5EF4-FFF2-40B4-BE49-F238E27FC236}">
                  <a16:creationId xmlns:a16="http://schemas.microsoft.com/office/drawing/2014/main" id="{94D42056-D0E4-5655-2009-20DF842392F3}"/>
                </a:ext>
              </a:extLst>
            </p:cNvPr>
            <p:cNvPicPr>
              <a:picLocks noChangeAspect="1"/>
            </p:cNvPicPr>
            <p:nvPr/>
          </p:nvPicPr>
          <p:blipFill>
            <a:blip r:embed="rId9">
              <a:clrChange>
                <a:clrFrom>
                  <a:srgbClr val="FFFFFF"/>
                </a:clrFrom>
                <a:clrTo>
                  <a:srgbClr val="FFFFFF">
                    <a:alpha val="0"/>
                  </a:srgbClr>
                </a:clrTo>
              </a:clrChange>
            </a:blip>
            <a:stretch>
              <a:fillRect/>
            </a:stretch>
          </p:blipFill>
          <p:spPr>
            <a:xfrm>
              <a:off x="24550677" y="35630112"/>
              <a:ext cx="4164178" cy="3600000"/>
            </a:xfrm>
            <a:prstGeom prst="rect">
              <a:avLst/>
            </a:prstGeom>
          </p:spPr>
        </p:pic>
        <p:grpSp>
          <p:nvGrpSpPr>
            <p:cNvPr id="76" name="Gruppo 75">
              <a:extLst>
                <a:ext uri="{FF2B5EF4-FFF2-40B4-BE49-F238E27FC236}">
                  <a16:creationId xmlns:a16="http://schemas.microsoft.com/office/drawing/2014/main" id="{6B30CD7B-BC4A-25BB-D529-CF934F48117E}"/>
                </a:ext>
              </a:extLst>
            </p:cNvPr>
            <p:cNvGrpSpPr/>
            <p:nvPr/>
          </p:nvGrpSpPr>
          <p:grpSpPr>
            <a:xfrm>
              <a:off x="17713606" y="35622832"/>
              <a:ext cx="6257627" cy="3644505"/>
              <a:chOff x="11433735" y="35250851"/>
              <a:chExt cx="6257627" cy="3644505"/>
            </a:xfrm>
          </p:grpSpPr>
          <p:pic>
            <p:nvPicPr>
              <p:cNvPr id="70" name="Immagine 69">
                <a:extLst>
                  <a:ext uri="{FF2B5EF4-FFF2-40B4-BE49-F238E27FC236}">
                    <a16:creationId xmlns:a16="http://schemas.microsoft.com/office/drawing/2014/main" id="{F13EC484-7D8F-BB1C-FBD4-A91700C8A123}"/>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4618" b="26080"/>
              <a:stretch/>
            </p:blipFill>
            <p:spPr>
              <a:xfrm>
                <a:off x="11433735" y="35258131"/>
                <a:ext cx="6257627" cy="3637225"/>
              </a:xfrm>
              <a:prstGeom prst="rect">
                <a:avLst/>
              </a:prstGeom>
              <a:ln w="38100" cap="sq">
                <a:noFill/>
                <a:miter lim="800000"/>
              </a:ln>
              <a:effectLst>
                <a:outerShdw blurRad="57150" dist="50800" dir="2700000" algn="tl" rotWithShape="0">
                  <a:srgbClr val="000000">
                    <a:alpha val="40000"/>
                  </a:srgbClr>
                </a:outerShdw>
              </a:effectLst>
            </p:spPr>
          </p:pic>
          <p:pic>
            <p:nvPicPr>
              <p:cNvPr id="72" name="Immagine 71">
                <a:extLst>
                  <a:ext uri="{FF2B5EF4-FFF2-40B4-BE49-F238E27FC236}">
                    <a16:creationId xmlns:a16="http://schemas.microsoft.com/office/drawing/2014/main" id="{5A323837-AB68-653E-0F8E-F09281114EDE}"/>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22709" t="737" r="21971" b="1270"/>
              <a:stretch/>
            </p:blipFill>
            <p:spPr>
              <a:xfrm>
                <a:off x="11465958" y="35250851"/>
                <a:ext cx="1008000" cy="1339155"/>
              </a:xfrm>
              <a:prstGeom prst="rect">
                <a:avLst/>
              </a:prstGeom>
              <a:ln w="38100" cap="sq">
                <a:solidFill>
                  <a:schemeClr val="tx1"/>
                </a:solidFill>
                <a:miter lim="800000"/>
              </a:ln>
              <a:effectLst>
                <a:outerShdw blurRad="57150" dist="50800" dir="2700000" algn="tl" rotWithShape="0">
                  <a:srgbClr val="000000">
                    <a:alpha val="40000"/>
                  </a:srgbClr>
                </a:outerShdw>
              </a:effectLst>
            </p:spPr>
          </p:pic>
        </p:grpSp>
        <p:sp>
          <p:nvSpPr>
            <p:cNvPr id="73" name="Rettangolo 72">
              <a:extLst>
                <a:ext uri="{FF2B5EF4-FFF2-40B4-BE49-F238E27FC236}">
                  <a16:creationId xmlns:a16="http://schemas.microsoft.com/office/drawing/2014/main" id="{ABB7752E-0BD7-F7B7-937C-B4B15D344918}"/>
                </a:ext>
              </a:extLst>
            </p:cNvPr>
            <p:cNvSpPr/>
            <p:nvPr/>
          </p:nvSpPr>
          <p:spPr>
            <a:xfrm>
              <a:off x="1248189" y="35954168"/>
              <a:ext cx="15885974" cy="3354765"/>
            </a:xfrm>
            <a:prstGeom prst="rect">
              <a:avLst/>
            </a:prstGeom>
          </p:spPr>
          <p:txBody>
            <a:bodyPr wrap="square">
              <a:spAutoFit/>
            </a:bodyPr>
            <a:lstStyle/>
            <a:p>
              <a:pPr algn="just">
                <a:spcAft>
                  <a:spcPts val="800"/>
                </a:spcAft>
              </a:pPr>
              <a:r>
                <a:rPr lang="en-GB" sz="2400" dirty="0">
                  <a:cs typeface="Arial" panose="020B0604020202020204" pitchFamily="34" charset="0"/>
                </a:rPr>
                <a:t>Heating tests at calibrated temperature were also performed (see Fig. 7). In this case also temperature was measured during the time. The sample heating was achieved by using an aluminium block containing a ceramic heater cartridge and the sample was thermally insulated by a layer of Kapton/cotton wool (the heating block set of a 3D-printer was used for this purpose). A digital thermometer (Uni-Trend, UT-325) was used to measure and record the temperature during time.</a:t>
              </a:r>
            </a:p>
            <a:p>
              <a:pPr algn="just">
                <a:spcAft>
                  <a:spcPts val="800"/>
                </a:spcAft>
              </a:pPr>
              <a:endParaRPr lang="en-GB" sz="2400" dirty="0">
                <a:cs typeface="Arial" panose="020B0604020202020204" pitchFamily="34" charset="0"/>
              </a:endParaRPr>
            </a:p>
            <a:p>
              <a:pPr algn="just">
                <a:spcAft>
                  <a:spcPts val="800"/>
                </a:spcAft>
              </a:pPr>
              <a:r>
                <a:rPr lang="en-GB" sz="2400" dirty="0">
                  <a:cs typeface="Arial" panose="020B0604020202020204" pitchFamily="34" charset="0"/>
                </a:rPr>
                <a:t>As visible in Fig.7-b, also a slow heating process was capable to give a quite symmetric </a:t>
              </a:r>
              <a:r>
                <a:rPr lang="en-GB" sz="2400" dirty="0" err="1">
                  <a:cs typeface="Arial" panose="020B0604020202020204" pitchFamily="34" charset="0"/>
                </a:rPr>
                <a:t>I</a:t>
              </a:r>
              <a:r>
                <a:rPr lang="en-GB" sz="2400" baseline="-25000" dirty="0" err="1">
                  <a:cs typeface="Arial" panose="020B0604020202020204" pitchFamily="34" charset="0"/>
                </a:rPr>
                <a:t>eff</a:t>
              </a:r>
              <a:r>
                <a:rPr lang="en-GB" sz="2400" dirty="0">
                  <a:cs typeface="Arial" panose="020B0604020202020204" pitchFamily="34" charset="0"/>
                </a:rPr>
                <a:t> – T peak, just like in the thermal-pulse case. The temperature threshold, determined by calibrated electrical measurements, resulted of ca. 90°C.</a:t>
              </a:r>
            </a:p>
            <a:p>
              <a:pPr algn="just">
                <a:spcAft>
                  <a:spcPts val="800"/>
                </a:spcAft>
              </a:pPr>
              <a:endParaRPr lang="en-GB" sz="2400" dirty="0">
                <a:cs typeface="Arial" panose="020B0604020202020204" pitchFamily="34" charset="0"/>
              </a:endParaRPr>
            </a:p>
          </p:txBody>
        </p:sp>
        <p:pic>
          <p:nvPicPr>
            <p:cNvPr id="20" name="Immagine 19">
              <a:extLst>
                <a:ext uri="{FF2B5EF4-FFF2-40B4-BE49-F238E27FC236}">
                  <a16:creationId xmlns:a16="http://schemas.microsoft.com/office/drawing/2014/main" id="{62A84E62-49A9-CE86-B797-9188EFEAEC33}"/>
                </a:ext>
              </a:extLst>
            </p:cNvPr>
            <p:cNvPicPr>
              <a:picLocks noChangeAspect="1"/>
            </p:cNvPicPr>
            <p:nvPr/>
          </p:nvPicPr>
          <p:blipFill>
            <a:blip r:embed="rId12"/>
            <a:stretch>
              <a:fillRect/>
            </a:stretch>
          </p:blipFill>
          <p:spPr>
            <a:xfrm>
              <a:off x="24283688" y="14822315"/>
              <a:ext cx="4974594" cy="3024000"/>
            </a:xfrm>
            <a:prstGeom prst="rect">
              <a:avLst/>
            </a:prstGeom>
            <a:ln w="19050">
              <a:solidFill>
                <a:schemeClr val="tx1"/>
              </a:solidFill>
            </a:ln>
          </p:spPr>
        </p:pic>
        <p:sp>
          <p:nvSpPr>
            <p:cNvPr id="83" name="CasellaDiTesto 82">
              <a:extLst>
                <a:ext uri="{FF2B5EF4-FFF2-40B4-BE49-F238E27FC236}">
                  <a16:creationId xmlns:a16="http://schemas.microsoft.com/office/drawing/2014/main" id="{D68E582A-FBB1-7792-0874-B3D561D032C8}"/>
                </a:ext>
              </a:extLst>
            </p:cNvPr>
            <p:cNvSpPr txBox="1"/>
            <p:nvPr/>
          </p:nvSpPr>
          <p:spPr>
            <a:xfrm>
              <a:off x="14282840" y="14824397"/>
              <a:ext cx="9688393" cy="3785652"/>
            </a:xfrm>
            <a:prstGeom prst="rect">
              <a:avLst/>
            </a:prstGeom>
            <a:noFill/>
          </p:spPr>
          <p:txBody>
            <a:bodyPr wrap="square">
              <a:spAutoFit/>
            </a:bodyPr>
            <a:lstStyle/>
            <a:p>
              <a:pPr algn="just"/>
              <a:r>
                <a:rPr lang="en-GB" sz="2400" dirty="0">
                  <a:cs typeface="Arial" panose="020B0604020202020204" pitchFamily="34" charset="0"/>
                </a:rPr>
                <a:t>Zeolites are low-density crystalline aluminosilicates (see Fig. 4), containing:</a:t>
              </a:r>
            </a:p>
            <a:p>
              <a:pPr marL="342900" indent="-342900" algn="just">
                <a:buFont typeface="Wingdings" panose="05000000000000000000" pitchFamily="2" charset="2"/>
                <a:buChar char="Ø"/>
              </a:pPr>
              <a:r>
                <a:rPr lang="en-GB" sz="2400" i="1" dirty="0">
                  <a:cs typeface="Arial" panose="020B0604020202020204" pitchFamily="34" charset="0"/>
                </a:rPr>
                <a:t>a covalent crystalline structure;</a:t>
              </a:r>
            </a:p>
            <a:p>
              <a:pPr marL="342900" indent="-342900" algn="just">
                <a:buFont typeface="Wingdings" panose="05000000000000000000" pitchFamily="2" charset="2"/>
                <a:buChar char="Ø"/>
              </a:pPr>
              <a:r>
                <a:rPr lang="en-GB" sz="2400" i="1" dirty="0">
                  <a:cs typeface="Arial" panose="020B0604020202020204" pitchFamily="34" charset="0"/>
                </a:rPr>
                <a:t>several extra-framework charges.</a:t>
              </a:r>
            </a:p>
            <a:p>
              <a:pPr algn="just"/>
              <a:r>
                <a:rPr lang="en-GB" sz="2400" dirty="0" err="1">
                  <a:cs typeface="Arial" panose="020B0604020202020204" pitchFamily="34" charset="0"/>
                </a:rPr>
                <a:t>Vučelić</a:t>
              </a:r>
              <a:r>
                <a:rPr lang="en-GB" sz="2400" dirty="0">
                  <a:cs typeface="Arial" panose="020B0604020202020204" pitchFamily="34" charset="0"/>
                </a:rPr>
                <a:t> defined this particular structure as a ‘</a:t>
              </a:r>
              <a:r>
                <a:rPr lang="en-GB" sz="2400" i="1" dirty="0">
                  <a:cs typeface="Arial" panose="020B0604020202020204" pitchFamily="34" charset="0"/>
                </a:rPr>
                <a:t>reverse</a:t>
              </a:r>
              <a:r>
                <a:rPr lang="en-GB" sz="2400" dirty="0">
                  <a:cs typeface="Arial" panose="020B0604020202020204" pitchFamily="34" charset="0"/>
                </a:rPr>
                <a:t>’ metal lattice. According to the electrical conduction model of </a:t>
              </a:r>
              <a:r>
                <a:rPr lang="en-GB" sz="2400" dirty="0" err="1">
                  <a:cs typeface="Arial" panose="020B0604020202020204" pitchFamily="34" charset="0"/>
                </a:rPr>
                <a:t>Vučelić</a:t>
              </a:r>
              <a:r>
                <a:rPr lang="en-GB" sz="2400" dirty="0">
                  <a:cs typeface="Arial" panose="020B0604020202020204" pitchFamily="34" charset="0"/>
                </a:rPr>
                <a:t>, only those extra-framework charges moving in a ‘free ionic conduction zone’ (i.e., the free cationic conduction band located in the middle of channels) can promote electrical conduction. Indeed, ions at the </a:t>
              </a:r>
              <a:r>
                <a:rPr lang="en-GB" sz="2400" dirty="0" err="1">
                  <a:cs typeface="Arial" panose="020B0604020202020204" pitchFamily="34" charset="0"/>
                </a:rPr>
                <a:t>centers</a:t>
              </a:r>
              <a:r>
                <a:rPr lang="en-GB" sz="2400" dirty="0">
                  <a:cs typeface="Arial" panose="020B0604020202020204" pitchFamily="34" charset="0"/>
                </a:rPr>
                <a:t> of cavities are carrier of current and move through the zeolite with a low activation energy (see Fig.5). </a:t>
              </a:r>
            </a:p>
          </p:txBody>
        </p:sp>
        <p:sp>
          <p:nvSpPr>
            <p:cNvPr id="86" name="CasellaDiTesto 85">
              <a:extLst>
                <a:ext uri="{FF2B5EF4-FFF2-40B4-BE49-F238E27FC236}">
                  <a16:creationId xmlns:a16="http://schemas.microsoft.com/office/drawing/2014/main" id="{BE2083B6-48DC-2966-CB6C-60564CCAF349}"/>
                </a:ext>
              </a:extLst>
            </p:cNvPr>
            <p:cNvSpPr txBox="1"/>
            <p:nvPr/>
          </p:nvSpPr>
          <p:spPr>
            <a:xfrm>
              <a:off x="772973" y="14565000"/>
              <a:ext cx="12479119" cy="1938992"/>
            </a:xfrm>
            <a:prstGeom prst="rect">
              <a:avLst/>
            </a:prstGeom>
            <a:noFill/>
          </p:spPr>
          <p:txBody>
            <a:bodyPr wrap="square">
              <a:spAutoFit/>
            </a:bodyPr>
            <a:lstStyle/>
            <a:p>
              <a:pPr algn="just"/>
              <a:r>
                <a:rPr lang="en-GB" sz="2400" dirty="0">
                  <a:cs typeface="Arial" panose="020B0604020202020204" pitchFamily="34" charset="0"/>
                </a:rPr>
                <a:t>SEM analysis (see Figure 3 </a:t>
              </a:r>
              <a:r>
                <a:rPr lang="en-GB" sz="2400" dirty="0" err="1">
                  <a:cs typeface="Arial" panose="020B0604020202020204" pitchFamily="34" charset="0"/>
                </a:rPr>
                <a:t>a,b</a:t>
              </a:r>
              <a:r>
                <a:rPr lang="en-GB" sz="2400" dirty="0">
                  <a:cs typeface="Arial" panose="020B0604020202020204" pitchFamily="34" charset="0"/>
                </a:rPr>
                <a:t>) shows that the clinoptilolite matrix is made of randomly oriented stacks of lamellar crystals. All lamellas have the same thickness (40nm) and the other two sizes are of a few hundred microns. Owing to the high clinoptilolite content, the electrically conductive zeolite lamellar crystals are interconnected and form a percolation network, with paths crossing the full solid structure. </a:t>
              </a:r>
            </a:p>
          </p:txBody>
        </p:sp>
        <p:sp>
          <p:nvSpPr>
            <p:cNvPr id="2" name="CasellaDiTesto 1">
              <a:extLst>
                <a:ext uri="{FF2B5EF4-FFF2-40B4-BE49-F238E27FC236}">
                  <a16:creationId xmlns:a16="http://schemas.microsoft.com/office/drawing/2014/main" id="{BC161066-9876-4F2F-21F7-9EDE4EB06F5F}"/>
                </a:ext>
              </a:extLst>
            </p:cNvPr>
            <p:cNvSpPr txBox="1"/>
            <p:nvPr/>
          </p:nvSpPr>
          <p:spPr>
            <a:xfrm>
              <a:off x="15771071" y="9783719"/>
              <a:ext cx="3253708" cy="3600986"/>
            </a:xfrm>
            <a:prstGeom prst="rect">
              <a:avLst/>
            </a:prstGeom>
            <a:solidFill>
              <a:srgbClr val="F8F7F2"/>
            </a:solidFill>
            <a:ln w="3175">
              <a:solidFill>
                <a:schemeClr val="tx1"/>
              </a:solidFill>
            </a:ln>
          </p:spPr>
          <p:txBody>
            <a:bodyPr wrap="square">
              <a:spAutoFit/>
            </a:bodyPr>
            <a:lstStyle/>
            <a:p>
              <a:r>
                <a:rPr lang="en-GB" sz="2400" b="1" i="1" u="sng" dirty="0">
                  <a:cs typeface="Arial" panose="020B0604020202020204" pitchFamily="34" charset="0"/>
                </a:rPr>
                <a:t>Materials Information</a:t>
              </a:r>
            </a:p>
            <a:p>
              <a:endParaRPr lang="en-GB" sz="1400" i="1" u="sng" dirty="0"/>
            </a:p>
            <a:p>
              <a:r>
                <a:rPr lang="en-GB" sz="1600" i="1" u="sng" dirty="0"/>
                <a:t>Manufacturer</a:t>
              </a:r>
              <a:r>
                <a:rPr lang="it-IT" sz="1600" i="1" u="sng" dirty="0"/>
                <a:t>:</a:t>
              </a:r>
              <a:r>
                <a:rPr lang="it-IT" sz="1600" i="1" dirty="0"/>
                <a:t> </a:t>
              </a:r>
            </a:p>
            <a:p>
              <a:pPr marL="285750" indent="-285750">
                <a:buFont typeface="Arial" panose="020B0604020202020204" pitchFamily="34" charset="0"/>
                <a:buChar char="•"/>
              </a:pPr>
              <a:r>
                <a:rPr lang="it-IT" sz="1600" i="1" dirty="0" err="1"/>
                <a:t>Technische</a:t>
              </a:r>
              <a:r>
                <a:rPr lang="it-IT" sz="1600" i="1" dirty="0"/>
                <a:t> </a:t>
              </a:r>
              <a:r>
                <a:rPr lang="it-IT" sz="1600" i="1" dirty="0" err="1"/>
                <a:t>Produkte</a:t>
              </a:r>
              <a:r>
                <a:rPr lang="it-IT" sz="1600" i="1" dirty="0"/>
                <a:t>, GmbH;</a:t>
              </a:r>
            </a:p>
            <a:p>
              <a:r>
                <a:rPr lang="it-IT" sz="1600" i="1" u="sng" dirty="0" err="1"/>
                <a:t>Origin</a:t>
              </a:r>
              <a:r>
                <a:rPr lang="it-IT" sz="1600" i="1" u="sng" dirty="0"/>
                <a:t>:</a:t>
              </a:r>
              <a:r>
                <a:rPr lang="it-IT" sz="1600" i="1" dirty="0"/>
                <a:t> </a:t>
              </a:r>
            </a:p>
            <a:p>
              <a:pPr marL="285750" indent="-285750">
                <a:buFont typeface="Arial" panose="020B0604020202020204" pitchFamily="34" charset="0"/>
                <a:buChar char="•"/>
              </a:pPr>
              <a:r>
                <a:rPr lang="it-IT" sz="1600" i="1" dirty="0"/>
                <a:t>Est-Europe;</a:t>
              </a:r>
            </a:p>
            <a:p>
              <a:r>
                <a:rPr lang="en-US" sz="1600" i="1" u="sng" dirty="0"/>
                <a:t>Silver conductive paint: </a:t>
              </a:r>
            </a:p>
            <a:p>
              <a:pPr marL="285750" indent="-285750">
                <a:buFont typeface="Arial" panose="020B0604020202020204" pitchFamily="34" charset="0"/>
                <a:buChar char="•"/>
              </a:pPr>
              <a:r>
                <a:rPr lang="en-US" sz="1600" i="1" dirty="0" err="1"/>
                <a:t>XeredEx</a:t>
              </a:r>
              <a:r>
                <a:rPr lang="en-US" sz="1600" i="1" dirty="0"/>
                <a:t>, XD-120, SGS;</a:t>
              </a:r>
            </a:p>
            <a:p>
              <a:r>
                <a:rPr lang="en-US" sz="1600" i="1" u="sng" dirty="0"/>
                <a:t>Copper wire: </a:t>
              </a:r>
            </a:p>
            <a:p>
              <a:pPr marL="285750" indent="-285750">
                <a:buFont typeface="Arial" panose="020B0604020202020204" pitchFamily="34" charset="0"/>
                <a:buChar char="•"/>
              </a:pPr>
              <a:r>
                <a:rPr lang="en-US" sz="1600" i="1" dirty="0"/>
                <a:t>0,6 mm.</a:t>
              </a:r>
            </a:p>
            <a:p>
              <a:endParaRPr lang="en-US" sz="1600" i="1" dirty="0"/>
            </a:p>
            <a:p>
              <a:r>
                <a:rPr lang="en-GB" sz="1600" i="1" dirty="0"/>
                <a:t>Electrodes were obtained by coating the monolith surface </a:t>
              </a:r>
              <a:r>
                <a:rPr lang="en-GB" sz="1400" i="1" dirty="0"/>
                <a:t>with a thermally-stable silver paint. </a:t>
              </a:r>
              <a:endParaRPr lang="it-IT" sz="1400" i="1" dirty="0"/>
            </a:p>
          </p:txBody>
        </p:sp>
        <p:sp>
          <p:nvSpPr>
            <p:cNvPr id="3" name="CasellaDiTesto 2">
              <a:extLst>
                <a:ext uri="{FF2B5EF4-FFF2-40B4-BE49-F238E27FC236}">
                  <a16:creationId xmlns:a16="http://schemas.microsoft.com/office/drawing/2014/main" id="{E92F8F35-7A9D-C27C-06F6-58419288D65F}"/>
                </a:ext>
              </a:extLst>
            </p:cNvPr>
            <p:cNvSpPr txBox="1"/>
            <p:nvPr/>
          </p:nvSpPr>
          <p:spPr>
            <a:xfrm>
              <a:off x="7426685" y="9405975"/>
              <a:ext cx="7223498" cy="1200329"/>
            </a:xfrm>
            <a:prstGeom prst="rect">
              <a:avLst/>
            </a:prstGeom>
            <a:solidFill>
              <a:schemeClr val="accent4">
                <a:lumMod val="40000"/>
                <a:lumOff val="60000"/>
              </a:schemeClr>
            </a:solidFill>
            <a:ln w="3175">
              <a:noFill/>
            </a:ln>
          </p:spPr>
          <p:txBody>
            <a:bodyPr wrap="square">
              <a:spAutoFit/>
            </a:bodyPr>
            <a:lstStyle/>
            <a:p>
              <a:pPr algn="just"/>
              <a:r>
                <a:rPr lang="en-GB" sz="2400" b="1" i="1" u="sng" dirty="0">
                  <a:cs typeface="Arial" panose="020B0604020202020204" pitchFamily="34" charset="0"/>
                </a:rPr>
                <a:t>Thermistor:</a:t>
              </a:r>
              <a:r>
                <a:rPr lang="en-GB" sz="2400" dirty="0">
                  <a:cs typeface="Arial" panose="020B0604020202020204" pitchFamily="34" charset="0"/>
                </a:rPr>
                <a:t> it is an electrical conductor characterized by a resistance value depending on temperature much more strictly than an ordinary resistor. </a:t>
              </a:r>
            </a:p>
          </p:txBody>
        </p:sp>
        <p:sp>
          <p:nvSpPr>
            <p:cNvPr id="9" name="CasellaDiTesto 8">
              <a:extLst>
                <a:ext uri="{FF2B5EF4-FFF2-40B4-BE49-F238E27FC236}">
                  <a16:creationId xmlns:a16="http://schemas.microsoft.com/office/drawing/2014/main" id="{B9F38C0B-17EC-6DEB-5587-CF8AC9A39121}"/>
                </a:ext>
              </a:extLst>
            </p:cNvPr>
            <p:cNvSpPr txBox="1"/>
            <p:nvPr/>
          </p:nvSpPr>
          <p:spPr>
            <a:xfrm>
              <a:off x="7459830" y="10872271"/>
              <a:ext cx="7161885" cy="2308324"/>
            </a:xfrm>
            <a:prstGeom prst="rect">
              <a:avLst/>
            </a:prstGeom>
            <a:solidFill>
              <a:schemeClr val="accent4">
                <a:lumMod val="40000"/>
                <a:lumOff val="60000"/>
              </a:schemeClr>
            </a:solidFill>
            <a:ln w="3175">
              <a:noFill/>
            </a:ln>
          </p:spPr>
          <p:txBody>
            <a:bodyPr wrap="square">
              <a:spAutoFit/>
            </a:bodyPr>
            <a:lstStyle/>
            <a:p>
              <a:pPr algn="just"/>
              <a:r>
                <a:rPr lang="en-GB" sz="2400" b="1" i="1" u="sng" dirty="0">
                  <a:cs typeface="Arial" panose="020B0604020202020204" pitchFamily="34" charset="0"/>
                </a:rPr>
                <a:t>NTC-thermistors:</a:t>
              </a:r>
              <a:r>
                <a:rPr lang="en-GB" sz="2400" dirty="0">
                  <a:cs typeface="Arial" panose="020B0604020202020204" pitchFamily="34" charset="0"/>
                </a:rPr>
                <a:t> these thermistors have lower resistance at higher temperature. As temperature increases, the resistance of a NTC-thermistor decreases in a non-linear way, according to a particular curve (see Fig. 1). Oxide-based semiconductor NTC-thermistors are typically adopted for sensing applications.</a:t>
              </a:r>
            </a:p>
          </p:txBody>
        </p:sp>
        <p:pic>
          <p:nvPicPr>
            <p:cNvPr id="89" name="Immagine 88">
              <a:extLst>
                <a:ext uri="{FF2B5EF4-FFF2-40B4-BE49-F238E27FC236}">
                  <a16:creationId xmlns:a16="http://schemas.microsoft.com/office/drawing/2014/main" id="{E458B577-A13D-E5BE-9AF1-B35A78B75D84}"/>
                </a:ext>
              </a:extLst>
            </p:cNvPr>
            <p:cNvPicPr>
              <a:picLocks noChangeAspect="1"/>
            </p:cNvPicPr>
            <p:nvPr/>
          </p:nvPicPr>
          <p:blipFill>
            <a:blip r:embed="rId13"/>
            <a:stretch>
              <a:fillRect/>
            </a:stretch>
          </p:blipFill>
          <p:spPr>
            <a:xfrm>
              <a:off x="19390664" y="9798741"/>
              <a:ext cx="4116610" cy="2844000"/>
            </a:xfrm>
            <a:prstGeom prst="rect">
              <a:avLst/>
            </a:prstGeom>
          </p:spPr>
        </p:pic>
        <p:sp>
          <p:nvSpPr>
            <p:cNvPr id="50" name="CasellaDiTesto 49">
              <a:extLst>
                <a:ext uri="{FF2B5EF4-FFF2-40B4-BE49-F238E27FC236}">
                  <a16:creationId xmlns:a16="http://schemas.microsoft.com/office/drawing/2014/main" id="{D1C82F36-F198-053F-FA33-0398730F366E}"/>
                </a:ext>
              </a:extLst>
            </p:cNvPr>
            <p:cNvSpPr txBox="1"/>
            <p:nvPr/>
          </p:nvSpPr>
          <p:spPr>
            <a:xfrm>
              <a:off x="19395568" y="9819057"/>
              <a:ext cx="563713" cy="369332"/>
            </a:xfrm>
            <a:prstGeom prst="rect">
              <a:avLst/>
            </a:prstGeom>
            <a:noFill/>
          </p:spPr>
          <p:txBody>
            <a:bodyPr wrap="square">
              <a:spAutoFit/>
            </a:bodyPr>
            <a:lstStyle/>
            <a:p>
              <a:r>
                <a:rPr lang="it-IT" sz="1800" b="1" dirty="0"/>
                <a:t>(a)</a:t>
              </a:r>
              <a:endParaRPr lang="en-GB" sz="1800" b="1" dirty="0"/>
            </a:p>
          </p:txBody>
        </p:sp>
        <p:sp>
          <p:nvSpPr>
            <p:cNvPr id="51" name="CasellaDiTesto 50">
              <a:extLst>
                <a:ext uri="{FF2B5EF4-FFF2-40B4-BE49-F238E27FC236}">
                  <a16:creationId xmlns:a16="http://schemas.microsoft.com/office/drawing/2014/main" id="{0C509DC6-9004-1F84-103F-424F7D69E09F}"/>
                </a:ext>
              </a:extLst>
            </p:cNvPr>
            <p:cNvSpPr txBox="1"/>
            <p:nvPr/>
          </p:nvSpPr>
          <p:spPr>
            <a:xfrm>
              <a:off x="22543021" y="9917853"/>
              <a:ext cx="563713" cy="369332"/>
            </a:xfrm>
            <a:prstGeom prst="rect">
              <a:avLst/>
            </a:prstGeom>
            <a:noFill/>
          </p:spPr>
          <p:txBody>
            <a:bodyPr wrap="square">
              <a:spAutoFit/>
            </a:bodyPr>
            <a:lstStyle/>
            <a:p>
              <a:r>
                <a:rPr lang="it-IT" sz="1800" b="1" dirty="0"/>
                <a:t>(b)</a:t>
              </a:r>
              <a:endParaRPr lang="en-GB" sz="1800" b="1" dirty="0"/>
            </a:p>
          </p:txBody>
        </p:sp>
        <p:sp>
          <p:nvSpPr>
            <p:cNvPr id="35" name="CasellaDiTesto 34">
              <a:extLst>
                <a:ext uri="{FF2B5EF4-FFF2-40B4-BE49-F238E27FC236}">
                  <a16:creationId xmlns:a16="http://schemas.microsoft.com/office/drawing/2014/main" id="{76B60482-85E9-92E6-066E-CA2F2CAC41EB}"/>
                </a:ext>
              </a:extLst>
            </p:cNvPr>
            <p:cNvSpPr txBox="1"/>
            <p:nvPr/>
          </p:nvSpPr>
          <p:spPr>
            <a:xfrm>
              <a:off x="670004" y="20832074"/>
              <a:ext cx="12582088" cy="3046988"/>
            </a:xfrm>
            <a:prstGeom prst="rect">
              <a:avLst/>
            </a:prstGeom>
            <a:noFill/>
          </p:spPr>
          <p:txBody>
            <a:bodyPr wrap="square">
              <a:spAutoFit/>
            </a:bodyPr>
            <a:lstStyle/>
            <a:p>
              <a:pPr algn="just"/>
              <a:r>
                <a:rPr lang="en-GB" sz="2400" dirty="0">
                  <a:cs typeface="Arial" panose="020B0604020202020204" pitchFamily="34" charset="0"/>
                </a:rPr>
                <a:t>The Si/Al atomic ratio is a determining factor for the zeolite properties because</a:t>
              </a:r>
              <a:r>
                <a:rPr lang="en-GB" sz="2400" b="1" dirty="0">
                  <a:cs typeface="Arial" panose="020B0604020202020204" pitchFamily="34" charset="0"/>
                </a:rPr>
                <a:t> </a:t>
              </a:r>
              <a:r>
                <a:rPr lang="en-GB" sz="2400" dirty="0">
                  <a:cs typeface="Arial" panose="020B0604020202020204" pitchFamily="34" charset="0"/>
                </a:rPr>
                <a:t>the Al-O bond is weaker than the Si-O bond (the Al-O bond is longer and less polarized).</a:t>
              </a:r>
              <a:r>
                <a:rPr lang="en-GB" sz="2400" b="1" dirty="0">
                  <a:cs typeface="Arial" panose="020B0604020202020204" pitchFamily="34" charset="0"/>
                </a:rPr>
                <a:t> </a:t>
              </a:r>
              <a:r>
                <a:rPr lang="en-GB" sz="2400" dirty="0">
                  <a:cs typeface="Arial" panose="020B0604020202020204" pitchFamily="34" charset="0"/>
                </a:rPr>
                <a:t>The</a:t>
              </a:r>
              <a:r>
                <a:rPr lang="en-GB" sz="2400" b="1" dirty="0">
                  <a:cs typeface="Arial" panose="020B0604020202020204" pitchFamily="34" charset="0"/>
                </a:rPr>
                <a:t> </a:t>
              </a:r>
              <a:r>
                <a:rPr lang="en-GB" sz="2400" dirty="0">
                  <a:cs typeface="Arial" panose="020B0604020202020204" pitchFamily="34" charset="0"/>
                </a:rPr>
                <a:t>Si/Al atomic ratio defines the mechanical/chemical stability, the ion exchange capability and the electrical conductivity of these materials. </a:t>
              </a:r>
              <a:endParaRPr lang="en-GB" sz="2400" b="1" dirty="0">
                <a:cs typeface="Arial" panose="020B0604020202020204" pitchFamily="34" charset="0"/>
              </a:endParaRPr>
            </a:p>
            <a:p>
              <a:pPr algn="just"/>
              <a:r>
                <a:rPr lang="en-GB" sz="2400" dirty="0">
                  <a:cs typeface="Arial" panose="020B0604020202020204" pitchFamily="34" charset="0"/>
                </a:rPr>
                <a:t>This ratio has been determined by using EDS analysis (see Figure 3,c). It resulted of 5.6, which is a characteristic value for this mineral. In addition, the same EDS analysis has shown that K</a:t>
              </a:r>
              <a:r>
                <a:rPr lang="en-GB" sz="2400" baseline="30000" dirty="0">
                  <a:cs typeface="Arial" panose="020B0604020202020204" pitchFamily="34" charset="0"/>
                </a:rPr>
                <a:t>+</a:t>
              </a:r>
              <a:r>
                <a:rPr lang="en-GB" sz="2400" dirty="0">
                  <a:cs typeface="Arial" panose="020B0604020202020204" pitchFamily="34" charset="0"/>
                </a:rPr>
                <a:t> and Ca</a:t>
              </a:r>
              <a:r>
                <a:rPr lang="en-GB" sz="2400" baseline="30000" dirty="0">
                  <a:cs typeface="Arial" panose="020B0604020202020204" pitchFamily="34" charset="0"/>
                </a:rPr>
                <a:t>2+ </a:t>
              </a:r>
              <a:r>
                <a:rPr lang="en-GB" sz="2400" dirty="0">
                  <a:cs typeface="Arial" panose="020B0604020202020204" pitchFamily="34" charset="0"/>
                </a:rPr>
                <a:t>are the most abundant types of charge compensating cations and therefore the mineral sample consists of clinoptilolite-</a:t>
              </a:r>
              <a:r>
                <a:rPr lang="en-GB" sz="2400" dirty="0" err="1">
                  <a:cs typeface="Arial" panose="020B0604020202020204" pitchFamily="34" charset="0"/>
                </a:rPr>
                <a:t>K,Ca</a:t>
              </a:r>
              <a:r>
                <a:rPr lang="en-GB" sz="2400" dirty="0">
                  <a:cs typeface="Arial" panose="020B0604020202020204" pitchFamily="34" charset="0"/>
                </a:rPr>
                <a:t>. </a:t>
              </a:r>
            </a:p>
          </p:txBody>
        </p:sp>
        <p:grpSp>
          <p:nvGrpSpPr>
            <p:cNvPr id="46" name="Gruppo 45">
              <a:extLst>
                <a:ext uri="{FF2B5EF4-FFF2-40B4-BE49-F238E27FC236}">
                  <a16:creationId xmlns:a16="http://schemas.microsoft.com/office/drawing/2014/main" id="{70C10993-DCDD-E912-8485-712CAF6061FA}"/>
                </a:ext>
              </a:extLst>
            </p:cNvPr>
            <p:cNvGrpSpPr/>
            <p:nvPr/>
          </p:nvGrpSpPr>
          <p:grpSpPr>
            <a:xfrm>
              <a:off x="940888" y="16666046"/>
              <a:ext cx="11610857" cy="3772454"/>
              <a:chOff x="1150882" y="16572166"/>
              <a:chExt cx="11610857" cy="3772454"/>
            </a:xfrm>
          </p:grpSpPr>
          <p:sp>
            <p:nvSpPr>
              <p:cNvPr id="24" name="CasellaDiTesto 23">
                <a:extLst>
                  <a:ext uri="{FF2B5EF4-FFF2-40B4-BE49-F238E27FC236}">
                    <a16:creationId xmlns:a16="http://schemas.microsoft.com/office/drawing/2014/main" id="{B9893622-9F80-73F7-921B-FC24DDD46804}"/>
                  </a:ext>
                </a:extLst>
              </p:cNvPr>
              <p:cNvSpPr txBox="1"/>
              <p:nvPr/>
            </p:nvSpPr>
            <p:spPr>
              <a:xfrm>
                <a:off x="1157990" y="19636734"/>
                <a:ext cx="11552984" cy="707886"/>
              </a:xfrm>
              <a:prstGeom prst="rect">
                <a:avLst/>
              </a:prstGeom>
              <a:noFill/>
            </p:spPr>
            <p:txBody>
              <a:bodyPr wrap="square" rtlCol="0">
                <a:spAutoFit/>
              </a:bodyPr>
              <a:lstStyle/>
              <a:p>
                <a:pPr algn="ctr"/>
                <a:r>
                  <a:rPr lang="en-GB" sz="2000" b="1" i="1" dirty="0">
                    <a:cs typeface="Arial" panose="020B0604020202020204" pitchFamily="34" charset="0"/>
                  </a:rPr>
                  <a:t>Figure 3</a:t>
                </a:r>
                <a:r>
                  <a:rPr lang="en-GB" sz="2000" i="1" dirty="0">
                    <a:cs typeface="Arial" panose="020B0604020202020204" pitchFamily="34" charset="0"/>
                  </a:rPr>
                  <a:t>. SEM micrographs of clinoptilolite lamellas presents in the mineral  (</a:t>
                </a:r>
                <a:r>
                  <a:rPr lang="en-GB" sz="2000" i="1" dirty="0" err="1">
                    <a:cs typeface="Arial" panose="020B0604020202020204" pitchFamily="34" charset="0"/>
                  </a:rPr>
                  <a:t>a,b</a:t>
                </a:r>
                <a:r>
                  <a:rPr lang="en-GB" sz="2000" i="1" dirty="0">
                    <a:cs typeface="Arial" panose="020B0604020202020204" pitchFamily="34" charset="0"/>
                  </a:rPr>
                  <a:t>) and chemical composition of the sample obtained by EDS-analysis (c).</a:t>
                </a:r>
              </a:p>
            </p:txBody>
          </p:sp>
          <p:pic>
            <p:nvPicPr>
              <p:cNvPr id="79" name="Immagine 78">
                <a:extLst>
                  <a:ext uri="{FF2B5EF4-FFF2-40B4-BE49-F238E27FC236}">
                    <a16:creationId xmlns:a16="http://schemas.microsoft.com/office/drawing/2014/main" id="{57E57249-ADB1-5EF7-456F-D7D5282B2943}"/>
                  </a:ext>
                </a:extLst>
              </p:cNvPr>
              <p:cNvPicPr>
                <a:picLocks noChangeAspect="1"/>
              </p:cNvPicPr>
              <p:nvPr/>
            </p:nvPicPr>
            <p:blipFill>
              <a:blip r:embed="rId14"/>
              <a:stretch>
                <a:fillRect/>
              </a:stretch>
            </p:blipFill>
            <p:spPr>
              <a:xfrm>
                <a:off x="1150882" y="16607599"/>
                <a:ext cx="3127893" cy="2880000"/>
              </a:xfrm>
              <a:prstGeom prst="rect">
                <a:avLst/>
              </a:prstGeom>
            </p:spPr>
          </p:pic>
          <p:sp>
            <p:nvSpPr>
              <p:cNvPr id="80" name="CasellaDiTesto 79">
                <a:extLst>
                  <a:ext uri="{FF2B5EF4-FFF2-40B4-BE49-F238E27FC236}">
                    <a16:creationId xmlns:a16="http://schemas.microsoft.com/office/drawing/2014/main" id="{B8A30BD7-E144-102A-5A70-C9BE54FE9BB0}"/>
                  </a:ext>
                </a:extLst>
              </p:cNvPr>
              <p:cNvSpPr txBox="1"/>
              <p:nvPr/>
            </p:nvSpPr>
            <p:spPr>
              <a:xfrm>
                <a:off x="3842513" y="16641575"/>
                <a:ext cx="784997" cy="400110"/>
              </a:xfrm>
              <a:prstGeom prst="rect">
                <a:avLst/>
              </a:prstGeom>
              <a:noFill/>
            </p:spPr>
            <p:txBody>
              <a:bodyPr wrap="square" rtlCol="0">
                <a:spAutoFit/>
              </a:bodyPr>
              <a:lstStyle/>
              <a:p>
                <a:r>
                  <a:rPr lang="it-IT" sz="2000" b="1" dirty="0">
                    <a:solidFill>
                      <a:schemeClr val="bg1"/>
                    </a:solidFill>
                  </a:rPr>
                  <a:t>(a)</a:t>
                </a:r>
                <a:endParaRPr lang="en-GB" sz="2000" b="1" dirty="0">
                  <a:solidFill>
                    <a:schemeClr val="bg1"/>
                  </a:solidFill>
                </a:endParaRPr>
              </a:p>
            </p:txBody>
          </p:sp>
          <p:pic>
            <p:nvPicPr>
              <p:cNvPr id="106" name="Immagine 105">
                <a:extLst>
                  <a:ext uri="{FF2B5EF4-FFF2-40B4-BE49-F238E27FC236}">
                    <a16:creationId xmlns:a16="http://schemas.microsoft.com/office/drawing/2014/main" id="{600BF5FF-A04D-C0B9-B5A0-C74039FB9F06}"/>
                  </a:ext>
                </a:extLst>
              </p:cNvPr>
              <p:cNvPicPr>
                <a:picLocks noChangeAspect="1"/>
              </p:cNvPicPr>
              <p:nvPr/>
            </p:nvPicPr>
            <p:blipFill>
              <a:blip r:embed="rId15"/>
              <a:stretch>
                <a:fillRect/>
              </a:stretch>
            </p:blipFill>
            <p:spPr>
              <a:xfrm>
                <a:off x="7910974" y="16572166"/>
                <a:ext cx="4800000" cy="2880000"/>
              </a:xfrm>
              <a:prstGeom prst="rect">
                <a:avLst/>
              </a:prstGeom>
              <a:ln w="6350">
                <a:solidFill>
                  <a:schemeClr val="tx1"/>
                </a:solidFill>
              </a:ln>
            </p:spPr>
          </p:pic>
          <p:pic>
            <p:nvPicPr>
              <p:cNvPr id="26" name="Immagine 25" descr="Immagine che contiene barriera corallina, schermata, bianco e nero, pianta&#10;&#10;Descrizione generata automaticamente">
                <a:extLst>
                  <a:ext uri="{FF2B5EF4-FFF2-40B4-BE49-F238E27FC236}">
                    <a16:creationId xmlns:a16="http://schemas.microsoft.com/office/drawing/2014/main" id="{7E557CA4-A3B0-F806-FA03-6BC44603A8AB}"/>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4523417" y="16600253"/>
                <a:ext cx="3127381" cy="2880000"/>
              </a:xfrm>
              <a:prstGeom prst="rect">
                <a:avLst/>
              </a:prstGeom>
            </p:spPr>
          </p:pic>
          <p:sp>
            <p:nvSpPr>
              <p:cNvPr id="32" name="CasellaDiTesto 31">
                <a:extLst>
                  <a:ext uri="{FF2B5EF4-FFF2-40B4-BE49-F238E27FC236}">
                    <a16:creationId xmlns:a16="http://schemas.microsoft.com/office/drawing/2014/main" id="{1E9F31E0-3828-3B0C-B7A9-9521FD024C6F}"/>
                  </a:ext>
                </a:extLst>
              </p:cNvPr>
              <p:cNvSpPr txBox="1"/>
              <p:nvPr/>
            </p:nvSpPr>
            <p:spPr>
              <a:xfrm>
                <a:off x="7133906" y="16643847"/>
                <a:ext cx="562227" cy="400110"/>
              </a:xfrm>
              <a:prstGeom prst="rect">
                <a:avLst/>
              </a:prstGeom>
              <a:noFill/>
            </p:spPr>
            <p:txBody>
              <a:bodyPr wrap="square" rtlCol="0">
                <a:spAutoFit/>
              </a:bodyPr>
              <a:lstStyle/>
              <a:p>
                <a:r>
                  <a:rPr lang="it-IT" sz="2000" b="1" dirty="0">
                    <a:solidFill>
                      <a:schemeClr val="bg1"/>
                    </a:solidFill>
                  </a:rPr>
                  <a:t>(b)</a:t>
                </a:r>
                <a:endParaRPr lang="en-GB" sz="2000" b="1" dirty="0">
                  <a:solidFill>
                    <a:schemeClr val="bg1"/>
                  </a:solidFill>
                </a:endParaRPr>
              </a:p>
            </p:txBody>
          </p:sp>
          <p:sp>
            <p:nvSpPr>
              <p:cNvPr id="37" name="CasellaDiTesto 36">
                <a:extLst>
                  <a:ext uri="{FF2B5EF4-FFF2-40B4-BE49-F238E27FC236}">
                    <a16:creationId xmlns:a16="http://schemas.microsoft.com/office/drawing/2014/main" id="{6F4C5654-6E27-C725-5513-965E487B1B89}"/>
                  </a:ext>
                </a:extLst>
              </p:cNvPr>
              <p:cNvSpPr txBox="1"/>
              <p:nvPr/>
            </p:nvSpPr>
            <p:spPr>
              <a:xfrm>
                <a:off x="12199512" y="16659767"/>
                <a:ext cx="562227" cy="400110"/>
              </a:xfrm>
              <a:prstGeom prst="rect">
                <a:avLst/>
              </a:prstGeom>
              <a:noFill/>
            </p:spPr>
            <p:txBody>
              <a:bodyPr wrap="square" rtlCol="0">
                <a:spAutoFit/>
              </a:bodyPr>
              <a:lstStyle/>
              <a:p>
                <a:r>
                  <a:rPr lang="it-IT" sz="2000" b="1" dirty="0"/>
                  <a:t>(c)</a:t>
                </a:r>
                <a:endParaRPr lang="en-GB" sz="2000" b="1" dirty="0"/>
              </a:p>
            </p:txBody>
          </p:sp>
        </p:grpSp>
        <p:sp>
          <p:nvSpPr>
            <p:cNvPr id="71" name="CasellaDiTesto 70">
              <a:extLst>
                <a:ext uri="{FF2B5EF4-FFF2-40B4-BE49-F238E27FC236}">
                  <a16:creationId xmlns:a16="http://schemas.microsoft.com/office/drawing/2014/main" id="{0C48524C-4489-4258-61CD-814A75FFB04A}"/>
                </a:ext>
              </a:extLst>
            </p:cNvPr>
            <p:cNvSpPr txBox="1"/>
            <p:nvPr/>
          </p:nvSpPr>
          <p:spPr>
            <a:xfrm>
              <a:off x="14426671" y="22194076"/>
              <a:ext cx="4722746" cy="707886"/>
            </a:xfrm>
            <a:prstGeom prst="rect">
              <a:avLst/>
            </a:prstGeom>
            <a:noFill/>
          </p:spPr>
          <p:txBody>
            <a:bodyPr wrap="square" rtlCol="0">
              <a:spAutoFit/>
            </a:bodyPr>
            <a:lstStyle/>
            <a:p>
              <a:pPr algn="ctr"/>
              <a:r>
                <a:rPr lang="en-GB" sz="2000" b="1" i="1" dirty="0">
                  <a:cs typeface="Arial" panose="020B0604020202020204" pitchFamily="34" charset="0"/>
                </a:rPr>
                <a:t>Figure 5. </a:t>
              </a:r>
              <a:r>
                <a:rPr lang="en-GB" sz="2000" i="1" dirty="0">
                  <a:cs typeface="Arial" panose="020B0604020202020204" pitchFamily="34" charset="0"/>
                </a:rPr>
                <a:t>Cationic conduction band of the </a:t>
              </a:r>
              <a:r>
                <a:rPr lang="en-GB" sz="2000" i="1" dirty="0" err="1">
                  <a:cs typeface="Arial" panose="020B0604020202020204" pitchFamily="34" charset="0"/>
                </a:rPr>
                <a:t>Vučelić</a:t>
              </a:r>
              <a:r>
                <a:rPr lang="en-GB" sz="2000" i="1" dirty="0">
                  <a:cs typeface="Arial" panose="020B0604020202020204" pitchFamily="34" charset="0"/>
                </a:rPr>
                <a:t> model.</a:t>
              </a:r>
            </a:p>
          </p:txBody>
        </p:sp>
        <p:pic>
          <p:nvPicPr>
            <p:cNvPr id="25" name="Immagine 24">
              <a:extLst>
                <a:ext uri="{FF2B5EF4-FFF2-40B4-BE49-F238E27FC236}">
                  <a16:creationId xmlns:a16="http://schemas.microsoft.com/office/drawing/2014/main" id="{CA7DA501-D889-91B3-FF96-F325AA80A224}"/>
                </a:ext>
              </a:extLst>
            </p:cNvPr>
            <p:cNvPicPr>
              <a:picLocks noChangeAspect="1"/>
            </p:cNvPicPr>
            <p:nvPr/>
          </p:nvPicPr>
          <p:blipFill>
            <a:blip r:embed="rId17"/>
            <a:stretch>
              <a:fillRect/>
            </a:stretch>
          </p:blipFill>
          <p:spPr>
            <a:xfrm>
              <a:off x="1200656" y="27557379"/>
              <a:ext cx="4830290" cy="3240000"/>
            </a:xfrm>
            <a:prstGeom prst="rect">
              <a:avLst/>
            </a:prstGeom>
            <a:ln w="38100">
              <a:solidFill>
                <a:schemeClr val="tx1"/>
              </a:solidFill>
            </a:ln>
          </p:spPr>
        </p:pic>
        <p:sp>
          <p:nvSpPr>
            <p:cNvPr id="59" name="CasellaDiTesto 58">
              <a:extLst>
                <a:ext uri="{FF2B5EF4-FFF2-40B4-BE49-F238E27FC236}">
                  <a16:creationId xmlns:a16="http://schemas.microsoft.com/office/drawing/2014/main" id="{5749ABD7-A0BC-B153-7C5E-2F1BA7D8FAC7}"/>
                </a:ext>
              </a:extLst>
            </p:cNvPr>
            <p:cNvSpPr txBox="1"/>
            <p:nvPr/>
          </p:nvSpPr>
          <p:spPr>
            <a:xfrm>
              <a:off x="1143413" y="30440651"/>
              <a:ext cx="784997" cy="400110"/>
            </a:xfrm>
            <a:prstGeom prst="rect">
              <a:avLst/>
            </a:prstGeom>
            <a:noFill/>
          </p:spPr>
          <p:txBody>
            <a:bodyPr wrap="square" rtlCol="0">
              <a:spAutoFit/>
            </a:bodyPr>
            <a:lstStyle/>
            <a:p>
              <a:r>
                <a:rPr lang="it-IT" sz="2000" b="1" dirty="0">
                  <a:solidFill>
                    <a:schemeClr val="bg1"/>
                  </a:solidFill>
                </a:rPr>
                <a:t>(a)</a:t>
              </a:r>
              <a:endParaRPr lang="en-GB" sz="2000" b="1" dirty="0">
                <a:solidFill>
                  <a:schemeClr val="bg1"/>
                </a:solidFill>
              </a:endParaRPr>
            </a:p>
          </p:txBody>
        </p:sp>
        <p:sp>
          <p:nvSpPr>
            <p:cNvPr id="27" name="CasellaDiTesto 26">
              <a:extLst>
                <a:ext uri="{FF2B5EF4-FFF2-40B4-BE49-F238E27FC236}">
                  <a16:creationId xmlns:a16="http://schemas.microsoft.com/office/drawing/2014/main" id="{BA7E0AC1-AD1A-EF8B-2478-312ACAAF3698}"/>
                </a:ext>
              </a:extLst>
            </p:cNvPr>
            <p:cNvSpPr txBox="1"/>
            <p:nvPr/>
          </p:nvSpPr>
          <p:spPr>
            <a:xfrm>
              <a:off x="6258338" y="30431126"/>
              <a:ext cx="784997" cy="400110"/>
            </a:xfrm>
            <a:prstGeom prst="rect">
              <a:avLst/>
            </a:prstGeom>
            <a:noFill/>
          </p:spPr>
          <p:txBody>
            <a:bodyPr wrap="square" rtlCol="0">
              <a:spAutoFit/>
            </a:bodyPr>
            <a:lstStyle/>
            <a:p>
              <a:r>
                <a:rPr lang="it-IT" sz="2000" b="1" dirty="0">
                  <a:solidFill>
                    <a:schemeClr val="bg1"/>
                  </a:solidFill>
                </a:rPr>
                <a:t>(b)</a:t>
              </a:r>
              <a:endParaRPr lang="en-GB" sz="2000" b="1" dirty="0">
                <a:solidFill>
                  <a:schemeClr val="bg1"/>
                </a:solidFill>
              </a:endParaRPr>
            </a:p>
          </p:txBody>
        </p:sp>
        <p:sp>
          <p:nvSpPr>
            <p:cNvPr id="28" name="CasellaDiTesto 27">
              <a:extLst>
                <a:ext uri="{FF2B5EF4-FFF2-40B4-BE49-F238E27FC236}">
                  <a16:creationId xmlns:a16="http://schemas.microsoft.com/office/drawing/2014/main" id="{99EC8776-52B7-9172-BBDD-199448348C9C}"/>
                </a:ext>
              </a:extLst>
            </p:cNvPr>
            <p:cNvSpPr txBox="1"/>
            <p:nvPr/>
          </p:nvSpPr>
          <p:spPr>
            <a:xfrm>
              <a:off x="3429998" y="31212613"/>
              <a:ext cx="784997" cy="400110"/>
            </a:xfrm>
            <a:prstGeom prst="rect">
              <a:avLst/>
            </a:prstGeom>
            <a:noFill/>
          </p:spPr>
          <p:txBody>
            <a:bodyPr wrap="square" rtlCol="0">
              <a:spAutoFit/>
            </a:bodyPr>
            <a:lstStyle/>
            <a:p>
              <a:r>
                <a:rPr lang="it-IT" sz="2000" b="1" dirty="0"/>
                <a:t>(c)</a:t>
              </a:r>
              <a:endParaRPr lang="en-GB" sz="2000" b="1" dirty="0"/>
            </a:p>
          </p:txBody>
        </p:sp>
        <p:pic>
          <p:nvPicPr>
            <p:cNvPr id="36" name="Immagine 35">
              <a:extLst>
                <a:ext uri="{FF2B5EF4-FFF2-40B4-BE49-F238E27FC236}">
                  <a16:creationId xmlns:a16="http://schemas.microsoft.com/office/drawing/2014/main" id="{27D794FF-774B-9245-F254-1CACC87CBF4A}"/>
                </a:ext>
              </a:extLst>
            </p:cNvPr>
            <p:cNvPicPr>
              <a:picLocks noChangeAspect="1"/>
            </p:cNvPicPr>
            <p:nvPr/>
          </p:nvPicPr>
          <p:blipFill>
            <a:blip r:embed="rId18"/>
            <a:stretch>
              <a:fillRect/>
            </a:stretch>
          </p:blipFill>
          <p:spPr>
            <a:xfrm>
              <a:off x="14342411" y="18736914"/>
              <a:ext cx="4531802" cy="3168000"/>
            </a:xfrm>
            <a:prstGeom prst="rect">
              <a:avLst/>
            </a:prstGeom>
            <a:ln w="19050">
              <a:solidFill>
                <a:schemeClr val="tx1"/>
              </a:solidFill>
            </a:ln>
          </p:spPr>
        </p:pic>
        <p:sp>
          <p:nvSpPr>
            <p:cNvPr id="40" name="CasellaDiTesto 39">
              <a:extLst>
                <a:ext uri="{FF2B5EF4-FFF2-40B4-BE49-F238E27FC236}">
                  <a16:creationId xmlns:a16="http://schemas.microsoft.com/office/drawing/2014/main" id="{BB00B149-4A26-E023-48CD-0D59A6E04835}"/>
                </a:ext>
              </a:extLst>
            </p:cNvPr>
            <p:cNvSpPr txBox="1"/>
            <p:nvPr/>
          </p:nvSpPr>
          <p:spPr>
            <a:xfrm>
              <a:off x="22850913" y="22354685"/>
              <a:ext cx="2366209" cy="461665"/>
            </a:xfrm>
            <a:prstGeom prst="rect">
              <a:avLst/>
            </a:prstGeom>
            <a:noFill/>
          </p:spPr>
          <p:txBody>
            <a:bodyPr wrap="square">
              <a:spAutoFit/>
            </a:bodyPr>
            <a:lstStyle/>
            <a:p>
              <a:pPr algn="just"/>
              <a:r>
                <a:rPr lang="de-DE" sz="2400" b="1" dirty="0">
                  <a:cs typeface="Arial" panose="020B0604020202020204" pitchFamily="34" charset="0"/>
                </a:rPr>
                <a:t>σ(T)= e</a:t>
              </a:r>
              <a:r>
                <a:rPr lang="de-DE" sz="2400" b="1" baseline="30000" dirty="0">
                  <a:cs typeface="Arial" panose="020B0604020202020204" pitchFamily="34" charset="0"/>
                </a:rPr>
                <a:t>-</a:t>
              </a:r>
              <a:r>
                <a:rPr lang="de-DE" sz="2400" b="1" dirty="0">
                  <a:cs typeface="Arial" panose="020B0604020202020204" pitchFamily="34" charset="0"/>
                </a:rPr>
                <a:t>∙[K</a:t>
              </a:r>
              <a:r>
                <a:rPr lang="de-DE" sz="2400" b="1" baseline="30000" dirty="0">
                  <a:cs typeface="Arial" panose="020B0604020202020204" pitchFamily="34" charset="0"/>
                </a:rPr>
                <a:t>+</a:t>
              </a:r>
              <a:r>
                <a:rPr lang="de-DE" sz="2400" b="1" dirty="0">
                  <a:cs typeface="Arial" panose="020B0604020202020204" pitchFamily="34" charset="0"/>
                </a:rPr>
                <a:t>]*∙</a:t>
              </a:r>
              <a:r>
                <a:rPr lang="de-DE" sz="2400" b="1" dirty="0" err="1">
                  <a:cs typeface="Arial" panose="020B0604020202020204" pitchFamily="34" charset="0"/>
                </a:rPr>
                <a:t>μ</a:t>
              </a:r>
              <a:r>
                <a:rPr lang="de-DE" sz="2400" b="1" baseline="-25000" dirty="0" err="1">
                  <a:cs typeface="Arial" panose="020B0604020202020204" pitchFamily="34" charset="0"/>
                </a:rPr>
                <a:t>K</a:t>
              </a:r>
              <a:endParaRPr lang="en-GB" sz="2400" b="1" baseline="-25000" dirty="0">
                <a:cs typeface="Arial" panose="020B0604020202020204" pitchFamily="34" charset="0"/>
              </a:endParaRPr>
            </a:p>
          </p:txBody>
        </p:sp>
        <p:sp>
          <p:nvSpPr>
            <p:cNvPr id="43" name="CasellaDiTesto 42">
              <a:extLst>
                <a:ext uri="{FF2B5EF4-FFF2-40B4-BE49-F238E27FC236}">
                  <a16:creationId xmlns:a16="http://schemas.microsoft.com/office/drawing/2014/main" id="{E738C87F-C000-4B1B-E4C8-45542D22CD67}"/>
                </a:ext>
              </a:extLst>
            </p:cNvPr>
            <p:cNvSpPr txBox="1"/>
            <p:nvPr/>
          </p:nvSpPr>
          <p:spPr>
            <a:xfrm>
              <a:off x="19306698" y="18751212"/>
              <a:ext cx="10329486" cy="3416320"/>
            </a:xfrm>
            <a:prstGeom prst="rect">
              <a:avLst/>
            </a:prstGeom>
            <a:noFill/>
          </p:spPr>
          <p:txBody>
            <a:bodyPr wrap="square">
              <a:spAutoFit/>
            </a:bodyPr>
            <a:lstStyle/>
            <a:p>
              <a:pPr algn="just"/>
              <a:r>
                <a:rPr lang="en-GB" sz="2400" dirty="0">
                  <a:cs typeface="Arial" panose="020B0604020202020204" pitchFamily="34" charset="0"/>
                </a:rPr>
                <a:t>The clinoptilolite electrical conductivity, σ(T), depends only on the following three factors: (</a:t>
              </a:r>
              <a:r>
                <a:rPr lang="en-GB" sz="2400" dirty="0" err="1">
                  <a:cs typeface="Arial" panose="020B0604020202020204" pitchFamily="34" charset="0"/>
                </a:rPr>
                <a:t>i</a:t>
              </a:r>
              <a:r>
                <a:rPr lang="en-GB" sz="2400" dirty="0">
                  <a:cs typeface="Arial" panose="020B0604020202020204" pitchFamily="34" charset="0"/>
                </a:rPr>
                <a:t>) charge of the electrical carriers: </a:t>
              </a:r>
              <a:r>
                <a:rPr lang="en-GB" sz="2400" dirty="0" err="1">
                  <a:cs typeface="Arial" panose="020B0604020202020204" pitchFamily="34" charset="0"/>
                </a:rPr>
                <a:t>Z∙e</a:t>
              </a:r>
              <a:r>
                <a:rPr lang="en-GB" sz="2400" baseline="30000" dirty="0">
                  <a:cs typeface="Arial" panose="020B0604020202020204" pitchFamily="34" charset="0"/>
                </a:rPr>
                <a:t>-</a:t>
              </a:r>
              <a:r>
                <a:rPr lang="en-GB" sz="2400" dirty="0">
                  <a:cs typeface="Arial" panose="020B0604020202020204" pitchFamily="34" charset="0"/>
                </a:rPr>
                <a:t>, where e</a:t>
              </a:r>
              <a:r>
                <a:rPr lang="en-GB" sz="2400" baseline="30000" dirty="0">
                  <a:cs typeface="Arial" panose="020B0604020202020204" pitchFamily="34" charset="0"/>
                </a:rPr>
                <a:t>-</a:t>
              </a:r>
              <a:r>
                <a:rPr lang="en-GB" sz="2400" dirty="0">
                  <a:cs typeface="Arial" panose="020B0604020202020204" pitchFamily="34" charset="0"/>
                </a:rPr>
                <a:t> is the elementary charge (e</a:t>
              </a:r>
              <a:r>
                <a:rPr lang="en-GB" sz="2400" baseline="30000" dirty="0">
                  <a:cs typeface="Arial" panose="020B0604020202020204" pitchFamily="34" charset="0"/>
                </a:rPr>
                <a:t>-</a:t>
              </a:r>
              <a:r>
                <a:rPr lang="en-GB" sz="2400" dirty="0">
                  <a:cs typeface="Arial" panose="020B0604020202020204" pitchFamily="34" charset="0"/>
                </a:rPr>
                <a:t>=1.602∙10</a:t>
              </a:r>
              <a:r>
                <a:rPr lang="en-GB" sz="2400" baseline="30000" dirty="0">
                  <a:cs typeface="Arial" panose="020B0604020202020204" pitchFamily="34" charset="0"/>
                </a:rPr>
                <a:t>-19</a:t>
              </a:r>
              <a:r>
                <a:rPr lang="en-GB" sz="2400" dirty="0">
                  <a:cs typeface="Arial" panose="020B0604020202020204" pitchFamily="34" charset="0"/>
                </a:rPr>
                <a:t> C), (ii) concentration of the electrical carriers: [</a:t>
              </a:r>
              <a:r>
                <a:rPr lang="en-GB" sz="2400" dirty="0" err="1">
                  <a:cs typeface="Arial" panose="020B0604020202020204" pitchFamily="34" charset="0"/>
                </a:rPr>
                <a:t>Me</a:t>
              </a:r>
              <a:r>
                <a:rPr lang="en-GB" sz="2400" baseline="30000" dirty="0" err="1">
                  <a:cs typeface="Arial" panose="020B0604020202020204" pitchFamily="34" charset="0"/>
                </a:rPr>
                <a:t>Z</a:t>
              </a:r>
              <a:r>
                <a:rPr lang="en-GB" sz="2400" baseline="30000" dirty="0">
                  <a:cs typeface="Arial" panose="020B0604020202020204" pitchFamily="34" charset="0"/>
                </a:rPr>
                <a:t>+</a:t>
              </a:r>
              <a:r>
                <a:rPr lang="en-GB" sz="2400" dirty="0">
                  <a:cs typeface="Arial" panose="020B0604020202020204" pitchFamily="34" charset="0"/>
                </a:rPr>
                <a:t>], and (iii) mobility of the electrical carriers: μ, according to the following physical law: σ(T)= </a:t>
              </a:r>
              <a:r>
                <a:rPr lang="en-GB" sz="2400" dirty="0" err="1">
                  <a:cs typeface="Arial" panose="020B0604020202020204" pitchFamily="34" charset="0"/>
                </a:rPr>
                <a:t>Σ</a:t>
              </a:r>
              <a:r>
                <a:rPr lang="en-GB" sz="2400" baseline="-25000" dirty="0" err="1">
                  <a:cs typeface="Arial" panose="020B0604020202020204" pitchFamily="34" charset="0"/>
                </a:rPr>
                <a:t>i</a:t>
              </a:r>
              <a:r>
                <a:rPr lang="en-GB" sz="2400" dirty="0">
                  <a:cs typeface="Arial" panose="020B0604020202020204" pitchFamily="34" charset="0"/>
                </a:rPr>
                <a:t>[</a:t>
              </a:r>
              <a:r>
                <a:rPr lang="en-GB" sz="2400" dirty="0" err="1">
                  <a:cs typeface="Arial" panose="020B0604020202020204" pitchFamily="34" charset="0"/>
                </a:rPr>
                <a:t>Z</a:t>
              </a:r>
              <a:r>
                <a:rPr lang="en-GB" sz="2400" baseline="-25000" dirty="0" err="1">
                  <a:cs typeface="Arial" panose="020B0604020202020204" pitchFamily="34" charset="0"/>
                </a:rPr>
                <a:t>i</a:t>
              </a:r>
              <a:r>
                <a:rPr lang="en-GB" sz="2400" dirty="0" err="1">
                  <a:cs typeface="Arial" panose="020B0604020202020204" pitchFamily="34" charset="0"/>
                </a:rPr>
                <a:t>∙e</a:t>
              </a:r>
              <a:r>
                <a:rPr lang="en-GB" sz="2400" baseline="30000" dirty="0">
                  <a:cs typeface="Arial" panose="020B0604020202020204" pitchFamily="34" charset="0"/>
                </a:rPr>
                <a:t>-</a:t>
              </a:r>
              <a:r>
                <a:rPr lang="en-GB" sz="2400" dirty="0">
                  <a:cs typeface="Arial" panose="020B0604020202020204" pitchFamily="34" charset="0"/>
                </a:rPr>
                <a:t>∙[</a:t>
              </a:r>
              <a:r>
                <a:rPr lang="en-GB" sz="2400" dirty="0" err="1">
                  <a:cs typeface="Arial" panose="020B0604020202020204" pitchFamily="34" charset="0"/>
                </a:rPr>
                <a:t>Me</a:t>
              </a:r>
              <a:r>
                <a:rPr lang="en-GB" sz="2400" baseline="30000" dirty="0" err="1">
                  <a:cs typeface="Arial" panose="020B0604020202020204" pitchFamily="34" charset="0"/>
                </a:rPr>
                <a:t>Z</a:t>
              </a:r>
              <a:r>
                <a:rPr lang="en-GB" sz="2400" baseline="30000" dirty="0">
                  <a:cs typeface="Arial" panose="020B0604020202020204" pitchFamily="34" charset="0"/>
                </a:rPr>
                <a:t>+</a:t>
              </a:r>
              <a:r>
                <a:rPr lang="en-GB" sz="2400" dirty="0">
                  <a:cs typeface="Arial" panose="020B0604020202020204" pitchFamily="34" charset="0"/>
                </a:rPr>
                <a:t>]</a:t>
              </a:r>
              <a:r>
                <a:rPr lang="en-GB" sz="2400" baseline="-25000" dirty="0" err="1">
                  <a:cs typeface="Arial" panose="020B0604020202020204" pitchFamily="34" charset="0"/>
                </a:rPr>
                <a:t>i</a:t>
              </a:r>
              <a:r>
                <a:rPr lang="en-GB" sz="2400" dirty="0" err="1">
                  <a:cs typeface="Arial" panose="020B0604020202020204" pitchFamily="34" charset="0"/>
                </a:rPr>
                <a:t>∙μ</a:t>
              </a:r>
              <a:r>
                <a:rPr lang="en-GB" sz="2400" baseline="-25000" dirty="0" err="1">
                  <a:cs typeface="Arial" panose="020B0604020202020204" pitchFamily="34" charset="0"/>
                </a:rPr>
                <a:t>i</a:t>
              </a:r>
              <a:r>
                <a:rPr lang="en-GB" sz="2400" dirty="0">
                  <a:cs typeface="Arial" panose="020B0604020202020204" pitchFamily="34" charset="0"/>
                </a:rPr>
                <a:t>], where the sum is formally extended to all extra-framework cations present in the substance. However, since the tested sample is clinoptilolite-</a:t>
              </a:r>
              <a:r>
                <a:rPr lang="en-GB" sz="2400" dirty="0" err="1">
                  <a:cs typeface="Arial" panose="020B0604020202020204" pitchFamily="34" charset="0"/>
                </a:rPr>
                <a:t>K,Ca</a:t>
              </a:r>
              <a:r>
                <a:rPr lang="en-GB" sz="2400" dirty="0">
                  <a:cs typeface="Arial" panose="020B0604020202020204" pitchFamily="34" charset="0"/>
                </a:rPr>
                <a:t>, excited potassium ions located in the super-cage </a:t>
              </a:r>
              <a:r>
                <a:rPr lang="en-GB" sz="2400" dirty="0" err="1">
                  <a:cs typeface="Arial" panose="020B0604020202020204" pitchFamily="34" charset="0"/>
                </a:rPr>
                <a:t>centers</a:t>
              </a:r>
              <a:r>
                <a:rPr lang="en-GB" sz="2400" dirty="0">
                  <a:cs typeface="Arial" panose="020B0604020202020204" pitchFamily="34" charset="0"/>
                </a:rPr>
                <a:t> are principally involved in the migration under the applied sinusoidal signal. Finally, it is possible to approximately write:</a:t>
              </a:r>
            </a:p>
          </p:txBody>
        </p:sp>
        <p:sp>
          <p:nvSpPr>
            <p:cNvPr id="45" name="CasellaDiTesto 44">
              <a:extLst>
                <a:ext uri="{FF2B5EF4-FFF2-40B4-BE49-F238E27FC236}">
                  <a16:creationId xmlns:a16="http://schemas.microsoft.com/office/drawing/2014/main" id="{60DC8EBD-828A-CE5E-2053-76EBC396A6C7}"/>
                </a:ext>
              </a:extLst>
            </p:cNvPr>
            <p:cNvSpPr txBox="1"/>
            <p:nvPr/>
          </p:nvSpPr>
          <p:spPr>
            <a:xfrm>
              <a:off x="14426671" y="23043998"/>
              <a:ext cx="15178538" cy="1200329"/>
            </a:xfrm>
            <a:prstGeom prst="rect">
              <a:avLst/>
            </a:prstGeom>
            <a:noFill/>
          </p:spPr>
          <p:txBody>
            <a:bodyPr wrap="square">
              <a:spAutoFit/>
            </a:bodyPr>
            <a:lstStyle/>
            <a:p>
              <a:pPr algn="just"/>
              <a:r>
                <a:rPr lang="en-GB" sz="2400" dirty="0">
                  <a:cs typeface="Arial" panose="020B0604020202020204" pitchFamily="34" charset="0"/>
                </a:rPr>
                <a:t>where [K</a:t>
              </a:r>
              <a:r>
                <a:rPr lang="en-GB" sz="2400" baseline="30000" dirty="0">
                  <a:cs typeface="Arial" panose="020B0604020202020204" pitchFamily="34" charset="0"/>
                </a:rPr>
                <a:t>+</a:t>
              </a:r>
              <a:r>
                <a:rPr lang="en-GB" sz="2400" dirty="0">
                  <a:cs typeface="Arial" panose="020B0604020202020204" pitchFamily="34" charset="0"/>
                </a:rPr>
                <a:t>]* is the concentration of excited K</a:t>
              </a:r>
              <a:r>
                <a:rPr lang="en-GB" sz="2400" baseline="30000" dirty="0">
                  <a:cs typeface="Arial" panose="020B0604020202020204" pitchFamily="34" charset="0"/>
                </a:rPr>
                <a:t>+</a:t>
              </a:r>
              <a:r>
                <a:rPr lang="en-GB" sz="2400" dirty="0">
                  <a:cs typeface="Arial" panose="020B0604020202020204" pitchFamily="34" charset="0"/>
                </a:rPr>
                <a:t> cations. Each K</a:t>
              </a:r>
              <a:r>
                <a:rPr lang="en-GB" sz="2400" baseline="30000" dirty="0">
                  <a:cs typeface="Arial" panose="020B0604020202020204" pitchFamily="34" charset="0"/>
                </a:rPr>
                <a:t>+</a:t>
              </a:r>
              <a:r>
                <a:rPr lang="en-GB" sz="2400" dirty="0">
                  <a:cs typeface="Arial" panose="020B0604020202020204" pitchFamily="34" charset="0"/>
                </a:rPr>
                <a:t> ions is in a potential well generated by the four negatively-charged oxygen atoms and the concentration of excited K</a:t>
              </a:r>
              <a:r>
                <a:rPr lang="en-GB" sz="2400" baseline="30000" dirty="0">
                  <a:cs typeface="Arial" panose="020B0604020202020204" pitchFamily="34" charset="0"/>
                </a:rPr>
                <a:t>+</a:t>
              </a:r>
              <a:r>
                <a:rPr lang="en-GB" sz="2400" dirty="0">
                  <a:cs typeface="Arial" panose="020B0604020202020204" pitchFamily="34" charset="0"/>
                </a:rPr>
                <a:t> present at zeolite cage </a:t>
              </a:r>
              <a:r>
                <a:rPr lang="en-GB" sz="2400" dirty="0" err="1">
                  <a:cs typeface="Arial" panose="020B0604020202020204" pitchFamily="34" charset="0"/>
                </a:rPr>
                <a:t>center</a:t>
              </a:r>
              <a:r>
                <a:rPr lang="en-GB" sz="2400" dirty="0">
                  <a:cs typeface="Arial" panose="020B0604020202020204" pitchFamily="34" charset="0"/>
                </a:rPr>
                <a:t> is temperature-dependent, indeed it increases with raising of temperature, thus determining an increase in the material electrical conductivity.</a:t>
              </a:r>
              <a:endParaRPr lang="en-US" sz="2400" baseline="-25000" dirty="0">
                <a:cs typeface="Arial" panose="020B0604020202020204" pitchFamily="34" charset="0"/>
              </a:endParaRPr>
            </a:p>
          </p:txBody>
        </p:sp>
      </p:grpSp>
    </p:spTree>
    <p:extLst>
      <p:ext uri="{BB962C8B-B14F-4D97-AF65-F5344CB8AC3E}">
        <p14:creationId xmlns:p14="http://schemas.microsoft.com/office/powerpoint/2010/main" val="1755991473"/>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3032</TotalTime>
  <Words>1920</Words>
  <Application>Microsoft Office PowerPoint</Application>
  <PresentationFormat>Personalizzato</PresentationFormat>
  <Paragraphs>74</Paragraphs>
  <Slides>1</Slides>
  <Notes>1</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1</vt:i4>
      </vt:variant>
    </vt:vector>
  </HeadingPairs>
  <TitlesOfParts>
    <vt:vector size="6" baseType="lpstr">
      <vt:lpstr>Arial</vt:lpstr>
      <vt:lpstr>Calibri</vt:lpstr>
      <vt:lpstr>Times New Roman</vt:lpstr>
      <vt:lpstr>Wingdings</vt:lpstr>
      <vt:lpstr>Tema di Office</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Lenovo</dc:creator>
  <cp:lastModifiedBy>LOREDANA SCHIAVO</cp:lastModifiedBy>
  <cp:revision>399</cp:revision>
  <cp:lastPrinted>2023-09-04T14:24:31Z</cp:lastPrinted>
  <dcterms:created xsi:type="dcterms:W3CDTF">2019-09-17T13:00:30Z</dcterms:created>
  <dcterms:modified xsi:type="dcterms:W3CDTF">2023-09-05T13:10:05Z</dcterms:modified>
</cp:coreProperties>
</file>