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3" r:id="rId2"/>
    <p:sldId id="262" r:id="rId3"/>
    <p:sldId id="265" r:id="rId4"/>
    <p:sldId id="267" r:id="rId5"/>
    <p:sldId id="269" r:id="rId6"/>
    <p:sldId id="270" r:id="rId7"/>
    <p:sldId id="278" r:id="rId8"/>
    <p:sldId id="271" r:id="rId9"/>
    <p:sldId id="272" r:id="rId10"/>
    <p:sldId id="273" r:id="rId11"/>
    <p:sldId id="274" r:id="rId12"/>
    <p:sldId id="275" r:id="rId13"/>
    <p:sldId id="276" r:id="rId14"/>
    <p:sldId id="280" r:id="rId15"/>
    <p:sldId id="279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452" autoAdjust="0"/>
  </p:normalViewPr>
  <p:slideViewPr>
    <p:cSldViewPr>
      <p:cViewPr varScale="1">
        <p:scale>
          <a:sx n="61" d="100"/>
          <a:sy n="61" d="100"/>
        </p:scale>
        <p:origin x="-162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lasseur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Feuil1!$C$9</c:f>
              <c:strCache>
                <c:ptCount val="1"/>
                <c:pt idx="0">
                  <c:v>MAE </c:v>
                </c:pt>
              </c:strCache>
            </c:strRef>
          </c:tx>
          <c:invertIfNegative val="0"/>
          <c:cat>
            <c:strRef>
              <c:f>Feuil1!$B$10:$B$18</c:f>
              <c:strCache>
                <c:ptCount val="9"/>
                <c:pt idx="0">
                  <c:v>AlexNet [15]</c:v>
                </c:pt>
                <c:pt idx="1">
                  <c:v>ResNet-18 [15]</c:v>
                </c:pt>
                <c:pt idx="2">
                  <c:v>ResNeXt-50 [15]</c:v>
                </c:pt>
                <c:pt idx="3">
                  <c:v>CNN – SCA [5]</c:v>
                </c:pt>
                <c:pt idx="4">
                  <c:v>R3CNN [16]</c:v>
                </c:pt>
                <c:pt idx="5">
                  <c:v>Semi-supervised[20] </c:v>
                </c:pt>
                <c:pt idx="6">
                  <c:v>CNN-ER [22]</c:v>
                </c:pt>
                <c:pt idx="7">
                  <c:v>NAS4FBP Net [23]</c:v>
                </c:pt>
                <c:pt idx="8">
                  <c:v>EN-CNN Ours </c:v>
                </c:pt>
              </c:strCache>
            </c:strRef>
          </c:cat>
          <c:val>
            <c:numRef>
              <c:f>Feuil1!$C$10:$C$18</c:f>
              <c:numCache>
                <c:formatCode>General</c:formatCode>
                <c:ptCount val="9"/>
                <c:pt idx="0">
                  <c:v>0.2651</c:v>
                </c:pt>
                <c:pt idx="1">
                  <c:v>0.2419</c:v>
                </c:pt>
                <c:pt idx="2">
                  <c:v>0.2291</c:v>
                </c:pt>
                <c:pt idx="3">
                  <c:v>0.22869999999999999</c:v>
                </c:pt>
                <c:pt idx="4">
                  <c:v>0.21199999999999999</c:v>
                </c:pt>
                <c:pt idx="5">
                  <c:v>0.221</c:v>
                </c:pt>
                <c:pt idx="6">
                  <c:v>0.2009</c:v>
                </c:pt>
                <c:pt idx="7">
                  <c:v>0.19389999999999999</c:v>
                </c:pt>
                <c:pt idx="8">
                  <c:v>0.1933</c:v>
                </c:pt>
              </c:numCache>
            </c:numRef>
          </c:val>
        </c:ser>
        <c:ser>
          <c:idx val="1"/>
          <c:order val="1"/>
          <c:tx>
            <c:strRef>
              <c:f>Feuil1!$D$9</c:f>
              <c:strCache>
                <c:ptCount val="1"/>
                <c:pt idx="0">
                  <c:v>RMSE </c:v>
                </c:pt>
              </c:strCache>
            </c:strRef>
          </c:tx>
          <c:invertIfNegative val="0"/>
          <c:cat>
            <c:strRef>
              <c:f>Feuil1!$B$10:$B$18</c:f>
              <c:strCache>
                <c:ptCount val="9"/>
                <c:pt idx="0">
                  <c:v>AlexNet [15]</c:v>
                </c:pt>
                <c:pt idx="1">
                  <c:v>ResNet-18 [15]</c:v>
                </c:pt>
                <c:pt idx="2">
                  <c:v>ResNeXt-50 [15]</c:v>
                </c:pt>
                <c:pt idx="3">
                  <c:v>CNN – SCA [5]</c:v>
                </c:pt>
                <c:pt idx="4">
                  <c:v>R3CNN [16]</c:v>
                </c:pt>
                <c:pt idx="5">
                  <c:v>Semi-supervised[20] </c:v>
                </c:pt>
                <c:pt idx="6">
                  <c:v>CNN-ER [22]</c:v>
                </c:pt>
                <c:pt idx="7">
                  <c:v>NAS4FBP Net [23]</c:v>
                </c:pt>
                <c:pt idx="8">
                  <c:v>EN-CNN Ours </c:v>
                </c:pt>
              </c:strCache>
            </c:strRef>
          </c:cat>
          <c:val>
            <c:numRef>
              <c:f>Feuil1!$D$10:$D$18</c:f>
              <c:numCache>
                <c:formatCode>General</c:formatCode>
                <c:ptCount val="9"/>
                <c:pt idx="0">
                  <c:v>0.34810000000000002</c:v>
                </c:pt>
                <c:pt idx="1">
                  <c:v>0.31659999999999999</c:v>
                </c:pt>
                <c:pt idx="2">
                  <c:v>0.30170000000000002</c:v>
                </c:pt>
                <c:pt idx="3">
                  <c:v>0.3014</c:v>
                </c:pt>
                <c:pt idx="4">
                  <c:v>0.28000000000000003</c:v>
                </c:pt>
                <c:pt idx="5">
                  <c:v>0.28699999999999998</c:v>
                </c:pt>
                <c:pt idx="6">
                  <c:v>0.26500000000000001</c:v>
                </c:pt>
                <c:pt idx="7">
                  <c:v>0.25790000000000002</c:v>
                </c:pt>
                <c:pt idx="8">
                  <c:v>0.2482</c:v>
                </c:pt>
              </c:numCache>
            </c:numRef>
          </c:val>
        </c:ser>
        <c:ser>
          <c:idx val="2"/>
          <c:order val="2"/>
          <c:tx>
            <c:strRef>
              <c:f>Feuil1!$E$9</c:f>
              <c:strCache>
                <c:ptCount val="1"/>
                <c:pt idx="0">
                  <c:v>PC</c:v>
                </c:pt>
              </c:strCache>
            </c:strRef>
          </c:tx>
          <c:invertIfNegative val="0"/>
          <c:cat>
            <c:strRef>
              <c:f>Feuil1!$B$10:$B$18</c:f>
              <c:strCache>
                <c:ptCount val="9"/>
                <c:pt idx="0">
                  <c:v>AlexNet [15]</c:v>
                </c:pt>
                <c:pt idx="1">
                  <c:v>ResNet-18 [15]</c:v>
                </c:pt>
                <c:pt idx="2">
                  <c:v>ResNeXt-50 [15]</c:v>
                </c:pt>
                <c:pt idx="3">
                  <c:v>CNN – SCA [5]</c:v>
                </c:pt>
                <c:pt idx="4">
                  <c:v>R3CNN [16]</c:v>
                </c:pt>
                <c:pt idx="5">
                  <c:v>Semi-supervised[20] </c:v>
                </c:pt>
                <c:pt idx="6">
                  <c:v>CNN-ER [22]</c:v>
                </c:pt>
                <c:pt idx="7">
                  <c:v>NAS4FBP Net [23]</c:v>
                </c:pt>
                <c:pt idx="8">
                  <c:v>EN-CNN Ours </c:v>
                </c:pt>
              </c:strCache>
            </c:strRef>
          </c:cat>
          <c:val>
            <c:numRef>
              <c:f>Feuil1!$E$10:$E$18</c:f>
              <c:numCache>
                <c:formatCode>General</c:formatCode>
                <c:ptCount val="9"/>
                <c:pt idx="0">
                  <c:v>0.86339999999999995</c:v>
                </c:pt>
                <c:pt idx="1">
                  <c:v>0.89</c:v>
                </c:pt>
                <c:pt idx="2">
                  <c:v>0.89970000000000006</c:v>
                </c:pt>
                <c:pt idx="3">
                  <c:v>0.90029999999999999</c:v>
                </c:pt>
                <c:pt idx="4">
                  <c:v>0.91420000000000001</c:v>
                </c:pt>
                <c:pt idx="5">
                  <c:v>0.9113</c:v>
                </c:pt>
                <c:pt idx="6">
                  <c:v>0.92500000000000004</c:v>
                </c:pt>
                <c:pt idx="7">
                  <c:v>0.92749999999999999</c:v>
                </c:pt>
                <c:pt idx="8">
                  <c:v>0.93500000000000005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41654400"/>
        <c:axId val="364157568"/>
        <c:axId val="214931648"/>
      </c:bar3DChart>
      <c:catAx>
        <c:axId val="241654400"/>
        <c:scaling>
          <c:orientation val="minMax"/>
        </c:scaling>
        <c:delete val="0"/>
        <c:axPos val="b"/>
        <c:majorTickMark val="out"/>
        <c:minorTickMark val="none"/>
        <c:tickLblPos val="nextTo"/>
        <c:crossAx val="364157568"/>
        <c:crosses val="autoZero"/>
        <c:auto val="1"/>
        <c:lblAlgn val="ctr"/>
        <c:lblOffset val="100"/>
        <c:noMultiLvlLbl val="0"/>
      </c:catAx>
      <c:valAx>
        <c:axId val="3641575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1654400"/>
        <c:crosses val="autoZero"/>
        <c:crossBetween val="between"/>
      </c:valAx>
      <c:serAx>
        <c:axId val="214931648"/>
        <c:scaling>
          <c:orientation val="minMax"/>
        </c:scaling>
        <c:delete val="0"/>
        <c:axPos val="b"/>
        <c:majorTickMark val="out"/>
        <c:minorTickMark val="none"/>
        <c:tickLblPos val="nextTo"/>
        <c:crossAx val="364157568"/>
        <c:crosses val="autoZero"/>
      </c:ser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fr-F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7EBB1-1B84-4247-AFA7-C5436C72FE92}" type="datetimeFigureOut">
              <a:rPr lang="fr-FR" smtClean="0"/>
              <a:t>08/07/2023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8B04C-14AB-4577-A018-EF4E3245DA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6745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3B913-875A-4076-901D-CBEF072E3154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6707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400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3B913-875A-4076-901D-CBEF072E3154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27C4B-9639-4255-903C-14D32B89655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4454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Experimental Result</a:t>
            </a:r>
            <a:r>
              <a:rPr lang="en-US" baseline="0" dirty="0" smtClean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 </a:t>
            </a:r>
            <a:r>
              <a:rPr lang="en-US" dirty="0" smtClean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of </a:t>
            </a:r>
            <a:r>
              <a:rPr lang="en-US" b="0" i="0" dirty="0" smtClean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Facial Beauty Prediction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3B913-875A-4076-901D-CBEF072E3154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5524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3B913-875A-4076-901D-CBEF072E3154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8422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5E672-652B-40A6-AD77-2A50088A448C}" type="datetimeFigureOut">
              <a:rPr lang="fr-FR" smtClean="0"/>
              <a:t>08/07/2023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8EED-20FA-40BC-B6AA-55A3089595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5059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5E672-652B-40A6-AD77-2A50088A448C}" type="datetimeFigureOut">
              <a:rPr lang="fr-FR" smtClean="0"/>
              <a:t>08/07/2023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8EED-20FA-40BC-B6AA-55A3089595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7573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5E672-652B-40A6-AD77-2A50088A448C}" type="datetimeFigureOut">
              <a:rPr lang="fr-FR" smtClean="0"/>
              <a:t>08/07/2023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8EED-20FA-40BC-B6AA-55A3089595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5468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그림 개체 틀 2">
            <a:extLst>
              <a:ext uri="{FF2B5EF4-FFF2-40B4-BE49-F238E27FC236}">
                <a16:creationId xmlns:a16="http://schemas.microsoft.com/office/drawing/2014/main" xmlns="" id="{CBE684DF-9F54-431B-B9DD-964D6B03DA75}"/>
              </a:ext>
            </a:extLst>
          </p:cNvPr>
          <p:cNvSpPr>
            <a:spLocks noGrp="1" noChangeAspect="1"/>
          </p:cNvSpPr>
          <p:nvPr userDrawn="1">
            <p:ph type="pic" sz="quarter" idx="16" hasCustomPrompt="1"/>
          </p:nvPr>
        </p:nvSpPr>
        <p:spPr>
          <a:xfrm>
            <a:off x="6512615" y="1821198"/>
            <a:ext cx="1597914" cy="2130552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13" name="그림 개체 틀 2">
            <a:extLst>
              <a:ext uri="{FF2B5EF4-FFF2-40B4-BE49-F238E27FC236}">
                <a16:creationId xmlns:a16="http://schemas.microsoft.com/office/drawing/2014/main" xmlns="" id="{EDF143C0-923E-4F5B-B400-E110FA42282D}"/>
              </a:ext>
            </a:extLst>
          </p:cNvPr>
          <p:cNvSpPr>
            <a:spLocks noGrp="1" noChangeAspect="1"/>
          </p:cNvSpPr>
          <p:nvPr userDrawn="1">
            <p:ph type="pic" sz="quarter" idx="17" hasCustomPrompt="1"/>
          </p:nvPr>
        </p:nvSpPr>
        <p:spPr>
          <a:xfrm>
            <a:off x="3769531" y="1821198"/>
            <a:ext cx="1597914" cy="2130552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14" name="그림 개체 틀 2">
            <a:extLst>
              <a:ext uri="{FF2B5EF4-FFF2-40B4-BE49-F238E27FC236}">
                <a16:creationId xmlns:a16="http://schemas.microsoft.com/office/drawing/2014/main" xmlns="" id="{926FC643-31B8-4E59-8136-D3C108D69965}"/>
              </a:ext>
            </a:extLst>
          </p:cNvPr>
          <p:cNvSpPr>
            <a:spLocks noGrp="1" noChangeAspect="1"/>
          </p:cNvSpPr>
          <p:nvPr userDrawn="1">
            <p:ph type="pic" sz="quarter" idx="18" hasCustomPrompt="1"/>
          </p:nvPr>
        </p:nvSpPr>
        <p:spPr>
          <a:xfrm>
            <a:off x="1026446" y="1821198"/>
            <a:ext cx="1597914" cy="2130552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xmlns="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33951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</p:spTree>
    <p:extLst>
      <p:ext uri="{BB962C8B-B14F-4D97-AF65-F5344CB8AC3E}">
        <p14:creationId xmlns:p14="http://schemas.microsoft.com/office/powerpoint/2010/main" val="63278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33951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27537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4797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xmlns="" id="{42DDB1FE-6278-48E0-BC39-7D1DA89D969F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023603" y="-8359"/>
            <a:ext cx="5969435" cy="6866359"/>
          </a:xfrm>
          <a:prstGeom prst="parallelogram">
            <a:avLst>
              <a:gd name="adj" fmla="val 59674"/>
            </a:avLst>
          </a:prstGeom>
          <a:solidFill>
            <a:schemeClr val="bg1">
              <a:lumMod val="95000"/>
            </a:schemeClr>
          </a:solidFill>
          <a:effectLst>
            <a:innerShdw blurRad="228600" dist="76200" dir="10800000">
              <a:prstClr val="black">
                <a:alpha val="50000"/>
              </a:prstClr>
            </a:innerShdw>
          </a:effectLst>
        </p:spPr>
        <p:txBody>
          <a:bodyPr anchor="ctr"/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8478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5E672-652B-40A6-AD77-2A50088A448C}" type="datetimeFigureOut">
              <a:rPr lang="fr-FR" smtClean="0"/>
              <a:t>08/07/2023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8EED-20FA-40BC-B6AA-55A3089595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5365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5E672-652B-40A6-AD77-2A50088A448C}" type="datetimeFigureOut">
              <a:rPr lang="fr-FR" smtClean="0"/>
              <a:t>08/07/2023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8EED-20FA-40BC-B6AA-55A3089595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8716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5E672-652B-40A6-AD77-2A50088A448C}" type="datetimeFigureOut">
              <a:rPr lang="fr-FR" smtClean="0"/>
              <a:t>08/07/2023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8EED-20FA-40BC-B6AA-55A3089595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730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5E672-652B-40A6-AD77-2A50088A448C}" type="datetimeFigureOut">
              <a:rPr lang="fr-FR" smtClean="0"/>
              <a:t>08/07/2023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8EED-20FA-40BC-B6AA-55A3089595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3510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5E672-652B-40A6-AD77-2A50088A448C}" type="datetimeFigureOut">
              <a:rPr lang="fr-FR" smtClean="0"/>
              <a:t>08/07/2023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8EED-20FA-40BC-B6AA-55A3089595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713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5E672-652B-40A6-AD77-2A50088A448C}" type="datetimeFigureOut">
              <a:rPr lang="fr-FR" smtClean="0"/>
              <a:t>08/07/2023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8EED-20FA-40BC-B6AA-55A3089595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3006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5E672-652B-40A6-AD77-2A50088A448C}" type="datetimeFigureOut">
              <a:rPr lang="fr-FR" smtClean="0"/>
              <a:t>08/07/2023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8EED-20FA-40BC-B6AA-55A3089595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7330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5E672-652B-40A6-AD77-2A50088A448C}" type="datetimeFigureOut">
              <a:rPr lang="fr-FR" smtClean="0"/>
              <a:t>08/07/2023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8EED-20FA-40BC-B6AA-55A3089595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3683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5E672-652B-40A6-AD77-2A50088A448C}" type="datetimeFigureOut">
              <a:rPr lang="fr-FR" smtClean="0"/>
              <a:t>08/07/2023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18EED-20FA-40BC-B6AA-55A3089595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9411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  <p:sldLayoutId id="2147483664" r:id="rId14"/>
    <p:sldLayoutId id="214748366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18" Type="http://schemas.openxmlformats.org/officeDocument/2006/relationships/image" Target="../media/image3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17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5" Type="http://schemas.openxmlformats.org/officeDocument/2006/relationships/image" Target="../media/image2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https://pinkmirror.com/blog/wp-content/uploads/2020/11/Face-Beauty-Resear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1"/>
          <p:cNvSpPr txBox="1">
            <a:spLocks noChangeArrowheads="1"/>
          </p:cNvSpPr>
          <p:nvPr/>
        </p:nvSpPr>
        <p:spPr bwMode="white">
          <a:xfrm>
            <a:off x="4283968" y="3429000"/>
            <a:ext cx="4819902" cy="144016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82124" tIns="41061" rIns="82124" bIns="41061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Facial </a:t>
            </a:r>
            <a:r>
              <a:rPr lang="en-US" sz="3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Beauty Prediction using an Ensemble of Deep Convolutional Neural Networks </a:t>
            </a:r>
            <a:endParaRPr lang="fr-FR" sz="33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36096" y="5229200"/>
            <a:ext cx="3421614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Presented by:</a:t>
            </a:r>
          </a:p>
          <a:p>
            <a:pPr algn="ctr"/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Djamel</a:t>
            </a:r>
            <a:r>
              <a:rPr lang="en-GB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Eddine</a:t>
            </a:r>
            <a:r>
              <a:rPr lang="en-GB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BOUKHARI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01959" y="6351711"/>
            <a:ext cx="5355953" cy="461665"/>
          </a:xfrm>
          <a:prstGeom prst="rect">
            <a:avLst/>
          </a:prstGeom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sz="2400" b="1" dirty="0">
                <a:solidFill>
                  <a:schemeClr val="tx1"/>
                </a:solidFill>
              </a:rPr>
              <a:t>boukhari-djameleddine@univ-eloued.dz</a:t>
            </a:r>
          </a:p>
        </p:txBody>
      </p:sp>
      <p:pic>
        <p:nvPicPr>
          <p:cNvPr id="17" name="Picture 2" descr="C:\Users\boukhari\Desktop\téléchargeme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4" y="0"/>
            <a:ext cx="1216993" cy="12169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boukhari\Desktop\téléchargeme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877" y="-34386"/>
            <a:ext cx="1216993" cy="12169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41813" y="116632"/>
            <a:ext cx="61865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Ministry of Higher Education and Scientific Research</a:t>
            </a:r>
            <a:r>
              <a:rPr lang="fr-FR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CA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University</a:t>
            </a:r>
            <a:r>
              <a:rPr lang="fr-CA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Of El Oued</a:t>
            </a:r>
          </a:p>
        </p:txBody>
      </p:sp>
    </p:spTree>
    <p:extLst>
      <p:ext uri="{BB962C8B-B14F-4D97-AF65-F5344CB8AC3E}">
        <p14:creationId xmlns:p14="http://schemas.microsoft.com/office/powerpoint/2010/main" val="86352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10"/>
    </mc:Choice>
    <mc:Fallback xmlns="">
      <p:transition spd="slow" advTm="451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Scores SCUT-FBP </a:t>
            </a:r>
            <a:r>
              <a:rPr lang="fr-FR" dirty="0"/>
              <a:t>5500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fr-FR" sz="2000" dirty="0" smtClean="0"/>
              <a:t>Lv1 :  x&lt;1                      : 0</a:t>
            </a:r>
            <a:endParaRPr lang="fr-FR" sz="2000" dirty="0"/>
          </a:p>
          <a:p>
            <a:r>
              <a:rPr lang="fr-FR" sz="2000" dirty="0" smtClean="0"/>
              <a:t>Lv2 : </a:t>
            </a:r>
            <a:r>
              <a:rPr lang="fr-FR" sz="2000" dirty="0"/>
              <a:t>x&gt;=1 and </a:t>
            </a:r>
            <a:r>
              <a:rPr lang="fr-FR" sz="2000" dirty="0" smtClean="0"/>
              <a:t>x&lt;1.5  : 28 items</a:t>
            </a:r>
            <a:endParaRPr lang="fr-FR" sz="2000" dirty="0"/>
          </a:p>
          <a:p>
            <a:r>
              <a:rPr lang="fr-FR" sz="2000" dirty="0" smtClean="0"/>
              <a:t>Lv3 : </a:t>
            </a:r>
            <a:r>
              <a:rPr lang="fr-FR" sz="2000" dirty="0"/>
              <a:t>x&gt;=1.5 and </a:t>
            </a:r>
            <a:r>
              <a:rPr lang="fr-FR" sz="2000" dirty="0" smtClean="0"/>
              <a:t>x&lt;2  : 203 </a:t>
            </a:r>
            <a:endParaRPr lang="fr-FR" sz="2000" dirty="0"/>
          </a:p>
          <a:p>
            <a:r>
              <a:rPr lang="fr-FR" sz="2000" dirty="0" smtClean="0"/>
              <a:t>Lv4 : </a:t>
            </a:r>
            <a:r>
              <a:rPr lang="fr-FR" sz="2000" dirty="0"/>
              <a:t> x&gt;=2 and </a:t>
            </a:r>
            <a:r>
              <a:rPr lang="fr-FR" sz="2000" dirty="0" smtClean="0"/>
              <a:t>x&lt;2.5 : 1115</a:t>
            </a:r>
            <a:endParaRPr lang="fr-FR" sz="2000" dirty="0"/>
          </a:p>
          <a:p>
            <a:r>
              <a:rPr lang="fr-FR" sz="2000" dirty="0" smtClean="0"/>
              <a:t>Lv5 : </a:t>
            </a:r>
            <a:r>
              <a:rPr lang="fr-FR" sz="2000" dirty="0"/>
              <a:t>x&gt;=2.5 and </a:t>
            </a:r>
            <a:r>
              <a:rPr lang="fr-FR" sz="2000" dirty="0" smtClean="0"/>
              <a:t>x&lt;3  : 1907</a:t>
            </a:r>
            <a:endParaRPr lang="fr-FR" sz="2000" dirty="0"/>
          </a:p>
          <a:p>
            <a:r>
              <a:rPr lang="fr-FR" sz="2000" dirty="0" smtClean="0"/>
              <a:t>Lv6 : </a:t>
            </a:r>
            <a:r>
              <a:rPr lang="fr-FR" sz="2000" dirty="0"/>
              <a:t>x&gt;=3 and </a:t>
            </a:r>
            <a:r>
              <a:rPr lang="fr-FR" sz="2000" dirty="0" smtClean="0"/>
              <a:t>x&lt;3.5  : 814</a:t>
            </a:r>
          </a:p>
          <a:p>
            <a:r>
              <a:rPr lang="fr-FR" sz="2000" dirty="0" smtClean="0"/>
              <a:t>Lv7 : </a:t>
            </a:r>
            <a:r>
              <a:rPr lang="fr-FR" sz="2000" dirty="0"/>
              <a:t>x&gt;=3.5 and </a:t>
            </a:r>
            <a:r>
              <a:rPr lang="fr-FR" sz="2000" dirty="0" smtClean="0"/>
              <a:t>x&lt;4  : 801</a:t>
            </a:r>
          </a:p>
          <a:p>
            <a:r>
              <a:rPr lang="fr-FR" sz="2000" dirty="0"/>
              <a:t>Lv7 : x</a:t>
            </a:r>
            <a:r>
              <a:rPr lang="fr-FR" sz="2000" dirty="0" smtClean="0"/>
              <a:t>&gt;=4</a:t>
            </a:r>
            <a:r>
              <a:rPr lang="fr-FR" sz="2000" dirty="0"/>
              <a:t> and </a:t>
            </a:r>
            <a:r>
              <a:rPr lang="fr-FR" sz="2000" dirty="0" smtClean="0"/>
              <a:t>x&lt;4.5  : 594</a:t>
            </a:r>
          </a:p>
          <a:p>
            <a:r>
              <a:rPr lang="fr-FR" sz="2000" dirty="0" smtClean="0"/>
              <a:t>Lv9 : </a:t>
            </a:r>
            <a:r>
              <a:rPr lang="fr-FR" sz="2000" dirty="0"/>
              <a:t>x&gt;=</a:t>
            </a:r>
            <a:r>
              <a:rPr lang="fr-FR" sz="2000" dirty="0" smtClean="0"/>
              <a:t>4.5                 : 38</a:t>
            </a:r>
          </a:p>
          <a:p>
            <a:pPr marL="0" indent="0">
              <a:buNone/>
            </a:pPr>
            <a:r>
              <a:rPr lang="fr-FR" sz="2000" dirty="0" smtClean="0"/>
              <a:t>                              Total : FBP 5500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fr-FR" sz="2100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4823"/>
            <a:ext cx="3677791" cy="3456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928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fr-FR" dirty="0"/>
              <a:t>Performance Evaluation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r>
              <a:rPr lang="en-US" dirty="0" smtClean="0"/>
              <a:t>Mean </a:t>
            </a:r>
            <a:r>
              <a:rPr lang="en-US" dirty="0"/>
              <a:t>Absolute Error (MAE)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Root </a:t>
            </a:r>
            <a:r>
              <a:rPr lang="en-US" dirty="0"/>
              <a:t>Mean Squared Error (RMSE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Pearson Correlation (PC)</a:t>
            </a:r>
          </a:p>
          <a:p>
            <a:endParaRPr lang="en-US" dirty="0" smtClean="0"/>
          </a:p>
          <a:p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400" y="2204864"/>
            <a:ext cx="3308824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400" y="4077072"/>
            <a:ext cx="3524847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9" y="5661248"/>
            <a:ext cx="4425972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583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of Proposed Method </a:t>
            </a:r>
            <a:endParaRPr lang="fr-FR" dirty="0"/>
          </a:p>
        </p:txBody>
      </p:sp>
      <p:graphicFrame>
        <p:nvGraphicFramePr>
          <p:cNvPr id="19" name="Espace réservé du contenu 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8636513"/>
              </p:ext>
            </p:extLst>
          </p:nvPr>
        </p:nvGraphicFramePr>
        <p:xfrm>
          <a:off x="1115616" y="2348880"/>
          <a:ext cx="6408714" cy="3231329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2181999"/>
                <a:gridCol w="1482196"/>
                <a:gridCol w="904051"/>
                <a:gridCol w="936417"/>
                <a:gridCol w="904051"/>
              </a:tblGrid>
              <a:tr h="477254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GB" sz="1800" dirty="0" smtClean="0">
                        <a:effectLst/>
                      </a:endParaRP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Methods </a:t>
                      </a:r>
                      <a:endParaRPr lang="fr-FR" sz="1800" dirty="0">
                        <a:solidFill>
                          <a:srgbClr val="000000"/>
                        </a:solidFill>
                        <a:effectLst/>
                        <a:latin typeface="Palatino Linotype"/>
                        <a:ea typeface="等线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GB" sz="1800" dirty="0" smtClean="0">
                        <a:effectLst/>
                      </a:endParaRP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Pre-training</a:t>
                      </a:r>
                      <a:endParaRPr lang="fr-FR" sz="1800" dirty="0">
                        <a:solidFill>
                          <a:srgbClr val="000000"/>
                        </a:solidFill>
                        <a:effectLst/>
                        <a:latin typeface="Palatino Linotype"/>
                        <a:ea typeface="等线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GB" sz="1800" dirty="0" smtClean="0">
                        <a:effectLst/>
                      </a:endParaRP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MAE </a:t>
                      </a:r>
                      <a:endParaRPr lang="fr-FR" sz="1800" dirty="0">
                        <a:solidFill>
                          <a:srgbClr val="000000"/>
                        </a:solidFill>
                        <a:effectLst/>
                        <a:latin typeface="Palatino Linotype"/>
                        <a:ea typeface="等线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GB" sz="1800" dirty="0" smtClean="0">
                        <a:effectLst/>
                      </a:endParaRP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RMSE </a:t>
                      </a:r>
                      <a:endParaRPr lang="fr-FR" sz="1800" dirty="0">
                        <a:solidFill>
                          <a:srgbClr val="000000"/>
                        </a:solidFill>
                        <a:effectLst/>
                        <a:latin typeface="Palatino Linotype"/>
                        <a:ea typeface="等线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GB" sz="1800" dirty="0" smtClean="0">
                        <a:effectLst/>
                      </a:endParaRP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PC</a:t>
                      </a:r>
                      <a:endParaRPr lang="fr-FR" sz="1800" dirty="0">
                        <a:solidFill>
                          <a:srgbClr val="000000"/>
                        </a:solidFill>
                        <a:effectLst/>
                        <a:latin typeface="Palatino Linotype"/>
                        <a:ea typeface="等线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90898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GB" sz="1800" b="0" dirty="0" smtClean="0">
                        <a:effectLst/>
                      </a:endParaRP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 err="1" smtClean="0">
                          <a:effectLst/>
                        </a:rPr>
                        <a:t>AlexNet</a:t>
                      </a:r>
                      <a:r>
                        <a:rPr lang="en-GB" sz="1800" b="0" dirty="0" smtClean="0">
                          <a:effectLst/>
                        </a:rPr>
                        <a:t> </a:t>
                      </a:r>
                      <a:r>
                        <a:rPr lang="en-GB" sz="1800" b="0" dirty="0">
                          <a:effectLst/>
                        </a:rPr>
                        <a:t>[15]</a:t>
                      </a:r>
                      <a:endParaRPr lang="fr-FR" sz="1800" b="0" dirty="0">
                        <a:effectLst/>
                      </a:endParaRP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</a:rPr>
                        <a:t>ResNet-18 [15]</a:t>
                      </a:r>
                      <a:endParaRPr lang="fr-FR" sz="1800" b="0" dirty="0">
                        <a:effectLst/>
                      </a:endParaRP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</a:rPr>
                        <a:t>ResNeXt-50 [15]</a:t>
                      </a:r>
                      <a:endParaRPr lang="fr-FR" sz="1800" b="0" dirty="0">
                        <a:solidFill>
                          <a:srgbClr val="000000"/>
                        </a:solidFill>
                        <a:effectLst/>
                        <a:latin typeface="Palatino Linotype"/>
                        <a:ea typeface="等线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GB" sz="1800" dirty="0" smtClean="0">
                        <a:effectLst/>
                      </a:endParaRP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 smtClean="0">
                          <a:effectLst/>
                        </a:rPr>
                        <a:t>ImageNet</a:t>
                      </a:r>
                      <a:endParaRPr lang="fr-FR" sz="1800" dirty="0">
                        <a:effectLst/>
                      </a:endParaRP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</a:rPr>
                        <a:t>ImageNet</a:t>
                      </a:r>
                      <a:endParaRPr lang="fr-FR" sz="1800" dirty="0">
                        <a:effectLst/>
                      </a:endParaRP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</a:rPr>
                        <a:t>ImageNet</a:t>
                      </a:r>
                      <a:endParaRPr lang="fr-FR" sz="1800" dirty="0">
                        <a:solidFill>
                          <a:srgbClr val="000000"/>
                        </a:solidFill>
                        <a:effectLst/>
                        <a:latin typeface="Palatino Linotype"/>
                        <a:ea typeface="等线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GB" sz="1800" dirty="0" smtClean="0">
                        <a:effectLst/>
                      </a:endParaRP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0.2651</a:t>
                      </a:r>
                      <a:endParaRPr lang="fr-FR" sz="1800" dirty="0">
                        <a:effectLst/>
                      </a:endParaRP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0.2419 </a:t>
                      </a:r>
                      <a:endParaRPr lang="fr-FR" sz="1800" dirty="0">
                        <a:effectLst/>
                      </a:endParaRP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0.2291</a:t>
                      </a:r>
                      <a:endParaRPr lang="fr-FR" sz="1800" dirty="0">
                        <a:solidFill>
                          <a:srgbClr val="000000"/>
                        </a:solidFill>
                        <a:effectLst/>
                        <a:latin typeface="Palatino Linotype"/>
                        <a:ea typeface="等线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GB" sz="1800" dirty="0" smtClean="0">
                        <a:effectLst/>
                      </a:endParaRP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0.3481</a:t>
                      </a:r>
                      <a:endParaRPr lang="fr-FR" sz="1800" dirty="0">
                        <a:effectLst/>
                      </a:endParaRP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0.3166</a:t>
                      </a:r>
                      <a:endParaRPr lang="fr-FR" sz="1800" dirty="0">
                        <a:effectLst/>
                      </a:endParaRP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0.3017</a:t>
                      </a:r>
                      <a:endParaRPr lang="fr-FR" sz="1800" dirty="0">
                        <a:solidFill>
                          <a:srgbClr val="000000"/>
                        </a:solidFill>
                        <a:effectLst/>
                        <a:latin typeface="Palatino Linotype"/>
                        <a:ea typeface="等线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GB" sz="1800" dirty="0" smtClean="0">
                        <a:effectLst/>
                      </a:endParaRP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0.8634</a:t>
                      </a:r>
                      <a:endParaRPr lang="fr-FR" sz="1800" dirty="0">
                        <a:effectLst/>
                      </a:endParaRP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0.8900</a:t>
                      </a:r>
                      <a:endParaRPr lang="fr-FR" sz="1800" dirty="0">
                        <a:effectLst/>
                      </a:endParaRP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0.8997</a:t>
                      </a:r>
                      <a:endParaRPr lang="fr-FR" sz="1800" dirty="0">
                        <a:solidFill>
                          <a:srgbClr val="000000"/>
                        </a:solidFill>
                        <a:effectLst/>
                        <a:latin typeface="Palatino Linotype"/>
                        <a:ea typeface="等线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68152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GB" sz="1800" b="0" dirty="0" smtClean="0">
                        <a:effectLst/>
                      </a:endParaRP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effectLst/>
                        </a:rPr>
                        <a:t>CNN </a:t>
                      </a:r>
                      <a:r>
                        <a:rPr lang="en-GB" sz="1800" b="0" dirty="0">
                          <a:effectLst/>
                        </a:rPr>
                        <a:t>– SCA [5]</a:t>
                      </a:r>
                      <a:endParaRPr lang="fr-FR" sz="1800" b="0" dirty="0">
                        <a:effectLst/>
                      </a:endParaRP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</a:rPr>
                        <a:t>R3CNN [16]</a:t>
                      </a:r>
                      <a:endParaRPr lang="fr-FR" sz="1800" b="0" dirty="0">
                        <a:effectLst/>
                      </a:endParaRP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</a:rPr>
                        <a:t>Semi-supervised[20] </a:t>
                      </a:r>
                      <a:endParaRPr lang="fr-FR" sz="1800" b="0" dirty="0">
                        <a:effectLst/>
                      </a:endParaRP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</a:rPr>
                        <a:t>CNN-ER [22]</a:t>
                      </a:r>
                      <a:endParaRPr lang="fr-FR" sz="1800" b="0" dirty="0">
                        <a:effectLst/>
                      </a:endParaRP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</a:rPr>
                        <a:t>NAS4FBP Net [23]</a:t>
                      </a:r>
                      <a:endParaRPr lang="fr-FR" sz="1800" b="0" dirty="0">
                        <a:solidFill>
                          <a:srgbClr val="000000"/>
                        </a:solidFill>
                        <a:effectLst/>
                        <a:latin typeface="Palatino Linotype"/>
                        <a:ea typeface="等线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GB" sz="1800" dirty="0" smtClean="0">
                        <a:effectLst/>
                      </a:endParaRP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 smtClean="0">
                          <a:effectLst/>
                        </a:rPr>
                        <a:t>ImageNet</a:t>
                      </a:r>
                      <a:endParaRPr lang="fr-FR" sz="1800" dirty="0">
                        <a:effectLst/>
                      </a:endParaRP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</a:rPr>
                        <a:t>ImageNet</a:t>
                      </a:r>
                      <a:endParaRPr lang="fr-FR" sz="1800" dirty="0">
                        <a:effectLst/>
                      </a:endParaRP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VGGFace2</a:t>
                      </a:r>
                      <a:endParaRPr lang="fr-FR" sz="1800" dirty="0">
                        <a:effectLst/>
                      </a:endParaRP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VGGFace2</a:t>
                      </a:r>
                      <a:endParaRPr lang="fr-FR" sz="1800" dirty="0">
                        <a:effectLst/>
                      </a:endParaRP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</a:rPr>
                        <a:t>ImageNet</a:t>
                      </a:r>
                      <a:endParaRPr lang="fr-FR" sz="1800" dirty="0">
                        <a:solidFill>
                          <a:srgbClr val="000000"/>
                        </a:solidFill>
                        <a:effectLst/>
                        <a:latin typeface="Palatino Linotype"/>
                        <a:ea typeface="等线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GB" sz="1800" dirty="0" smtClean="0">
                        <a:effectLst/>
                      </a:endParaRP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0.2287</a:t>
                      </a:r>
                      <a:endParaRPr lang="fr-FR" sz="1800" dirty="0">
                        <a:effectLst/>
                      </a:endParaRP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0.2120</a:t>
                      </a:r>
                      <a:endParaRPr lang="fr-FR" sz="1800" dirty="0">
                        <a:effectLst/>
                      </a:endParaRP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0.2210</a:t>
                      </a:r>
                      <a:endParaRPr lang="fr-FR" sz="1800" dirty="0">
                        <a:effectLst/>
                      </a:endParaRP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0.2009</a:t>
                      </a:r>
                      <a:endParaRPr lang="fr-FR" sz="1800" dirty="0">
                        <a:effectLst/>
                      </a:endParaRP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0.1939</a:t>
                      </a:r>
                      <a:endParaRPr lang="fr-FR" sz="1800" dirty="0">
                        <a:solidFill>
                          <a:srgbClr val="000000"/>
                        </a:solidFill>
                        <a:effectLst/>
                        <a:latin typeface="Palatino Linotype"/>
                        <a:ea typeface="等线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GB" sz="1800" dirty="0" smtClean="0">
                        <a:effectLst/>
                      </a:endParaRP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0.3014</a:t>
                      </a:r>
                      <a:endParaRPr lang="fr-FR" sz="1800" dirty="0">
                        <a:effectLst/>
                      </a:endParaRP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0.2800</a:t>
                      </a:r>
                      <a:endParaRPr lang="fr-FR" sz="1800" dirty="0">
                        <a:effectLst/>
                      </a:endParaRP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0.2870</a:t>
                      </a:r>
                      <a:endParaRPr lang="fr-FR" sz="1800" dirty="0">
                        <a:effectLst/>
                      </a:endParaRP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0.2650</a:t>
                      </a:r>
                      <a:endParaRPr lang="fr-FR" sz="1800" dirty="0">
                        <a:effectLst/>
                      </a:endParaRP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0.2579</a:t>
                      </a:r>
                      <a:endParaRPr lang="fr-FR" sz="1800" dirty="0">
                        <a:solidFill>
                          <a:srgbClr val="000000"/>
                        </a:solidFill>
                        <a:effectLst/>
                        <a:latin typeface="Palatino Linotype"/>
                        <a:ea typeface="等线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GB" sz="1800" dirty="0" smtClean="0">
                        <a:effectLst/>
                      </a:endParaRP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0.9003</a:t>
                      </a:r>
                      <a:endParaRPr lang="fr-FR" sz="1800" dirty="0">
                        <a:effectLst/>
                      </a:endParaRP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0.9142</a:t>
                      </a:r>
                      <a:endParaRPr lang="fr-FR" sz="1800" dirty="0">
                        <a:effectLst/>
                      </a:endParaRP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0.9113</a:t>
                      </a:r>
                      <a:endParaRPr lang="fr-FR" sz="1800" dirty="0">
                        <a:effectLst/>
                      </a:endParaRP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0.9250</a:t>
                      </a:r>
                      <a:endParaRPr lang="fr-FR" sz="1800" dirty="0">
                        <a:effectLst/>
                      </a:endParaRP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0.9275</a:t>
                      </a:r>
                      <a:endParaRPr lang="fr-FR" sz="1800" dirty="0">
                        <a:solidFill>
                          <a:srgbClr val="000000"/>
                        </a:solidFill>
                        <a:effectLst/>
                        <a:latin typeface="Palatino Linotype"/>
                        <a:ea typeface="等线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5025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GB" sz="1800" dirty="0" smtClean="0">
                        <a:effectLst/>
                      </a:endParaRP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EN-CNN </a:t>
                      </a:r>
                      <a:r>
                        <a:rPr lang="en-GB" sz="1800" dirty="0">
                          <a:effectLst/>
                        </a:rPr>
                        <a:t>Ours </a:t>
                      </a:r>
                      <a:endParaRPr lang="fr-FR" sz="1800" dirty="0">
                        <a:solidFill>
                          <a:srgbClr val="000000"/>
                        </a:solidFill>
                        <a:effectLst/>
                        <a:latin typeface="Palatino Linotype"/>
                        <a:ea typeface="等线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GB" sz="1800" b="1" dirty="0" smtClean="0">
                        <a:effectLst/>
                      </a:endParaRP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err="1" smtClean="0">
                          <a:effectLst/>
                        </a:rPr>
                        <a:t>ImageNet</a:t>
                      </a:r>
                      <a:endParaRPr lang="fr-FR" sz="1800" b="1" dirty="0">
                        <a:solidFill>
                          <a:srgbClr val="000000"/>
                        </a:solidFill>
                        <a:effectLst/>
                        <a:latin typeface="Palatino Linotype"/>
                        <a:ea typeface="等线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GB" sz="1800" b="1" dirty="0" smtClean="0">
                        <a:effectLst/>
                      </a:endParaRP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</a:rPr>
                        <a:t>0.1933</a:t>
                      </a:r>
                      <a:endParaRPr lang="fr-FR" sz="1800" b="1" dirty="0">
                        <a:solidFill>
                          <a:srgbClr val="000000"/>
                        </a:solidFill>
                        <a:effectLst/>
                        <a:latin typeface="Palatino Linotype"/>
                        <a:ea typeface="等线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GB" sz="1800" b="1" dirty="0" smtClean="0">
                        <a:effectLst/>
                      </a:endParaRP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</a:rPr>
                        <a:t>0.2482</a:t>
                      </a:r>
                      <a:endParaRPr lang="fr-FR" sz="1800" b="1" dirty="0">
                        <a:solidFill>
                          <a:srgbClr val="000000"/>
                        </a:solidFill>
                        <a:effectLst/>
                        <a:latin typeface="Palatino Linotype"/>
                        <a:ea typeface="等线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GB" sz="1800" b="1" dirty="0" smtClean="0">
                        <a:effectLst/>
                      </a:endParaRP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</a:rPr>
                        <a:t>0.9350</a:t>
                      </a:r>
                      <a:endParaRPr lang="fr-FR" sz="1800" b="1" dirty="0">
                        <a:solidFill>
                          <a:srgbClr val="000000"/>
                        </a:solidFill>
                        <a:effectLst/>
                        <a:latin typeface="Palatino Linotype"/>
                        <a:ea typeface="等线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cxnSp>
        <p:nvCxnSpPr>
          <p:cNvPr id="20" name="Connecteur droit avec flèche 19"/>
          <p:cNvCxnSpPr/>
          <p:nvPr/>
        </p:nvCxnSpPr>
        <p:spPr>
          <a:xfrm flipV="1">
            <a:off x="7234884" y="2576239"/>
            <a:ext cx="0" cy="1666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5436096" y="2492896"/>
            <a:ext cx="0" cy="1666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6390095" y="2492896"/>
            <a:ext cx="0" cy="1666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115616" y="1759597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Table 1. </a:t>
            </a:r>
            <a:r>
              <a:rPr lang="en-US" dirty="0"/>
              <a:t>Performance comparisons on the SCUT-FBP5500 dataset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984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of Proposed Method </a:t>
            </a:r>
            <a:endParaRPr lang="en-US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077320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1403648" y="5877272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Figure : </a:t>
            </a:r>
            <a:r>
              <a:rPr lang="en-US" dirty="0" smtClean="0"/>
              <a:t>Performance </a:t>
            </a:r>
            <a:r>
              <a:rPr lang="en-US" dirty="0"/>
              <a:t>comparisons on the SCUT-FBP5500 dataset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970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6687" y="708754"/>
            <a:ext cx="8443783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ClrTx/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studied Convolutional Neural Networks (CNN).</a:t>
            </a:r>
          </a:p>
          <a:p>
            <a:pPr marL="285750" indent="-285750" algn="just">
              <a:lnSpc>
                <a:spcPct val="150000"/>
              </a:lnSpc>
              <a:buClrTx/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this work, we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popose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ensemble of deep CNNs for the facial beauty prediction.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propose a new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ensembles are three separate deep convolutional neural networks, each with a unique structural representation built by previously trained models from Inceptionv3, Mobilenetv2 and a new simple network based on Convolutional Neural Networks (CNNs) for facial beauty prediction problem </a:t>
            </a:r>
          </a:p>
          <a:p>
            <a:pPr marL="285750" indent="-285750" algn="just">
              <a:lnSpc>
                <a:spcPct val="150000"/>
              </a:lnSpc>
              <a:buClrTx/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experimental findings show that our network can perform better than previous CNN baselines approaches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propose to expand the scope of 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database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improve 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network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different architectures collected from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Transfomer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ResNeSt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Tx/>
            </a:pPr>
            <a:endParaRPr lang="fr-F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83768" y="144719"/>
            <a:ext cx="43399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Conclusion and </a:t>
            </a:r>
            <a:r>
              <a:rPr lang="en-US" sz="2800" b="1" dirty="0">
                <a:solidFill>
                  <a:schemeClr val="bg1"/>
                </a:solidFill>
              </a:rPr>
              <a:t>perspective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endParaRPr lang="fr-F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09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F420F95-A240-4248-BAE1-822BE0646D64}"/>
              </a:ext>
            </a:extLst>
          </p:cNvPr>
          <p:cNvGrpSpPr/>
          <p:nvPr/>
        </p:nvGrpSpPr>
        <p:grpSpPr>
          <a:xfrm>
            <a:off x="5094515" y="2815673"/>
            <a:ext cx="4480235" cy="1332947"/>
            <a:chOff x="6609806" y="2818643"/>
            <a:chExt cx="5973647" cy="133294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1DF8EF26-7AD5-4E7F-95B3-9A57CF80C483}"/>
                </a:ext>
              </a:extLst>
            </p:cNvPr>
            <p:cNvSpPr txBox="1"/>
            <p:nvPr/>
          </p:nvSpPr>
          <p:spPr>
            <a:xfrm>
              <a:off x="6609806" y="2818643"/>
              <a:ext cx="5399314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5400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5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BADEB2CA-D11F-4CA5-BC5A-6C38FF4BF392}"/>
                </a:ext>
              </a:extLst>
            </p:cNvPr>
            <p:cNvSpPr txBox="1"/>
            <p:nvPr/>
          </p:nvSpPr>
          <p:spPr>
            <a:xfrm>
              <a:off x="7184204" y="3566815"/>
              <a:ext cx="5399249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3200" dirty="0" smtClean="0">
                  <a:solidFill>
                    <a:schemeClr val="bg1"/>
                  </a:solidFill>
                  <a:cs typeface="Arial" pitchFamily="34" charset="0"/>
                </a:rPr>
                <a:t>For your Attention </a:t>
              </a:r>
              <a:endParaRPr lang="ko-KR" altLang="en-US" sz="3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544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13453"/>
            <a:ext cx="9144000" cy="6044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813453"/>
          </a:xfrm>
          <a:prstGeom prst="rect">
            <a:avLst/>
          </a:prstGeom>
          <a:noFill/>
        </p:spPr>
      </p:pic>
      <p:sp>
        <p:nvSpPr>
          <p:cNvPr id="3082" name="Rectangle 10"/>
          <p:cNvSpPr>
            <a:spLocks noChangeArrowheads="1"/>
          </p:cNvSpPr>
          <p:nvPr/>
        </p:nvSpPr>
        <p:spPr bwMode="white">
          <a:xfrm>
            <a:off x="323528" y="-30647"/>
            <a:ext cx="7950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/>
          <a:lstStyle/>
          <a:p>
            <a:r>
              <a:rPr lang="fr-FR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CONTENTS</a:t>
            </a:r>
            <a:endParaRPr lang="en-U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247912" y="1178334"/>
            <a:ext cx="8572560" cy="732987"/>
          </a:xfrm>
          <a:prstGeom prst="rect">
            <a:avLst/>
          </a:prstGeom>
          <a:solidFill>
            <a:srgbClr val="386C8C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Introduction</a:t>
            </a: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247912" y="2244536"/>
            <a:ext cx="8572560" cy="608400"/>
          </a:xfrm>
          <a:prstGeom prst="rect">
            <a:avLst/>
          </a:prstGeom>
          <a:solidFill>
            <a:srgbClr val="386C8C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CA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Key </a:t>
            </a:r>
            <a:r>
              <a:rPr lang="en-CA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Problems and Difficulties</a:t>
            </a:r>
            <a:endParaRPr lang="fr-F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3" descr="11146_05_2005_SLO_Volpi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22240" y="1063243"/>
            <a:ext cx="9215470" cy="963167"/>
          </a:xfrm>
          <a:prstGeom prst="rect">
            <a:avLst/>
          </a:prstGeom>
          <a:noFill/>
        </p:spPr>
      </p:pic>
      <p:sp>
        <p:nvSpPr>
          <p:cNvPr id="15" name="Rectangle 15">
            <a:extLst>
              <a:ext uri="{FF2B5EF4-FFF2-40B4-BE49-F238E27FC236}">
                <a16:creationId xmlns:a16="http://schemas.microsoft.com/office/drawing/2014/main" xmlns="" id="{CF613DF0-286B-402E-A4AC-88824DFC0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553" y="4321171"/>
            <a:ext cx="8572560" cy="567746"/>
          </a:xfrm>
          <a:prstGeom prst="rect">
            <a:avLst/>
          </a:prstGeom>
          <a:solidFill>
            <a:srgbClr val="386C8C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/>
            <a:endParaRPr lang="fr-F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Experimental 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Result of 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EN-CNNs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fr-F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3" descr="11146_05_2005_SLO_Volpi">
            <a:extLst>
              <a:ext uri="{FF2B5EF4-FFF2-40B4-BE49-F238E27FC236}">
                <a16:creationId xmlns:a16="http://schemas.microsoft.com/office/drawing/2014/main" xmlns="" id="{31C954C2-B4F1-4A88-997F-901569D9A1F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40242" y="4271731"/>
            <a:ext cx="9248746" cy="813453"/>
          </a:xfrm>
          <a:prstGeom prst="rect">
            <a:avLst/>
          </a:prstGeom>
          <a:noFill/>
        </p:spPr>
      </p:pic>
      <p:pic>
        <p:nvPicPr>
          <p:cNvPr id="11" name="Picture 13" descr="11146_05_2005_SLO_Volpi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40242" y="2104233"/>
            <a:ext cx="9248746" cy="889005"/>
          </a:xfrm>
          <a:prstGeom prst="rect">
            <a:avLst/>
          </a:prstGeom>
          <a:noFill/>
        </p:spPr>
      </p:pic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151652" y="5235555"/>
            <a:ext cx="8572560" cy="610599"/>
          </a:xfrm>
          <a:prstGeom prst="rect">
            <a:avLst/>
          </a:prstGeom>
          <a:solidFill>
            <a:srgbClr val="386C8C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/>
            <a:r>
              <a:rPr lang="fr-F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Conclusion and 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erspective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 descr="11146_05_2005_SLO_Volpi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99617" y="5134127"/>
            <a:ext cx="9275097" cy="813453"/>
          </a:xfrm>
          <a:prstGeom prst="rect">
            <a:avLst/>
          </a:prstGeom>
          <a:noFill/>
        </p:spPr>
      </p:pic>
      <p:pic>
        <p:nvPicPr>
          <p:cNvPr id="16" name="Picture 13" descr="11146_05_2005_SLO_Volpi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24514" y="3173175"/>
            <a:ext cx="9248746" cy="889005"/>
          </a:xfrm>
          <a:prstGeom prst="rect">
            <a:avLst/>
          </a:prstGeom>
          <a:noFill/>
        </p:spPr>
      </p:pic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233347" y="3313478"/>
            <a:ext cx="8572560" cy="608400"/>
          </a:xfrm>
          <a:prstGeom prst="rect">
            <a:avLst/>
          </a:prstGeom>
          <a:solidFill>
            <a:srgbClr val="386C8C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Proposed Method </a:t>
            </a:r>
            <a:endParaRPr lang="fr-F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32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3" grpId="0" animBg="1"/>
      <p:bldP spid="3084" grpId="0" animBg="1"/>
      <p:bldP spid="15" grpId="0" animBg="1"/>
      <p:bldP spid="13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-99392"/>
            <a:ext cx="8229600" cy="634082"/>
          </a:xfrm>
        </p:spPr>
        <p:txBody>
          <a:bodyPr>
            <a:noAutofit/>
          </a:bodyPr>
          <a:lstStyle/>
          <a:p>
            <a:r>
              <a:rPr lang="fr-FR" sz="3600" b="1" dirty="0" smtClean="0"/>
              <a:t>Introduction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3212976"/>
            <a:ext cx="9036496" cy="406935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History </a:t>
            </a:r>
            <a:r>
              <a:rPr lang="en-US" sz="2000" b="1" dirty="0">
                <a:solidFill>
                  <a:srgbClr val="FF0000"/>
                </a:solidFill>
              </a:rPr>
              <a:t>of Facial Beauty </a:t>
            </a:r>
            <a:r>
              <a:rPr lang="en-US" sz="2000" b="1" dirty="0" smtClean="0">
                <a:solidFill>
                  <a:srgbClr val="FF0000"/>
                </a:solidFill>
              </a:rPr>
              <a:t>Research</a:t>
            </a:r>
            <a:endParaRPr lang="en-US" sz="2000" dirty="0" smtClean="0"/>
          </a:p>
          <a:p>
            <a:pPr algn="just"/>
            <a:r>
              <a:rPr lang="en-US" sz="2000" dirty="0" smtClean="0"/>
              <a:t>The </a:t>
            </a:r>
            <a:r>
              <a:rPr lang="en-US" sz="2000" dirty="0"/>
              <a:t>exploration of human physical beauty dates back 4000 years</a:t>
            </a:r>
            <a:r>
              <a:rPr lang="en-US" sz="2000" dirty="0" smtClean="0"/>
              <a:t>.</a:t>
            </a:r>
          </a:p>
          <a:p>
            <a:pPr algn="just"/>
            <a:endParaRPr lang="en-US" sz="2000" dirty="0"/>
          </a:p>
          <a:p>
            <a:pPr algn="just"/>
            <a:endParaRPr lang="en-US" sz="2000" dirty="0" smtClean="0"/>
          </a:p>
          <a:p>
            <a:pPr algn="just"/>
            <a:endParaRPr lang="en-US" sz="2000" dirty="0"/>
          </a:p>
          <a:p>
            <a:pPr algn="just"/>
            <a:endParaRPr lang="en-US" sz="2000" dirty="0" smtClean="0"/>
          </a:p>
          <a:p>
            <a:pPr algn="just"/>
            <a:endParaRPr lang="en-US" sz="2000" dirty="0" smtClean="0"/>
          </a:p>
          <a:p>
            <a:pPr marL="0" indent="0" algn="just">
              <a:buNone/>
            </a:pPr>
            <a:endParaRPr lang="en-US" sz="2000" dirty="0" smtClean="0"/>
          </a:p>
          <a:p>
            <a:pPr algn="just"/>
            <a:r>
              <a:rPr lang="en-US" sz="2000" dirty="0" smtClean="0"/>
              <a:t>In </a:t>
            </a:r>
            <a:r>
              <a:rPr lang="en-US" sz="2000" dirty="0"/>
              <a:t>1960s, two important findings facilitated the study of facial beauty in the psychological field</a:t>
            </a:r>
            <a:r>
              <a:rPr lang="en-US" sz="2000" dirty="0" smtClean="0"/>
              <a:t>.</a:t>
            </a:r>
          </a:p>
          <a:p>
            <a:pPr algn="just"/>
            <a:endParaRPr lang="fr-FR" sz="2000" dirty="0"/>
          </a:p>
        </p:txBody>
      </p:sp>
      <p:pic>
        <p:nvPicPr>
          <p:cNvPr id="1027" name="Picture 3" descr="C:\Users\Utilisateur1\Desktop\téléchargem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48880"/>
            <a:ext cx="1215578" cy="7340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tilisateur1\Desktop\téléchargement.jf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38" y="2348880"/>
            <a:ext cx="1152128" cy="7594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420888"/>
            <a:ext cx="846265" cy="569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7504" y="548680"/>
            <a:ext cx="8909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en-US" sz="2000" dirty="0">
                <a:solidFill>
                  <a:srgbClr val="FF0000"/>
                </a:solidFill>
              </a:rPr>
              <a:t>Facial beauty analysis </a:t>
            </a:r>
            <a:r>
              <a:rPr lang="en-US" sz="2000" dirty="0"/>
              <a:t>is an emerging topic. The study of facial beauty has attracted efforts of researchers from diverse fields.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en-US" sz="2000" dirty="0">
                <a:solidFill>
                  <a:srgbClr val="FF0000"/>
                </a:solidFill>
              </a:rPr>
              <a:t>Face Analysis </a:t>
            </a:r>
            <a:r>
              <a:rPr lang="en-US" sz="2000" dirty="0"/>
              <a:t>to recognize facial attributes (such as gender, race, beauty, age, expression, etc.) from a portrait image. It has been widely used among SNS and short video platforms (like </a:t>
            </a:r>
            <a:r>
              <a:rPr lang="en-US" sz="2000" dirty="0" err="1"/>
              <a:t>TikTok</a:t>
            </a:r>
            <a:r>
              <a:rPr lang="en-US" sz="2000" dirty="0"/>
              <a:t>, Facebook and </a:t>
            </a:r>
            <a:r>
              <a:rPr lang="en-US" sz="2000" dirty="0" err="1"/>
              <a:t>Instagram</a:t>
            </a:r>
            <a:r>
              <a:rPr lang="en-US" sz="2000" dirty="0" smtClean="0"/>
              <a:t>).</a:t>
            </a:r>
          </a:p>
          <a:p>
            <a:pPr algn="just"/>
            <a:endParaRPr lang="en-US" sz="2000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" t="8400" r="3939" b="6000"/>
          <a:stretch/>
        </p:blipFill>
        <p:spPr bwMode="auto">
          <a:xfrm>
            <a:off x="6931074" y="2204864"/>
            <a:ext cx="2069040" cy="1171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165" y="2204864"/>
            <a:ext cx="2209726" cy="1171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861" y="4221088"/>
            <a:ext cx="2270958" cy="1512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268066" y="5716120"/>
            <a:ext cx="415863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dirty="0" err="1"/>
              <a:t>Left</a:t>
            </a:r>
            <a:r>
              <a:rPr lang="fr-FR" sz="1100" dirty="0"/>
              <a:t> </a:t>
            </a:r>
            <a:r>
              <a:rPr lang="fr-FR" sz="1100" dirty="0" err="1"/>
              <a:t>Marquardt’s</a:t>
            </a:r>
            <a:r>
              <a:rPr lang="fr-FR" sz="1100" dirty="0"/>
              <a:t> Phi </a:t>
            </a:r>
            <a:r>
              <a:rPr lang="fr-FR" sz="1100" dirty="0" err="1"/>
              <a:t>mask</a:t>
            </a:r>
            <a:r>
              <a:rPr lang="fr-FR" sz="1100" dirty="0"/>
              <a:t> </a:t>
            </a:r>
            <a:r>
              <a:rPr lang="fr-FR" sz="1100" dirty="0" smtClean="0"/>
              <a:t>Right </a:t>
            </a:r>
            <a:r>
              <a:rPr lang="fr-FR" sz="1100" dirty="0" err="1"/>
              <a:t>Egyptian</a:t>
            </a:r>
            <a:r>
              <a:rPr lang="fr-FR" sz="1100" dirty="0"/>
              <a:t> </a:t>
            </a:r>
            <a:r>
              <a:rPr lang="fr-FR" sz="1100" dirty="0" err="1"/>
              <a:t>queen</a:t>
            </a:r>
            <a:r>
              <a:rPr lang="fr-FR" sz="1100" dirty="0"/>
              <a:t> </a:t>
            </a:r>
            <a:r>
              <a:rPr lang="fr-FR" sz="1100" dirty="0" err="1"/>
              <a:t>Neferneferuaten</a:t>
            </a:r>
            <a:r>
              <a:rPr lang="fr-FR" sz="1100" dirty="0"/>
              <a:t> </a:t>
            </a:r>
            <a:r>
              <a:rPr lang="fr-FR" sz="1100" dirty="0" err="1"/>
              <a:t>Nefertiti</a:t>
            </a:r>
            <a:r>
              <a:rPr lang="fr-FR" sz="1100" dirty="0"/>
              <a:t> (1370–1330 BC)</a:t>
            </a:r>
          </a:p>
        </p:txBody>
      </p:sp>
    </p:spTree>
    <p:extLst>
      <p:ext uri="{BB962C8B-B14F-4D97-AF65-F5344CB8AC3E}">
        <p14:creationId xmlns:p14="http://schemas.microsoft.com/office/powerpoint/2010/main" val="251683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Freeform: Shape 62">
            <a:extLst>
              <a:ext uri="{FF2B5EF4-FFF2-40B4-BE49-F238E27FC236}">
                <a16:creationId xmlns:a16="http://schemas.microsoft.com/office/drawing/2014/main" xmlns="" id="{59821F84-A2BE-48F7-AE0E-EB3451AE5E49}"/>
              </a:ext>
            </a:extLst>
          </p:cNvPr>
          <p:cNvSpPr/>
          <p:nvPr/>
        </p:nvSpPr>
        <p:spPr>
          <a:xfrm rot="14979525">
            <a:off x="323073" y="1002167"/>
            <a:ext cx="2939344" cy="2197755"/>
          </a:xfrm>
          <a:custGeom>
            <a:avLst/>
            <a:gdLst>
              <a:gd name="connsiteX0" fmla="*/ 212388 w 3669186"/>
              <a:gd name="connsiteY0" fmla="*/ 960420 h 3657946"/>
              <a:gd name="connsiteX1" fmla="*/ 94450 w 3669186"/>
              <a:gd name="connsiteY1" fmla="*/ 1278544 h 3657946"/>
              <a:gd name="connsiteX2" fmla="*/ 212388 w 3669186"/>
              <a:gd name="connsiteY2" fmla="*/ 960420 h 3657946"/>
              <a:gd name="connsiteX3" fmla="*/ 24586 w 3669186"/>
              <a:gd name="connsiteY3" fmla="*/ 1516276 h 3657946"/>
              <a:gd name="connsiteX4" fmla="*/ 696 w 3669186"/>
              <a:gd name="connsiteY4" fmla="*/ 1564148 h 3657946"/>
              <a:gd name="connsiteX5" fmla="*/ 38938 w 3669186"/>
              <a:gd name="connsiteY5" fmla="*/ 1359430 h 3657946"/>
              <a:gd name="connsiteX6" fmla="*/ 24586 w 3669186"/>
              <a:gd name="connsiteY6" fmla="*/ 1516276 h 3657946"/>
              <a:gd name="connsiteX7" fmla="*/ 1406620 w 3669186"/>
              <a:gd name="connsiteY7" fmla="*/ 78309 h 3657946"/>
              <a:gd name="connsiteX8" fmla="*/ 1406341 w 3669186"/>
              <a:gd name="connsiteY8" fmla="*/ 79060 h 3657946"/>
              <a:gd name="connsiteX9" fmla="*/ 1406026 w 3669186"/>
              <a:gd name="connsiteY9" fmla="*/ 78373 h 3657946"/>
              <a:gd name="connsiteX10" fmla="*/ 1406620 w 3669186"/>
              <a:gd name="connsiteY10" fmla="*/ 78309 h 3657946"/>
              <a:gd name="connsiteX11" fmla="*/ 1789269 w 3669186"/>
              <a:gd name="connsiteY11" fmla="*/ 0 h 3657946"/>
              <a:gd name="connsiteX12" fmla="*/ 1407031 w 3669186"/>
              <a:gd name="connsiteY12" fmla="*/ 79103 h 3657946"/>
              <a:gd name="connsiteX13" fmla="*/ 1441147 w 3669186"/>
              <a:gd name="connsiteY13" fmla="*/ 43888 h 3657946"/>
              <a:gd name="connsiteX14" fmla="*/ 1789269 w 3669186"/>
              <a:gd name="connsiteY14" fmla="*/ 0 h 3657946"/>
              <a:gd name="connsiteX15" fmla="*/ 1084279 w 3669186"/>
              <a:gd name="connsiteY15" fmla="*/ 2853565 h 3657946"/>
              <a:gd name="connsiteX16" fmla="*/ 976760 w 3669186"/>
              <a:gd name="connsiteY16" fmla="*/ 2756267 h 3657946"/>
              <a:gd name="connsiteX17" fmla="*/ 1084279 w 3669186"/>
              <a:gd name="connsiteY17" fmla="*/ 2853565 h 3657946"/>
              <a:gd name="connsiteX18" fmla="*/ 1096154 w 3669186"/>
              <a:gd name="connsiteY18" fmla="*/ 3480821 h 3657946"/>
              <a:gd name="connsiteX19" fmla="*/ 977838 w 3669186"/>
              <a:gd name="connsiteY19" fmla="*/ 3417813 h 3657946"/>
              <a:gd name="connsiteX20" fmla="*/ 1096154 w 3669186"/>
              <a:gd name="connsiteY20" fmla="*/ 3480821 h 3657946"/>
              <a:gd name="connsiteX21" fmla="*/ 1393982 w 3669186"/>
              <a:gd name="connsiteY21" fmla="*/ 3565709 h 3657946"/>
              <a:gd name="connsiteX22" fmla="*/ 1145537 w 3669186"/>
              <a:gd name="connsiteY22" fmla="*/ 3538697 h 3657946"/>
              <a:gd name="connsiteX23" fmla="*/ 1393982 w 3669186"/>
              <a:gd name="connsiteY23" fmla="*/ 3565709 h 3657946"/>
              <a:gd name="connsiteX24" fmla="*/ 1728146 w 3669186"/>
              <a:gd name="connsiteY24" fmla="*/ 3168709 h 3657946"/>
              <a:gd name="connsiteX25" fmla="*/ 1722536 w 3669186"/>
              <a:gd name="connsiteY25" fmla="*/ 3166629 h 3657946"/>
              <a:gd name="connsiteX26" fmla="*/ 1727304 w 3669186"/>
              <a:gd name="connsiteY26" fmla="*/ 3167541 h 3657946"/>
              <a:gd name="connsiteX27" fmla="*/ 1728146 w 3669186"/>
              <a:gd name="connsiteY27" fmla="*/ 3168709 h 3657946"/>
              <a:gd name="connsiteX28" fmla="*/ 1728239 w 3669186"/>
              <a:gd name="connsiteY28" fmla="*/ 3168459 h 3657946"/>
              <a:gd name="connsiteX29" fmla="*/ 1727304 w 3669186"/>
              <a:gd name="connsiteY29" fmla="*/ 3167541 h 3657946"/>
              <a:gd name="connsiteX30" fmla="*/ 1727957 w 3669186"/>
              <a:gd name="connsiteY30" fmla="*/ 3167499 h 3657946"/>
              <a:gd name="connsiteX31" fmla="*/ 1728239 w 3669186"/>
              <a:gd name="connsiteY31" fmla="*/ 3168459 h 3657946"/>
              <a:gd name="connsiteX32" fmla="*/ 1552342 w 3669186"/>
              <a:gd name="connsiteY32" fmla="*/ 3642925 h 3657946"/>
              <a:gd name="connsiteX33" fmla="*/ 1352398 w 3669186"/>
              <a:gd name="connsiteY33" fmla="*/ 3626238 h 3657946"/>
              <a:gd name="connsiteX34" fmla="*/ 1552342 w 3669186"/>
              <a:gd name="connsiteY34" fmla="*/ 3642925 h 3657946"/>
              <a:gd name="connsiteX35" fmla="*/ 2841282 w 3669186"/>
              <a:gd name="connsiteY35" fmla="*/ 321090 h 3657946"/>
              <a:gd name="connsiteX36" fmla="*/ 2593782 w 3669186"/>
              <a:gd name="connsiteY36" fmla="*/ 191681 h 3657946"/>
              <a:gd name="connsiteX37" fmla="*/ 2841282 w 3669186"/>
              <a:gd name="connsiteY37" fmla="*/ 321090 h 3657946"/>
              <a:gd name="connsiteX38" fmla="*/ 2203203 w 3669186"/>
              <a:gd name="connsiteY38" fmla="*/ 3331561 h 3657946"/>
              <a:gd name="connsiteX39" fmla="*/ 1600416 w 3669186"/>
              <a:gd name="connsiteY39" fmla="*/ 3370380 h 3657946"/>
              <a:gd name="connsiteX40" fmla="*/ 1083961 w 3669186"/>
              <a:gd name="connsiteY40" fmla="*/ 3198697 h 3657946"/>
              <a:gd name="connsiteX41" fmla="*/ 1588349 w 3669186"/>
              <a:gd name="connsiteY41" fmla="*/ 3346122 h 3657946"/>
              <a:gd name="connsiteX42" fmla="*/ 2203203 w 3669186"/>
              <a:gd name="connsiteY42" fmla="*/ 3331561 h 3657946"/>
              <a:gd name="connsiteX43" fmla="*/ 2796849 w 3669186"/>
              <a:gd name="connsiteY43" fmla="*/ 2771276 h 3657946"/>
              <a:gd name="connsiteX44" fmla="*/ 2806578 w 3669186"/>
              <a:gd name="connsiteY44" fmla="*/ 2740301 h 3657946"/>
              <a:gd name="connsiteX45" fmla="*/ 2725873 w 3669186"/>
              <a:gd name="connsiteY45" fmla="*/ 2827169 h 3657946"/>
              <a:gd name="connsiteX46" fmla="*/ 2796849 w 3669186"/>
              <a:gd name="connsiteY46" fmla="*/ 2771276 h 3657946"/>
              <a:gd name="connsiteX47" fmla="*/ 2777682 w 3669186"/>
              <a:gd name="connsiteY47" fmla="*/ 2897429 h 3657946"/>
              <a:gd name="connsiteX48" fmla="*/ 2702957 w 3669186"/>
              <a:gd name="connsiteY48" fmla="*/ 2935458 h 3657946"/>
              <a:gd name="connsiteX49" fmla="*/ 2304714 w 3669186"/>
              <a:gd name="connsiteY49" fmla="*/ 3097333 h 3657946"/>
              <a:gd name="connsiteX50" fmla="*/ 2196310 w 3669186"/>
              <a:gd name="connsiteY50" fmla="*/ 3174569 h 3657946"/>
              <a:gd name="connsiteX51" fmla="*/ 2205570 w 3669186"/>
              <a:gd name="connsiteY51" fmla="*/ 3197784 h 3657946"/>
              <a:gd name="connsiteX52" fmla="*/ 2777682 w 3669186"/>
              <a:gd name="connsiteY52" fmla="*/ 2897429 h 3657946"/>
              <a:gd name="connsiteX53" fmla="*/ 3096027 w 3669186"/>
              <a:gd name="connsiteY53" fmla="*/ 2257488 h 3657946"/>
              <a:gd name="connsiteX54" fmla="*/ 3100062 w 3669186"/>
              <a:gd name="connsiteY54" fmla="*/ 2170726 h 3657946"/>
              <a:gd name="connsiteX55" fmla="*/ 3064858 w 3669186"/>
              <a:gd name="connsiteY55" fmla="*/ 1504824 h 3657946"/>
              <a:gd name="connsiteX56" fmla="*/ 2956793 w 3669186"/>
              <a:gd name="connsiteY56" fmla="*/ 1168010 h 3657946"/>
              <a:gd name="connsiteX57" fmla="*/ 2806613 w 3669186"/>
              <a:gd name="connsiteY57" fmla="*/ 1049795 h 3657946"/>
              <a:gd name="connsiteX58" fmla="*/ 2771050 w 3669186"/>
              <a:gd name="connsiteY58" fmla="*/ 997681 h 3657946"/>
              <a:gd name="connsiteX59" fmla="*/ 2725732 w 3669186"/>
              <a:gd name="connsiteY59" fmla="*/ 846224 h 3657946"/>
              <a:gd name="connsiteX60" fmla="*/ 2561866 w 3669186"/>
              <a:gd name="connsiteY60" fmla="*/ 701235 h 3657946"/>
              <a:gd name="connsiteX61" fmla="*/ 2714902 w 3669186"/>
              <a:gd name="connsiteY61" fmla="*/ 853060 h 3657946"/>
              <a:gd name="connsiteX62" fmla="*/ 2624471 w 3669186"/>
              <a:gd name="connsiteY62" fmla="*/ 868035 h 3657946"/>
              <a:gd name="connsiteX63" fmla="*/ 2418576 w 3669186"/>
              <a:gd name="connsiteY63" fmla="*/ 683214 h 3657946"/>
              <a:gd name="connsiteX64" fmla="*/ 2296392 w 3669186"/>
              <a:gd name="connsiteY64" fmla="*/ 634086 h 3657946"/>
              <a:gd name="connsiteX65" fmla="*/ 2362561 w 3669186"/>
              <a:gd name="connsiteY65" fmla="*/ 705205 h 3657946"/>
              <a:gd name="connsiteX66" fmla="*/ 2320495 w 3669186"/>
              <a:gd name="connsiteY66" fmla="*/ 711947 h 3657946"/>
              <a:gd name="connsiteX67" fmla="*/ 2166202 w 3669186"/>
              <a:gd name="connsiteY67" fmla="*/ 654746 h 3657946"/>
              <a:gd name="connsiteX68" fmla="*/ 2113204 w 3669186"/>
              <a:gd name="connsiteY68" fmla="*/ 603187 h 3657946"/>
              <a:gd name="connsiteX69" fmla="*/ 2049374 w 3669186"/>
              <a:gd name="connsiteY69" fmla="*/ 558464 h 3657946"/>
              <a:gd name="connsiteX70" fmla="*/ 1495220 w 3669186"/>
              <a:gd name="connsiteY70" fmla="*/ 586594 h 3657946"/>
              <a:gd name="connsiteX71" fmla="*/ 1255533 w 3669186"/>
              <a:gd name="connsiteY71" fmla="*/ 728754 h 3657946"/>
              <a:gd name="connsiteX72" fmla="*/ 995730 w 3669186"/>
              <a:gd name="connsiteY72" fmla="*/ 866647 h 3657946"/>
              <a:gd name="connsiteX73" fmla="*/ 967855 w 3669186"/>
              <a:gd name="connsiteY73" fmla="*/ 885031 h 3657946"/>
              <a:gd name="connsiteX74" fmla="*/ 804337 w 3669186"/>
              <a:gd name="connsiteY74" fmla="*/ 1150517 h 3657946"/>
              <a:gd name="connsiteX75" fmla="*/ 673041 w 3669186"/>
              <a:gd name="connsiteY75" fmla="*/ 1454751 h 3657946"/>
              <a:gd name="connsiteX76" fmla="*/ 605250 w 3669186"/>
              <a:gd name="connsiteY76" fmla="*/ 1847623 h 3657946"/>
              <a:gd name="connsiteX77" fmla="*/ 967507 w 3669186"/>
              <a:gd name="connsiteY77" fmla="*/ 2510968 h 3657946"/>
              <a:gd name="connsiteX78" fmla="*/ 1002950 w 3669186"/>
              <a:gd name="connsiteY78" fmla="*/ 2549635 h 3657946"/>
              <a:gd name="connsiteX79" fmla="*/ 1031907 w 3669186"/>
              <a:gd name="connsiteY79" fmla="*/ 2652268 h 3657946"/>
              <a:gd name="connsiteX80" fmla="*/ 883941 w 3669186"/>
              <a:gd name="connsiteY80" fmla="*/ 2638257 h 3657946"/>
              <a:gd name="connsiteX81" fmla="*/ 819052 w 3669186"/>
              <a:gd name="connsiteY81" fmla="*/ 2620839 h 3657946"/>
              <a:gd name="connsiteX82" fmla="*/ 802519 w 3669186"/>
              <a:gd name="connsiteY82" fmla="*/ 2617185 h 3657946"/>
              <a:gd name="connsiteX83" fmla="*/ 851776 w 3669186"/>
              <a:gd name="connsiteY83" fmla="*/ 2672974 h 3657946"/>
              <a:gd name="connsiteX84" fmla="*/ 1043938 w 3669186"/>
              <a:gd name="connsiteY84" fmla="*/ 2852594 h 3657946"/>
              <a:gd name="connsiteX85" fmla="*/ 1170074 w 3669186"/>
              <a:gd name="connsiteY85" fmla="*/ 2942499 h 3657946"/>
              <a:gd name="connsiteX86" fmla="*/ 1268714 w 3669186"/>
              <a:gd name="connsiteY86" fmla="*/ 2998361 h 3657946"/>
              <a:gd name="connsiteX87" fmla="*/ 1272211 w 3669186"/>
              <a:gd name="connsiteY87" fmla="*/ 2992157 h 3657946"/>
              <a:gd name="connsiteX88" fmla="*/ 1314586 w 3669186"/>
              <a:gd name="connsiteY88" fmla="*/ 2993190 h 3657946"/>
              <a:gd name="connsiteX89" fmla="*/ 1364931 w 3669186"/>
              <a:gd name="connsiteY89" fmla="*/ 3027809 h 3657946"/>
              <a:gd name="connsiteX90" fmla="*/ 1416587 w 3669186"/>
              <a:gd name="connsiteY90" fmla="*/ 3057170 h 3657946"/>
              <a:gd name="connsiteX91" fmla="*/ 1649409 w 3669186"/>
              <a:gd name="connsiteY91" fmla="*/ 3130202 h 3657946"/>
              <a:gd name="connsiteX92" fmla="*/ 1655429 w 3669186"/>
              <a:gd name="connsiteY92" fmla="*/ 3133879 h 3657946"/>
              <a:gd name="connsiteX93" fmla="*/ 1755473 w 3669186"/>
              <a:gd name="connsiteY93" fmla="*/ 3147399 h 3657946"/>
              <a:gd name="connsiteX94" fmla="*/ 1756828 w 3669186"/>
              <a:gd name="connsiteY94" fmla="*/ 3144707 h 3657946"/>
              <a:gd name="connsiteX95" fmla="*/ 1739171 w 3669186"/>
              <a:gd name="connsiteY95" fmla="*/ 3132090 h 3657946"/>
              <a:gd name="connsiteX96" fmla="*/ 1653001 w 3669186"/>
              <a:gd name="connsiteY96" fmla="*/ 3087380 h 3657946"/>
              <a:gd name="connsiteX97" fmla="*/ 1864349 w 3669186"/>
              <a:gd name="connsiteY97" fmla="*/ 3119783 h 3657946"/>
              <a:gd name="connsiteX98" fmla="*/ 2247918 w 3669186"/>
              <a:gd name="connsiteY98" fmla="*/ 3023309 h 3657946"/>
              <a:gd name="connsiteX99" fmla="*/ 2314739 w 3669186"/>
              <a:gd name="connsiteY99" fmla="*/ 3006599 h 3657946"/>
              <a:gd name="connsiteX100" fmla="*/ 2646881 w 3669186"/>
              <a:gd name="connsiteY100" fmla="*/ 2885313 h 3657946"/>
              <a:gd name="connsiteX101" fmla="*/ 2581224 w 3669186"/>
              <a:gd name="connsiteY101" fmla="*/ 2838638 h 3657946"/>
              <a:gd name="connsiteX102" fmla="*/ 2938416 w 3669186"/>
              <a:gd name="connsiteY102" fmla="*/ 2561989 h 3657946"/>
              <a:gd name="connsiteX103" fmla="*/ 2842106 w 3669186"/>
              <a:gd name="connsiteY103" fmla="*/ 2577337 h 3657946"/>
              <a:gd name="connsiteX104" fmla="*/ 2907226 w 3669186"/>
              <a:gd name="connsiteY104" fmla="*/ 2480866 h 3657946"/>
              <a:gd name="connsiteX105" fmla="*/ 3096027 w 3669186"/>
              <a:gd name="connsiteY105" fmla="*/ 2257488 h 3657946"/>
              <a:gd name="connsiteX106" fmla="*/ 3068396 w 3669186"/>
              <a:gd name="connsiteY106" fmla="*/ 2541892 h 3657946"/>
              <a:gd name="connsiteX107" fmla="*/ 2884351 w 3669186"/>
              <a:gd name="connsiteY107" fmla="*/ 2787004 h 3657946"/>
              <a:gd name="connsiteX108" fmla="*/ 3068396 w 3669186"/>
              <a:gd name="connsiteY108" fmla="*/ 2541892 h 3657946"/>
              <a:gd name="connsiteX109" fmla="*/ 3520469 w 3669186"/>
              <a:gd name="connsiteY109" fmla="*/ 1915870 h 3657946"/>
              <a:gd name="connsiteX110" fmla="*/ 3503059 w 3669186"/>
              <a:gd name="connsiteY110" fmla="*/ 1951266 h 3657946"/>
              <a:gd name="connsiteX111" fmla="*/ 3508965 w 3669186"/>
              <a:gd name="connsiteY111" fmla="*/ 1807952 h 3657946"/>
              <a:gd name="connsiteX112" fmla="*/ 3520469 w 3669186"/>
              <a:gd name="connsiteY112" fmla="*/ 1915870 h 3657946"/>
              <a:gd name="connsiteX113" fmla="*/ 3183898 w 3669186"/>
              <a:gd name="connsiteY113" fmla="*/ 2870054 h 3657946"/>
              <a:gd name="connsiteX114" fmla="*/ 3172503 w 3669186"/>
              <a:gd name="connsiteY114" fmla="*/ 2849796 h 3657946"/>
              <a:gd name="connsiteX115" fmla="*/ 3137270 w 3669186"/>
              <a:gd name="connsiteY115" fmla="*/ 2867367 h 3657946"/>
              <a:gd name="connsiteX116" fmla="*/ 3090380 w 3669186"/>
              <a:gd name="connsiteY116" fmla="*/ 2950814 h 3657946"/>
              <a:gd name="connsiteX117" fmla="*/ 2912064 w 3669186"/>
              <a:gd name="connsiteY117" fmla="*/ 3154655 h 3657946"/>
              <a:gd name="connsiteX118" fmla="*/ 2775353 w 3669186"/>
              <a:gd name="connsiteY118" fmla="*/ 3229056 h 3657946"/>
              <a:gd name="connsiteX119" fmla="*/ 2733109 w 3669186"/>
              <a:gd name="connsiteY119" fmla="*/ 3281039 h 3657946"/>
              <a:gd name="connsiteX120" fmla="*/ 2807115 w 3669186"/>
              <a:gd name="connsiteY120" fmla="*/ 3275930 h 3657946"/>
              <a:gd name="connsiteX121" fmla="*/ 3170556 w 3669186"/>
              <a:gd name="connsiteY121" fmla="*/ 2891193 h 3657946"/>
              <a:gd name="connsiteX122" fmla="*/ 3183898 w 3669186"/>
              <a:gd name="connsiteY122" fmla="*/ 2870054 h 3657946"/>
              <a:gd name="connsiteX123" fmla="*/ 3449537 w 3669186"/>
              <a:gd name="connsiteY123" fmla="*/ 2442421 h 3657946"/>
              <a:gd name="connsiteX124" fmla="*/ 3439113 w 3669186"/>
              <a:gd name="connsiteY124" fmla="*/ 1295767 h 3657946"/>
              <a:gd name="connsiteX125" fmla="*/ 3504410 w 3669186"/>
              <a:gd name="connsiteY125" fmla="*/ 1694582 h 3657946"/>
              <a:gd name="connsiteX126" fmla="*/ 3460532 w 3669186"/>
              <a:gd name="connsiteY126" fmla="*/ 1647684 h 3657946"/>
              <a:gd name="connsiteX127" fmla="*/ 3480887 w 3669186"/>
              <a:gd name="connsiteY127" fmla="*/ 1752871 h 3657946"/>
              <a:gd name="connsiteX128" fmla="*/ 3371478 w 3669186"/>
              <a:gd name="connsiteY128" fmla="*/ 2571290 h 3657946"/>
              <a:gd name="connsiteX129" fmla="*/ 3297174 w 3669186"/>
              <a:gd name="connsiteY129" fmla="*/ 2721794 h 3657946"/>
              <a:gd name="connsiteX130" fmla="*/ 3449537 w 3669186"/>
              <a:gd name="connsiteY130" fmla="*/ 2442421 h 3657946"/>
              <a:gd name="connsiteX131" fmla="*/ 3581856 w 3669186"/>
              <a:gd name="connsiteY131" fmla="*/ 2368328 h 3657946"/>
              <a:gd name="connsiteX132" fmla="*/ 3495008 w 3669186"/>
              <a:gd name="connsiteY132" fmla="*/ 2511787 h 3657946"/>
              <a:gd name="connsiteX133" fmla="*/ 3345857 w 3669186"/>
              <a:gd name="connsiteY133" fmla="*/ 2891728 h 3657946"/>
              <a:gd name="connsiteX134" fmla="*/ 3354362 w 3669186"/>
              <a:gd name="connsiteY134" fmla="*/ 2806812 h 3657946"/>
              <a:gd name="connsiteX135" fmla="*/ 3236789 w 3669186"/>
              <a:gd name="connsiteY135" fmla="*/ 2960420 h 3657946"/>
              <a:gd name="connsiteX136" fmla="*/ 3131676 w 3669186"/>
              <a:gd name="connsiteY136" fmla="*/ 3075253 h 3657946"/>
              <a:gd name="connsiteX137" fmla="*/ 2597677 w 3669186"/>
              <a:gd name="connsiteY137" fmla="*/ 3510352 h 3657946"/>
              <a:gd name="connsiteX138" fmla="*/ 2478069 w 3669186"/>
              <a:gd name="connsiteY138" fmla="*/ 3531741 h 3657946"/>
              <a:gd name="connsiteX139" fmla="*/ 2254837 w 3669186"/>
              <a:gd name="connsiteY139" fmla="*/ 3617461 h 3657946"/>
              <a:gd name="connsiteX140" fmla="*/ 2179905 w 3669186"/>
              <a:gd name="connsiteY140" fmla="*/ 3656050 h 3657946"/>
              <a:gd name="connsiteX141" fmla="*/ 2211390 w 3669186"/>
              <a:gd name="connsiteY141" fmla="*/ 3591780 h 3657946"/>
              <a:gd name="connsiteX142" fmla="*/ 1589034 w 3669186"/>
              <a:gd name="connsiteY142" fmla="*/ 3604197 h 3657946"/>
              <a:gd name="connsiteX143" fmla="*/ 2026442 w 3669186"/>
              <a:gd name="connsiteY143" fmla="*/ 3539806 h 3657946"/>
              <a:gd name="connsiteX144" fmla="*/ 1582197 w 3669186"/>
              <a:gd name="connsiteY144" fmla="*/ 3536571 h 3657946"/>
              <a:gd name="connsiteX145" fmla="*/ 1650769 w 3669186"/>
              <a:gd name="connsiteY145" fmla="*/ 3501366 h 3657946"/>
              <a:gd name="connsiteX146" fmla="*/ 2284727 w 3669186"/>
              <a:gd name="connsiteY146" fmla="*/ 3407733 h 3657946"/>
              <a:gd name="connsiteX147" fmla="*/ 2714910 w 3669186"/>
              <a:gd name="connsiteY147" fmla="*/ 3190693 h 3657946"/>
              <a:gd name="connsiteX148" fmla="*/ 2898779 w 3669186"/>
              <a:gd name="connsiteY148" fmla="*/ 3104421 h 3657946"/>
              <a:gd name="connsiteX149" fmla="*/ 3111569 w 3669186"/>
              <a:gd name="connsiteY149" fmla="*/ 2848905 h 3657946"/>
              <a:gd name="connsiteX150" fmla="*/ 3229136 w 3669186"/>
              <a:gd name="connsiteY150" fmla="*/ 2712525 h 3657946"/>
              <a:gd name="connsiteX151" fmla="*/ 3269652 w 3669186"/>
              <a:gd name="connsiteY151" fmla="*/ 2610123 h 3657946"/>
              <a:gd name="connsiteX152" fmla="*/ 3395818 w 3669186"/>
              <a:gd name="connsiteY152" fmla="*/ 2095940 h 3657946"/>
              <a:gd name="connsiteX153" fmla="*/ 3287820 w 3669186"/>
              <a:gd name="connsiteY153" fmla="*/ 2468162 h 3657946"/>
              <a:gd name="connsiteX154" fmla="*/ 2642413 w 3669186"/>
              <a:gd name="connsiteY154" fmla="*/ 3150413 h 3657946"/>
              <a:gd name="connsiteX155" fmla="*/ 2033391 w 3669186"/>
              <a:gd name="connsiteY155" fmla="*/ 3319661 h 3657946"/>
              <a:gd name="connsiteX156" fmla="*/ 1698657 w 3669186"/>
              <a:gd name="connsiteY156" fmla="*/ 3291291 h 3657946"/>
              <a:gd name="connsiteX157" fmla="*/ 1561361 w 3669186"/>
              <a:gd name="connsiteY157" fmla="*/ 3246772 h 3657946"/>
              <a:gd name="connsiteX158" fmla="*/ 1764530 w 3669186"/>
              <a:gd name="connsiteY158" fmla="*/ 3246152 h 3657946"/>
              <a:gd name="connsiteX159" fmla="*/ 2122606 w 3669186"/>
              <a:gd name="connsiteY159" fmla="*/ 3204678 h 3657946"/>
              <a:gd name="connsiteX160" fmla="*/ 2154161 w 3669186"/>
              <a:gd name="connsiteY160" fmla="*/ 3178087 h 3657946"/>
              <a:gd name="connsiteX161" fmla="*/ 2061683 w 3669186"/>
              <a:gd name="connsiteY161" fmla="*/ 3169328 h 3657946"/>
              <a:gd name="connsiteX162" fmla="*/ 1731180 w 3669186"/>
              <a:gd name="connsiteY162" fmla="*/ 3167416 h 3657946"/>
              <a:gd name="connsiteX163" fmla="*/ 1736001 w 3669186"/>
              <a:gd name="connsiteY163" fmla="*/ 3163097 h 3657946"/>
              <a:gd name="connsiteX164" fmla="*/ 1716343 w 3669186"/>
              <a:gd name="connsiteY164" fmla="*/ 3165273 h 3657946"/>
              <a:gd name="connsiteX165" fmla="*/ 1715584 w 3669186"/>
              <a:gd name="connsiteY165" fmla="*/ 3165096 h 3657946"/>
              <a:gd name="connsiteX166" fmla="*/ 1721515 w 3669186"/>
              <a:gd name="connsiteY166" fmla="*/ 3167663 h 3657946"/>
              <a:gd name="connsiteX167" fmla="*/ 1496278 w 3669186"/>
              <a:gd name="connsiteY167" fmla="*/ 3122371 h 3657946"/>
              <a:gd name="connsiteX168" fmla="*/ 1453079 w 3669186"/>
              <a:gd name="connsiteY168" fmla="*/ 3104054 h 3657946"/>
              <a:gd name="connsiteX169" fmla="*/ 1438894 w 3669186"/>
              <a:gd name="connsiteY169" fmla="*/ 3099915 h 3657946"/>
              <a:gd name="connsiteX170" fmla="*/ 1042486 w 3669186"/>
              <a:gd name="connsiteY170" fmla="*/ 2879648 h 3657946"/>
              <a:gd name="connsiteX171" fmla="*/ 749936 w 3669186"/>
              <a:gd name="connsiteY171" fmla="*/ 2593927 h 3657946"/>
              <a:gd name="connsiteX172" fmla="*/ 732306 w 3669186"/>
              <a:gd name="connsiteY172" fmla="*/ 2565104 h 3657946"/>
              <a:gd name="connsiteX173" fmla="*/ 687540 w 3669186"/>
              <a:gd name="connsiteY173" fmla="*/ 2529387 h 3657946"/>
              <a:gd name="connsiteX174" fmla="*/ 622947 w 3669186"/>
              <a:gd name="connsiteY174" fmla="*/ 2402376 h 3657946"/>
              <a:gd name="connsiteX175" fmla="*/ 612424 w 3669186"/>
              <a:gd name="connsiteY175" fmla="*/ 2360183 h 3657946"/>
              <a:gd name="connsiteX176" fmla="*/ 562583 w 3669186"/>
              <a:gd name="connsiteY176" fmla="*/ 2310435 h 3657946"/>
              <a:gd name="connsiteX177" fmla="*/ 564431 w 3669186"/>
              <a:gd name="connsiteY177" fmla="*/ 2374299 h 3657946"/>
              <a:gd name="connsiteX178" fmla="*/ 766582 w 3669186"/>
              <a:gd name="connsiteY178" fmla="*/ 2774074 h 3657946"/>
              <a:gd name="connsiteX179" fmla="*/ 846738 w 3669186"/>
              <a:gd name="connsiteY179" fmla="*/ 2840167 h 3657946"/>
              <a:gd name="connsiteX180" fmla="*/ 742097 w 3669186"/>
              <a:gd name="connsiteY180" fmla="*/ 2781588 h 3657946"/>
              <a:gd name="connsiteX181" fmla="*/ 676486 w 3669186"/>
              <a:gd name="connsiteY181" fmla="*/ 2784708 h 3657946"/>
              <a:gd name="connsiteX182" fmla="*/ 868036 w 3669186"/>
              <a:gd name="connsiteY182" fmla="*/ 2991012 h 3657946"/>
              <a:gd name="connsiteX183" fmla="*/ 1044932 w 3669186"/>
              <a:gd name="connsiteY183" fmla="*/ 3137004 h 3657946"/>
              <a:gd name="connsiteX184" fmla="*/ 888614 w 3669186"/>
              <a:gd name="connsiteY184" fmla="*/ 3043951 h 3657946"/>
              <a:gd name="connsiteX185" fmla="*/ 699948 w 3669186"/>
              <a:gd name="connsiteY185" fmla="*/ 2989961 h 3657946"/>
              <a:gd name="connsiteX186" fmla="*/ 183875 w 3669186"/>
              <a:gd name="connsiteY186" fmla="*/ 1612273 h 3657946"/>
              <a:gd name="connsiteX187" fmla="*/ 206890 w 3669186"/>
              <a:gd name="connsiteY187" fmla="*/ 1455518 h 3657946"/>
              <a:gd name="connsiteX188" fmla="*/ 217473 w 3669186"/>
              <a:gd name="connsiteY188" fmla="*/ 1308195 h 3657946"/>
              <a:gd name="connsiteX189" fmla="*/ 127935 w 3669186"/>
              <a:gd name="connsiteY189" fmla="*/ 1859568 h 3657946"/>
              <a:gd name="connsiteX190" fmla="*/ 834687 w 3669186"/>
              <a:gd name="connsiteY190" fmla="*/ 3230728 h 3657946"/>
              <a:gd name="connsiteX191" fmla="*/ 934385 w 3669186"/>
              <a:gd name="connsiteY191" fmla="*/ 3278538 h 3657946"/>
              <a:gd name="connsiteX192" fmla="*/ 817282 w 3669186"/>
              <a:gd name="connsiteY192" fmla="*/ 3258737 h 3657946"/>
              <a:gd name="connsiteX193" fmla="*/ 692978 w 3669186"/>
              <a:gd name="connsiteY193" fmla="*/ 3204995 h 3657946"/>
              <a:gd name="connsiteX194" fmla="*/ 112474 w 3669186"/>
              <a:gd name="connsiteY194" fmla="*/ 2312684 h 3657946"/>
              <a:gd name="connsiteX195" fmla="*/ 54628 w 3669186"/>
              <a:gd name="connsiteY195" fmla="*/ 1678592 h 3657946"/>
              <a:gd name="connsiteX196" fmla="*/ 97341 w 3669186"/>
              <a:gd name="connsiteY196" fmla="*/ 1339602 h 3657946"/>
              <a:gd name="connsiteX197" fmla="*/ 419657 w 3669186"/>
              <a:gd name="connsiteY197" fmla="*/ 745615 h 3657946"/>
              <a:gd name="connsiteX198" fmla="*/ 748745 w 3669186"/>
              <a:gd name="connsiteY198" fmla="*/ 426001 h 3657946"/>
              <a:gd name="connsiteX199" fmla="*/ 799016 w 3669186"/>
              <a:gd name="connsiteY199" fmla="*/ 366145 h 3657946"/>
              <a:gd name="connsiteX200" fmla="*/ 355598 w 3669186"/>
              <a:gd name="connsiteY200" fmla="*/ 770368 h 3657946"/>
              <a:gd name="connsiteX201" fmla="*/ 251763 w 3669186"/>
              <a:gd name="connsiteY201" fmla="*/ 852489 h 3657946"/>
              <a:gd name="connsiteX202" fmla="*/ 1049461 w 3669186"/>
              <a:gd name="connsiteY202" fmla="*/ 179470 h 3657946"/>
              <a:gd name="connsiteX203" fmla="*/ 829488 w 3669186"/>
              <a:gd name="connsiteY203" fmla="*/ 349361 h 3657946"/>
              <a:gd name="connsiteX204" fmla="*/ 1311294 w 3669186"/>
              <a:gd name="connsiteY204" fmla="*/ 134227 h 3657946"/>
              <a:gd name="connsiteX205" fmla="*/ 1275946 w 3669186"/>
              <a:gd name="connsiteY205" fmla="*/ 121123 h 3657946"/>
              <a:gd name="connsiteX206" fmla="*/ 1236735 w 3669186"/>
              <a:gd name="connsiteY206" fmla="*/ 104671 h 3657946"/>
              <a:gd name="connsiteX207" fmla="*/ 1268663 w 3669186"/>
              <a:gd name="connsiteY207" fmla="*/ 83962 h 3657946"/>
              <a:gd name="connsiteX208" fmla="*/ 1405850 w 3669186"/>
              <a:gd name="connsiteY208" fmla="*/ 80575 h 3657946"/>
              <a:gd name="connsiteX209" fmla="*/ 1402870 w 3669186"/>
              <a:gd name="connsiteY209" fmla="*/ 107551 h 3657946"/>
              <a:gd name="connsiteX210" fmla="*/ 1942320 w 3669186"/>
              <a:gd name="connsiteY210" fmla="*/ 43338 h 3657946"/>
              <a:gd name="connsiteX211" fmla="*/ 2236279 w 3669186"/>
              <a:gd name="connsiteY211" fmla="*/ 68079 h 3657946"/>
              <a:gd name="connsiteX212" fmla="*/ 2236488 w 3669186"/>
              <a:gd name="connsiteY212" fmla="*/ 67517 h 3657946"/>
              <a:gd name="connsiteX213" fmla="*/ 2259843 w 3669186"/>
              <a:gd name="connsiteY213" fmla="*/ 76815 h 3657946"/>
              <a:gd name="connsiteX214" fmla="*/ 2558109 w 3669186"/>
              <a:gd name="connsiteY214" fmla="*/ 222490 h 3657946"/>
              <a:gd name="connsiteX215" fmla="*/ 2887184 w 3669186"/>
              <a:gd name="connsiteY215" fmla="*/ 403839 h 3657946"/>
              <a:gd name="connsiteX216" fmla="*/ 2903976 w 3669186"/>
              <a:gd name="connsiteY216" fmla="*/ 343054 h 3657946"/>
              <a:gd name="connsiteX217" fmla="*/ 3185523 w 3669186"/>
              <a:gd name="connsiteY217" fmla="*/ 643991 h 3657946"/>
              <a:gd name="connsiteX218" fmla="*/ 3339681 w 3669186"/>
              <a:gd name="connsiteY218" fmla="*/ 796229 h 3657946"/>
              <a:gd name="connsiteX219" fmla="*/ 3506481 w 3669186"/>
              <a:gd name="connsiteY219" fmla="*/ 1126100 h 3657946"/>
              <a:gd name="connsiteX220" fmla="*/ 3335629 w 3669186"/>
              <a:gd name="connsiteY220" fmla="*/ 798555 h 3657946"/>
              <a:gd name="connsiteX221" fmla="*/ 3198774 w 3669186"/>
              <a:gd name="connsiteY221" fmla="*/ 740800 h 3657946"/>
              <a:gd name="connsiteX222" fmla="*/ 3533240 w 3669186"/>
              <a:gd name="connsiteY222" fmla="*/ 1351723 h 3657946"/>
              <a:gd name="connsiteX223" fmla="*/ 3505541 w 3669186"/>
              <a:gd name="connsiteY223" fmla="*/ 1211265 h 3657946"/>
              <a:gd name="connsiteX224" fmla="*/ 3598323 w 3669186"/>
              <a:gd name="connsiteY224" fmla="*/ 1375851 h 3657946"/>
              <a:gd name="connsiteX225" fmla="*/ 3621492 w 3669186"/>
              <a:gd name="connsiteY225" fmla="*/ 1578446 h 3657946"/>
              <a:gd name="connsiteX226" fmla="*/ 3669186 w 3669186"/>
              <a:gd name="connsiteY226" fmla="*/ 1783750 h 3657946"/>
              <a:gd name="connsiteX227" fmla="*/ 3645949 w 3669186"/>
              <a:gd name="connsiteY227" fmla="*/ 1861926 h 3657946"/>
              <a:gd name="connsiteX228" fmla="*/ 3621162 w 3669186"/>
              <a:gd name="connsiteY228" fmla="*/ 2106091 h 3657946"/>
              <a:gd name="connsiteX229" fmla="*/ 3592242 w 3669186"/>
              <a:gd name="connsiteY229" fmla="*/ 2201309 h 3657946"/>
              <a:gd name="connsiteX230" fmla="*/ 3581856 w 3669186"/>
              <a:gd name="connsiteY230" fmla="*/ 2368328 h 3657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</a:cxnLst>
            <a:rect l="l" t="t" r="r" b="b"/>
            <a:pathLst>
              <a:path w="3669186" h="3657946">
                <a:moveTo>
                  <a:pt x="212388" y="960420"/>
                </a:moveTo>
                <a:cubicBezTo>
                  <a:pt x="175571" y="1059728"/>
                  <a:pt x="138755" y="1159037"/>
                  <a:pt x="94450" y="1278544"/>
                </a:cubicBezTo>
                <a:cubicBezTo>
                  <a:pt x="74231" y="1135116"/>
                  <a:pt x="169399" y="1057440"/>
                  <a:pt x="212388" y="960420"/>
                </a:cubicBezTo>
                <a:close/>
                <a:moveTo>
                  <a:pt x="24586" y="1516276"/>
                </a:moveTo>
                <a:cubicBezTo>
                  <a:pt x="18463" y="1532683"/>
                  <a:pt x="10583" y="1548668"/>
                  <a:pt x="696" y="1564148"/>
                </a:cubicBezTo>
                <a:cubicBezTo>
                  <a:pt x="-3294" y="1490555"/>
                  <a:pt x="9904" y="1423972"/>
                  <a:pt x="38938" y="1359430"/>
                </a:cubicBezTo>
                <a:cubicBezTo>
                  <a:pt x="45498" y="1414032"/>
                  <a:pt x="42953" y="1467055"/>
                  <a:pt x="24586" y="1516276"/>
                </a:cubicBezTo>
                <a:close/>
                <a:moveTo>
                  <a:pt x="1406620" y="78309"/>
                </a:moveTo>
                <a:cubicBezTo>
                  <a:pt x="1406434" y="78809"/>
                  <a:pt x="1406341" y="79060"/>
                  <a:pt x="1406341" y="79060"/>
                </a:cubicBezTo>
                <a:cubicBezTo>
                  <a:pt x="1406184" y="78717"/>
                  <a:pt x="1406026" y="78373"/>
                  <a:pt x="1406026" y="78373"/>
                </a:cubicBezTo>
                <a:cubicBezTo>
                  <a:pt x="1406026" y="78373"/>
                  <a:pt x="1406369" y="78216"/>
                  <a:pt x="1406620" y="78309"/>
                </a:cubicBezTo>
                <a:close/>
                <a:moveTo>
                  <a:pt x="1789269" y="0"/>
                </a:moveTo>
                <a:cubicBezTo>
                  <a:pt x="1667692" y="57674"/>
                  <a:pt x="1535184" y="57052"/>
                  <a:pt x="1407031" y="79103"/>
                </a:cubicBezTo>
                <a:cubicBezTo>
                  <a:pt x="1412711" y="62064"/>
                  <a:pt x="1425204" y="50741"/>
                  <a:pt x="1441147" y="43888"/>
                </a:cubicBezTo>
                <a:cubicBezTo>
                  <a:pt x="1552952" y="-4646"/>
                  <a:pt x="1674230" y="26274"/>
                  <a:pt x="1789269" y="0"/>
                </a:cubicBezTo>
                <a:close/>
                <a:moveTo>
                  <a:pt x="1084279" y="2853565"/>
                </a:moveTo>
                <a:cubicBezTo>
                  <a:pt x="1033430" y="2834077"/>
                  <a:pt x="1005047" y="2810790"/>
                  <a:pt x="976760" y="2756267"/>
                </a:cubicBezTo>
                <a:cubicBezTo>
                  <a:pt x="1025548" y="2786481"/>
                  <a:pt x="1057277" y="2805902"/>
                  <a:pt x="1084279" y="2853565"/>
                </a:cubicBezTo>
                <a:close/>
                <a:moveTo>
                  <a:pt x="1096154" y="3480821"/>
                </a:moveTo>
                <a:cubicBezTo>
                  <a:pt x="1047543" y="3479394"/>
                  <a:pt x="1000181" y="3474599"/>
                  <a:pt x="977838" y="3417813"/>
                </a:cubicBezTo>
                <a:cubicBezTo>
                  <a:pt x="1017277" y="3438815"/>
                  <a:pt x="1056715" y="3459819"/>
                  <a:pt x="1096154" y="3480821"/>
                </a:cubicBezTo>
                <a:close/>
                <a:moveTo>
                  <a:pt x="1393982" y="3565709"/>
                </a:moveTo>
                <a:cubicBezTo>
                  <a:pt x="1290063" y="3587809"/>
                  <a:pt x="1220985" y="3581345"/>
                  <a:pt x="1145537" y="3538697"/>
                </a:cubicBezTo>
                <a:cubicBezTo>
                  <a:pt x="1243536" y="3506744"/>
                  <a:pt x="1308985" y="3553982"/>
                  <a:pt x="1393982" y="3565709"/>
                </a:cubicBezTo>
                <a:close/>
                <a:moveTo>
                  <a:pt x="1728146" y="3168709"/>
                </a:moveTo>
                <a:cubicBezTo>
                  <a:pt x="1726464" y="3168085"/>
                  <a:pt x="1724220" y="3167253"/>
                  <a:pt x="1722536" y="3166629"/>
                </a:cubicBezTo>
                <a:cubicBezTo>
                  <a:pt x="1724313" y="3167003"/>
                  <a:pt x="1725527" y="3167168"/>
                  <a:pt x="1727304" y="3167541"/>
                </a:cubicBezTo>
                <a:cubicBezTo>
                  <a:pt x="1727771" y="3168000"/>
                  <a:pt x="1727678" y="3168251"/>
                  <a:pt x="1728146" y="3168709"/>
                </a:cubicBezTo>
                <a:close/>
                <a:moveTo>
                  <a:pt x="1728239" y="3168459"/>
                </a:moveTo>
                <a:lnTo>
                  <a:pt x="1727304" y="3167541"/>
                </a:lnTo>
                <a:cubicBezTo>
                  <a:pt x="1727396" y="3167291"/>
                  <a:pt x="1727396" y="3167291"/>
                  <a:pt x="1727957" y="3167499"/>
                </a:cubicBezTo>
                <a:cubicBezTo>
                  <a:pt x="1727864" y="3167749"/>
                  <a:pt x="1728332" y="3168208"/>
                  <a:pt x="1728239" y="3168459"/>
                </a:cubicBezTo>
                <a:close/>
                <a:moveTo>
                  <a:pt x="1552342" y="3642925"/>
                </a:moveTo>
                <a:cubicBezTo>
                  <a:pt x="1477187" y="3659736"/>
                  <a:pt x="1421661" y="3644257"/>
                  <a:pt x="1352398" y="3626238"/>
                </a:cubicBezTo>
                <a:cubicBezTo>
                  <a:pt x="1431221" y="3578874"/>
                  <a:pt x="1482690" y="3613910"/>
                  <a:pt x="1552342" y="3642925"/>
                </a:cubicBezTo>
                <a:close/>
                <a:moveTo>
                  <a:pt x="2841282" y="321090"/>
                </a:moveTo>
                <a:cubicBezTo>
                  <a:pt x="2724427" y="310951"/>
                  <a:pt x="2672495" y="227245"/>
                  <a:pt x="2593782" y="191681"/>
                </a:cubicBezTo>
                <a:cubicBezTo>
                  <a:pt x="2685220" y="203245"/>
                  <a:pt x="2751688" y="259794"/>
                  <a:pt x="2841282" y="321090"/>
                </a:cubicBezTo>
                <a:close/>
                <a:moveTo>
                  <a:pt x="2203203" y="3331561"/>
                </a:moveTo>
                <a:cubicBezTo>
                  <a:pt x="2004733" y="3390084"/>
                  <a:pt x="1803844" y="3401762"/>
                  <a:pt x="1600416" y="3370380"/>
                </a:cubicBezTo>
                <a:cubicBezTo>
                  <a:pt x="1414479" y="3353779"/>
                  <a:pt x="1241710" y="3299936"/>
                  <a:pt x="1083961" y="3198697"/>
                </a:cubicBezTo>
                <a:cubicBezTo>
                  <a:pt x="1250432" y="3254032"/>
                  <a:pt x="1412472" y="3323038"/>
                  <a:pt x="1588349" y="3346122"/>
                </a:cubicBezTo>
                <a:cubicBezTo>
                  <a:pt x="1793960" y="3380229"/>
                  <a:pt x="1998737" y="3359783"/>
                  <a:pt x="2203203" y="3331561"/>
                </a:cubicBezTo>
                <a:close/>
                <a:moveTo>
                  <a:pt x="2796849" y="2771276"/>
                </a:moveTo>
                <a:cubicBezTo>
                  <a:pt x="2800770" y="2761561"/>
                  <a:pt x="2803852" y="2751097"/>
                  <a:pt x="2806578" y="2740301"/>
                </a:cubicBezTo>
                <a:cubicBezTo>
                  <a:pt x="2779863" y="2769326"/>
                  <a:pt x="2752588" y="2798144"/>
                  <a:pt x="2725873" y="2827169"/>
                </a:cubicBezTo>
                <a:cubicBezTo>
                  <a:pt x="2765776" y="2822817"/>
                  <a:pt x="2785088" y="2800420"/>
                  <a:pt x="2796849" y="2771276"/>
                </a:cubicBezTo>
                <a:close/>
                <a:moveTo>
                  <a:pt x="2777682" y="2897429"/>
                </a:moveTo>
                <a:cubicBezTo>
                  <a:pt x="2749769" y="2905588"/>
                  <a:pt x="2726363" y="2920523"/>
                  <a:pt x="2702957" y="2935458"/>
                </a:cubicBezTo>
                <a:cubicBezTo>
                  <a:pt x="2580338" y="3013167"/>
                  <a:pt x="2463365" y="3103181"/>
                  <a:pt x="2304714" y="3097333"/>
                </a:cubicBezTo>
                <a:cubicBezTo>
                  <a:pt x="2256872" y="3095551"/>
                  <a:pt x="2190954" y="3090894"/>
                  <a:pt x="2196310" y="3174569"/>
                </a:cubicBezTo>
                <a:cubicBezTo>
                  <a:pt x="2202916" y="3180846"/>
                  <a:pt x="2209523" y="3187123"/>
                  <a:pt x="2205570" y="3197784"/>
                </a:cubicBezTo>
                <a:cubicBezTo>
                  <a:pt x="2419877" y="3141302"/>
                  <a:pt x="2613661" y="3047219"/>
                  <a:pt x="2777682" y="2897429"/>
                </a:cubicBezTo>
                <a:close/>
                <a:moveTo>
                  <a:pt x="3096027" y="2257488"/>
                </a:moveTo>
                <a:cubicBezTo>
                  <a:pt x="3102746" y="2228040"/>
                  <a:pt x="3104246" y="2198602"/>
                  <a:pt x="3100062" y="2170726"/>
                </a:cubicBezTo>
                <a:cubicBezTo>
                  <a:pt x="3066028" y="1947511"/>
                  <a:pt x="3158665" y="1718290"/>
                  <a:pt x="3064858" y="1504824"/>
                </a:cubicBezTo>
                <a:cubicBezTo>
                  <a:pt x="3016824" y="1395119"/>
                  <a:pt x="2964337" y="1293975"/>
                  <a:pt x="2956793" y="1168010"/>
                </a:cubicBezTo>
                <a:cubicBezTo>
                  <a:pt x="2953834" y="1126071"/>
                  <a:pt x="2860054" y="1088114"/>
                  <a:pt x="2806613" y="1049795"/>
                </a:cubicBezTo>
                <a:cubicBezTo>
                  <a:pt x="2786814" y="1036071"/>
                  <a:pt x="2757348" y="1022595"/>
                  <a:pt x="2771050" y="997681"/>
                </a:cubicBezTo>
                <a:cubicBezTo>
                  <a:pt x="2807983" y="929047"/>
                  <a:pt x="2763852" y="889714"/>
                  <a:pt x="2725732" y="846224"/>
                </a:cubicBezTo>
                <a:cubicBezTo>
                  <a:pt x="2688736" y="785923"/>
                  <a:pt x="2626294" y="756391"/>
                  <a:pt x="2561866" y="701235"/>
                </a:cubicBezTo>
                <a:cubicBezTo>
                  <a:pt x="2580390" y="804468"/>
                  <a:pt x="2631254" y="846299"/>
                  <a:pt x="2714902" y="853060"/>
                </a:cubicBezTo>
                <a:cubicBezTo>
                  <a:pt x="2689100" y="883061"/>
                  <a:pt x="2655015" y="888932"/>
                  <a:pt x="2624471" y="868035"/>
                </a:cubicBezTo>
                <a:cubicBezTo>
                  <a:pt x="2548217" y="815515"/>
                  <a:pt x="2459758" y="776977"/>
                  <a:pt x="2418576" y="683214"/>
                </a:cubicBezTo>
                <a:cubicBezTo>
                  <a:pt x="2396542" y="634201"/>
                  <a:pt x="2348619" y="629199"/>
                  <a:pt x="2296392" y="634086"/>
                </a:cubicBezTo>
                <a:cubicBezTo>
                  <a:pt x="2309139" y="671998"/>
                  <a:pt x="2353883" y="670079"/>
                  <a:pt x="2362561" y="705205"/>
                </a:cubicBezTo>
                <a:cubicBezTo>
                  <a:pt x="2353262" y="728560"/>
                  <a:pt x="2331734" y="721219"/>
                  <a:pt x="2320495" y="711947"/>
                </a:cubicBezTo>
                <a:cubicBezTo>
                  <a:pt x="2275116" y="675977"/>
                  <a:pt x="2221356" y="664342"/>
                  <a:pt x="2166202" y="654746"/>
                </a:cubicBezTo>
                <a:cubicBezTo>
                  <a:pt x="2139851" y="650082"/>
                  <a:pt x="2107639" y="650902"/>
                  <a:pt x="2113204" y="603187"/>
                </a:cubicBezTo>
                <a:cubicBezTo>
                  <a:pt x="2117331" y="564513"/>
                  <a:pt x="2077886" y="560738"/>
                  <a:pt x="2049374" y="558464"/>
                </a:cubicBezTo>
                <a:cubicBezTo>
                  <a:pt x="1863438" y="541862"/>
                  <a:pt x="1674634" y="526113"/>
                  <a:pt x="1495220" y="586594"/>
                </a:cubicBezTo>
                <a:cubicBezTo>
                  <a:pt x="1409048" y="615914"/>
                  <a:pt x="1331532" y="675243"/>
                  <a:pt x="1255533" y="728754"/>
                </a:cubicBezTo>
                <a:cubicBezTo>
                  <a:pt x="1173944" y="785299"/>
                  <a:pt x="1099749" y="852880"/>
                  <a:pt x="995730" y="866647"/>
                </a:cubicBezTo>
                <a:cubicBezTo>
                  <a:pt x="985088" y="867808"/>
                  <a:pt x="967274" y="879710"/>
                  <a:pt x="967855" y="885031"/>
                </a:cubicBezTo>
                <a:cubicBezTo>
                  <a:pt x="984667" y="1016985"/>
                  <a:pt x="816284" y="1030503"/>
                  <a:pt x="804337" y="1150517"/>
                </a:cubicBezTo>
                <a:cubicBezTo>
                  <a:pt x="793265" y="1261284"/>
                  <a:pt x="713413" y="1351018"/>
                  <a:pt x="673041" y="1454751"/>
                </a:cubicBezTo>
                <a:cubicBezTo>
                  <a:pt x="623372" y="1581842"/>
                  <a:pt x="557724" y="1705560"/>
                  <a:pt x="605250" y="1847623"/>
                </a:cubicBezTo>
                <a:cubicBezTo>
                  <a:pt x="686349" y="2090201"/>
                  <a:pt x="732922" y="2351888"/>
                  <a:pt x="967507" y="2510968"/>
                </a:cubicBezTo>
                <a:cubicBezTo>
                  <a:pt x="981761" y="2520720"/>
                  <a:pt x="994349" y="2534960"/>
                  <a:pt x="1002950" y="2549635"/>
                </a:cubicBezTo>
                <a:cubicBezTo>
                  <a:pt x="1021975" y="2580938"/>
                  <a:pt x="1052828" y="2609609"/>
                  <a:pt x="1031907" y="2652268"/>
                </a:cubicBezTo>
                <a:cubicBezTo>
                  <a:pt x="984515" y="2620019"/>
                  <a:pt x="920017" y="2714810"/>
                  <a:pt x="883941" y="2638257"/>
                </a:cubicBezTo>
                <a:cubicBezTo>
                  <a:pt x="865358" y="2599297"/>
                  <a:pt x="840293" y="2617526"/>
                  <a:pt x="819052" y="2620839"/>
                </a:cubicBezTo>
                <a:lnTo>
                  <a:pt x="802519" y="2617185"/>
                </a:lnTo>
                <a:lnTo>
                  <a:pt x="851776" y="2672974"/>
                </a:lnTo>
                <a:cubicBezTo>
                  <a:pt x="910934" y="2737561"/>
                  <a:pt x="973103" y="2799221"/>
                  <a:pt x="1043938" y="2852594"/>
                </a:cubicBezTo>
                <a:cubicBezTo>
                  <a:pt x="1084467" y="2885341"/>
                  <a:pt x="1126630" y="2915097"/>
                  <a:pt x="1170074" y="2942499"/>
                </a:cubicBezTo>
                <a:lnTo>
                  <a:pt x="1268714" y="2998361"/>
                </a:lnTo>
                <a:lnTo>
                  <a:pt x="1272211" y="2992157"/>
                </a:lnTo>
                <a:cubicBezTo>
                  <a:pt x="1290133" y="2971360"/>
                  <a:pt x="1300539" y="2982877"/>
                  <a:pt x="1314586" y="2993190"/>
                </a:cubicBezTo>
                <a:cubicBezTo>
                  <a:pt x="1331229" y="3005103"/>
                  <a:pt x="1347872" y="3017016"/>
                  <a:pt x="1364931" y="3027809"/>
                </a:cubicBezTo>
                <a:cubicBezTo>
                  <a:pt x="1381990" y="3038601"/>
                  <a:pt x="1404138" y="3061488"/>
                  <a:pt x="1416587" y="3057170"/>
                </a:cubicBezTo>
                <a:cubicBezTo>
                  <a:pt x="1515840" y="3023129"/>
                  <a:pt x="1580308" y="3083883"/>
                  <a:pt x="1649409" y="3130202"/>
                </a:cubicBezTo>
                <a:lnTo>
                  <a:pt x="1655429" y="3133879"/>
                </a:lnTo>
                <a:lnTo>
                  <a:pt x="1755473" y="3147399"/>
                </a:lnTo>
                <a:lnTo>
                  <a:pt x="1756828" y="3144707"/>
                </a:lnTo>
                <a:cubicBezTo>
                  <a:pt x="1755322" y="3141347"/>
                  <a:pt x="1750168" y="3137283"/>
                  <a:pt x="1739171" y="3132090"/>
                </a:cubicBezTo>
                <a:cubicBezTo>
                  <a:pt x="1710827" y="3119029"/>
                  <a:pt x="1679698" y="3110041"/>
                  <a:pt x="1653001" y="3087380"/>
                </a:cubicBezTo>
                <a:cubicBezTo>
                  <a:pt x="1723636" y="3098250"/>
                  <a:pt x="1793731" y="3114025"/>
                  <a:pt x="1864349" y="3119783"/>
                </a:cubicBezTo>
                <a:cubicBezTo>
                  <a:pt x="2002006" y="3130612"/>
                  <a:pt x="2135663" y="3119537"/>
                  <a:pt x="2247918" y="3023309"/>
                </a:cubicBezTo>
                <a:cubicBezTo>
                  <a:pt x="2263697" y="3010011"/>
                  <a:pt x="2291981" y="3007736"/>
                  <a:pt x="2314739" y="3006599"/>
                </a:cubicBezTo>
                <a:cubicBezTo>
                  <a:pt x="2439310" y="3001088"/>
                  <a:pt x="2533482" y="2919216"/>
                  <a:pt x="2646881" y="2885313"/>
                </a:cubicBezTo>
                <a:cubicBezTo>
                  <a:pt x="2632532" y="2850001"/>
                  <a:pt x="2588961" y="2884900"/>
                  <a:pt x="2581224" y="2838638"/>
                </a:cubicBezTo>
                <a:cubicBezTo>
                  <a:pt x="2750608" y="2812089"/>
                  <a:pt x="2793686" y="2627033"/>
                  <a:pt x="2938416" y="2561989"/>
                </a:cubicBezTo>
                <a:cubicBezTo>
                  <a:pt x="2897793" y="2542461"/>
                  <a:pt x="2873946" y="2570634"/>
                  <a:pt x="2842106" y="2577337"/>
                </a:cubicBezTo>
                <a:cubicBezTo>
                  <a:pt x="2829570" y="2521636"/>
                  <a:pt x="2875695" y="2495339"/>
                  <a:pt x="2907226" y="2480866"/>
                </a:cubicBezTo>
                <a:cubicBezTo>
                  <a:pt x="3008743" y="2434262"/>
                  <a:pt x="3075869" y="2345831"/>
                  <a:pt x="3096027" y="2257488"/>
                </a:cubicBezTo>
                <a:close/>
                <a:moveTo>
                  <a:pt x="3068396" y="2541892"/>
                </a:moveTo>
                <a:cubicBezTo>
                  <a:pt x="3007560" y="2623361"/>
                  <a:pt x="2945956" y="2705181"/>
                  <a:pt x="2884351" y="2787004"/>
                </a:cubicBezTo>
                <a:cubicBezTo>
                  <a:pt x="2976229" y="2728531"/>
                  <a:pt x="3029335" y="2640368"/>
                  <a:pt x="3068396" y="2541892"/>
                </a:cubicBezTo>
                <a:close/>
                <a:moveTo>
                  <a:pt x="3520469" y="1915870"/>
                </a:moveTo>
                <a:cubicBezTo>
                  <a:pt x="3516409" y="1927736"/>
                  <a:pt x="3510597" y="1939542"/>
                  <a:pt x="3503059" y="1951266"/>
                </a:cubicBezTo>
                <a:cubicBezTo>
                  <a:pt x="3504841" y="1903426"/>
                  <a:pt x="3507184" y="1855792"/>
                  <a:pt x="3508965" y="1807952"/>
                </a:cubicBezTo>
                <a:cubicBezTo>
                  <a:pt x="3529060" y="1844121"/>
                  <a:pt x="3532650" y="1880271"/>
                  <a:pt x="3520469" y="1915870"/>
                </a:cubicBezTo>
                <a:close/>
                <a:moveTo>
                  <a:pt x="3183898" y="2870054"/>
                </a:moveTo>
                <a:cubicBezTo>
                  <a:pt x="3186787" y="2862909"/>
                  <a:pt x="3185552" y="2855910"/>
                  <a:pt x="3172503" y="2849796"/>
                </a:cubicBezTo>
                <a:cubicBezTo>
                  <a:pt x="3156295" y="2841874"/>
                  <a:pt x="3145275" y="2854380"/>
                  <a:pt x="3137270" y="2867367"/>
                </a:cubicBezTo>
                <a:cubicBezTo>
                  <a:pt x="3120636" y="2895024"/>
                  <a:pt x="3099512" y="2921016"/>
                  <a:pt x="3090380" y="2950814"/>
                </a:cubicBezTo>
                <a:cubicBezTo>
                  <a:pt x="3061253" y="3046592"/>
                  <a:pt x="2992922" y="3108689"/>
                  <a:pt x="2912064" y="3154655"/>
                </a:cubicBezTo>
                <a:cubicBezTo>
                  <a:pt x="2867476" y="3180245"/>
                  <a:pt x="2816762" y="3196542"/>
                  <a:pt x="2775353" y="3229056"/>
                </a:cubicBezTo>
                <a:cubicBezTo>
                  <a:pt x="2758038" y="3243056"/>
                  <a:pt x="2713500" y="3244414"/>
                  <a:pt x="2733109" y="3281039"/>
                </a:cubicBezTo>
                <a:cubicBezTo>
                  <a:pt x="2754687" y="3320947"/>
                  <a:pt x="2786017" y="3289805"/>
                  <a:pt x="2807115" y="3275930"/>
                </a:cubicBezTo>
                <a:cubicBezTo>
                  <a:pt x="2958652" y="3177032"/>
                  <a:pt x="3083615" y="3051692"/>
                  <a:pt x="3170556" y="2891193"/>
                </a:cubicBezTo>
                <a:cubicBezTo>
                  <a:pt x="3173998" y="2884492"/>
                  <a:pt x="3181010" y="2877200"/>
                  <a:pt x="3183898" y="2870054"/>
                </a:cubicBezTo>
                <a:close/>
                <a:moveTo>
                  <a:pt x="3449537" y="2442421"/>
                </a:moveTo>
                <a:cubicBezTo>
                  <a:pt x="3573808" y="2088896"/>
                  <a:pt x="3602940" y="1561357"/>
                  <a:pt x="3439113" y="1295767"/>
                </a:cubicBezTo>
                <a:cubicBezTo>
                  <a:pt x="3437468" y="1436192"/>
                  <a:pt x="3497886" y="1560699"/>
                  <a:pt x="3504410" y="1694582"/>
                </a:cubicBezTo>
                <a:cubicBezTo>
                  <a:pt x="3469456" y="1692472"/>
                  <a:pt x="3473556" y="1665914"/>
                  <a:pt x="3460532" y="1647684"/>
                </a:cubicBezTo>
                <a:cubicBezTo>
                  <a:pt x="3436411" y="1695538"/>
                  <a:pt x="3480898" y="1718413"/>
                  <a:pt x="3480887" y="1752871"/>
                </a:cubicBezTo>
                <a:cubicBezTo>
                  <a:pt x="3481859" y="2030835"/>
                  <a:pt x="3475683" y="2307427"/>
                  <a:pt x="3371478" y="2571290"/>
                </a:cubicBezTo>
                <a:cubicBezTo>
                  <a:pt x="3352197" y="2621578"/>
                  <a:pt x="3306464" y="2658869"/>
                  <a:pt x="3297174" y="2721794"/>
                </a:cubicBezTo>
                <a:cubicBezTo>
                  <a:pt x="3356118" y="2658769"/>
                  <a:pt x="3408113" y="2560263"/>
                  <a:pt x="3449537" y="2442421"/>
                </a:cubicBezTo>
                <a:close/>
                <a:moveTo>
                  <a:pt x="3581856" y="2368328"/>
                </a:moveTo>
                <a:cubicBezTo>
                  <a:pt x="3563120" y="2419296"/>
                  <a:pt x="3531641" y="2466337"/>
                  <a:pt x="3495008" y="2511787"/>
                </a:cubicBezTo>
                <a:cubicBezTo>
                  <a:pt x="3428985" y="2629625"/>
                  <a:pt x="3428483" y="2775580"/>
                  <a:pt x="3345857" y="2891728"/>
                </a:cubicBezTo>
                <a:cubicBezTo>
                  <a:pt x="3327641" y="2853067"/>
                  <a:pt x="3369606" y="2837991"/>
                  <a:pt x="3354362" y="2806812"/>
                </a:cubicBezTo>
                <a:cubicBezTo>
                  <a:pt x="3307401" y="2852582"/>
                  <a:pt x="3257696" y="2895421"/>
                  <a:pt x="3236789" y="2960420"/>
                </a:cubicBezTo>
                <a:cubicBezTo>
                  <a:pt x="3218857" y="3015676"/>
                  <a:pt x="3157129" y="3027253"/>
                  <a:pt x="3131676" y="3075253"/>
                </a:cubicBezTo>
                <a:cubicBezTo>
                  <a:pt x="3014561" y="3294762"/>
                  <a:pt x="2806473" y="3403325"/>
                  <a:pt x="2597677" y="3510352"/>
                </a:cubicBezTo>
                <a:cubicBezTo>
                  <a:pt x="2560493" y="3529751"/>
                  <a:pt x="2525431" y="3536536"/>
                  <a:pt x="2478069" y="3531741"/>
                </a:cubicBezTo>
                <a:cubicBezTo>
                  <a:pt x="2396584" y="3522593"/>
                  <a:pt x="2318575" y="3562595"/>
                  <a:pt x="2254837" y="3617461"/>
                </a:cubicBezTo>
                <a:cubicBezTo>
                  <a:pt x="2232220" y="3637154"/>
                  <a:pt x="2213177" y="3657537"/>
                  <a:pt x="2179905" y="3656050"/>
                </a:cubicBezTo>
                <a:cubicBezTo>
                  <a:pt x="2168216" y="3620446"/>
                  <a:pt x="2219814" y="3634469"/>
                  <a:pt x="2211390" y="3591780"/>
                </a:cubicBezTo>
                <a:cubicBezTo>
                  <a:pt x="2015309" y="3652465"/>
                  <a:pt x="1813289" y="3698186"/>
                  <a:pt x="1589034" y="3604197"/>
                </a:cubicBezTo>
                <a:cubicBezTo>
                  <a:pt x="1747262" y="3571600"/>
                  <a:pt x="1890696" y="3590951"/>
                  <a:pt x="2026442" y="3539806"/>
                </a:cubicBezTo>
                <a:cubicBezTo>
                  <a:pt x="1878243" y="3538472"/>
                  <a:pt x="1730398" y="3537905"/>
                  <a:pt x="1582197" y="3536571"/>
                </a:cubicBezTo>
                <a:cubicBezTo>
                  <a:pt x="1610847" y="3500605"/>
                  <a:pt x="1611119" y="3498152"/>
                  <a:pt x="1650769" y="3501366"/>
                </a:cubicBezTo>
                <a:cubicBezTo>
                  <a:pt x="1869625" y="3518683"/>
                  <a:pt x="2074640" y="3468330"/>
                  <a:pt x="2284727" y="3407733"/>
                </a:cubicBezTo>
                <a:cubicBezTo>
                  <a:pt x="2447385" y="3361459"/>
                  <a:pt x="2574853" y="3268956"/>
                  <a:pt x="2714910" y="3190693"/>
                </a:cubicBezTo>
                <a:cubicBezTo>
                  <a:pt x="2773756" y="3157626"/>
                  <a:pt x="2846244" y="3158334"/>
                  <a:pt x="2898779" y="3104421"/>
                </a:cubicBezTo>
                <a:cubicBezTo>
                  <a:pt x="2977340" y="3025056"/>
                  <a:pt x="3056547" y="2949120"/>
                  <a:pt x="3111569" y="2848905"/>
                </a:cubicBezTo>
                <a:cubicBezTo>
                  <a:pt x="3139391" y="2797954"/>
                  <a:pt x="3152027" y="2731163"/>
                  <a:pt x="3229136" y="2712525"/>
                </a:cubicBezTo>
                <a:cubicBezTo>
                  <a:pt x="3249567" y="2707335"/>
                  <a:pt x="3256341" y="2646030"/>
                  <a:pt x="3269652" y="2610123"/>
                </a:cubicBezTo>
                <a:cubicBezTo>
                  <a:pt x="3317132" y="2440738"/>
                  <a:pt x="3441022" y="2290749"/>
                  <a:pt x="3395818" y="2095940"/>
                </a:cubicBezTo>
                <a:cubicBezTo>
                  <a:pt x="3360075" y="2219896"/>
                  <a:pt x="3323563" y="2344207"/>
                  <a:pt x="3287820" y="2468162"/>
                </a:cubicBezTo>
                <a:cubicBezTo>
                  <a:pt x="3144306" y="2764039"/>
                  <a:pt x="2938874" y="3020367"/>
                  <a:pt x="2642413" y="3150413"/>
                </a:cubicBezTo>
                <a:cubicBezTo>
                  <a:pt x="2455655" y="3232424"/>
                  <a:pt x="2250631" y="3317234"/>
                  <a:pt x="2033391" y="3319661"/>
                </a:cubicBezTo>
                <a:cubicBezTo>
                  <a:pt x="1923794" y="3284773"/>
                  <a:pt x="1809587" y="3308803"/>
                  <a:pt x="1698657" y="3291291"/>
                </a:cubicBezTo>
                <a:cubicBezTo>
                  <a:pt x="1654019" y="3284315"/>
                  <a:pt x="1606468" y="3285193"/>
                  <a:pt x="1561361" y="3246772"/>
                </a:cubicBezTo>
                <a:cubicBezTo>
                  <a:pt x="1634713" y="3215892"/>
                  <a:pt x="1701416" y="3242535"/>
                  <a:pt x="1764530" y="3246152"/>
                </a:cubicBezTo>
                <a:cubicBezTo>
                  <a:pt x="1886979" y="3253255"/>
                  <a:pt x="2001008" y="3200442"/>
                  <a:pt x="2122606" y="3204678"/>
                </a:cubicBezTo>
                <a:cubicBezTo>
                  <a:pt x="2132623" y="3205201"/>
                  <a:pt x="2143621" y="3187581"/>
                  <a:pt x="2154161" y="3178087"/>
                </a:cubicBezTo>
                <a:cubicBezTo>
                  <a:pt x="2125364" y="3155923"/>
                  <a:pt x="2093604" y="3165848"/>
                  <a:pt x="2061683" y="3169328"/>
                </a:cubicBezTo>
                <a:cubicBezTo>
                  <a:pt x="1951073" y="3181930"/>
                  <a:pt x="1840881" y="3193409"/>
                  <a:pt x="1731180" y="3167416"/>
                </a:cubicBezTo>
                <a:lnTo>
                  <a:pt x="1736001" y="3163097"/>
                </a:lnTo>
                <a:lnTo>
                  <a:pt x="1716343" y="3165273"/>
                </a:lnTo>
                <a:lnTo>
                  <a:pt x="1715584" y="3165096"/>
                </a:lnTo>
                <a:lnTo>
                  <a:pt x="1721515" y="3167663"/>
                </a:lnTo>
                <a:cubicBezTo>
                  <a:pt x="1641711" y="3167752"/>
                  <a:pt x="1567736" y="3149102"/>
                  <a:pt x="1496278" y="3122371"/>
                </a:cubicBezTo>
                <a:lnTo>
                  <a:pt x="1453079" y="3104054"/>
                </a:lnTo>
                <a:lnTo>
                  <a:pt x="1438894" y="3099915"/>
                </a:lnTo>
                <a:cubicBezTo>
                  <a:pt x="1295512" y="3049183"/>
                  <a:pt x="1163653" y="2975306"/>
                  <a:pt x="1042486" y="2879648"/>
                </a:cubicBezTo>
                <a:cubicBezTo>
                  <a:pt x="927272" y="2800102"/>
                  <a:pt x="828825" y="2705975"/>
                  <a:pt x="749936" y="2593927"/>
                </a:cubicBezTo>
                <a:lnTo>
                  <a:pt x="732306" y="2565104"/>
                </a:lnTo>
                <a:lnTo>
                  <a:pt x="687540" y="2529387"/>
                </a:lnTo>
                <a:cubicBezTo>
                  <a:pt x="653384" y="2497580"/>
                  <a:pt x="627117" y="2459124"/>
                  <a:pt x="622947" y="2402376"/>
                </a:cubicBezTo>
                <a:cubicBezTo>
                  <a:pt x="621912" y="2387951"/>
                  <a:pt x="617655" y="2373609"/>
                  <a:pt x="612424" y="2360183"/>
                </a:cubicBezTo>
                <a:cubicBezTo>
                  <a:pt x="602809" y="2336197"/>
                  <a:pt x="594196" y="2299180"/>
                  <a:pt x="562583" y="2310435"/>
                </a:cubicBezTo>
                <a:cubicBezTo>
                  <a:pt x="523694" y="2324098"/>
                  <a:pt x="557704" y="2354577"/>
                  <a:pt x="564431" y="2374299"/>
                </a:cubicBezTo>
                <a:cubicBezTo>
                  <a:pt x="613289" y="2516218"/>
                  <a:pt x="684656" y="2647337"/>
                  <a:pt x="766582" y="2774074"/>
                </a:cubicBezTo>
                <a:cubicBezTo>
                  <a:pt x="793696" y="2795612"/>
                  <a:pt x="820601" y="2817713"/>
                  <a:pt x="846738" y="2840167"/>
                </a:cubicBezTo>
                <a:cubicBezTo>
                  <a:pt x="810604" y="2822303"/>
                  <a:pt x="775654" y="2802963"/>
                  <a:pt x="742097" y="2781588"/>
                </a:cubicBezTo>
                <a:cubicBezTo>
                  <a:pt x="722749" y="2776969"/>
                  <a:pt x="704570" y="2765761"/>
                  <a:pt x="676486" y="2784708"/>
                </a:cubicBezTo>
                <a:cubicBezTo>
                  <a:pt x="728459" y="2861409"/>
                  <a:pt x="806336" y="2916445"/>
                  <a:pt x="868036" y="2991012"/>
                </a:cubicBezTo>
                <a:cubicBezTo>
                  <a:pt x="926419" y="3040098"/>
                  <a:pt x="986547" y="3087916"/>
                  <a:pt x="1044932" y="3137004"/>
                </a:cubicBezTo>
                <a:cubicBezTo>
                  <a:pt x="989223" y="3109968"/>
                  <a:pt x="937630" y="3078715"/>
                  <a:pt x="888614" y="3043951"/>
                </a:cubicBezTo>
                <a:cubicBezTo>
                  <a:pt x="821552" y="3033768"/>
                  <a:pt x="755670" y="3039337"/>
                  <a:pt x="699948" y="2989961"/>
                </a:cubicBezTo>
                <a:cubicBezTo>
                  <a:pt x="281651" y="2622373"/>
                  <a:pt x="141496" y="2151773"/>
                  <a:pt x="183875" y="1612273"/>
                </a:cubicBezTo>
                <a:cubicBezTo>
                  <a:pt x="188090" y="1559590"/>
                  <a:pt x="198332" y="1507866"/>
                  <a:pt x="206890" y="1455518"/>
                </a:cubicBezTo>
                <a:cubicBezTo>
                  <a:pt x="214761" y="1406746"/>
                  <a:pt x="238051" y="1361134"/>
                  <a:pt x="217473" y="1308195"/>
                </a:cubicBezTo>
                <a:cubicBezTo>
                  <a:pt x="147608" y="1484596"/>
                  <a:pt x="125977" y="1673772"/>
                  <a:pt x="127935" y="1859568"/>
                </a:cubicBezTo>
                <a:cubicBezTo>
                  <a:pt x="134779" y="2490069"/>
                  <a:pt x="439946" y="2963133"/>
                  <a:pt x="834687" y="3230728"/>
                </a:cubicBezTo>
                <a:cubicBezTo>
                  <a:pt x="869598" y="3239840"/>
                  <a:pt x="900602" y="3252612"/>
                  <a:pt x="934385" y="3278538"/>
                </a:cubicBezTo>
                <a:cubicBezTo>
                  <a:pt x="888310" y="3280601"/>
                  <a:pt x="853065" y="3275830"/>
                  <a:pt x="817282" y="3258737"/>
                </a:cubicBezTo>
                <a:cubicBezTo>
                  <a:pt x="768585" y="3271314"/>
                  <a:pt x="730917" y="3236930"/>
                  <a:pt x="692978" y="3204995"/>
                </a:cubicBezTo>
                <a:cubicBezTo>
                  <a:pt x="408793" y="2966261"/>
                  <a:pt x="199065" y="2674720"/>
                  <a:pt x="112474" y="2312684"/>
                </a:cubicBezTo>
                <a:cubicBezTo>
                  <a:pt x="63451" y="2107522"/>
                  <a:pt x="-577" y="1898078"/>
                  <a:pt x="54628" y="1678592"/>
                </a:cubicBezTo>
                <a:cubicBezTo>
                  <a:pt x="82159" y="1568183"/>
                  <a:pt x="53829" y="1446637"/>
                  <a:pt x="97341" y="1339602"/>
                </a:cubicBezTo>
                <a:cubicBezTo>
                  <a:pt x="182138" y="1129809"/>
                  <a:pt x="256942" y="907377"/>
                  <a:pt x="419657" y="745615"/>
                </a:cubicBezTo>
                <a:cubicBezTo>
                  <a:pt x="528300" y="638474"/>
                  <a:pt x="633141" y="526096"/>
                  <a:pt x="748745" y="426001"/>
                </a:cubicBezTo>
                <a:cubicBezTo>
                  <a:pt x="768431" y="409049"/>
                  <a:pt x="782633" y="386234"/>
                  <a:pt x="799016" y="366145"/>
                </a:cubicBezTo>
                <a:cubicBezTo>
                  <a:pt x="610116" y="455656"/>
                  <a:pt x="486409" y="617201"/>
                  <a:pt x="355598" y="770368"/>
                </a:cubicBezTo>
                <a:cubicBezTo>
                  <a:pt x="311667" y="821727"/>
                  <a:pt x="315740" y="824514"/>
                  <a:pt x="251763" y="852489"/>
                </a:cubicBezTo>
                <a:cubicBezTo>
                  <a:pt x="463591" y="546199"/>
                  <a:pt x="718083" y="317633"/>
                  <a:pt x="1049461" y="179470"/>
                </a:cubicBezTo>
                <a:cubicBezTo>
                  <a:pt x="989999" y="253791"/>
                  <a:pt x="869526" y="249970"/>
                  <a:pt x="829488" y="349361"/>
                </a:cubicBezTo>
                <a:cubicBezTo>
                  <a:pt x="994893" y="288791"/>
                  <a:pt x="1139116" y="182078"/>
                  <a:pt x="1311294" y="134227"/>
                </a:cubicBezTo>
                <a:cubicBezTo>
                  <a:pt x="1298249" y="110884"/>
                  <a:pt x="1285882" y="118425"/>
                  <a:pt x="1275946" y="121123"/>
                </a:cubicBezTo>
                <a:cubicBezTo>
                  <a:pt x="1257407" y="126376"/>
                  <a:pt x="1239138" y="129174"/>
                  <a:pt x="1236735" y="104671"/>
                </a:cubicBezTo>
                <a:cubicBezTo>
                  <a:pt x="1235121" y="84928"/>
                  <a:pt x="1256340" y="84499"/>
                  <a:pt x="1268663" y="83962"/>
                </a:cubicBezTo>
                <a:cubicBezTo>
                  <a:pt x="1314177" y="81690"/>
                  <a:pt x="1360191" y="81517"/>
                  <a:pt x="1405850" y="80575"/>
                </a:cubicBezTo>
                <a:cubicBezTo>
                  <a:pt x="1405826" y="92692"/>
                  <a:pt x="1368369" y="114545"/>
                  <a:pt x="1402870" y="107551"/>
                </a:cubicBezTo>
                <a:cubicBezTo>
                  <a:pt x="1581255" y="72215"/>
                  <a:pt x="1763704" y="74123"/>
                  <a:pt x="1942320" y="43338"/>
                </a:cubicBezTo>
                <a:cubicBezTo>
                  <a:pt x="2042475" y="26223"/>
                  <a:pt x="2142027" y="15905"/>
                  <a:pt x="2236279" y="68079"/>
                </a:cubicBezTo>
                <a:cubicBezTo>
                  <a:pt x="2236279" y="68079"/>
                  <a:pt x="2236488" y="67517"/>
                  <a:pt x="2236488" y="67517"/>
                </a:cubicBezTo>
                <a:cubicBezTo>
                  <a:pt x="2244342" y="70428"/>
                  <a:pt x="2253048" y="76208"/>
                  <a:pt x="2259843" y="76815"/>
                </a:cubicBezTo>
                <a:cubicBezTo>
                  <a:pt x="2384498" y="74526"/>
                  <a:pt x="2463548" y="162546"/>
                  <a:pt x="2558109" y="222490"/>
                </a:cubicBezTo>
                <a:cubicBezTo>
                  <a:pt x="2664184" y="289255"/>
                  <a:pt x="2773811" y="351597"/>
                  <a:pt x="2887184" y="403839"/>
                </a:cubicBezTo>
                <a:cubicBezTo>
                  <a:pt x="2937906" y="427109"/>
                  <a:pt x="2898706" y="376200"/>
                  <a:pt x="2903976" y="343054"/>
                </a:cubicBezTo>
                <a:cubicBezTo>
                  <a:pt x="3006273" y="449264"/>
                  <a:pt x="3112840" y="535359"/>
                  <a:pt x="3185523" y="643991"/>
                </a:cubicBezTo>
                <a:cubicBezTo>
                  <a:pt x="3229541" y="709448"/>
                  <a:pt x="3321378" y="714778"/>
                  <a:pt x="3339681" y="796229"/>
                </a:cubicBezTo>
                <a:cubicBezTo>
                  <a:pt x="3420515" y="893204"/>
                  <a:pt x="3471502" y="1005281"/>
                  <a:pt x="3506481" y="1126100"/>
                </a:cubicBezTo>
                <a:cubicBezTo>
                  <a:pt x="3465910" y="1008313"/>
                  <a:pt x="3355371" y="927766"/>
                  <a:pt x="3335629" y="798555"/>
                </a:cubicBezTo>
                <a:cubicBezTo>
                  <a:pt x="3299498" y="763463"/>
                  <a:pt x="3255590" y="745910"/>
                  <a:pt x="3198774" y="740800"/>
                </a:cubicBezTo>
                <a:cubicBezTo>
                  <a:pt x="3372088" y="903331"/>
                  <a:pt x="3429315" y="1129400"/>
                  <a:pt x="3533240" y="1351723"/>
                </a:cubicBezTo>
                <a:cubicBezTo>
                  <a:pt x="3547995" y="1289546"/>
                  <a:pt x="3507060" y="1262246"/>
                  <a:pt x="3505541" y="1211265"/>
                </a:cubicBezTo>
                <a:cubicBezTo>
                  <a:pt x="3557916" y="1264506"/>
                  <a:pt x="3584458" y="1320295"/>
                  <a:pt x="3598323" y="1375851"/>
                </a:cubicBezTo>
                <a:cubicBezTo>
                  <a:pt x="3614471" y="1442464"/>
                  <a:pt x="3638096" y="1523335"/>
                  <a:pt x="3621492" y="1578446"/>
                </a:cubicBezTo>
                <a:cubicBezTo>
                  <a:pt x="3594865" y="1667490"/>
                  <a:pt x="3667733" y="1713651"/>
                  <a:pt x="3669186" y="1783750"/>
                </a:cubicBezTo>
                <a:cubicBezTo>
                  <a:pt x="3662278" y="1809269"/>
                  <a:pt x="3635859" y="1823725"/>
                  <a:pt x="3645949" y="1861926"/>
                </a:cubicBezTo>
                <a:cubicBezTo>
                  <a:pt x="3667265" y="1943857"/>
                  <a:pt x="3648806" y="2026358"/>
                  <a:pt x="3621162" y="2106091"/>
                </a:cubicBezTo>
                <a:cubicBezTo>
                  <a:pt x="3611403" y="2137574"/>
                  <a:pt x="3601999" y="2169824"/>
                  <a:pt x="3592242" y="2201309"/>
                </a:cubicBezTo>
                <a:cubicBezTo>
                  <a:pt x="3606584" y="2262465"/>
                  <a:pt x="3600592" y="2317359"/>
                  <a:pt x="3581856" y="2368328"/>
                </a:cubicBezTo>
                <a:close/>
              </a:path>
            </a:pathLst>
          </a:custGeom>
          <a:solidFill>
            <a:schemeClr val="accent1"/>
          </a:solidFill>
          <a:ln w="266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xmlns="" id="{3414A273-1FA9-451F-A027-CF177DF73014}"/>
              </a:ext>
            </a:extLst>
          </p:cNvPr>
          <p:cNvSpPr/>
          <p:nvPr/>
        </p:nvSpPr>
        <p:spPr>
          <a:xfrm rot="14979525">
            <a:off x="5507649" y="993782"/>
            <a:ext cx="2939344" cy="2197755"/>
          </a:xfrm>
          <a:custGeom>
            <a:avLst/>
            <a:gdLst>
              <a:gd name="connsiteX0" fmla="*/ 212388 w 3669186"/>
              <a:gd name="connsiteY0" fmla="*/ 960420 h 3657946"/>
              <a:gd name="connsiteX1" fmla="*/ 94450 w 3669186"/>
              <a:gd name="connsiteY1" fmla="*/ 1278544 h 3657946"/>
              <a:gd name="connsiteX2" fmla="*/ 212388 w 3669186"/>
              <a:gd name="connsiteY2" fmla="*/ 960420 h 3657946"/>
              <a:gd name="connsiteX3" fmla="*/ 24586 w 3669186"/>
              <a:gd name="connsiteY3" fmla="*/ 1516276 h 3657946"/>
              <a:gd name="connsiteX4" fmla="*/ 696 w 3669186"/>
              <a:gd name="connsiteY4" fmla="*/ 1564148 h 3657946"/>
              <a:gd name="connsiteX5" fmla="*/ 38938 w 3669186"/>
              <a:gd name="connsiteY5" fmla="*/ 1359430 h 3657946"/>
              <a:gd name="connsiteX6" fmla="*/ 24586 w 3669186"/>
              <a:gd name="connsiteY6" fmla="*/ 1516276 h 3657946"/>
              <a:gd name="connsiteX7" fmla="*/ 1406620 w 3669186"/>
              <a:gd name="connsiteY7" fmla="*/ 78309 h 3657946"/>
              <a:gd name="connsiteX8" fmla="*/ 1406341 w 3669186"/>
              <a:gd name="connsiteY8" fmla="*/ 79060 h 3657946"/>
              <a:gd name="connsiteX9" fmla="*/ 1406026 w 3669186"/>
              <a:gd name="connsiteY9" fmla="*/ 78373 h 3657946"/>
              <a:gd name="connsiteX10" fmla="*/ 1406620 w 3669186"/>
              <a:gd name="connsiteY10" fmla="*/ 78309 h 3657946"/>
              <a:gd name="connsiteX11" fmla="*/ 1789269 w 3669186"/>
              <a:gd name="connsiteY11" fmla="*/ 0 h 3657946"/>
              <a:gd name="connsiteX12" fmla="*/ 1407031 w 3669186"/>
              <a:gd name="connsiteY12" fmla="*/ 79103 h 3657946"/>
              <a:gd name="connsiteX13" fmla="*/ 1441147 w 3669186"/>
              <a:gd name="connsiteY13" fmla="*/ 43888 h 3657946"/>
              <a:gd name="connsiteX14" fmla="*/ 1789269 w 3669186"/>
              <a:gd name="connsiteY14" fmla="*/ 0 h 3657946"/>
              <a:gd name="connsiteX15" fmla="*/ 1084279 w 3669186"/>
              <a:gd name="connsiteY15" fmla="*/ 2853565 h 3657946"/>
              <a:gd name="connsiteX16" fmla="*/ 976760 w 3669186"/>
              <a:gd name="connsiteY16" fmla="*/ 2756267 h 3657946"/>
              <a:gd name="connsiteX17" fmla="*/ 1084279 w 3669186"/>
              <a:gd name="connsiteY17" fmla="*/ 2853565 h 3657946"/>
              <a:gd name="connsiteX18" fmla="*/ 1096154 w 3669186"/>
              <a:gd name="connsiteY18" fmla="*/ 3480821 h 3657946"/>
              <a:gd name="connsiteX19" fmla="*/ 977838 w 3669186"/>
              <a:gd name="connsiteY19" fmla="*/ 3417813 h 3657946"/>
              <a:gd name="connsiteX20" fmla="*/ 1096154 w 3669186"/>
              <a:gd name="connsiteY20" fmla="*/ 3480821 h 3657946"/>
              <a:gd name="connsiteX21" fmla="*/ 1393982 w 3669186"/>
              <a:gd name="connsiteY21" fmla="*/ 3565709 h 3657946"/>
              <a:gd name="connsiteX22" fmla="*/ 1145537 w 3669186"/>
              <a:gd name="connsiteY22" fmla="*/ 3538697 h 3657946"/>
              <a:gd name="connsiteX23" fmla="*/ 1393982 w 3669186"/>
              <a:gd name="connsiteY23" fmla="*/ 3565709 h 3657946"/>
              <a:gd name="connsiteX24" fmla="*/ 1728146 w 3669186"/>
              <a:gd name="connsiteY24" fmla="*/ 3168709 h 3657946"/>
              <a:gd name="connsiteX25" fmla="*/ 1722536 w 3669186"/>
              <a:gd name="connsiteY25" fmla="*/ 3166629 h 3657946"/>
              <a:gd name="connsiteX26" fmla="*/ 1727304 w 3669186"/>
              <a:gd name="connsiteY26" fmla="*/ 3167541 h 3657946"/>
              <a:gd name="connsiteX27" fmla="*/ 1728146 w 3669186"/>
              <a:gd name="connsiteY27" fmla="*/ 3168709 h 3657946"/>
              <a:gd name="connsiteX28" fmla="*/ 1728239 w 3669186"/>
              <a:gd name="connsiteY28" fmla="*/ 3168459 h 3657946"/>
              <a:gd name="connsiteX29" fmla="*/ 1727304 w 3669186"/>
              <a:gd name="connsiteY29" fmla="*/ 3167541 h 3657946"/>
              <a:gd name="connsiteX30" fmla="*/ 1727957 w 3669186"/>
              <a:gd name="connsiteY30" fmla="*/ 3167499 h 3657946"/>
              <a:gd name="connsiteX31" fmla="*/ 1728239 w 3669186"/>
              <a:gd name="connsiteY31" fmla="*/ 3168459 h 3657946"/>
              <a:gd name="connsiteX32" fmla="*/ 1552342 w 3669186"/>
              <a:gd name="connsiteY32" fmla="*/ 3642925 h 3657946"/>
              <a:gd name="connsiteX33" fmla="*/ 1352398 w 3669186"/>
              <a:gd name="connsiteY33" fmla="*/ 3626238 h 3657946"/>
              <a:gd name="connsiteX34" fmla="*/ 1552342 w 3669186"/>
              <a:gd name="connsiteY34" fmla="*/ 3642925 h 3657946"/>
              <a:gd name="connsiteX35" fmla="*/ 2841282 w 3669186"/>
              <a:gd name="connsiteY35" fmla="*/ 321090 h 3657946"/>
              <a:gd name="connsiteX36" fmla="*/ 2593782 w 3669186"/>
              <a:gd name="connsiteY36" fmla="*/ 191681 h 3657946"/>
              <a:gd name="connsiteX37" fmla="*/ 2841282 w 3669186"/>
              <a:gd name="connsiteY37" fmla="*/ 321090 h 3657946"/>
              <a:gd name="connsiteX38" fmla="*/ 2203203 w 3669186"/>
              <a:gd name="connsiteY38" fmla="*/ 3331561 h 3657946"/>
              <a:gd name="connsiteX39" fmla="*/ 1600416 w 3669186"/>
              <a:gd name="connsiteY39" fmla="*/ 3370380 h 3657946"/>
              <a:gd name="connsiteX40" fmla="*/ 1083961 w 3669186"/>
              <a:gd name="connsiteY40" fmla="*/ 3198697 h 3657946"/>
              <a:gd name="connsiteX41" fmla="*/ 1588349 w 3669186"/>
              <a:gd name="connsiteY41" fmla="*/ 3346122 h 3657946"/>
              <a:gd name="connsiteX42" fmla="*/ 2203203 w 3669186"/>
              <a:gd name="connsiteY42" fmla="*/ 3331561 h 3657946"/>
              <a:gd name="connsiteX43" fmla="*/ 2796849 w 3669186"/>
              <a:gd name="connsiteY43" fmla="*/ 2771276 h 3657946"/>
              <a:gd name="connsiteX44" fmla="*/ 2806578 w 3669186"/>
              <a:gd name="connsiteY44" fmla="*/ 2740301 h 3657946"/>
              <a:gd name="connsiteX45" fmla="*/ 2725873 w 3669186"/>
              <a:gd name="connsiteY45" fmla="*/ 2827169 h 3657946"/>
              <a:gd name="connsiteX46" fmla="*/ 2796849 w 3669186"/>
              <a:gd name="connsiteY46" fmla="*/ 2771276 h 3657946"/>
              <a:gd name="connsiteX47" fmla="*/ 2777682 w 3669186"/>
              <a:gd name="connsiteY47" fmla="*/ 2897429 h 3657946"/>
              <a:gd name="connsiteX48" fmla="*/ 2702957 w 3669186"/>
              <a:gd name="connsiteY48" fmla="*/ 2935458 h 3657946"/>
              <a:gd name="connsiteX49" fmla="*/ 2304714 w 3669186"/>
              <a:gd name="connsiteY49" fmla="*/ 3097333 h 3657946"/>
              <a:gd name="connsiteX50" fmla="*/ 2196310 w 3669186"/>
              <a:gd name="connsiteY50" fmla="*/ 3174569 h 3657946"/>
              <a:gd name="connsiteX51" fmla="*/ 2205570 w 3669186"/>
              <a:gd name="connsiteY51" fmla="*/ 3197784 h 3657946"/>
              <a:gd name="connsiteX52" fmla="*/ 2777682 w 3669186"/>
              <a:gd name="connsiteY52" fmla="*/ 2897429 h 3657946"/>
              <a:gd name="connsiteX53" fmla="*/ 3096027 w 3669186"/>
              <a:gd name="connsiteY53" fmla="*/ 2257488 h 3657946"/>
              <a:gd name="connsiteX54" fmla="*/ 3100062 w 3669186"/>
              <a:gd name="connsiteY54" fmla="*/ 2170726 h 3657946"/>
              <a:gd name="connsiteX55" fmla="*/ 3064858 w 3669186"/>
              <a:gd name="connsiteY55" fmla="*/ 1504824 h 3657946"/>
              <a:gd name="connsiteX56" fmla="*/ 2956793 w 3669186"/>
              <a:gd name="connsiteY56" fmla="*/ 1168010 h 3657946"/>
              <a:gd name="connsiteX57" fmla="*/ 2806613 w 3669186"/>
              <a:gd name="connsiteY57" fmla="*/ 1049795 h 3657946"/>
              <a:gd name="connsiteX58" fmla="*/ 2771050 w 3669186"/>
              <a:gd name="connsiteY58" fmla="*/ 997681 h 3657946"/>
              <a:gd name="connsiteX59" fmla="*/ 2725732 w 3669186"/>
              <a:gd name="connsiteY59" fmla="*/ 846224 h 3657946"/>
              <a:gd name="connsiteX60" fmla="*/ 2561866 w 3669186"/>
              <a:gd name="connsiteY60" fmla="*/ 701235 h 3657946"/>
              <a:gd name="connsiteX61" fmla="*/ 2714902 w 3669186"/>
              <a:gd name="connsiteY61" fmla="*/ 853060 h 3657946"/>
              <a:gd name="connsiteX62" fmla="*/ 2624471 w 3669186"/>
              <a:gd name="connsiteY62" fmla="*/ 868035 h 3657946"/>
              <a:gd name="connsiteX63" fmla="*/ 2418576 w 3669186"/>
              <a:gd name="connsiteY63" fmla="*/ 683214 h 3657946"/>
              <a:gd name="connsiteX64" fmla="*/ 2296392 w 3669186"/>
              <a:gd name="connsiteY64" fmla="*/ 634086 h 3657946"/>
              <a:gd name="connsiteX65" fmla="*/ 2362561 w 3669186"/>
              <a:gd name="connsiteY65" fmla="*/ 705205 h 3657946"/>
              <a:gd name="connsiteX66" fmla="*/ 2320495 w 3669186"/>
              <a:gd name="connsiteY66" fmla="*/ 711947 h 3657946"/>
              <a:gd name="connsiteX67" fmla="*/ 2166202 w 3669186"/>
              <a:gd name="connsiteY67" fmla="*/ 654746 h 3657946"/>
              <a:gd name="connsiteX68" fmla="*/ 2113204 w 3669186"/>
              <a:gd name="connsiteY68" fmla="*/ 603187 h 3657946"/>
              <a:gd name="connsiteX69" fmla="*/ 2049374 w 3669186"/>
              <a:gd name="connsiteY69" fmla="*/ 558464 h 3657946"/>
              <a:gd name="connsiteX70" fmla="*/ 1495220 w 3669186"/>
              <a:gd name="connsiteY70" fmla="*/ 586594 h 3657946"/>
              <a:gd name="connsiteX71" fmla="*/ 1255533 w 3669186"/>
              <a:gd name="connsiteY71" fmla="*/ 728754 h 3657946"/>
              <a:gd name="connsiteX72" fmla="*/ 995730 w 3669186"/>
              <a:gd name="connsiteY72" fmla="*/ 866647 h 3657946"/>
              <a:gd name="connsiteX73" fmla="*/ 967855 w 3669186"/>
              <a:gd name="connsiteY73" fmla="*/ 885031 h 3657946"/>
              <a:gd name="connsiteX74" fmla="*/ 804337 w 3669186"/>
              <a:gd name="connsiteY74" fmla="*/ 1150517 h 3657946"/>
              <a:gd name="connsiteX75" fmla="*/ 673041 w 3669186"/>
              <a:gd name="connsiteY75" fmla="*/ 1454751 h 3657946"/>
              <a:gd name="connsiteX76" fmla="*/ 605250 w 3669186"/>
              <a:gd name="connsiteY76" fmla="*/ 1847623 h 3657946"/>
              <a:gd name="connsiteX77" fmla="*/ 967507 w 3669186"/>
              <a:gd name="connsiteY77" fmla="*/ 2510968 h 3657946"/>
              <a:gd name="connsiteX78" fmla="*/ 1002950 w 3669186"/>
              <a:gd name="connsiteY78" fmla="*/ 2549635 h 3657946"/>
              <a:gd name="connsiteX79" fmla="*/ 1031907 w 3669186"/>
              <a:gd name="connsiteY79" fmla="*/ 2652268 h 3657946"/>
              <a:gd name="connsiteX80" fmla="*/ 883941 w 3669186"/>
              <a:gd name="connsiteY80" fmla="*/ 2638257 h 3657946"/>
              <a:gd name="connsiteX81" fmla="*/ 819052 w 3669186"/>
              <a:gd name="connsiteY81" fmla="*/ 2620839 h 3657946"/>
              <a:gd name="connsiteX82" fmla="*/ 802519 w 3669186"/>
              <a:gd name="connsiteY82" fmla="*/ 2617185 h 3657946"/>
              <a:gd name="connsiteX83" fmla="*/ 851776 w 3669186"/>
              <a:gd name="connsiteY83" fmla="*/ 2672974 h 3657946"/>
              <a:gd name="connsiteX84" fmla="*/ 1043938 w 3669186"/>
              <a:gd name="connsiteY84" fmla="*/ 2852594 h 3657946"/>
              <a:gd name="connsiteX85" fmla="*/ 1170074 w 3669186"/>
              <a:gd name="connsiteY85" fmla="*/ 2942499 h 3657946"/>
              <a:gd name="connsiteX86" fmla="*/ 1268714 w 3669186"/>
              <a:gd name="connsiteY86" fmla="*/ 2998361 h 3657946"/>
              <a:gd name="connsiteX87" fmla="*/ 1272211 w 3669186"/>
              <a:gd name="connsiteY87" fmla="*/ 2992157 h 3657946"/>
              <a:gd name="connsiteX88" fmla="*/ 1314586 w 3669186"/>
              <a:gd name="connsiteY88" fmla="*/ 2993190 h 3657946"/>
              <a:gd name="connsiteX89" fmla="*/ 1364931 w 3669186"/>
              <a:gd name="connsiteY89" fmla="*/ 3027809 h 3657946"/>
              <a:gd name="connsiteX90" fmla="*/ 1416587 w 3669186"/>
              <a:gd name="connsiteY90" fmla="*/ 3057170 h 3657946"/>
              <a:gd name="connsiteX91" fmla="*/ 1649409 w 3669186"/>
              <a:gd name="connsiteY91" fmla="*/ 3130202 h 3657946"/>
              <a:gd name="connsiteX92" fmla="*/ 1655429 w 3669186"/>
              <a:gd name="connsiteY92" fmla="*/ 3133879 h 3657946"/>
              <a:gd name="connsiteX93" fmla="*/ 1755473 w 3669186"/>
              <a:gd name="connsiteY93" fmla="*/ 3147399 h 3657946"/>
              <a:gd name="connsiteX94" fmla="*/ 1756828 w 3669186"/>
              <a:gd name="connsiteY94" fmla="*/ 3144707 h 3657946"/>
              <a:gd name="connsiteX95" fmla="*/ 1739171 w 3669186"/>
              <a:gd name="connsiteY95" fmla="*/ 3132090 h 3657946"/>
              <a:gd name="connsiteX96" fmla="*/ 1653001 w 3669186"/>
              <a:gd name="connsiteY96" fmla="*/ 3087380 h 3657946"/>
              <a:gd name="connsiteX97" fmla="*/ 1864349 w 3669186"/>
              <a:gd name="connsiteY97" fmla="*/ 3119783 h 3657946"/>
              <a:gd name="connsiteX98" fmla="*/ 2247918 w 3669186"/>
              <a:gd name="connsiteY98" fmla="*/ 3023309 h 3657946"/>
              <a:gd name="connsiteX99" fmla="*/ 2314739 w 3669186"/>
              <a:gd name="connsiteY99" fmla="*/ 3006599 h 3657946"/>
              <a:gd name="connsiteX100" fmla="*/ 2646881 w 3669186"/>
              <a:gd name="connsiteY100" fmla="*/ 2885313 h 3657946"/>
              <a:gd name="connsiteX101" fmla="*/ 2581224 w 3669186"/>
              <a:gd name="connsiteY101" fmla="*/ 2838638 h 3657946"/>
              <a:gd name="connsiteX102" fmla="*/ 2938416 w 3669186"/>
              <a:gd name="connsiteY102" fmla="*/ 2561989 h 3657946"/>
              <a:gd name="connsiteX103" fmla="*/ 2842106 w 3669186"/>
              <a:gd name="connsiteY103" fmla="*/ 2577337 h 3657946"/>
              <a:gd name="connsiteX104" fmla="*/ 2907226 w 3669186"/>
              <a:gd name="connsiteY104" fmla="*/ 2480866 h 3657946"/>
              <a:gd name="connsiteX105" fmla="*/ 3096027 w 3669186"/>
              <a:gd name="connsiteY105" fmla="*/ 2257488 h 3657946"/>
              <a:gd name="connsiteX106" fmla="*/ 3068396 w 3669186"/>
              <a:gd name="connsiteY106" fmla="*/ 2541892 h 3657946"/>
              <a:gd name="connsiteX107" fmla="*/ 2884351 w 3669186"/>
              <a:gd name="connsiteY107" fmla="*/ 2787004 h 3657946"/>
              <a:gd name="connsiteX108" fmla="*/ 3068396 w 3669186"/>
              <a:gd name="connsiteY108" fmla="*/ 2541892 h 3657946"/>
              <a:gd name="connsiteX109" fmla="*/ 3520469 w 3669186"/>
              <a:gd name="connsiteY109" fmla="*/ 1915870 h 3657946"/>
              <a:gd name="connsiteX110" fmla="*/ 3503059 w 3669186"/>
              <a:gd name="connsiteY110" fmla="*/ 1951266 h 3657946"/>
              <a:gd name="connsiteX111" fmla="*/ 3508965 w 3669186"/>
              <a:gd name="connsiteY111" fmla="*/ 1807952 h 3657946"/>
              <a:gd name="connsiteX112" fmla="*/ 3520469 w 3669186"/>
              <a:gd name="connsiteY112" fmla="*/ 1915870 h 3657946"/>
              <a:gd name="connsiteX113" fmla="*/ 3183898 w 3669186"/>
              <a:gd name="connsiteY113" fmla="*/ 2870054 h 3657946"/>
              <a:gd name="connsiteX114" fmla="*/ 3172503 w 3669186"/>
              <a:gd name="connsiteY114" fmla="*/ 2849796 h 3657946"/>
              <a:gd name="connsiteX115" fmla="*/ 3137270 w 3669186"/>
              <a:gd name="connsiteY115" fmla="*/ 2867367 h 3657946"/>
              <a:gd name="connsiteX116" fmla="*/ 3090380 w 3669186"/>
              <a:gd name="connsiteY116" fmla="*/ 2950814 h 3657946"/>
              <a:gd name="connsiteX117" fmla="*/ 2912064 w 3669186"/>
              <a:gd name="connsiteY117" fmla="*/ 3154655 h 3657946"/>
              <a:gd name="connsiteX118" fmla="*/ 2775353 w 3669186"/>
              <a:gd name="connsiteY118" fmla="*/ 3229056 h 3657946"/>
              <a:gd name="connsiteX119" fmla="*/ 2733109 w 3669186"/>
              <a:gd name="connsiteY119" fmla="*/ 3281039 h 3657946"/>
              <a:gd name="connsiteX120" fmla="*/ 2807115 w 3669186"/>
              <a:gd name="connsiteY120" fmla="*/ 3275930 h 3657946"/>
              <a:gd name="connsiteX121" fmla="*/ 3170556 w 3669186"/>
              <a:gd name="connsiteY121" fmla="*/ 2891193 h 3657946"/>
              <a:gd name="connsiteX122" fmla="*/ 3183898 w 3669186"/>
              <a:gd name="connsiteY122" fmla="*/ 2870054 h 3657946"/>
              <a:gd name="connsiteX123" fmla="*/ 3449537 w 3669186"/>
              <a:gd name="connsiteY123" fmla="*/ 2442421 h 3657946"/>
              <a:gd name="connsiteX124" fmla="*/ 3439113 w 3669186"/>
              <a:gd name="connsiteY124" fmla="*/ 1295767 h 3657946"/>
              <a:gd name="connsiteX125" fmla="*/ 3504410 w 3669186"/>
              <a:gd name="connsiteY125" fmla="*/ 1694582 h 3657946"/>
              <a:gd name="connsiteX126" fmla="*/ 3460532 w 3669186"/>
              <a:gd name="connsiteY126" fmla="*/ 1647684 h 3657946"/>
              <a:gd name="connsiteX127" fmla="*/ 3480887 w 3669186"/>
              <a:gd name="connsiteY127" fmla="*/ 1752871 h 3657946"/>
              <a:gd name="connsiteX128" fmla="*/ 3371478 w 3669186"/>
              <a:gd name="connsiteY128" fmla="*/ 2571290 h 3657946"/>
              <a:gd name="connsiteX129" fmla="*/ 3297174 w 3669186"/>
              <a:gd name="connsiteY129" fmla="*/ 2721794 h 3657946"/>
              <a:gd name="connsiteX130" fmla="*/ 3449537 w 3669186"/>
              <a:gd name="connsiteY130" fmla="*/ 2442421 h 3657946"/>
              <a:gd name="connsiteX131" fmla="*/ 3581856 w 3669186"/>
              <a:gd name="connsiteY131" fmla="*/ 2368328 h 3657946"/>
              <a:gd name="connsiteX132" fmla="*/ 3495008 w 3669186"/>
              <a:gd name="connsiteY132" fmla="*/ 2511787 h 3657946"/>
              <a:gd name="connsiteX133" fmla="*/ 3345857 w 3669186"/>
              <a:gd name="connsiteY133" fmla="*/ 2891728 h 3657946"/>
              <a:gd name="connsiteX134" fmla="*/ 3354362 w 3669186"/>
              <a:gd name="connsiteY134" fmla="*/ 2806812 h 3657946"/>
              <a:gd name="connsiteX135" fmla="*/ 3236789 w 3669186"/>
              <a:gd name="connsiteY135" fmla="*/ 2960420 h 3657946"/>
              <a:gd name="connsiteX136" fmla="*/ 3131676 w 3669186"/>
              <a:gd name="connsiteY136" fmla="*/ 3075253 h 3657946"/>
              <a:gd name="connsiteX137" fmla="*/ 2597677 w 3669186"/>
              <a:gd name="connsiteY137" fmla="*/ 3510352 h 3657946"/>
              <a:gd name="connsiteX138" fmla="*/ 2478069 w 3669186"/>
              <a:gd name="connsiteY138" fmla="*/ 3531741 h 3657946"/>
              <a:gd name="connsiteX139" fmla="*/ 2254837 w 3669186"/>
              <a:gd name="connsiteY139" fmla="*/ 3617461 h 3657946"/>
              <a:gd name="connsiteX140" fmla="*/ 2179905 w 3669186"/>
              <a:gd name="connsiteY140" fmla="*/ 3656050 h 3657946"/>
              <a:gd name="connsiteX141" fmla="*/ 2211390 w 3669186"/>
              <a:gd name="connsiteY141" fmla="*/ 3591780 h 3657946"/>
              <a:gd name="connsiteX142" fmla="*/ 1589034 w 3669186"/>
              <a:gd name="connsiteY142" fmla="*/ 3604197 h 3657946"/>
              <a:gd name="connsiteX143" fmla="*/ 2026442 w 3669186"/>
              <a:gd name="connsiteY143" fmla="*/ 3539806 h 3657946"/>
              <a:gd name="connsiteX144" fmla="*/ 1582197 w 3669186"/>
              <a:gd name="connsiteY144" fmla="*/ 3536571 h 3657946"/>
              <a:gd name="connsiteX145" fmla="*/ 1650769 w 3669186"/>
              <a:gd name="connsiteY145" fmla="*/ 3501366 h 3657946"/>
              <a:gd name="connsiteX146" fmla="*/ 2284727 w 3669186"/>
              <a:gd name="connsiteY146" fmla="*/ 3407733 h 3657946"/>
              <a:gd name="connsiteX147" fmla="*/ 2714910 w 3669186"/>
              <a:gd name="connsiteY147" fmla="*/ 3190693 h 3657946"/>
              <a:gd name="connsiteX148" fmla="*/ 2898779 w 3669186"/>
              <a:gd name="connsiteY148" fmla="*/ 3104421 h 3657946"/>
              <a:gd name="connsiteX149" fmla="*/ 3111569 w 3669186"/>
              <a:gd name="connsiteY149" fmla="*/ 2848905 h 3657946"/>
              <a:gd name="connsiteX150" fmla="*/ 3229136 w 3669186"/>
              <a:gd name="connsiteY150" fmla="*/ 2712525 h 3657946"/>
              <a:gd name="connsiteX151" fmla="*/ 3269652 w 3669186"/>
              <a:gd name="connsiteY151" fmla="*/ 2610123 h 3657946"/>
              <a:gd name="connsiteX152" fmla="*/ 3395818 w 3669186"/>
              <a:gd name="connsiteY152" fmla="*/ 2095940 h 3657946"/>
              <a:gd name="connsiteX153" fmla="*/ 3287820 w 3669186"/>
              <a:gd name="connsiteY153" fmla="*/ 2468162 h 3657946"/>
              <a:gd name="connsiteX154" fmla="*/ 2642413 w 3669186"/>
              <a:gd name="connsiteY154" fmla="*/ 3150413 h 3657946"/>
              <a:gd name="connsiteX155" fmla="*/ 2033391 w 3669186"/>
              <a:gd name="connsiteY155" fmla="*/ 3319661 h 3657946"/>
              <a:gd name="connsiteX156" fmla="*/ 1698657 w 3669186"/>
              <a:gd name="connsiteY156" fmla="*/ 3291291 h 3657946"/>
              <a:gd name="connsiteX157" fmla="*/ 1561361 w 3669186"/>
              <a:gd name="connsiteY157" fmla="*/ 3246772 h 3657946"/>
              <a:gd name="connsiteX158" fmla="*/ 1764530 w 3669186"/>
              <a:gd name="connsiteY158" fmla="*/ 3246152 h 3657946"/>
              <a:gd name="connsiteX159" fmla="*/ 2122606 w 3669186"/>
              <a:gd name="connsiteY159" fmla="*/ 3204678 h 3657946"/>
              <a:gd name="connsiteX160" fmla="*/ 2154161 w 3669186"/>
              <a:gd name="connsiteY160" fmla="*/ 3178087 h 3657946"/>
              <a:gd name="connsiteX161" fmla="*/ 2061683 w 3669186"/>
              <a:gd name="connsiteY161" fmla="*/ 3169328 h 3657946"/>
              <a:gd name="connsiteX162" fmla="*/ 1731180 w 3669186"/>
              <a:gd name="connsiteY162" fmla="*/ 3167416 h 3657946"/>
              <a:gd name="connsiteX163" fmla="*/ 1736001 w 3669186"/>
              <a:gd name="connsiteY163" fmla="*/ 3163097 h 3657946"/>
              <a:gd name="connsiteX164" fmla="*/ 1716343 w 3669186"/>
              <a:gd name="connsiteY164" fmla="*/ 3165273 h 3657946"/>
              <a:gd name="connsiteX165" fmla="*/ 1715584 w 3669186"/>
              <a:gd name="connsiteY165" fmla="*/ 3165096 h 3657946"/>
              <a:gd name="connsiteX166" fmla="*/ 1721515 w 3669186"/>
              <a:gd name="connsiteY166" fmla="*/ 3167663 h 3657946"/>
              <a:gd name="connsiteX167" fmla="*/ 1496278 w 3669186"/>
              <a:gd name="connsiteY167" fmla="*/ 3122371 h 3657946"/>
              <a:gd name="connsiteX168" fmla="*/ 1453079 w 3669186"/>
              <a:gd name="connsiteY168" fmla="*/ 3104054 h 3657946"/>
              <a:gd name="connsiteX169" fmla="*/ 1438894 w 3669186"/>
              <a:gd name="connsiteY169" fmla="*/ 3099915 h 3657946"/>
              <a:gd name="connsiteX170" fmla="*/ 1042486 w 3669186"/>
              <a:gd name="connsiteY170" fmla="*/ 2879648 h 3657946"/>
              <a:gd name="connsiteX171" fmla="*/ 749936 w 3669186"/>
              <a:gd name="connsiteY171" fmla="*/ 2593927 h 3657946"/>
              <a:gd name="connsiteX172" fmla="*/ 732306 w 3669186"/>
              <a:gd name="connsiteY172" fmla="*/ 2565104 h 3657946"/>
              <a:gd name="connsiteX173" fmla="*/ 687540 w 3669186"/>
              <a:gd name="connsiteY173" fmla="*/ 2529387 h 3657946"/>
              <a:gd name="connsiteX174" fmla="*/ 622947 w 3669186"/>
              <a:gd name="connsiteY174" fmla="*/ 2402376 h 3657946"/>
              <a:gd name="connsiteX175" fmla="*/ 612424 w 3669186"/>
              <a:gd name="connsiteY175" fmla="*/ 2360183 h 3657946"/>
              <a:gd name="connsiteX176" fmla="*/ 562583 w 3669186"/>
              <a:gd name="connsiteY176" fmla="*/ 2310435 h 3657946"/>
              <a:gd name="connsiteX177" fmla="*/ 564431 w 3669186"/>
              <a:gd name="connsiteY177" fmla="*/ 2374299 h 3657946"/>
              <a:gd name="connsiteX178" fmla="*/ 766582 w 3669186"/>
              <a:gd name="connsiteY178" fmla="*/ 2774074 h 3657946"/>
              <a:gd name="connsiteX179" fmla="*/ 846738 w 3669186"/>
              <a:gd name="connsiteY179" fmla="*/ 2840167 h 3657946"/>
              <a:gd name="connsiteX180" fmla="*/ 742097 w 3669186"/>
              <a:gd name="connsiteY180" fmla="*/ 2781588 h 3657946"/>
              <a:gd name="connsiteX181" fmla="*/ 676486 w 3669186"/>
              <a:gd name="connsiteY181" fmla="*/ 2784708 h 3657946"/>
              <a:gd name="connsiteX182" fmla="*/ 868036 w 3669186"/>
              <a:gd name="connsiteY182" fmla="*/ 2991012 h 3657946"/>
              <a:gd name="connsiteX183" fmla="*/ 1044932 w 3669186"/>
              <a:gd name="connsiteY183" fmla="*/ 3137004 h 3657946"/>
              <a:gd name="connsiteX184" fmla="*/ 888614 w 3669186"/>
              <a:gd name="connsiteY184" fmla="*/ 3043951 h 3657946"/>
              <a:gd name="connsiteX185" fmla="*/ 699948 w 3669186"/>
              <a:gd name="connsiteY185" fmla="*/ 2989961 h 3657946"/>
              <a:gd name="connsiteX186" fmla="*/ 183875 w 3669186"/>
              <a:gd name="connsiteY186" fmla="*/ 1612273 h 3657946"/>
              <a:gd name="connsiteX187" fmla="*/ 206890 w 3669186"/>
              <a:gd name="connsiteY187" fmla="*/ 1455518 h 3657946"/>
              <a:gd name="connsiteX188" fmla="*/ 217473 w 3669186"/>
              <a:gd name="connsiteY188" fmla="*/ 1308195 h 3657946"/>
              <a:gd name="connsiteX189" fmla="*/ 127935 w 3669186"/>
              <a:gd name="connsiteY189" fmla="*/ 1859568 h 3657946"/>
              <a:gd name="connsiteX190" fmla="*/ 834687 w 3669186"/>
              <a:gd name="connsiteY190" fmla="*/ 3230728 h 3657946"/>
              <a:gd name="connsiteX191" fmla="*/ 934385 w 3669186"/>
              <a:gd name="connsiteY191" fmla="*/ 3278538 h 3657946"/>
              <a:gd name="connsiteX192" fmla="*/ 817282 w 3669186"/>
              <a:gd name="connsiteY192" fmla="*/ 3258737 h 3657946"/>
              <a:gd name="connsiteX193" fmla="*/ 692978 w 3669186"/>
              <a:gd name="connsiteY193" fmla="*/ 3204995 h 3657946"/>
              <a:gd name="connsiteX194" fmla="*/ 112474 w 3669186"/>
              <a:gd name="connsiteY194" fmla="*/ 2312684 h 3657946"/>
              <a:gd name="connsiteX195" fmla="*/ 54628 w 3669186"/>
              <a:gd name="connsiteY195" fmla="*/ 1678592 h 3657946"/>
              <a:gd name="connsiteX196" fmla="*/ 97341 w 3669186"/>
              <a:gd name="connsiteY196" fmla="*/ 1339602 h 3657946"/>
              <a:gd name="connsiteX197" fmla="*/ 419657 w 3669186"/>
              <a:gd name="connsiteY197" fmla="*/ 745615 h 3657946"/>
              <a:gd name="connsiteX198" fmla="*/ 748745 w 3669186"/>
              <a:gd name="connsiteY198" fmla="*/ 426001 h 3657946"/>
              <a:gd name="connsiteX199" fmla="*/ 799016 w 3669186"/>
              <a:gd name="connsiteY199" fmla="*/ 366145 h 3657946"/>
              <a:gd name="connsiteX200" fmla="*/ 355598 w 3669186"/>
              <a:gd name="connsiteY200" fmla="*/ 770368 h 3657946"/>
              <a:gd name="connsiteX201" fmla="*/ 251763 w 3669186"/>
              <a:gd name="connsiteY201" fmla="*/ 852489 h 3657946"/>
              <a:gd name="connsiteX202" fmla="*/ 1049461 w 3669186"/>
              <a:gd name="connsiteY202" fmla="*/ 179470 h 3657946"/>
              <a:gd name="connsiteX203" fmla="*/ 829488 w 3669186"/>
              <a:gd name="connsiteY203" fmla="*/ 349361 h 3657946"/>
              <a:gd name="connsiteX204" fmla="*/ 1311294 w 3669186"/>
              <a:gd name="connsiteY204" fmla="*/ 134227 h 3657946"/>
              <a:gd name="connsiteX205" fmla="*/ 1275946 w 3669186"/>
              <a:gd name="connsiteY205" fmla="*/ 121123 h 3657946"/>
              <a:gd name="connsiteX206" fmla="*/ 1236735 w 3669186"/>
              <a:gd name="connsiteY206" fmla="*/ 104671 h 3657946"/>
              <a:gd name="connsiteX207" fmla="*/ 1268663 w 3669186"/>
              <a:gd name="connsiteY207" fmla="*/ 83962 h 3657946"/>
              <a:gd name="connsiteX208" fmla="*/ 1405850 w 3669186"/>
              <a:gd name="connsiteY208" fmla="*/ 80575 h 3657946"/>
              <a:gd name="connsiteX209" fmla="*/ 1402870 w 3669186"/>
              <a:gd name="connsiteY209" fmla="*/ 107551 h 3657946"/>
              <a:gd name="connsiteX210" fmla="*/ 1942320 w 3669186"/>
              <a:gd name="connsiteY210" fmla="*/ 43338 h 3657946"/>
              <a:gd name="connsiteX211" fmla="*/ 2236279 w 3669186"/>
              <a:gd name="connsiteY211" fmla="*/ 68079 h 3657946"/>
              <a:gd name="connsiteX212" fmla="*/ 2236488 w 3669186"/>
              <a:gd name="connsiteY212" fmla="*/ 67517 h 3657946"/>
              <a:gd name="connsiteX213" fmla="*/ 2259843 w 3669186"/>
              <a:gd name="connsiteY213" fmla="*/ 76815 h 3657946"/>
              <a:gd name="connsiteX214" fmla="*/ 2558109 w 3669186"/>
              <a:gd name="connsiteY214" fmla="*/ 222490 h 3657946"/>
              <a:gd name="connsiteX215" fmla="*/ 2887184 w 3669186"/>
              <a:gd name="connsiteY215" fmla="*/ 403839 h 3657946"/>
              <a:gd name="connsiteX216" fmla="*/ 2903976 w 3669186"/>
              <a:gd name="connsiteY216" fmla="*/ 343054 h 3657946"/>
              <a:gd name="connsiteX217" fmla="*/ 3185523 w 3669186"/>
              <a:gd name="connsiteY217" fmla="*/ 643991 h 3657946"/>
              <a:gd name="connsiteX218" fmla="*/ 3339681 w 3669186"/>
              <a:gd name="connsiteY218" fmla="*/ 796229 h 3657946"/>
              <a:gd name="connsiteX219" fmla="*/ 3506481 w 3669186"/>
              <a:gd name="connsiteY219" fmla="*/ 1126100 h 3657946"/>
              <a:gd name="connsiteX220" fmla="*/ 3335629 w 3669186"/>
              <a:gd name="connsiteY220" fmla="*/ 798555 h 3657946"/>
              <a:gd name="connsiteX221" fmla="*/ 3198774 w 3669186"/>
              <a:gd name="connsiteY221" fmla="*/ 740800 h 3657946"/>
              <a:gd name="connsiteX222" fmla="*/ 3533240 w 3669186"/>
              <a:gd name="connsiteY222" fmla="*/ 1351723 h 3657946"/>
              <a:gd name="connsiteX223" fmla="*/ 3505541 w 3669186"/>
              <a:gd name="connsiteY223" fmla="*/ 1211265 h 3657946"/>
              <a:gd name="connsiteX224" fmla="*/ 3598323 w 3669186"/>
              <a:gd name="connsiteY224" fmla="*/ 1375851 h 3657946"/>
              <a:gd name="connsiteX225" fmla="*/ 3621492 w 3669186"/>
              <a:gd name="connsiteY225" fmla="*/ 1578446 h 3657946"/>
              <a:gd name="connsiteX226" fmla="*/ 3669186 w 3669186"/>
              <a:gd name="connsiteY226" fmla="*/ 1783750 h 3657946"/>
              <a:gd name="connsiteX227" fmla="*/ 3645949 w 3669186"/>
              <a:gd name="connsiteY227" fmla="*/ 1861926 h 3657946"/>
              <a:gd name="connsiteX228" fmla="*/ 3621162 w 3669186"/>
              <a:gd name="connsiteY228" fmla="*/ 2106091 h 3657946"/>
              <a:gd name="connsiteX229" fmla="*/ 3592242 w 3669186"/>
              <a:gd name="connsiteY229" fmla="*/ 2201309 h 3657946"/>
              <a:gd name="connsiteX230" fmla="*/ 3581856 w 3669186"/>
              <a:gd name="connsiteY230" fmla="*/ 2368328 h 3657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</a:cxnLst>
            <a:rect l="l" t="t" r="r" b="b"/>
            <a:pathLst>
              <a:path w="3669186" h="3657946">
                <a:moveTo>
                  <a:pt x="212388" y="960420"/>
                </a:moveTo>
                <a:cubicBezTo>
                  <a:pt x="175571" y="1059728"/>
                  <a:pt x="138755" y="1159037"/>
                  <a:pt x="94450" y="1278544"/>
                </a:cubicBezTo>
                <a:cubicBezTo>
                  <a:pt x="74231" y="1135116"/>
                  <a:pt x="169399" y="1057440"/>
                  <a:pt x="212388" y="960420"/>
                </a:cubicBezTo>
                <a:close/>
                <a:moveTo>
                  <a:pt x="24586" y="1516276"/>
                </a:moveTo>
                <a:cubicBezTo>
                  <a:pt x="18463" y="1532683"/>
                  <a:pt x="10583" y="1548668"/>
                  <a:pt x="696" y="1564148"/>
                </a:cubicBezTo>
                <a:cubicBezTo>
                  <a:pt x="-3294" y="1490555"/>
                  <a:pt x="9904" y="1423972"/>
                  <a:pt x="38938" y="1359430"/>
                </a:cubicBezTo>
                <a:cubicBezTo>
                  <a:pt x="45498" y="1414032"/>
                  <a:pt x="42953" y="1467055"/>
                  <a:pt x="24586" y="1516276"/>
                </a:cubicBezTo>
                <a:close/>
                <a:moveTo>
                  <a:pt x="1406620" y="78309"/>
                </a:moveTo>
                <a:cubicBezTo>
                  <a:pt x="1406434" y="78809"/>
                  <a:pt x="1406341" y="79060"/>
                  <a:pt x="1406341" y="79060"/>
                </a:cubicBezTo>
                <a:cubicBezTo>
                  <a:pt x="1406184" y="78717"/>
                  <a:pt x="1406026" y="78373"/>
                  <a:pt x="1406026" y="78373"/>
                </a:cubicBezTo>
                <a:cubicBezTo>
                  <a:pt x="1406026" y="78373"/>
                  <a:pt x="1406369" y="78216"/>
                  <a:pt x="1406620" y="78309"/>
                </a:cubicBezTo>
                <a:close/>
                <a:moveTo>
                  <a:pt x="1789269" y="0"/>
                </a:moveTo>
                <a:cubicBezTo>
                  <a:pt x="1667692" y="57674"/>
                  <a:pt x="1535184" y="57052"/>
                  <a:pt x="1407031" y="79103"/>
                </a:cubicBezTo>
                <a:cubicBezTo>
                  <a:pt x="1412711" y="62064"/>
                  <a:pt x="1425204" y="50741"/>
                  <a:pt x="1441147" y="43888"/>
                </a:cubicBezTo>
                <a:cubicBezTo>
                  <a:pt x="1552952" y="-4646"/>
                  <a:pt x="1674230" y="26274"/>
                  <a:pt x="1789269" y="0"/>
                </a:cubicBezTo>
                <a:close/>
                <a:moveTo>
                  <a:pt x="1084279" y="2853565"/>
                </a:moveTo>
                <a:cubicBezTo>
                  <a:pt x="1033430" y="2834077"/>
                  <a:pt x="1005047" y="2810790"/>
                  <a:pt x="976760" y="2756267"/>
                </a:cubicBezTo>
                <a:cubicBezTo>
                  <a:pt x="1025548" y="2786481"/>
                  <a:pt x="1057277" y="2805902"/>
                  <a:pt x="1084279" y="2853565"/>
                </a:cubicBezTo>
                <a:close/>
                <a:moveTo>
                  <a:pt x="1096154" y="3480821"/>
                </a:moveTo>
                <a:cubicBezTo>
                  <a:pt x="1047543" y="3479394"/>
                  <a:pt x="1000181" y="3474599"/>
                  <a:pt x="977838" y="3417813"/>
                </a:cubicBezTo>
                <a:cubicBezTo>
                  <a:pt x="1017277" y="3438815"/>
                  <a:pt x="1056715" y="3459819"/>
                  <a:pt x="1096154" y="3480821"/>
                </a:cubicBezTo>
                <a:close/>
                <a:moveTo>
                  <a:pt x="1393982" y="3565709"/>
                </a:moveTo>
                <a:cubicBezTo>
                  <a:pt x="1290063" y="3587809"/>
                  <a:pt x="1220985" y="3581345"/>
                  <a:pt x="1145537" y="3538697"/>
                </a:cubicBezTo>
                <a:cubicBezTo>
                  <a:pt x="1243536" y="3506744"/>
                  <a:pt x="1308985" y="3553982"/>
                  <a:pt x="1393982" y="3565709"/>
                </a:cubicBezTo>
                <a:close/>
                <a:moveTo>
                  <a:pt x="1728146" y="3168709"/>
                </a:moveTo>
                <a:cubicBezTo>
                  <a:pt x="1726464" y="3168085"/>
                  <a:pt x="1724220" y="3167253"/>
                  <a:pt x="1722536" y="3166629"/>
                </a:cubicBezTo>
                <a:cubicBezTo>
                  <a:pt x="1724313" y="3167003"/>
                  <a:pt x="1725527" y="3167168"/>
                  <a:pt x="1727304" y="3167541"/>
                </a:cubicBezTo>
                <a:cubicBezTo>
                  <a:pt x="1727771" y="3168000"/>
                  <a:pt x="1727678" y="3168251"/>
                  <a:pt x="1728146" y="3168709"/>
                </a:cubicBezTo>
                <a:close/>
                <a:moveTo>
                  <a:pt x="1728239" y="3168459"/>
                </a:moveTo>
                <a:lnTo>
                  <a:pt x="1727304" y="3167541"/>
                </a:lnTo>
                <a:cubicBezTo>
                  <a:pt x="1727396" y="3167291"/>
                  <a:pt x="1727396" y="3167291"/>
                  <a:pt x="1727957" y="3167499"/>
                </a:cubicBezTo>
                <a:cubicBezTo>
                  <a:pt x="1727864" y="3167749"/>
                  <a:pt x="1728332" y="3168208"/>
                  <a:pt x="1728239" y="3168459"/>
                </a:cubicBezTo>
                <a:close/>
                <a:moveTo>
                  <a:pt x="1552342" y="3642925"/>
                </a:moveTo>
                <a:cubicBezTo>
                  <a:pt x="1477187" y="3659736"/>
                  <a:pt x="1421661" y="3644257"/>
                  <a:pt x="1352398" y="3626238"/>
                </a:cubicBezTo>
                <a:cubicBezTo>
                  <a:pt x="1431221" y="3578874"/>
                  <a:pt x="1482690" y="3613910"/>
                  <a:pt x="1552342" y="3642925"/>
                </a:cubicBezTo>
                <a:close/>
                <a:moveTo>
                  <a:pt x="2841282" y="321090"/>
                </a:moveTo>
                <a:cubicBezTo>
                  <a:pt x="2724427" y="310951"/>
                  <a:pt x="2672495" y="227245"/>
                  <a:pt x="2593782" y="191681"/>
                </a:cubicBezTo>
                <a:cubicBezTo>
                  <a:pt x="2685220" y="203245"/>
                  <a:pt x="2751688" y="259794"/>
                  <a:pt x="2841282" y="321090"/>
                </a:cubicBezTo>
                <a:close/>
                <a:moveTo>
                  <a:pt x="2203203" y="3331561"/>
                </a:moveTo>
                <a:cubicBezTo>
                  <a:pt x="2004733" y="3390084"/>
                  <a:pt x="1803844" y="3401762"/>
                  <a:pt x="1600416" y="3370380"/>
                </a:cubicBezTo>
                <a:cubicBezTo>
                  <a:pt x="1414479" y="3353779"/>
                  <a:pt x="1241710" y="3299936"/>
                  <a:pt x="1083961" y="3198697"/>
                </a:cubicBezTo>
                <a:cubicBezTo>
                  <a:pt x="1250432" y="3254032"/>
                  <a:pt x="1412472" y="3323038"/>
                  <a:pt x="1588349" y="3346122"/>
                </a:cubicBezTo>
                <a:cubicBezTo>
                  <a:pt x="1793960" y="3380229"/>
                  <a:pt x="1998737" y="3359783"/>
                  <a:pt x="2203203" y="3331561"/>
                </a:cubicBezTo>
                <a:close/>
                <a:moveTo>
                  <a:pt x="2796849" y="2771276"/>
                </a:moveTo>
                <a:cubicBezTo>
                  <a:pt x="2800770" y="2761561"/>
                  <a:pt x="2803852" y="2751097"/>
                  <a:pt x="2806578" y="2740301"/>
                </a:cubicBezTo>
                <a:cubicBezTo>
                  <a:pt x="2779863" y="2769326"/>
                  <a:pt x="2752588" y="2798144"/>
                  <a:pt x="2725873" y="2827169"/>
                </a:cubicBezTo>
                <a:cubicBezTo>
                  <a:pt x="2765776" y="2822817"/>
                  <a:pt x="2785088" y="2800420"/>
                  <a:pt x="2796849" y="2771276"/>
                </a:cubicBezTo>
                <a:close/>
                <a:moveTo>
                  <a:pt x="2777682" y="2897429"/>
                </a:moveTo>
                <a:cubicBezTo>
                  <a:pt x="2749769" y="2905588"/>
                  <a:pt x="2726363" y="2920523"/>
                  <a:pt x="2702957" y="2935458"/>
                </a:cubicBezTo>
                <a:cubicBezTo>
                  <a:pt x="2580338" y="3013167"/>
                  <a:pt x="2463365" y="3103181"/>
                  <a:pt x="2304714" y="3097333"/>
                </a:cubicBezTo>
                <a:cubicBezTo>
                  <a:pt x="2256872" y="3095551"/>
                  <a:pt x="2190954" y="3090894"/>
                  <a:pt x="2196310" y="3174569"/>
                </a:cubicBezTo>
                <a:cubicBezTo>
                  <a:pt x="2202916" y="3180846"/>
                  <a:pt x="2209523" y="3187123"/>
                  <a:pt x="2205570" y="3197784"/>
                </a:cubicBezTo>
                <a:cubicBezTo>
                  <a:pt x="2419877" y="3141302"/>
                  <a:pt x="2613661" y="3047219"/>
                  <a:pt x="2777682" y="2897429"/>
                </a:cubicBezTo>
                <a:close/>
                <a:moveTo>
                  <a:pt x="3096027" y="2257488"/>
                </a:moveTo>
                <a:cubicBezTo>
                  <a:pt x="3102746" y="2228040"/>
                  <a:pt x="3104246" y="2198602"/>
                  <a:pt x="3100062" y="2170726"/>
                </a:cubicBezTo>
                <a:cubicBezTo>
                  <a:pt x="3066028" y="1947511"/>
                  <a:pt x="3158665" y="1718290"/>
                  <a:pt x="3064858" y="1504824"/>
                </a:cubicBezTo>
                <a:cubicBezTo>
                  <a:pt x="3016824" y="1395119"/>
                  <a:pt x="2964337" y="1293975"/>
                  <a:pt x="2956793" y="1168010"/>
                </a:cubicBezTo>
                <a:cubicBezTo>
                  <a:pt x="2953834" y="1126071"/>
                  <a:pt x="2860054" y="1088114"/>
                  <a:pt x="2806613" y="1049795"/>
                </a:cubicBezTo>
                <a:cubicBezTo>
                  <a:pt x="2786814" y="1036071"/>
                  <a:pt x="2757348" y="1022595"/>
                  <a:pt x="2771050" y="997681"/>
                </a:cubicBezTo>
                <a:cubicBezTo>
                  <a:pt x="2807983" y="929047"/>
                  <a:pt x="2763852" y="889714"/>
                  <a:pt x="2725732" y="846224"/>
                </a:cubicBezTo>
                <a:cubicBezTo>
                  <a:pt x="2688736" y="785923"/>
                  <a:pt x="2626294" y="756391"/>
                  <a:pt x="2561866" y="701235"/>
                </a:cubicBezTo>
                <a:cubicBezTo>
                  <a:pt x="2580390" y="804468"/>
                  <a:pt x="2631254" y="846299"/>
                  <a:pt x="2714902" y="853060"/>
                </a:cubicBezTo>
                <a:cubicBezTo>
                  <a:pt x="2689100" y="883061"/>
                  <a:pt x="2655015" y="888932"/>
                  <a:pt x="2624471" y="868035"/>
                </a:cubicBezTo>
                <a:cubicBezTo>
                  <a:pt x="2548217" y="815515"/>
                  <a:pt x="2459758" y="776977"/>
                  <a:pt x="2418576" y="683214"/>
                </a:cubicBezTo>
                <a:cubicBezTo>
                  <a:pt x="2396542" y="634201"/>
                  <a:pt x="2348619" y="629199"/>
                  <a:pt x="2296392" y="634086"/>
                </a:cubicBezTo>
                <a:cubicBezTo>
                  <a:pt x="2309139" y="671998"/>
                  <a:pt x="2353883" y="670079"/>
                  <a:pt x="2362561" y="705205"/>
                </a:cubicBezTo>
                <a:cubicBezTo>
                  <a:pt x="2353262" y="728560"/>
                  <a:pt x="2331734" y="721219"/>
                  <a:pt x="2320495" y="711947"/>
                </a:cubicBezTo>
                <a:cubicBezTo>
                  <a:pt x="2275116" y="675977"/>
                  <a:pt x="2221356" y="664342"/>
                  <a:pt x="2166202" y="654746"/>
                </a:cubicBezTo>
                <a:cubicBezTo>
                  <a:pt x="2139851" y="650082"/>
                  <a:pt x="2107639" y="650902"/>
                  <a:pt x="2113204" y="603187"/>
                </a:cubicBezTo>
                <a:cubicBezTo>
                  <a:pt x="2117331" y="564513"/>
                  <a:pt x="2077886" y="560738"/>
                  <a:pt x="2049374" y="558464"/>
                </a:cubicBezTo>
                <a:cubicBezTo>
                  <a:pt x="1863438" y="541862"/>
                  <a:pt x="1674634" y="526113"/>
                  <a:pt x="1495220" y="586594"/>
                </a:cubicBezTo>
                <a:cubicBezTo>
                  <a:pt x="1409048" y="615914"/>
                  <a:pt x="1331532" y="675243"/>
                  <a:pt x="1255533" y="728754"/>
                </a:cubicBezTo>
                <a:cubicBezTo>
                  <a:pt x="1173944" y="785299"/>
                  <a:pt x="1099749" y="852880"/>
                  <a:pt x="995730" y="866647"/>
                </a:cubicBezTo>
                <a:cubicBezTo>
                  <a:pt x="985088" y="867808"/>
                  <a:pt x="967274" y="879710"/>
                  <a:pt x="967855" y="885031"/>
                </a:cubicBezTo>
                <a:cubicBezTo>
                  <a:pt x="984667" y="1016985"/>
                  <a:pt x="816284" y="1030503"/>
                  <a:pt x="804337" y="1150517"/>
                </a:cubicBezTo>
                <a:cubicBezTo>
                  <a:pt x="793265" y="1261284"/>
                  <a:pt x="713413" y="1351018"/>
                  <a:pt x="673041" y="1454751"/>
                </a:cubicBezTo>
                <a:cubicBezTo>
                  <a:pt x="623372" y="1581842"/>
                  <a:pt x="557724" y="1705560"/>
                  <a:pt x="605250" y="1847623"/>
                </a:cubicBezTo>
                <a:cubicBezTo>
                  <a:pt x="686349" y="2090201"/>
                  <a:pt x="732922" y="2351888"/>
                  <a:pt x="967507" y="2510968"/>
                </a:cubicBezTo>
                <a:cubicBezTo>
                  <a:pt x="981761" y="2520720"/>
                  <a:pt x="994349" y="2534960"/>
                  <a:pt x="1002950" y="2549635"/>
                </a:cubicBezTo>
                <a:cubicBezTo>
                  <a:pt x="1021975" y="2580938"/>
                  <a:pt x="1052828" y="2609609"/>
                  <a:pt x="1031907" y="2652268"/>
                </a:cubicBezTo>
                <a:cubicBezTo>
                  <a:pt x="984515" y="2620019"/>
                  <a:pt x="920017" y="2714810"/>
                  <a:pt x="883941" y="2638257"/>
                </a:cubicBezTo>
                <a:cubicBezTo>
                  <a:pt x="865358" y="2599297"/>
                  <a:pt x="840293" y="2617526"/>
                  <a:pt x="819052" y="2620839"/>
                </a:cubicBezTo>
                <a:lnTo>
                  <a:pt x="802519" y="2617185"/>
                </a:lnTo>
                <a:lnTo>
                  <a:pt x="851776" y="2672974"/>
                </a:lnTo>
                <a:cubicBezTo>
                  <a:pt x="910934" y="2737561"/>
                  <a:pt x="973103" y="2799221"/>
                  <a:pt x="1043938" y="2852594"/>
                </a:cubicBezTo>
                <a:cubicBezTo>
                  <a:pt x="1084467" y="2885341"/>
                  <a:pt x="1126630" y="2915097"/>
                  <a:pt x="1170074" y="2942499"/>
                </a:cubicBezTo>
                <a:lnTo>
                  <a:pt x="1268714" y="2998361"/>
                </a:lnTo>
                <a:lnTo>
                  <a:pt x="1272211" y="2992157"/>
                </a:lnTo>
                <a:cubicBezTo>
                  <a:pt x="1290133" y="2971360"/>
                  <a:pt x="1300539" y="2982877"/>
                  <a:pt x="1314586" y="2993190"/>
                </a:cubicBezTo>
                <a:cubicBezTo>
                  <a:pt x="1331229" y="3005103"/>
                  <a:pt x="1347872" y="3017016"/>
                  <a:pt x="1364931" y="3027809"/>
                </a:cubicBezTo>
                <a:cubicBezTo>
                  <a:pt x="1381990" y="3038601"/>
                  <a:pt x="1404138" y="3061488"/>
                  <a:pt x="1416587" y="3057170"/>
                </a:cubicBezTo>
                <a:cubicBezTo>
                  <a:pt x="1515840" y="3023129"/>
                  <a:pt x="1580308" y="3083883"/>
                  <a:pt x="1649409" y="3130202"/>
                </a:cubicBezTo>
                <a:lnTo>
                  <a:pt x="1655429" y="3133879"/>
                </a:lnTo>
                <a:lnTo>
                  <a:pt x="1755473" y="3147399"/>
                </a:lnTo>
                <a:lnTo>
                  <a:pt x="1756828" y="3144707"/>
                </a:lnTo>
                <a:cubicBezTo>
                  <a:pt x="1755322" y="3141347"/>
                  <a:pt x="1750168" y="3137283"/>
                  <a:pt x="1739171" y="3132090"/>
                </a:cubicBezTo>
                <a:cubicBezTo>
                  <a:pt x="1710827" y="3119029"/>
                  <a:pt x="1679698" y="3110041"/>
                  <a:pt x="1653001" y="3087380"/>
                </a:cubicBezTo>
                <a:cubicBezTo>
                  <a:pt x="1723636" y="3098250"/>
                  <a:pt x="1793731" y="3114025"/>
                  <a:pt x="1864349" y="3119783"/>
                </a:cubicBezTo>
                <a:cubicBezTo>
                  <a:pt x="2002006" y="3130612"/>
                  <a:pt x="2135663" y="3119537"/>
                  <a:pt x="2247918" y="3023309"/>
                </a:cubicBezTo>
                <a:cubicBezTo>
                  <a:pt x="2263697" y="3010011"/>
                  <a:pt x="2291981" y="3007736"/>
                  <a:pt x="2314739" y="3006599"/>
                </a:cubicBezTo>
                <a:cubicBezTo>
                  <a:pt x="2439310" y="3001088"/>
                  <a:pt x="2533482" y="2919216"/>
                  <a:pt x="2646881" y="2885313"/>
                </a:cubicBezTo>
                <a:cubicBezTo>
                  <a:pt x="2632532" y="2850001"/>
                  <a:pt x="2588961" y="2884900"/>
                  <a:pt x="2581224" y="2838638"/>
                </a:cubicBezTo>
                <a:cubicBezTo>
                  <a:pt x="2750608" y="2812089"/>
                  <a:pt x="2793686" y="2627033"/>
                  <a:pt x="2938416" y="2561989"/>
                </a:cubicBezTo>
                <a:cubicBezTo>
                  <a:pt x="2897793" y="2542461"/>
                  <a:pt x="2873946" y="2570634"/>
                  <a:pt x="2842106" y="2577337"/>
                </a:cubicBezTo>
                <a:cubicBezTo>
                  <a:pt x="2829570" y="2521636"/>
                  <a:pt x="2875695" y="2495339"/>
                  <a:pt x="2907226" y="2480866"/>
                </a:cubicBezTo>
                <a:cubicBezTo>
                  <a:pt x="3008743" y="2434262"/>
                  <a:pt x="3075869" y="2345831"/>
                  <a:pt x="3096027" y="2257488"/>
                </a:cubicBezTo>
                <a:close/>
                <a:moveTo>
                  <a:pt x="3068396" y="2541892"/>
                </a:moveTo>
                <a:cubicBezTo>
                  <a:pt x="3007560" y="2623361"/>
                  <a:pt x="2945956" y="2705181"/>
                  <a:pt x="2884351" y="2787004"/>
                </a:cubicBezTo>
                <a:cubicBezTo>
                  <a:pt x="2976229" y="2728531"/>
                  <a:pt x="3029335" y="2640368"/>
                  <a:pt x="3068396" y="2541892"/>
                </a:cubicBezTo>
                <a:close/>
                <a:moveTo>
                  <a:pt x="3520469" y="1915870"/>
                </a:moveTo>
                <a:cubicBezTo>
                  <a:pt x="3516409" y="1927736"/>
                  <a:pt x="3510597" y="1939542"/>
                  <a:pt x="3503059" y="1951266"/>
                </a:cubicBezTo>
                <a:cubicBezTo>
                  <a:pt x="3504841" y="1903426"/>
                  <a:pt x="3507184" y="1855792"/>
                  <a:pt x="3508965" y="1807952"/>
                </a:cubicBezTo>
                <a:cubicBezTo>
                  <a:pt x="3529060" y="1844121"/>
                  <a:pt x="3532650" y="1880271"/>
                  <a:pt x="3520469" y="1915870"/>
                </a:cubicBezTo>
                <a:close/>
                <a:moveTo>
                  <a:pt x="3183898" y="2870054"/>
                </a:moveTo>
                <a:cubicBezTo>
                  <a:pt x="3186787" y="2862909"/>
                  <a:pt x="3185552" y="2855910"/>
                  <a:pt x="3172503" y="2849796"/>
                </a:cubicBezTo>
                <a:cubicBezTo>
                  <a:pt x="3156295" y="2841874"/>
                  <a:pt x="3145275" y="2854380"/>
                  <a:pt x="3137270" y="2867367"/>
                </a:cubicBezTo>
                <a:cubicBezTo>
                  <a:pt x="3120636" y="2895024"/>
                  <a:pt x="3099512" y="2921016"/>
                  <a:pt x="3090380" y="2950814"/>
                </a:cubicBezTo>
                <a:cubicBezTo>
                  <a:pt x="3061253" y="3046592"/>
                  <a:pt x="2992922" y="3108689"/>
                  <a:pt x="2912064" y="3154655"/>
                </a:cubicBezTo>
                <a:cubicBezTo>
                  <a:pt x="2867476" y="3180245"/>
                  <a:pt x="2816762" y="3196542"/>
                  <a:pt x="2775353" y="3229056"/>
                </a:cubicBezTo>
                <a:cubicBezTo>
                  <a:pt x="2758038" y="3243056"/>
                  <a:pt x="2713500" y="3244414"/>
                  <a:pt x="2733109" y="3281039"/>
                </a:cubicBezTo>
                <a:cubicBezTo>
                  <a:pt x="2754687" y="3320947"/>
                  <a:pt x="2786017" y="3289805"/>
                  <a:pt x="2807115" y="3275930"/>
                </a:cubicBezTo>
                <a:cubicBezTo>
                  <a:pt x="2958652" y="3177032"/>
                  <a:pt x="3083615" y="3051692"/>
                  <a:pt x="3170556" y="2891193"/>
                </a:cubicBezTo>
                <a:cubicBezTo>
                  <a:pt x="3173998" y="2884492"/>
                  <a:pt x="3181010" y="2877200"/>
                  <a:pt x="3183898" y="2870054"/>
                </a:cubicBezTo>
                <a:close/>
                <a:moveTo>
                  <a:pt x="3449537" y="2442421"/>
                </a:moveTo>
                <a:cubicBezTo>
                  <a:pt x="3573808" y="2088896"/>
                  <a:pt x="3602940" y="1561357"/>
                  <a:pt x="3439113" y="1295767"/>
                </a:cubicBezTo>
                <a:cubicBezTo>
                  <a:pt x="3437468" y="1436192"/>
                  <a:pt x="3497886" y="1560699"/>
                  <a:pt x="3504410" y="1694582"/>
                </a:cubicBezTo>
                <a:cubicBezTo>
                  <a:pt x="3469456" y="1692472"/>
                  <a:pt x="3473556" y="1665914"/>
                  <a:pt x="3460532" y="1647684"/>
                </a:cubicBezTo>
                <a:cubicBezTo>
                  <a:pt x="3436411" y="1695538"/>
                  <a:pt x="3480898" y="1718413"/>
                  <a:pt x="3480887" y="1752871"/>
                </a:cubicBezTo>
                <a:cubicBezTo>
                  <a:pt x="3481859" y="2030835"/>
                  <a:pt x="3475683" y="2307427"/>
                  <a:pt x="3371478" y="2571290"/>
                </a:cubicBezTo>
                <a:cubicBezTo>
                  <a:pt x="3352197" y="2621578"/>
                  <a:pt x="3306464" y="2658869"/>
                  <a:pt x="3297174" y="2721794"/>
                </a:cubicBezTo>
                <a:cubicBezTo>
                  <a:pt x="3356118" y="2658769"/>
                  <a:pt x="3408113" y="2560263"/>
                  <a:pt x="3449537" y="2442421"/>
                </a:cubicBezTo>
                <a:close/>
                <a:moveTo>
                  <a:pt x="3581856" y="2368328"/>
                </a:moveTo>
                <a:cubicBezTo>
                  <a:pt x="3563120" y="2419296"/>
                  <a:pt x="3531641" y="2466337"/>
                  <a:pt x="3495008" y="2511787"/>
                </a:cubicBezTo>
                <a:cubicBezTo>
                  <a:pt x="3428985" y="2629625"/>
                  <a:pt x="3428483" y="2775580"/>
                  <a:pt x="3345857" y="2891728"/>
                </a:cubicBezTo>
                <a:cubicBezTo>
                  <a:pt x="3327641" y="2853067"/>
                  <a:pt x="3369606" y="2837991"/>
                  <a:pt x="3354362" y="2806812"/>
                </a:cubicBezTo>
                <a:cubicBezTo>
                  <a:pt x="3307401" y="2852582"/>
                  <a:pt x="3257696" y="2895421"/>
                  <a:pt x="3236789" y="2960420"/>
                </a:cubicBezTo>
                <a:cubicBezTo>
                  <a:pt x="3218857" y="3015676"/>
                  <a:pt x="3157129" y="3027253"/>
                  <a:pt x="3131676" y="3075253"/>
                </a:cubicBezTo>
                <a:cubicBezTo>
                  <a:pt x="3014561" y="3294762"/>
                  <a:pt x="2806473" y="3403325"/>
                  <a:pt x="2597677" y="3510352"/>
                </a:cubicBezTo>
                <a:cubicBezTo>
                  <a:pt x="2560493" y="3529751"/>
                  <a:pt x="2525431" y="3536536"/>
                  <a:pt x="2478069" y="3531741"/>
                </a:cubicBezTo>
                <a:cubicBezTo>
                  <a:pt x="2396584" y="3522593"/>
                  <a:pt x="2318575" y="3562595"/>
                  <a:pt x="2254837" y="3617461"/>
                </a:cubicBezTo>
                <a:cubicBezTo>
                  <a:pt x="2232220" y="3637154"/>
                  <a:pt x="2213177" y="3657537"/>
                  <a:pt x="2179905" y="3656050"/>
                </a:cubicBezTo>
                <a:cubicBezTo>
                  <a:pt x="2168216" y="3620446"/>
                  <a:pt x="2219814" y="3634469"/>
                  <a:pt x="2211390" y="3591780"/>
                </a:cubicBezTo>
                <a:cubicBezTo>
                  <a:pt x="2015309" y="3652465"/>
                  <a:pt x="1813289" y="3698186"/>
                  <a:pt x="1589034" y="3604197"/>
                </a:cubicBezTo>
                <a:cubicBezTo>
                  <a:pt x="1747262" y="3571600"/>
                  <a:pt x="1890696" y="3590951"/>
                  <a:pt x="2026442" y="3539806"/>
                </a:cubicBezTo>
                <a:cubicBezTo>
                  <a:pt x="1878243" y="3538472"/>
                  <a:pt x="1730398" y="3537905"/>
                  <a:pt x="1582197" y="3536571"/>
                </a:cubicBezTo>
                <a:cubicBezTo>
                  <a:pt x="1610847" y="3500605"/>
                  <a:pt x="1611119" y="3498152"/>
                  <a:pt x="1650769" y="3501366"/>
                </a:cubicBezTo>
                <a:cubicBezTo>
                  <a:pt x="1869625" y="3518683"/>
                  <a:pt x="2074640" y="3468330"/>
                  <a:pt x="2284727" y="3407733"/>
                </a:cubicBezTo>
                <a:cubicBezTo>
                  <a:pt x="2447385" y="3361459"/>
                  <a:pt x="2574853" y="3268956"/>
                  <a:pt x="2714910" y="3190693"/>
                </a:cubicBezTo>
                <a:cubicBezTo>
                  <a:pt x="2773756" y="3157626"/>
                  <a:pt x="2846244" y="3158334"/>
                  <a:pt x="2898779" y="3104421"/>
                </a:cubicBezTo>
                <a:cubicBezTo>
                  <a:pt x="2977340" y="3025056"/>
                  <a:pt x="3056547" y="2949120"/>
                  <a:pt x="3111569" y="2848905"/>
                </a:cubicBezTo>
                <a:cubicBezTo>
                  <a:pt x="3139391" y="2797954"/>
                  <a:pt x="3152027" y="2731163"/>
                  <a:pt x="3229136" y="2712525"/>
                </a:cubicBezTo>
                <a:cubicBezTo>
                  <a:pt x="3249567" y="2707335"/>
                  <a:pt x="3256341" y="2646030"/>
                  <a:pt x="3269652" y="2610123"/>
                </a:cubicBezTo>
                <a:cubicBezTo>
                  <a:pt x="3317132" y="2440738"/>
                  <a:pt x="3441022" y="2290749"/>
                  <a:pt x="3395818" y="2095940"/>
                </a:cubicBezTo>
                <a:cubicBezTo>
                  <a:pt x="3360075" y="2219896"/>
                  <a:pt x="3323563" y="2344207"/>
                  <a:pt x="3287820" y="2468162"/>
                </a:cubicBezTo>
                <a:cubicBezTo>
                  <a:pt x="3144306" y="2764039"/>
                  <a:pt x="2938874" y="3020367"/>
                  <a:pt x="2642413" y="3150413"/>
                </a:cubicBezTo>
                <a:cubicBezTo>
                  <a:pt x="2455655" y="3232424"/>
                  <a:pt x="2250631" y="3317234"/>
                  <a:pt x="2033391" y="3319661"/>
                </a:cubicBezTo>
                <a:cubicBezTo>
                  <a:pt x="1923794" y="3284773"/>
                  <a:pt x="1809587" y="3308803"/>
                  <a:pt x="1698657" y="3291291"/>
                </a:cubicBezTo>
                <a:cubicBezTo>
                  <a:pt x="1654019" y="3284315"/>
                  <a:pt x="1606468" y="3285193"/>
                  <a:pt x="1561361" y="3246772"/>
                </a:cubicBezTo>
                <a:cubicBezTo>
                  <a:pt x="1634713" y="3215892"/>
                  <a:pt x="1701416" y="3242535"/>
                  <a:pt x="1764530" y="3246152"/>
                </a:cubicBezTo>
                <a:cubicBezTo>
                  <a:pt x="1886979" y="3253255"/>
                  <a:pt x="2001008" y="3200442"/>
                  <a:pt x="2122606" y="3204678"/>
                </a:cubicBezTo>
                <a:cubicBezTo>
                  <a:pt x="2132623" y="3205201"/>
                  <a:pt x="2143621" y="3187581"/>
                  <a:pt x="2154161" y="3178087"/>
                </a:cubicBezTo>
                <a:cubicBezTo>
                  <a:pt x="2125364" y="3155923"/>
                  <a:pt x="2093604" y="3165848"/>
                  <a:pt x="2061683" y="3169328"/>
                </a:cubicBezTo>
                <a:cubicBezTo>
                  <a:pt x="1951073" y="3181930"/>
                  <a:pt x="1840881" y="3193409"/>
                  <a:pt x="1731180" y="3167416"/>
                </a:cubicBezTo>
                <a:lnTo>
                  <a:pt x="1736001" y="3163097"/>
                </a:lnTo>
                <a:lnTo>
                  <a:pt x="1716343" y="3165273"/>
                </a:lnTo>
                <a:lnTo>
                  <a:pt x="1715584" y="3165096"/>
                </a:lnTo>
                <a:lnTo>
                  <a:pt x="1721515" y="3167663"/>
                </a:lnTo>
                <a:cubicBezTo>
                  <a:pt x="1641711" y="3167752"/>
                  <a:pt x="1567736" y="3149102"/>
                  <a:pt x="1496278" y="3122371"/>
                </a:cubicBezTo>
                <a:lnTo>
                  <a:pt x="1453079" y="3104054"/>
                </a:lnTo>
                <a:lnTo>
                  <a:pt x="1438894" y="3099915"/>
                </a:lnTo>
                <a:cubicBezTo>
                  <a:pt x="1295512" y="3049183"/>
                  <a:pt x="1163653" y="2975306"/>
                  <a:pt x="1042486" y="2879648"/>
                </a:cubicBezTo>
                <a:cubicBezTo>
                  <a:pt x="927272" y="2800102"/>
                  <a:pt x="828825" y="2705975"/>
                  <a:pt x="749936" y="2593927"/>
                </a:cubicBezTo>
                <a:lnTo>
                  <a:pt x="732306" y="2565104"/>
                </a:lnTo>
                <a:lnTo>
                  <a:pt x="687540" y="2529387"/>
                </a:lnTo>
                <a:cubicBezTo>
                  <a:pt x="653384" y="2497580"/>
                  <a:pt x="627117" y="2459124"/>
                  <a:pt x="622947" y="2402376"/>
                </a:cubicBezTo>
                <a:cubicBezTo>
                  <a:pt x="621912" y="2387951"/>
                  <a:pt x="617655" y="2373609"/>
                  <a:pt x="612424" y="2360183"/>
                </a:cubicBezTo>
                <a:cubicBezTo>
                  <a:pt x="602809" y="2336197"/>
                  <a:pt x="594196" y="2299180"/>
                  <a:pt x="562583" y="2310435"/>
                </a:cubicBezTo>
                <a:cubicBezTo>
                  <a:pt x="523694" y="2324098"/>
                  <a:pt x="557704" y="2354577"/>
                  <a:pt x="564431" y="2374299"/>
                </a:cubicBezTo>
                <a:cubicBezTo>
                  <a:pt x="613289" y="2516218"/>
                  <a:pt x="684656" y="2647337"/>
                  <a:pt x="766582" y="2774074"/>
                </a:cubicBezTo>
                <a:cubicBezTo>
                  <a:pt x="793696" y="2795612"/>
                  <a:pt x="820601" y="2817713"/>
                  <a:pt x="846738" y="2840167"/>
                </a:cubicBezTo>
                <a:cubicBezTo>
                  <a:pt x="810604" y="2822303"/>
                  <a:pt x="775654" y="2802963"/>
                  <a:pt x="742097" y="2781588"/>
                </a:cubicBezTo>
                <a:cubicBezTo>
                  <a:pt x="722749" y="2776969"/>
                  <a:pt x="704570" y="2765761"/>
                  <a:pt x="676486" y="2784708"/>
                </a:cubicBezTo>
                <a:cubicBezTo>
                  <a:pt x="728459" y="2861409"/>
                  <a:pt x="806336" y="2916445"/>
                  <a:pt x="868036" y="2991012"/>
                </a:cubicBezTo>
                <a:cubicBezTo>
                  <a:pt x="926419" y="3040098"/>
                  <a:pt x="986547" y="3087916"/>
                  <a:pt x="1044932" y="3137004"/>
                </a:cubicBezTo>
                <a:cubicBezTo>
                  <a:pt x="989223" y="3109968"/>
                  <a:pt x="937630" y="3078715"/>
                  <a:pt x="888614" y="3043951"/>
                </a:cubicBezTo>
                <a:cubicBezTo>
                  <a:pt x="821552" y="3033768"/>
                  <a:pt x="755670" y="3039337"/>
                  <a:pt x="699948" y="2989961"/>
                </a:cubicBezTo>
                <a:cubicBezTo>
                  <a:pt x="281651" y="2622373"/>
                  <a:pt x="141496" y="2151773"/>
                  <a:pt x="183875" y="1612273"/>
                </a:cubicBezTo>
                <a:cubicBezTo>
                  <a:pt x="188090" y="1559590"/>
                  <a:pt x="198332" y="1507866"/>
                  <a:pt x="206890" y="1455518"/>
                </a:cubicBezTo>
                <a:cubicBezTo>
                  <a:pt x="214761" y="1406746"/>
                  <a:pt x="238051" y="1361134"/>
                  <a:pt x="217473" y="1308195"/>
                </a:cubicBezTo>
                <a:cubicBezTo>
                  <a:pt x="147608" y="1484596"/>
                  <a:pt x="125977" y="1673772"/>
                  <a:pt x="127935" y="1859568"/>
                </a:cubicBezTo>
                <a:cubicBezTo>
                  <a:pt x="134779" y="2490069"/>
                  <a:pt x="439946" y="2963133"/>
                  <a:pt x="834687" y="3230728"/>
                </a:cubicBezTo>
                <a:cubicBezTo>
                  <a:pt x="869598" y="3239840"/>
                  <a:pt x="900602" y="3252612"/>
                  <a:pt x="934385" y="3278538"/>
                </a:cubicBezTo>
                <a:cubicBezTo>
                  <a:pt x="888310" y="3280601"/>
                  <a:pt x="853065" y="3275830"/>
                  <a:pt x="817282" y="3258737"/>
                </a:cubicBezTo>
                <a:cubicBezTo>
                  <a:pt x="768585" y="3271314"/>
                  <a:pt x="730917" y="3236930"/>
                  <a:pt x="692978" y="3204995"/>
                </a:cubicBezTo>
                <a:cubicBezTo>
                  <a:pt x="408793" y="2966261"/>
                  <a:pt x="199065" y="2674720"/>
                  <a:pt x="112474" y="2312684"/>
                </a:cubicBezTo>
                <a:cubicBezTo>
                  <a:pt x="63451" y="2107522"/>
                  <a:pt x="-577" y="1898078"/>
                  <a:pt x="54628" y="1678592"/>
                </a:cubicBezTo>
                <a:cubicBezTo>
                  <a:pt x="82159" y="1568183"/>
                  <a:pt x="53829" y="1446637"/>
                  <a:pt x="97341" y="1339602"/>
                </a:cubicBezTo>
                <a:cubicBezTo>
                  <a:pt x="182138" y="1129809"/>
                  <a:pt x="256942" y="907377"/>
                  <a:pt x="419657" y="745615"/>
                </a:cubicBezTo>
                <a:cubicBezTo>
                  <a:pt x="528300" y="638474"/>
                  <a:pt x="633141" y="526096"/>
                  <a:pt x="748745" y="426001"/>
                </a:cubicBezTo>
                <a:cubicBezTo>
                  <a:pt x="768431" y="409049"/>
                  <a:pt x="782633" y="386234"/>
                  <a:pt x="799016" y="366145"/>
                </a:cubicBezTo>
                <a:cubicBezTo>
                  <a:pt x="610116" y="455656"/>
                  <a:pt x="486409" y="617201"/>
                  <a:pt x="355598" y="770368"/>
                </a:cubicBezTo>
                <a:cubicBezTo>
                  <a:pt x="311667" y="821727"/>
                  <a:pt x="315740" y="824514"/>
                  <a:pt x="251763" y="852489"/>
                </a:cubicBezTo>
                <a:cubicBezTo>
                  <a:pt x="463591" y="546199"/>
                  <a:pt x="718083" y="317633"/>
                  <a:pt x="1049461" y="179470"/>
                </a:cubicBezTo>
                <a:cubicBezTo>
                  <a:pt x="989999" y="253791"/>
                  <a:pt x="869526" y="249970"/>
                  <a:pt x="829488" y="349361"/>
                </a:cubicBezTo>
                <a:cubicBezTo>
                  <a:pt x="994893" y="288791"/>
                  <a:pt x="1139116" y="182078"/>
                  <a:pt x="1311294" y="134227"/>
                </a:cubicBezTo>
                <a:cubicBezTo>
                  <a:pt x="1298249" y="110884"/>
                  <a:pt x="1285882" y="118425"/>
                  <a:pt x="1275946" y="121123"/>
                </a:cubicBezTo>
                <a:cubicBezTo>
                  <a:pt x="1257407" y="126376"/>
                  <a:pt x="1239138" y="129174"/>
                  <a:pt x="1236735" y="104671"/>
                </a:cubicBezTo>
                <a:cubicBezTo>
                  <a:pt x="1235121" y="84928"/>
                  <a:pt x="1256340" y="84499"/>
                  <a:pt x="1268663" y="83962"/>
                </a:cubicBezTo>
                <a:cubicBezTo>
                  <a:pt x="1314177" y="81690"/>
                  <a:pt x="1360191" y="81517"/>
                  <a:pt x="1405850" y="80575"/>
                </a:cubicBezTo>
                <a:cubicBezTo>
                  <a:pt x="1405826" y="92692"/>
                  <a:pt x="1368369" y="114545"/>
                  <a:pt x="1402870" y="107551"/>
                </a:cubicBezTo>
                <a:cubicBezTo>
                  <a:pt x="1581255" y="72215"/>
                  <a:pt x="1763704" y="74123"/>
                  <a:pt x="1942320" y="43338"/>
                </a:cubicBezTo>
                <a:cubicBezTo>
                  <a:pt x="2042475" y="26223"/>
                  <a:pt x="2142027" y="15905"/>
                  <a:pt x="2236279" y="68079"/>
                </a:cubicBezTo>
                <a:cubicBezTo>
                  <a:pt x="2236279" y="68079"/>
                  <a:pt x="2236488" y="67517"/>
                  <a:pt x="2236488" y="67517"/>
                </a:cubicBezTo>
                <a:cubicBezTo>
                  <a:pt x="2244342" y="70428"/>
                  <a:pt x="2253048" y="76208"/>
                  <a:pt x="2259843" y="76815"/>
                </a:cubicBezTo>
                <a:cubicBezTo>
                  <a:pt x="2384498" y="74526"/>
                  <a:pt x="2463548" y="162546"/>
                  <a:pt x="2558109" y="222490"/>
                </a:cubicBezTo>
                <a:cubicBezTo>
                  <a:pt x="2664184" y="289255"/>
                  <a:pt x="2773811" y="351597"/>
                  <a:pt x="2887184" y="403839"/>
                </a:cubicBezTo>
                <a:cubicBezTo>
                  <a:pt x="2937906" y="427109"/>
                  <a:pt x="2898706" y="376200"/>
                  <a:pt x="2903976" y="343054"/>
                </a:cubicBezTo>
                <a:cubicBezTo>
                  <a:pt x="3006273" y="449264"/>
                  <a:pt x="3112840" y="535359"/>
                  <a:pt x="3185523" y="643991"/>
                </a:cubicBezTo>
                <a:cubicBezTo>
                  <a:pt x="3229541" y="709448"/>
                  <a:pt x="3321378" y="714778"/>
                  <a:pt x="3339681" y="796229"/>
                </a:cubicBezTo>
                <a:cubicBezTo>
                  <a:pt x="3420515" y="893204"/>
                  <a:pt x="3471502" y="1005281"/>
                  <a:pt x="3506481" y="1126100"/>
                </a:cubicBezTo>
                <a:cubicBezTo>
                  <a:pt x="3465910" y="1008313"/>
                  <a:pt x="3355371" y="927766"/>
                  <a:pt x="3335629" y="798555"/>
                </a:cubicBezTo>
                <a:cubicBezTo>
                  <a:pt x="3299498" y="763463"/>
                  <a:pt x="3255590" y="745910"/>
                  <a:pt x="3198774" y="740800"/>
                </a:cubicBezTo>
                <a:cubicBezTo>
                  <a:pt x="3372088" y="903331"/>
                  <a:pt x="3429315" y="1129400"/>
                  <a:pt x="3533240" y="1351723"/>
                </a:cubicBezTo>
                <a:cubicBezTo>
                  <a:pt x="3547995" y="1289546"/>
                  <a:pt x="3507060" y="1262246"/>
                  <a:pt x="3505541" y="1211265"/>
                </a:cubicBezTo>
                <a:cubicBezTo>
                  <a:pt x="3557916" y="1264506"/>
                  <a:pt x="3584458" y="1320295"/>
                  <a:pt x="3598323" y="1375851"/>
                </a:cubicBezTo>
                <a:cubicBezTo>
                  <a:pt x="3614471" y="1442464"/>
                  <a:pt x="3638096" y="1523335"/>
                  <a:pt x="3621492" y="1578446"/>
                </a:cubicBezTo>
                <a:cubicBezTo>
                  <a:pt x="3594865" y="1667490"/>
                  <a:pt x="3667733" y="1713651"/>
                  <a:pt x="3669186" y="1783750"/>
                </a:cubicBezTo>
                <a:cubicBezTo>
                  <a:pt x="3662278" y="1809269"/>
                  <a:pt x="3635859" y="1823725"/>
                  <a:pt x="3645949" y="1861926"/>
                </a:cubicBezTo>
                <a:cubicBezTo>
                  <a:pt x="3667265" y="1943857"/>
                  <a:pt x="3648806" y="2026358"/>
                  <a:pt x="3621162" y="2106091"/>
                </a:cubicBezTo>
                <a:cubicBezTo>
                  <a:pt x="3611403" y="2137574"/>
                  <a:pt x="3601999" y="2169824"/>
                  <a:pt x="3592242" y="2201309"/>
                </a:cubicBezTo>
                <a:cubicBezTo>
                  <a:pt x="3606584" y="2262465"/>
                  <a:pt x="3600592" y="2317359"/>
                  <a:pt x="3581856" y="2368328"/>
                </a:cubicBezTo>
                <a:close/>
              </a:path>
            </a:pathLst>
          </a:custGeom>
          <a:solidFill>
            <a:schemeClr val="accent3"/>
          </a:solidFill>
          <a:ln w="266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043008" y="1340091"/>
            <a:ext cx="1584776" cy="152190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Key </a:t>
            </a:r>
            <a:r>
              <a:rPr lang="en-US" dirty="0" smtClean="0">
                <a:solidFill>
                  <a:srgbClr val="FF0000"/>
                </a:solidFill>
              </a:rPr>
              <a:t>Problems</a:t>
            </a:r>
          </a:p>
          <a:p>
            <a:pPr algn="ctr"/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6156177" y="1317264"/>
            <a:ext cx="1656184" cy="152190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solidFill>
                  <a:srgbClr val="FF0000"/>
                </a:solidFill>
              </a:rPr>
              <a:t>Difficulties</a:t>
            </a:r>
          </a:p>
          <a:p>
            <a:pPr algn="ctr"/>
            <a:endParaRPr lang="en-US" dirty="0"/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467544" y="0"/>
            <a:ext cx="8229600" cy="5486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b="1" smtClean="0"/>
              <a:t>Key Problems and Difficulties</a:t>
            </a:r>
            <a:endParaRPr lang="en-CA" sz="3600" b="1" dirty="0"/>
          </a:p>
        </p:txBody>
      </p:sp>
      <p:sp>
        <p:nvSpPr>
          <p:cNvPr id="2" name="Rectangle 1"/>
          <p:cNvSpPr/>
          <p:nvPr/>
        </p:nvSpPr>
        <p:spPr>
          <a:xfrm>
            <a:off x="251520" y="3573016"/>
            <a:ext cx="36724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dirty="0" smtClean="0"/>
              <a:t>Deepen the understanding of facial beauty perception. </a:t>
            </a:r>
          </a:p>
          <a:p>
            <a:pPr algn="just"/>
            <a:endParaRPr lang="en-US" dirty="0" smtClean="0"/>
          </a:p>
          <a:p>
            <a:pPr algn="just">
              <a:buFont typeface="Wingdings" pitchFamily="2" charset="2"/>
              <a:buChar char="§"/>
            </a:pPr>
            <a:r>
              <a:rPr lang="en-US" dirty="0" smtClean="0"/>
              <a:t>More accurate facial beauty prediction.</a:t>
            </a:r>
          </a:p>
          <a:p>
            <a:pPr algn="just">
              <a:buFont typeface="Wingdings" pitchFamily="2" charset="2"/>
              <a:buChar char="§"/>
            </a:pPr>
            <a:endParaRPr lang="en-US" dirty="0" smtClean="0"/>
          </a:p>
          <a:p>
            <a:pPr algn="just">
              <a:buFont typeface="Wingdings" pitchFamily="2" charset="2"/>
              <a:buChar char="§"/>
            </a:pPr>
            <a:r>
              <a:rPr lang="en-US" dirty="0" smtClean="0"/>
              <a:t>Face beautification. It is a typical application of the learned facial beauty rules and models.</a:t>
            </a:r>
          </a:p>
          <a:p>
            <a:pPr algn="just">
              <a:buFont typeface="Wingdings" pitchFamily="2" charset="2"/>
              <a:buChar char="§"/>
            </a:pPr>
            <a:endParaRPr lang="en-US" dirty="0" smtClean="0"/>
          </a:p>
          <a:p>
            <a:pPr algn="just">
              <a:buFont typeface="Wingdings" pitchFamily="2" charset="2"/>
              <a:buChar char="§"/>
            </a:pPr>
            <a:r>
              <a:rPr lang="en-US" dirty="0" smtClean="0"/>
              <a:t>Develop application systems.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4427984" y="3696894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dirty="0" smtClean="0"/>
              <a:t>Computer-based facial beauty analysis 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smtClean="0"/>
              <a:t>There is no public database for facial beauty study. 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smtClean="0"/>
              <a:t>The goal of facial beauty analysis is different from other facial analysis tasks.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smtClean="0"/>
              <a:t>In facial beauty study, perception experiments have to be often carried out, which require a lot of labor and time consumption.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5188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Facial Beauty Prediction Methods </a:t>
            </a:r>
            <a:endParaRPr lang="fr-FR" sz="4000" b="1" dirty="0" smtClean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24C93FCE-E4FD-4DFE-8496-522539445D44}"/>
              </a:ext>
            </a:extLst>
          </p:cNvPr>
          <p:cNvSpPr/>
          <p:nvPr/>
        </p:nvSpPr>
        <p:spPr>
          <a:xfrm>
            <a:off x="2940041" y="2229179"/>
            <a:ext cx="2444090" cy="325878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A28475E2-EFE8-4881-9A31-E036FA50ACE2}"/>
              </a:ext>
            </a:extLst>
          </p:cNvPr>
          <p:cNvSpPr/>
          <p:nvPr/>
        </p:nvSpPr>
        <p:spPr>
          <a:xfrm>
            <a:off x="3192651" y="2434688"/>
            <a:ext cx="2101918" cy="28025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C746A432-1BA0-4989-8921-1A3E3B865A89}"/>
              </a:ext>
            </a:extLst>
          </p:cNvPr>
          <p:cNvSpPr/>
          <p:nvPr/>
        </p:nvSpPr>
        <p:spPr>
          <a:xfrm>
            <a:off x="3300060" y="2594367"/>
            <a:ext cx="1862397" cy="2483196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843384B2-EB2F-4754-B77A-EC6899172268}"/>
              </a:ext>
            </a:extLst>
          </p:cNvPr>
          <p:cNvSpPr/>
          <p:nvPr/>
        </p:nvSpPr>
        <p:spPr>
          <a:xfrm rot="6116872">
            <a:off x="2221767" y="3820699"/>
            <a:ext cx="1436546" cy="1970831"/>
          </a:xfrm>
          <a:custGeom>
            <a:avLst/>
            <a:gdLst>
              <a:gd name="connsiteX0" fmla="*/ 0 w 1436546"/>
              <a:gd name="connsiteY0" fmla="*/ 1588879 h 2627775"/>
              <a:gd name="connsiteX1" fmla="*/ 359137 w 1436546"/>
              <a:gd name="connsiteY1" fmla="*/ 1588879 h 2627775"/>
              <a:gd name="connsiteX2" fmla="*/ 359137 w 1436546"/>
              <a:gd name="connsiteY2" fmla="*/ 1241704 h 2627775"/>
              <a:gd name="connsiteX3" fmla="*/ 403222 w 1436546"/>
              <a:gd name="connsiteY3" fmla="*/ 1212974 h 2627775"/>
              <a:gd name="connsiteX4" fmla="*/ 1070041 w 1436546"/>
              <a:gd name="connsiteY4" fmla="*/ 10169 h 2627775"/>
              <a:gd name="connsiteX5" fmla="*/ 1070273 w 1436546"/>
              <a:gd name="connsiteY5" fmla="*/ 0 h 2627775"/>
              <a:gd name="connsiteX6" fmla="*/ 1077410 w 1436546"/>
              <a:gd name="connsiteY6" fmla="*/ 0 h 2627775"/>
              <a:gd name="connsiteX7" fmla="*/ 1077410 w 1436546"/>
              <a:gd name="connsiteY7" fmla="*/ 1588879 h 2627775"/>
              <a:gd name="connsiteX8" fmla="*/ 1436546 w 1436546"/>
              <a:gd name="connsiteY8" fmla="*/ 1588879 h 2627775"/>
              <a:gd name="connsiteX9" fmla="*/ 718273 w 1436546"/>
              <a:gd name="connsiteY9" fmla="*/ 2627775 h 262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36546" h="2627775">
                <a:moveTo>
                  <a:pt x="0" y="1588879"/>
                </a:moveTo>
                <a:lnTo>
                  <a:pt x="359137" y="1588879"/>
                </a:lnTo>
                <a:lnTo>
                  <a:pt x="359137" y="1241704"/>
                </a:lnTo>
                <a:lnTo>
                  <a:pt x="403222" y="1212974"/>
                </a:lnTo>
                <a:cubicBezTo>
                  <a:pt x="797481" y="926743"/>
                  <a:pt x="1036248" y="481894"/>
                  <a:pt x="1070041" y="10169"/>
                </a:cubicBezTo>
                <a:lnTo>
                  <a:pt x="1070273" y="0"/>
                </a:lnTo>
                <a:lnTo>
                  <a:pt x="1077410" y="0"/>
                </a:lnTo>
                <a:lnTo>
                  <a:pt x="1077410" y="1588879"/>
                </a:lnTo>
                <a:lnTo>
                  <a:pt x="1436546" y="1588879"/>
                </a:lnTo>
                <a:lnTo>
                  <a:pt x="718273" y="26277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26B68DDC-977A-45E5-B895-3CECA54F2086}"/>
              </a:ext>
            </a:extLst>
          </p:cNvPr>
          <p:cNvSpPr/>
          <p:nvPr/>
        </p:nvSpPr>
        <p:spPr>
          <a:xfrm rot="15727401">
            <a:off x="4393868" y="1455672"/>
            <a:ext cx="1436546" cy="1958028"/>
          </a:xfrm>
          <a:custGeom>
            <a:avLst/>
            <a:gdLst>
              <a:gd name="connsiteX0" fmla="*/ 1077410 w 1436546"/>
              <a:gd name="connsiteY0" fmla="*/ 0 h 2610704"/>
              <a:gd name="connsiteX1" fmla="*/ 1077410 w 1436546"/>
              <a:gd name="connsiteY1" fmla="*/ 1571808 h 2610704"/>
              <a:gd name="connsiteX2" fmla="*/ 1436546 w 1436546"/>
              <a:gd name="connsiteY2" fmla="*/ 1571808 h 2610704"/>
              <a:gd name="connsiteX3" fmla="*/ 718273 w 1436546"/>
              <a:gd name="connsiteY3" fmla="*/ 2610704 h 2610704"/>
              <a:gd name="connsiteX4" fmla="*/ 0 w 1436546"/>
              <a:gd name="connsiteY4" fmla="*/ 1571808 h 2610704"/>
              <a:gd name="connsiteX5" fmla="*/ 359137 w 1436546"/>
              <a:gd name="connsiteY5" fmla="*/ 1571808 h 2610704"/>
              <a:gd name="connsiteX6" fmla="*/ 359137 w 1436546"/>
              <a:gd name="connsiteY6" fmla="*/ 1226348 h 2610704"/>
              <a:gd name="connsiteX7" fmla="*/ 411895 w 1436546"/>
              <a:gd name="connsiteY7" fmla="*/ 1191966 h 2610704"/>
              <a:gd name="connsiteX8" fmla="*/ 1059926 w 1436546"/>
              <a:gd name="connsiteY8" fmla="*/ 145227 h 2610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6546" h="2610704">
                <a:moveTo>
                  <a:pt x="1077410" y="0"/>
                </a:moveTo>
                <a:lnTo>
                  <a:pt x="1077410" y="1571808"/>
                </a:lnTo>
                <a:lnTo>
                  <a:pt x="1436546" y="1571808"/>
                </a:lnTo>
                <a:lnTo>
                  <a:pt x="718273" y="2610704"/>
                </a:lnTo>
                <a:lnTo>
                  <a:pt x="0" y="1571808"/>
                </a:lnTo>
                <a:lnTo>
                  <a:pt x="359137" y="1571808"/>
                </a:lnTo>
                <a:lnTo>
                  <a:pt x="359137" y="1226348"/>
                </a:lnTo>
                <a:lnTo>
                  <a:pt x="411895" y="1191966"/>
                </a:lnTo>
                <a:cubicBezTo>
                  <a:pt x="762348" y="937539"/>
                  <a:pt x="989942" y="557783"/>
                  <a:pt x="1059926" y="1452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7693DD6-62FF-498E-A16C-AE397005E22A}"/>
              </a:ext>
            </a:extLst>
          </p:cNvPr>
          <p:cNvSpPr txBox="1"/>
          <p:nvPr/>
        </p:nvSpPr>
        <p:spPr>
          <a:xfrm>
            <a:off x="3625163" y="3106598"/>
            <a:ext cx="1486978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i="1" dirty="0" smtClean="0">
                <a:solidFill>
                  <a:schemeClr val="accent2"/>
                </a:solidFill>
                <a:cs typeface="Arial" pitchFamily="34" charset="0"/>
              </a:rPr>
              <a:t>Methods</a:t>
            </a:r>
            <a:endParaRPr lang="fr-FR" sz="2000" b="1" i="1" dirty="0">
              <a:solidFill>
                <a:schemeClr val="accent2"/>
              </a:solidFill>
              <a:cs typeface="Arial" pitchFamily="34" charset="0"/>
            </a:endParaRPr>
          </a:p>
          <a:p>
            <a:pPr algn="ctr"/>
            <a:r>
              <a:rPr lang="en-GB" sz="2000" b="1" i="1" dirty="0" smtClean="0">
                <a:solidFill>
                  <a:schemeClr val="accent2"/>
                </a:solidFill>
                <a:cs typeface="Arial" pitchFamily="34" charset="0"/>
              </a:rPr>
              <a:t>of </a:t>
            </a:r>
            <a:r>
              <a:rPr lang="en-US" sz="2000" b="1" i="1" dirty="0">
                <a:solidFill>
                  <a:schemeClr val="accent2"/>
                </a:solidFill>
                <a:cs typeface="Arial" pitchFamily="34" charset="0"/>
              </a:rPr>
              <a:t>Facial Beauty Prediction </a:t>
            </a:r>
            <a:endParaRPr lang="fr-FR" sz="2000" b="1" i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42B05D1-4514-4EF1-99CC-153CD225C7A7}"/>
              </a:ext>
            </a:extLst>
          </p:cNvPr>
          <p:cNvSpPr txBox="1"/>
          <p:nvPr/>
        </p:nvSpPr>
        <p:spPr>
          <a:xfrm>
            <a:off x="464177" y="3516915"/>
            <a:ext cx="686154" cy="646331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lang="en-US" altLang="ko-KR" sz="3600" b="1" dirty="0">
                <a:solidFill>
                  <a:schemeClr val="accent1"/>
                </a:solidFill>
              </a:rPr>
              <a:t>01</a:t>
            </a:r>
            <a:endParaRPr lang="ko-KR" altLang="en-US" sz="3600" b="1" dirty="0">
              <a:solidFill>
                <a:schemeClr val="accent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A5E8F01-2A01-4104-B92F-72E8048FF568}"/>
              </a:ext>
            </a:extLst>
          </p:cNvPr>
          <p:cNvSpPr txBox="1"/>
          <p:nvPr/>
        </p:nvSpPr>
        <p:spPr>
          <a:xfrm>
            <a:off x="7993672" y="1213118"/>
            <a:ext cx="686154" cy="646331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accent3"/>
                </a:solidFill>
              </a:rPr>
              <a:t>02</a:t>
            </a:r>
            <a:endParaRPr lang="ko-KR" altLang="en-US" sz="3600" b="1" dirty="0">
              <a:solidFill>
                <a:schemeClr val="accent3"/>
              </a:solidFill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F709498F-72BD-446F-A0EA-90F0D79E65A9}"/>
              </a:ext>
            </a:extLst>
          </p:cNvPr>
          <p:cNvSpPr/>
          <p:nvPr/>
        </p:nvSpPr>
        <p:spPr>
          <a:xfrm>
            <a:off x="3103303" y="4120233"/>
            <a:ext cx="420159" cy="685881"/>
          </a:xfrm>
          <a:custGeom>
            <a:avLst/>
            <a:gdLst>
              <a:gd name="connsiteX0" fmla="*/ 630514 w 729028"/>
              <a:gd name="connsiteY0" fmla="*/ 286524 h 892566"/>
              <a:gd name="connsiteX1" fmla="*/ 673400 w 729028"/>
              <a:gd name="connsiteY1" fmla="*/ 329514 h 892566"/>
              <a:gd name="connsiteX2" fmla="*/ 673400 w 729028"/>
              <a:gd name="connsiteY2" fmla="*/ 575551 h 892566"/>
              <a:gd name="connsiteX3" fmla="*/ 685966 w 729028"/>
              <a:gd name="connsiteY3" fmla="*/ 593408 h 892566"/>
              <a:gd name="connsiteX4" fmla="*/ 705843 w 729028"/>
              <a:gd name="connsiteY4" fmla="*/ 643465 h 892566"/>
              <a:gd name="connsiteX5" fmla="*/ 695087 w 729028"/>
              <a:gd name="connsiteY5" fmla="*/ 648686 h 892566"/>
              <a:gd name="connsiteX6" fmla="*/ 728574 w 729028"/>
              <a:gd name="connsiteY6" fmla="*/ 755692 h 892566"/>
              <a:gd name="connsiteX7" fmla="*/ 728504 w 729028"/>
              <a:gd name="connsiteY7" fmla="*/ 775430 h 892566"/>
              <a:gd name="connsiteX8" fmla="*/ 728295 w 729028"/>
              <a:gd name="connsiteY8" fmla="*/ 879372 h 892566"/>
              <a:gd name="connsiteX9" fmla="*/ 716112 w 729028"/>
              <a:gd name="connsiteY9" fmla="*/ 892530 h 892566"/>
              <a:gd name="connsiteX10" fmla="*/ 412255 w 729028"/>
              <a:gd name="connsiteY10" fmla="*/ 892461 h 892566"/>
              <a:gd name="connsiteX11" fmla="*/ 400455 w 729028"/>
              <a:gd name="connsiteY11" fmla="*/ 880382 h 892566"/>
              <a:gd name="connsiteX12" fmla="*/ 400490 w 729028"/>
              <a:gd name="connsiteY12" fmla="*/ 725129 h 892566"/>
              <a:gd name="connsiteX13" fmla="*/ 433594 w 729028"/>
              <a:gd name="connsiteY13" fmla="*/ 648477 h 892566"/>
              <a:gd name="connsiteX14" fmla="*/ 420297 w 729028"/>
              <a:gd name="connsiteY14" fmla="*/ 625990 h 892566"/>
              <a:gd name="connsiteX15" fmla="*/ 437980 w 729028"/>
              <a:gd name="connsiteY15" fmla="*/ 595358 h 892566"/>
              <a:gd name="connsiteX16" fmla="*/ 455350 w 729028"/>
              <a:gd name="connsiteY16" fmla="*/ 565874 h 892566"/>
              <a:gd name="connsiteX17" fmla="*/ 455211 w 729028"/>
              <a:gd name="connsiteY17" fmla="*/ 335640 h 892566"/>
              <a:gd name="connsiteX18" fmla="*/ 457439 w 729028"/>
              <a:gd name="connsiteY18" fmla="*/ 310856 h 892566"/>
              <a:gd name="connsiteX19" fmla="*/ 482015 w 729028"/>
              <a:gd name="connsiteY19" fmla="*/ 288264 h 892566"/>
              <a:gd name="connsiteX20" fmla="*/ 500290 w 729028"/>
              <a:gd name="connsiteY20" fmla="*/ 286663 h 892566"/>
              <a:gd name="connsiteX21" fmla="*/ 630514 w 729028"/>
              <a:gd name="connsiteY21" fmla="*/ 286524 h 892566"/>
              <a:gd name="connsiteX22" fmla="*/ 113029 w 729028"/>
              <a:gd name="connsiteY22" fmla="*/ 180910 h 892566"/>
              <a:gd name="connsiteX23" fmla="*/ 236638 w 729028"/>
              <a:gd name="connsiteY23" fmla="*/ 180945 h 892566"/>
              <a:gd name="connsiteX24" fmla="*/ 347474 w 729028"/>
              <a:gd name="connsiteY24" fmla="*/ 292615 h 892566"/>
              <a:gd name="connsiteX25" fmla="*/ 347787 w 729028"/>
              <a:gd name="connsiteY25" fmla="*/ 877945 h 892566"/>
              <a:gd name="connsiteX26" fmla="*/ 333306 w 729028"/>
              <a:gd name="connsiteY26" fmla="*/ 892565 h 892566"/>
              <a:gd name="connsiteX27" fmla="*/ 13715 w 729028"/>
              <a:gd name="connsiteY27" fmla="*/ 892530 h 892566"/>
              <a:gd name="connsiteX28" fmla="*/ 0 w 729028"/>
              <a:gd name="connsiteY28" fmla="*/ 878467 h 892566"/>
              <a:gd name="connsiteX29" fmla="*/ 244 w 729028"/>
              <a:gd name="connsiteY29" fmla="*/ 294495 h 892566"/>
              <a:gd name="connsiteX30" fmla="*/ 113029 w 729028"/>
              <a:gd name="connsiteY30" fmla="*/ 180910 h 892566"/>
              <a:gd name="connsiteX31" fmla="*/ 519066 w 729028"/>
              <a:gd name="connsiteY31" fmla="*/ 6443 h 892566"/>
              <a:gd name="connsiteX32" fmla="*/ 509759 w 729028"/>
              <a:gd name="connsiteY32" fmla="*/ 12187 h 892566"/>
              <a:gd name="connsiteX33" fmla="*/ 475818 w 729028"/>
              <a:gd name="connsiteY33" fmla="*/ 94233 h 892566"/>
              <a:gd name="connsiteX34" fmla="*/ 475923 w 729028"/>
              <a:gd name="connsiteY34" fmla="*/ 170433 h 892566"/>
              <a:gd name="connsiteX35" fmla="*/ 475749 w 729028"/>
              <a:gd name="connsiteY35" fmla="*/ 170398 h 892566"/>
              <a:gd name="connsiteX36" fmla="*/ 475680 w 729028"/>
              <a:gd name="connsiteY36" fmla="*/ 257109 h 892566"/>
              <a:gd name="connsiteX37" fmla="*/ 486680 w 729028"/>
              <a:gd name="connsiteY37" fmla="*/ 268770 h 892566"/>
              <a:gd name="connsiteX38" fmla="*/ 642976 w 729028"/>
              <a:gd name="connsiteY38" fmla="*/ 268701 h 892566"/>
              <a:gd name="connsiteX39" fmla="*/ 653002 w 729028"/>
              <a:gd name="connsiteY39" fmla="*/ 259128 h 892566"/>
              <a:gd name="connsiteX40" fmla="*/ 652097 w 729028"/>
              <a:gd name="connsiteY40" fmla="*/ 135657 h 892566"/>
              <a:gd name="connsiteX41" fmla="*/ 630305 w 729028"/>
              <a:gd name="connsiteY41" fmla="*/ 75506 h 892566"/>
              <a:gd name="connsiteX42" fmla="*/ 529914 w 729028"/>
              <a:gd name="connsiteY42" fmla="*/ 8949 h 892566"/>
              <a:gd name="connsiteX43" fmla="*/ 519066 w 729028"/>
              <a:gd name="connsiteY43" fmla="*/ 6443 h 892566"/>
              <a:gd name="connsiteX44" fmla="*/ 518369 w 729028"/>
              <a:gd name="connsiteY44" fmla="*/ 108 h 892566"/>
              <a:gd name="connsiteX45" fmla="*/ 532489 w 729028"/>
              <a:gd name="connsiteY45" fmla="*/ 3379 h 892566"/>
              <a:gd name="connsiteX46" fmla="*/ 632220 w 729028"/>
              <a:gd name="connsiteY46" fmla="*/ 68857 h 892566"/>
              <a:gd name="connsiteX47" fmla="*/ 657805 w 729028"/>
              <a:gd name="connsiteY47" fmla="*/ 130227 h 892566"/>
              <a:gd name="connsiteX48" fmla="*/ 659023 w 729028"/>
              <a:gd name="connsiteY48" fmla="*/ 264281 h 892566"/>
              <a:gd name="connsiteX49" fmla="*/ 647536 w 729028"/>
              <a:gd name="connsiteY49" fmla="*/ 275350 h 892566"/>
              <a:gd name="connsiteX50" fmla="*/ 564758 w 729028"/>
              <a:gd name="connsiteY50" fmla="*/ 275176 h 892566"/>
              <a:gd name="connsiteX51" fmla="*/ 484591 w 729028"/>
              <a:gd name="connsiteY51" fmla="*/ 275524 h 892566"/>
              <a:gd name="connsiteX52" fmla="*/ 469309 w 729028"/>
              <a:gd name="connsiteY52" fmla="*/ 260695 h 892566"/>
              <a:gd name="connsiteX53" fmla="*/ 469239 w 729028"/>
              <a:gd name="connsiteY53" fmla="*/ 191040 h 892566"/>
              <a:gd name="connsiteX54" fmla="*/ 470631 w 729028"/>
              <a:gd name="connsiteY54" fmla="*/ 80693 h 892566"/>
              <a:gd name="connsiteX55" fmla="*/ 506207 w 729028"/>
              <a:gd name="connsiteY55" fmla="*/ 7279 h 892566"/>
              <a:gd name="connsiteX56" fmla="*/ 518369 w 729028"/>
              <a:gd name="connsiteY56" fmla="*/ 108 h 892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29028" h="892566">
                <a:moveTo>
                  <a:pt x="630514" y="286524"/>
                </a:moveTo>
                <a:cubicBezTo>
                  <a:pt x="661843" y="286558"/>
                  <a:pt x="673295" y="297698"/>
                  <a:pt x="673400" y="329514"/>
                </a:cubicBezTo>
                <a:cubicBezTo>
                  <a:pt x="673678" y="411526"/>
                  <a:pt x="673678" y="493539"/>
                  <a:pt x="673400" y="575551"/>
                </a:cubicBezTo>
                <a:cubicBezTo>
                  <a:pt x="673365" y="585298"/>
                  <a:pt x="674479" y="590867"/>
                  <a:pt x="685966" y="593408"/>
                </a:cubicBezTo>
                <a:cubicBezTo>
                  <a:pt x="704346" y="597481"/>
                  <a:pt x="714545" y="626130"/>
                  <a:pt x="705843" y="643465"/>
                </a:cubicBezTo>
                <a:cubicBezTo>
                  <a:pt x="703580" y="648130"/>
                  <a:pt x="698986" y="645588"/>
                  <a:pt x="695087" y="648686"/>
                </a:cubicBezTo>
                <a:cubicBezTo>
                  <a:pt x="725406" y="678693"/>
                  <a:pt x="730836" y="716009"/>
                  <a:pt x="728574" y="755692"/>
                </a:cubicBezTo>
                <a:cubicBezTo>
                  <a:pt x="728191" y="762236"/>
                  <a:pt x="728539" y="768851"/>
                  <a:pt x="728504" y="775430"/>
                </a:cubicBezTo>
                <a:cubicBezTo>
                  <a:pt x="728400" y="810065"/>
                  <a:pt x="727982" y="844701"/>
                  <a:pt x="728295" y="879372"/>
                </a:cubicBezTo>
                <a:cubicBezTo>
                  <a:pt x="728365" y="888562"/>
                  <a:pt x="726555" y="892565"/>
                  <a:pt x="716112" y="892530"/>
                </a:cubicBezTo>
                <a:cubicBezTo>
                  <a:pt x="614815" y="892148"/>
                  <a:pt x="513518" y="892217"/>
                  <a:pt x="412255" y="892461"/>
                </a:cubicBezTo>
                <a:cubicBezTo>
                  <a:pt x="402996" y="892495"/>
                  <a:pt x="400420" y="889397"/>
                  <a:pt x="400455" y="880382"/>
                </a:cubicBezTo>
                <a:cubicBezTo>
                  <a:pt x="400734" y="828654"/>
                  <a:pt x="400003" y="776892"/>
                  <a:pt x="400490" y="725129"/>
                </a:cubicBezTo>
                <a:cubicBezTo>
                  <a:pt x="400768" y="695854"/>
                  <a:pt x="412430" y="670721"/>
                  <a:pt x="433594" y="648477"/>
                </a:cubicBezTo>
                <a:cubicBezTo>
                  <a:pt x="418834" y="646459"/>
                  <a:pt x="420714" y="635250"/>
                  <a:pt x="420297" y="625990"/>
                </a:cubicBezTo>
                <a:cubicBezTo>
                  <a:pt x="419670" y="612241"/>
                  <a:pt x="424474" y="598177"/>
                  <a:pt x="437980" y="595358"/>
                </a:cubicBezTo>
                <a:cubicBezTo>
                  <a:pt x="457126" y="591320"/>
                  <a:pt x="455420" y="579658"/>
                  <a:pt x="455350" y="565874"/>
                </a:cubicBezTo>
                <a:cubicBezTo>
                  <a:pt x="455037" y="489118"/>
                  <a:pt x="455176" y="412397"/>
                  <a:pt x="455211" y="335640"/>
                </a:cubicBezTo>
                <a:cubicBezTo>
                  <a:pt x="455211" y="327321"/>
                  <a:pt x="455002" y="319036"/>
                  <a:pt x="457439" y="310856"/>
                </a:cubicBezTo>
                <a:cubicBezTo>
                  <a:pt x="461198" y="298289"/>
                  <a:pt x="468961" y="290353"/>
                  <a:pt x="482015" y="288264"/>
                </a:cubicBezTo>
                <a:cubicBezTo>
                  <a:pt x="488037" y="287289"/>
                  <a:pt x="494198" y="286698"/>
                  <a:pt x="500290" y="286663"/>
                </a:cubicBezTo>
                <a:cubicBezTo>
                  <a:pt x="543698" y="286524"/>
                  <a:pt x="587106" y="286489"/>
                  <a:pt x="630514" y="286524"/>
                </a:cubicBezTo>
                <a:close/>
                <a:moveTo>
                  <a:pt x="113029" y="180910"/>
                </a:moveTo>
                <a:cubicBezTo>
                  <a:pt x="154243" y="180736"/>
                  <a:pt x="195459" y="180667"/>
                  <a:pt x="236638" y="180945"/>
                </a:cubicBezTo>
                <a:cubicBezTo>
                  <a:pt x="301002" y="181363"/>
                  <a:pt x="347439" y="228148"/>
                  <a:pt x="347474" y="292615"/>
                </a:cubicBezTo>
                <a:cubicBezTo>
                  <a:pt x="347543" y="487726"/>
                  <a:pt x="347404" y="682835"/>
                  <a:pt x="347787" y="877945"/>
                </a:cubicBezTo>
                <a:cubicBezTo>
                  <a:pt x="347822" y="889502"/>
                  <a:pt x="344863" y="892635"/>
                  <a:pt x="333306" y="892565"/>
                </a:cubicBezTo>
                <a:cubicBezTo>
                  <a:pt x="226787" y="892113"/>
                  <a:pt x="120234" y="892148"/>
                  <a:pt x="13715" y="892530"/>
                </a:cubicBezTo>
                <a:cubicBezTo>
                  <a:pt x="2611" y="892565"/>
                  <a:pt x="-34" y="889224"/>
                  <a:pt x="0" y="878467"/>
                </a:cubicBezTo>
                <a:cubicBezTo>
                  <a:pt x="383" y="779398"/>
                  <a:pt x="175" y="390083"/>
                  <a:pt x="244" y="294495"/>
                </a:cubicBezTo>
                <a:cubicBezTo>
                  <a:pt x="279" y="227173"/>
                  <a:pt x="45949" y="181189"/>
                  <a:pt x="113029" y="180910"/>
                </a:cubicBezTo>
                <a:close/>
                <a:moveTo>
                  <a:pt x="519066" y="6443"/>
                </a:moveTo>
                <a:cubicBezTo>
                  <a:pt x="515564" y="6843"/>
                  <a:pt x="512317" y="8619"/>
                  <a:pt x="509759" y="12187"/>
                </a:cubicBezTo>
                <a:cubicBezTo>
                  <a:pt x="492110" y="36832"/>
                  <a:pt x="475053" y="61721"/>
                  <a:pt x="475818" y="94233"/>
                </a:cubicBezTo>
                <a:cubicBezTo>
                  <a:pt x="476411" y="119645"/>
                  <a:pt x="475923" y="145022"/>
                  <a:pt x="475923" y="170433"/>
                </a:cubicBezTo>
                <a:cubicBezTo>
                  <a:pt x="475889" y="170433"/>
                  <a:pt x="475818" y="170433"/>
                  <a:pt x="475749" y="170398"/>
                </a:cubicBezTo>
                <a:cubicBezTo>
                  <a:pt x="475749" y="199325"/>
                  <a:pt x="475854" y="228217"/>
                  <a:pt x="475680" y="257109"/>
                </a:cubicBezTo>
                <a:cubicBezTo>
                  <a:pt x="475645" y="264907"/>
                  <a:pt x="477525" y="268841"/>
                  <a:pt x="486680" y="268770"/>
                </a:cubicBezTo>
                <a:cubicBezTo>
                  <a:pt x="538790" y="268388"/>
                  <a:pt x="590866" y="268492"/>
                  <a:pt x="642976" y="268701"/>
                </a:cubicBezTo>
                <a:cubicBezTo>
                  <a:pt x="650078" y="268736"/>
                  <a:pt x="653072" y="266856"/>
                  <a:pt x="653002" y="259128"/>
                </a:cubicBezTo>
                <a:cubicBezTo>
                  <a:pt x="652514" y="217948"/>
                  <a:pt x="653245" y="176803"/>
                  <a:pt x="652097" y="135657"/>
                </a:cubicBezTo>
                <a:cubicBezTo>
                  <a:pt x="651505" y="113657"/>
                  <a:pt x="647850" y="91379"/>
                  <a:pt x="630305" y="75506"/>
                </a:cubicBezTo>
                <a:cubicBezTo>
                  <a:pt x="600265" y="48319"/>
                  <a:pt x="565385" y="28130"/>
                  <a:pt x="529914" y="8949"/>
                </a:cubicBezTo>
                <a:cubicBezTo>
                  <a:pt x="526329" y="7017"/>
                  <a:pt x="522569" y="6042"/>
                  <a:pt x="519066" y="6443"/>
                </a:cubicBezTo>
                <a:close/>
                <a:moveTo>
                  <a:pt x="518369" y="108"/>
                </a:moveTo>
                <a:cubicBezTo>
                  <a:pt x="522925" y="-389"/>
                  <a:pt x="527807" y="856"/>
                  <a:pt x="532489" y="3379"/>
                </a:cubicBezTo>
                <a:cubicBezTo>
                  <a:pt x="567577" y="22351"/>
                  <a:pt x="601900" y="42645"/>
                  <a:pt x="632220" y="68857"/>
                </a:cubicBezTo>
                <a:cubicBezTo>
                  <a:pt x="650773" y="84904"/>
                  <a:pt x="656447" y="107009"/>
                  <a:pt x="657805" y="130227"/>
                </a:cubicBezTo>
                <a:cubicBezTo>
                  <a:pt x="660416" y="174854"/>
                  <a:pt x="659232" y="219585"/>
                  <a:pt x="659023" y="264281"/>
                </a:cubicBezTo>
                <a:cubicBezTo>
                  <a:pt x="658988" y="273157"/>
                  <a:pt x="655926" y="275455"/>
                  <a:pt x="647536" y="275350"/>
                </a:cubicBezTo>
                <a:cubicBezTo>
                  <a:pt x="619966" y="274932"/>
                  <a:pt x="592362" y="275176"/>
                  <a:pt x="564758" y="275176"/>
                </a:cubicBezTo>
                <a:cubicBezTo>
                  <a:pt x="538023" y="275176"/>
                  <a:pt x="511290" y="274410"/>
                  <a:pt x="484591" y="275524"/>
                </a:cubicBezTo>
                <a:cubicBezTo>
                  <a:pt x="472476" y="276011"/>
                  <a:pt x="469239" y="271242"/>
                  <a:pt x="469309" y="260695"/>
                </a:cubicBezTo>
                <a:cubicBezTo>
                  <a:pt x="469413" y="237477"/>
                  <a:pt x="468891" y="214258"/>
                  <a:pt x="469239" y="191040"/>
                </a:cubicBezTo>
                <a:cubicBezTo>
                  <a:pt x="469762" y="154246"/>
                  <a:pt x="467394" y="117417"/>
                  <a:pt x="470631" y="80693"/>
                </a:cubicBezTo>
                <a:cubicBezTo>
                  <a:pt x="473173" y="51870"/>
                  <a:pt x="489533" y="29279"/>
                  <a:pt x="506207" y="7279"/>
                </a:cubicBezTo>
                <a:cubicBezTo>
                  <a:pt x="509584" y="2840"/>
                  <a:pt x="513813" y="604"/>
                  <a:pt x="518369" y="108"/>
                </a:cubicBezTo>
                <a:close/>
              </a:path>
            </a:pathLst>
          </a:custGeom>
          <a:solidFill>
            <a:schemeClr val="accent1"/>
          </a:solidFill>
          <a:ln w="46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32472" y="314758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84719" y="4060705"/>
            <a:ext cx="2161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Supervised Learning </a:t>
            </a:r>
            <a:endParaRPr lang="fr-FR" b="1" dirty="0"/>
          </a:p>
        </p:txBody>
      </p:sp>
      <p:sp>
        <p:nvSpPr>
          <p:cNvPr id="11" name="Rectangle 10"/>
          <p:cNvSpPr/>
          <p:nvPr/>
        </p:nvSpPr>
        <p:spPr>
          <a:xfrm>
            <a:off x="6173897" y="1788355"/>
            <a:ext cx="2808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Semi-supervised </a:t>
            </a:r>
            <a:r>
              <a:rPr lang="fr-FR" b="1" dirty="0" smtClean="0"/>
              <a:t> </a:t>
            </a:r>
            <a:r>
              <a:rPr lang="en-US" b="1" dirty="0" smtClean="0"/>
              <a:t>Learning </a:t>
            </a:r>
            <a:endParaRPr lang="fr-FR" b="1" dirty="0"/>
          </a:p>
        </p:txBody>
      </p:sp>
      <p:sp>
        <p:nvSpPr>
          <p:cNvPr id="13" name="Rectangle 12"/>
          <p:cNvSpPr/>
          <p:nvPr/>
        </p:nvSpPr>
        <p:spPr>
          <a:xfrm>
            <a:off x="177786" y="5046523"/>
            <a:ext cx="3107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A </a:t>
            </a:r>
            <a:r>
              <a:rPr lang="en-GB" b="1" dirty="0"/>
              <a:t>meta-learning, Manifold-learning, MT-</a:t>
            </a:r>
            <a:r>
              <a:rPr lang="en-GB" b="1" dirty="0" err="1"/>
              <a:t>ResNet</a:t>
            </a:r>
            <a:r>
              <a:rPr lang="en-US" b="1" dirty="0"/>
              <a:t>, </a:t>
            </a:r>
            <a:r>
              <a:rPr lang="en-GB" b="1" dirty="0"/>
              <a:t>Residual-in-residual Nets, </a:t>
            </a:r>
            <a:r>
              <a:rPr lang="en-GB" b="1" dirty="0" err="1"/>
              <a:t>AaNet</a:t>
            </a:r>
            <a:r>
              <a:rPr lang="en-GB" b="1" dirty="0"/>
              <a:t> , R3CNN, </a:t>
            </a:r>
            <a:r>
              <a:rPr lang="en-GB" b="1" dirty="0" err="1"/>
              <a:t>CRNet</a:t>
            </a:r>
            <a:r>
              <a:rPr lang="en-GB" b="1" dirty="0"/>
              <a:t>, </a:t>
            </a:r>
            <a:r>
              <a:rPr lang="en-GB" b="1" dirty="0" smtClean="0"/>
              <a:t>PI-CNN ..</a:t>
            </a:r>
            <a:r>
              <a:rPr lang="en-GB" b="1" dirty="0" err="1" smtClean="0"/>
              <a:t>etc</a:t>
            </a:r>
            <a:endParaRPr lang="fr-FR" b="1" dirty="0"/>
          </a:p>
        </p:txBody>
      </p:sp>
      <p:sp>
        <p:nvSpPr>
          <p:cNvPr id="15" name="Rectangle 14"/>
          <p:cNvSpPr/>
          <p:nvPr/>
        </p:nvSpPr>
        <p:spPr>
          <a:xfrm>
            <a:off x="6325088" y="2409701"/>
            <a:ext cx="25059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Manifold-</a:t>
            </a:r>
            <a:r>
              <a:rPr lang="fr-FR" b="1" dirty="0" err="1"/>
              <a:t>learning</a:t>
            </a:r>
            <a:r>
              <a:rPr lang="fr-FR" b="1" dirty="0"/>
              <a:t> FSCLDE</a:t>
            </a:r>
            <a:r>
              <a:rPr lang="en-GB" b="1" dirty="0"/>
              <a:t>, NFME </a:t>
            </a:r>
            <a:r>
              <a:rPr lang="en-GB" b="1" dirty="0" smtClean="0"/>
              <a:t>..</a:t>
            </a:r>
            <a:r>
              <a:rPr lang="en-GB" b="1" dirty="0" err="1" smtClean="0"/>
              <a:t>etc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37697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Proposed Method </a:t>
            </a: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3800930" y="2162175"/>
            <a:ext cx="1375589" cy="48260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300"/>
              </a:lnSpc>
              <a:spcAft>
                <a:spcPts val="0"/>
              </a:spcAft>
            </a:pPr>
            <a:r>
              <a:rPr lang="en-GB" sz="1400" b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S-CNN</a:t>
            </a:r>
            <a:endParaRPr lang="fr-FR" sz="1400" b="1">
              <a:solidFill>
                <a:srgbClr val="000000"/>
              </a:solidFill>
              <a:effectLst/>
              <a:latin typeface="+mj-lt"/>
              <a:ea typeface="等线"/>
              <a:cs typeface="Times New Roman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3882529" y="3275516"/>
            <a:ext cx="1316851" cy="51352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300"/>
              </a:lnSpc>
              <a:spcAft>
                <a:spcPts val="0"/>
              </a:spcAft>
            </a:pPr>
            <a:r>
              <a:rPr lang="en-US" sz="1400" b="1">
                <a:solidFill>
                  <a:srgbClr val="000000"/>
                </a:solidFill>
                <a:effectLst/>
                <a:latin typeface="+mj-lt"/>
                <a:ea typeface="等线"/>
                <a:cs typeface="Times New Roman"/>
              </a:rPr>
              <a:t>MobileNetV2   </a:t>
            </a:r>
            <a:endParaRPr lang="fr-FR" sz="1400" b="1">
              <a:solidFill>
                <a:srgbClr val="000000"/>
              </a:solidFill>
              <a:effectLst/>
              <a:latin typeface="+mj-lt"/>
              <a:ea typeface="等线"/>
              <a:cs typeface="Times New Roman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3871099" y="2788156"/>
            <a:ext cx="1305421" cy="40449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300"/>
              </a:lnSpc>
              <a:spcAft>
                <a:spcPts val="0"/>
              </a:spcAft>
            </a:pPr>
            <a:r>
              <a:rPr lang="en-US" sz="1400" b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Inception-v3</a:t>
            </a:r>
            <a:r>
              <a:rPr lang="en-US" sz="1400" b="1">
                <a:solidFill>
                  <a:srgbClr val="000000"/>
                </a:solidFill>
                <a:effectLst/>
                <a:latin typeface="+mj-lt"/>
                <a:ea typeface="等线"/>
                <a:cs typeface="Times New Roman"/>
              </a:rPr>
              <a:t>   </a:t>
            </a:r>
            <a:endParaRPr lang="fr-FR" sz="1400" b="1">
              <a:solidFill>
                <a:srgbClr val="000000"/>
              </a:solidFill>
              <a:effectLst/>
              <a:latin typeface="+mj-lt"/>
              <a:ea typeface="等线"/>
              <a:cs typeface="Times New Roman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5696416" y="2813308"/>
            <a:ext cx="1035824" cy="46220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300"/>
              </a:lnSpc>
              <a:spcAft>
                <a:spcPts val="0"/>
              </a:spcAft>
            </a:pPr>
            <a:r>
              <a:rPr lang="en-US" sz="1400" b="1">
                <a:solidFill>
                  <a:srgbClr val="000000"/>
                </a:solidFill>
                <a:effectLst/>
                <a:latin typeface="+mj-lt"/>
                <a:ea typeface="等线"/>
                <a:cs typeface="Times New Roman"/>
              </a:rPr>
              <a:t>Ensemble </a:t>
            </a:r>
            <a:endParaRPr lang="fr-FR" sz="1400" b="1">
              <a:solidFill>
                <a:srgbClr val="000000"/>
              </a:solidFill>
              <a:effectLst/>
              <a:latin typeface="+mj-lt"/>
              <a:ea typeface="等线"/>
              <a:cs typeface="Times New Roman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7092280" y="2838944"/>
            <a:ext cx="1019929" cy="44604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300"/>
              </a:lnSpc>
              <a:spcAft>
                <a:spcPts val="0"/>
              </a:spcAft>
            </a:pPr>
            <a:r>
              <a:rPr lang="en-US" sz="1400" b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FBP Score </a:t>
            </a:r>
            <a:r>
              <a:rPr lang="en-US" sz="1400" b="1">
                <a:solidFill>
                  <a:srgbClr val="000000"/>
                </a:solidFill>
                <a:effectLst/>
                <a:latin typeface="+mj-lt"/>
                <a:ea typeface="等线"/>
                <a:cs typeface="Times New Roman"/>
              </a:rPr>
              <a:t>  </a:t>
            </a:r>
            <a:r>
              <a:rPr lang="fr-FR" sz="1400" b="1">
                <a:solidFill>
                  <a:srgbClr val="000000"/>
                </a:solidFill>
                <a:effectLst/>
                <a:latin typeface="+mj-lt"/>
                <a:ea typeface="等线"/>
                <a:cs typeface="Times New Roman"/>
              </a:rPr>
              <a:t> </a:t>
            </a:r>
          </a:p>
        </p:txBody>
      </p:sp>
      <p:sp>
        <p:nvSpPr>
          <p:cNvPr id="12" name="Organigramme : Document 11"/>
          <p:cNvSpPr/>
          <p:nvPr/>
        </p:nvSpPr>
        <p:spPr>
          <a:xfrm>
            <a:off x="2018323" y="2304921"/>
            <a:ext cx="515620" cy="391795"/>
          </a:xfrm>
          <a:prstGeom prst="flowChart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sz="2800">
              <a:latin typeface="+mj-lt"/>
            </a:endParaRPr>
          </a:p>
        </p:txBody>
      </p:sp>
      <p:sp>
        <p:nvSpPr>
          <p:cNvPr id="13" name="Organigramme : Document 12"/>
          <p:cNvSpPr/>
          <p:nvPr/>
        </p:nvSpPr>
        <p:spPr>
          <a:xfrm>
            <a:off x="2103413" y="2396361"/>
            <a:ext cx="515620" cy="391795"/>
          </a:xfrm>
          <a:prstGeom prst="flowChart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sz="2800">
              <a:latin typeface="+mj-lt"/>
            </a:endParaRPr>
          </a:p>
        </p:txBody>
      </p:sp>
      <p:sp>
        <p:nvSpPr>
          <p:cNvPr id="14" name="Organigramme : Document 13"/>
          <p:cNvSpPr/>
          <p:nvPr/>
        </p:nvSpPr>
        <p:spPr>
          <a:xfrm>
            <a:off x="2187867" y="2208848"/>
            <a:ext cx="782955" cy="677734"/>
          </a:xfrm>
          <a:prstGeom prst="flowChart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300"/>
              </a:lnSpc>
              <a:spcAft>
                <a:spcPts val="0"/>
              </a:spcAft>
            </a:pPr>
            <a:r>
              <a:rPr lang="en-US" sz="1400" b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Training </a:t>
            </a:r>
            <a:r>
              <a:rPr lang="en-GB" sz="1400" b="1" dirty="0">
                <a:solidFill>
                  <a:srgbClr val="000000"/>
                </a:solidFill>
                <a:effectLst/>
                <a:latin typeface="+mj-lt"/>
                <a:ea typeface="等线"/>
                <a:cs typeface="Times New Roman"/>
              </a:rPr>
              <a:t>Dataset</a:t>
            </a:r>
            <a:endParaRPr lang="fr-FR" sz="1400" b="1" dirty="0">
              <a:solidFill>
                <a:srgbClr val="000000"/>
              </a:solidFill>
              <a:effectLst/>
              <a:latin typeface="+mj-lt"/>
              <a:ea typeface="等线"/>
              <a:cs typeface="Times New Roman"/>
            </a:endParaRPr>
          </a:p>
        </p:txBody>
      </p:sp>
      <p:sp>
        <p:nvSpPr>
          <p:cNvPr id="15" name="Organigramme : Disque magnétique 14"/>
          <p:cNvSpPr/>
          <p:nvPr/>
        </p:nvSpPr>
        <p:spPr>
          <a:xfrm>
            <a:off x="683568" y="2026284"/>
            <a:ext cx="972195" cy="1618740"/>
          </a:xfrm>
          <a:prstGeom prst="flowChartMagneticDisk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300"/>
              </a:lnSpc>
              <a:spcAft>
                <a:spcPts val="0"/>
              </a:spcAft>
            </a:pPr>
            <a:r>
              <a:rPr lang="en-US" sz="1400" b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Images </a:t>
            </a:r>
            <a:r>
              <a:rPr lang="en-GB" sz="1400" b="1" dirty="0">
                <a:solidFill>
                  <a:srgbClr val="000000"/>
                </a:solidFill>
                <a:effectLst/>
                <a:latin typeface="+mj-lt"/>
                <a:ea typeface="等线"/>
                <a:cs typeface="Times New Roman"/>
              </a:rPr>
              <a:t>dataset</a:t>
            </a:r>
            <a:endParaRPr lang="fr-FR" sz="1400" b="1" dirty="0">
              <a:solidFill>
                <a:srgbClr val="000000"/>
              </a:solidFill>
              <a:effectLst/>
              <a:latin typeface="+mj-lt"/>
              <a:ea typeface="等线"/>
              <a:cs typeface="Times New Roman"/>
            </a:endParaRPr>
          </a:p>
        </p:txBody>
      </p:sp>
      <p:sp>
        <p:nvSpPr>
          <p:cNvPr id="16" name="Organigramme : Document 15"/>
          <p:cNvSpPr/>
          <p:nvPr/>
        </p:nvSpPr>
        <p:spPr>
          <a:xfrm>
            <a:off x="2074838" y="3059301"/>
            <a:ext cx="425450" cy="327660"/>
          </a:xfrm>
          <a:prstGeom prst="flowChart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sz="2800">
              <a:latin typeface="+mj-lt"/>
            </a:endParaRPr>
          </a:p>
        </p:txBody>
      </p:sp>
      <p:sp>
        <p:nvSpPr>
          <p:cNvPr id="17" name="Organigramme : Document 16"/>
          <p:cNvSpPr/>
          <p:nvPr/>
        </p:nvSpPr>
        <p:spPr>
          <a:xfrm>
            <a:off x="2159928" y="3151376"/>
            <a:ext cx="425450" cy="327660"/>
          </a:xfrm>
          <a:prstGeom prst="flowChart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sz="2800">
              <a:latin typeface="+mj-lt"/>
            </a:endParaRPr>
          </a:p>
        </p:txBody>
      </p:sp>
      <p:sp>
        <p:nvSpPr>
          <p:cNvPr id="18" name="Organigramme : Document 17"/>
          <p:cNvSpPr/>
          <p:nvPr/>
        </p:nvSpPr>
        <p:spPr>
          <a:xfrm>
            <a:off x="2159928" y="3245356"/>
            <a:ext cx="810894" cy="687700"/>
          </a:xfrm>
          <a:prstGeom prst="flowChart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300"/>
              </a:lnSpc>
              <a:spcAft>
                <a:spcPts val="0"/>
              </a:spcAft>
            </a:pPr>
            <a:r>
              <a:rPr lang="en-GB" sz="1400" b="1">
                <a:solidFill>
                  <a:srgbClr val="000000"/>
                </a:solidFill>
                <a:effectLst/>
                <a:latin typeface="+mj-lt"/>
                <a:ea typeface="等线"/>
                <a:cs typeface="Times New Roman"/>
              </a:rPr>
              <a:t>Testing Dataset</a:t>
            </a:r>
            <a:endParaRPr lang="fr-FR" sz="1400" b="1">
              <a:solidFill>
                <a:srgbClr val="000000"/>
              </a:solidFill>
              <a:effectLst/>
              <a:latin typeface="+mj-lt"/>
              <a:ea typeface="等线"/>
              <a:cs typeface="Times New Roman"/>
            </a:endParaRPr>
          </a:p>
        </p:txBody>
      </p:sp>
      <p:cxnSp>
        <p:nvCxnSpPr>
          <p:cNvPr id="19" name="Connecteur droit 18"/>
          <p:cNvCxnSpPr/>
          <p:nvPr/>
        </p:nvCxnSpPr>
        <p:spPr>
          <a:xfrm>
            <a:off x="3711079" y="2527935"/>
            <a:ext cx="6350" cy="9010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2970822" y="2425689"/>
            <a:ext cx="26733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2970822" y="3479036"/>
            <a:ext cx="26733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3240267" y="2425689"/>
            <a:ext cx="0" cy="10533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V="1">
            <a:off x="3238157" y="2993831"/>
            <a:ext cx="469747" cy="192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3711079" y="3429000"/>
            <a:ext cx="16319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3719334" y="3013075"/>
            <a:ext cx="16319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3707904" y="2526030"/>
            <a:ext cx="16319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>
            <a:off x="1851318" y="2492246"/>
            <a:ext cx="16319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>
            <a:off x="1853858" y="3199636"/>
            <a:ext cx="22161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1847508" y="2494786"/>
            <a:ext cx="6350" cy="7004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>
            <a:stCxn id="15" idx="4"/>
          </p:cNvCxnSpPr>
          <p:nvPr/>
        </p:nvCxnSpPr>
        <p:spPr>
          <a:xfrm>
            <a:off x="1655763" y="2835654"/>
            <a:ext cx="210795" cy="433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>
            <a:off x="5156069" y="2334448"/>
            <a:ext cx="540347" cy="4537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>
            <a:endCxn id="10" idx="1"/>
          </p:cNvCxnSpPr>
          <p:nvPr/>
        </p:nvCxnSpPr>
        <p:spPr>
          <a:xfrm>
            <a:off x="5180330" y="2963808"/>
            <a:ext cx="516086" cy="806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 flipV="1">
            <a:off x="5318629" y="3151376"/>
            <a:ext cx="304165" cy="311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>
            <a:stCxn id="10" idx="3"/>
            <a:endCxn id="11" idx="1"/>
          </p:cNvCxnSpPr>
          <p:nvPr/>
        </p:nvCxnSpPr>
        <p:spPr>
          <a:xfrm>
            <a:off x="6732240" y="3044412"/>
            <a:ext cx="360040" cy="175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46"/>
          <p:cNvSpPr>
            <a:spLocks noChangeArrowheads="1"/>
          </p:cNvSpPr>
          <p:nvPr/>
        </p:nvSpPr>
        <p:spPr bwMode="auto">
          <a:xfrm>
            <a:off x="1655763" y="712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777670" y="4797152"/>
            <a:ext cx="61008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smtClean="0">
                <a:solidFill>
                  <a:prstClr val="black"/>
                </a:solidFill>
              </a:rPr>
              <a:t>Figure: Proposed </a:t>
            </a:r>
            <a:r>
              <a:rPr lang="en-US" b="1" dirty="0">
                <a:solidFill>
                  <a:prstClr val="black"/>
                </a:solidFill>
              </a:rPr>
              <a:t>deep CNN ensemble networks (EN-CNNs)</a:t>
            </a:r>
            <a:endParaRPr lang="fr-FR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65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S-CNNs </a:t>
            </a:r>
            <a:r>
              <a:rPr lang="en-US" dirty="0" smtClean="0"/>
              <a:t>Network </a:t>
            </a:r>
            <a:r>
              <a:rPr lang="en-GB" dirty="0"/>
              <a:t>Proposed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5" r="9248"/>
          <a:stretch/>
        </p:blipFill>
        <p:spPr bwMode="auto">
          <a:xfrm rot="16200000">
            <a:off x="3591476" y="-1279108"/>
            <a:ext cx="2249080" cy="83529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66539" y="4498448"/>
            <a:ext cx="5298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Figure. </a:t>
            </a:r>
            <a:r>
              <a:rPr lang="en-US" dirty="0"/>
              <a:t>The architecture </a:t>
            </a:r>
            <a:r>
              <a:rPr lang="en-US" dirty="0" smtClean="0"/>
              <a:t>of proposed  </a:t>
            </a:r>
            <a:r>
              <a:rPr lang="en-US" dirty="0"/>
              <a:t>S-CNNs network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088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995000" y="326533"/>
            <a:ext cx="5324400" cy="1184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HK" sz="4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Xccelerate FTDS</a:t>
            </a:r>
            <a:endParaRPr sz="40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HK" sz="2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Project 3 - Deep Learning</a:t>
            </a: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242096" y="1844824"/>
            <a:ext cx="8344085" cy="139145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dirty="0" smtClean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Experimental</a:t>
            </a:r>
            <a:r>
              <a:rPr lang="fr-FR" dirty="0" smtClean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 </a:t>
            </a:r>
            <a:r>
              <a:rPr lang="en-US" dirty="0" smtClean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Result</a:t>
            </a:r>
          </a:p>
          <a:p>
            <a:pPr lvl="0" algn="ctr"/>
            <a:r>
              <a:rPr lang="fr-FR" dirty="0" smtClean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 </a:t>
            </a:r>
            <a:r>
              <a:rPr lang="fr-FR" dirty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of </a:t>
            </a:r>
            <a:r>
              <a:rPr lang="en-US" dirty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EN-CNNs</a:t>
            </a:r>
            <a:endParaRPr dirty="0"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lt2"/>
              </a:solidFill>
              <a:latin typeface="Arial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6666325" y="5480733"/>
            <a:ext cx="16614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HK">
                <a:solidFill>
                  <a:schemeClr val="lt1"/>
                </a:solidFill>
              </a:rPr>
              <a:t>Group member: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HK">
                <a:solidFill>
                  <a:schemeClr val="lt1"/>
                </a:solidFill>
              </a:rPr>
              <a:t>Eva,Ian,Tony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7" name="Image 6" descr="SCUT FPB 5500-Facial Landmarks 86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974" y="3756833"/>
            <a:ext cx="2952328" cy="2430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9162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6857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Facial beauty samples from the SCUT-FBP5500 </a:t>
            </a:r>
            <a:r>
              <a:rPr lang="en-US" dirty="0" smtClean="0"/>
              <a:t>database used</a:t>
            </a:r>
            <a:endParaRPr lang="fr-FR" dirty="0"/>
          </a:p>
        </p:txBody>
      </p:sp>
      <p:pic>
        <p:nvPicPr>
          <p:cNvPr id="2050" name="Picture 2" descr="C:\Users\Utilisateur1\Desktop\SCUT-FBP5500_v2\Images\CM713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475012"/>
            <a:ext cx="1469975" cy="126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tilisateur1\Desktop\SCUT-FBP5500_v2\Images\CM6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445224"/>
            <a:ext cx="1254973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tilisateur1\Desktop\SCUT-FBP5500_v2\Images\CM14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445224"/>
            <a:ext cx="148698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tilisateur1\Desktop\SCUT-FBP5500_v2\Images\CM32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383224"/>
            <a:ext cx="1468787" cy="135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tilisateur1\Desktop\SCUT-FBP5500_v2\Images\CF74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069" y="4005064"/>
            <a:ext cx="1263387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Utilisateur1\Desktop\SCUT-FBP5500_v2\Images\CF54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85210"/>
            <a:ext cx="1478276" cy="129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Utilisateur1\Desktop\SCUT-FBP5500_v2\Images\CF49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206" y="4122040"/>
            <a:ext cx="1481234" cy="125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Utilisateur1\Desktop\SCUT-FBP5500_v2\Images\CF43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793" y="4077072"/>
            <a:ext cx="146984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Utilisateur1\Desktop\SCUT-FBP5500_v2\Images\AM197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2678188"/>
            <a:ext cx="1326876" cy="132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Utilisateur1\Desktop\SCUT-FBP5500_v2\Images\AM1886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485" y="2780928"/>
            <a:ext cx="1540829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Utilisateur1\Desktop\SCUT-FBP5500_v2\Images\AM1363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911" y="2708918"/>
            <a:ext cx="1458882" cy="129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:\Users\Utilisateur1\Desktop\SCUT-FBP5500_v2\Images\AM1315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206" y="2780928"/>
            <a:ext cx="1392139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C:\Users\Utilisateur1\Desktop\SCUT-FBP5500_v2\Images\AF1839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273" y="1319850"/>
            <a:ext cx="1376111" cy="124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C:\Users\Utilisateur1\Desktop\SCUT-FBP5500_v2\Images\AF1760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249704"/>
            <a:ext cx="1558576" cy="138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C:\Users\Utilisateur1\Desktop\SCUT-FBP5500_v2\Images\AF1890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365" y="1249704"/>
            <a:ext cx="1553427" cy="138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C:\Users\Utilisateur1\Desktop\SCUT-FBP5500_v2\Images\AF1174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1340768"/>
            <a:ext cx="139888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9512" y="1527175"/>
            <a:ext cx="10613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/>
              <a:t>(</a:t>
            </a:r>
            <a:r>
              <a:rPr lang="fr-FR" b="1" dirty="0"/>
              <a:t>a) </a:t>
            </a:r>
            <a:r>
              <a:rPr lang="fr-FR" b="1" dirty="0" err="1"/>
              <a:t>Female</a:t>
            </a:r>
            <a:r>
              <a:rPr lang="fr-FR" b="1" dirty="0"/>
              <a:t> </a:t>
            </a:r>
            <a:r>
              <a:rPr lang="fr-FR" b="1" dirty="0" err="1"/>
              <a:t>Asian</a:t>
            </a:r>
            <a:endParaRPr lang="fr-FR" b="1" dirty="0"/>
          </a:p>
        </p:txBody>
      </p:sp>
      <p:sp>
        <p:nvSpPr>
          <p:cNvPr id="5" name="Rectangle 4"/>
          <p:cNvSpPr/>
          <p:nvPr/>
        </p:nvSpPr>
        <p:spPr>
          <a:xfrm>
            <a:off x="230699" y="2895326"/>
            <a:ext cx="9590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(b) Male </a:t>
            </a:r>
            <a:r>
              <a:rPr lang="fr-FR" b="1" dirty="0" err="1"/>
              <a:t>Asian</a:t>
            </a:r>
            <a:endParaRPr lang="fr-FR" b="1" dirty="0"/>
          </a:p>
        </p:txBody>
      </p:sp>
      <p:sp>
        <p:nvSpPr>
          <p:cNvPr id="6" name="Rectangle 5"/>
          <p:cNvSpPr/>
          <p:nvPr/>
        </p:nvSpPr>
        <p:spPr>
          <a:xfrm>
            <a:off x="158351" y="4365104"/>
            <a:ext cx="11814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(c) </a:t>
            </a:r>
            <a:r>
              <a:rPr lang="fr-FR" b="1" dirty="0" err="1"/>
              <a:t>Female</a:t>
            </a:r>
            <a:r>
              <a:rPr lang="fr-FR" b="1" dirty="0"/>
              <a:t> </a:t>
            </a:r>
            <a:r>
              <a:rPr lang="fr-FR" b="1" dirty="0" err="1"/>
              <a:t>Caucasian</a:t>
            </a:r>
            <a:endParaRPr lang="fr-FR" b="1" dirty="0"/>
          </a:p>
        </p:txBody>
      </p:sp>
      <p:sp>
        <p:nvSpPr>
          <p:cNvPr id="7" name="Rectangle 6"/>
          <p:cNvSpPr/>
          <p:nvPr/>
        </p:nvSpPr>
        <p:spPr>
          <a:xfrm>
            <a:off x="35496" y="5949280"/>
            <a:ext cx="1254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(d) Male </a:t>
            </a:r>
            <a:r>
              <a:rPr lang="fr-FR" b="1" dirty="0" err="1"/>
              <a:t>Caucasian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13807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71</TotalTime>
  <Words>629</Words>
  <Application>Microsoft Office PowerPoint</Application>
  <PresentationFormat>Affichage à l'écran (4:3)</PresentationFormat>
  <Paragraphs>189</Paragraphs>
  <Slides>15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Présentation PowerPoint</vt:lpstr>
      <vt:lpstr>Présentation PowerPoint</vt:lpstr>
      <vt:lpstr>Introduction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Facial beauty samples from the SCUT-FBP5500 database used</vt:lpstr>
      <vt:lpstr>Scores SCUT-FBP 5500</vt:lpstr>
      <vt:lpstr>Performance Evaluation</vt:lpstr>
      <vt:lpstr>Result of Proposed Method </vt:lpstr>
      <vt:lpstr>Result of Proposed Method 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Djamel</dc:creator>
  <cp:lastModifiedBy>Djamel</cp:lastModifiedBy>
  <cp:revision>8</cp:revision>
  <dcterms:created xsi:type="dcterms:W3CDTF">2023-07-08T10:04:55Z</dcterms:created>
  <dcterms:modified xsi:type="dcterms:W3CDTF">2023-07-08T11:16:05Z</dcterms:modified>
</cp:coreProperties>
</file>