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8" r:id="rId2"/>
    <p:sldId id="299" r:id="rId3"/>
    <p:sldId id="263" r:id="rId4"/>
    <p:sldId id="265" r:id="rId5"/>
    <p:sldId id="266" r:id="rId6"/>
    <p:sldId id="268" r:id="rId7"/>
    <p:sldId id="269" r:id="rId8"/>
    <p:sldId id="305" r:id="rId9"/>
    <p:sldId id="302" r:id="rId10"/>
    <p:sldId id="281" r:id="rId11"/>
    <p:sldId id="282" r:id="rId12"/>
    <p:sldId id="283" r:id="rId13"/>
    <p:sldId id="284" r:id="rId14"/>
    <p:sldId id="303" r:id="rId15"/>
    <p:sldId id="286" r:id="rId16"/>
    <p:sldId id="287" r:id="rId17"/>
    <p:sldId id="288" r:id="rId18"/>
    <p:sldId id="289" r:id="rId19"/>
    <p:sldId id="256" r:id="rId20"/>
    <p:sldId id="260" r:id="rId21"/>
    <p:sldId id="261" r:id="rId22"/>
    <p:sldId id="262" r:id="rId23"/>
    <p:sldId id="259" r:id="rId24"/>
    <p:sldId id="304" r:id="rId25"/>
    <p:sldId id="291" r:id="rId26"/>
    <p:sldId id="292" r:id="rId27"/>
    <p:sldId id="293" r:id="rId28"/>
    <p:sldId id="294" r:id="rId29"/>
    <p:sldId id="295" r:id="rId30"/>
    <p:sldId id="297" r:id="rId31"/>
    <p:sldId id="277" r:id="rId32"/>
    <p:sldId id="278" r:id="rId33"/>
    <p:sldId id="2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AFA8C4-D88D-4867-9BBC-49FD323EE4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55E00-4EA6-41AE-B6CE-55915630A3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2686-5953-4006-9C8A-A490782AC40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BB501-39C5-44A7-87A7-E799A3240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74421-DA83-486E-9213-695BDC1710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D4F40-6569-4463-8BED-B127EF28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93102-3BD2-4F07-AFA6-789D1F8D6BC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EE634-C300-493E-966B-F51138F4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821F-A2A6-4296-AF68-E0381C575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311EF-2E3A-475F-A4B9-6EDDB4CF3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AC1FB-9901-4D05-8D23-E087C7ED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C30D-FF62-48E5-AD22-6DA6114ED66F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5040-9664-40FC-A221-D464EDC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D1B5-9D26-4AA9-BA4B-CB989ED8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2BD4-CC40-4AD9-B983-543479A6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1D30D-353A-40F5-8E15-A888D919C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9C07A-3B6F-4FAB-90C7-C40E167F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C467-497C-4730-B261-50EE79828D2F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78401-F49E-429F-BB36-BC753C6F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67B6B-CE89-415F-A108-C1558BAD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0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D5053-89E1-44AC-8112-8E0285F95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E2BE0-CC62-4289-B755-29D98E5E3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34C2A-80AB-4D63-A380-0B3ED6F5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3E2D-A9DE-4D22-B064-38B80CD25608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31F60-2D1A-4606-A938-33B2CABF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033E4-651E-4202-BD06-032F7F3D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D0DF-394E-4A13-BBF7-BD2127D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50F65-F3DC-49BD-806F-42E93808F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EDE7A-D5CD-4F0E-84B3-B66931C6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D33F-1AD3-4380-9A11-D3662091C991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A7ED-2E39-4F97-8A10-8A546AC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34A6-06B6-46D3-B36C-EAEDFAF2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8B5E-0544-47C0-9AAC-ED7AC524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17CFA-6692-4A59-9157-005D2095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8523-D1B8-4CD7-9345-C32A4B35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5943-6EEE-4CF5-B7DF-1D972C771614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E12BF-7B68-4CB5-B2EA-8E0420E2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7764-1CBC-4341-90B6-0F3FAF53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6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19DB-535D-4AA0-ACF4-9E98C9A0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5EAA-44FE-4043-8C47-30C93575D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039A8-0034-4AA9-BBE2-ADFB89E4C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3A091-C86E-473E-9EA6-1A3469E9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5128-CB4F-4B7C-8856-D6B98C915BA9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98460-16B8-45D7-A0F8-B009522B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BB4A8-9D8F-4457-A55A-A5E9EB68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5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EE9A-53C5-4C4A-8D38-8843BE80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1DD4B-46B9-41CD-856B-3CEFF988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DADB0-945F-48F9-AF94-CD6D402AC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D99FB-6065-4BB4-8394-7E0D4038A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5B7A8-AC54-4205-97A4-A5E7969E3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96938-5407-4D15-A3EB-4C63EE1B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FB1-C570-4E6A-A58C-36DEEAD4522D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08E65-C963-4F2B-83E5-2348590D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2803A-7AE3-457A-9B3D-D63651C5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4D8B-7D5B-45C0-A64D-5CECD55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3F189-99AF-436E-A3E7-2033811A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928-1F77-4862-9EDE-9D1F3B96E159}" type="datetime1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A9432-B992-4A32-8081-F6C8484B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3AA0E-B695-4999-AD94-23500A9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C1724-F627-4F14-9788-2C6E146A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E25A-5305-434A-AAE7-AC50E60A649E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B7312-2CCF-46F0-8994-C23154B1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98665-935C-444F-B8EA-DA9FC727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3BD9-BF24-484F-A5C5-6336ED62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88EC-1C91-49E2-BEF3-33916EA2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CEF8D-41BF-4D3D-90F2-7319DC16F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E6B6E-3930-47E0-84B2-F9D2453A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CC9D-C024-4128-A7D9-4B7FD2C95877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B8829-76A9-4F7F-AD24-B841B1B7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2D4A4-1462-4A88-9D37-2FFC4C25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0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4F05-F8CC-4652-A3C9-DAABF0FE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ABEB4-68F5-4EEB-AA10-06E6FB6DA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A2130-A3B7-4252-9115-178037B4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E9E0F-AEB3-4ABA-B945-65B8DD76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73F9-0C79-4B1E-B1D2-423DD48C1E48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5DAC-DCCF-4C3E-AE3E-C68E285D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FST 41201_ Group 04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C2AB0-885B-48B9-AC05-8860BF1E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C2247-74E9-4096-9E5E-EC89F6D5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29A2-58B2-4DA5-8FE0-4F7238DA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F780-370E-4633-9BC9-3F3602849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B0EE-DDDC-449C-A613-536FB79A45E0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C3B-042B-4402-99A2-124F5D3E4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FST 41201_ Group 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C0ED3-8394-4FC9-A985-ACE891FE8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0E8E6-22D9-415B-BA3F-B3B9832C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6509A5-0EF2-CC7F-C58E-657D6E87C369}"/>
              </a:ext>
            </a:extLst>
          </p:cNvPr>
          <p:cNvSpPr txBox="1"/>
          <p:nvPr/>
        </p:nvSpPr>
        <p:spPr>
          <a:xfrm>
            <a:off x="0" y="3254458"/>
            <a:ext cx="11965024" cy="2284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Consumer Attitude Towards Food Additives – A Case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Study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Pramod Bandara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Pramod Bandara, Narmada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Weerakkody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Niroshan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 T,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Thivya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V</a:t>
            </a:r>
            <a:endParaRPr lang="en-US" sz="2400" baseline="30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Department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of Food Science &amp; Technology, Faculty of Applied Sciences,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Sabaragamuwa University of Sri Lanka,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Belihuloya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, Sri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Lanka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42BE2-7CE1-A462-C5D5-257DB237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E231-68E3-4537-8CF7-5A5C2819E17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https://asec2023.sciforum.net/events_files/869/23CONF-ASEC%202023-Banner-v2-hero.jpg?16936639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34"/>
          <a:stretch/>
        </p:blipFill>
        <p:spPr bwMode="auto">
          <a:xfrm>
            <a:off x="0" y="0"/>
            <a:ext cx="121920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C76608-409F-432A-85F6-F56870190A0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D32C49-CAFF-4153-A512-73AEA584FF4A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6206C4-F187-446A-A48E-62737834F140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AAD627-81BC-49DA-B1C4-97B300A9E329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A45DEA5F-FD5B-471B-ADFC-744A36E4E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4A959822-F45A-4EF7-AD01-9A42AE0C7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9A41D5-0CC9-40AF-99FE-9BBABEC1300C}"/>
              </a:ext>
            </a:extLst>
          </p:cNvPr>
          <p:cNvSpPr txBox="1"/>
          <p:nvPr/>
        </p:nvSpPr>
        <p:spPr>
          <a:xfrm>
            <a:off x="6429252" y="5697772"/>
            <a:ext cx="5402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06: Attitude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paying more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for foods without food additives 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7DA99E-02D6-4735-95CE-9A2C64040222}"/>
              </a:ext>
            </a:extLst>
          </p:cNvPr>
          <p:cNvSpPr txBox="1"/>
          <p:nvPr/>
        </p:nvSpPr>
        <p:spPr>
          <a:xfrm>
            <a:off x="359922" y="5648464"/>
            <a:ext cx="5252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05: Attitude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using food additives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in food processing 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D0EE1-E3AE-47C5-ACF8-221B8E779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4209" r="2416" b="1189"/>
          <a:stretch/>
        </p:blipFill>
        <p:spPr bwMode="auto">
          <a:xfrm>
            <a:off x="600630" y="1565787"/>
            <a:ext cx="5666495" cy="372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95B9B8-C185-4FF6-B5CA-708343D92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33" y="1486569"/>
            <a:ext cx="5591476" cy="372642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480BE-9EC0-49A1-98FC-840D0B23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90E8CD-CC97-4213-A98C-A9873A94BCC5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1B7D8B-8A60-41EF-AED0-1E25D9802EB2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5B04E8-EB49-432F-84E3-02C539346F3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BC8145-B562-4D84-800F-B8C66AD444B0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2A488A-0668-4D72-9D41-E76F4D7AA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B27C8C86-D634-4C3B-94DD-041C8D542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9F8CD6-FEE2-4D31-9AC5-3A38B2082D71}"/>
              </a:ext>
            </a:extLst>
          </p:cNvPr>
          <p:cNvSpPr txBox="1"/>
          <p:nvPr/>
        </p:nvSpPr>
        <p:spPr>
          <a:xfrm>
            <a:off x="6403256" y="5619805"/>
            <a:ext cx="4970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08: Attitude on the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type diseases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caused by additives 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17CB-A5B1-441F-915D-F722E57BF9A0}"/>
              </a:ext>
            </a:extLst>
          </p:cNvPr>
          <p:cNvSpPr txBox="1"/>
          <p:nvPr/>
        </p:nvSpPr>
        <p:spPr>
          <a:xfrm>
            <a:off x="281264" y="5619805"/>
            <a:ext cx="5428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07: Attitude that food additives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cause disease and health issues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62A16-4FD5-4200-ABA8-F8F8068D7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4222" r="3053" b="1182"/>
          <a:stretch/>
        </p:blipFill>
        <p:spPr bwMode="auto">
          <a:xfrm>
            <a:off x="359922" y="1476853"/>
            <a:ext cx="5671564" cy="3736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D3C63-29B5-41A7-9430-DE712735F0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5743" r="2378" b="1356"/>
          <a:stretch/>
        </p:blipFill>
        <p:spPr bwMode="auto">
          <a:xfrm>
            <a:off x="6222185" y="1647196"/>
            <a:ext cx="5671563" cy="3395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80042E-2C7D-451C-9FCA-084899DC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11</a:t>
            </a:fld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D05011-6DE0-42D7-8650-084969D0F031}"/>
              </a:ext>
            </a:extLst>
          </p:cNvPr>
          <p:cNvSpPr txBox="1"/>
          <p:nvPr/>
        </p:nvSpPr>
        <p:spPr>
          <a:xfrm>
            <a:off x="509602" y="5675137"/>
            <a:ext cx="47784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09: Attitude towards the food additive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MSG (INS 621)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B5E23-14E3-4786-8C60-7E2CE22DF668}"/>
              </a:ext>
            </a:extLst>
          </p:cNvPr>
          <p:cNvSpPr txBox="1"/>
          <p:nvPr/>
        </p:nvSpPr>
        <p:spPr>
          <a:xfrm>
            <a:off x="6371303" y="5675137"/>
            <a:ext cx="4982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10: Attitude towards the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food colorings </a:t>
            </a:r>
            <a:r>
              <a:rPr lang="en-US" sz="2000" b="1" i="0" u="none" strike="noStrike" baseline="0" dirty="0"/>
              <a:t>(</a:t>
            </a:r>
            <a:r>
              <a:rPr lang="en-US" sz="2000" b="1" i="1" u="none" strike="noStrike" baseline="0" dirty="0"/>
              <a:t>p</a:t>
            </a:r>
            <a:r>
              <a:rPr lang="en-US" sz="2000" b="1" i="0" u="none" strike="noStrike" baseline="0" dirty="0"/>
              <a:t>&lt;0.05) </a:t>
            </a:r>
            <a:endParaRPr lang="en-US" sz="20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69D8F4-FC43-410A-BA7D-70BD70605051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199F6-4791-46A3-A5B1-B5B4C9E982A9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32E1D3-AA5C-4363-A18F-0D09B4E36B9B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70B7F7-5CA7-4B7C-9F54-77928C4EF65C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FD48E8FF-2E29-423F-BC40-FA26A4FC5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1CF4FA9D-C086-4352-8DF4-F0FF829E3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2CE7BEB-B1BB-41F2-A00B-32306F770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2" y="1614948"/>
            <a:ext cx="5829367" cy="3628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ED71CE-F793-4CE3-A1EF-C02E8F7D4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89" y="1332930"/>
            <a:ext cx="5701081" cy="38007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9520F-5403-41E5-B9C5-41DC0880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12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7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E5D18E-BE47-4D38-B587-DECA925DD19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D60864-1700-4275-B974-71E1B53C80E1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36E3F-A0A9-4788-9BFC-EE00138D5E3F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7BF62B-49D0-4C88-8C56-0FC5E15EE7D5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6AFEA5C8-E691-4B68-ADCE-E4011FDEB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D2D234-39A9-4391-A9DA-75BA8D4FB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FF07BA-2E6E-41C5-9C23-3F6FE592F159}"/>
              </a:ext>
            </a:extLst>
          </p:cNvPr>
          <p:cNvSpPr txBox="1"/>
          <p:nvPr/>
        </p:nvSpPr>
        <p:spPr>
          <a:xfrm>
            <a:off x="6223819" y="5710565"/>
            <a:ext cx="4955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12: Awareness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E and INS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numbering system 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09611-3693-4F72-99B6-A1CC23AE949F}"/>
              </a:ext>
            </a:extLst>
          </p:cNvPr>
          <p:cNvSpPr txBox="1"/>
          <p:nvPr/>
        </p:nvSpPr>
        <p:spPr>
          <a:xfrm>
            <a:off x="183909" y="5661459"/>
            <a:ext cx="5429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11: Awareness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regulations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on food additives in Sri Lanka 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B90387-2C62-4180-A299-7C518EB22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4216" r="229" b="1706"/>
          <a:stretch/>
        </p:blipFill>
        <p:spPr bwMode="auto">
          <a:xfrm>
            <a:off x="506361" y="1484671"/>
            <a:ext cx="5873091" cy="3716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DE3ADC-71D2-42EF-9FCA-67A4B7A93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3162" r="400" b="1431"/>
          <a:stretch/>
        </p:blipFill>
        <p:spPr bwMode="auto">
          <a:xfrm>
            <a:off x="6500589" y="1438385"/>
            <a:ext cx="5585269" cy="3604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900C0-EF50-410E-B32F-1243D8B2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13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3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3F80-3E2E-4C2A-8E03-C62D746B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14</a:t>
            </a:fld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7D707E-CAAD-4805-9917-94F2706F910B}"/>
              </a:ext>
            </a:extLst>
          </p:cNvPr>
          <p:cNvSpPr txBox="1">
            <a:spLocks/>
          </p:cNvSpPr>
          <p:nvPr/>
        </p:nvSpPr>
        <p:spPr>
          <a:xfrm>
            <a:off x="678425" y="1561636"/>
            <a:ext cx="110126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+mn-lt"/>
              </a:rPr>
              <a:t>INFLUENCE OF 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OCUUPATION 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FOR CONSUMER ATTITUDES TOWARDS FOOD ADDITIVES </a:t>
            </a:r>
            <a:endParaRPr lang="en-US" sz="3600" b="1" dirty="0">
              <a:latin typeface="+mn-lt"/>
            </a:endParaRPr>
          </a:p>
        </p:txBody>
      </p:sp>
      <p:pic>
        <p:nvPicPr>
          <p:cNvPr id="31746" name="Picture 2" descr="Employed People Icon - Jobs Clipart , Free Transparent Clipart - ClipartKey">
            <a:extLst>
              <a:ext uri="{FF2B5EF4-FFF2-40B4-BE49-F238E27FC236}">
                <a16:creationId xmlns:a16="http://schemas.microsoft.com/office/drawing/2014/main" id="{818B81AA-14A5-4F90-AC16-F013C88A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18" y="3320278"/>
            <a:ext cx="4905682" cy="3036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9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C76608-409F-432A-85F6-F56870190A0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D32C49-CAFF-4153-A512-73AEA584FF4A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6206C4-F187-446A-A48E-62737834F140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AAD627-81BC-49DA-B1C4-97B300A9E329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A45DEA5F-FD5B-471B-ADFC-744A36E4E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4A959822-F45A-4EF7-AD01-9A42AE0C7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9A41D5-0CC9-40AF-99FE-9BBABEC1300C}"/>
              </a:ext>
            </a:extLst>
          </p:cNvPr>
          <p:cNvSpPr txBox="1"/>
          <p:nvPr/>
        </p:nvSpPr>
        <p:spPr>
          <a:xfrm>
            <a:off x="5987845" y="5617391"/>
            <a:ext cx="5562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14: Attitude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paying more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for foods without food additives 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7DA99E-02D6-4735-95CE-9A2C64040222}"/>
              </a:ext>
            </a:extLst>
          </p:cNvPr>
          <p:cNvSpPr txBox="1"/>
          <p:nvPr/>
        </p:nvSpPr>
        <p:spPr>
          <a:xfrm>
            <a:off x="359922" y="5617391"/>
            <a:ext cx="5155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13: Attitude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using food additives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in food processing 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ED8788-CEDB-4D8F-B44B-0FBECF62E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830" r="2903" b="1189"/>
          <a:stretch/>
        </p:blipFill>
        <p:spPr bwMode="auto">
          <a:xfrm>
            <a:off x="298528" y="1484671"/>
            <a:ext cx="5764873" cy="3588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FFDE9-AAD6-4611-A918-9807CA181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2416" r="2367" b="1408"/>
          <a:stretch/>
        </p:blipFill>
        <p:spPr bwMode="auto">
          <a:xfrm>
            <a:off x="6346818" y="1593369"/>
            <a:ext cx="5188817" cy="3480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3001D8-10AD-4573-805A-871C4B33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348" y="6325277"/>
            <a:ext cx="2743200" cy="365125"/>
          </a:xfrm>
        </p:spPr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15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2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90E8CD-CC97-4213-A98C-A9873A94BCC5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1B7D8B-8A60-41EF-AED0-1E25D9802EB2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5B04E8-EB49-432F-84E3-02C539346F3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BC8145-B562-4D84-800F-B8C66AD444B0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2A488A-0668-4D72-9D41-E76F4D7AA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B27C8C86-D634-4C3B-94DD-041C8D542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9F8CD6-FEE2-4D31-9AC5-3A38B2082D71}"/>
              </a:ext>
            </a:extLst>
          </p:cNvPr>
          <p:cNvSpPr txBox="1"/>
          <p:nvPr/>
        </p:nvSpPr>
        <p:spPr>
          <a:xfrm>
            <a:off x="6174554" y="5605103"/>
            <a:ext cx="5348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16: Attitude on the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type of  diseases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caused by additives 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17CB-A5B1-441F-915D-F722E57BF9A0}"/>
              </a:ext>
            </a:extLst>
          </p:cNvPr>
          <p:cNvSpPr txBox="1"/>
          <p:nvPr/>
        </p:nvSpPr>
        <p:spPr>
          <a:xfrm>
            <a:off x="261078" y="5613513"/>
            <a:ext cx="5348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15: Attitude that food additives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cause disease and health issues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762A9-C512-423E-B43B-6CD4F9527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3514" r="2513" b="1409"/>
          <a:stretch/>
        </p:blipFill>
        <p:spPr bwMode="auto">
          <a:xfrm>
            <a:off x="280220" y="1450352"/>
            <a:ext cx="5784744" cy="3812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11FA0A-5C98-4CA0-A7B8-147E6D10A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2854" r="2367" b="11071"/>
          <a:stretch/>
        </p:blipFill>
        <p:spPr bwMode="auto">
          <a:xfrm>
            <a:off x="6053589" y="1535242"/>
            <a:ext cx="5989089" cy="378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4EE6A98-2B96-4197-82E5-696114F3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16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8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D05011-6DE0-42D7-8650-084969D0F031}"/>
              </a:ext>
            </a:extLst>
          </p:cNvPr>
          <p:cNvSpPr txBox="1"/>
          <p:nvPr/>
        </p:nvSpPr>
        <p:spPr>
          <a:xfrm>
            <a:off x="491613" y="5491572"/>
            <a:ext cx="5142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17: Attitude towards the food additive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MSG (INS 621)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B5E23-14E3-4786-8C60-7E2CE22DF668}"/>
              </a:ext>
            </a:extLst>
          </p:cNvPr>
          <p:cNvSpPr txBox="1"/>
          <p:nvPr/>
        </p:nvSpPr>
        <p:spPr>
          <a:xfrm>
            <a:off x="6096000" y="5621686"/>
            <a:ext cx="4945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18: Attitude towards the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food colorings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69D8F4-FC43-410A-BA7D-70BD70605051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199F6-4791-46A3-A5B1-B5B4C9E982A9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32E1D3-AA5C-4363-A18F-0D09B4E36B9B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70B7F7-5CA7-4B7C-9F54-77928C4EF65C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FD48E8FF-2E29-423F-BC40-FA26A4FC5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1CF4FA9D-C086-4352-8DF4-F0FF829E3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FB21B-F48F-419A-B0E1-7D1E8372D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"/>
          <a:stretch/>
        </p:blipFill>
        <p:spPr>
          <a:xfrm>
            <a:off x="186612" y="1343783"/>
            <a:ext cx="6401002" cy="3864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DAFCB7-0872-4D41-91DB-756596501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3953" r="2513" b="970"/>
          <a:stretch/>
        </p:blipFill>
        <p:spPr bwMode="auto">
          <a:xfrm>
            <a:off x="6462893" y="1609356"/>
            <a:ext cx="5542495" cy="3443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A4F2E-B811-4208-A833-A509C2A8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17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7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E5D18E-BE47-4D38-B587-DECA925DD19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D60864-1700-4275-B974-71E1B53C80E1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36E3F-A0A9-4788-9BFC-EE00138D5E3F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7BF62B-49D0-4C88-8C56-0FC5E15EE7D5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6AFEA5C8-E691-4B68-ADCE-E4011FDEB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D2D234-39A9-4391-A9DA-75BA8D4FB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FF07BA-2E6E-41C5-9C23-3F6FE592F159}"/>
              </a:ext>
            </a:extLst>
          </p:cNvPr>
          <p:cNvSpPr txBox="1"/>
          <p:nvPr/>
        </p:nvSpPr>
        <p:spPr>
          <a:xfrm>
            <a:off x="5894962" y="5521827"/>
            <a:ext cx="5284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20: Awareness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E and INS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numbering system 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09611-3693-4F72-99B6-A1CC23AE949F}"/>
              </a:ext>
            </a:extLst>
          </p:cNvPr>
          <p:cNvSpPr txBox="1"/>
          <p:nvPr/>
        </p:nvSpPr>
        <p:spPr>
          <a:xfrm>
            <a:off x="322530" y="5445254"/>
            <a:ext cx="5115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19: Awareness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regulations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on food additives in Sri Lanka 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079D58-52E1-4CA6-99B2-12F655C5F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5928" r="902" b="970"/>
          <a:stretch/>
        </p:blipFill>
        <p:spPr bwMode="auto">
          <a:xfrm>
            <a:off x="359922" y="1524726"/>
            <a:ext cx="5772945" cy="3626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A90F1D-6316-4404-8897-398CEC6831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4171" r="464" b="970"/>
          <a:stretch/>
        </p:blipFill>
        <p:spPr bwMode="auto">
          <a:xfrm>
            <a:off x="6096000" y="1511731"/>
            <a:ext cx="6086598" cy="3930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491B8-4360-4C03-9739-68007E00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18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3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42CE1-F0FB-4CDD-B658-C9FA309CCE4A}"/>
              </a:ext>
            </a:extLst>
          </p:cNvPr>
          <p:cNvSpPr txBox="1"/>
          <p:nvPr/>
        </p:nvSpPr>
        <p:spPr>
          <a:xfrm>
            <a:off x="1238863" y="1594802"/>
            <a:ext cx="9944494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 INFLUENCE OF THE </a:t>
            </a:r>
            <a:r>
              <a:rPr lang="en-US" sz="3600" b="1" i="0" u="none" strike="noStrike" baseline="0" dirty="0">
                <a:solidFill>
                  <a:srgbClr val="00B050"/>
                </a:solidFill>
                <a:cs typeface="Times New Roman" panose="02020603050405020304" pitchFamily="18" charset="0"/>
              </a:rPr>
              <a:t>AGE GROUP </a:t>
            </a:r>
            <a:r>
              <a:rPr lang="en-US" sz="36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FOR THE ATTITUDES TOWARDS FOOD ADDITIVES 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A8EC5-2380-49BA-BB9A-E579EE2D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roup of People of Different Ages Childhood, Youth, Middle and Old Stock  Vector - Illustration of group, teen: 148057187">
            <a:extLst>
              <a:ext uri="{FF2B5EF4-FFF2-40B4-BE49-F238E27FC236}">
                <a16:creationId xmlns:a16="http://schemas.microsoft.com/office/drawing/2014/main" id="{6EB8C932-6AE1-413D-8BEC-A4757358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56" y="324955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7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2BA24-B44A-4965-87E5-C16ADA1B440A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E0F37-44E8-462D-B6A0-C5B82A8C9806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2453-DE41-4FEB-B8F7-80D1E6A9C2F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Content</a:t>
              </a:r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8A2E4F-F0C9-4907-A203-D0CD1435E9DD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54D563B1-B849-4885-B081-B38176F70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2A5D0895-41F8-467D-8FE2-FE1516F01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54344-C18A-4C75-88D8-A23C1B75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2535A-F81F-412F-8F6E-335E345AEB35}"/>
              </a:ext>
            </a:extLst>
          </p:cNvPr>
          <p:cNvSpPr txBox="1"/>
          <p:nvPr/>
        </p:nvSpPr>
        <p:spPr>
          <a:xfrm>
            <a:off x="2240583" y="1244802"/>
            <a:ext cx="62139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Objectives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Methodology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Sociodemographic characteristics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Results and discussion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Overall attitude of consumers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Conclusions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References </a:t>
            </a:r>
          </a:p>
        </p:txBody>
      </p:sp>
      <p:pic>
        <p:nvPicPr>
          <p:cNvPr id="4098" name="Picture 2" descr="✓[14325+] Colorful Candy - Android, iPhone, Desktop HD Backgrounds /  Wallpapers (1080p, 4k) HD Wallpapers (Desktop Background / Android /  iPhone) (1080p, 4k) (1080x1920) (2021)">
            <a:extLst>
              <a:ext uri="{FF2B5EF4-FFF2-40B4-BE49-F238E27FC236}">
                <a16:creationId xmlns:a16="http://schemas.microsoft.com/office/drawing/2014/main" id="{5361A556-ABB9-403F-BD23-724E8796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59" y="817125"/>
            <a:ext cx="3337438" cy="6040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4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C76608-409F-432A-85F6-F56870190A0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D32C49-CAFF-4153-A512-73AEA584FF4A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6206C4-F187-446A-A48E-62737834F140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AAD627-81BC-49DA-B1C4-97B300A9E329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A45DEA5F-FD5B-471B-ADFC-744A36E4E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4A959822-F45A-4EF7-AD01-9A42AE0C7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9A41D5-0CC9-40AF-99FE-9BBABEC1300C}"/>
              </a:ext>
            </a:extLst>
          </p:cNvPr>
          <p:cNvSpPr txBox="1"/>
          <p:nvPr/>
        </p:nvSpPr>
        <p:spPr>
          <a:xfrm>
            <a:off x="5998723" y="5702979"/>
            <a:ext cx="5751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22: Attitude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paying more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for foods without food additives </a:t>
            </a:r>
            <a:endParaRPr lang="en-US" sz="2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E0FC0B-1853-4953-B969-7A5D5D306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" t="3894" r="1540" b="2167"/>
          <a:stretch/>
        </p:blipFill>
        <p:spPr>
          <a:xfrm>
            <a:off x="285134" y="1440720"/>
            <a:ext cx="5810866" cy="3927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7DA99E-02D6-4735-95CE-9A2C64040222}"/>
              </a:ext>
            </a:extLst>
          </p:cNvPr>
          <p:cNvSpPr txBox="1"/>
          <p:nvPr/>
        </p:nvSpPr>
        <p:spPr>
          <a:xfrm>
            <a:off x="285134" y="5702979"/>
            <a:ext cx="5252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21: Attitude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using food additives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in food processing (</a:t>
            </a:r>
            <a:r>
              <a:rPr lang="en-US" sz="2000" b="1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&lt;0.05)</a:t>
            </a:r>
            <a:endParaRPr lang="en-US" sz="2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E3FAFE-81F8-49AE-9E62-5E6CB552A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9" t="1215" r="896" b="2169"/>
          <a:stretch/>
        </p:blipFill>
        <p:spPr>
          <a:xfrm>
            <a:off x="5998723" y="1425584"/>
            <a:ext cx="5840361" cy="4022878"/>
          </a:xfrm>
          <a:prstGeom prst="rect">
            <a:avLst/>
          </a:prstGeom>
          <a:ln>
            <a:noFill/>
          </a:ln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70EE60D-48B3-41B8-A144-358B1251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20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4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90E8CD-CC97-4213-A98C-A9873A94BCC5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1B7D8B-8A60-41EF-AED0-1E25D9802EB2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5B04E8-EB49-432F-84E3-02C539346F3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BC8145-B562-4D84-800F-B8C66AD444B0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2A488A-0668-4D72-9D41-E76F4D7AA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B27C8C86-D634-4C3B-94DD-041C8D542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9F8CD6-FEE2-4D31-9AC5-3A38B2082D71}"/>
              </a:ext>
            </a:extLst>
          </p:cNvPr>
          <p:cNvSpPr txBox="1"/>
          <p:nvPr/>
        </p:nvSpPr>
        <p:spPr>
          <a:xfrm>
            <a:off x="5983450" y="5028677"/>
            <a:ext cx="54470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24: Attitude on the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type diseases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caused by additives (</a:t>
            </a:r>
            <a:r>
              <a:rPr lang="en-US" sz="2000" b="1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&lt;0.05)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17CB-A5B1-441F-915D-F722E57BF9A0}"/>
              </a:ext>
            </a:extLst>
          </p:cNvPr>
          <p:cNvSpPr txBox="1"/>
          <p:nvPr/>
        </p:nvSpPr>
        <p:spPr>
          <a:xfrm>
            <a:off x="121396" y="5034842"/>
            <a:ext cx="5554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23: Attitude that food additives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cause disease and health issues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1B8988-0A0D-41E0-9900-C6A2F4EF2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" t="6613" r="3118"/>
          <a:stretch/>
        </p:blipFill>
        <p:spPr>
          <a:xfrm>
            <a:off x="6169391" y="1068041"/>
            <a:ext cx="5777151" cy="3772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249109-2763-4956-B436-055BD1A3A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43"/>
          <a:stretch/>
        </p:blipFill>
        <p:spPr>
          <a:xfrm>
            <a:off x="327531" y="1115272"/>
            <a:ext cx="5841860" cy="3772523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08FCD06-1580-480C-A083-F2C38CE0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21</a:t>
            </a:fld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6BA18-B1FB-49B0-8CA3-35C6AF8413AD}"/>
              </a:ext>
            </a:extLst>
          </p:cNvPr>
          <p:cNvSpPr txBox="1"/>
          <p:nvPr/>
        </p:nvSpPr>
        <p:spPr>
          <a:xfrm>
            <a:off x="884940" y="5789959"/>
            <a:ext cx="10468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Calibri" panose="020F0502020204030204" pitchFamily="34" charset="0"/>
              </a:rPr>
              <a:t>Survey by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Zugravu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et al.</a:t>
            </a:r>
            <a:r>
              <a:rPr lang="en-US" sz="1800" dirty="0">
                <a:effectLst/>
                <a:ea typeface="Calibri" panose="020F0502020204030204" pitchFamily="34" charset="0"/>
              </a:rPr>
              <a:t>, (2017) repotted that </a:t>
            </a:r>
            <a:r>
              <a:rPr lang="en-US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83.60% </a:t>
            </a:r>
            <a:r>
              <a:rPr lang="en-US" sz="1800" dirty="0">
                <a:effectLst/>
                <a:ea typeface="Calibri" panose="020F0502020204030204" pitchFamily="34" charset="0"/>
              </a:rPr>
              <a:t>of the population thought food additives are dangerous to health Similarly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6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D05011-6DE0-42D7-8650-084969D0F031}"/>
              </a:ext>
            </a:extLst>
          </p:cNvPr>
          <p:cNvSpPr txBox="1"/>
          <p:nvPr/>
        </p:nvSpPr>
        <p:spPr>
          <a:xfrm>
            <a:off x="295490" y="5181127"/>
            <a:ext cx="5142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25: Attitude towards the food additive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MSG (INS 621)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B5E23-14E3-4786-8C60-7E2CE22DF668}"/>
              </a:ext>
            </a:extLst>
          </p:cNvPr>
          <p:cNvSpPr txBox="1"/>
          <p:nvPr/>
        </p:nvSpPr>
        <p:spPr>
          <a:xfrm>
            <a:off x="6029214" y="5223556"/>
            <a:ext cx="4965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26: Attitude towards the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food colorings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69D8F4-FC43-410A-BA7D-70BD70605051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199F6-4791-46A3-A5B1-B5B4C9E982A9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32E1D3-AA5C-4363-A18F-0D09B4E36B9B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70B7F7-5CA7-4B7C-9F54-77928C4EF65C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FD48E8FF-2E29-423F-BC40-FA26A4FC5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1CF4FA9D-C086-4352-8DF4-F0FF829E3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72E1D0D-7AA9-4425-A2FB-5C838ACD9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3659" r="2903" b="1189"/>
          <a:stretch/>
        </p:blipFill>
        <p:spPr bwMode="auto">
          <a:xfrm>
            <a:off x="359922" y="1261999"/>
            <a:ext cx="5664794" cy="3782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23888E-AE29-4A22-BFA6-609AF732A6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2928" r="3065" b="1913"/>
          <a:stretch/>
        </p:blipFill>
        <p:spPr bwMode="auto">
          <a:xfrm>
            <a:off x="6257542" y="1108258"/>
            <a:ext cx="5704090" cy="3782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9A18FD5-BF8F-4C84-A76B-4E42AF26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22</a:t>
            </a:fld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8BD66-7554-4E97-8B83-F44BB2FFC3E6}"/>
              </a:ext>
            </a:extLst>
          </p:cNvPr>
          <p:cNvSpPr txBox="1"/>
          <p:nvPr/>
        </p:nvSpPr>
        <p:spPr>
          <a:xfrm>
            <a:off x="622570" y="5889013"/>
            <a:ext cx="108657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Most of the United States (U.S) consumers had a negative attitude towards the MSG 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(Wang &amp; Adhikari, 2018)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17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E5D18E-BE47-4D38-B587-DECA925DD19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D60864-1700-4275-B974-71E1B53C80E1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36E3F-A0A9-4788-9BFC-EE00138D5E3F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7BF62B-49D0-4C88-8C56-0FC5E15EE7D5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6AFEA5C8-E691-4B68-ADCE-E4011FDEB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D2D234-39A9-4391-A9DA-75BA8D4FB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FF07BA-2E6E-41C5-9C23-3F6FE592F159}"/>
              </a:ext>
            </a:extLst>
          </p:cNvPr>
          <p:cNvSpPr txBox="1"/>
          <p:nvPr/>
        </p:nvSpPr>
        <p:spPr>
          <a:xfrm>
            <a:off x="6096000" y="5716116"/>
            <a:ext cx="5083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28: Awareness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E and INS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numbering system 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09611-3693-4F72-99B6-A1CC23AE949F}"/>
              </a:ext>
            </a:extLst>
          </p:cNvPr>
          <p:cNvSpPr txBox="1"/>
          <p:nvPr/>
        </p:nvSpPr>
        <p:spPr>
          <a:xfrm>
            <a:off x="203363" y="5648464"/>
            <a:ext cx="54354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27: Awareness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regulations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 on food additives in Sri Lanka (</a:t>
            </a:r>
            <a:r>
              <a:rPr lang="en-US" sz="2000" b="1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&lt;0.05)</a:t>
            </a:r>
            <a:endParaRPr lang="en-US" sz="2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E5D04C-F9E6-486A-A0AA-E60220652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t="3172" r="3717" b="934"/>
          <a:stretch/>
        </p:blipFill>
        <p:spPr bwMode="auto">
          <a:xfrm>
            <a:off x="203363" y="1502447"/>
            <a:ext cx="5778398" cy="3882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0A87D4-F59D-417B-B964-E69F6851E3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2928" r="2252" b="942"/>
          <a:stretch/>
        </p:blipFill>
        <p:spPr bwMode="auto">
          <a:xfrm>
            <a:off x="6278964" y="1518568"/>
            <a:ext cx="5779632" cy="3866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E650AE-8F15-4DBC-9CD4-CB1847FD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23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36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607C6-5FD9-470D-8B5D-151662DF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4F7EA5-AD37-49B2-970B-2121F841EC38}"/>
              </a:ext>
            </a:extLst>
          </p:cNvPr>
          <p:cNvSpPr txBox="1">
            <a:spLocks/>
          </p:cNvSpPr>
          <p:nvPr/>
        </p:nvSpPr>
        <p:spPr>
          <a:xfrm>
            <a:off x="544792" y="1473144"/>
            <a:ext cx="109831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+mn-lt"/>
              </a:rPr>
              <a:t>INFLUENCE OF 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EDUCATIONAL LEVEL 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FOR CONSUMER ATTITUDES TOWARDS FOOD ADDITIVES </a:t>
            </a:r>
            <a:endParaRPr lang="en-US" sz="3600" b="1" dirty="0">
              <a:latin typeface="+mn-lt"/>
            </a:endParaRPr>
          </a:p>
        </p:txBody>
      </p:sp>
      <p:pic>
        <p:nvPicPr>
          <p:cNvPr id="32772" name="Picture 4" descr="Set of Education Levels in Indonesia Stock Vector - Illustration of  elementary, costume: 205484524">
            <a:extLst>
              <a:ext uri="{FF2B5EF4-FFF2-40B4-BE49-F238E27FC236}">
                <a16:creationId xmlns:a16="http://schemas.microsoft.com/office/drawing/2014/main" id="{5E5CFE02-E204-4A13-ACA6-8F3F2553C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2"/>
          <a:stretch/>
        </p:blipFill>
        <p:spPr bwMode="auto">
          <a:xfrm>
            <a:off x="3752235" y="4026672"/>
            <a:ext cx="4687529" cy="2409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7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C76608-409F-432A-85F6-F56870190A0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D32C49-CAFF-4153-A512-73AEA584FF4A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6206C4-F187-446A-A48E-62737834F140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AAD627-81BC-49DA-B1C4-97B300A9E329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A45DEA5F-FD5B-471B-ADFC-744A36E4E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4A959822-F45A-4EF7-AD01-9A42AE0C7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9A41D5-0CC9-40AF-99FE-9BBABEC1300C}"/>
              </a:ext>
            </a:extLst>
          </p:cNvPr>
          <p:cNvSpPr txBox="1"/>
          <p:nvPr/>
        </p:nvSpPr>
        <p:spPr>
          <a:xfrm>
            <a:off x="6338229" y="5615720"/>
            <a:ext cx="5402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30: Attitude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paying more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for foods without food additives (</a:t>
            </a:r>
            <a:r>
              <a:rPr lang="en-US" sz="2000" b="1" i="1" u="none" strike="noStrike" baseline="0" dirty="0">
                <a:solidFill>
                  <a:srgbClr val="000000"/>
                </a:solidFill>
              </a:rPr>
              <a:t>p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&lt;0.05)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7DA99E-02D6-4735-95CE-9A2C64040222}"/>
              </a:ext>
            </a:extLst>
          </p:cNvPr>
          <p:cNvSpPr txBox="1"/>
          <p:nvPr/>
        </p:nvSpPr>
        <p:spPr>
          <a:xfrm>
            <a:off x="359922" y="5615720"/>
            <a:ext cx="5252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29: Attitude of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using food additives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in food processing </a:t>
            </a:r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C42EB3-B524-4B26-A10E-80690B2387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2197" r="2725" b="1182"/>
          <a:stretch/>
        </p:blipFill>
        <p:spPr bwMode="auto">
          <a:xfrm>
            <a:off x="184852" y="1661652"/>
            <a:ext cx="5911148" cy="3677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A27177-C1AC-4C9A-B767-038DA931D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29" y="1740310"/>
            <a:ext cx="5668919" cy="359860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7CA3A9-7EC0-43F9-BA7F-4529CFDF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25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4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90E8CD-CC97-4213-A98C-A9873A94BCC5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1B7D8B-8A60-41EF-AED0-1E25D9802EB2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5B04E8-EB49-432F-84E3-02C539346F3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BC8145-B562-4D84-800F-B8C66AD444B0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2A488A-0668-4D72-9D41-E76F4D7AA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B27C8C86-D634-4C3B-94DD-041C8D542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9F8CD6-FEE2-4D31-9AC5-3A38B2082D71}"/>
              </a:ext>
            </a:extLst>
          </p:cNvPr>
          <p:cNvSpPr txBox="1"/>
          <p:nvPr/>
        </p:nvSpPr>
        <p:spPr>
          <a:xfrm>
            <a:off x="6407890" y="5640747"/>
            <a:ext cx="4970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32: Attitude on the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type diseases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caused by additives 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17CB-A5B1-441F-915D-F722E57BF9A0}"/>
              </a:ext>
            </a:extLst>
          </p:cNvPr>
          <p:cNvSpPr txBox="1"/>
          <p:nvPr/>
        </p:nvSpPr>
        <p:spPr>
          <a:xfrm>
            <a:off x="292796" y="5595474"/>
            <a:ext cx="5591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31: Attitude that food additives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cause disease and health issues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9845FC-FAFE-41E5-914F-7D90DDFCA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7985" r="2593" b="779"/>
          <a:stretch/>
        </p:blipFill>
        <p:spPr bwMode="auto">
          <a:xfrm>
            <a:off x="114684" y="1639107"/>
            <a:ext cx="5770102" cy="3632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6E2125-29CC-44A3-A2DC-963602A06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/>
          <a:stretch/>
        </p:blipFill>
        <p:spPr bwMode="auto">
          <a:xfrm>
            <a:off x="5805455" y="1506128"/>
            <a:ext cx="6175078" cy="371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32A986-C433-41EA-A719-F8BA09AF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26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6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D05011-6DE0-42D7-8650-084969D0F031}"/>
              </a:ext>
            </a:extLst>
          </p:cNvPr>
          <p:cNvSpPr txBox="1"/>
          <p:nvPr/>
        </p:nvSpPr>
        <p:spPr>
          <a:xfrm>
            <a:off x="359922" y="5514828"/>
            <a:ext cx="5142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33: Attitude towards the food additive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MSG (INS 621)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B5E23-14E3-4786-8C60-7E2CE22DF668}"/>
              </a:ext>
            </a:extLst>
          </p:cNvPr>
          <p:cNvSpPr txBox="1"/>
          <p:nvPr/>
        </p:nvSpPr>
        <p:spPr>
          <a:xfrm>
            <a:off x="6096000" y="5644701"/>
            <a:ext cx="4837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34: Attitude towards the 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food colorings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69D8F4-FC43-410A-BA7D-70BD70605051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199F6-4791-46A3-A5B1-B5B4C9E982A9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32E1D3-AA5C-4363-A18F-0D09B4E36B9B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70B7F7-5CA7-4B7C-9F54-77928C4EF65C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FD48E8FF-2E29-423F-BC40-FA26A4FC5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1CF4FA9D-C086-4352-8DF4-F0FF829E3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8763219-62C0-4F11-866D-ECEBB7F75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3424" r="2338" b="648"/>
          <a:stretch/>
        </p:blipFill>
        <p:spPr bwMode="auto">
          <a:xfrm>
            <a:off x="6096001" y="1305062"/>
            <a:ext cx="5849722" cy="3906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08B38D-968A-492A-B8F9-8477D8912E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3425" r="1986" b="1702"/>
          <a:stretch/>
        </p:blipFill>
        <p:spPr bwMode="auto">
          <a:xfrm>
            <a:off x="359922" y="1318057"/>
            <a:ext cx="5904333" cy="3843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2F918-F58A-4FAD-8097-8EB5AD2F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27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71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E5D18E-BE47-4D38-B587-DECA925DD19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D60864-1700-4275-B974-71E1B53C80E1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36E3F-A0A9-4788-9BFC-EE00138D5E3F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cont.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7BF62B-49D0-4C88-8C56-0FC5E15EE7D5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6AFEA5C8-E691-4B68-ADCE-E4011FDEB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D2D234-39A9-4391-A9DA-75BA8D4FB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FF07BA-2E6E-41C5-9C23-3F6FE592F159}"/>
              </a:ext>
            </a:extLst>
          </p:cNvPr>
          <p:cNvSpPr txBox="1"/>
          <p:nvPr/>
        </p:nvSpPr>
        <p:spPr>
          <a:xfrm>
            <a:off x="6191720" y="5587776"/>
            <a:ext cx="4982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Fig 36: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Awareness of 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E and INS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numbering system 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09611-3693-4F72-99B6-A1CC23AE949F}"/>
              </a:ext>
            </a:extLst>
          </p:cNvPr>
          <p:cNvSpPr txBox="1"/>
          <p:nvPr/>
        </p:nvSpPr>
        <p:spPr>
          <a:xfrm>
            <a:off x="233071" y="5460828"/>
            <a:ext cx="5331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 35: Awareness of 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regulations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on food additives in Sri Lanka 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43F57-7F95-4988-B756-ED581CE3E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5928" r="1196" b="1189"/>
          <a:stretch/>
        </p:blipFill>
        <p:spPr bwMode="auto">
          <a:xfrm>
            <a:off x="264202" y="1542371"/>
            <a:ext cx="5831798" cy="3687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D0EC51-8164-4925-8926-7C85B1E08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20" y="1332930"/>
            <a:ext cx="5851166" cy="38989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BB76B-A6C8-46A9-9D94-C9665A5D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31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2BA24-B44A-4965-87E5-C16ADA1B440A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E0F37-44E8-462D-B6A0-C5B82A8C9806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2453-DE41-4FEB-B8F7-80D1E6A9C2F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Overall effect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8A2E4F-F0C9-4907-A203-D0CD1435E9DD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54D563B1-B849-4885-B081-B38176F70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2A5D0895-41F8-467D-8FE2-FE1516F01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41A61-845F-48B2-9264-61B9FEA2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29</a:t>
            </a:fld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4554A-9A93-4891-9946-56424243806F}"/>
              </a:ext>
            </a:extLst>
          </p:cNvPr>
          <p:cNvSpPr txBox="1"/>
          <p:nvPr/>
        </p:nvSpPr>
        <p:spPr>
          <a:xfrm>
            <a:off x="1085490" y="5202518"/>
            <a:ext cx="8548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Fig 37: A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ttitude on un-healthy food additives</a:t>
            </a:r>
            <a:endParaRPr lang="en-US" sz="2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3F00CB-B575-47EB-82AA-C4625C05B074}"/>
              </a:ext>
            </a:extLst>
          </p:cNvPr>
          <p:cNvGrpSpPr/>
          <p:nvPr/>
        </p:nvGrpSpPr>
        <p:grpSpPr>
          <a:xfrm>
            <a:off x="1795119" y="1002190"/>
            <a:ext cx="7590187" cy="4169658"/>
            <a:chOff x="1406013" y="1015185"/>
            <a:chExt cx="8436077" cy="49979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CA7084-7262-4E58-A39E-9A2EB3A7B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695" t="10947" r="6787" b="14595"/>
            <a:stretch/>
          </p:blipFill>
          <p:spPr>
            <a:xfrm>
              <a:off x="1744391" y="1015185"/>
              <a:ext cx="8097699" cy="481286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3F0472-CD0B-4D02-94FA-B9D37D4356C0}"/>
                </a:ext>
              </a:extLst>
            </p:cNvPr>
            <p:cNvSpPr/>
            <p:nvPr/>
          </p:nvSpPr>
          <p:spPr>
            <a:xfrm>
              <a:off x="1406013" y="5515897"/>
              <a:ext cx="1052052" cy="497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87EA8A4-B753-46AA-A427-F6FA01841BF1}"/>
              </a:ext>
            </a:extLst>
          </p:cNvPr>
          <p:cNvSpPr txBox="1"/>
          <p:nvPr/>
        </p:nvSpPr>
        <p:spPr>
          <a:xfrm>
            <a:off x="502596" y="5728287"/>
            <a:ext cx="11186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/>
                <a:ea typeface="Calibri" panose="020F0502020204030204" pitchFamily="34" charset="0"/>
              </a:rPr>
              <a:t>Survey by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Zugravu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et al</a:t>
            </a:r>
            <a:r>
              <a:rPr lang="en-US" sz="2000" dirty="0">
                <a:effectLst/>
                <a:ea typeface="Calibri" panose="020F0502020204030204" pitchFamily="34" charset="0"/>
              </a:rPr>
              <a:t>., (2017) reported that </a:t>
            </a:r>
            <a:r>
              <a:rPr lang="en-US" sz="2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preservatives and </a:t>
            </a:r>
            <a:r>
              <a:rPr lang="en-US" sz="20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colourings</a:t>
            </a:r>
            <a:r>
              <a:rPr lang="en-US" sz="2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ea typeface="Calibri" panose="020F0502020204030204" pitchFamily="34" charset="0"/>
              </a:rPr>
              <a:t>were considered as most unsafe additives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3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E5D18E-BE47-4D38-B587-DECA925DD19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D60864-1700-4275-B974-71E1B53C80E1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36E3F-A0A9-4788-9BFC-EE00138D5E3F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Introduction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7BF62B-49D0-4C88-8C56-0FC5E15EE7D5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6AFEA5C8-E691-4B68-ADCE-E4011FDEB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D2D234-39A9-4391-A9DA-75BA8D4FB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59922" y="1127265"/>
            <a:ext cx="11606791" cy="5312093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Food additives </a:t>
            </a:r>
            <a:r>
              <a:rPr lang="en-US" sz="2400" dirty="0">
                <a:cs typeface="Times New Roman" panose="02020603050405020304" pitchFamily="18" charset="0"/>
              </a:rPr>
              <a:t>are used to improve flavor, texture, or for preserving the food  (</a:t>
            </a:r>
            <a:r>
              <a:rPr lang="en-US" sz="2400" dirty="0" err="1">
                <a:cs typeface="Times New Roman" panose="02020603050405020304" pitchFamily="18" charset="0"/>
              </a:rPr>
              <a:t>Kaptan</a:t>
            </a:r>
            <a:r>
              <a:rPr lang="en-US" sz="2400" dirty="0"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cs typeface="Times New Roman" panose="02020603050405020304" pitchFamily="18" charset="0"/>
              </a:rPr>
              <a:t>Kaysoglu</a:t>
            </a:r>
            <a:r>
              <a:rPr lang="en-US" sz="2400" dirty="0">
                <a:cs typeface="Times New Roman" panose="02020603050405020304" pitchFamily="18" charset="0"/>
              </a:rPr>
              <a:t>, 2015) </a:t>
            </a:r>
          </a:p>
          <a:p>
            <a:pPr algn="just"/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It can be divided into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preservatives, nutritious additives, flavoring agents, coloring agents, texturizing agents, and miscellaneous additives </a:t>
            </a:r>
            <a:r>
              <a:rPr lang="en-US" sz="2400" dirty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Carocho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et al.</a:t>
            </a:r>
            <a:r>
              <a:rPr lang="en-US" sz="2400" dirty="0">
                <a:cs typeface="Times New Roman" panose="02020603050405020304" pitchFamily="18" charset="0"/>
              </a:rPr>
              <a:t>, 2014)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The European Union -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E system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Codex Alimentarius Commission – </a:t>
            </a:r>
            <a:r>
              <a:rPr 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International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Numbering System (INS) </a:t>
            </a:r>
            <a:r>
              <a:rPr lang="en-US" sz="2400" dirty="0"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cs typeface="Times New Roman" panose="02020603050405020304" pitchFamily="18" charset="0"/>
              </a:rPr>
              <a:t>Altu</a:t>
            </a:r>
            <a:r>
              <a:rPr lang="en-US" sz="2400" dirty="0"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cs typeface="Times New Roman" panose="02020603050405020304" pitchFamily="18" charset="0"/>
              </a:rPr>
              <a:t>Elmaci</a:t>
            </a:r>
            <a:r>
              <a:rPr lang="en-US" sz="2400" dirty="0">
                <a:cs typeface="Times New Roman" panose="02020603050405020304" pitchFamily="18" charset="0"/>
              </a:rPr>
              <a:t>, 1995; Nadia </a:t>
            </a:r>
            <a:r>
              <a:rPr lang="en-US" sz="2400" i="1" dirty="0">
                <a:cs typeface="Times New Roman" panose="02020603050405020304" pitchFamily="18" charset="0"/>
              </a:rPr>
              <a:t>et al</a:t>
            </a:r>
            <a:r>
              <a:rPr lang="en-US" sz="2400" dirty="0">
                <a:cs typeface="Times New Roman" panose="02020603050405020304" pitchFamily="18" charset="0"/>
              </a:rPr>
              <a:t>., 2014; </a:t>
            </a:r>
            <a:r>
              <a:rPr lang="en-US" sz="2400" dirty="0" err="1">
                <a:cs typeface="Times New Roman" panose="02020603050405020304" pitchFamily="18" charset="0"/>
              </a:rPr>
              <a:t>Tarnavölgyi</a:t>
            </a:r>
            <a:r>
              <a:rPr lang="en-US" sz="2400" dirty="0">
                <a:cs typeface="Times New Roman" panose="02020603050405020304" pitchFamily="18" charset="0"/>
              </a:rPr>
              <a:t>, 2003)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A Joint FAO/WHO Expert Committee on Food Additives is the international body responsible for the evaluating the safety of the food additives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041C-E88E-4467-B5DC-6A69302F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46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2BA24-B44A-4965-87E5-C16ADA1B440A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E0F37-44E8-462D-B6A0-C5B82A8C9806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2453-DE41-4FEB-B8F7-80D1E6A9C2F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Overall cont.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8A2E4F-F0C9-4907-A203-D0CD1435E9DD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54D563B1-B849-4885-B081-B38176F70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2A5D0895-41F8-467D-8FE2-FE1516F01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B19F145-CD06-432E-984D-4D8A28D97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0759" r="2952" b="11510"/>
          <a:stretch/>
        </p:blipFill>
        <p:spPr bwMode="auto">
          <a:xfrm>
            <a:off x="1077105" y="863652"/>
            <a:ext cx="4226681" cy="2620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0BF50E-D744-4300-9119-108C37ADC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12577" r="10177" b="11158"/>
          <a:stretch/>
        </p:blipFill>
        <p:spPr bwMode="auto">
          <a:xfrm>
            <a:off x="6928228" y="1009595"/>
            <a:ext cx="3445193" cy="2309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A9FE2D-CED5-47F2-AB4B-3544D5044A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4821" r="2659" b="10338"/>
          <a:stretch/>
        </p:blipFill>
        <p:spPr bwMode="auto">
          <a:xfrm>
            <a:off x="875853" y="3748592"/>
            <a:ext cx="4226681" cy="2620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E876C5-26D3-4C47-A845-6524FEBBE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t="13614" r="2513" b="11289"/>
          <a:stretch/>
        </p:blipFill>
        <p:spPr bwMode="auto">
          <a:xfrm>
            <a:off x="6871386" y="3548939"/>
            <a:ext cx="4578384" cy="2696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57853-37AE-47EF-9071-E54B5D3B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30</a:t>
            </a:fld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547CB2-0DBE-4FC0-B68B-1CC4AB4ED682}"/>
              </a:ext>
            </a:extLst>
          </p:cNvPr>
          <p:cNvSpPr txBox="1"/>
          <p:nvPr/>
        </p:nvSpPr>
        <p:spPr>
          <a:xfrm>
            <a:off x="-64993" y="3377776"/>
            <a:ext cx="5779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Fig 38: Overall attitude on </a:t>
            </a:r>
            <a:r>
              <a:rPr lang="en-US" b="1" dirty="0">
                <a:solidFill>
                  <a:srgbClr val="0070C0"/>
                </a:solidFill>
              </a:rPr>
              <a:t>using </a:t>
            </a:r>
            <a:r>
              <a:rPr lang="en-US" b="1" i="0" u="none" strike="noStrike" baseline="0" dirty="0">
                <a:solidFill>
                  <a:srgbClr val="0070C0"/>
                </a:solidFill>
              </a:rPr>
              <a:t>food additives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1754E-DB17-4A2E-8344-2D528D872AC5}"/>
              </a:ext>
            </a:extLst>
          </p:cNvPr>
          <p:cNvSpPr txBox="1"/>
          <p:nvPr/>
        </p:nvSpPr>
        <p:spPr>
          <a:xfrm>
            <a:off x="2406061" y="6039671"/>
            <a:ext cx="606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Fig 40: Overall on </a:t>
            </a:r>
            <a:r>
              <a:rPr lang="en-US" sz="2000" b="1" dirty="0">
                <a:solidFill>
                  <a:srgbClr val="0070C0"/>
                </a:solidFill>
              </a:rPr>
              <a:t>safety</a:t>
            </a:r>
            <a:r>
              <a:rPr lang="en-US" sz="2000" b="1" dirty="0">
                <a:solidFill>
                  <a:srgbClr val="000000"/>
                </a:solidFill>
              </a:rPr>
              <a:t> in terms of disease caused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E2FBF-3F93-4214-AD66-6841F00D7D80}"/>
              </a:ext>
            </a:extLst>
          </p:cNvPr>
          <p:cNvSpPr txBox="1"/>
          <p:nvPr/>
        </p:nvSpPr>
        <p:spPr>
          <a:xfrm>
            <a:off x="5683044" y="3298022"/>
            <a:ext cx="6207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Fig 39: overall ready to </a:t>
            </a:r>
            <a:r>
              <a:rPr lang="en-US" b="1" dirty="0">
                <a:solidFill>
                  <a:srgbClr val="0070C0"/>
                </a:solidFill>
              </a:rPr>
              <a:t>pay more </a:t>
            </a:r>
            <a:r>
              <a:rPr lang="en-US" b="1" dirty="0">
                <a:solidFill>
                  <a:srgbClr val="000000"/>
                </a:solidFill>
              </a:rPr>
              <a:t>for foods without additives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8662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2BA24-B44A-4965-87E5-C16ADA1B440A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E0F37-44E8-462D-B6A0-C5B82A8C9806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2453-DE41-4FEB-B8F7-80D1E6A9C2F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Conclusions</a:t>
              </a:r>
              <a:endParaRPr lang="en-US" sz="4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8A2E4F-F0C9-4907-A203-D0CD1435E9DD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54D563B1-B849-4885-B081-B38176F70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2A5D0895-41F8-467D-8FE2-FE1516F01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AFFFF-D06E-4EEB-B37E-7E2A7C14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31</a:t>
            </a:fld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A751C-9700-44D4-99D5-C65FEEDE371A}"/>
              </a:ext>
            </a:extLst>
          </p:cNvPr>
          <p:cNvSpPr txBox="1"/>
          <p:nvPr/>
        </p:nvSpPr>
        <p:spPr>
          <a:xfrm>
            <a:off x="785065" y="1332930"/>
            <a:ext cx="104811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Irrespective of age, gender, occupation and educational level most of the people showed a 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negative attitude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towards the food additives and majority of the respondents 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didn’t have a sound knowledge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food additives and their </a:t>
            </a:r>
            <a:r>
              <a:rPr lang="en-US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attitudes reflected indecision and certain misconceptions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FD84C-AC64-4C8F-BF31-0B74AF2E1C96}"/>
              </a:ext>
            </a:extLst>
          </p:cNvPr>
          <p:cNvSpPr txBox="1"/>
          <p:nvPr/>
        </p:nvSpPr>
        <p:spPr>
          <a:xfrm>
            <a:off x="1141379" y="5398114"/>
            <a:ext cx="1022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Recommendation: awareness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programmes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on food additives</a:t>
            </a:r>
          </a:p>
        </p:txBody>
      </p:sp>
    </p:spTree>
    <p:extLst>
      <p:ext uri="{BB962C8B-B14F-4D97-AF65-F5344CB8AC3E}">
        <p14:creationId xmlns:p14="http://schemas.microsoft.com/office/powerpoint/2010/main" val="177229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2BA24-B44A-4965-87E5-C16ADA1B440A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E0F37-44E8-462D-B6A0-C5B82A8C9806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2453-DE41-4FEB-B8F7-80D1E6A9C2F2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References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8A2E4F-F0C9-4907-A203-D0CD1435E9DD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54D563B1-B849-4885-B081-B38176F70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2A5D0895-41F8-467D-8FE2-FE1516F01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EEB913-5D53-4156-A58E-DBD928933E23}"/>
              </a:ext>
            </a:extLst>
          </p:cNvPr>
          <p:cNvSpPr txBox="1">
            <a:spLocks/>
          </p:cNvSpPr>
          <p:nvPr/>
        </p:nvSpPr>
        <p:spPr>
          <a:xfrm>
            <a:off x="359922" y="1137957"/>
            <a:ext cx="11088330" cy="4910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Al-</a:t>
            </a:r>
            <a:r>
              <a:rPr lang="en-US" sz="1800" dirty="0" err="1">
                <a:cs typeface="Times New Roman" panose="02020603050405020304" pitchFamily="18" charset="0"/>
              </a:rPr>
              <a:t>Harthy</a:t>
            </a:r>
            <a:r>
              <a:rPr lang="en-US" sz="1800" dirty="0">
                <a:cs typeface="Times New Roman" panose="02020603050405020304" pitchFamily="18" charset="0"/>
              </a:rPr>
              <a:t>, A., </a:t>
            </a:r>
            <a:r>
              <a:rPr lang="en-US" sz="1800" dirty="0" err="1">
                <a:cs typeface="Times New Roman" panose="02020603050405020304" pitchFamily="18" charset="0"/>
              </a:rPr>
              <a:t>Harib</a:t>
            </a:r>
            <a:r>
              <a:rPr lang="en-US" sz="1800" dirty="0">
                <a:cs typeface="Times New Roman" panose="02020603050405020304" pitchFamily="18" charset="0"/>
              </a:rPr>
              <a:t>, A., Al-</a:t>
            </a:r>
            <a:r>
              <a:rPr lang="en-US" sz="1800" dirty="0" err="1">
                <a:cs typeface="Times New Roman" panose="02020603050405020304" pitchFamily="18" charset="0"/>
              </a:rPr>
              <a:t>Shaaibi</a:t>
            </a:r>
            <a:r>
              <a:rPr lang="en-US" sz="1800" dirty="0">
                <a:cs typeface="Times New Roman" panose="02020603050405020304" pitchFamily="18" charset="0"/>
              </a:rPr>
              <a:t>, A., Al-</a:t>
            </a:r>
            <a:r>
              <a:rPr lang="en-US" sz="1800" dirty="0" err="1">
                <a:cs typeface="Times New Roman" panose="02020603050405020304" pitchFamily="18" charset="0"/>
              </a:rPr>
              <a:t>Toubi</a:t>
            </a:r>
            <a:r>
              <a:rPr lang="en-US" sz="1800" dirty="0">
                <a:cs typeface="Times New Roman" panose="02020603050405020304" pitchFamily="18" charset="0"/>
              </a:rPr>
              <a:t>, S., &amp; </a:t>
            </a:r>
            <a:r>
              <a:rPr lang="en-US" sz="1800" dirty="0" err="1">
                <a:cs typeface="Times New Roman" panose="02020603050405020304" pitchFamily="18" charset="0"/>
              </a:rPr>
              <a:t>AbuKhader</a:t>
            </a:r>
            <a:r>
              <a:rPr lang="en-US" sz="1800" dirty="0">
                <a:cs typeface="Times New Roman" panose="02020603050405020304" pitchFamily="18" charset="0"/>
              </a:rPr>
              <a:t>, M. (2016). Food Additives Content in Selected Snack Foods and Beverages and Public Perception of E-Numbers in Muscat, Oman. </a:t>
            </a:r>
            <a:r>
              <a:rPr lang="en-US" sz="1800" i="1" dirty="0">
                <a:cs typeface="Times New Roman" panose="02020603050405020304" pitchFamily="18" charset="0"/>
              </a:rPr>
              <a:t>Athens Journal of Health</a:t>
            </a:r>
            <a:r>
              <a:rPr lang="en-US" sz="1800" dirty="0"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cs typeface="Times New Roman" panose="02020603050405020304" pitchFamily="18" charset="0"/>
              </a:rPr>
              <a:t>4</a:t>
            </a:r>
            <a:r>
              <a:rPr lang="en-US" sz="1800" dirty="0">
                <a:cs typeface="Times New Roman" panose="02020603050405020304" pitchFamily="18" charset="0"/>
              </a:rPr>
              <a:t>(1), 83–96.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 err="1">
                <a:cs typeface="Times New Roman" panose="02020603050405020304" pitchFamily="18" charset="0"/>
              </a:rPr>
              <a:t>Carocho</a:t>
            </a:r>
            <a:r>
              <a:rPr lang="en-US" sz="1800" dirty="0">
                <a:cs typeface="Times New Roman" panose="02020603050405020304" pitchFamily="18" charset="0"/>
              </a:rPr>
              <a:t>, M., Barreiro, M. F., Morales, P., &amp; Ferreira, I. C. F. R. (2014). Adding molecules to food, pros and cons: A review on synthetic and natural food additives. </a:t>
            </a:r>
            <a:r>
              <a:rPr lang="en-US" sz="1800" i="1" dirty="0">
                <a:cs typeface="Times New Roman" panose="02020603050405020304" pitchFamily="18" charset="0"/>
              </a:rPr>
              <a:t>Comprehensive Reviews in Food Science and Food Safety</a:t>
            </a:r>
            <a:r>
              <a:rPr lang="en-US" sz="1800" dirty="0"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cs typeface="Times New Roman" panose="02020603050405020304" pitchFamily="18" charset="0"/>
              </a:rPr>
              <a:t>13</a:t>
            </a:r>
            <a:r>
              <a:rPr lang="en-US" sz="1800" dirty="0">
                <a:cs typeface="Times New Roman" panose="02020603050405020304" pitchFamily="18" charset="0"/>
              </a:rPr>
              <a:t>(4), 377–399.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Food Act No 26. 1980, https://www.ecolex.org/details/legislation/food-act-1980-no-26-of-1980-lex-faoc014452/&gt;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 err="1">
                <a:cs typeface="Times New Roman" panose="02020603050405020304" pitchFamily="18" charset="0"/>
              </a:rPr>
              <a:t>Kaptan</a:t>
            </a:r>
            <a:r>
              <a:rPr lang="en-US" sz="1800" dirty="0">
                <a:cs typeface="Times New Roman" panose="02020603050405020304" pitchFamily="18" charset="0"/>
              </a:rPr>
              <a:t>, B., &amp; </a:t>
            </a:r>
            <a:r>
              <a:rPr lang="en-US" sz="1800" dirty="0" err="1">
                <a:cs typeface="Times New Roman" panose="02020603050405020304" pitchFamily="18" charset="0"/>
              </a:rPr>
              <a:t>Kayısoglu</a:t>
            </a:r>
            <a:r>
              <a:rPr lang="en-US" sz="1800" dirty="0">
                <a:cs typeface="Times New Roman" panose="02020603050405020304" pitchFamily="18" charset="0"/>
              </a:rPr>
              <a:t>, S. (2015). Consumers’ attitude towards food additives. </a:t>
            </a:r>
            <a:r>
              <a:rPr lang="en-US" sz="1800" i="1" dirty="0">
                <a:cs typeface="Times New Roman" panose="02020603050405020304" pitchFamily="18" charset="0"/>
              </a:rPr>
              <a:t>American Journal of Food Science and Nutrition Research</a:t>
            </a:r>
            <a:r>
              <a:rPr lang="en-US" sz="1800" dirty="0"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(2), 21–25. http://www.openscienceonline.com/journal/fsnr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Nadia </a:t>
            </a:r>
            <a:r>
              <a:rPr lang="en-US" sz="1800" dirty="0" err="1">
                <a:cs typeface="Times New Roman" panose="02020603050405020304" pitchFamily="18" charset="0"/>
              </a:rPr>
              <a:t>Shaheen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Koyratty</a:t>
            </a:r>
            <a:r>
              <a:rPr lang="en-US" sz="1800" dirty="0">
                <a:cs typeface="Times New Roman" panose="02020603050405020304" pitchFamily="18" charset="0"/>
              </a:rPr>
              <a:t>, B., </a:t>
            </a:r>
            <a:r>
              <a:rPr lang="en-US" sz="1800" dirty="0" err="1">
                <a:cs typeface="Times New Roman" panose="02020603050405020304" pitchFamily="18" charset="0"/>
              </a:rPr>
              <a:t>Aumjaud</a:t>
            </a:r>
            <a:r>
              <a:rPr lang="en-US" sz="1800" dirty="0">
                <a:cs typeface="Times New Roman" panose="02020603050405020304" pitchFamily="18" charset="0"/>
              </a:rPr>
              <a:t>, B., &amp; </a:t>
            </a:r>
            <a:r>
              <a:rPr lang="en-US" sz="1800" dirty="0" err="1">
                <a:cs typeface="Times New Roman" panose="02020603050405020304" pitchFamily="18" charset="0"/>
              </a:rPr>
              <a:t>Amnee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cs typeface="Times New Roman" panose="02020603050405020304" pitchFamily="18" charset="0"/>
              </a:rPr>
              <a:t>Neeliah</a:t>
            </a:r>
            <a:r>
              <a:rPr lang="en-US" sz="1800" dirty="0">
                <a:cs typeface="Times New Roman" panose="02020603050405020304" pitchFamily="18" charset="0"/>
              </a:rPr>
              <a:t>, S. (2014). Food additive control: A survey among selected consumers and manufacturers. </a:t>
            </a:r>
            <a:r>
              <a:rPr lang="en-US" sz="1800" i="1" dirty="0">
                <a:cs typeface="Times New Roman" panose="02020603050405020304" pitchFamily="18" charset="0"/>
              </a:rPr>
              <a:t>British Food Journal</a:t>
            </a:r>
            <a:r>
              <a:rPr lang="en-US" sz="1800" dirty="0"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cs typeface="Times New Roman" panose="02020603050405020304" pitchFamily="18" charset="0"/>
              </a:rPr>
              <a:t>116</a:t>
            </a:r>
            <a:r>
              <a:rPr lang="en-US" sz="1800" dirty="0">
                <a:cs typeface="Times New Roman" panose="02020603050405020304" pitchFamily="18" charset="0"/>
              </a:rPr>
              <a:t>(2), 353–372.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 err="1">
                <a:cs typeface="Times New Roman" panose="02020603050405020304" pitchFamily="18" charset="0"/>
              </a:rPr>
              <a:t>Tarnavölgyi</a:t>
            </a:r>
            <a:r>
              <a:rPr lang="en-US" sz="1800" dirty="0">
                <a:cs typeface="Times New Roman" panose="02020603050405020304" pitchFamily="18" charset="0"/>
              </a:rPr>
              <a:t>, G. (2003). Analysis of Consumers´ Attitudes Towards Food Additives Using Focus Group Survey. </a:t>
            </a:r>
            <a:r>
              <a:rPr lang="en-US" sz="1800" i="1" dirty="0" err="1">
                <a:cs typeface="Times New Roman" panose="02020603050405020304" pitchFamily="18" charset="0"/>
              </a:rPr>
              <a:t>Agriculturae</a:t>
            </a:r>
            <a:r>
              <a:rPr lang="en-US" sz="1800" i="1" dirty="0">
                <a:cs typeface="Times New Roman" panose="02020603050405020304" pitchFamily="18" charset="0"/>
              </a:rPr>
              <a:t> Conspectus </a:t>
            </a:r>
            <a:r>
              <a:rPr lang="en-US" sz="1800" i="1" dirty="0" err="1">
                <a:cs typeface="Times New Roman" panose="02020603050405020304" pitchFamily="18" charset="0"/>
              </a:rPr>
              <a:t>Scientificus</a:t>
            </a:r>
            <a:r>
              <a:rPr lang="en-US" sz="1800" i="1" dirty="0">
                <a:cs typeface="Times New Roman" panose="02020603050405020304" pitchFamily="18" charset="0"/>
              </a:rPr>
              <a:t> (ACS)</a:t>
            </a:r>
            <a:r>
              <a:rPr lang="en-US" sz="1800" dirty="0"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cs typeface="Times New Roman" panose="02020603050405020304" pitchFamily="18" charset="0"/>
              </a:rPr>
              <a:t>68</a:t>
            </a:r>
            <a:r>
              <a:rPr lang="en-US" sz="1800" dirty="0">
                <a:cs typeface="Times New Roman" panose="02020603050405020304" pitchFamily="18" charset="0"/>
              </a:rPr>
              <a:t>(3), 193–196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ea typeface="Calibri" panose="020F0502020204030204" pitchFamily="34" charset="0"/>
              </a:rPr>
              <a:t>Wang, S., &amp; Adhikari, K. (2018). Consumer perceptions and other influencing factors about monosodium glutamate in the United States.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Journal of Sensory Studies</a:t>
            </a:r>
            <a:r>
              <a:rPr lang="en-US" sz="1800" dirty="0">
                <a:effectLst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33</a:t>
            </a:r>
            <a:r>
              <a:rPr lang="en-US" sz="1800" dirty="0">
                <a:effectLst/>
                <a:ea typeface="Calibri" panose="020F0502020204030204" pitchFamily="34" charset="0"/>
              </a:rPr>
              <a:t>(4)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Zugravu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 A.,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Pogurschi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E., &amp; Nicolae, C. (2017). 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Attitudes towards food additives : A pilot study The Annals of the University </a:t>
            </a:r>
            <a:r>
              <a:rPr lang="en-US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Dunarea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Jos of Galati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8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63A76A-9695-4F2A-AFCE-B7D70AFA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32</a:t>
            </a:fld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48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C4E81-51D3-4D49-A1A1-145830B7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3DC94-E0F3-4530-9B63-E01E2768DF8E}"/>
              </a:ext>
            </a:extLst>
          </p:cNvPr>
          <p:cNvSpPr txBox="1"/>
          <p:nvPr/>
        </p:nvSpPr>
        <p:spPr>
          <a:xfrm>
            <a:off x="1906656" y="3429000"/>
            <a:ext cx="8378687" cy="1600438"/>
          </a:xfrm>
          <a:prstGeom prst="roundRect">
            <a:avLst/>
          </a:prstGeom>
          <a:solidFill>
            <a:srgbClr val="FFFF00">
              <a:alpha val="92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385209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E5D18E-BE47-4D38-B587-DECA925DD19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D60864-1700-4275-B974-71E1B53C80E1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36E3F-A0A9-4788-9BFC-EE00138D5E3F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Objectives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7BF62B-49D0-4C88-8C56-0FC5E15EE7D5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6AFEA5C8-E691-4B68-ADCE-E4011FDEB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D2D234-39A9-4391-A9DA-75BA8D4FB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59922" y="1253107"/>
            <a:ext cx="111275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Overall objectives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To assess the consumer attitudes towards the food additives </a:t>
            </a: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Specific objectives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To identify the consumer awareness on the use of food additives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To evaluate the consumer knowledge on food additives and their applications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To evaluate the consumer attitude on the safety aspects of food additives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To evaluate the consumer awareness on regulations on food additives in Sri Lanka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To compare the attitudes towards food additives among different demographic characteristics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To identify overall attitude on the food additives in terms of safety, application and food quality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9658E-D010-43FF-906D-27AD16EC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What&amp;#39;s Your Objective? - Impact Communications, Inc.">
            <a:extLst>
              <a:ext uri="{FF2B5EF4-FFF2-40B4-BE49-F238E27FC236}">
                <a16:creationId xmlns:a16="http://schemas.microsoft.com/office/drawing/2014/main" id="{24564CEB-A9BB-4E57-9E00-DDE789C6B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7618" r="6063" b="18245"/>
          <a:stretch/>
        </p:blipFill>
        <p:spPr bwMode="auto">
          <a:xfrm>
            <a:off x="10340503" y="1253107"/>
            <a:ext cx="1802223" cy="14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4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E5D18E-BE47-4D38-B587-DECA925DD19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D60864-1700-4275-B974-71E1B53C80E1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36E3F-A0A9-4788-9BFC-EE00138D5E3F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Methodology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7BF62B-49D0-4C88-8C56-0FC5E15EE7D5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6AFEA5C8-E691-4B68-ADCE-E4011FDEB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D3D2D234-39A9-4391-A9DA-75BA8D4FB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15CE7-6813-4161-8B41-1E41EC14E141}"/>
              </a:ext>
            </a:extLst>
          </p:cNvPr>
          <p:cNvGrpSpPr/>
          <p:nvPr/>
        </p:nvGrpSpPr>
        <p:grpSpPr>
          <a:xfrm>
            <a:off x="1156038" y="1068041"/>
            <a:ext cx="9879924" cy="4577503"/>
            <a:chOff x="2590801" y="2079815"/>
            <a:chExt cx="7896459" cy="3515310"/>
          </a:xfrm>
        </p:grpSpPr>
        <p:sp>
          <p:nvSpPr>
            <p:cNvPr id="17" name="Down Arrow Callout 16"/>
            <p:cNvSpPr/>
            <p:nvPr/>
          </p:nvSpPr>
          <p:spPr>
            <a:xfrm>
              <a:off x="2590801" y="2079815"/>
              <a:ext cx="7862046" cy="636494"/>
            </a:xfrm>
            <a:prstGeom prst="down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Developing a structured questionnaire using google form</a:t>
              </a:r>
            </a:p>
          </p:txBody>
        </p:sp>
        <p:sp>
          <p:nvSpPr>
            <p:cNvPr id="18" name="Down Arrow Callout 17"/>
            <p:cNvSpPr/>
            <p:nvPr/>
          </p:nvSpPr>
          <p:spPr>
            <a:xfrm>
              <a:off x="2590801" y="2788027"/>
              <a:ext cx="7862046" cy="636494"/>
            </a:xfrm>
            <a:prstGeom prst="down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Sharing the questionnaire among respondents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25214" y="5218607"/>
              <a:ext cx="7862046" cy="3765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Interpretation and discussion</a:t>
              </a:r>
            </a:p>
          </p:txBody>
        </p:sp>
        <p:sp>
          <p:nvSpPr>
            <p:cNvPr id="23" name="Down Arrow Callout 22"/>
            <p:cNvSpPr/>
            <p:nvPr/>
          </p:nvSpPr>
          <p:spPr>
            <a:xfrm>
              <a:off x="2590801" y="3646392"/>
              <a:ext cx="7862046" cy="636494"/>
            </a:xfrm>
            <a:prstGeom prst="down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Collecting data (504 respondents)</a:t>
              </a:r>
            </a:p>
          </p:txBody>
        </p:sp>
        <p:sp>
          <p:nvSpPr>
            <p:cNvPr id="15" name="Down Arrow Callout 22">
              <a:extLst>
                <a:ext uri="{FF2B5EF4-FFF2-40B4-BE49-F238E27FC236}">
                  <a16:creationId xmlns:a16="http://schemas.microsoft.com/office/drawing/2014/main" id="{517B1398-E5ED-4110-A7BC-5AF4B39788B6}"/>
                </a:ext>
              </a:extLst>
            </p:cNvPr>
            <p:cNvSpPr/>
            <p:nvPr/>
          </p:nvSpPr>
          <p:spPr>
            <a:xfrm>
              <a:off x="2590801" y="4395670"/>
              <a:ext cx="7862046" cy="636494"/>
            </a:xfrm>
            <a:prstGeom prst="down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cs typeface="Times New Roman" panose="02020603050405020304" pitchFamily="18" charset="0"/>
                </a:rPr>
                <a:t>Analyzing the data using Chi square test of association (Minitab 19.0)</a:t>
              </a:r>
            </a:p>
          </p:txBody>
        </p:sp>
      </p:grpSp>
      <p:pic>
        <p:nvPicPr>
          <p:cNvPr id="3074" name="Picture 2" descr="Choosing the Right Methodology for Your Research Project - SSRS">
            <a:extLst>
              <a:ext uri="{FF2B5EF4-FFF2-40B4-BE49-F238E27FC236}">
                <a16:creationId xmlns:a16="http://schemas.microsoft.com/office/drawing/2014/main" id="{84B94E8E-7A78-4845-99A5-B1842F756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8997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C8165-FF1C-40CE-8E18-7BF2EAFB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1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BC307C-66F7-48AC-BE5C-7CAC66B2AEEC}"/>
              </a:ext>
            </a:extLst>
          </p:cNvPr>
          <p:cNvSpPr txBox="1"/>
          <p:nvPr/>
        </p:nvSpPr>
        <p:spPr>
          <a:xfrm>
            <a:off x="238089" y="5583947"/>
            <a:ext cx="5585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</a:rPr>
              <a:t>Fig 01: </a:t>
            </a:r>
            <a:r>
              <a:rPr lang="en-US" sz="20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sz="2000" b="1" dirty="0">
                <a:cs typeface="Times New Roman" panose="02020603050405020304" pitchFamily="18" charset="0"/>
              </a:rPr>
              <a:t>ge distribution of the selected respondents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82BA24-B44A-4965-87E5-C16ADA1B440A}"/>
              </a:ext>
            </a:extLst>
          </p:cNvPr>
          <p:cNvGrpSpPr/>
          <p:nvPr/>
        </p:nvGrpSpPr>
        <p:grpSpPr>
          <a:xfrm>
            <a:off x="-191205" y="-87790"/>
            <a:ext cx="12383206" cy="1235654"/>
            <a:chOff x="-191205" y="-87790"/>
            <a:chExt cx="12383206" cy="12356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E0F37-44E8-462D-B6A0-C5B82A8C9806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2453-DE41-4FEB-B8F7-80D1E6A9C2F2}"/>
                </a:ext>
              </a:extLst>
            </p:cNvPr>
            <p:cNvSpPr txBox="1"/>
            <p:nvPr/>
          </p:nvSpPr>
          <p:spPr>
            <a:xfrm>
              <a:off x="-191205" y="54500"/>
              <a:ext cx="92313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Socio-demographic characteristics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8A2E4F-F0C9-4907-A203-D0CD1435E9DD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10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54D563B1-B849-4885-B081-B38176F70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2A5D0895-41F8-467D-8FE2-FE1516F01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6055849" y="5609798"/>
            <a:ext cx="5886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Times New Roman" panose="02020603050405020304" pitchFamily="18" charset="0"/>
              </a:rPr>
              <a:t>Fig 02 : Gender distribution of the selected respondents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8C4E-0171-4B62-8A27-3583FC3E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6</a:t>
            </a:fld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16" name="Picture 15" descr="Pie Chart of Age">
            <a:extLst>
              <a:ext uri="{FF2B5EF4-FFF2-40B4-BE49-F238E27FC236}">
                <a16:creationId xmlns:a16="http://schemas.microsoft.com/office/drawing/2014/main" id="{596A8DD8-48A2-4695-8316-F0572ACA1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t="8612" r="9265" b="8373"/>
          <a:stretch/>
        </p:blipFill>
        <p:spPr bwMode="auto">
          <a:xfrm>
            <a:off x="281997" y="1351199"/>
            <a:ext cx="5932307" cy="408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Pie Chart of Gender">
            <a:extLst>
              <a:ext uri="{FF2B5EF4-FFF2-40B4-BE49-F238E27FC236}">
                <a16:creationId xmlns:a16="http://schemas.microsoft.com/office/drawing/2014/main" id="{AC4FE342-B4FB-4127-B01D-062E239156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t="7655" r="9265" b="6938"/>
          <a:stretch/>
        </p:blipFill>
        <p:spPr bwMode="auto">
          <a:xfrm>
            <a:off x="6214304" y="1351199"/>
            <a:ext cx="5569723" cy="4168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CD7D69-3C70-4BA7-A4AC-14F3441D7B66}"/>
              </a:ext>
            </a:extLst>
          </p:cNvPr>
          <p:cNvSpPr txBox="1"/>
          <p:nvPr/>
        </p:nvSpPr>
        <p:spPr>
          <a:xfrm>
            <a:off x="11091965" y="2811293"/>
            <a:ext cx="60149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cs typeface="Times New Roman" panose="02020603050405020304" pitchFamily="18" charset="0"/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354390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C76608-409F-432A-85F6-F56870190A06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D32C49-CAFF-4153-A512-73AEA584FF4A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6206C4-F187-446A-A48E-62737834F140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Socio. cont.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AAD627-81BC-49DA-B1C4-97B300A9E329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6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A45DEA5F-FD5B-471B-ADFC-744A36E4E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7" name="Picture 6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4A959822-F45A-4EF7-AD01-9A42AE0C7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459330" y="5709505"/>
            <a:ext cx="4828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Times New Roman" panose="02020603050405020304" pitchFamily="18" charset="0"/>
              </a:rPr>
              <a:t>Fig 03 :Educational levels of selected respondents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5719" y="5709505"/>
            <a:ext cx="485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Times New Roman" panose="02020603050405020304" pitchFamily="18" charset="0"/>
              </a:rPr>
              <a:t>Fig 04 :The occupations of selected respondents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11261C4-C516-488E-8D34-66155860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7</a:t>
            </a:fld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14" name="Picture 13" descr="Pie Chart of Educational level">
            <a:extLst>
              <a:ext uri="{FF2B5EF4-FFF2-40B4-BE49-F238E27FC236}">
                <a16:creationId xmlns:a16="http://schemas.microsoft.com/office/drawing/2014/main" id="{61B98DBE-8DA1-4931-916C-80D464275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12440" r="14856" b="12201"/>
          <a:stretch/>
        </p:blipFill>
        <p:spPr bwMode="auto">
          <a:xfrm>
            <a:off x="459329" y="1514681"/>
            <a:ext cx="5966390" cy="3940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Pie Chart of Occupation">
            <a:extLst>
              <a:ext uri="{FF2B5EF4-FFF2-40B4-BE49-F238E27FC236}">
                <a16:creationId xmlns:a16="http://schemas.microsoft.com/office/drawing/2014/main" id="{9F98303A-48D3-41E3-9F49-2CFCCCAAA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1723" r="10703" b="9809"/>
          <a:stretch/>
        </p:blipFill>
        <p:spPr bwMode="auto">
          <a:xfrm>
            <a:off x="6331196" y="1514680"/>
            <a:ext cx="5609793" cy="3940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431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65575D-4B3F-4529-9DCF-321FF382728B}"/>
              </a:ext>
            </a:extLst>
          </p:cNvPr>
          <p:cNvGrpSpPr/>
          <p:nvPr/>
        </p:nvGrpSpPr>
        <p:grpSpPr>
          <a:xfrm>
            <a:off x="1053624" y="1215592"/>
            <a:ext cx="8634736" cy="2501171"/>
            <a:chOff x="175639" y="3282302"/>
            <a:chExt cx="8634736" cy="2501171"/>
          </a:xfrm>
        </p:grpSpPr>
        <p:sp>
          <p:nvSpPr>
            <p:cNvPr id="14" name="Rectangle 13"/>
            <p:cNvSpPr/>
            <p:nvPr/>
          </p:nvSpPr>
          <p:spPr>
            <a:xfrm>
              <a:off x="175639" y="3282302"/>
              <a:ext cx="77775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Attitude of paying more for foods without food additives 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639" y="3981583"/>
              <a:ext cx="75571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Attitude towards the type diseases caused by additives </a:t>
              </a:r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639" y="4557259"/>
              <a:ext cx="86347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Attitude towards food additive Mono </a:t>
              </a:r>
              <a:r>
                <a:rPr lang="en-US" sz="2400" b="1" dirty="0">
                  <a:solidFill>
                    <a:srgbClr val="000000"/>
                  </a:solidFill>
                </a:rPr>
                <a:t>Sodium Glutamate (</a:t>
              </a: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MSG) 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832" y="5137142"/>
              <a:ext cx="76445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Awareness on regulations on food additives in Sri Lanka </a:t>
              </a:r>
              <a:endParaRPr lang="en-US" sz="2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ACFB26-4043-4224-B29C-27BA2F8CC06C}"/>
              </a:ext>
            </a:extLst>
          </p:cNvPr>
          <p:cNvGrpSpPr/>
          <p:nvPr/>
        </p:nvGrpSpPr>
        <p:grpSpPr>
          <a:xfrm>
            <a:off x="1060059" y="3655879"/>
            <a:ext cx="9296025" cy="2659615"/>
            <a:chOff x="6572963" y="2701045"/>
            <a:chExt cx="5056669" cy="2659615"/>
          </a:xfrm>
        </p:grpSpPr>
        <p:sp>
          <p:nvSpPr>
            <p:cNvPr id="18" name="Rectangle 17"/>
            <p:cNvSpPr/>
            <p:nvPr/>
          </p:nvSpPr>
          <p:spPr>
            <a:xfrm>
              <a:off x="6605462" y="2701045"/>
              <a:ext cx="37808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Attitude of using food additives in food processing </a:t>
              </a:r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72963" y="3358952"/>
              <a:ext cx="50566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Attitude that food additives cause disease and  health issues 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5697" y="4041500"/>
              <a:ext cx="32797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Awareness on E and INS numbering system 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5462" y="4714329"/>
              <a:ext cx="24942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2400" b="1" i="0" u="none" strike="noStrike" baseline="0" dirty="0">
                  <a:solidFill>
                    <a:srgbClr val="000000"/>
                  </a:solidFill>
                </a:rPr>
                <a:t>Attitude towards food colorings </a:t>
              </a:r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22E773-3932-4BCB-A1F6-DBCA00612EF1}"/>
              </a:ext>
            </a:extLst>
          </p:cNvPr>
          <p:cNvGrpSpPr/>
          <p:nvPr/>
        </p:nvGrpSpPr>
        <p:grpSpPr>
          <a:xfrm>
            <a:off x="0" y="-87790"/>
            <a:ext cx="12192001" cy="1235654"/>
            <a:chOff x="0" y="-87790"/>
            <a:chExt cx="12192001" cy="12356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D6B733-C8BD-4AE8-8FA9-63587F9A3C6D}"/>
                </a:ext>
              </a:extLst>
            </p:cNvPr>
            <p:cNvSpPr/>
            <p:nvPr/>
          </p:nvSpPr>
          <p:spPr>
            <a:xfrm>
              <a:off x="0" y="97276"/>
              <a:ext cx="12192000" cy="719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A72A4B-BBCB-4858-BDDA-62B53C8DD101}"/>
                </a:ext>
              </a:extLst>
            </p:cNvPr>
            <p:cNvSpPr txBox="1"/>
            <p:nvPr/>
          </p:nvSpPr>
          <p:spPr>
            <a:xfrm>
              <a:off x="359922" y="60678"/>
              <a:ext cx="5077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Consumer attitudes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F9EC09-324A-41A7-8556-91725C5A3164}"/>
                </a:ext>
              </a:extLst>
            </p:cNvPr>
            <p:cNvGrpSpPr/>
            <p:nvPr/>
          </p:nvGrpSpPr>
          <p:grpSpPr>
            <a:xfrm>
              <a:off x="8848929" y="-87790"/>
              <a:ext cx="3343072" cy="1235654"/>
              <a:chOff x="4082072" y="-40615"/>
              <a:chExt cx="4084259" cy="2452374"/>
            </a:xfrm>
          </p:grpSpPr>
          <p:pic>
            <p:nvPicPr>
              <p:cNvPr id="25" name="Picture 4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C811C063-C076-4CD1-9D75-65E65CE27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" t="50359" r="67073"/>
              <a:stretch/>
            </p:blipFill>
            <p:spPr bwMode="auto">
              <a:xfrm>
                <a:off x="5904340" y="234338"/>
                <a:ext cx="2261991" cy="20189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6" name="Picture 25" descr="How much is too much color in your food? | by Pavithra Krishna Prasad |  Medium">
                <a:extLst>
                  <a:ext uri="{FF2B5EF4-FFF2-40B4-BE49-F238E27FC236}">
                    <a16:creationId xmlns:a16="http://schemas.microsoft.com/office/drawing/2014/main" id="{51768540-9B90-4B80-8A8A-6346786E2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29" t="50359"/>
              <a:stretch/>
            </p:blipFill>
            <p:spPr bwMode="auto">
              <a:xfrm>
                <a:off x="4082072" y="-40615"/>
                <a:ext cx="2441913" cy="24523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Did you know that MSG has 2/3 less sodium than table salt? | The Star">
            <a:extLst>
              <a:ext uri="{FF2B5EF4-FFF2-40B4-BE49-F238E27FC236}">
                <a16:creationId xmlns:a16="http://schemas.microsoft.com/office/drawing/2014/main" id="{3266E0E8-E92E-40AE-BAEA-B2BE6D2BA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4613" r="15992" b="14468"/>
          <a:stretch/>
        </p:blipFill>
        <p:spPr bwMode="auto">
          <a:xfrm rot="1290783">
            <a:off x="9917564" y="1869734"/>
            <a:ext cx="1901999" cy="240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rful Cupcakes 4k Ultra HD Wallpaper | Background Image | 4928x3280">
            <a:extLst>
              <a:ext uri="{FF2B5EF4-FFF2-40B4-BE49-F238E27FC236}">
                <a16:creationId xmlns:a16="http://schemas.microsoft.com/office/drawing/2014/main" id="{F951D5B1-3946-4025-BEED-0866C4B0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9" y="4722438"/>
            <a:ext cx="2956790" cy="1967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30B89-606B-429B-AF58-D1151629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cs typeface="Times New Roman" panose="02020603050405020304" pitchFamily="18" charset="0"/>
              </a:rPr>
              <a:t>8</a:t>
            </a:fld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1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AB4A-E609-4809-9E8A-4F43FAA8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E8E6-22D9-415B-BA3F-B3B9832CC5C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19F6F8-3134-49A4-892C-5A32496D8CAE}"/>
              </a:ext>
            </a:extLst>
          </p:cNvPr>
          <p:cNvSpPr txBox="1">
            <a:spLocks/>
          </p:cNvSpPr>
          <p:nvPr/>
        </p:nvSpPr>
        <p:spPr>
          <a:xfrm>
            <a:off x="838200" y="16206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+mn-lt"/>
              </a:rPr>
              <a:t>INFLUENCE OF </a:t>
            </a:r>
            <a:r>
              <a:rPr lang="en-US" sz="3600" b="1" dirty="0">
                <a:solidFill>
                  <a:srgbClr val="00B050"/>
                </a:solidFill>
                <a:latin typeface="+mn-lt"/>
              </a:rPr>
              <a:t>GENDER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FOR CONSUMER ATTITUDES TOWARDS FOOD ADDITIVES </a:t>
            </a:r>
            <a:endParaRPr lang="en-US" sz="3600" b="1" dirty="0">
              <a:latin typeface="+mn-lt"/>
            </a:endParaRPr>
          </a:p>
        </p:txBody>
      </p:sp>
      <p:pic>
        <p:nvPicPr>
          <p:cNvPr id="30724" name="Picture 4" descr="Download Free png Gender Icon Png #73931 - Free Icons Library - DLPNG.com">
            <a:extLst>
              <a:ext uri="{FF2B5EF4-FFF2-40B4-BE49-F238E27FC236}">
                <a16:creationId xmlns:a16="http://schemas.microsoft.com/office/drawing/2014/main" id="{586AC81A-2099-4644-A2D8-8F041416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61" y="3567963"/>
            <a:ext cx="3089326" cy="25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54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1336</Words>
  <Application>Microsoft Office PowerPoint</Application>
  <PresentationFormat>Widescreen</PresentationFormat>
  <Paragraphs>163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Iskoola Pota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Pramod Bandara</dc:creator>
  <cp:lastModifiedBy>User</cp:lastModifiedBy>
  <cp:revision>43</cp:revision>
  <dcterms:created xsi:type="dcterms:W3CDTF">2021-11-18T07:47:51Z</dcterms:created>
  <dcterms:modified xsi:type="dcterms:W3CDTF">2023-09-08T03:43:32Z</dcterms:modified>
</cp:coreProperties>
</file>