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1683325" cy="45005625"/>
  <p:notesSz cx="6858000" cy="9144000"/>
  <p:defaultTextStyle>
    <a:defPPr>
      <a:defRPr lang="fr-FR"/>
    </a:defPPr>
    <a:lvl1pPr marL="0" algn="l" defTabSz="4735180" rtl="0" eaLnBrk="1" latinLnBrk="0" hangingPunct="1">
      <a:defRPr sz="9300" kern="1200">
        <a:solidFill>
          <a:schemeClr val="tx1"/>
        </a:solidFill>
        <a:latin typeface="+mn-lt"/>
        <a:ea typeface="+mn-ea"/>
        <a:cs typeface="+mn-cs"/>
      </a:defRPr>
    </a:lvl1pPr>
    <a:lvl2pPr marL="2367587" algn="l" defTabSz="4735180" rtl="0" eaLnBrk="1" latinLnBrk="0" hangingPunct="1">
      <a:defRPr sz="9300" kern="1200">
        <a:solidFill>
          <a:schemeClr val="tx1"/>
        </a:solidFill>
        <a:latin typeface="+mn-lt"/>
        <a:ea typeface="+mn-ea"/>
        <a:cs typeface="+mn-cs"/>
      </a:defRPr>
    </a:lvl2pPr>
    <a:lvl3pPr marL="4735180" algn="l" defTabSz="4735180" rtl="0" eaLnBrk="1" latinLnBrk="0" hangingPunct="1">
      <a:defRPr sz="9300" kern="1200">
        <a:solidFill>
          <a:schemeClr val="tx1"/>
        </a:solidFill>
        <a:latin typeface="+mn-lt"/>
        <a:ea typeface="+mn-ea"/>
        <a:cs typeface="+mn-cs"/>
      </a:defRPr>
    </a:lvl3pPr>
    <a:lvl4pPr marL="7102767" algn="l" defTabSz="4735180" rtl="0" eaLnBrk="1" latinLnBrk="0" hangingPunct="1">
      <a:defRPr sz="9300" kern="1200">
        <a:solidFill>
          <a:schemeClr val="tx1"/>
        </a:solidFill>
        <a:latin typeface="+mn-lt"/>
        <a:ea typeface="+mn-ea"/>
        <a:cs typeface="+mn-cs"/>
      </a:defRPr>
    </a:lvl4pPr>
    <a:lvl5pPr marL="9470354" algn="l" defTabSz="4735180" rtl="0" eaLnBrk="1" latinLnBrk="0" hangingPunct="1">
      <a:defRPr sz="9300" kern="1200">
        <a:solidFill>
          <a:schemeClr val="tx1"/>
        </a:solidFill>
        <a:latin typeface="+mn-lt"/>
        <a:ea typeface="+mn-ea"/>
        <a:cs typeface="+mn-cs"/>
      </a:defRPr>
    </a:lvl5pPr>
    <a:lvl6pPr marL="11837941" algn="l" defTabSz="4735180" rtl="0" eaLnBrk="1" latinLnBrk="0" hangingPunct="1">
      <a:defRPr sz="9300" kern="1200">
        <a:solidFill>
          <a:schemeClr val="tx1"/>
        </a:solidFill>
        <a:latin typeface="+mn-lt"/>
        <a:ea typeface="+mn-ea"/>
        <a:cs typeface="+mn-cs"/>
      </a:defRPr>
    </a:lvl6pPr>
    <a:lvl7pPr marL="14205534" algn="l" defTabSz="4735180" rtl="0" eaLnBrk="1" latinLnBrk="0" hangingPunct="1">
      <a:defRPr sz="9300" kern="1200">
        <a:solidFill>
          <a:schemeClr val="tx1"/>
        </a:solidFill>
        <a:latin typeface="+mn-lt"/>
        <a:ea typeface="+mn-ea"/>
        <a:cs typeface="+mn-cs"/>
      </a:defRPr>
    </a:lvl7pPr>
    <a:lvl8pPr marL="16573121" algn="l" defTabSz="4735180" rtl="0" eaLnBrk="1" latinLnBrk="0" hangingPunct="1">
      <a:defRPr sz="9300" kern="1200">
        <a:solidFill>
          <a:schemeClr val="tx1"/>
        </a:solidFill>
        <a:latin typeface="+mn-lt"/>
        <a:ea typeface="+mn-ea"/>
        <a:cs typeface="+mn-cs"/>
      </a:defRPr>
    </a:lvl8pPr>
    <a:lvl9pPr marL="18940708" algn="l" defTabSz="4735180"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75">
          <p15:clr>
            <a:srgbClr val="A4A3A4"/>
          </p15:clr>
        </p15:guide>
        <p15:guide id="2" pos="99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165" autoAdjust="0"/>
  </p:normalViewPr>
  <p:slideViewPr>
    <p:cSldViewPr>
      <p:cViewPr>
        <p:scale>
          <a:sx n="10" d="100"/>
          <a:sy n="10" d="100"/>
        </p:scale>
        <p:origin x="2468" y="20"/>
      </p:cViewPr>
      <p:guideLst>
        <p:guide orient="horz" pos="14175"/>
        <p:guide pos="99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76250" y="13980924"/>
            <a:ext cx="26930826" cy="964703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752499" y="25503187"/>
            <a:ext cx="22178328" cy="11501438"/>
          </a:xfrm>
        </p:spPr>
        <p:txBody>
          <a:bodyPr/>
          <a:lstStyle>
            <a:lvl1pPr marL="0" indent="0" algn="ctr">
              <a:buNone/>
              <a:defRPr>
                <a:solidFill>
                  <a:schemeClr val="tx1">
                    <a:tint val="75000"/>
                  </a:schemeClr>
                </a:solidFill>
              </a:defRPr>
            </a:lvl1pPr>
            <a:lvl2pPr marL="2367587" indent="0" algn="ctr">
              <a:buNone/>
              <a:defRPr>
                <a:solidFill>
                  <a:schemeClr val="tx1">
                    <a:tint val="75000"/>
                  </a:schemeClr>
                </a:solidFill>
              </a:defRPr>
            </a:lvl2pPr>
            <a:lvl3pPr marL="4735180" indent="0" algn="ctr">
              <a:buNone/>
              <a:defRPr>
                <a:solidFill>
                  <a:schemeClr val="tx1">
                    <a:tint val="75000"/>
                  </a:schemeClr>
                </a:solidFill>
              </a:defRPr>
            </a:lvl3pPr>
            <a:lvl4pPr marL="7102767" indent="0" algn="ctr">
              <a:buNone/>
              <a:defRPr>
                <a:solidFill>
                  <a:schemeClr val="tx1">
                    <a:tint val="75000"/>
                  </a:schemeClr>
                </a:solidFill>
              </a:defRPr>
            </a:lvl4pPr>
            <a:lvl5pPr marL="9470354" indent="0" algn="ctr">
              <a:buNone/>
              <a:defRPr>
                <a:solidFill>
                  <a:schemeClr val="tx1">
                    <a:tint val="75000"/>
                  </a:schemeClr>
                </a:solidFill>
              </a:defRPr>
            </a:lvl5pPr>
            <a:lvl6pPr marL="11837941" indent="0" algn="ctr">
              <a:buNone/>
              <a:defRPr>
                <a:solidFill>
                  <a:schemeClr val="tx1">
                    <a:tint val="75000"/>
                  </a:schemeClr>
                </a:solidFill>
              </a:defRPr>
            </a:lvl6pPr>
            <a:lvl7pPr marL="14205534" indent="0" algn="ctr">
              <a:buNone/>
              <a:defRPr>
                <a:solidFill>
                  <a:schemeClr val="tx1">
                    <a:tint val="75000"/>
                  </a:schemeClr>
                </a:solidFill>
              </a:defRPr>
            </a:lvl7pPr>
            <a:lvl8pPr marL="16573121" indent="0" algn="ctr">
              <a:buNone/>
              <a:defRPr>
                <a:solidFill>
                  <a:schemeClr val="tx1">
                    <a:tint val="75000"/>
                  </a:schemeClr>
                </a:solidFill>
              </a:defRPr>
            </a:lvl8pPr>
            <a:lvl9pPr marL="18940708"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2970411" y="1802322"/>
            <a:ext cx="7128748" cy="3840063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584167" y="1802322"/>
            <a:ext cx="20858189" cy="384006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02765" y="28920285"/>
            <a:ext cx="26930826" cy="8938617"/>
          </a:xfrm>
        </p:spPr>
        <p:txBody>
          <a:bodyPr anchor="t"/>
          <a:lstStyle>
            <a:lvl1pPr algn="l">
              <a:defRPr sz="207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502765" y="19075314"/>
            <a:ext cx="26930826" cy="9844977"/>
          </a:xfrm>
        </p:spPr>
        <p:txBody>
          <a:bodyPr anchor="b"/>
          <a:lstStyle>
            <a:lvl1pPr marL="0" indent="0">
              <a:buNone/>
              <a:defRPr sz="10400">
                <a:solidFill>
                  <a:schemeClr val="tx1">
                    <a:tint val="75000"/>
                  </a:schemeClr>
                </a:solidFill>
              </a:defRPr>
            </a:lvl1pPr>
            <a:lvl2pPr marL="2367587" indent="0">
              <a:buNone/>
              <a:defRPr sz="9300">
                <a:solidFill>
                  <a:schemeClr val="tx1">
                    <a:tint val="75000"/>
                  </a:schemeClr>
                </a:solidFill>
              </a:defRPr>
            </a:lvl2pPr>
            <a:lvl3pPr marL="4735180" indent="0">
              <a:buNone/>
              <a:defRPr sz="8300">
                <a:solidFill>
                  <a:schemeClr val="tx1">
                    <a:tint val="75000"/>
                  </a:schemeClr>
                </a:solidFill>
              </a:defRPr>
            </a:lvl3pPr>
            <a:lvl4pPr marL="7102767" indent="0">
              <a:buNone/>
              <a:defRPr sz="7300">
                <a:solidFill>
                  <a:schemeClr val="tx1">
                    <a:tint val="75000"/>
                  </a:schemeClr>
                </a:solidFill>
              </a:defRPr>
            </a:lvl4pPr>
            <a:lvl5pPr marL="9470354" indent="0">
              <a:buNone/>
              <a:defRPr sz="7300">
                <a:solidFill>
                  <a:schemeClr val="tx1">
                    <a:tint val="75000"/>
                  </a:schemeClr>
                </a:solidFill>
              </a:defRPr>
            </a:lvl5pPr>
            <a:lvl6pPr marL="11837941" indent="0">
              <a:buNone/>
              <a:defRPr sz="7300">
                <a:solidFill>
                  <a:schemeClr val="tx1">
                    <a:tint val="75000"/>
                  </a:schemeClr>
                </a:solidFill>
              </a:defRPr>
            </a:lvl6pPr>
            <a:lvl7pPr marL="14205534" indent="0">
              <a:buNone/>
              <a:defRPr sz="7300">
                <a:solidFill>
                  <a:schemeClr val="tx1">
                    <a:tint val="75000"/>
                  </a:schemeClr>
                </a:solidFill>
              </a:defRPr>
            </a:lvl7pPr>
            <a:lvl8pPr marL="16573121" indent="0">
              <a:buNone/>
              <a:defRPr sz="7300">
                <a:solidFill>
                  <a:schemeClr val="tx1">
                    <a:tint val="75000"/>
                  </a:schemeClr>
                </a:solidFill>
              </a:defRPr>
            </a:lvl8pPr>
            <a:lvl9pPr marL="18940708" indent="0">
              <a:buNone/>
              <a:defRPr sz="73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584167" y="10501323"/>
            <a:ext cx="13993469" cy="29701632"/>
          </a:xfrm>
        </p:spPr>
        <p:txBody>
          <a:bodyPr/>
          <a:lstStyle>
            <a:lvl1pPr>
              <a:defRPr sz="14500"/>
            </a:lvl1pPr>
            <a:lvl2pPr>
              <a:defRPr sz="12400"/>
            </a:lvl2pPr>
            <a:lvl3pPr>
              <a:defRPr sz="10400"/>
            </a:lvl3pPr>
            <a:lvl4pPr>
              <a:defRPr sz="9300"/>
            </a:lvl4pPr>
            <a:lvl5pPr>
              <a:defRPr sz="9300"/>
            </a:lvl5pPr>
            <a:lvl6pPr>
              <a:defRPr sz="9300"/>
            </a:lvl6pPr>
            <a:lvl7pPr>
              <a:defRPr sz="9300"/>
            </a:lvl7pPr>
            <a:lvl8pPr>
              <a:defRPr sz="9300"/>
            </a:lvl8pPr>
            <a:lvl9pPr>
              <a:defRPr sz="9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6105691" y="10501323"/>
            <a:ext cx="13993469" cy="29701632"/>
          </a:xfrm>
        </p:spPr>
        <p:txBody>
          <a:bodyPr/>
          <a:lstStyle>
            <a:lvl1pPr>
              <a:defRPr sz="14500"/>
            </a:lvl1pPr>
            <a:lvl2pPr>
              <a:defRPr sz="12400"/>
            </a:lvl2pPr>
            <a:lvl3pPr>
              <a:defRPr sz="10400"/>
            </a:lvl3pPr>
            <a:lvl4pPr>
              <a:defRPr sz="9300"/>
            </a:lvl4pPr>
            <a:lvl5pPr>
              <a:defRPr sz="9300"/>
            </a:lvl5pPr>
            <a:lvl6pPr>
              <a:defRPr sz="9300"/>
            </a:lvl6pPr>
            <a:lvl7pPr>
              <a:defRPr sz="9300"/>
            </a:lvl7pPr>
            <a:lvl8pPr>
              <a:defRPr sz="9300"/>
            </a:lvl8pPr>
            <a:lvl9pPr>
              <a:defRPr sz="9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84167" y="10074179"/>
            <a:ext cx="13998971" cy="4198438"/>
          </a:xfrm>
        </p:spPr>
        <p:txBody>
          <a:bodyPr anchor="b"/>
          <a:lstStyle>
            <a:lvl1pPr marL="0" indent="0">
              <a:buNone/>
              <a:defRPr sz="12400" b="1"/>
            </a:lvl1pPr>
            <a:lvl2pPr marL="2367587" indent="0">
              <a:buNone/>
              <a:defRPr sz="10400" b="1"/>
            </a:lvl2pPr>
            <a:lvl3pPr marL="4735180" indent="0">
              <a:buNone/>
              <a:defRPr sz="9300" b="1"/>
            </a:lvl3pPr>
            <a:lvl4pPr marL="7102767" indent="0">
              <a:buNone/>
              <a:defRPr sz="8300" b="1"/>
            </a:lvl4pPr>
            <a:lvl5pPr marL="9470354" indent="0">
              <a:buNone/>
              <a:defRPr sz="8300" b="1"/>
            </a:lvl5pPr>
            <a:lvl6pPr marL="11837941" indent="0">
              <a:buNone/>
              <a:defRPr sz="8300" b="1"/>
            </a:lvl6pPr>
            <a:lvl7pPr marL="14205534" indent="0">
              <a:buNone/>
              <a:defRPr sz="8300" b="1"/>
            </a:lvl7pPr>
            <a:lvl8pPr marL="16573121" indent="0">
              <a:buNone/>
              <a:defRPr sz="8300" b="1"/>
            </a:lvl8pPr>
            <a:lvl9pPr marL="18940708" indent="0">
              <a:buNone/>
              <a:defRPr sz="83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84167" y="14272618"/>
            <a:ext cx="13998971" cy="25930327"/>
          </a:xfrm>
        </p:spPr>
        <p:txBody>
          <a:bodyPr/>
          <a:lstStyle>
            <a:lvl1pPr>
              <a:defRPr sz="12400"/>
            </a:lvl1pPr>
            <a:lvl2pPr>
              <a:defRPr sz="10400"/>
            </a:lvl2pPr>
            <a:lvl3pPr>
              <a:defRPr sz="9300"/>
            </a:lvl3pPr>
            <a:lvl4pPr>
              <a:defRPr sz="8300"/>
            </a:lvl4pPr>
            <a:lvl5pPr>
              <a:defRPr sz="8300"/>
            </a:lvl5pPr>
            <a:lvl6pPr>
              <a:defRPr sz="8300"/>
            </a:lvl6pPr>
            <a:lvl7pPr>
              <a:defRPr sz="8300"/>
            </a:lvl7pPr>
            <a:lvl8pPr>
              <a:defRPr sz="8300"/>
            </a:lvl8pPr>
            <a:lvl9pPr>
              <a:defRPr sz="8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6094694" y="10074179"/>
            <a:ext cx="14004470" cy="4198438"/>
          </a:xfrm>
        </p:spPr>
        <p:txBody>
          <a:bodyPr anchor="b"/>
          <a:lstStyle>
            <a:lvl1pPr marL="0" indent="0">
              <a:buNone/>
              <a:defRPr sz="12400" b="1"/>
            </a:lvl1pPr>
            <a:lvl2pPr marL="2367587" indent="0">
              <a:buNone/>
              <a:defRPr sz="10400" b="1"/>
            </a:lvl2pPr>
            <a:lvl3pPr marL="4735180" indent="0">
              <a:buNone/>
              <a:defRPr sz="9300" b="1"/>
            </a:lvl3pPr>
            <a:lvl4pPr marL="7102767" indent="0">
              <a:buNone/>
              <a:defRPr sz="8300" b="1"/>
            </a:lvl4pPr>
            <a:lvl5pPr marL="9470354" indent="0">
              <a:buNone/>
              <a:defRPr sz="8300" b="1"/>
            </a:lvl5pPr>
            <a:lvl6pPr marL="11837941" indent="0">
              <a:buNone/>
              <a:defRPr sz="8300" b="1"/>
            </a:lvl6pPr>
            <a:lvl7pPr marL="14205534" indent="0">
              <a:buNone/>
              <a:defRPr sz="8300" b="1"/>
            </a:lvl7pPr>
            <a:lvl8pPr marL="16573121" indent="0">
              <a:buNone/>
              <a:defRPr sz="8300" b="1"/>
            </a:lvl8pPr>
            <a:lvl9pPr marL="18940708" indent="0">
              <a:buNone/>
              <a:defRPr sz="83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6094694" y="14272618"/>
            <a:ext cx="14004470" cy="25930327"/>
          </a:xfrm>
        </p:spPr>
        <p:txBody>
          <a:bodyPr/>
          <a:lstStyle>
            <a:lvl1pPr>
              <a:defRPr sz="12400"/>
            </a:lvl1pPr>
            <a:lvl2pPr>
              <a:defRPr sz="10400"/>
            </a:lvl2pPr>
            <a:lvl3pPr>
              <a:defRPr sz="9300"/>
            </a:lvl3pPr>
            <a:lvl4pPr>
              <a:defRPr sz="8300"/>
            </a:lvl4pPr>
            <a:lvl5pPr>
              <a:defRPr sz="8300"/>
            </a:lvl5pPr>
            <a:lvl6pPr>
              <a:defRPr sz="8300"/>
            </a:lvl6pPr>
            <a:lvl7pPr>
              <a:defRPr sz="8300"/>
            </a:lvl7pPr>
            <a:lvl8pPr>
              <a:defRPr sz="8300"/>
            </a:lvl8pPr>
            <a:lvl9pPr>
              <a:defRPr sz="8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84171" y="1791890"/>
            <a:ext cx="10423596" cy="7625953"/>
          </a:xfrm>
        </p:spPr>
        <p:txBody>
          <a:bodyPr anchor="b"/>
          <a:lstStyle>
            <a:lvl1pPr algn="l">
              <a:defRPr sz="10400" b="1"/>
            </a:lvl1pPr>
          </a:lstStyle>
          <a:p>
            <a:r>
              <a:rPr lang="fr-FR" smtClean="0"/>
              <a:t>Cliquez pour modifier le style du titre</a:t>
            </a:r>
            <a:endParaRPr lang="fr-FR"/>
          </a:p>
        </p:txBody>
      </p:sp>
      <p:sp>
        <p:nvSpPr>
          <p:cNvPr id="3" name="Espace réservé du contenu 2"/>
          <p:cNvSpPr>
            <a:spLocks noGrp="1"/>
          </p:cNvSpPr>
          <p:nvPr>
            <p:ph idx="1"/>
          </p:nvPr>
        </p:nvSpPr>
        <p:spPr>
          <a:xfrm>
            <a:off x="12387301" y="1791900"/>
            <a:ext cx="17711859" cy="38411054"/>
          </a:xfrm>
        </p:spPr>
        <p:txBody>
          <a:bodyPr/>
          <a:lstStyle>
            <a:lvl1pPr>
              <a:defRPr sz="16600"/>
            </a:lvl1pPr>
            <a:lvl2pPr>
              <a:defRPr sz="14500"/>
            </a:lvl2pPr>
            <a:lvl3pPr>
              <a:defRPr sz="12400"/>
            </a:lvl3pPr>
            <a:lvl4pPr>
              <a:defRPr sz="10400"/>
            </a:lvl4pPr>
            <a:lvl5pPr>
              <a:defRPr sz="10400"/>
            </a:lvl5pPr>
            <a:lvl6pPr>
              <a:defRPr sz="10400"/>
            </a:lvl6pPr>
            <a:lvl7pPr>
              <a:defRPr sz="10400"/>
            </a:lvl7pPr>
            <a:lvl8pPr>
              <a:defRPr sz="10400"/>
            </a:lvl8pPr>
            <a:lvl9pPr>
              <a:defRPr sz="10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84171" y="9417853"/>
            <a:ext cx="10423596" cy="30785101"/>
          </a:xfrm>
        </p:spPr>
        <p:txBody>
          <a:bodyPr/>
          <a:lstStyle>
            <a:lvl1pPr marL="0" indent="0">
              <a:buNone/>
              <a:defRPr sz="7300"/>
            </a:lvl1pPr>
            <a:lvl2pPr marL="2367587" indent="0">
              <a:buNone/>
              <a:defRPr sz="6200"/>
            </a:lvl2pPr>
            <a:lvl3pPr marL="4735180" indent="0">
              <a:buNone/>
              <a:defRPr sz="5200"/>
            </a:lvl3pPr>
            <a:lvl4pPr marL="7102767" indent="0">
              <a:buNone/>
              <a:defRPr sz="4700"/>
            </a:lvl4pPr>
            <a:lvl5pPr marL="9470354" indent="0">
              <a:buNone/>
              <a:defRPr sz="4700"/>
            </a:lvl5pPr>
            <a:lvl6pPr marL="11837941" indent="0">
              <a:buNone/>
              <a:defRPr sz="4700"/>
            </a:lvl6pPr>
            <a:lvl7pPr marL="14205534" indent="0">
              <a:buNone/>
              <a:defRPr sz="4700"/>
            </a:lvl7pPr>
            <a:lvl8pPr marL="16573121" indent="0">
              <a:buNone/>
              <a:defRPr sz="4700"/>
            </a:lvl8pPr>
            <a:lvl9pPr marL="18940708" indent="0">
              <a:buNone/>
              <a:defRPr sz="47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10154" y="31503938"/>
            <a:ext cx="19009995" cy="3719218"/>
          </a:xfrm>
        </p:spPr>
        <p:txBody>
          <a:bodyPr anchor="b"/>
          <a:lstStyle>
            <a:lvl1pPr algn="l">
              <a:defRPr sz="104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6210154" y="4021336"/>
            <a:ext cx="19009995" cy="27003375"/>
          </a:xfrm>
        </p:spPr>
        <p:txBody>
          <a:bodyPr/>
          <a:lstStyle>
            <a:lvl1pPr marL="0" indent="0">
              <a:buNone/>
              <a:defRPr sz="16600"/>
            </a:lvl1pPr>
            <a:lvl2pPr marL="2367587" indent="0">
              <a:buNone/>
              <a:defRPr sz="14500"/>
            </a:lvl2pPr>
            <a:lvl3pPr marL="4735180" indent="0">
              <a:buNone/>
              <a:defRPr sz="12400"/>
            </a:lvl3pPr>
            <a:lvl4pPr marL="7102767" indent="0">
              <a:buNone/>
              <a:defRPr sz="10400"/>
            </a:lvl4pPr>
            <a:lvl5pPr marL="9470354" indent="0">
              <a:buNone/>
              <a:defRPr sz="10400"/>
            </a:lvl5pPr>
            <a:lvl6pPr marL="11837941" indent="0">
              <a:buNone/>
              <a:defRPr sz="10400"/>
            </a:lvl6pPr>
            <a:lvl7pPr marL="14205534" indent="0">
              <a:buNone/>
              <a:defRPr sz="10400"/>
            </a:lvl7pPr>
            <a:lvl8pPr marL="16573121" indent="0">
              <a:buNone/>
              <a:defRPr sz="10400"/>
            </a:lvl8pPr>
            <a:lvl9pPr marL="18940708" indent="0">
              <a:buNone/>
              <a:defRPr sz="10400"/>
            </a:lvl9pPr>
          </a:lstStyle>
          <a:p>
            <a:endParaRPr lang="fr-FR"/>
          </a:p>
        </p:txBody>
      </p:sp>
      <p:sp>
        <p:nvSpPr>
          <p:cNvPr id="4" name="Espace réservé du texte 3"/>
          <p:cNvSpPr>
            <a:spLocks noGrp="1"/>
          </p:cNvSpPr>
          <p:nvPr>
            <p:ph type="body" sz="half" idx="2"/>
          </p:nvPr>
        </p:nvSpPr>
        <p:spPr>
          <a:xfrm>
            <a:off x="6210154" y="35223156"/>
            <a:ext cx="19009995" cy="5281907"/>
          </a:xfrm>
        </p:spPr>
        <p:txBody>
          <a:bodyPr/>
          <a:lstStyle>
            <a:lvl1pPr marL="0" indent="0">
              <a:buNone/>
              <a:defRPr sz="7300"/>
            </a:lvl1pPr>
            <a:lvl2pPr marL="2367587" indent="0">
              <a:buNone/>
              <a:defRPr sz="6200"/>
            </a:lvl2pPr>
            <a:lvl3pPr marL="4735180" indent="0">
              <a:buNone/>
              <a:defRPr sz="5200"/>
            </a:lvl3pPr>
            <a:lvl4pPr marL="7102767" indent="0">
              <a:buNone/>
              <a:defRPr sz="4700"/>
            </a:lvl4pPr>
            <a:lvl5pPr marL="9470354" indent="0">
              <a:buNone/>
              <a:defRPr sz="4700"/>
            </a:lvl5pPr>
            <a:lvl6pPr marL="11837941" indent="0">
              <a:buNone/>
              <a:defRPr sz="4700"/>
            </a:lvl6pPr>
            <a:lvl7pPr marL="14205534" indent="0">
              <a:buNone/>
              <a:defRPr sz="4700"/>
            </a:lvl7pPr>
            <a:lvl8pPr marL="16573121" indent="0">
              <a:buNone/>
              <a:defRPr sz="4700"/>
            </a:lvl8pPr>
            <a:lvl9pPr marL="18940708" indent="0">
              <a:buNone/>
              <a:defRPr sz="47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5E658C-633F-4B6A-99B9-26743A0C2DD7}" type="datetimeFigureOut">
              <a:rPr lang="fr-FR" smtClean="0"/>
              <a:pPr/>
              <a:t>22/08/2023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D100BA-7B29-4F03-8D2C-B571E032576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84166" y="1802311"/>
            <a:ext cx="28514993" cy="7500938"/>
          </a:xfrm>
          <a:prstGeom prst="rect">
            <a:avLst/>
          </a:prstGeom>
        </p:spPr>
        <p:txBody>
          <a:bodyPr vert="horz" lIns="473515" tIns="236758" rIns="473515" bIns="23675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584166" y="10501323"/>
            <a:ext cx="28514993" cy="29701632"/>
          </a:xfrm>
          <a:prstGeom prst="rect">
            <a:avLst/>
          </a:prstGeom>
        </p:spPr>
        <p:txBody>
          <a:bodyPr vert="horz" lIns="473515" tIns="236758" rIns="473515" bIns="23675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84166" y="41713557"/>
            <a:ext cx="7392776" cy="2396133"/>
          </a:xfrm>
          <a:prstGeom prst="rect">
            <a:avLst/>
          </a:prstGeom>
        </p:spPr>
        <p:txBody>
          <a:bodyPr vert="horz" lIns="473515" tIns="236758" rIns="473515" bIns="236758" rtlCol="0" anchor="ctr"/>
          <a:lstStyle>
            <a:lvl1pPr algn="l">
              <a:defRPr sz="6200">
                <a:solidFill>
                  <a:schemeClr val="tx1">
                    <a:tint val="75000"/>
                  </a:schemeClr>
                </a:solidFill>
              </a:defRPr>
            </a:lvl1pPr>
          </a:lstStyle>
          <a:p>
            <a:fld id="{F95E658C-633F-4B6A-99B9-26743A0C2DD7}" type="datetimeFigureOut">
              <a:rPr lang="fr-FR" smtClean="0"/>
              <a:pPr/>
              <a:t>22/08/2023</a:t>
            </a:fld>
            <a:endParaRPr lang="fr-FR"/>
          </a:p>
        </p:txBody>
      </p:sp>
      <p:sp>
        <p:nvSpPr>
          <p:cNvPr id="5" name="Espace réservé du pied de page 4"/>
          <p:cNvSpPr>
            <a:spLocks noGrp="1"/>
          </p:cNvSpPr>
          <p:nvPr>
            <p:ph type="ftr" sz="quarter" idx="3"/>
          </p:nvPr>
        </p:nvSpPr>
        <p:spPr>
          <a:xfrm>
            <a:off x="10825136" y="41713557"/>
            <a:ext cx="10033053" cy="2396133"/>
          </a:xfrm>
          <a:prstGeom prst="rect">
            <a:avLst/>
          </a:prstGeom>
        </p:spPr>
        <p:txBody>
          <a:bodyPr vert="horz" lIns="473515" tIns="236758" rIns="473515" bIns="236758" rtlCol="0" anchor="ctr"/>
          <a:lstStyle>
            <a:lvl1pPr algn="ctr">
              <a:defRPr sz="6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2706383" y="41713557"/>
            <a:ext cx="7392776" cy="2396133"/>
          </a:xfrm>
          <a:prstGeom prst="rect">
            <a:avLst/>
          </a:prstGeom>
        </p:spPr>
        <p:txBody>
          <a:bodyPr vert="horz" lIns="473515" tIns="236758" rIns="473515" bIns="236758" rtlCol="0" anchor="ctr"/>
          <a:lstStyle>
            <a:lvl1pPr algn="r">
              <a:defRPr sz="6200">
                <a:solidFill>
                  <a:schemeClr val="tx1">
                    <a:tint val="75000"/>
                  </a:schemeClr>
                </a:solidFill>
              </a:defRPr>
            </a:lvl1pPr>
          </a:lstStyle>
          <a:p>
            <a:fld id="{77D100BA-7B29-4F03-8D2C-B571E032576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35180" rtl="0" eaLnBrk="1" latinLnBrk="0" hangingPunct="1">
        <a:spcBef>
          <a:spcPct val="0"/>
        </a:spcBef>
        <a:buNone/>
        <a:defRPr sz="22800" kern="1200">
          <a:solidFill>
            <a:schemeClr val="tx1"/>
          </a:solidFill>
          <a:latin typeface="+mj-lt"/>
          <a:ea typeface="+mj-ea"/>
          <a:cs typeface="+mj-cs"/>
        </a:defRPr>
      </a:lvl1pPr>
    </p:titleStyle>
    <p:bodyStyle>
      <a:lvl1pPr marL="1775690" indent="-1775690" algn="l" defTabSz="4735180" rtl="0" eaLnBrk="1" latinLnBrk="0" hangingPunct="1">
        <a:spcBef>
          <a:spcPct val="20000"/>
        </a:spcBef>
        <a:buFont typeface="Arial" pitchFamily="34" charset="0"/>
        <a:buChar char="•"/>
        <a:defRPr sz="16600" kern="1200">
          <a:solidFill>
            <a:schemeClr val="tx1"/>
          </a:solidFill>
          <a:latin typeface="+mn-lt"/>
          <a:ea typeface="+mn-ea"/>
          <a:cs typeface="+mn-cs"/>
        </a:defRPr>
      </a:lvl1pPr>
      <a:lvl2pPr marL="3847334" indent="-1479742" algn="l" defTabSz="4735180" rtl="0" eaLnBrk="1" latinLnBrk="0" hangingPunct="1">
        <a:spcBef>
          <a:spcPct val="20000"/>
        </a:spcBef>
        <a:buFont typeface="Arial" pitchFamily="34" charset="0"/>
        <a:buChar char="–"/>
        <a:defRPr sz="14500" kern="1200">
          <a:solidFill>
            <a:schemeClr val="tx1"/>
          </a:solidFill>
          <a:latin typeface="+mn-lt"/>
          <a:ea typeface="+mn-ea"/>
          <a:cs typeface="+mn-cs"/>
        </a:defRPr>
      </a:lvl2pPr>
      <a:lvl3pPr marL="5918973" indent="-1183794" algn="l" defTabSz="4735180" rtl="0" eaLnBrk="1" latinLnBrk="0" hangingPunct="1">
        <a:spcBef>
          <a:spcPct val="20000"/>
        </a:spcBef>
        <a:buFont typeface="Arial" pitchFamily="34" charset="0"/>
        <a:buChar char="•"/>
        <a:defRPr sz="12400" kern="1200">
          <a:solidFill>
            <a:schemeClr val="tx1"/>
          </a:solidFill>
          <a:latin typeface="+mn-lt"/>
          <a:ea typeface="+mn-ea"/>
          <a:cs typeface="+mn-cs"/>
        </a:defRPr>
      </a:lvl3pPr>
      <a:lvl4pPr marL="8286561" indent="-1183794" algn="l" defTabSz="4735180" rtl="0" eaLnBrk="1" latinLnBrk="0" hangingPunct="1">
        <a:spcBef>
          <a:spcPct val="20000"/>
        </a:spcBef>
        <a:buFont typeface="Arial" pitchFamily="34" charset="0"/>
        <a:buChar char="–"/>
        <a:defRPr sz="10400" kern="1200">
          <a:solidFill>
            <a:schemeClr val="tx1"/>
          </a:solidFill>
          <a:latin typeface="+mn-lt"/>
          <a:ea typeface="+mn-ea"/>
          <a:cs typeface="+mn-cs"/>
        </a:defRPr>
      </a:lvl4pPr>
      <a:lvl5pPr marL="10654148" indent="-1183794" algn="l" defTabSz="4735180" rtl="0" eaLnBrk="1" latinLnBrk="0" hangingPunct="1">
        <a:spcBef>
          <a:spcPct val="20000"/>
        </a:spcBef>
        <a:buFont typeface="Arial" pitchFamily="34" charset="0"/>
        <a:buChar char="»"/>
        <a:defRPr sz="10400" kern="1200">
          <a:solidFill>
            <a:schemeClr val="tx1"/>
          </a:solidFill>
          <a:latin typeface="+mn-lt"/>
          <a:ea typeface="+mn-ea"/>
          <a:cs typeface="+mn-cs"/>
        </a:defRPr>
      </a:lvl5pPr>
      <a:lvl6pPr marL="13021740" indent="-1183794" algn="l" defTabSz="4735180" rtl="0" eaLnBrk="1" latinLnBrk="0" hangingPunct="1">
        <a:spcBef>
          <a:spcPct val="20000"/>
        </a:spcBef>
        <a:buFont typeface="Arial" pitchFamily="34" charset="0"/>
        <a:buChar char="•"/>
        <a:defRPr sz="10400" kern="1200">
          <a:solidFill>
            <a:schemeClr val="tx1"/>
          </a:solidFill>
          <a:latin typeface="+mn-lt"/>
          <a:ea typeface="+mn-ea"/>
          <a:cs typeface="+mn-cs"/>
        </a:defRPr>
      </a:lvl6pPr>
      <a:lvl7pPr marL="15389328" indent="-1183794" algn="l" defTabSz="4735180" rtl="0" eaLnBrk="1" latinLnBrk="0" hangingPunct="1">
        <a:spcBef>
          <a:spcPct val="20000"/>
        </a:spcBef>
        <a:buFont typeface="Arial" pitchFamily="34" charset="0"/>
        <a:buChar char="•"/>
        <a:defRPr sz="10400" kern="1200">
          <a:solidFill>
            <a:schemeClr val="tx1"/>
          </a:solidFill>
          <a:latin typeface="+mn-lt"/>
          <a:ea typeface="+mn-ea"/>
          <a:cs typeface="+mn-cs"/>
        </a:defRPr>
      </a:lvl7pPr>
      <a:lvl8pPr marL="17756915" indent="-1183794" algn="l" defTabSz="4735180" rtl="0" eaLnBrk="1" latinLnBrk="0" hangingPunct="1">
        <a:spcBef>
          <a:spcPct val="20000"/>
        </a:spcBef>
        <a:buFont typeface="Arial" pitchFamily="34" charset="0"/>
        <a:buChar char="•"/>
        <a:defRPr sz="10400" kern="1200">
          <a:solidFill>
            <a:schemeClr val="tx1"/>
          </a:solidFill>
          <a:latin typeface="+mn-lt"/>
          <a:ea typeface="+mn-ea"/>
          <a:cs typeface="+mn-cs"/>
        </a:defRPr>
      </a:lvl8pPr>
      <a:lvl9pPr marL="20124507" indent="-1183794" algn="l" defTabSz="4735180" rtl="0" eaLnBrk="1" latinLnBrk="0" hangingPunct="1">
        <a:spcBef>
          <a:spcPct val="20000"/>
        </a:spcBef>
        <a:buFont typeface="Arial" pitchFamily="34" charset="0"/>
        <a:buChar char="•"/>
        <a:defRPr sz="10400" kern="1200">
          <a:solidFill>
            <a:schemeClr val="tx1"/>
          </a:solidFill>
          <a:latin typeface="+mn-lt"/>
          <a:ea typeface="+mn-ea"/>
          <a:cs typeface="+mn-cs"/>
        </a:defRPr>
      </a:lvl9pPr>
    </p:bodyStyle>
    <p:otherStyle>
      <a:defPPr>
        <a:defRPr lang="fr-FR"/>
      </a:defPPr>
      <a:lvl1pPr marL="0" algn="l" defTabSz="4735180" rtl="0" eaLnBrk="1" latinLnBrk="0" hangingPunct="1">
        <a:defRPr sz="9300" kern="1200">
          <a:solidFill>
            <a:schemeClr val="tx1"/>
          </a:solidFill>
          <a:latin typeface="+mn-lt"/>
          <a:ea typeface="+mn-ea"/>
          <a:cs typeface="+mn-cs"/>
        </a:defRPr>
      </a:lvl1pPr>
      <a:lvl2pPr marL="2367587" algn="l" defTabSz="4735180" rtl="0" eaLnBrk="1" latinLnBrk="0" hangingPunct="1">
        <a:defRPr sz="9300" kern="1200">
          <a:solidFill>
            <a:schemeClr val="tx1"/>
          </a:solidFill>
          <a:latin typeface="+mn-lt"/>
          <a:ea typeface="+mn-ea"/>
          <a:cs typeface="+mn-cs"/>
        </a:defRPr>
      </a:lvl2pPr>
      <a:lvl3pPr marL="4735180" algn="l" defTabSz="4735180" rtl="0" eaLnBrk="1" latinLnBrk="0" hangingPunct="1">
        <a:defRPr sz="9300" kern="1200">
          <a:solidFill>
            <a:schemeClr val="tx1"/>
          </a:solidFill>
          <a:latin typeface="+mn-lt"/>
          <a:ea typeface="+mn-ea"/>
          <a:cs typeface="+mn-cs"/>
        </a:defRPr>
      </a:lvl3pPr>
      <a:lvl4pPr marL="7102767" algn="l" defTabSz="4735180" rtl="0" eaLnBrk="1" latinLnBrk="0" hangingPunct="1">
        <a:defRPr sz="9300" kern="1200">
          <a:solidFill>
            <a:schemeClr val="tx1"/>
          </a:solidFill>
          <a:latin typeface="+mn-lt"/>
          <a:ea typeface="+mn-ea"/>
          <a:cs typeface="+mn-cs"/>
        </a:defRPr>
      </a:lvl4pPr>
      <a:lvl5pPr marL="9470354" algn="l" defTabSz="4735180" rtl="0" eaLnBrk="1" latinLnBrk="0" hangingPunct="1">
        <a:defRPr sz="9300" kern="1200">
          <a:solidFill>
            <a:schemeClr val="tx1"/>
          </a:solidFill>
          <a:latin typeface="+mn-lt"/>
          <a:ea typeface="+mn-ea"/>
          <a:cs typeface="+mn-cs"/>
        </a:defRPr>
      </a:lvl5pPr>
      <a:lvl6pPr marL="11837941" algn="l" defTabSz="4735180" rtl="0" eaLnBrk="1" latinLnBrk="0" hangingPunct="1">
        <a:defRPr sz="9300" kern="1200">
          <a:solidFill>
            <a:schemeClr val="tx1"/>
          </a:solidFill>
          <a:latin typeface="+mn-lt"/>
          <a:ea typeface="+mn-ea"/>
          <a:cs typeface="+mn-cs"/>
        </a:defRPr>
      </a:lvl6pPr>
      <a:lvl7pPr marL="14205534" algn="l" defTabSz="4735180" rtl="0" eaLnBrk="1" latinLnBrk="0" hangingPunct="1">
        <a:defRPr sz="9300" kern="1200">
          <a:solidFill>
            <a:schemeClr val="tx1"/>
          </a:solidFill>
          <a:latin typeface="+mn-lt"/>
          <a:ea typeface="+mn-ea"/>
          <a:cs typeface="+mn-cs"/>
        </a:defRPr>
      </a:lvl7pPr>
      <a:lvl8pPr marL="16573121" algn="l" defTabSz="4735180" rtl="0" eaLnBrk="1" latinLnBrk="0" hangingPunct="1">
        <a:defRPr sz="9300" kern="1200">
          <a:solidFill>
            <a:schemeClr val="tx1"/>
          </a:solidFill>
          <a:latin typeface="+mn-lt"/>
          <a:ea typeface="+mn-ea"/>
          <a:cs typeface="+mn-cs"/>
        </a:defRPr>
      </a:lvl8pPr>
      <a:lvl9pPr marL="18940708" algn="l" defTabSz="4735180"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93037" y="43848748"/>
            <a:ext cx="15102695"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b="1" dirty="0"/>
              <a:t>The 4th International Electronic Conference on Applied Sciences</a:t>
            </a:r>
          </a:p>
        </p:txBody>
      </p:sp>
      <p:sp>
        <p:nvSpPr>
          <p:cNvPr id="6" name="Rectangle 5"/>
          <p:cNvSpPr/>
          <p:nvPr/>
        </p:nvSpPr>
        <p:spPr>
          <a:xfrm>
            <a:off x="3589142" y="1038427"/>
            <a:ext cx="24086676" cy="10156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6000" b="1" dirty="0" smtClean="0">
                <a:solidFill>
                  <a:srgbClr val="0070C0"/>
                </a:solidFill>
                <a:latin typeface="Times New Roman" pitchFamily="18" charset="0"/>
                <a:cs typeface="Times New Roman" pitchFamily="18" charset="0"/>
              </a:rPr>
              <a:t>CoFe</a:t>
            </a:r>
            <a:r>
              <a:rPr lang="fr-FR" sz="6000" b="1" baseline="-25000" dirty="0" smtClean="0">
                <a:solidFill>
                  <a:srgbClr val="0070C0"/>
                </a:solidFill>
                <a:latin typeface="Times New Roman" pitchFamily="18" charset="0"/>
                <a:cs typeface="Times New Roman" pitchFamily="18" charset="0"/>
              </a:rPr>
              <a:t>2</a:t>
            </a:r>
            <a:r>
              <a:rPr lang="fr-FR" sz="6000" b="1" dirty="0" smtClean="0">
                <a:solidFill>
                  <a:srgbClr val="0070C0"/>
                </a:solidFill>
                <a:latin typeface="Times New Roman" pitchFamily="18" charset="0"/>
                <a:cs typeface="Times New Roman" pitchFamily="18" charset="0"/>
              </a:rPr>
              <a:t>O</a:t>
            </a:r>
            <a:r>
              <a:rPr lang="fr-FR" sz="6000" b="1" baseline="-25000" dirty="0" smtClean="0">
                <a:solidFill>
                  <a:srgbClr val="0070C0"/>
                </a:solidFill>
                <a:latin typeface="Times New Roman" pitchFamily="18" charset="0"/>
                <a:cs typeface="Times New Roman" pitchFamily="18" charset="0"/>
              </a:rPr>
              <a:t>4</a:t>
            </a:r>
            <a:r>
              <a:rPr lang="fr-FR" sz="6000" b="1" dirty="0" smtClean="0">
                <a:solidFill>
                  <a:srgbClr val="0070C0"/>
                </a:solidFill>
                <a:latin typeface="Times New Roman" pitchFamily="18" charset="0"/>
                <a:cs typeface="Times New Roman" pitchFamily="18" charset="0"/>
              </a:rPr>
              <a:t> </a:t>
            </a:r>
            <a:r>
              <a:rPr lang="fr-FR" sz="6000" b="1" dirty="0" err="1" smtClean="0">
                <a:solidFill>
                  <a:srgbClr val="0070C0"/>
                </a:solidFill>
                <a:latin typeface="Times New Roman" pitchFamily="18" charset="0"/>
                <a:cs typeface="Times New Roman" pitchFamily="18" charset="0"/>
              </a:rPr>
              <a:t>spinel</a:t>
            </a:r>
            <a:r>
              <a:rPr lang="fr-FR" sz="6000" b="1" dirty="0" smtClean="0">
                <a:solidFill>
                  <a:srgbClr val="0070C0"/>
                </a:solidFill>
                <a:latin typeface="Times New Roman" pitchFamily="18" charset="0"/>
                <a:cs typeface="Times New Roman" pitchFamily="18" charset="0"/>
              </a:rPr>
              <a:t> </a:t>
            </a:r>
            <a:r>
              <a:rPr lang="fr-FR" sz="6000" b="1" dirty="0" err="1" smtClean="0">
                <a:solidFill>
                  <a:srgbClr val="0070C0"/>
                </a:solidFill>
                <a:latin typeface="Times New Roman" pitchFamily="18" charset="0"/>
                <a:cs typeface="Times New Roman" pitchFamily="18" charset="0"/>
              </a:rPr>
              <a:t>used</a:t>
            </a:r>
            <a:r>
              <a:rPr lang="fr-FR" sz="6000" b="1" dirty="0" smtClean="0">
                <a:solidFill>
                  <a:srgbClr val="0070C0"/>
                </a:solidFill>
                <a:latin typeface="Times New Roman" pitchFamily="18" charset="0"/>
                <a:cs typeface="Times New Roman" pitchFamily="18" charset="0"/>
              </a:rPr>
              <a:t> as a </a:t>
            </a:r>
            <a:r>
              <a:rPr lang="fr-FR" sz="6000" b="1" dirty="0" err="1" smtClean="0">
                <a:solidFill>
                  <a:srgbClr val="0070C0"/>
                </a:solidFill>
                <a:latin typeface="Times New Roman" pitchFamily="18" charset="0"/>
                <a:cs typeface="Times New Roman" pitchFamily="18" charset="0"/>
              </a:rPr>
              <a:t>catalyst</a:t>
            </a:r>
            <a:r>
              <a:rPr lang="fr-FR" sz="6000" b="1" dirty="0" smtClean="0">
                <a:solidFill>
                  <a:srgbClr val="0070C0"/>
                </a:solidFill>
                <a:latin typeface="Times New Roman" pitchFamily="18" charset="0"/>
                <a:cs typeface="Times New Roman" pitchFamily="18" charset="0"/>
              </a:rPr>
              <a:t> for the </a:t>
            </a:r>
            <a:r>
              <a:rPr lang="fr-FR" sz="6000" b="1" dirty="0" err="1" smtClean="0">
                <a:solidFill>
                  <a:srgbClr val="0070C0"/>
                </a:solidFill>
                <a:latin typeface="Times New Roman" pitchFamily="18" charset="0"/>
                <a:cs typeface="Times New Roman" pitchFamily="18" charset="0"/>
              </a:rPr>
              <a:t>degradation</a:t>
            </a:r>
            <a:r>
              <a:rPr lang="fr-FR" sz="6000" b="1" dirty="0" smtClean="0">
                <a:solidFill>
                  <a:srgbClr val="0070C0"/>
                </a:solidFill>
                <a:latin typeface="Times New Roman" pitchFamily="18" charset="0"/>
                <a:cs typeface="Times New Roman" pitchFamily="18" charset="0"/>
              </a:rPr>
              <a:t> of </a:t>
            </a:r>
            <a:r>
              <a:rPr lang="fr-FR" sz="6000" b="1" dirty="0" err="1" smtClean="0">
                <a:solidFill>
                  <a:srgbClr val="0070C0"/>
                </a:solidFill>
                <a:latin typeface="Times New Roman" pitchFamily="18" charset="0"/>
                <a:cs typeface="Times New Roman" pitchFamily="18" charset="0"/>
              </a:rPr>
              <a:t>organic</a:t>
            </a:r>
            <a:r>
              <a:rPr lang="fr-FR" sz="6000" b="1" dirty="0" smtClean="0">
                <a:solidFill>
                  <a:srgbClr val="0070C0"/>
                </a:solidFill>
                <a:latin typeface="Times New Roman" pitchFamily="18" charset="0"/>
                <a:cs typeface="Times New Roman" pitchFamily="18" charset="0"/>
              </a:rPr>
              <a:t> </a:t>
            </a:r>
            <a:r>
              <a:rPr lang="fr-FR" sz="6000" b="1" dirty="0" err="1" smtClean="0">
                <a:solidFill>
                  <a:srgbClr val="0070C0"/>
                </a:solidFill>
                <a:latin typeface="Times New Roman" pitchFamily="18" charset="0"/>
                <a:cs typeface="Times New Roman" pitchFamily="18" charset="0"/>
              </a:rPr>
              <a:t>dyes</a:t>
            </a:r>
            <a:r>
              <a:rPr lang="fr-FR" sz="6000" b="1" dirty="0" smtClean="0">
                <a:solidFill>
                  <a:srgbClr val="0070C0"/>
                </a:solidFill>
                <a:latin typeface="Times New Roman" pitchFamily="18" charset="0"/>
                <a:cs typeface="Times New Roman" pitchFamily="18" charset="0"/>
              </a:rPr>
              <a:t> </a:t>
            </a:r>
            <a:endParaRPr lang="fr-FR" sz="6000" b="1" dirty="0">
              <a:solidFill>
                <a:srgbClr val="0070C0"/>
              </a:solidFill>
              <a:latin typeface="Times New Roman" pitchFamily="18" charset="0"/>
              <a:cs typeface="Times New Roman" pitchFamily="18" charset="0"/>
            </a:endParaRPr>
          </a:p>
        </p:txBody>
      </p:sp>
      <p:sp>
        <p:nvSpPr>
          <p:cNvPr id="8" name="ZoneTexte 7"/>
          <p:cNvSpPr txBox="1"/>
          <p:nvPr/>
        </p:nvSpPr>
        <p:spPr>
          <a:xfrm>
            <a:off x="2470876" y="2321809"/>
            <a:ext cx="27147016" cy="36625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000" dirty="0">
                <a:latin typeface="Times New Roman" pitchFamily="18" charset="0"/>
                <a:cs typeface="Times New Roman" pitchFamily="18" charset="0"/>
              </a:rPr>
              <a:t>K. DADDA</a:t>
            </a:r>
            <a:r>
              <a:rPr lang="en-GB" sz="4000" baseline="30000" dirty="0">
                <a:latin typeface="Times New Roman" pitchFamily="18" charset="0"/>
                <a:cs typeface="Times New Roman" pitchFamily="18" charset="0"/>
              </a:rPr>
              <a:t>1,*</a:t>
            </a:r>
            <a:r>
              <a:rPr lang="en-GB" sz="4000" dirty="0">
                <a:latin typeface="Times New Roman" pitchFamily="18" charset="0"/>
                <a:cs typeface="Times New Roman" pitchFamily="18" charset="0"/>
              </a:rPr>
              <a:t>, S. </a:t>
            </a:r>
            <a:r>
              <a:rPr lang="en-GB" sz="4000" dirty="0" smtClean="0">
                <a:latin typeface="Times New Roman" pitchFamily="18" charset="0"/>
                <a:cs typeface="Times New Roman" pitchFamily="18" charset="0"/>
              </a:rPr>
              <a:t>DJERAD</a:t>
            </a:r>
            <a:r>
              <a:rPr lang="en-GB" sz="4000" baseline="30000" dirty="0" smtClean="0">
                <a:latin typeface="Times New Roman" pitchFamily="18" charset="0"/>
                <a:cs typeface="Times New Roman" pitchFamily="18" charset="0"/>
              </a:rPr>
              <a:t>2</a:t>
            </a:r>
            <a:endParaRPr lang="fr-FR" sz="4000" dirty="0">
              <a:latin typeface="Times New Roman" pitchFamily="18" charset="0"/>
              <a:cs typeface="Times New Roman" pitchFamily="18" charset="0"/>
            </a:endParaRPr>
          </a:p>
          <a:p>
            <a:endParaRPr lang="fr-FR" sz="3200" dirty="0">
              <a:latin typeface="Times New Roman" pitchFamily="18" charset="0"/>
              <a:cs typeface="Times New Roman" pitchFamily="18" charset="0"/>
            </a:endParaRPr>
          </a:p>
          <a:p>
            <a:pPr marL="808038" indent="-808038"/>
            <a:r>
              <a:rPr lang="fr-FR" sz="3200" baseline="300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 </a:t>
            </a:r>
            <a:r>
              <a:rPr lang="fr-FR" sz="3200" baseline="30000" dirty="0" smtClean="0">
                <a:latin typeface="Times New Roman" pitchFamily="18" charset="0"/>
                <a:cs typeface="Times New Roman" pitchFamily="18" charset="0"/>
              </a:rPr>
              <a:t>1</a:t>
            </a:r>
            <a:r>
              <a:rPr lang="fr-FR" sz="3200" dirty="0" smtClean="0">
                <a:latin typeface="Times New Roman" pitchFamily="18" charset="0"/>
                <a:cs typeface="Times New Roman" pitchFamily="18" charset="0"/>
              </a:rPr>
              <a:t>Laboratoire </a:t>
            </a:r>
            <a:r>
              <a:rPr lang="fr-FR" sz="3200" dirty="0" smtClean="0">
                <a:latin typeface="Times New Roman" pitchFamily="18" charset="0"/>
                <a:cs typeface="Times New Roman" pitchFamily="18" charset="0"/>
              </a:rPr>
              <a:t>des Matériaux Semi-conducteurs </a:t>
            </a:r>
            <a:r>
              <a:rPr lang="fr-FR" sz="3200" dirty="0">
                <a:latin typeface="Times New Roman" pitchFamily="18" charset="0"/>
                <a:cs typeface="Times New Roman" pitchFamily="18" charset="0"/>
              </a:rPr>
              <a:t>et </a:t>
            </a:r>
            <a:r>
              <a:rPr lang="fr-FR" sz="3200" dirty="0" smtClean="0">
                <a:latin typeface="Times New Roman" pitchFamily="18" charset="0"/>
                <a:cs typeface="Times New Roman" pitchFamily="18" charset="0"/>
              </a:rPr>
              <a:t>Oxydes Métalliques (LMSOM), Faculté de </a:t>
            </a:r>
            <a:r>
              <a:rPr lang="fr-FR" sz="3200" dirty="0">
                <a:latin typeface="Times New Roman" pitchFamily="18" charset="0"/>
                <a:cs typeface="Times New Roman" pitchFamily="18" charset="0"/>
              </a:rPr>
              <a:t>Physique, Université </a:t>
            </a:r>
            <a:r>
              <a:rPr lang="fr-FR" sz="3200" dirty="0" smtClean="0">
                <a:latin typeface="Times New Roman" pitchFamily="18" charset="0"/>
                <a:cs typeface="Times New Roman" pitchFamily="18" charset="0"/>
              </a:rPr>
              <a:t>des Sciences et de la Technologie Houari Boumediene Alger (USTHB), Algérie</a:t>
            </a:r>
            <a:endParaRPr lang="fr-FR" sz="3200" dirty="0">
              <a:latin typeface="Times New Roman" pitchFamily="18" charset="0"/>
              <a:cs typeface="Times New Roman" pitchFamily="18" charset="0"/>
            </a:endParaRPr>
          </a:p>
          <a:p>
            <a:r>
              <a:rPr lang="fr-FR" sz="3200" baseline="30000" dirty="0" smtClean="0">
                <a:latin typeface="Times New Roman" pitchFamily="18" charset="0"/>
                <a:cs typeface="Times New Roman" pitchFamily="18" charset="0"/>
              </a:rPr>
              <a:t>    </a:t>
            </a:r>
            <a:r>
              <a:rPr lang="fr-FR" sz="3200" baseline="30000" dirty="0" smtClean="0">
                <a:latin typeface="Times New Roman" pitchFamily="18" charset="0"/>
                <a:cs typeface="Times New Roman" pitchFamily="18" charset="0"/>
              </a:rPr>
              <a:t>2</a:t>
            </a:r>
            <a:r>
              <a:rPr lang="fr-FR" sz="3200" dirty="0" smtClean="0">
                <a:latin typeface="Times New Roman" pitchFamily="18" charset="0"/>
                <a:cs typeface="Times New Roman" pitchFamily="18" charset="0"/>
              </a:rPr>
              <a:t>Laboratoire de Génie de l’Environnement, </a:t>
            </a:r>
            <a:r>
              <a:rPr lang="fr-FR" sz="3200" dirty="0" err="1" smtClean="0">
                <a:latin typeface="Times New Roman" pitchFamily="18" charset="0"/>
                <a:cs typeface="Times New Roman" pitchFamily="18" charset="0"/>
              </a:rPr>
              <a:t>D</a:t>
            </a:r>
            <a:r>
              <a:rPr lang="fr-FR" sz="3200" dirty="0" err="1" smtClean="0">
                <a:latin typeface="Times New Roman" pitchFamily="18" charset="0"/>
                <a:cs typeface="Times New Roman" pitchFamily="18" charset="0"/>
              </a:rPr>
              <a:t>epatement</a:t>
            </a:r>
            <a:r>
              <a:rPr lang="fr-FR" sz="3200" dirty="0" smtClean="0">
                <a:latin typeface="Times New Roman" pitchFamily="18" charset="0"/>
                <a:cs typeface="Times New Roman" pitchFamily="18" charset="0"/>
              </a:rPr>
              <a:t> de Génie des Procédés. Université </a:t>
            </a:r>
            <a:r>
              <a:rPr lang="fr-FR" sz="3200" dirty="0" err="1" smtClean="0">
                <a:latin typeface="Times New Roman" pitchFamily="18" charset="0"/>
                <a:cs typeface="Times New Roman" pitchFamily="18" charset="0"/>
              </a:rPr>
              <a:t>Badji</a:t>
            </a:r>
            <a:r>
              <a:rPr lang="fr-FR" sz="3200" dirty="0" smtClean="0">
                <a:latin typeface="Times New Roman" pitchFamily="18" charset="0"/>
                <a:cs typeface="Times New Roman" pitchFamily="18" charset="0"/>
              </a:rPr>
              <a:t> Mokhtar Annaba (UBMA), Algérie</a:t>
            </a:r>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pPr algn="ctr"/>
            <a:r>
              <a:rPr lang="en-GB" sz="3200" b="1" baseline="30000" dirty="0" smtClean="0">
                <a:latin typeface="Times New Roman" pitchFamily="18" charset="0"/>
                <a:cs typeface="Times New Roman" pitchFamily="18" charset="0"/>
              </a:rPr>
              <a:t>1</a:t>
            </a:r>
            <a:r>
              <a:rPr lang="en-GB" sz="3200" b="1" baseline="30000" dirty="0">
                <a:latin typeface="Times New Roman" pitchFamily="18" charset="0"/>
                <a:cs typeface="Times New Roman" pitchFamily="18" charset="0"/>
              </a:rPr>
              <a:t>,*</a:t>
            </a:r>
            <a:r>
              <a:rPr lang="fr-FR" sz="3200" b="1" u="sng" dirty="0" smtClean="0">
                <a:latin typeface="Times New Roman" pitchFamily="18" charset="0"/>
                <a:cs typeface="Times New Roman" pitchFamily="18" charset="0"/>
              </a:rPr>
              <a:t>daddakarima21@gmail.com</a:t>
            </a:r>
            <a:endParaRPr lang="fr-FR" sz="3200" b="1" u="sng" dirty="0">
              <a:latin typeface="Times New Roman" pitchFamily="18" charset="0"/>
              <a:cs typeface="Times New Roman" pitchFamily="18" charset="0"/>
            </a:endParaRPr>
          </a:p>
        </p:txBody>
      </p:sp>
      <p:sp>
        <p:nvSpPr>
          <p:cNvPr id="9" name="Rectangle à coins arrondis 8"/>
          <p:cNvSpPr/>
          <p:nvPr/>
        </p:nvSpPr>
        <p:spPr>
          <a:xfrm>
            <a:off x="2068085" y="6419419"/>
            <a:ext cx="13321480" cy="9494390"/>
          </a:xfrm>
          <a:prstGeom prst="roundRect">
            <a:avLst/>
          </a:prstGeom>
          <a:noFill/>
          <a:ln w="47625">
            <a:solidFill>
              <a:schemeClr val="tx1"/>
            </a:solidFill>
          </a:ln>
          <a:effectLst>
            <a:glow rad="127000">
              <a:schemeClr val="accent1">
                <a:lumMod val="40000"/>
                <a:lumOff val="60000"/>
              </a:schemeClr>
            </a:glow>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004189" y="6627892"/>
            <a:ext cx="4824536" cy="1015663"/>
          </a:xfrm>
          <a:prstGeom prst="rect">
            <a:avLst/>
          </a:prstGeom>
          <a:noFill/>
        </p:spPr>
        <p:txBody>
          <a:bodyPr wrap="square" rtlCol="0">
            <a:spAutoFit/>
          </a:bodyPr>
          <a:lstStyle/>
          <a:p>
            <a:r>
              <a:rPr lang="fr-FR" sz="6000" b="1" dirty="0" smtClean="0">
                <a:ln w="10541" cmpd="sng">
                  <a:solidFill>
                    <a:schemeClr val="accent1">
                      <a:shade val="88000"/>
                      <a:satMod val="110000"/>
                    </a:schemeClr>
                  </a:solidFill>
                  <a:prstDash val="solid"/>
                </a:ln>
              </a:rPr>
              <a:t>Abstract</a:t>
            </a:r>
            <a:endParaRPr lang="fr-FR" sz="6000" b="1" dirty="0">
              <a:ln w="10541" cmpd="sng">
                <a:solidFill>
                  <a:schemeClr val="accent1">
                    <a:shade val="88000"/>
                    <a:satMod val="110000"/>
                  </a:schemeClr>
                </a:solidFill>
                <a:prstDash val="solid"/>
              </a:ln>
            </a:endParaRPr>
          </a:p>
        </p:txBody>
      </p:sp>
      <p:sp>
        <p:nvSpPr>
          <p:cNvPr id="14" name="ZoneTexte 13"/>
          <p:cNvSpPr txBox="1"/>
          <p:nvPr/>
        </p:nvSpPr>
        <p:spPr>
          <a:xfrm>
            <a:off x="14257486" y="15662052"/>
            <a:ext cx="3348372" cy="1323439"/>
          </a:xfrm>
          <a:prstGeom prst="rect">
            <a:avLst/>
          </a:prstGeom>
          <a:noFill/>
        </p:spPr>
        <p:txBody>
          <a:bodyPr wrap="square" rtlCol="0">
            <a:spAutoFit/>
          </a:bodyPr>
          <a:lstStyle/>
          <a:p>
            <a:r>
              <a:rPr lang="fr-FR" sz="8000" b="1" dirty="0" err="1" smtClean="0">
                <a:ln w="10541" cmpd="sng">
                  <a:solidFill>
                    <a:schemeClr val="accent1">
                      <a:shade val="88000"/>
                      <a:satMod val="110000"/>
                    </a:schemeClr>
                  </a:solidFill>
                  <a:prstDash val="solid"/>
                </a:ln>
              </a:rPr>
              <a:t>Results</a:t>
            </a:r>
            <a:endParaRPr lang="fr-FR" sz="8000" b="1" dirty="0">
              <a:ln w="10541" cmpd="sng">
                <a:solidFill>
                  <a:schemeClr val="accent1">
                    <a:shade val="88000"/>
                    <a:satMod val="110000"/>
                  </a:schemeClr>
                </a:solidFill>
                <a:prstDash val="solid"/>
              </a:ln>
            </a:endParaRPr>
          </a:p>
        </p:txBody>
      </p:sp>
      <p:sp>
        <p:nvSpPr>
          <p:cNvPr id="15" name="Rectangle à coins arrondis 14"/>
          <p:cNvSpPr/>
          <p:nvPr/>
        </p:nvSpPr>
        <p:spPr>
          <a:xfrm>
            <a:off x="1258609" y="37025964"/>
            <a:ext cx="29302910" cy="5684298"/>
          </a:xfrm>
          <a:prstGeom prst="roundRect">
            <a:avLst/>
          </a:prstGeom>
          <a:noFill/>
          <a:ln w="47625">
            <a:solidFill>
              <a:schemeClr val="tx1"/>
            </a:solidFill>
          </a:ln>
          <a:effectLst>
            <a:glow rad="127000">
              <a:schemeClr val="accent1">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413677" y="37122714"/>
            <a:ext cx="4824536" cy="1015663"/>
          </a:xfrm>
          <a:prstGeom prst="rect">
            <a:avLst/>
          </a:prstGeom>
          <a:noFill/>
        </p:spPr>
        <p:txBody>
          <a:bodyPr wrap="square" rtlCol="0">
            <a:spAutoFit/>
          </a:bodyPr>
          <a:lstStyle/>
          <a:p>
            <a:r>
              <a:rPr lang="fr-FR" sz="6000" b="1" dirty="0" smtClean="0">
                <a:ln w="10541" cmpd="sng">
                  <a:solidFill>
                    <a:schemeClr val="accent1">
                      <a:shade val="88000"/>
                      <a:satMod val="110000"/>
                    </a:schemeClr>
                  </a:solidFill>
                  <a:prstDash val="solid"/>
                </a:ln>
              </a:rPr>
              <a:t>Conclusions</a:t>
            </a:r>
            <a:endParaRPr lang="fr-FR" sz="6000" b="1" dirty="0">
              <a:ln w="10541" cmpd="sng">
                <a:solidFill>
                  <a:schemeClr val="accent1">
                    <a:shade val="88000"/>
                    <a:satMod val="110000"/>
                  </a:schemeClr>
                </a:solidFill>
                <a:prstDash val="solid"/>
              </a:ln>
            </a:endParaRPr>
          </a:p>
        </p:txBody>
      </p:sp>
      <p:sp>
        <p:nvSpPr>
          <p:cNvPr id="29" name="Rectangle 28"/>
          <p:cNvSpPr/>
          <p:nvPr/>
        </p:nvSpPr>
        <p:spPr>
          <a:xfrm>
            <a:off x="8352830" y="24283213"/>
            <a:ext cx="8740152" cy="954107"/>
          </a:xfrm>
          <a:prstGeom prst="rect">
            <a:avLst/>
          </a:prstGeom>
        </p:spPr>
        <p:txBody>
          <a:bodyPr wrap="square">
            <a:spAutoFit/>
          </a:bodyPr>
          <a:lstStyle/>
          <a:p>
            <a:pPr algn="ctr"/>
            <a:r>
              <a:rPr lang="en-GB" sz="2800" b="1" i="1" u="sng" dirty="0" smtClean="0">
                <a:latin typeface="Times New Roman" pitchFamily="18" charset="0"/>
                <a:cs typeface="Times New Roman" pitchFamily="18" charset="0"/>
              </a:rPr>
              <a:t>Fig.2</a:t>
            </a:r>
            <a:r>
              <a:rPr lang="en-GB" sz="2800" i="1" dirty="0" smtClean="0">
                <a:latin typeface="Times New Roman" pitchFamily="18" charset="0"/>
                <a:cs typeface="Times New Roman" pitchFamily="18" charset="0"/>
              </a:rPr>
              <a:t>: </a:t>
            </a:r>
            <a:r>
              <a:rPr lang="en-GB" sz="2800" i="1" dirty="0">
                <a:latin typeface="Times New Roman" pitchFamily="18" charset="0"/>
                <a:cs typeface="Times New Roman" pitchFamily="18" charset="0"/>
              </a:rPr>
              <a:t>Rietveld refinement of  the XRD pattern of </a:t>
            </a:r>
            <a:r>
              <a:rPr lang="en-GB" sz="2800" i="1" dirty="0" smtClean="0">
                <a:latin typeface="Times New Roman" pitchFamily="18" charset="0"/>
                <a:cs typeface="Times New Roman" pitchFamily="18" charset="0"/>
              </a:rPr>
              <a:t> the standard </a:t>
            </a:r>
            <a:r>
              <a:rPr lang="fr-CA" sz="2800" i="1" dirty="0" err="1" smtClean="0">
                <a:latin typeface="Times New Roman" panose="02020603050405020304" pitchFamily="18" charset="0"/>
                <a:cs typeface="Times New Roman" panose="02020603050405020304" pitchFamily="18" charset="0"/>
              </a:rPr>
              <a:t>sample</a:t>
            </a:r>
            <a:r>
              <a:rPr lang="fr-CA" sz="2800" i="1" dirty="0" smtClean="0">
                <a:latin typeface="Times New Roman" panose="02020603050405020304" pitchFamily="18" charset="0"/>
                <a:cs typeface="Times New Roman" panose="02020603050405020304" pitchFamily="18" charset="0"/>
              </a:rPr>
              <a:t>.</a:t>
            </a:r>
            <a:endParaRPr lang="fr-FR" sz="2800" i="1" dirty="0">
              <a:latin typeface="Times New Roman" pitchFamily="18" charset="0"/>
              <a:cs typeface="Times New Roman" pitchFamily="18" charset="0"/>
            </a:endParaRPr>
          </a:p>
        </p:txBody>
      </p:sp>
      <p:sp>
        <p:nvSpPr>
          <p:cNvPr id="30" name="Rectangle 29"/>
          <p:cNvSpPr/>
          <p:nvPr/>
        </p:nvSpPr>
        <p:spPr>
          <a:xfrm>
            <a:off x="18433950" y="17534259"/>
            <a:ext cx="10625564" cy="1077218"/>
          </a:xfrm>
          <a:prstGeom prst="rect">
            <a:avLst/>
          </a:prstGeom>
        </p:spPr>
        <p:txBody>
          <a:bodyPr wrap="square">
            <a:spAutoFit/>
          </a:bodyPr>
          <a:lstStyle/>
          <a:p>
            <a:pPr algn="ctr"/>
            <a:r>
              <a:rPr lang="en-GB" sz="3200" b="1" u="sng" dirty="0">
                <a:latin typeface="Times New Roman" pitchFamily="18" charset="0"/>
                <a:cs typeface="Times New Roman" pitchFamily="18" charset="0"/>
              </a:rPr>
              <a:t>Table 1</a:t>
            </a:r>
            <a:r>
              <a:rPr lang="en-GB" sz="3200" dirty="0">
                <a:latin typeface="Times New Roman" pitchFamily="18" charset="0"/>
                <a:cs typeface="Times New Roman" pitchFamily="18" charset="0"/>
              </a:rPr>
              <a:t>: crystal </a:t>
            </a:r>
            <a:r>
              <a:rPr lang="en-GB" sz="3200" dirty="0" smtClean="0">
                <a:latin typeface="Times New Roman" pitchFamily="18" charset="0"/>
                <a:cs typeface="Times New Roman" pitchFamily="18" charset="0"/>
              </a:rPr>
              <a:t>structure, lattice parameter (a), and crystallite size (&lt; L &gt;) of the standard (S) and alkaline (A) samples.</a:t>
            </a:r>
            <a:endParaRPr lang="fr-FR" sz="3200" dirty="0">
              <a:latin typeface="Times New Roman" pitchFamily="18" charset="0"/>
              <a:cs typeface="Times New Roman" pitchFamily="18" charset="0"/>
            </a:endParaRPr>
          </a:p>
        </p:txBody>
      </p:sp>
      <p:sp>
        <p:nvSpPr>
          <p:cNvPr id="1028" name="Rectangle 1027"/>
          <p:cNvSpPr/>
          <p:nvPr/>
        </p:nvSpPr>
        <p:spPr>
          <a:xfrm>
            <a:off x="612877" y="24315464"/>
            <a:ext cx="6984611" cy="954107"/>
          </a:xfrm>
          <a:prstGeom prst="rect">
            <a:avLst/>
          </a:prstGeom>
        </p:spPr>
        <p:txBody>
          <a:bodyPr wrap="square">
            <a:spAutoFit/>
          </a:bodyPr>
          <a:lstStyle/>
          <a:p>
            <a:pPr algn="ctr"/>
            <a:r>
              <a:rPr lang="en-GB" sz="2800" b="1" i="1" u="sng" dirty="0" smtClean="0">
                <a:latin typeface="Times New Roman" pitchFamily="18" charset="0"/>
                <a:cs typeface="Times New Roman" pitchFamily="18" charset="0"/>
              </a:rPr>
              <a:t>Fig.1</a:t>
            </a:r>
            <a:r>
              <a:rPr lang="en-GB" sz="2800" i="1" dirty="0" smtClean="0">
                <a:latin typeface="Times New Roman" pitchFamily="18" charset="0"/>
                <a:cs typeface="Times New Roman" pitchFamily="18" charset="0"/>
              </a:rPr>
              <a:t>: </a:t>
            </a:r>
            <a:r>
              <a:rPr lang="en-US" sz="2800" i="1" dirty="0" smtClean="0">
                <a:latin typeface="Times New Roman" panose="02020603050405020304" pitchFamily="18" charset="0"/>
                <a:cs typeface="Times New Roman" panose="02020603050405020304" pitchFamily="18" charset="0"/>
              </a:rPr>
              <a:t>Evolution </a:t>
            </a:r>
            <a:r>
              <a:rPr lang="en-US" sz="2800" i="1" dirty="0">
                <a:latin typeface="Times New Roman" panose="02020603050405020304" pitchFamily="18" charset="0"/>
                <a:cs typeface="Times New Roman" panose="02020603050405020304" pitchFamily="18" charset="0"/>
              </a:rPr>
              <a:t>of the XRD </a:t>
            </a:r>
            <a:r>
              <a:rPr lang="en-US" sz="2800" i="1" dirty="0" err="1" smtClean="0">
                <a:latin typeface="Times New Roman" panose="02020603050405020304" pitchFamily="18" charset="0"/>
                <a:cs typeface="Times New Roman" panose="02020603050405020304" pitchFamily="18" charset="0"/>
              </a:rPr>
              <a:t>diffractograms</a:t>
            </a:r>
            <a:r>
              <a:rPr lang="en-US" sz="2800" i="1" dirty="0" smtClean="0">
                <a:latin typeface="Times New Roman" panose="02020603050405020304" pitchFamily="18" charset="0"/>
                <a:cs typeface="Times New Roman" panose="02020603050405020304" pitchFamily="18" charset="0"/>
              </a:rPr>
              <a:t> of the standard (S) and alkaline (A) samples</a:t>
            </a:r>
            <a:r>
              <a:rPr lang="en-GB" sz="2800" i="1" dirty="0" smtClean="0">
                <a:latin typeface="Times New Roman" pitchFamily="18" charset="0"/>
                <a:cs typeface="Times New Roman" pitchFamily="18" charset="0"/>
              </a:rPr>
              <a:t>.</a:t>
            </a:r>
            <a:endParaRPr lang="fr-FR" sz="2800" i="1" dirty="0">
              <a:latin typeface="Times New Roman" pitchFamily="18" charset="0"/>
              <a:cs typeface="Times New Roman" pitchFamily="18" charset="0"/>
            </a:endParaRPr>
          </a:p>
        </p:txBody>
      </p:sp>
      <p:sp>
        <p:nvSpPr>
          <p:cNvPr id="1042" name="Rectangle 15"/>
          <p:cNvSpPr>
            <a:spLocks noChangeArrowheads="1"/>
          </p:cNvSpPr>
          <p:nvPr/>
        </p:nvSpPr>
        <p:spPr bwMode="auto">
          <a:xfrm>
            <a:off x="0" y="0"/>
            <a:ext cx="31683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44" name="Rectangle 1043"/>
          <p:cNvSpPr/>
          <p:nvPr/>
        </p:nvSpPr>
        <p:spPr>
          <a:xfrm>
            <a:off x="7220718" y="33652432"/>
            <a:ext cx="6581156" cy="954107"/>
          </a:xfrm>
          <a:prstGeom prst="rect">
            <a:avLst/>
          </a:prstGeom>
        </p:spPr>
        <p:txBody>
          <a:bodyPr wrap="square">
            <a:spAutoFit/>
          </a:bodyPr>
          <a:lstStyle/>
          <a:p>
            <a:pPr algn="ctr"/>
            <a:r>
              <a:rPr lang="en-GB" sz="2800" b="1" i="1" u="sng" dirty="0">
                <a:latin typeface="Times New Roman" pitchFamily="18" charset="0"/>
                <a:cs typeface="Times New Roman" pitchFamily="18" charset="0"/>
              </a:rPr>
              <a:t>Fig.3</a:t>
            </a:r>
            <a:r>
              <a:rPr lang="en-GB" sz="2800" i="1" dirty="0">
                <a:latin typeface="Times New Roman" pitchFamily="18" charset="0"/>
                <a:cs typeface="Times New Roman" pitchFamily="18" charset="0"/>
              </a:rPr>
              <a:t>: </a:t>
            </a:r>
            <a:r>
              <a:rPr lang="en-GB" sz="2800" i="1" dirty="0" smtClean="0">
                <a:latin typeface="Times New Roman" pitchFamily="18" charset="0"/>
                <a:cs typeface="Times New Roman" pitchFamily="18" charset="0"/>
              </a:rPr>
              <a:t>FT-IR spectra </a:t>
            </a:r>
            <a:r>
              <a:rPr lang="en-US" sz="2800" i="1" dirty="0">
                <a:latin typeface="Times New Roman" panose="02020603050405020304" pitchFamily="18" charset="0"/>
                <a:cs typeface="Times New Roman" panose="02020603050405020304" pitchFamily="18" charset="0"/>
              </a:rPr>
              <a:t>of the standard (S) and alkaline (A) samples</a:t>
            </a:r>
            <a:r>
              <a:rPr lang="en-GB" sz="2800" i="1" dirty="0">
                <a:latin typeface="Times New Roman" pitchFamily="18" charset="0"/>
                <a:cs typeface="Times New Roman" pitchFamily="18" charset="0"/>
              </a:rPr>
              <a:t>.</a:t>
            </a:r>
            <a:endParaRPr lang="fr-FR" sz="2800" i="1" dirty="0">
              <a:latin typeface="Times New Roman" pitchFamily="18" charset="0"/>
              <a:cs typeface="Times New Roman" pitchFamily="18" charset="0"/>
            </a:endParaRPr>
          </a:p>
        </p:txBody>
      </p:sp>
      <p:sp>
        <p:nvSpPr>
          <p:cNvPr id="1049" name="Rectangle 21"/>
          <p:cNvSpPr>
            <a:spLocks noChangeArrowheads="1"/>
          </p:cNvSpPr>
          <p:nvPr/>
        </p:nvSpPr>
        <p:spPr bwMode="auto">
          <a:xfrm>
            <a:off x="0" y="0"/>
            <a:ext cx="31683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52" name="Rectangle 1051"/>
          <p:cNvSpPr/>
          <p:nvPr/>
        </p:nvSpPr>
        <p:spPr>
          <a:xfrm>
            <a:off x="1465968" y="38329012"/>
            <a:ext cx="28849302" cy="3970318"/>
          </a:xfrm>
          <a:prstGeom prst="rect">
            <a:avLst/>
          </a:prstGeom>
        </p:spPr>
        <p:txBody>
          <a:bodyPr wrap="square">
            <a:spAutoFit/>
          </a:bodyPr>
          <a:lstStyle/>
          <a:p>
            <a:pPr marL="571500" lvl="0" indent="-571500" algn="just">
              <a:buFont typeface="Wingdings" pitchFamily="2" charset="2"/>
              <a:buChar char="§"/>
            </a:pPr>
            <a:r>
              <a:rPr lang="fr-FR" sz="3600" dirty="0" smtClean="0">
                <a:latin typeface="Times New Roman" panose="02020603050405020304" pitchFamily="18" charset="0"/>
                <a:cs typeface="Times New Roman" panose="02020603050405020304" pitchFamily="18" charset="0"/>
              </a:rPr>
              <a:t>Ferrite </a:t>
            </a:r>
            <a:r>
              <a:rPr lang="fr-FR" sz="3600" dirty="0" err="1">
                <a:latin typeface="Times New Roman" panose="02020603050405020304" pitchFamily="18" charset="0"/>
                <a:cs typeface="Times New Roman" panose="02020603050405020304" pitchFamily="18" charset="0"/>
              </a:rPr>
              <a:t>powders</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were</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elaborated</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using</a:t>
            </a:r>
            <a:r>
              <a:rPr lang="fr-FR" sz="3600" dirty="0">
                <a:latin typeface="Times New Roman" panose="02020603050405020304" pitchFamily="18" charset="0"/>
                <a:cs typeface="Times New Roman" panose="02020603050405020304" pitchFamily="18" charset="0"/>
              </a:rPr>
              <a:t> the sol- gel </a:t>
            </a:r>
            <a:r>
              <a:rPr lang="fr-FR" sz="3600" dirty="0" err="1">
                <a:latin typeface="Times New Roman" panose="02020603050405020304" pitchFamily="18" charset="0"/>
                <a:cs typeface="Times New Roman" panose="02020603050405020304" pitchFamily="18" charset="0"/>
              </a:rPr>
              <a:t>process</a:t>
            </a:r>
            <a:r>
              <a:rPr lang="fr-FR" sz="3600" dirty="0">
                <a:latin typeface="Times New Roman" panose="02020603050405020304" pitchFamily="18" charset="0"/>
                <a:cs typeface="Times New Roman" panose="02020603050405020304" pitchFamily="18" charset="0"/>
              </a:rPr>
              <a:t>, the </a:t>
            </a:r>
            <a:r>
              <a:rPr lang="fr-FR" sz="3600" dirty="0" err="1">
                <a:latin typeface="Times New Roman" panose="02020603050405020304" pitchFamily="18" charset="0"/>
                <a:cs typeface="Times New Roman" panose="02020603050405020304" pitchFamily="18" charset="0"/>
              </a:rPr>
              <a:t>precursors</a:t>
            </a:r>
            <a:r>
              <a:rPr lang="fr-FR" sz="3600" dirty="0">
                <a:latin typeface="Times New Roman" panose="02020603050405020304" pitchFamily="18" charset="0"/>
                <a:cs typeface="Times New Roman" panose="02020603050405020304" pitchFamily="18" charset="0"/>
              </a:rPr>
              <a:t> are </a:t>
            </a:r>
            <a:r>
              <a:rPr lang="fr-FR" sz="3600" dirty="0" err="1">
                <a:latin typeface="Times New Roman" panose="02020603050405020304" pitchFamily="18" charset="0"/>
                <a:cs typeface="Times New Roman" panose="02020603050405020304" pitchFamily="18" charset="0"/>
              </a:rPr>
              <a:t>iron</a:t>
            </a:r>
            <a:r>
              <a:rPr lang="fr-FR" sz="3600" dirty="0">
                <a:latin typeface="Times New Roman" panose="02020603050405020304" pitchFamily="18" charset="0"/>
                <a:cs typeface="Times New Roman" panose="02020603050405020304" pitchFamily="18" charset="0"/>
              </a:rPr>
              <a:t> nitrate </a:t>
            </a:r>
            <a:r>
              <a:rPr lang="fr-FR" sz="3600" dirty="0" smtClean="0">
                <a:latin typeface="Times New Roman" panose="02020603050405020304" pitchFamily="18" charset="0"/>
                <a:cs typeface="Times New Roman" panose="02020603050405020304" pitchFamily="18" charset="0"/>
              </a:rPr>
              <a:t>and </a:t>
            </a:r>
            <a:r>
              <a:rPr lang="fr-FR" sz="3600" dirty="0">
                <a:latin typeface="Times New Roman" panose="02020603050405020304" pitchFamily="18" charset="0"/>
                <a:cs typeface="Times New Roman" panose="02020603050405020304" pitchFamily="18" charset="0"/>
              </a:rPr>
              <a:t>cobalt </a:t>
            </a:r>
            <a:r>
              <a:rPr lang="fr-FR" sz="3600" dirty="0" smtClean="0">
                <a:latin typeface="Times New Roman" panose="02020603050405020304" pitchFamily="18" charset="0"/>
                <a:cs typeface="Times New Roman" panose="02020603050405020304" pitchFamily="18" charset="0"/>
              </a:rPr>
              <a:t>nitrate. glycine </a:t>
            </a:r>
            <a:r>
              <a:rPr lang="fr-FR" sz="3600" dirty="0" err="1" smtClean="0">
                <a:latin typeface="Times New Roman" panose="02020603050405020304" pitchFamily="18" charset="0"/>
                <a:cs typeface="Times New Roman" panose="02020603050405020304" pitchFamily="18" charset="0"/>
              </a:rPr>
              <a:t>was</a:t>
            </a:r>
            <a:r>
              <a:rPr lang="fr-FR" sz="3600" dirty="0" smtClean="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used</a:t>
            </a:r>
            <a:r>
              <a:rPr lang="fr-FR" sz="3600" dirty="0">
                <a:latin typeface="Times New Roman" panose="02020603050405020304" pitchFamily="18" charset="0"/>
                <a:cs typeface="Times New Roman" panose="02020603050405020304" pitchFamily="18" charset="0"/>
              </a:rPr>
              <a:t> as </a:t>
            </a:r>
            <a:r>
              <a:rPr lang="fr-FR" sz="3600" dirty="0" err="1" smtClean="0">
                <a:latin typeface="Times New Roman" panose="02020603050405020304" pitchFamily="18" charset="0"/>
                <a:cs typeface="Times New Roman" panose="02020603050405020304" pitchFamily="18" charset="0"/>
              </a:rPr>
              <a:t>complexation</a:t>
            </a:r>
            <a:r>
              <a:rPr lang="fr-FR" sz="3600" dirty="0" smtClean="0">
                <a:latin typeface="Times New Roman" panose="02020603050405020304" pitchFamily="18" charset="0"/>
                <a:cs typeface="Times New Roman" panose="02020603050405020304" pitchFamily="18" charset="0"/>
              </a:rPr>
              <a:t> and </a:t>
            </a:r>
            <a:r>
              <a:rPr lang="fr-FR" sz="3600" dirty="0" err="1" smtClean="0">
                <a:latin typeface="Times New Roman" panose="02020603050405020304" pitchFamily="18" charset="0"/>
                <a:cs typeface="Times New Roman" panose="02020603050405020304" pitchFamily="18" charset="0"/>
              </a:rPr>
              <a:t>polymerization</a:t>
            </a:r>
            <a:r>
              <a:rPr lang="fr-FR" sz="3600" dirty="0" smtClean="0">
                <a:latin typeface="Times New Roman" panose="02020603050405020304" pitchFamily="18" charset="0"/>
                <a:cs typeface="Times New Roman" panose="02020603050405020304" pitchFamily="18" charset="0"/>
              </a:rPr>
              <a:t> agent. </a:t>
            </a:r>
            <a:r>
              <a:rPr lang="en-US" sz="3600" dirty="0">
                <a:latin typeface="Times New Roman" panose="02020603050405020304" pitchFamily="18" charset="0"/>
                <a:cs typeface="Times New Roman" panose="02020603050405020304" pitchFamily="18" charset="0"/>
              </a:rPr>
              <a:t>The characterization techniques are X-ray diffraction (XRD</a:t>
            </a:r>
            <a:r>
              <a:rPr lang="en-US" sz="3600" dirty="0" smtClean="0">
                <a:latin typeface="Times New Roman" panose="02020603050405020304" pitchFamily="18" charset="0"/>
                <a:cs typeface="Times New Roman" panose="02020603050405020304" pitchFamily="18" charset="0"/>
              </a:rPr>
              <a:t>) and </a:t>
            </a:r>
            <a:r>
              <a:rPr lang="en-US" sz="3600" dirty="0">
                <a:latin typeface="Times New Roman" panose="02020603050405020304" pitchFamily="18" charset="0"/>
                <a:cs typeface="Times New Roman" panose="02020603050405020304" pitchFamily="18" charset="0"/>
              </a:rPr>
              <a:t>Fourier Transform Infrared Spectroscopy (FT-IR)</a:t>
            </a:r>
            <a:r>
              <a:rPr lang="en-GB" sz="3600"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a:p>
            <a:pPr marL="571500" lvl="0" indent="-571500" algn="just">
              <a:buFont typeface="Wingdings" pitchFamily="2" charset="2"/>
              <a:buChar char="§"/>
            </a:pPr>
            <a:r>
              <a:rPr lang="en-US" sz="3600" dirty="0">
                <a:latin typeface="Times New Roman" panose="02020603050405020304" pitchFamily="18" charset="0"/>
                <a:cs typeface="Times New Roman" panose="02020603050405020304" pitchFamily="18" charset="0"/>
              </a:rPr>
              <a:t>The Rietveld refinement of the XRD patterns reveals the formation of the spinel ferrite cubic structure. Increasing the pH of the solution </a:t>
            </a:r>
            <a:r>
              <a:rPr lang="en-US" sz="3600" dirty="0" smtClean="0">
                <a:latin typeface="Times New Roman" panose="02020603050405020304" pitchFamily="18" charset="0"/>
                <a:cs typeface="Times New Roman" panose="02020603050405020304" pitchFamily="18" charset="0"/>
              </a:rPr>
              <a:t>causes </a:t>
            </a:r>
            <a:r>
              <a:rPr lang="en-US" sz="3600" dirty="0">
                <a:latin typeface="Times New Roman" panose="02020603050405020304" pitchFamily="18" charset="0"/>
                <a:cs typeface="Times New Roman" panose="02020603050405020304" pitchFamily="18" charset="0"/>
              </a:rPr>
              <a:t>a slight change in the lattice </a:t>
            </a:r>
            <a:r>
              <a:rPr lang="en-US" sz="3600" dirty="0" smtClean="0">
                <a:latin typeface="Times New Roman" panose="02020603050405020304" pitchFamily="18" charset="0"/>
                <a:cs typeface="Times New Roman" panose="02020603050405020304" pitchFamily="18" charset="0"/>
              </a:rPr>
              <a:t>parameter and </a:t>
            </a:r>
            <a:r>
              <a:rPr lang="en-US" sz="3600" dirty="0">
                <a:latin typeface="Times New Roman" panose="02020603050405020304" pitchFamily="18" charset="0"/>
                <a:cs typeface="Times New Roman" panose="02020603050405020304" pitchFamily="18" charset="0"/>
              </a:rPr>
              <a:t>crystallite size </a:t>
            </a:r>
            <a:r>
              <a:rPr lang="en-US" sz="3600" dirty="0" smtClean="0">
                <a:latin typeface="Times New Roman" panose="02020603050405020304" pitchFamily="18" charset="0"/>
                <a:cs typeface="Times New Roman" panose="02020603050405020304" pitchFamily="18" charset="0"/>
              </a:rPr>
              <a:t>values</a:t>
            </a:r>
            <a:r>
              <a:rPr lang="en-GB" sz="3600"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a:p>
            <a:pPr marL="571500" lvl="0" indent="-571500" algn="just">
              <a:buFont typeface="Wingdings" pitchFamily="2" charset="2"/>
              <a:buChar char="§"/>
            </a:pPr>
            <a:r>
              <a:rPr lang="en-US" sz="3600" dirty="0">
                <a:latin typeface="Times New Roman" panose="02020603050405020304" pitchFamily="18" charset="0"/>
                <a:cs typeface="Times New Roman" panose="02020603050405020304" pitchFamily="18" charset="0"/>
              </a:rPr>
              <a:t>FT-IR spectroscopy results confirm the formation of the spinel ferrite structure. Two types of metal oxygen bands are observed. The first type that appears for </a:t>
            </a:r>
            <a:r>
              <a:rPr lang="en-GB" sz="3600" dirty="0">
                <a:latin typeface="Times New Roman" panose="02020603050405020304" pitchFamily="18" charset="0"/>
                <a:cs typeface="Times New Roman" panose="02020603050405020304" pitchFamily="18" charset="0"/>
              </a:rPr>
              <a:t>CoFe</a:t>
            </a:r>
            <a:r>
              <a:rPr lang="en-GB" sz="3600" baseline="-25000" dirty="0">
                <a:latin typeface="Times New Roman" panose="02020603050405020304" pitchFamily="18" charset="0"/>
                <a:cs typeface="Times New Roman" panose="02020603050405020304" pitchFamily="18" charset="0"/>
              </a:rPr>
              <a:t>2</a:t>
            </a:r>
            <a:r>
              <a:rPr lang="en-GB" sz="3600" dirty="0">
                <a:latin typeface="Times New Roman" panose="02020603050405020304" pitchFamily="18" charset="0"/>
                <a:cs typeface="Times New Roman" panose="02020603050405020304" pitchFamily="18" charset="0"/>
              </a:rPr>
              <a:t>O</a:t>
            </a:r>
            <a:r>
              <a:rPr lang="en-GB" sz="3600" baseline="-25000" dirty="0">
                <a:latin typeface="Times New Roman" panose="02020603050405020304" pitchFamily="18" charset="0"/>
                <a:cs typeface="Times New Roman" panose="02020603050405020304" pitchFamily="18" charset="0"/>
              </a:rPr>
              <a:t>4 </a:t>
            </a:r>
            <a:r>
              <a:rPr lang="en-GB" sz="3600" baseline="-250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spectrum</a:t>
            </a:r>
            <a:r>
              <a:rPr lang="en-US" sz="3600" dirty="0">
                <a:latin typeface="Times New Roman" panose="02020603050405020304" pitchFamily="18" charset="0"/>
                <a:cs typeface="Times New Roman" panose="02020603050405020304" pitchFamily="18" charset="0"/>
              </a:rPr>
              <a:t>, in the range of 385 – 450 cm</a:t>
            </a:r>
            <a:r>
              <a:rPr lang="en-US" sz="3600" baseline="30000" dirty="0">
                <a:latin typeface="Times New Roman" panose="02020603050405020304" pitchFamily="18" charset="0"/>
                <a:cs typeface="Times New Roman" panose="02020603050405020304" pitchFamily="18" charset="0"/>
              </a:rPr>
              <a:t>-1</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is attributed to the stretching vibrations of 𝐶𝑜</a:t>
            </a:r>
            <a:r>
              <a:rPr lang="en-US" sz="3600" baseline="30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𝑂 </a:t>
            </a:r>
            <a:r>
              <a:rPr lang="en-US" sz="3600" baseline="30000" dirty="0">
                <a:latin typeface="Times New Roman" panose="02020603050405020304" pitchFamily="18" charset="0"/>
                <a:cs typeface="Times New Roman" panose="02020603050405020304" pitchFamily="18" charset="0"/>
              </a:rPr>
              <a:t>−2</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ions. While the second type that appears </a:t>
            </a:r>
            <a:r>
              <a:rPr lang="en-US" sz="3600" dirty="0" smtClean="0">
                <a:latin typeface="Times New Roman" panose="02020603050405020304" pitchFamily="18" charset="0"/>
                <a:cs typeface="Times New Roman" panose="02020603050405020304" pitchFamily="18" charset="0"/>
              </a:rPr>
              <a:t>in </a:t>
            </a:r>
            <a:r>
              <a:rPr lang="en-US" sz="3600" dirty="0">
                <a:latin typeface="Times New Roman" panose="02020603050405020304" pitchFamily="18" charset="0"/>
                <a:cs typeface="Times New Roman" panose="02020603050405020304" pitchFamily="18" charset="0"/>
              </a:rPr>
              <a:t>the range of 500 – 600 </a:t>
            </a:r>
            <a:r>
              <a:rPr lang="en-US" sz="3600" dirty="0" smtClean="0">
                <a:latin typeface="Times New Roman" panose="02020603050405020304" pitchFamily="18" charset="0"/>
                <a:cs typeface="Times New Roman" panose="02020603050405020304" pitchFamily="18" charset="0"/>
              </a:rPr>
              <a:t>cm</a:t>
            </a:r>
            <a:r>
              <a:rPr lang="en-US" sz="3600" baseline="30000" dirty="0" smtClean="0">
                <a:latin typeface="Times New Roman" panose="02020603050405020304" pitchFamily="18" charset="0"/>
                <a:cs typeface="Times New Roman" panose="02020603050405020304" pitchFamily="18" charset="0"/>
              </a:rPr>
              <a:t>-1</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is linked to intrinsic stretching vibrations of 𝐹𝑒</a:t>
            </a:r>
            <a:r>
              <a:rPr lang="en-US" sz="3600" baseline="30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 𝑂 </a:t>
            </a:r>
            <a:r>
              <a:rPr lang="en-US" sz="3600" baseline="30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ions</a:t>
            </a:r>
            <a:r>
              <a:rPr lang="en-GB" sz="3600"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sp>
        <p:nvSpPr>
          <p:cNvPr id="2" name="Rectangle 1"/>
          <p:cNvSpPr/>
          <p:nvPr/>
        </p:nvSpPr>
        <p:spPr>
          <a:xfrm>
            <a:off x="2644149" y="7787570"/>
            <a:ext cx="11923545" cy="7848302"/>
          </a:xfrm>
          <a:prstGeom prst="rect">
            <a:avLst/>
          </a:prstGeom>
        </p:spPr>
        <p:txBody>
          <a:bodyPr wrap="square">
            <a:spAutoFit/>
          </a:bodyPr>
          <a:lstStyle/>
          <a:p>
            <a:pPr algn="just"/>
            <a:r>
              <a:rPr lang="en-GB" sz="3600" dirty="0" smtClean="0">
                <a:latin typeface="Times New Roman" pitchFamily="18" charset="0"/>
                <a:cs typeface="Times New Roman" pitchFamily="18" charset="0"/>
              </a:rPr>
              <a:t>          </a:t>
            </a:r>
            <a:r>
              <a:rPr lang="en-GB" sz="3600" dirty="0">
                <a:latin typeface="Times New Roman" panose="02020603050405020304" pitchFamily="18" charset="0"/>
                <a:cs typeface="Times New Roman" panose="02020603050405020304" pitchFamily="18" charset="0"/>
              </a:rPr>
              <a:t>Spinel ferrites have been widely studied owing to their structural, optical, dielectric, and magnetic properties leading to numerous applications. CoFe</a:t>
            </a:r>
            <a:r>
              <a:rPr lang="en-GB" sz="3600" baseline="-25000" dirty="0">
                <a:latin typeface="Times New Roman" panose="02020603050405020304" pitchFamily="18" charset="0"/>
                <a:cs typeface="Times New Roman" panose="02020603050405020304" pitchFamily="18" charset="0"/>
              </a:rPr>
              <a:t>2</a:t>
            </a:r>
            <a:r>
              <a:rPr lang="en-GB" sz="3600" dirty="0">
                <a:latin typeface="Times New Roman" panose="02020603050405020304" pitchFamily="18" charset="0"/>
                <a:cs typeface="Times New Roman" panose="02020603050405020304" pitchFamily="18" charset="0"/>
              </a:rPr>
              <a:t>O</a:t>
            </a:r>
            <a:r>
              <a:rPr lang="en-GB" sz="3600" baseline="-25000" dirty="0">
                <a:latin typeface="Times New Roman" panose="02020603050405020304" pitchFamily="18" charset="0"/>
                <a:cs typeface="Times New Roman" panose="02020603050405020304" pitchFamily="18" charset="0"/>
              </a:rPr>
              <a:t>4</a:t>
            </a:r>
            <a:r>
              <a:rPr lang="en-GB" sz="3600" dirty="0">
                <a:latin typeface="Times New Roman" panose="02020603050405020304" pitchFamily="18" charset="0"/>
                <a:cs typeface="Times New Roman" panose="02020603050405020304" pitchFamily="18" charset="0"/>
              </a:rPr>
              <a:t> nanoparticles have been synthesized directly </a:t>
            </a:r>
            <a:r>
              <a:rPr lang="en-GB" sz="3600" i="1" dirty="0">
                <a:latin typeface="Times New Roman" panose="02020603050405020304" pitchFamily="18" charset="0"/>
                <a:cs typeface="Times New Roman" panose="02020603050405020304" pitchFamily="18" charset="0"/>
              </a:rPr>
              <a:t>via</a:t>
            </a:r>
            <a:r>
              <a:rPr lang="en-GB" sz="3600" dirty="0">
                <a:latin typeface="Times New Roman" panose="02020603050405020304" pitchFamily="18" charset="0"/>
                <a:cs typeface="Times New Roman" panose="02020603050405020304" pitchFamily="18" charset="0"/>
              </a:rPr>
              <a:t> the sol-gel method with glycine as a fuel. The Rietveld refinement of the X-ray diffraction patterns revealed the formation of a single cubic structure with a space group, no secondary phase was observed. The lattice parameter and the average crystallite size of powders produced from the standard and alkaline solutions were 8.36/8.38 Å, and 511/1060 Å, respectively. The characteristic vibrations modes of the spinel structure have been revealed by Fourier Transform Infrared spectroscopy. CoFe</a:t>
            </a:r>
            <a:r>
              <a:rPr lang="en-GB" sz="3600" baseline="-25000" dirty="0">
                <a:latin typeface="Times New Roman" panose="02020603050405020304" pitchFamily="18" charset="0"/>
                <a:cs typeface="Times New Roman" panose="02020603050405020304" pitchFamily="18" charset="0"/>
              </a:rPr>
              <a:t>2</a:t>
            </a:r>
            <a:r>
              <a:rPr lang="en-GB" sz="3600" dirty="0">
                <a:latin typeface="Times New Roman" panose="02020603050405020304" pitchFamily="18" charset="0"/>
                <a:cs typeface="Times New Roman" panose="02020603050405020304" pitchFamily="18" charset="0"/>
              </a:rPr>
              <a:t>O</a:t>
            </a:r>
            <a:r>
              <a:rPr lang="en-GB" sz="3600" baseline="-25000" dirty="0">
                <a:latin typeface="Times New Roman" panose="02020603050405020304" pitchFamily="18" charset="0"/>
                <a:cs typeface="Times New Roman" panose="02020603050405020304" pitchFamily="18" charset="0"/>
              </a:rPr>
              <a:t>4 </a:t>
            </a:r>
            <a:r>
              <a:rPr lang="en-GB" sz="3600" dirty="0">
                <a:latin typeface="Times New Roman" panose="02020603050405020304" pitchFamily="18" charset="0"/>
                <a:cs typeface="Times New Roman" panose="02020603050405020304" pitchFamily="18" charset="0"/>
              </a:rPr>
              <a:t>powders were tested for Fenton catalysis, and their performance was investigated for dye degradation</a:t>
            </a:r>
            <a:r>
              <a:rPr lang="en-GB" sz="3600" dirty="0" smtClean="0">
                <a:latin typeface="Times New Roman" panose="02020603050405020304" pitchFamily="18" charset="0"/>
                <a:cs typeface="Times New Roman" panose="02020603050405020304" pitchFamily="18" charset="0"/>
              </a:rPr>
              <a:t>.</a:t>
            </a:r>
            <a:endParaRPr lang="fr-FR" sz="36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27169864" y="-21751"/>
            <a:ext cx="4513461" cy="2722363"/>
          </a:xfrm>
          <a:prstGeom prst="rect">
            <a:avLst/>
          </a:prstGeom>
        </p:spPr>
      </p:pic>
      <p:pic>
        <p:nvPicPr>
          <p:cNvPr id="19" name="Image 18"/>
          <p:cNvPicPr>
            <a:picLocks noChangeAspect="1"/>
          </p:cNvPicPr>
          <p:nvPr/>
        </p:nvPicPr>
        <p:blipFill>
          <a:blip r:embed="rId3"/>
          <a:stretch>
            <a:fillRect/>
          </a:stretch>
        </p:blipFill>
        <p:spPr>
          <a:xfrm>
            <a:off x="-98" y="-35692"/>
            <a:ext cx="4102780" cy="3456384"/>
          </a:xfrm>
          <a:prstGeom prst="rect">
            <a:avLst/>
          </a:prstGeom>
        </p:spPr>
      </p:pic>
      <p:sp>
        <p:nvSpPr>
          <p:cNvPr id="41" name="Rectangle à coins arrondis 40"/>
          <p:cNvSpPr/>
          <p:nvPr/>
        </p:nvSpPr>
        <p:spPr>
          <a:xfrm>
            <a:off x="529499" y="16927016"/>
            <a:ext cx="30624325" cy="19545348"/>
          </a:xfrm>
          <a:prstGeom prst="roundRect">
            <a:avLst/>
          </a:prstGeom>
          <a:noFill/>
          <a:ln w="47625">
            <a:solidFill>
              <a:schemeClr val="tx1"/>
            </a:solidFill>
          </a:ln>
          <a:effectLst>
            <a:glow rad="127000">
              <a:schemeClr val="accent1">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p:cNvPicPr/>
          <p:nvPr/>
        </p:nvPicPr>
        <p:blipFill>
          <a:blip r:embed="rId4">
            <a:extLst>
              <a:ext uri="{28A0092B-C50C-407E-A947-70E740481C1C}">
                <a14:useLocalDpi xmlns:a14="http://schemas.microsoft.com/office/drawing/2010/main" val="0"/>
              </a:ext>
            </a:extLst>
          </a:blip>
          <a:srcRect/>
          <a:stretch>
            <a:fillRect/>
          </a:stretch>
        </p:blipFill>
        <p:spPr bwMode="auto">
          <a:xfrm>
            <a:off x="8569694" y="18657963"/>
            <a:ext cx="7560000" cy="5328000"/>
          </a:xfrm>
          <a:prstGeom prst="rect">
            <a:avLst/>
          </a:prstGeom>
          <a:noFill/>
          <a:ln>
            <a:noFill/>
          </a:ln>
        </p:spPr>
      </p:pic>
      <p:sp>
        <p:nvSpPr>
          <p:cNvPr id="43" name="ZoneTexte 42"/>
          <p:cNvSpPr txBox="1"/>
          <p:nvPr/>
        </p:nvSpPr>
        <p:spPr>
          <a:xfrm>
            <a:off x="2358656" y="17366432"/>
            <a:ext cx="5938250" cy="1015663"/>
          </a:xfrm>
          <a:prstGeom prst="rect">
            <a:avLst/>
          </a:prstGeom>
          <a:noFill/>
        </p:spPr>
        <p:txBody>
          <a:bodyPr wrap="square" rtlCol="0">
            <a:spAutoFit/>
          </a:bodyPr>
          <a:lstStyle/>
          <a:p>
            <a:r>
              <a:rPr lang="fr-FR" sz="6000" b="1" dirty="0" smtClean="0">
                <a:ln w="10541" cmpd="sng">
                  <a:solidFill>
                    <a:schemeClr val="accent1">
                      <a:shade val="88000"/>
                      <a:satMod val="110000"/>
                    </a:schemeClr>
                  </a:solidFill>
                  <a:prstDash val="solid"/>
                </a:ln>
              </a:rPr>
              <a:t>1- XRD </a:t>
            </a:r>
            <a:r>
              <a:rPr lang="fr-FR" sz="6000" b="1" dirty="0" err="1" smtClean="0">
                <a:ln w="10541" cmpd="sng">
                  <a:solidFill>
                    <a:schemeClr val="accent1">
                      <a:shade val="88000"/>
                      <a:satMod val="110000"/>
                    </a:schemeClr>
                  </a:solidFill>
                  <a:prstDash val="solid"/>
                </a:ln>
              </a:rPr>
              <a:t>analysis</a:t>
            </a:r>
            <a:endParaRPr lang="fr-FR" sz="6000" b="1" dirty="0">
              <a:ln w="10541" cmpd="sng">
                <a:solidFill>
                  <a:schemeClr val="accent1">
                    <a:shade val="88000"/>
                    <a:satMod val="110000"/>
                  </a:schemeClr>
                </a:solidFill>
                <a:prstDash val="solid"/>
              </a:ln>
            </a:endParaRPr>
          </a:p>
        </p:txBody>
      </p:sp>
      <p:sp>
        <p:nvSpPr>
          <p:cNvPr id="45" name="Rectangle à coins arrondis 44"/>
          <p:cNvSpPr/>
          <p:nvPr/>
        </p:nvSpPr>
        <p:spPr>
          <a:xfrm>
            <a:off x="16197535" y="6527702"/>
            <a:ext cx="13321480" cy="9494390"/>
          </a:xfrm>
          <a:prstGeom prst="roundRect">
            <a:avLst/>
          </a:prstGeom>
          <a:noFill/>
          <a:ln w="47625">
            <a:solidFill>
              <a:schemeClr val="tx1"/>
            </a:solidFill>
          </a:ln>
          <a:effectLst>
            <a:glow rad="127000">
              <a:schemeClr val="accent1">
                <a:lumMod val="40000"/>
                <a:lumOff val="60000"/>
              </a:schemeClr>
            </a:glow>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7133639" y="6736175"/>
            <a:ext cx="4824536" cy="1015663"/>
          </a:xfrm>
          <a:prstGeom prst="rect">
            <a:avLst/>
          </a:prstGeom>
          <a:noFill/>
        </p:spPr>
        <p:txBody>
          <a:bodyPr wrap="square" rtlCol="0">
            <a:spAutoFit/>
          </a:bodyPr>
          <a:lstStyle/>
          <a:p>
            <a:r>
              <a:rPr lang="fr-FR" sz="6000" b="1" dirty="0" err="1" smtClean="0">
                <a:ln w="10541" cmpd="sng">
                  <a:solidFill>
                    <a:schemeClr val="accent1">
                      <a:shade val="88000"/>
                      <a:satMod val="110000"/>
                    </a:schemeClr>
                  </a:solidFill>
                  <a:prstDash val="solid"/>
                </a:ln>
              </a:rPr>
              <a:t>Experimental</a:t>
            </a:r>
            <a:endParaRPr lang="fr-FR" sz="6000" b="1" dirty="0">
              <a:ln w="10541" cmpd="sng">
                <a:solidFill>
                  <a:schemeClr val="accent1">
                    <a:shade val="88000"/>
                    <a:satMod val="110000"/>
                  </a:schemeClr>
                </a:solidFill>
                <a:prstDash val="solid"/>
              </a:ln>
            </a:endParaRPr>
          </a:p>
        </p:txBody>
      </p:sp>
      <p:sp>
        <p:nvSpPr>
          <p:cNvPr id="47" name="Rectangle 46"/>
          <p:cNvSpPr/>
          <p:nvPr/>
        </p:nvSpPr>
        <p:spPr>
          <a:xfrm>
            <a:off x="16773599" y="7895853"/>
            <a:ext cx="11923545" cy="7294305"/>
          </a:xfrm>
          <a:prstGeom prst="rect">
            <a:avLst/>
          </a:prstGeom>
        </p:spPr>
        <p:txBody>
          <a:bodyPr wrap="square">
            <a:spAutoFit/>
          </a:bodyPr>
          <a:lstStyle/>
          <a:p>
            <a:pPr algn="just"/>
            <a:r>
              <a:rPr lang="en-GB" sz="3600" dirty="0" smtClean="0">
                <a:latin typeface="Times New Roman" pitchFamily="18" charset="0"/>
                <a:cs typeface="Times New Roman" pitchFamily="18" charset="0"/>
              </a:rPr>
              <a:t>          </a:t>
            </a:r>
            <a:r>
              <a:rPr lang="en-GB" sz="3600" dirty="0">
                <a:latin typeface="Times New Roman" panose="02020603050405020304" pitchFamily="18" charset="0"/>
                <a:cs typeface="Times New Roman" panose="02020603050405020304" pitchFamily="18" charset="0"/>
              </a:rPr>
              <a:t>The cobalt ferrite powders were prepared </a:t>
            </a:r>
            <a:r>
              <a:rPr lang="en-GB" sz="3600" dirty="0" smtClean="0">
                <a:latin typeface="Times New Roman" panose="02020603050405020304" pitchFamily="18" charset="0"/>
                <a:cs typeface="Times New Roman" panose="02020603050405020304" pitchFamily="18" charset="0"/>
              </a:rPr>
              <a:t>by </a:t>
            </a:r>
            <a:r>
              <a:rPr lang="en-GB" sz="3600" dirty="0">
                <a:latin typeface="Times New Roman" panose="02020603050405020304" pitchFamily="18" charset="0"/>
                <a:cs typeface="Times New Roman" panose="02020603050405020304" pitchFamily="18" charset="0"/>
              </a:rPr>
              <a:t>the sol-gel </a:t>
            </a:r>
            <a:r>
              <a:rPr lang="en-GB" sz="3600" dirty="0" smtClean="0">
                <a:latin typeface="Times New Roman" panose="02020603050405020304" pitchFamily="18" charset="0"/>
                <a:cs typeface="Times New Roman" panose="02020603050405020304" pitchFamily="18" charset="0"/>
              </a:rPr>
              <a:t>method by mixing </a:t>
            </a:r>
            <a:r>
              <a:rPr lang="fr-FR" sz="3600" dirty="0" err="1" smtClean="0">
                <a:latin typeface="Times New Roman" panose="02020603050405020304" pitchFamily="18" charset="0"/>
                <a:cs typeface="Times New Roman" panose="02020603050405020304" pitchFamily="18" charset="0"/>
              </a:rPr>
              <a:t>iron</a:t>
            </a:r>
            <a:r>
              <a:rPr lang="fr-FR" sz="3600" dirty="0" smtClean="0">
                <a:latin typeface="Times New Roman" panose="02020603050405020304" pitchFamily="18" charset="0"/>
                <a:cs typeface="Times New Roman" panose="02020603050405020304" pitchFamily="18" charset="0"/>
              </a:rPr>
              <a:t> </a:t>
            </a:r>
            <a:r>
              <a:rPr lang="fr-FR" sz="3600" dirty="0">
                <a:latin typeface="Times New Roman" panose="02020603050405020304" pitchFamily="18" charset="0"/>
                <a:cs typeface="Times New Roman" panose="02020603050405020304" pitchFamily="18" charset="0"/>
              </a:rPr>
              <a:t>nitrates </a:t>
            </a:r>
            <a:r>
              <a:rPr lang="fr-FR" sz="3600" dirty="0" smtClean="0">
                <a:latin typeface="Times New Roman" panose="02020603050405020304" pitchFamily="18" charset="0"/>
                <a:cs typeface="Times New Roman" panose="02020603050405020304" pitchFamily="18" charset="0"/>
              </a:rPr>
              <a:t>[Fe(N</a:t>
            </a:r>
            <a:r>
              <a:rPr lang="en-GB" sz="3600" dirty="0" smtClean="0">
                <a:latin typeface="Times New Roman" panose="02020603050405020304" pitchFamily="18" charset="0"/>
                <a:cs typeface="Times New Roman" panose="02020603050405020304" pitchFamily="18" charset="0"/>
              </a:rPr>
              <a:t>O</a:t>
            </a:r>
            <a:r>
              <a:rPr lang="en-GB" sz="3600" baseline="-25000" dirty="0" smtClean="0">
                <a:latin typeface="Times New Roman" panose="02020603050405020304" pitchFamily="18" charset="0"/>
                <a:cs typeface="Times New Roman" panose="02020603050405020304" pitchFamily="18" charset="0"/>
              </a:rPr>
              <a:t>3</a:t>
            </a:r>
            <a:r>
              <a:rPr lang="fr-FR" sz="3600" dirty="0" smtClean="0">
                <a:latin typeface="Times New Roman" panose="02020603050405020304" pitchFamily="18" charset="0"/>
                <a:cs typeface="Times New Roman" panose="02020603050405020304" pitchFamily="18" charset="0"/>
              </a:rPr>
              <a:t>)</a:t>
            </a:r>
            <a:r>
              <a:rPr lang="en-GB" sz="3600" baseline="-25000" dirty="0" smtClean="0">
                <a:latin typeface="Times New Roman" panose="02020603050405020304" pitchFamily="18" charset="0"/>
                <a:cs typeface="Times New Roman" panose="02020603050405020304" pitchFamily="18" charset="0"/>
              </a:rPr>
              <a:t>3</a:t>
            </a:r>
            <a:r>
              <a:rPr lang="fr-FR" sz="3600" dirty="0" smtClean="0">
                <a:latin typeface="Times New Roman" panose="02020603050405020304" pitchFamily="18" charset="0"/>
                <a:cs typeface="Times New Roman" panose="02020603050405020304" pitchFamily="18" charset="0"/>
              </a:rPr>
              <a:t>.9</a:t>
            </a:r>
            <a:r>
              <a:rPr lang="en-GB" sz="3600" dirty="0" smtClean="0">
                <a:latin typeface="Times New Roman" panose="02020603050405020304" pitchFamily="18" charset="0"/>
                <a:cs typeface="Times New Roman" panose="02020603050405020304" pitchFamily="18" charset="0"/>
              </a:rPr>
              <a:t>H</a:t>
            </a:r>
            <a:r>
              <a:rPr lang="en-GB" sz="3600" baseline="-25000" dirty="0" smtClean="0">
                <a:latin typeface="Times New Roman" panose="02020603050405020304" pitchFamily="18" charset="0"/>
                <a:cs typeface="Times New Roman" panose="02020603050405020304" pitchFamily="18" charset="0"/>
              </a:rPr>
              <a:t>2</a:t>
            </a:r>
            <a:r>
              <a:rPr lang="fr-FR" sz="3600" dirty="0" smtClean="0">
                <a:latin typeface="Times New Roman" panose="02020603050405020304" pitchFamily="18" charset="0"/>
                <a:cs typeface="Times New Roman" panose="02020603050405020304" pitchFamily="18" charset="0"/>
              </a:rPr>
              <a:t>O], </a:t>
            </a:r>
            <a:r>
              <a:rPr lang="fr-FR" sz="3600" dirty="0">
                <a:latin typeface="Times New Roman" panose="02020603050405020304" pitchFamily="18" charset="0"/>
                <a:cs typeface="Times New Roman" panose="02020603050405020304" pitchFamily="18" charset="0"/>
              </a:rPr>
              <a:t>cobalt nitrates </a:t>
            </a:r>
            <a:r>
              <a:rPr lang="fr-FR" sz="3600" dirty="0" smtClean="0">
                <a:latin typeface="Times New Roman" panose="02020603050405020304" pitchFamily="18" charset="0"/>
                <a:cs typeface="Times New Roman" panose="02020603050405020304" pitchFamily="18" charset="0"/>
              </a:rPr>
              <a:t>[Co(N</a:t>
            </a:r>
            <a:r>
              <a:rPr lang="en-GB" sz="3600" dirty="0">
                <a:latin typeface="Times New Roman" panose="02020603050405020304" pitchFamily="18" charset="0"/>
                <a:cs typeface="Times New Roman" panose="02020603050405020304" pitchFamily="18" charset="0"/>
              </a:rPr>
              <a:t>O</a:t>
            </a:r>
            <a:r>
              <a:rPr lang="en-GB" sz="3600" baseline="-25000" dirty="0">
                <a:latin typeface="Times New Roman" panose="02020603050405020304" pitchFamily="18" charset="0"/>
                <a:cs typeface="Times New Roman" panose="02020603050405020304" pitchFamily="18" charset="0"/>
              </a:rPr>
              <a:t>3</a:t>
            </a:r>
            <a:r>
              <a:rPr lang="fr-FR" sz="3600" dirty="0" smtClean="0">
                <a:latin typeface="Times New Roman" panose="02020603050405020304" pitchFamily="18" charset="0"/>
                <a:cs typeface="Times New Roman" panose="02020603050405020304" pitchFamily="18" charset="0"/>
              </a:rPr>
              <a:t>)</a:t>
            </a:r>
            <a:r>
              <a:rPr lang="en-GB" sz="3600" baseline="-25000" dirty="0" smtClean="0">
                <a:latin typeface="Times New Roman" panose="02020603050405020304" pitchFamily="18" charset="0"/>
                <a:cs typeface="Times New Roman" panose="02020603050405020304" pitchFamily="18" charset="0"/>
              </a:rPr>
              <a:t>2</a:t>
            </a:r>
            <a:r>
              <a:rPr lang="fr-FR" sz="3600" dirty="0" smtClean="0">
                <a:latin typeface="Times New Roman" panose="02020603050405020304" pitchFamily="18" charset="0"/>
                <a:cs typeface="Times New Roman" panose="02020603050405020304" pitchFamily="18" charset="0"/>
              </a:rPr>
              <a:t>.6</a:t>
            </a:r>
            <a:r>
              <a:rPr lang="en-GB" sz="3600" dirty="0" smtClean="0">
                <a:latin typeface="Times New Roman" panose="02020603050405020304" pitchFamily="18" charset="0"/>
                <a:cs typeface="Times New Roman" panose="02020603050405020304" pitchFamily="18" charset="0"/>
              </a:rPr>
              <a:t>H</a:t>
            </a:r>
            <a:r>
              <a:rPr lang="en-GB" sz="3600" baseline="-25000" dirty="0" smtClean="0">
                <a:latin typeface="Times New Roman" panose="02020603050405020304" pitchFamily="18" charset="0"/>
                <a:cs typeface="Times New Roman" panose="02020603050405020304" pitchFamily="18" charset="0"/>
              </a:rPr>
              <a:t>2</a:t>
            </a:r>
            <a:r>
              <a:rPr lang="fr-FR" sz="3600" dirty="0" smtClean="0">
                <a:latin typeface="Times New Roman" panose="02020603050405020304" pitchFamily="18" charset="0"/>
                <a:cs typeface="Times New Roman" panose="02020603050405020304" pitchFamily="18" charset="0"/>
              </a:rPr>
              <a:t>O], and </a:t>
            </a:r>
            <a:r>
              <a:rPr lang="en-GB" sz="3600" dirty="0">
                <a:latin typeface="Times New Roman" panose="02020603050405020304" pitchFamily="18" charset="0"/>
                <a:cs typeface="Times New Roman" panose="02020603050405020304" pitchFamily="18" charset="0"/>
              </a:rPr>
              <a:t>glycine </a:t>
            </a:r>
            <a:r>
              <a:rPr lang="en-GB" sz="3600" dirty="0" smtClean="0">
                <a:latin typeface="Times New Roman" panose="02020603050405020304" pitchFamily="18" charset="0"/>
                <a:cs typeface="Times New Roman" panose="02020603050405020304" pitchFamily="18" charset="0"/>
              </a:rPr>
              <a:t>[C</a:t>
            </a:r>
            <a:r>
              <a:rPr lang="en-GB" sz="3600" baseline="-25000" dirty="0" smtClean="0">
                <a:latin typeface="Times New Roman" panose="02020603050405020304" pitchFamily="18" charset="0"/>
                <a:cs typeface="Times New Roman" panose="02020603050405020304" pitchFamily="18" charset="0"/>
              </a:rPr>
              <a:t>2</a:t>
            </a:r>
            <a:r>
              <a:rPr lang="en-GB" sz="3600" dirty="0" smtClean="0">
                <a:latin typeface="Times New Roman" panose="02020603050405020304" pitchFamily="18" charset="0"/>
                <a:cs typeface="Times New Roman" panose="02020603050405020304" pitchFamily="18" charset="0"/>
              </a:rPr>
              <a:t>H</a:t>
            </a:r>
            <a:r>
              <a:rPr lang="en-GB" sz="3600" baseline="-25000" dirty="0" smtClean="0">
                <a:latin typeface="Times New Roman" panose="02020603050405020304" pitchFamily="18" charset="0"/>
                <a:cs typeface="Times New Roman" panose="02020603050405020304" pitchFamily="18" charset="0"/>
              </a:rPr>
              <a:t>5</a:t>
            </a:r>
            <a:r>
              <a:rPr lang="fr-FR" sz="3600" dirty="0">
                <a:latin typeface="Times New Roman" panose="02020603050405020304" pitchFamily="18" charset="0"/>
                <a:cs typeface="Times New Roman" panose="02020603050405020304" pitchFamily="18" charset="0"/>
              </a:rPr>
              <a:t>N</a:t>
            </a:r>
            <a:r>
              <a:rPr lang="en-GB" sz="3600" dirty="0" smtClean="0">
                <a:latin typeface="Times New Roman" panose="02020603050405020304" pitchFamily="18" charset="0"/>
                <a:cs typeface="Times New Roman" panose="02020603050405020304" pitchFamily="18" charset="0"/>
              </a:rPr>
              <a:t>O</a:t>
            </a:r>
            <a:r>
              <a:rPr lang="en-GB" sz="3600" baseline="-25000" dirty="0" smtClean="0">
                <a:latin typeface="Times New Roman" panose="02020603050405020304" pitchFamily="18" charset="0"/>
                <a:cs typeface="Times New Roman" panose="02020603050405020304" pitchFamily="18" charset="0"/>
              </a:rPr>
              <a:t>2</a:t>
            </a:r>
            <a:r>
              <a:rPr lang="en-GB" sz="3600" dirty="0" smtClean="0">
                <a:latin typeface="Times New Roman" panose="02020603050405020304" pitchFamily="18" charset="0"/>
                <a:cs typeface="Times New Roman" panose="02020603050405020304" pitchFamily="18" charset="0"/>
              </a:rPr>
              <a:t>]</a:t>
            </a:r>
            <a:r>
              <a:rPr lang="fr-FR" sz="3600" dirty="0" smtClean="0">
                <a:latin typeface="Times New Roman" panose="02020603050405020304" pitchFamily="18" charset="0"/>
                <a:cs typeface="Times New Roman" panose="02020603050405020304" pitchFamily="18" charset="0"/>
              </a:rPr>
              <a:t> </a:t>
            </a:r>
            <a:r>
              <a:rPr lang="fr-FR" sz="3600" dirty="0" err="1" smtClean="0">
                <a:latin typeface="Times New Roman" panose="02020603050405020304" pitchFamily="18" charset="0"/>
                <a:cs typeface="Times New Roman" panose="02020603050405020304" pitchFamily="18" charset="0"/>
              </a:rPr>
              <a:t>at</a:t>
            </a:r>
            <a:r>
              <a:rPr lang="fr-FR" sz="3600" dirty="0" smtClean="0">
                <a:latin typeface="Times New Roman" panose="02020603050405020304" pitchFamily="18" charset="0"/>
                <a:cs typeface="Times New Roman" panose="02020603050405020304" pitchFamily="18" charset="0"/>
              </a:rPr>
              <a:t> the </a:t>
            </a:r>
            <a:r>
              <a:rPr lang="fr-FR" sz="3600" dirty="0" err="1" smtClean="0">
                <a:latin typeface="Times New Roman" panose="02020603050405020304" pitchFamily="18" charset="0"/>
                <a:cs typeface="Times New Roman" panose="02020603050405020304" pitchFamily="18" charset="0"/>
              </a:rPr>
              <a:t>considered</a:t>
            </a:r>
            <a:r>
              <a:rPr lang="fr-FR" sz="3600" dirty="0" smtClean="0">
                <a:latin typeface="Times New Roman" panose="02020603050405020304" pitchFamily="18" charset="0"/>
                <a:cs typeface="Times New Roman" panose="02020603050405020304" pitchFamily="18" charset="0"/>
              </a:rPr>
              <a:t> proportions. Nitrates </a:t>
            </a:r>
            <a:r>
              <a:rPr lang="fr-FR" sz="3600" dirty="0" err="1" smtClean="0">
                <a:latin typeface="Times New Roman" panose="02020603050405020304" pitchFamily="18" charset="0"/>
                <a:cs typeface="Times New Roman" panose="02020603050405020304" pitchFamily="18" charset="0"/>
              </a:rPr>
              <a:t>were</a:t>
            </a:r>
            <a:r>
              <a:rPr lang="fr-FR" sz="3600" dirty="0" smtClean="0">
                <a:latin typeface="Times New Roman" panose="02020603050405020304" pitchFamily="18" charset="0"/>
                <a:cs typeface="Times New Roman" panose="02020603050405020304" pitchFamily="18" charset="0"/>
              </a:rPr>
              <a:t> </a:t>
            </a:r>
            <a:r>
              <a:rPr lang="fr-FR" sz="3600" dirty="0" err="1" smtClean="0">
                <a:latin typeface="Times New Roman" panose="02020603050405020304" pitchFamily="18" charset="0"/>
                <a:cs typeface="Times New Roman" panose="02020603050405020304" pitchFamily="18" charset="0"/>
              </a:rPr>
              <a:t>used</a:t>
            </a:r>
            <a:r>
              <a:rPr lang="fr-FR" sz="3600" dirty="0" smtClean="0">
                <a:latin typeface="Times New Roman" panose="02020603050405020304" pitchFamily="18" charset="0"/>
                <a:cs typeface="Times New Roman" panose="02020603050405020304" pitchFamily="18" charset="0"/>
              </a:rPr>
              <a:t> as </a:t>
            </a:r>
            <a:r>
              <a:rPr lang="en-GB" sz="3600" dirty="0" smtClean="0">
                <a:latin typeface="Times New Roman" panose="02020603050405020304" pitchFamily="18" charset="0"/>
                <a:cs typeface="Times New Roman" panose="02020603050405020304" pitchFamily="18" charset="0"/>
              </a:rPr>
              <a:t>the oxidizers and the glycine as the fuel. The mixture were dissolved in 100 mL of </a:t>
            </a:r>
            <a:r>
              <a:rPr lang="en-GB" sz="3600" dirty="0" err="1" smtClean="0">
                <a:latin typeface="Times New Roman" panose="02020603050405020304" pitchFamily="18" charset="0"/>
                <a:cs typeface="Times New Roman" panose="02020603050405020304" pitchFamily="18" charset="0"/>
              </a:rPr>
              <a:t>dionized</a:t>
            </a:r>
            <a:r>
              <a:rPr lang="en-GB" sz="3600" dirty="0" smtClean="0">
                <a:latin typeface="Times New Roman" panose="02020603050405020304" pitchFamily="18" charset="0"/>
                <a:cs typeface="Times New Roman" panose="02020603050405020304" pitchFamily="18" charset="0"/>
              </a:rPr>
              <a:t> water. The first preparation of this mixture (standard, S) was heated at 100°C and the second one (alkaline, A) was regulated at pH = 11 by adding droplets </a:t>
            </a:r>
            <a:r>
              <a:rPr lang="en-GB" sz="3600" dirty="0">
                <a:latin typeface="Times New Roman" panose="02020603050405020304" pitchFamily="18" charset="0"/>
                <a:cs typeface="Times New Roman" panose="02020603050405020304" pitchFamily="18" charset="0"/>
              </a:rPr>
              <a:t>of ammonia </a:t>
            </a:r>
            <a:r>
              <a:rPr lang="en-GB" sz="3600" dirty="0" smtClean="0">
                <a:latin typeface="Times New Roman" panose="02020603050405020304" pitchFamily="18" charset="0"/>
                <a:cs typeface="Times New Roman" panose="02020603050405020304" pitchFamily="18" charset="0"/>
              </a:rPr>
              <a:t>solution [</a:t>
            </a:r>
            <a:r>
              <a:rPr lang="fr-FR" sz="3600" dirty="0" smtClean="0">
                <a:latin typeface="Times New Roman" panose="02020603050405020304" pitchFamily="18" charset="0"/>
                <a:cs typeface="Times New Roman" panose="02020603050405020304" pitchFamily="18" charset="0"/>
              </a:rPr>
              <a:t>N</a:t>
            </a:r>
            <a:r>
              <a:rPr lang="en-GB" sz="3600" dirty="0" smtClean="0">
                <a:latin typeface="Times New Roman" panose="02020603050405020304" pitchFamily="18" charset="0"/>
                <a:cs typeface="Times New Roman" panose="02020603050405020304" pitchFamily="18" charset="0"/>
              </a:rPr>
              <a:t>H</a:t>
            </a:r>
            <a:r>
              <a:rPr lang="en-GB" sz="3600" baseline="-25000" dirty="0" smtClean="0">
                <a:latin typeface="Times New Roman" panose="02020603050405020304" pitchFamily="18" charset="0"/>
                <a:cs typeface="Times New Roman" panose="02020603050405020304" pitchFamily="18" charset="0"/>
              </a:rPr>
              <a:t>4</a:t>
            </a:r>
            <a:r>
              <a:rPr lang="en-GB" sz="3600" dirty="0" smtClean="0">
                <a:latin typeface="Times New Roman" panose="02020603050405020304" pitchFamily="18" charset="0"/>
                <a:cs typeface="Times New Roman" panose="02020603050405020304" pitchFamily="18" charset="0"/>
              </a:rPr>
              <a:t>OH]</a:t>
            </a:r>
            <a:r>
              <a:rPr lang="fr-CA" sz="3600" dirty="0" smtClean="0">
                <a:latin typeface="Times New Roman" panose="02020603050405020304" pitchFamily="18" charset="0"/>
                <a:cs typeface="Times New Roman" panose="02020603050405020304" pitchFamily="18" charset="0"/>
              </a:rPr>
              <a:t>.</a:t>
            </a:r>
          </a:p>
          <a:p>
            <a:pPr algn="just"/>
            <a:r>
              <a:rPr lang="en-GB" sz="3600" dirty="0" smtClean="0">
                <a:latin typeface="Times New Roman" panose="02020603050405020304" pitchFamily="18" charset="0"/>
                <a:cs typeface="Times New Roman" panose="02020603050405020304" pitchFamily="18" charset="0"/>
              </a:rPr>
              <a:t>          The two </a:t>
            </a:r>
            <a:r>
              <a:rPr lang="en-GB" sz="3600" dirty="0">
                <a:latin typeface="Times New Roman" panose="02020603050405020304" pitchFamily="18" charset="0"/>
                <a:cs typeface="Times New Roman" panose="02020603050405020304" pitchFamily="18" charset="0"/>
              </a:rPr>
              <a:t>products were characterized by means of X-ray </a:t>
            </a:r>
            <a:r>
              <a:rPr lang="en-GB" sz="3600" dirty="0" smtClean="0">
                <a:latin typeface="Times New Roman" panose="02020603050405020304" pitchFamily="18" charset="0"/>
                <a:cs typeface="Times New Roman" panose="02020603050405020304" pitchFamily="18" charset="0"/>
              </a:rPr>
              <a:t>diffraction (</a:t>
            </a:r>
            <a:r>
              <a:rPr lang="en-GB" sz="3600" dirty="0" err="1">
                <a:latin typeface="Times New Roman" panose="02020603050405020304" pitchFamily="18" charset="0"/>
                <a:cs typeface="Times New Roman" panose="02020603050405020304" pitchFamily="18" charset="0"/>
              </a:rPr>
              <a:t>PANalytical</a:t>
            </a:r>
            <a:r>
              <a:rPr lang="en-GB" sz="3600" dirty="0">
                <a:latin typeface="Times New Roman" panose="02020603050405020304" pitchFamily="18" charset="0"/>
                <a:cs typeface="Times New Roman" panose="02020603050405020304" pitchFamily="18" charset="0"/>
              </a:rPr>
              <a:t> Empyrean </a:t>
            </a:r>
            <a:r>
              <a:rPr lang="en-GB" sz="3600" dirty="0" err="1">
                <a:latin typeface="Times New Roman" panose="02020603050405020304" pitchFamily="18" charset="0"/>
                <a:cs typeface="Times New Roman" panose="02020603050405020304" pitchFamily="18" charset="0"/>
              </a:rPr>
              <a:t>diffractometer</a:t>
            </a:r>
            <a:r>
              <a:rPr lang="en-GB" sz="3600" dirty="0">
                <a:latin typeface="Times New Roman" panose="02020603050405020304" pitchFamily="18" charset="0"/>
                <a:cs typeface="Times New Roman" panose="02020603050405020304" pitchFamily="18" charset="0"/>
              </a:rPr>
              <a:t>) </a:t>
            </a:r>
            <a:r>
              <a:rPr lang="fr-CA" sz="3600" dirty="0" smtClean="0">
                <a:latin typeface="Times New Roman" panose="02020603050405020304" pitchFamily="18" charset="0"/>
                <a:cs typeface="Times New Roman" panose="02020603050405020304" pitchFamily="18" charset="0"/>
              </a:rPr>
              <a:t>and </a:t>
            </a:r>
            <a:r>
              <a:rPr lang="en-GB" sz="3600" dirty="0" smtClean="0">
                <a:latin typeface="Times New Roman" panose="02020603050405020304" pitchFamily="18" charset="0"/>
                <a:cs typeface="Times New Roman" panose="02020603050405020304" pitchFamily="18" charset="0"/>
              </a:rPr>
              <a:t>Fourier </a:t>
            </a:r>
            <a:r>
              <a:rPr lang="en-GB" sz="3600" dirty="0">
                <a:latin typeface="Times New Roman" panose="02020603050405020304" pitchFamily="18" charset="0"/>
                <a:cs typeface="Times New Roman" panose="02020603050405020304" pitchFamily="18" charset="0"/>
              </a:rPr>
              <a:t>Transform Infrared Spectroscopy, FT-IR, </a:t>
            </a:r>
            <a:r>
              <a:rPr lang="en-GB" sz="3600" dirty="0" smtClean="0">
                <a:latin typeface="Times New Roman" panose="02020603050405020304" pitchFamily="18" charset="0"/>
                <a:cs typeface="Times New Roman" panose="02020603050405020304" pitchFamily="18" charset="0"/>
              </a:rPr>
              <a:t>(Spectrum </a:t>
            </a:r>
            <a:r>
              <a:rPr lang="en-GB" sz="3600" dirty="0">
                <a:latin typeface="Times New Roman" panose="02020603050405020304" pitchFamily="18" charset="0"/>
                <a:cs typeface="Times New Roman" panose="02020603050405020304" pitchFamily="18" charset="0"/>
              </a:rPr>
              <a:t>two model FTIR </a:t>
            </a:r>
            <a:r>
              <a:rPr lang="en-GB" sz="3600" dirty="0" smtClean="0">
                <a:latin typeface="Times New Roman" panose="02020603050405020304" pitchFamily="18" charset="0"/>
                <a:cs typeface="Times New Roman" panose="02020603050405020304" pitchFamily="18" charset="0"/>
              </a:rPr>
              <a:t>spectrometer).</a:t>
            </a:r>
            <a:endParaRPr lang="fr-FR" sz="3600" dirty="0">
              <a:latin typeface="Times New Roman" panose="02020603050405020304" pitchFamily="18" charset="0"/>
              <a:cs typeface="Times New Roman" panose="02020603050405020304" pitchFamily="18" charset="0"/>
            </a:endParaRPr>
          </a:p>
        </p:txBody>
      </p:sp>
      <p:graphicFrame>
        <p:nvGraphicFramePr>
          <p:cNvPr id="21" name="Tableau 20"/>
          <p:cNvGraphicFramePr>
            <a:graphicFrameLocks noGrp="1"/>
          </p:cNvGraphicFramePr>
          <p:nvPr>
            <p:extLst>
              <p:ext uri="{D42A27DB-BD31-4B8C-83A1-F6EECF244321}">
                <p14:modId xmlns:p14="http://schemas.microsoft.com/office/powerpoint/2010/main" val="733298212"/>
              </p:ext>
            </p:extLst>
          </p:nvPr>
        </p:nvGraphicFramePr>
        <p:xfrm>
          <a:off x="18948357" y="18944489"/>
          <a:ext cx="8918641" cy="2352460"/>
        </p:xfrm>
        <a:graphic>
          <a:graphicData uri="http://schemas.openxmlformats.org/drawingml/2006/table">
            <a:tbl>
              <a:tblPr firstRow="1" bandRow="1">
                <a:tableStyleId>{5C22544A-7EE6-4342-B048-85BDC9FD1C3A}</a:tableStyleId>
              </a:tblPr>
              <a:tblGrid>
                <a:gridCol w="1357801"/>
                <a:gridCol w="2520280"/>
                <a:gridCol w="2232248"/>
                <a:gridCol w="2808312"/>
              </a:tblGrid>
              <a:tr h="703790">
                <a:tc>
                  <a:txBody>
                    <a:bodyPr/>
                    <a:lstStyle/>
                    <a:p>
                      <a:pPr marL="0" marR="0" indent="0" algn="ctr" defTabSz="4735180" rtl="0" eaLnBrk="1" fontAlgn="auto" latinLnBrk="0" hangingPunct="1">
                        <a:lnSpc>
                          <a:spcPct val="100000"/>
                        </a:lnSpc>
                        <a:spcBef>
                          <a:spcPts val="0"/>
                        </a:spcBef>
                        <a:spcAft>
                          <a:spcPts val="0"/>
                        </a:spcAft>
                        <a:buClrTx/>
                        <a:buSzTx/>
                        <a:buFontTx/>
                        <a:buNone/>
                        <a:tabLst/>
                        <a:defRPr/>
                      </a:pPr>
                      <a:r>
                        <a:rPr lang="fr-FR" sz="2800" dirty="0" err="1" smtClean="0">
                          <a:solidFill>
                            <a:schemeClr val="tx1"/>
                          </a:solidFill>
                          <a:latin typeface="Times New Roman" pitchFamily="18" charset="0"/>
                          <a:cs typeface="Times New Roman" pitchFamily="18" charset="0"/>
                        </a:rPr>
                        <a:t>Sample</a:t>
                      </a:r>
                      <a:endParaRPr lang="fr-FR" sz="2800" dirty="0" smtClean="0">
                        <a:solidFill>
                          <a:schemeClr val="tx1"/>
                        </a:solidFill>
                        <a:latin typeface="Times New Roman" pitchFamily="18" charset="0"/>
                        <a:cs typeface="Times New Roman" pitchFamily="18" charset="0"/>
                      </a:endParaRPr>
                    </a:p>
                    <a:p>
                      <a:pPr algn="ctr"/>
                      <a:endParaRPr lang="fr-FR" sz="2800" dirty="0"/>
                    </a:p>
                  </a:txBody>
                  <a:tcPr>
                    <a:solidFill>
                      <a:schemeClr val="accent4">
                        <a:lumMod val="40000"/>
                        <a:lumOff val="60000"/>
                      </a:schemeClr>
                    </a:solidFill>
                  </a:tcPr>
                </a:tc>
                <a:tc>
                  <a:txBody>
                    <a:bodyPr/>
                    <a:lstStyle/>
                    <a:p>
                      <a:pPr marL="0" marR="0" indent="0" algn="ctr" defTabSz="4735180" rtl="0" eaLnBrk="1" fontAlgn="auto" latinLnBrk="0" hangingPunct="1">
                        <a:lnSpc>
                          <a:spcPct val="100000"/>
                        </a:lnSpc>
                        <a:spcBef>
                          <a:spcPts val="0"/>
                        </a:spcBef>
                        <a:spcAft>
                          <a:spcPts val="0"/>
                        </a:spcAft>
                        <a:buClrTx/>
                        <a:buSzTx/>
                        <a:buFontTx/>
                        <a:buNone/>
                        <a:tabLst/>
                        <a:defRPr/>
                      </a:pPr>
                      <a:r>
                        <a:rPr lang="fr-FR" sz="2800" dirty="0" err="1" smtClean="0">
                          <a:solidFill>
                            <a:schemeClr val="tx1"/>
                          </a:solidFill>
                          <a:latin typeface="Times New Roman" pitchFamily="18" charset="0"/>
                          <a:cs typeface="Times New Roman" pitchFamily="18" charset="0"/>
                        </a:rPr>
                        <a:t>Space</a:t>
                      </a:r>
                      <a:r>
                        <a:rPr lang="fr-FR" sz="2800" dirty="0" smtClean="0">
                          <a:solidFill>
                            <a:schemeClr val="tx1"/>
                          </a:solidFill>
                          <a:latin typeface="Times New Roman" pitchFamily="18" charset="0"/>
                          <a:cs typeface="Times New Roman" pitchFamily="18" charset="0"/>
                        </a:rPr>
                        <a:t> group</a:t>
                      </a:r>
                    </a:p>
                    <a:p>
                      <a:pPr algn="ctr"/>
                      <a:endParaRPr lang="fr-FR" sz="2800" dirty="0"/>
                    </a:p>
                  </a:txBody>
                  <a:tcPr>
                    <a:solidFill>
                      <a:schemeClr val="accent4">
                        <a:lumMod val="40000"/>
                        <a:lumOff val="60000"/>
                      </a:schemeClr>
                    </a:solidFill>
                  </a:tcPr>
                </a:tc>
                <a:tc>
                  <a:txBody>
                    <a:bodyPr/>
                    <a:lstStyle/>
                    <a:p>
                      <a:pPr marL="0" marR="0" indent="0" algn="ctr" defTabSz="4735180" rtl="0" eaLnBrk="1" fontAlgn="auto" latinLnBrk="0" hangingPunct="1">
                        <a:lnSpc>
                          <a:spcPct val="100000"/>
                        </a:lnSpc>
                        <a:spcBef>
                          <a:spcPts val="0"/>
                        </a:spcBef>
                        <a:spcAft>
                          <a:spcPts val="0"/>
                        </a:spcAft>
                        <a:buClrTx/>
                        <a:buSzTx/>
                        <a:buFontTx/>
                        <a:buNone/>
                        <a:tabLst/>
                        <a:defRPr/>
                      </a:pPr>
                      <a:r>
                        <a:rPr lang="fr-FR" sz="2800" dirty="0" smtClean="0">
                          <a:solidFill>
                            <a:schemeClr val="tx1"/>
                          </a:solidFill>
                          <a:latin typeface="Times New Roman" pitchFamily="18" charset="0"/>
                          <a:cs typeface="Times New Roman" pitchFamily="18" charset="0"/>
                        </a:rPr>
                        <a:t>a</a:t>
                      </a:r>
                      <a:r>
                        <a:rPr lang="fr-FR" sz="2800" baseline="0" dirty="0" smtClean="0">
                          <a:solidFill>
                            <a:schemeClr val="tx1"/>
                          </a:solidFill>
                          <a:latin typeface="Times New Roman" pitchFamily="18" charset="0"/>
                          <a:cs typeface="Times New Roman" pitchFamily="18" charset="0"/>
                        </a:rPr>
                        <a:t> (Å)</a:t>
                      </a:r>
                      <a:endParaRPr lang="fr-FR" sz="2800" dirty="0" smtClean="0">
                        <a:solidFill>
                          <a:schemeClr val="tx1"/>
                        </a:solidFill>
                        <a:latin typeface="Times New Roman" pitchFamily="18" charset="0"/>
                        <a:cs typeface="Times New Roman" pitchFamily="18" charset="0"/>
                      </a:endParaRPr>
                    </a:p>
                    <a:p>
                      <a:pPr algn="ctr"/>
                      <a:endParaRPr lang="fr-FR" sz="2800" dirty="0"/>
                    </a:p>
                  </a:txBody>
                  <a:tcPr>
                    <a:solidFill>
                      <a:schemeClr val="accent4">
                        <a:lumMod val="40000"/>
                        <a:lumOff val="60000"/>
                      </a:schemeClr>
                    </a:solidFill>
                  </a:tcPr>
                </a:tc>
                <a:tc>
                  <a:txBody>
                    <a:bodyPr/>
                    <a:lstStyle/>
                    <a:p>
                      <a:pPr algn="ctr"/>
                      <a:r>
                        <a:rPr lang="en-GB" sz="2800" b="1" dirty="0" smtClean="0">
                          <a:solidFill>
                            <a:schemeClr val="tx1"/>
                          </a:solidFill>
                          <a:latin typeface="Times New Roman" pitchFamily="18" charset="0"/>
                          <a:cs typeface="Times New Roman" pitchFamily="18" charset="0"/>
                        </a:rPr>
                        <a:t>&lt; L &gt;  (</a:t>
                      </a:r>
                      <a:r>
                        <a:rPr lang="fr-FR" sz="2800" b="1" baseline="0" dirty="0" smtClean="0">
                          <a:solidFill>
                            <a:schemeClr val="tx1"/>
                          </a:solidFill>
                          <a:latin typeface="Times New Roman" pitchFamily="18" charset="0"/>
                          <a:cs typeface="Times New Roman" pitchFamily="18" charset="0"/>
                        </a:rPr>
                        <a:t>Å)</a:t>
                      </a:r>
                      <a:endParaRPr lang="fr-FR" sz="2800" b="1" dirty="0">
                        <a:solidFill>
                          <a:schemeClr val="tx1"/>
                        </a:solidFill>
                      </a:endParaRPr>
                    </a:p>
                  </a:txBody>
                  <a:tcPr>
                    <a:solidFill>
                      <a:schemeClr val="accent4">
                        <a:lumMod val="40000"/>
                        <a:lumOff val="60000"/>
                      </a:schemeClr>
                    </a:solidFill>
                  </a:tcPr>
                </a:tc>
              </a:tr>
              <a:tr h="703790">
                <a:tc>
                  <a:txBody>
                    <a:bodyPr/>
                    <a:lstStyle/>
                    <a:p>
                      <a:pPr algn="ctr"/>
                      <a:r>
                        <a:rPr lang="fr-CA" sz="2800" b="1" dirty="0" smtClean="0"/>
                        <a:t>S</a:t>
                      </a:r>
                      <a:endParaRPr lang="fr-FR" sz="2800" b="1" dirty="0"/>
                    </a:p>
                  </a:txBody>
                  <a:tcPr>
                    <a:solidFill>
                      <a:schemeClr val="accent1">
                        <a:lumMod val="20000"/>
                        <a:lumOff val="80000"/>
                      </a:schemeClr>
                    </a:solidFill>
                  </a:tcPr>
                </a:tc>
                <a:tc>
                  <a:txBody>
                    <a:bodyPr/>
                    <a:lstStyle/>
                    <a:p>
                      <a:pPr algn="ctr"/>
                      <a:r>
                        <a:rPr lang="fr-FR" sz="2800" dirty="0" smtClean="0">
                          <a:latin typeface="Times New Roman" panose="02020603050405020304" pitchFamily="18" charset="0"/>
                          <a:cs typeface="Times New Roman" panose="02020603050405020304" pitchFamily="18" charset="0"/>
                        </a:rPr>
                        <a:t>Fd-3m:1</a:t>
                      </a:r>
                      <a:endParaRPr lang="fr-FR" sz="28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GB" sz="2800" dirty="0" smtClean="0">
                          <a:latin typeface="Times New Roman" panose="02020603050405020304" pitchFamily="18" charset="0"/>
                          <a:cs typeface="Times New Roman" panose="02020603050405020304" pitchFamily="18" charset="0"/>
                        </a:rPr>
                        <a:t>8.36</a:t>
                      </a:r>
                      <a:endParaRPr lang="fr-FR" sz="2800" dirty="0"/>
                    </a:p>
                  </a:txBody>
                  <a:tcPr>
                    <a:solidFill>
                      <a:schemeClr val="accent1">
                        <a:lumMod val="20000"/>
                        <a:lumOff val="80000"/>
                      </a:schemeClr>
                    </a:solidFill>
                  </a:tcPr>
                </a:tc>
                <a:tc>
                  <a:txBody>
                    <a:bodyPr/>
                    <a:lstStyle/>
                    <a:p>
                      <a:pPr algn="ctr"/>
                      <a:r>
                        <a:rPr lang="fr-CA" sz="2800" dirty="0" smtClean="0"/>
                        <a:t>511</a:t>
                      </a:r>
                      <a:endParaRPr lang="fr-FR" sz="2800" dirty="0"/>
                    </a:p>
                  </a:txBody>
                  <a:tcPr>
                    <a:solidFill>
                      <a:schemeClr val="accent1">
                        <a:lumMod val="20000"/>
                        <a:lumOff val="80000"/>
                      </a:schemeClr>
                    </a:solidFill>
                  </a:tcPr>
                </a:tc>
              </a:tr>
              <a:tr h="703790">
                <a:tc>
                  <a:txBody>
                    <a:bodyPr/>
                    <a:lstStyle/>
                    <a:p>
                      <a:pPr algn="ctr"/>
                      <a:r>
                        <a:rPr lang="fr-CA" sz="2800" b="1" dirty="0" smtClean="0"/>
                        <a:t>A</a:t>
                      </a:r>
                      <a:endParaRPr lang="fr-FR" sz="2800" b="1" dirty="0"/>
                    </a:p>
                  </a:txBody>
                  <a:tcPr>
                    <a:solidFill>
                      <a:schemeClr val="accent1">
                        <a:lumMod val="20000"/>
                        <a:lumOff val="80000"/>
                      </a:schemeClr>
                    </a:solidFill>
                  </a:tcPr>
                </a:tc>
                <a:tc>
                  <a:txBody>
                    <a:bodyPr/>
                    <a:lstStyle/>
                    <a:p>
                      <a:pPr marL="0" marR="0" indent="0" algn="ctr" defTabSz="4735180" rtl="0" eaLnBrk="1" fontAlgn="auto" latinLnBrk="0" hangingPunct="1">
                        <a:lnSpc>
                          <a:spcPct val="100000"/>
                        </a:lnSpc>
                        <a:spcBef>
                          <a:spcPts val="0"/>
                        </a:spcBef>
                        <a:spcAft>
                          <a:spcPts val="0"/>
                        </a:spcAft>
                        <a:buClrTx/>
                        <a:buSzTx/>
                        <a:buFontTx/>
                        <a:buNone/>
                        <a:tabLst/>
                        <a:defRPr/>
                      </a:pPr>
                      <a:r>
                        <a:rPr lang="fr-FR" sz="2800" dirty="0" smtClean="0">
                          <a:latin typeface="Times New Roman" panose="02020603050405020304" pitchFamily="18" charset="0"/>
                          <a:cs typeface="Times New Roman" panose="02020603050405020304" pitchFamily="18" charset="0"/>
                        </a:rPr>
                        <a:t>Fd-3m:1</a:t>
                      </a:r>
                    </a:p>
                  </a:txBody>
                  <a:tcPr>
                    <a:solidFill>
                      <a:schemeClr val="accent1">
                        <a:lumMod val="20000"/>
                        <a:lumOff val="80000"/>
                      </a:schemeClr>
                    </a:solidFill>
                  </a:tcPr>
                </a:tc>
                <a:tc>
                  <a:txBody>
                    <a:bodyPr/>
                    <a:lstStyle/>
                    <a:p>
                      <a:pPr algn="ctr"/>
                      <a:r>
                        <a:rPr lang="en-GB" sz="2800" dirty="0" smtClean="0">
                          <a:latin typeface="Times New Roman" panose="02020603050405020304" pitchFamily="18" charset="0"/>
                          <a:cs typeface="Times New Roman" panose="02020603050405020304" pitchFamily="18" charset="0"/>
                        </a:rPr>
                        <a:t>8.38</a:t>
                      </a:r>
                      <a:endParaRPr lang="fr-FR" sz="2800" dirty="0"/>
                    </a:p>
                  </a:txBody>
                  <a:tcPr>
                    <a:solidFill>
                      <a:schemeClr val="accent1">
                        <a:lumMod val="20000"/>
                        <a:lumOff val="80000"/>
                      </a:schemeClr>
                    </a:solidFill>
                  </a:tcPr>
                </a:tc>
                <a:tc>
                  <a:txBody>
                    <a:bodyPr/>
                    <a:lstStyle/>
                    <a:p>
                      <a:pPr algn="ctr"/>
                      <a:r>
                        <a:rPr lang="fr-CA" sz="2800" dirty="0" smtClean="0"/>
                        <a:t>1060</a:t>
                      </a:r>
                      <a:endParaRPr lang="fr-FR" sz="2800" dirty="0"/>
                    </a:p>
                  </a:txBody>
                  <a:tcPr>
                    <a:solidFill>
                      <a:schemeClr val="accent1">
                        <a:lumMod val="20000"/>
                        <a:lumOff val="80000"/>
                      </a:schemeClr>
                    </a:solidFill>
                  </a:tcPr>
                </a:tc>
              </a:tr>
            </a:tbl>
          </a:graphicData>
        </a:graphic>
      </p:graphicFrame>
      <p:sp>
        <p:nvSpPr>
          <p:cNvPr id="22" name="ZoneTexte 21"/>
          <p:cNvSpPr txBox="1"/>
          <p:nvPr/>
        </p:nvSpPr>
        <p:spPr>
          <a:xfrm>
            <a:off x="17175381" y="21703993"/>
            <a:ext cx="13562201" cy="2862322"/>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The XRD patterns show well resolved and intensive diffraction peaks indicating a good </a:t>
            </a:r>
            <a:r>
              <a:rPr lang="en-US" sz="3600" dirty="0" err="1">
                <a:latin typeface="Times New Roman" panose="02020603050405020304" pitchFamily="18" charset="0"/>
                <a:cs typeface="Times New Roman" panose="02020603050405020304" pitchFamily="18" charset="0"/>
              </a:rPr>
              <a:t>crystallinity</a:t>
            </a:r>
            <a:r>
              <a:rPr lang="en-US" sz="3600" dirty="0">
                <a:latin typeface="Times New Roman" panose="02020603050405020304" pitchFamily="18" charset="0"/>
                <a:cs typeface="Times New Roman" panose="02020603050405020304" pitchFamily="18" charset="0"/>
              </a:rPr>
              <a:t>. The formation of </a:t>
            </a:r>
            <a:r>
              <a:rPr lang="en-GB" sz="3600" dirty="0">
                <a:latin typeface="Times New Roman" panose="02020603050405020304" pitchFamily="18" charset="0"/>
                <a:cs typeface="Times New Roman" panose="02020603050405020304" pitchFamily="18" charset="0"/>
              </a:rPr>
              <a:t>CoFe</a:t>
            </a:r>
            <a:r>
              <a:rPr lang="en-GB" sz="3600" baseline="-25000" dirty="0">
                <a:latin typeface="Times New Roman" panose="02020603050405020304" pitchFamily="18" charset="0"/>
                <a:cs typeface="Times New Roman" panose="02020603050405020304" pitchFamily="18" charset="0"/>
              </a:rPr>
              <a:t>2</a:t>
            </a:r>
            <a:r>
              <a:rPr lang="en-GB" sz="3600" dirty="0">
                <a:latin typeface="Times New Roman" panose="02020603050405020304" pitchFamily="18" charset="0"/>
                <a:cs typeface="Times New Roman" panose="02020603050405020304" pitchFamily="18" charset="0"/>
              </a:rPr>
              <a:t>O</a:t>
            </a:r>
            <a:r>
              <a:rPr lang="en-GB" sz="3600" baseline="-25000" dirty="0">
                <a:latin typeface="Times New Roman" panose="02020603050405020304" pitchFamily="18" charset="0"/>
                <a:cs typeface="Times New Roman" panose="02020603050405020304" pitchFamily="18" charset="0"/>
              </a:rPr>
              <a:t>4 </a:t>
            </a:r>
            <a:r>
              <a:rPr lang="en-US" sz="3600" dirty="0" smtClean="0">
                <a:latin typeface="Times New Roman" panose="02020603050405020304" pitchFamily="18" charset="0"/>
                <a:cs typeface="Times New Roman" panose="02020603050405020304" pitchFamily="18" charset="0"/>
              </a:rPr>
              <a:t>type </a:t>
            </a:r>
            <a:r>
              <a:rPr lang="en-US" sz="3600" dirty="0">
                <a:latin typeface="Times New Roman" panose="02020603050405020304" pitchFamily="18" charset="0"/>
                <a:cs typeface="Times New Roman" panose="02020603050405020304" pitchFamily="18" charset="0"/>
              </a:rPr>
              <a:t>structure is confirmed by the presence of the most important diffraction peaks. The indexed (111), (220), (311), (222), (400), (422), (511), and (440) planes are in good agreement with those of the cobalt ferrite </a:t>
            </a:r>
            <a:r>
              <a:rPr lang="en-US" sz="3600" dirty="0" smtClean="0">
                <a:latin typeface="Times New Roman" panose="02020603050405020304" pitchFamily="18" charset="0"/>
                <a:cs typeface="Times New Roman" panose="02020603050405020304" pitchFamily="18" charset="0"/>
              </a:rPr>
              <a:t>structures.</a:t>
            </a:r>
            <a:endParaRPr lang="fr-FR" sz="3600" dirty="0">
              <a:latin typeface="Times New Roman" panose="02020603050405020304" pitchFamily="18" charset="0"/>
              <a:cs typeface="Times New Roman" panose="02020603050405020304" pitchFamily="18" charset="0"/>
            </a:endParaRPr>
          </a:p>
        </p:txBody>
      </p:sp>
      <p:grpSp>
        <p:nvGrpSpPr>
          <p:cNvPr id="35" name="Groupe 34"/>
          <p:cNvGrpSpPr/>
          <p:nvPr/>
        </p:nvGrpSpPr>
        <p:grpSpPr>
          <a:xfrm>
            <a:off x="936846" y="18767636"/>
            <a:ext cx="7560000" cy="5328000"/>
            <a:chOff x="792604" y="18839644"/>
            <a:chExt cx="7560000" cy="5328000"/>
          </a:xfrm>
        </p:grpSpPr>
        <p:pic>
          <p:nvPicPr>
            <p:cNvPr id="40" name="Image 39"/>
            <p:cNvPicPr/>
            <p:nvPr/>
          </p:nvPicPr>
          <p:blipFill>
            <a:blip r:embed="rId5">
              <a:extLst>
                <a:ext uri="{28A0092B-C50C-407E-A947-70E740481C1C}">
                  <a14:useLocalDpi xmlns:a14="http://schemas.microsoft.com/office/drawing/2010/main" val="0"/>
                </a:ext>
              </a:extLst>
            </a:blip>
            <a:srcRect/>
            <a:stretch>
              <a:fillRect/>
            </a:stretch>
          </p:blipFill>
          <p:spPr bwMode="auto">
            <a:xfrm>
              <a:off x="792604" y="18839644"/>
              <a:ext cx="7560000" cy="5328000"/>
            </a:xfrm>
            <a:prstGeom prst="rect">
              <a:avLst/>
            </a:prstGeom>
            <a:noFill/>
            <a:ln>
              <a:noFill/>
            </a:ln>
          </p:spPr>
        </p:pic>
        <p:sp>
          <p:nvSpPr>
            <p:cNvPr id="23" name="ZoneTexte 22"/>
            <p:cNvSpPr txBox="1"/>
            <p:nvPr/>
          </p:nvSpPr>
          <p:spPr>
            <a:xfrm>
              <a:off x="6840662" y="22761227"/>
              <a:ext cx="370614" cy="461665"/>
            </a:xfrm>
            <a:prstGeom prst="rect">
              <a:avLst/>
            </a:prstGeom>
            <a:noFill/>
          </p:spPr>
          <p:txBody>
            <a:bodyPr wrap="none" rtlCol="0">
              <a:spAutoFit/>
            </a:bodyPr>
            <a:lstStyle/>
            <a:p>
              <a:r>
                <a:rPr lang="fr-CA" sz="2400" b="1" dirty="0" smtClean="0"/>
                <a:t>A</a:t>
              </a:r>
              <a:endParaRPr lang="fr-FR" sz="2400" b="1" dirty="0"/>
            </a:p>
          </p:txBody>
        </p:sp>
        <p:sp>
          <p:nvSpPr>
            <p:cNvPr id="51" name="ZoneTexte 50"/>
            <p:cNvSpPr txBox="1"/>
            <p:nvPr/>
          </p:nvSpPr>
          <p:spPr>
            <a:xfrm>
              <a:off x="7632750" y="21753115"/>
              <a:ext cx="330540" cy="461665"/>
            </a:xfrm>
            <a:prstGeom prst="rect">
              <a:avLst/>
            </a:prstGeom>
            <a:noFill/>
          </p:spPr>
          <p:txBody>
            <a:bodyPr wrap="none" rtlCol="0">
              <a:spAutoFit/>
            </a:bodyPr>
            <a:lstStyle/>
            <a:p>
              <a:r>
                <a:rPr lang="fr-CA" sz="2400" b="1" dirty="0" smtClean="0"/>
                <a:t>S</a:t>
              </a:r>
              <a:endParaRPr lang="fr-FR" sz="2400" b="1" dirty="0"/>
            </a:p>
          </p:txBody>
        </p:sp>
      </p:grpSp>
      <p:grpSp>
        <p:nvGrpSpPr>
          <p:cNvPr id="26" name="Groupe 25"/>
          <p:cNvGrpSpPr/>
          <p:nvPr/>
        </p:nvGrpSpPr>
        <p:grpSpPr>
          <a:xfrm>
            <a:off x="6625478" y="27985725"/>
            <a:ext cx="7560000" cy="5328000"/>
            <a:chOff x="724747" y="26449466"/>
            <a:chExt cx="7560000" cy="5328000"/>
          </a:xfrm>
        </p:grpSpPr>
        <p:pic>
          <p:nvPicPr>
            <p:cNvPr id="52" name="Image 51"/>
            <p:cNvPicPr preferRelativeResize="0"/>
            <p:nvPr/>
          </p:nvPicPr>
          <p:blipFill>
            <a:blip r:embed="rId6">
              <a:extLst>
                <a:ext uri="{28A0092B-C50C-407E-A947-70E740481C1C}">
                  <a14:useLocalDpi xmlns:a14="http://schemas.microsoft.com/office/drawing/2010/main" val="0"/>
                </a:ext>
              </a:extLst>
            </a:blip>
            <a:srcRect/>
            <a:stretch>
              <a:fillRect/>
            </a:stretch>
          </p:blipFill>
          <p:spPr bwMode="auto">
            <a:xfrm>
              <a:off x="724747" y="26449466"/>
              <a:ext cx="7560000" cy="5328000"/>
            </a:xfrm>
            <a:prstGeom prst="rect">
              <a:avLst/>
            </a:prstGeom>
            <a:noFill/>
            <a:ln>
              <a:noFill/>
            </a:ln>
          </p:spPr>
        </p:pic>
        <p:sp>
          <p:nvSpPr>
            <p:cNvPr id="53" name="ZoneTexte 52"/>
            <p:cNvSpPr txBox="1"/>
            <p:nvPr/>
          </p:nvSpPr>
          <p:spPr>
            <a:xfrm>
              <a:off x="1490816" y="27098442"/>
              <a:ext cx="354584" cy="523220"/>
            </a:xfrm>
            <a:prstGeom prst="rect">
              <a:avLst/>
            </a:prstGeom>
            <a:noFill/>
          </p:spPr>
          <p:txBody>
            <a:bodyPr wrap="none" rtlCol="0">
              <a:spAutoFit/>
            </a:bodyPr>
            <a:lstStyle/>
            <a:p>
              <a:r>
                <a:rPr lang="fr-CA" sz="2800" b="1" dirty="0" smtClean="0"/>
                <a:t>S</a:t>
              </a:r>
              <a:endParaRPr lang="fr-FR" sz="2800" b="1" dirty="0"/>
            </a:p>
          </p:txBody>
        </p:sp>
        <p:sp>
          <p:nvSpPr>
            <p:cNvPr id="55" name="ZoneTexte 54"/>
            <p:cNvSpPr txBox="1"/>
            <p:nvPr/>
          </p:nvSpPr>
          <p:spPr>
            <a:xfrm>
              <a:off x="1405945" y="28952093"/>
              <a:ext cx="402674" cy="523220"/>
            </a:xfrm>
            <a:prstGeom prst="rect">
              <a:avLst/>
            </a:prstGeom>
            <a:noFill/>
          </p:spPr>
          <p:txBody>
            <a:bodyPr wrap="none" rtlCol="0">
              <a:spAutoFit/>
            </a:bodyPr>
            <a:lstStyle/>
            <a:p>
              <a:r>
                <a:rPr lang="fr-CA" sz="2800" b="1" dirty="0" smtClean="0"/>
                <a:t>A</a:t>
              </a:r>
              <a:endParaRPr lang="fr-FR" sz="2800" b="1" dirty="0"/>
            </a:p>
          </p:txBody>
        </p:sp>
      </p:grpSp>
      <p:grpSp>
        <p:nvGrpSpPr>
          <p:cNvPr id="32" name="Groupe 31"/>
          <p:cNvGrpSpPr/>
          <p:nvPr/>
        </p:nvGrpSpPr>
        <p:grpSpPr>
          <a:xfrm>
            <a:off x="14806514" y="28028286"/>
            <a:ext cx="7560000" cy="5328000"/>
            <a:chOff x="18718982" y="26955072"/>
            <a:chExt cx="7560000" cy="5328000"/>
          </a:xfrm>
        </p:grpSpPr>
        <p:pic>
          <p:nvPicPr>
            <p:cNvPr id="20" name="Image 19"/>
            <p:cNvPicPr preferRelativeResize="0">
              <a:picLocks/>
            </p:cNvPicPr>
            <p:nvPr/>
          </p:nvPicPr>
          <p:blipFill>
            <a:blip r:embed="rId7"/>
            <a:stretch>
              <a:fillRect/>
            </a:stretch>
          </p:blipFill>
          <p:spPr>
            <a:xfrm>
              <a:off x="18718982" y="26955072"/>
              <a:ext cx="7560000" cy="5328000"/>
            </a:xfrm>
            <a:prstGeom prst="rect">
              <a:avLst/>
            </a:prstGeom>
          </p:spPr>
        </p:pic>
        <p:sp>
          <p:nvSpPr>
            <p:cNvPr id="54" name="ZoneTexte 53"/>
            <p:cNvSpPr txBox="1"/>
            <p:nvPr/>
          </p:nvSpPr>
          <p:spPr>
            <a:xfrm>
              <a:off x="23546518" y="29703414"/>
              <a:ext cx="354584" cy="523220"/>
            </a:xfrm>
            <a:prstGeom prst="rect">
              <a:avLst/>
            </a:prstGeom>
            <a:noFill/>
          </p:spPr>
          <p:txBody>
            <a:bodyPr wrap="none" rtlCol="0">
              <a:spAutoFit/>
            </a:bodyPr>
            <a:lstStyle/>
            <a:p>
              <a:r>
                <a:rPr lang="fr-CA" sz="2800" b="1" dirty="0" smtClean="0"/>
                <a:t>S</a:t>
              </a:r>
              <a:endParaRPr lang="fr-FR" sz="2800" b="1" dirty="0"/>
            </a:p>
          </p:txBody>
        </p:sp>
        <p:sp>
          <p:nvSpPr>
            <p:cNvPr id="56" name="ZoneTexte 55"/>
            <p:cNvSpPr txBox="1"/>
            <p:nvPr/>
          </p:nvSpPr>
          <p:spPr>
            <a:xfrm>
              <a:off x="20810214" y="27064793"/>
              <a:ext cx="402674" cy="523220"/>
            </a:xfrm>
            <a:prstGeom prst="rect">
              <a:avLst/>
            </a:prstGeom>
            <a:noFill/>
          </p:spPr>
          <p:txBody>
            <a:bodyPr wrap="none" rtlCol="0">
              <a:spAutoFit/>
            </a:bodyPr>
            <a:lstStyle/>
            <a:p>
              <a:r>
                <a:rPr lang="fr-CA" sz="2800" b="1" dirty="0" smtClean="0"/>
                <a:t>A</a:t>
              </a:r>
              <a:endParaRPr lang="fr-FR" sz="2800" b="1" dirty="0"/>
            </a:p>
          </p:txBody>
        </p:sp>
        <p:cxnSp>
          <p:nvCxnSpPr>
            <p:cNvPr id="25" name="Connecteur droit avec flèche 24"/>
            <p:cNvCxnSpPr/>
            <p:nvPr/>
          </p:nvCxnSpPr>
          <p:spPr>
            <a:xfrm>
              <a:off x="21212888" y="27366555"/>
              <a:ext cx="745287" cy="38093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22801231" y="29631604"/>
              <a:ext cx="745287" cy="380933"/>
            </a:xfrm>
            <a:prstGeom prst="straightConnector1">
              <a:avLst/>
            </a:prstGeom>
            <a:ln w="285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sp>
        <p:nvSpPr>
          <p:cNvPr id="61" name="ZoneTexte 60"/>
          <p:cNvSpPr txBox="1"/>
          <p:nvPr/>
        </p:nvSpPr>
        <p:spPr>
          <a:xfrm>
            <a:off x="2190660" y="25834328"/>
            <a:ext cx="6186342" cy="1015663"/>
          </a:xfrm>
          <a:prstGeom prst="rect">
            <a:avLst/>
          </a:prstGeom>
          <a:noFill/>
        </p:spPr>
        <p:txBody>
          <a:bodyPr wrap="square" rtlCol="0">
            <a:spAutoFit/>
          </a:bodyPr>
          <a:lstStyle/>
          <a:p>
            <a:r>
              <a:rPr lang="fr-FR" sz="6000" b="1" dirty="0" smtClean="0">
                <a:ln w="10541" cmpd="sng">
                  <a:solidFill>
                    <a:schemeClr val="accent1">
                      <a:shade val="88000"/>
                      <a:satMod val="110000"/>
                    </a:schemeClr>
                  </a:solidFill>
                  <a:prstDash val="solid"/>
                </a:ln>
              </a:rPr>
              <a:t>2- FT-IR </a:t>
            </a:r>
            <a:r>
              <a:rPr lang="fr-FR" sz="6000" b="1" dirty="0" err="1" smtClean="0">
                <a:ln w="10541" cmpd="sng">
                  <a:solidFill>
                    <a:schemeClr val="accent1">
                      <a:shade val="88000"/>
                      <a:satMod val="110000"/>
                    </a:schemeClr>
                  </a:solidFill>
                  <a:prstDash val="solid"/>
                </a:ln>
              </a:rPr>
              <a:t>analysis</a:t>
            </a:r>
            <a:endParaRPr lang="fr-FR" sz="6000" b="1" dirty="0">
              <a:ln w="10541" cmpd="sng">
                <a:solidFill>
                  <a:schemeClr val="accent1">
                    <a:shade val="88000"/>
                    <a:satMod val="110000"/>
                  </a:schemeClr>
                </a:solidFill>
                <a:prstDash val="solid"/>
              </a:ln>
            </a:endParaRPr>
          </a:p>
        </p:txBody>
      </p:sp>
      <p:sp>
        <p:nvSpPr>
          <p:cNvPr id="28" name="ZoneTexte 27"/>
          <p:cNvSpPr txBox="1"/>
          <p:nvPr/>
        </p:nvSpPr>
        <p:spPr>
          <a:xfrm>
            <a:off x="1892640" y="34797104"/>
            <a:ext cx="10816446" cy="1077218"/>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385–450 𝑐𝑚</a:t>
            </a:r>
            <a:r>
              <a:rPr lang="en-US" sz="3200" baseline="30000" dirty="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which </a:t>
            </a:r>
            <a:r>
              <a:rPr lang="en-US" sz="3200" dirty="0">
                <a:latin typeface="Times New Roman" panose="02020603050405020304" pitchFamily="18" charset="0"/>
                <a:cs typeface="Times New Roman" panose="02020603050405020304" pitchFamily="18" charset="0"/>
              </a:rPr>
              <a:t>is attributed to the stretching vibrations of 𝐶𝑜</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𝑂 </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octahedral sites</a:t>
            </a:r>
            <a:r>
              <a:rPr lang="en-US" sz="3200" dirty="0" smtClean="0">
                <a:latin typeface="Times New Roman" panose="02020603050405020304" pitchFamily="18" charset="0"/>
                <a:cs typeface="Times New Roman" panose="02020603050405020304" pitchFamily="18" charset="0"/>
              </a:rPr>
              <a:t>.  </a:t>
            </a:r>
            <a:endParaRPr lang="fr-FR" sz="3200" dirty="0">
              <a:latin typeface="Times New Roman" panose="02020603050405020304" pitchFamily="18" charset="0"/>
              <a:cs typeface="Times New Roman" panose="02020603050405020304" pitchFamily="18" charset="0"/>
            </a:endParaRPr>
          </a:p>
        </p:txBody>
      </p:sp>
      <p:sp>
        <p:nvSpPr>
          <p:cNvPr id="63" name="ZoneTexte 62"/>
          <p:cNvSpPr txBox="1"/>
          <p:nvPr/>
        </p:nvSpPr>
        <p:spPr>
          <a:xfrm>
            <a:off x="14784099" y="25561741"/>
            <a:ext cx="15303545" cy="1938992"/>
          </a:xfrm>
          <a:prstGeom prst="rect">
            <a:avLst/>
          </a:prstGeom>
          <a:noFill/>
        </p:spPr>
        <p:txBody>
          <a:bodyPr wrap="square" rtlCol="0">
            <a:spAutoFit/>
          </a:bodyPr>
          <a:lstStyle/>
          <a:p>
            <a:r>
              <a:rPr lang="fr-FR" sz="6000" b="1" dirty="0" smtClean="0">
                <a:ln w="10541" cmpd="sng">
                  <a:solidFill>
                    <a:schemeClr val="accent1">
                      <a:shade val="88000"/>
                      <a:satMod val="110000"/>
                    </a:schemeClr>
                  </a:solidFill>
                  <a:prstDash val="solid"/>
                </a:ln>
              </a:rPr>
              <a:t>3- </a:t>
            </a:r>
            <a:r>
              <a:rPr lang="fr-FR" sz="6000" b="1" dirty="0" err="1" smtClean="0">
                <a:ln w="10541" cmpd="sng">
                  <a:solidFill>
                    <a:schemeClr val="accent1">
                      <a:shade val="88000"/>
                      <a:satMod val="110000"/>
                    </a:schemeClr>
                  </a:solidFill>
                  <a:prstDash val="solid"/>
                </a:ln>
              </a:rPr>
              <a:t>Activity</a:t>
            </a:r>
            <a:r>
              <a:rPr lang="fr-FR" sz="6000" b="1" dirty="0" smtClean="0">
                <a:ln w="10541" cmpd="sng">
                  <a:solidFill>
                    <a:schemeClr val="accent1">
                      <a:shade val="88000"/>
                      <a:satMod val="110000"/>
                    </a:schemeClr>
                  </a:solidFill>
                  <a:prstDash val="solid"/>
                </a:ln>
              </a:rPr>
              <a:t> of </a:t>
            </a:r>
            <a:r>
              <a:rPr lang="fr-FR" sz="6000" b="1" dirty="0" err="1" smtClean="0">
                <a:ln w="10541" cmpd="sng">
                  <a:solidFill>
                    <a:schemeClr val="accent1">
                      <a:shade val="88000"/>
                      <a:satMod val="110000"/>
                    </a:schemeClr>
                  </a:solidFill>
                  <a:prstDash val="solid"/>
                </a:ln>
              </a:rPr>
              <a:t>spinel</a:t>
            </a:r>
            <a:r>
              <a:rPr lang="fr-FR" sz="6000" b="1" dirty="0" smtClean="0">
                <a:ln w="10541" cmpd="sng">
                  <a:solidFill>
                    <a:schemeClr val="accent1">
                      <a:shade val="88000"/>
                      <a:satMod val="110000"/>
                    </a:schemeClr>
                  </a:solidFill>
                  <a:prstDash val="solid"/>
                </a:ln>
              </a:rPr>
              <a:t> ferrites in the </a:t>
            </a:r>
            <a:r>
              <a:rPr lang="fr-FR" sz="6000" b="1" dirty="0" err="1" smtClean="0">
                <a:ln w="10541" cmpd="sng">
                  <a:solidFill>
                    <a:schemeClr val="accent1">
                      <a:shade val="88000"/>
                      <a:satMod val="110000"/>
                    </a:schemeClr>
                  </a:solidFill>
                  <a:prstDash val="solid"/>
                </a:ln>
              </a:rPr>
              <a:t>discoloration</a:t>
            </a:r>
            <a:r>
              <a:rPr lang="fr-FR" sz="6000" b="1" dirty="0" smtClean="0">
                <a:ln w="10541" cmpd="sng">
                  <a:solidFill>
                    <a:schemeClr val="accent1">
                      <a:shade val="88000"/>
                      <a:satMod val="110000"/>
                    </a:schemeClr>
                  </a:solidFill>
                  <a:prstDash val="solid"/>
                </a:ln>
              </a:rPr>
              <a:t> of </a:t>
            </a:r>
            <a:r>
              <a:rPr lang="fr-FR" sz="6000" b="1" dirty="0" err="1" smtClean="0">
                <a:ln w="10541" cmpd="sng">
                  <a:solidFill>
                    <a:schemeClr val="accent1">
                      <a:shade val="88000"/>
                      <a:satMod val="110000"/>
                    </a:schemeClr>
                  </a:solidFill>
                  <a:prstDash val="solid"/>
                </a:ln>
              </a:rPr>
              <a:t>methyle</a:t>
            </a:r>
            <a:r>
              <a:rPr lang="fr-FR" sz="6000" b="1" dirty="0" smtClean="0">
                <a:ln w="10541" cmpd="sng">
                  <a:solidFill>
                    <a:schemeClr val="accent1">
                      <a:shade val="88000"/>
                      <a:satMod val="110000"/>
                    </a:schemeClr>
                  </a:solidFill>
                  <a:prstDash val="solid"/>
                </a:ln>
              </a:rPr>
              <a:t> orange (MO) </a:t>
            </a:r>
            <a:endParaRPr lang="fr-FR" sz="6000" b="1" dirty="0">
              <a:ln w="10541" cmpd="sng">
                <a:solidFill>
                  <a:schemeClr val="accent1">
                    <a:shade val="88000"/>
                    <a:satMod val="110000"/>
                  </a:schemeClr>
                </a:solidFill>
                <a:prstDash val="solid"/>
              </a:ln>
            </a:endParaRPr>
          </a:p>
        </p:txBody>
      </p:sp>
      <p:sp>
        <p:nvSpPr>
          <p:cNvPr id="65" name="Rectangle 64"/>
          <p:cNvSpPr/>
          <p:nvPr/>
        </p:nvSpPr>
        <p:spPr>
          <a:xfrm>
            <a:off x="14971798" y="33478926"/>
            <a:ext cx="8054286" cy="523220"/>
          </a:xfrm>
          <a:prstGeom prst="rect">
            <a:avLst/>
          </a:prstGeom>
        </p:spPr>
        <p:txBody>
          <a:bodyPr wrap="square">
            <a:spAutoFit/>
          </a:bodyPr>
          <a:lstStyle/>
          <a:p>
            <a:pPr algn="ctr"/>
            <a:r>
              <a:rPr lang="en-GB" sz="2800" b="1" i="1" u="sng" dirty="0" smtClean="0">
                <a:latin typeface="Times New Roman" pitchFamily="18" charset="0"/>
                <a:cs typeface="Times New Roman" pitchFamily="18" charset="0"/>
              </a:rPr>
              <a:t>Fig.4</a:t>
            </a:r>
            <a:r>
              <a:rPr lang="en-GB" sz="2800" i="1" dirty="0" smtClean="0">
                <a:latin typeface="Times New Roman" pitchFamily="18" charset="0"/>
                <a:cs typeface="Times New Roman" pitchFamily="18" charset="0"/>
              </a:rPr>
              <a:t>: </a:t>
            </a:r>
            <a:r>
              <a:rPr lang="fr-CA" sz="2800" i="1" dirty="0" err="1" smtClean="0">
                <a:latin typeface="Times New Roman" pitchFamily="18" charset="0"/>
                <a:cs typeface="Times New Roman" pitchFamily="18" charset="0"/>
              </a:rPr>
              <a:t>Methyle</a:t>
            </a:r>
            <a:r>
              <a:rPr lang="fr-CA" sz="2800" i="1" dirty="0" smtClean="0">
                <a:latin typeface="Times New Roman" pitchFamily="18" charset="0"/>
                <a:cs typeface="Times New Roman" pitchFamily="18" charset="0"/>
              </a:rPr>
              <a:t> orange </a:t>
            </a:r>
            <a:r>
              <a:rPr lang="fr-CA" sz="2800" i="1" dirty="0" err="1" smtClean="0">
                <a:latin typeface="Times New Roman" pitchFamily="18" charset="0"/>
                <a:cs typeface="Times New Roman" pitchFamily="18" charset="0"/>
              </a:rPr>
              <a:t>oxidation</a:t>
            </a:r>
            <a:r>
              <a:rPr lang="fr-CA" sz="2800" i="1" dirty="0" smtClean="0">
                <a:latin typeface="Times New Roman" pitchFamily="18" charset="0"/>
                <a:cs typeface="Times New Roman" pitchFamily="18" charset="0"/>
              </a:rPr>
              <a:t> by </a:t>
            </a:r>
            <a:r>
              <a:rPr lang="fr-CA" sz="2800" i="1" dirty="0" err="1" smtClean="0">
                <a:latin typeface="Times New Roman" pitchFamily="18" charset="0"/>
                <a:cs typeface="Times New Roman" pitchFamily="18" charset="0"/>
              </a:rPr>
              <a:t>spinel</a:t>
            </a:r>
            <a:r>
              <a:rPr lang="fr-CA" sz="2800" i="1" dirty="0" smtClean="0">
                <a:latin typeface="Times New Roman" pitchFamily="18" charset="0"/>
                <a:cs typeface="Times New Roman" pitchFamily="18" charset="0"/>
              </a:rPr>
              <a:t> ferrites.</a:t>
            </a:r>
            <a:r>
              <a:rPr lang="en-US" sz="2800" i="1" dirty="0" smtClean="0">
                <a:latin typeface="Times New Roman" panose="02020603050405020304" pitchFamily="18" charset="0"/>
                <a:cs typeface="Times New Roman" panose="02020603050405020304" pitchFamily="18" charset="0"/>
              </a:rPr>
              <a:t> </a:t>
            </a:r>
            <a:endParaRPr lang="fr-FR" sz="2800" i="1" dirty="0">
              <a:latin typeface="Times New Roman" pitchFamily="18" charset="0"/>
              <a:cs typeface="Times New Roman" pitchFamily="18" charset="0"/>
            </a:endParaRPr>
          </a:p>
        </p:txBody>
      </p:sp>
      <p:pic>
        <p:nvPicPr>
          <p:cNvPr id="33" name="Image 32"/>
          <p:cNvPicPr>
            <a:picLocks noChangeAspect="1"/>
          </p:cNvPicPr>
          <p:nvPr/>
        </p:nvPicPr>
        <p:blipFill>
          <a:blip r:embed="rId8"/>
          <a:stretch>
            <a:fillRect/>
          </a:stretch>
        </p:blipFill>
        <p:spPr>
          <a:xfrm>
            <a:off x="23956482" y="43200696"/>
            <a:ext cx="4254634" cy="1693521"/>
          </a:xfrm>
          <a:prstGeom prst="rect">
            <a:avLst/>
          </a:prstGeom>
        </p:spPr>
      </p:pic>
      <p:sp>
        <p:nvSpPr>
          <p:cNvPr id="67" name="ZoneTexte 66"/>
          <p:cNvSpPr txBox="1"/>
          <p:nvPr/>
        </p:nvSpPr>
        <p:spPr>
          <a:xfrm>
            <a:off x="953789" y="27372278"/>
            <a:ext cx="5379279" cy="747897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FT-IR spectra of the synthesized </a:t>
            </a:r>
            <a:r>
              <a:rPr lang="en-US" sz="3200" dirty="0" smtClean="0">
                <a:latin typeface="Times New Roman" panose="02020603050405020304" pitchFamily="18" charset="0"/>
                <a:cs typeface="Times New Roman" panose="02020603050405020304" pitchFamily="18" charset="0"/>
              </a:rPr>
              <a:t>ferrite </a:t>
            </a:r>
            <a:r>
              <a:rPr lang="en-US" sz="3200" dirty="0">
                <a:latin typeface="Times New Roman" panose="02020603050405020304" pitchFamily="18" charset="0"/>
                <a:cs typeface="Times New Roman" panose="02020603050405020304" pitchFamily="18" charset="0"/>
              </a:rPr>
              <a:t>powders </a:t>
            </a:r>
            <a:r>
              <a:rPr lang="en-US" sz="3200" dirty="0" smtClean="0">
                <a:latin typeface="Times New Roman" panose="02020603050405020304" pitchFamily="18" charset="0"/>
                <a:cs typeface="Times New Roman" panose="02020603050405020304" pitchFamily="18" charset="0"/>
              </a:rPr>
              <a:t>reveal </a:t>
            </a:r>
            <a:r>
              <a:rPr lang="en-US" sz="3200" dirty="0">
                <a:latin typeface="Times New Roman" panose="02020603050405020304" pitchFamily="18" charset="0"/>
                <a:cs typeface="Times New Roman" panose="02020603050405020304" pitchFamily="18" charset="0"/>
              </a:rPr>
              <a:t>the characteristic peaks associated with the vibrations corresponding to cobalt and iron </a:t>
            </a:r>
            <a:r>
              <a:rPr lang="en-US" sz="3200" dirty="0" smtClean="0">
                <a:latin typeface="Times New Roman" panose="02020603050405020304" pitchFamily="18" charset="0"/>
                <a:cs typeface="Times New Roman" panose="02020603050405020304" pitchFamily="18" charset="0"/>
              </a:rPr>
              <a:t>ions. In </a:t>
            </a:r>
            <a:r>
              <a:rPr lang="en-US" sz="3200" dirty="0">
                <a:latin typeface="Times New Roman" panose="02020603050405020304" pitchFamily="18" charset="0"/>
                <a:cs typeface="Times New Roman" panose="02020603050405020304" pitchFamily="18" charset="0"/>
              </a:rPr>
              <a:t>the wavenumber range of 385</a:t>
            </a:r>
            <a:r>
              <a:rPr lang="en-US" sz="3200" dirty="0" smtClean="0">
                <a:latin typeface="Times New Roman" panose="02020603050405020304" pitchFamily="18" charset="0"/>
                <a:cs typeface="Times New Roman" panose="02020603050405020304" pitchFamily="18" charset="0"/>
              </a:rPr>
              <a:t>−450 cm</a:t>
            </a:r>
            <a:r>
              <a:rPr lang="en-US" sz="3200" baseline="30000"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the metal–oxygen bands are divided into two </a:t>
            </a:r>
            <a:r>
              <a:rPr lang="en-US" sz="3200" dirty="0" smtClean="0">
                <a:latin typeface="Times New Roman" panose="02020603050405020304" pitchFamily="18" charset="0"/>
                <a:cs typeface="Times New Roman" panose="02020603050405020304" pitchFamily="18" charset="0"/>
              </a:rPr>
              <a:t>types: the </a:t>
            </a:r>
            <a:r>
              <a:rPr lang="en-US" sz="3200" dirty="0">
                <a:latin typeface="Times New Roman" panose="02020603050405020304" pitchFamily="18" charset="0"/>
                <a:cs typeface="Times New Roman" panose="02020603050405020304" pitchFamily="18" charset="0"/>
              </a:rPr>
              <a:t>first type, which is observed in the range of 500 – 600 </a:t>
            </a:r>
            <a:r>
              <a:rPr lang="en-US" sz="3200" dirty="0" smtClean="0">
                <a:latin typeface="Times New Roman" panose="02020603050405020304" pitchFamily="18" charset="0"/>
                <a:cs typeface="Times New Roman" panose="02020603050405020304" pitchFamily="18" charset="0"/>
              </a:rPr>
              <a:t>𝑐𝑚</a:t>
            </a:r>
            <a:r>
              <a:rPr lang="en-US" sz="3200" baseline="30000" dirty="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due to intrinsic stretching vibrations of 𝐹𝑒</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 𝑂 </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ions in tetrahedral </a:t>
            </a:r>
            <a:r>
              <a:rPr lang="en-US" sz="3200" dirty="0" smtClean="0">
                <a:latin typeface="Times New Roman" panose="02020603050405020304" pitchFamily="18" charset="0"/>
                <a:cs typeface="Times New Roman" panose="02020603050405020304" pitchFamily="18" charset="0"/>
              </a:rPr>
              <a:t>sites, while the </a:t>
            </a:r>
            <a:r>
              <a:rPr lang="en-US" sz="3200" dirty="0">
                <a:latin typeface="Times New Roman" panose="02020603050405020304" pitchFamily="18" charset="0"/>
                <a:cs typeface="Times New Roman" panose="02020603050405020304" pitchFamily="18" charset="0"/>
              </a:rPr>
              <a:t>second type in the range of </a:t>
            </a:r>
            <a:endParaRPr lang="fr-FR" sz="3200" dirty="0">
              <a:latin typeface="Times New Roman" panose="02020603050405020304" pitchFamily="18" charset="0"/>
              <a:cs typeface="Times New Roman" panose="02020603050405020304" pitchFamily="18" charset="0"/>
            </a:endParaRPr>
          </a:p>
        </p:txBody>
      </p:sp>
      <p:sp>
        <p:nvSpPr>
          <p:cNvPr id="34" name="ZoneTexte 33"/>
          <p:cNvSpPr txBox="1"/>
          <p:nvPr/>
        </p:nvSpPr>
        <p:spPr>
          <a:xfrm>
            <a:off x="22827543" y="27242014"/>
            <a:ext cx="7733975" cy="797141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In </a:t>
            </a:r>
            <a:r>
              <a:rPr lang="en-US" sz="3200" dirty="0" err="1">
                <a:latin typeface="Times New Roman" panose="02020603050405020304" pitchFamily="18" charset="0"/>
                <a:cs typeface="Times New Roman" panose="02020603050405020304" pitchFamily="18" charset="0"/>
              </a:rPr>
              <a:t>oxic</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conditions, systems </a:t>
            </a:r>
            <a:r>
              <a:rPr lang="en-US" sz="3200" dirty="0">
                <a:latin typeface="Times New Roman" panose="02020603050405020304" pitchFamily="18" charset="0"/>
                <a:cs typeface="Times New Roman" panose="02020603050405020304" pitchFamily="18" charset="0"/>
              </a:rPr>
              <a:t>formed by metals/O2 may produce </a:t>
            </a: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O</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situ via the reduction of the dissolved oxygen in water by these metals. </a:t>
            </a: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this case, the oxidation of the metal and the reduction of oxygen occurred </a:t>
            </a:r>
            <a:r>
              <a:rPr lang="en-US" sz="3200" dirty="0" smtClean="0">
                <a:latin typeface="Times New Roman" panose="02020603050405020304" pitchFamily="18" charset="0"/>
                <a:cs typeface="Times New Roman" panose="02020603050405020304" pitchFamily="18" charset="0"/>
              </a:rPr>
              <a:t>simultaneously: </a:t>
            </a:r>
          </a:p>
          <a:p>
            <a:pPr algn="ctr"/>
            <a:r>
              <a:rPr lang="en-US" sz="3200" dirty="0" err="1" smtClean="0">
                <a:latin typeface="Times New Roman" panose="02020603050405020304" pitchFamily="18" charset="0"/>
                <a:cs typeface="Times New Roman" panose="02020603050405020304" pitchFamily="18" charset="0"/>
              </a:rPr>
              <a:t>M↔M</a:t>
            </a:r>
            <a:r>
              <a:rPr lang="en-US" sz="3200" baseline="30000" dirty="0" err="1" smtClean="0">
                <a:latin typeface="Times New Roman" panose="02020603050405020304" pitchFamily="18" charset="0"/>
                <a:cs typeface="Times New Roman" panose="02020603050405020304" pitchFamily="18" charset="0"/>
              </a:rPr>
              <a:t>n</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+ne</a:t>
            </a:r>
            <a:r>
              <a:rPr lang="en-US" sz="3200" baseline="30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and  O</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+2H</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2e</a:t>
            </a:r>
            <a:r>
              <a:rPr lang="en-US" sz="3200" baseline="300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O</a:t>
            </a:r>
            <a:r>
              <a:rPr lang="en-US" sz="3200" baseline="-25000" dirty="0" smtClean="0">
                <a:latin typeface="Times New Roman" panose="02020603050405020304" pitchFamily="18" charset="0"/>
                <a:cs typeface="Times New Roman" panose="02020603050405020304" pitchFamily="18" charset="0"/>
              </a:rPr>
              <a:t>2</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formed </a:t>
            </a:r>
            <a:r>
              <a:rPr lang="en-US" sz="3200" dirty="0" smtClean="0">
                <a:latin typeface="Times New Roman" panose="02020603050405020304" pitchFamily="18" charset="0"/>
                <a:cs typeface="Times New Roman" panose="02020603050405020304" pitchFamily="18" charset="0"/>
              </a:rPr>
              <a:t>M</a:t>
            </a:r>
            <a:r>
              <a:rPr lang="en-US" sz="3200" baseline="30000" dirty="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allows the implementation of Fenton process (an advanced oxidation process) thereby hydroxyl radicals are </a:t>
            </a:r>
            <a:r>
              <a:rPr lang="en-US" sz="3200" dirty="0" smtClean="0">
                <a:latin typeface="Times New Roman" panose="02020603050405020304" pitchFamily="18" charset="0"/>
                <a:cs typeface="Times New Roman" panose="02020603050405020304" pitchFamily="18" charset="0"/>
              </a:rPr>
              <a:t>generated: </a:t>
            </a:r>
          </a:p>
          <a:p>
            <a:pPr algn="ctr"/>
            <a:r>
              <a:rPr lang="en-US" sz="3200" dirty="0" smtClean="0">
                <a:latin typeface="Times New Roman" panose="02020603050405020304" pitchFamily="18" charset="0"/>
                <a:cs typeface="Times New Roman" panose="02020603050405020304" pitchFamily="18" charset="0"/>
              </a:rPr>
              <a:t>M</a:t>
            </a:r>
            <a:r>
              <a:rPr lang="en-US" sz="3200" baseline="30000" dirty="0" smtClean="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O</a:t>
            </a:r>
            <a:r>
              <a:rPr lang="en-US" sz="3200" baseline="-25000" dirty="0" smtClean="0">
                <a:latin typeface="Times New Roman" panose="02020603050405020304" pitchFamily="18" charset="0"/>
                <a:cs typeface="Times New Roman" panose="02020603050405020304" pitchFamily="18" charset="0"/>
              </a:rPr>
              <a:t>2 </a:t>
            </a:r>
            <a:r>
              <a:rPr lang="en-US" sz="3200" dirty="0" smtClean="0">
                <a:latin typeface="Times New Roman" panose="02020603050405020304" pitchFamily="18" charset="0"/>
                <a:cs typeface="Times New Roman" panose="02020603050405020304" pitchFamily="18" charset="0"/>
              </a:rPr>
              <a:t>↔ M</a:t>
            </a:r>
            <a:r>
              <a:rPr lang="en-US" sz="3200" baseline="30000" dirty="0" smtClean="0">
                <a:latin typeface="Times New Roman" panose="02020603050405020304" pitchFamily="18" charset="0"/>
                <a:cs typeface="Times New Roman" panose="02020603050405020304" pitchFamily="18" charset="0"/>
              </a:rPr>
              <a:t>n+1</a:t>
            </a:r>
            <a:r>
              <a:rPr lang="en-US" sz="3200" dirty="0" smtClean="0">
                <a:latin typeface="Times New Roman" panose="02020603050405020304" pitchFamily="18" charset="0"/>
                <a:cs typeface="Times New Roman" panose="02020603050405020304" pitchFamily="18" charset="0"/>
              </a:rPr>
              <a:t>+OH</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OH</a:t>
            </a:r>
          </a:p>
          <a:p>
            <a:pPr algn="just"/>
            <a:r>
              <a:rPr lang="en-US" sz="3200" dirty="0" smtClean="0">
                <a:latin typeface="Times New Roman" panose="02020603050405020304" pitchFamily="18" charset="0"/>
                <a:cs typeface="Times New Roman" panose="02020603050405020304" pitchFamily="18" charset="0"/>
              </a:rPr>
              <a:t>Hydroxyl radicals (•OH) with redox potential </a:t>
            </a:r>
            <a:r>
              <a:rPr lang="en-US" sz="3200" dirty="0">
                <a:latin typeface="Times New Roman" panose="02020603050405020304" pitchFamily="18" charset="0"/>
                <a:cs typeface="Times New Roman" panose="02020603050405020304" pitchFamily="18" charset="0"/>
              </a:rPr>
              <a:t>of 2.8 V are non-selective oxidants</a:t>
            </a:r>
            <a:r>
              <a:rPr lang="fr-FR"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that aggressively  </a:t>
            </a:r>
            <a:r>
              <a:rPr lang="en-US" sz="3200" dirty="0">
                <a:latin typeface="Times New Roman" panose="02020603050405020304" pitchFamily="18" charset="0"/>
                <a:cs typeface="Times New Roman" panose="02020603050405020304" pitchFamily="18" charset="0"/>
              </a:rPr>
              <a:t>attack all organic pollutants.</a:t>
            </a:r>
            <a:endParaRPr lang="fr-FR" sz="3200" dirty="0">
              <a:latin typeface="Times New Roman" panose="02020603050405020304" pitchFamily="18" charset="0"/>
              <a:cs typeface="Times New Roman" panose="02020603050405020304" pitchFamily="18" charset="0"/>
            </a:endParaRPr>
          </a:p>
          <a:p>
            <a:pPr algn="just"/>
            <a:endParaRPr lang="fr-FR" sz="3200" dirty="0">
              <a:latin typeface="Times New Roman" panose="02020603050405020304" pitchFamily="18" charset="0"/>
              <a:cs typeface="Times New Roman" panose="02020603050405020304" pitchFamily="18" charset="0"/>
            </a:endParaRPr>
          </a:p>
        </p:txBody>
      </p:sp>
      <p:sp>
        <p:nvSpPr>
          <p:cNvPr id="69" name="ZoneTexte 68"/>
          <p:cNvSpPr txBox="1"/>
          <p:nvPr/>
        </p:nvSpPr>
        <p:spPr>
          <a:xfrm>
            <a:off x="15884411" y="34671986"/>
            <a:ext cx="14063354" cy="1569660"/>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Increasing the pH of the solution improved the discoloration efficiency of MO. In fact, it increased from 64 to 91 % when the pH increased from 7 to 11 attained after 70 min of reaction.</a:t>
            </a:r>
            <a:endParaRPr lang="fr-F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721</TotalTime>
  <Words>883</Words>
  <Application>Microsoft Office PowerPoint</Application>
  <PresentationFormat>Personnalisé</PresentationFormat>
  <Paragraphs>53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Times New Roman</vt:lpstr>
      <vt:lpstr>Wingdings</vt:lpstr>
      <vt:lpstr>Thème Office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Anissa</dc:creator>
  <cp:lastModifiedBy>hp</cp:lastModifiedBy>
  <cp:revision>75</cp:revision>
  <dcterms:created xsi:type="dcterms:W3CDTF">2014-08-28T20:16:14Z</dcterms:created>
  <dcterms:modified xsi:type="dcterms:W3CDTF">2023-08-22T23:12:55Z</dcterms:modified>
</cp:coreProperties>
</file>