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7" r:id="rId3"/>
    <p:sldId id="262" r:id="rId4"/>
    <p:sldId id="258" r:id="rId5"/>
    <p:sldId id="274" r:id="rId6"/>
    <p:sldId id="273" r:id="rId7"/>
    <p:sldId id="260" r:id="rId8"/>
    <p:sldId id="275" r:id="rId9"/>
    <p:sldId id="276" r:id="rId10"/>
    <p:sldId id="27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2C8FE"/>
    <a:srgbClr val="ADB5FD"/>
    <a:srgbClr val="DCE1FC"/>
    <a:srgbClr val="CCFFFF"/>
    <a:srgbClr val="CCECFF"/>
    <a:srgbClr val="93E9F5"/>
    <a:srgbClr val="8CD5E4"/>
    <a:srgbClr val="FFCC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17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01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34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29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1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15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31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32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3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2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3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6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0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03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99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7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77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0D9866F-A4B3-4647-BEC4-733BDAFE2D25}" type="datetimeFigureOut">
              <a:rPr lang="en-IN" smtClean="0"/>
              <a:pPr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A6AA72-8158-4F70-8E5B-B442979E01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31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40D6DA-9322-4A0F-B37F-53C0EC3B42F7}"/>
              </a:ext>
            </a:extLst>
          </p:cNvPr>
          <p:cNvSpPr txBox="1"/>
          <p:nvPr/>
        </p:nvSpPr>
        <p:spPr>
          <a:xfrm>
            <a:off x="0" y="13447"/>
            <a:ext cx="12191999" cy="830997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Mass-production of microtubers from biotic and abiotic resistant cultivars of potato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(Solanum tuberosum L.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under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conditions</a:t>
            </a:r>
            <a:endParaRPr lang="en-IN" sz="24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7CBB3-16B2-4BE0-8FA8-E2B77A3AB566}"/>
              </a:ext>
            </a:extLst>
          </p:cNvPr>
          <p:cNvSpPr txBox="1"/>
          <p:nvPr/>
        </p:nvSpPr>
        <p:spPr>
          <a:xfrm>
            <a:off x="2755329" y="4767827"/>
            <a:ext cx="7342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The 3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rd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International Electronic Conference on Agronomy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15-30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October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61071-D5A2-4F62-9F55-8060E6FEB64D}"/>
              </a:ext>
            </a:extLst>
          </p:cNvPr>
          <p:cNvSpPr txBox="1"/>
          <p:nvPr/>
        </p:nvSpPr>
        <p:spPr>
          <a:xfrm>
            <a:off x="1716240" y="1674674"/>
            <a:ext cx="9421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Samarth R. Shukla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Harshvardhan N. Zala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Satyanarayan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D. Solanki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Hamir M. Ant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Botany, Shri U P Arts,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G Panchal Science &amp;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Shri V L Shah Commerce College,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Pilvai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Gujarat, India, 384550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Genetics and Plant Breeding, 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Sardarkrushinagar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Dantiwada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Agricultural University,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Banaskantha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Gujarat, India, 385506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C7842-2EB0-4211-99E3-6CFF891C91A0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Optimizing Microtubers Production for Sustainable Potato Cultivation in Gujarat, India</a:t>
            </a:r>
            <a:endParaRPr lang="en-IN" sz="32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00969F-5D90-9800-F2FD-B91D9E84B7BC}"/>
              </a:ext>
            </a:extLst>
          </p:cNvPr>
          <p:cNvGrpSpPr/>
          <p:nvPr/>
        </p:nvGrpSpPr>
        <p:grpSpPr>
          <a:xfrm>
            <a:off x="2524402" y="5753454"/>
            <a:ext cx="7827810" cy="1077244"/>
            <a:chOff x="2002076" y="5406701"/>
            <a:chExt cx="7827810" cy="10772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6AD35B-70BE-45AE-1EFE-F9F5F5F59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96263" y="5406701"/>
              <a:ext cx="1633623" cy="10772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559268-C5CE-9FC3-1DC8-17506135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2076" y="5406701"/>
              <a:ext cx="5001491" cy="10772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47AAA6-66BA-C2F0-CDF9-E72374E4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5" t="6389" r="85170" b="63477"/>
            <a:stretch/>
          </p:blipFill>
          <p:spPr>
            <a:xfrm>
              <a:off x="6095999" y="5406701"/>
              <a:ext cx="1060285" cy="1077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92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 and future prospect</a:t>
            </a:r>
            <a:r>
              <a:rPr lang="en-IN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83993-4E9A-4E90-8330-608881AEFBBA}"/>
              </a:ext>
            </a:extLst>
          </p:cNvPr>
          <p:cNvSpPr txBox="1"/>
          <p:nvPr/>
        </p:nvSpPr>
        <p:spPr>
          <a:xfrm>
            <a:off x="797864" y="906644"/>
            <a:ext cx="3673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Collection of various potato cultivars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93C81C9-60A8-4E4A-8C2D-724ECDD14F1E}"/>
              </a:ext>
            </a:extLst>
          </p:cNvPr>
          <p:cNvSpPr/>
          <p:nvPr/>
        </p:nvSpPr>
        <p:spPr>
          <a:xfrm>
            <a:off x="2411212" y="1282958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B4E50A5-F346-418D-AEB5-6282AC9F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50" y="1722101"/>
            <a:ext cx="4147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Culture initiation using potato bud sprout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566FEC84-A748-4737-A1EE-21A10BCE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74" y="2533031"/>
            <a:ext cx="3922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Establishment and shoot multiplication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4E0EE5FC-F3B6-44B2-B4C0-A6E03042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012" y="3459013"/>
            <a:ext cx="26743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development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BDCAC58B-14C6-40DD-9F67-CE2547B0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02" y="4382535"/>
            <a:ext cx="3158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storage conditions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43CB7EEA-4F11-4BB6-A5CD-274DE4BB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20" y="5336553"/>
            <a:ext cx="3496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Pre-treatment and field evaluation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E9DAF9-DB5D-4A4F-B915-1349D8E42932}"/>
              </a:ext>
            </a:extLst>
          </p:cNvPr>
          <p:cNvSpPr txBox="1"/>
          <p:nvPr/>
        </p:nvSpPr>
        <p:spPr>
          <a:xfrm>
            <a:off x="1122842" y="6118368"/>
            <a:ext cx="322934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Germplasm maintenance</a:t>
            </a:r>
            <a:endParaRPr lang="en-IN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711B3AA-29FA-46F0-A12C-686489500542}"/>
              </a:ext>
            </a:extLst>
          </p:cNvPr>
          <p:cNvSpPr/>
          <p:nvPr/>
        </p:nvSpPr>
        <p:spPr>
          <a:xfrm>
            <a:off x="2411212" y="2884565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4850F5-D071-4155-AE1F-A1D6673A1F71}"/>
              </a:ext>
            </a:extLst>
          </p:cNvPr>
          <p:cNvSpPr/>
          <p:nvPr/>
        </p:nvSpPr>
        <p:spPr>
          <a:xfrm>
            <a:off x="2411212" y="2074021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0F14770-2091-45EA-ACBC-E8FCE30668DE}"/>
              </a:ext>
            </a:extLst>
          </p:cNvPr>
          <p:cNvSpPr/>
          <p:nvPr/>
        </p:nvSpPr>
        <p:spPr>
          <a:xfrm>
            <a:off x="2437848" y="3881407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8D67B08B-6BCF-4B8C-8B93-11EF69C93001}"/>
              </a:ext>
            </a:extLst>
          </p:cNvPr>
          <p:cNvSpPr/>
          <p:nvPr/>
        </p:nvSpPr>
        <p:spPr>
          <a:xfrm>
            <a:off x="2437848" y="4811503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7C8E7580-1774-46FD-975E-E83C9C57BAD1}"/>
              </a:ext>
            </a:extLst>
          </p:cNvPr>
          <p:cNvSpPr/>
          <p:nvPr/>
        </p:nvSpPr>
        <p:spPr>
          <a:xfrm>
            <a:off x="2440283" y="5729407"/>
            <a:ext cx="215922" cy="5337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345A2-027A-6611-631B-C8FB68AEEB9E}"/>
              </a:ext>
            </a:extLst>
          </p:cNvPr>
          <p:cNvSpPr txBox="1"/>
          <p:nvPr/>
        </p:nvSpPr>
        <p:spPr>
          <a:xfrm>
            <a:off x="5483887" y="750579"/>
            <a:ext cx="5616531" cy="60631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cultures of locally adapted various potato cultivars have been initiated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The shoot multiplication </a:t>
            </a:r>
            <a:r>
              <a:rPr lang="en-US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microtuberization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protocols have been standardized.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All shoots developed from </a:t>
            </a:r>
            <a:r>
              <a:rPr lang="en-US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have survived in the greenhouse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Future prospects: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Evaluation of plantlet development from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and their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macrotubers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Assessment of liquid culture system for mass-production of disease-free </a:t>
            </a:r>
            <a:r>
              <a:rPr lang="en-US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on a commercial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Living germplasm bank for potato growers and breeders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6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08185-0DBA-409E-BB52-9343C2088187}"/>
              </a:ext>
            </a:extLst>
          </p:cNvPr>
          <p:cNvSpPr txBox="1"/>
          <p:nvPr/>
        </p:nvSpPr>
        <p:spPr>
          <a:xfrm>
            <a:off x="233082" y="0"/>
            <a:ext cx="11725835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55E4-49C6-47B0-BFF6-0F3382A17FC1}"/>
              </a:ext>
            </a:extLst>
          </p:cNvPr>
          <p:cNvSpPr txBox="1"/>
          <p:nvPr/>
        </p:nvSpPr>
        <p:spPr>
          <a:xfrm>
            <a:off x="0" y="523220"/>
            <a:ext cx="1162274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Barker WG. 1953. A method for the 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 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culturing of potato tubers. Science 118:384-385.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Gami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RA, Parmar SK, Patel PT, Tank CJ, Chauhan RM,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Bhadauria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HS, Solanki SD. 2013.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Microtuberization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minitubers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formation and 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 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shoot regeneration from bud sprout of potato (Solanum tuberosum L.) cultivar K.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badshah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African Journal of Biotechnology. 12(38). 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Garkeroodi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PG,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Zaare-Nahandi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F, Azar AM,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Panahandeh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Dadpour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MR. 2016. Optimization of in vitro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microtuberization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potato (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Solanum tuberosum 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L. cv. Agria) using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paclobutrazole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uniconazol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Iranian Journal of Horticultural Science. 47(2).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Gopal J,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Minocha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JL, Dhaliwal HS. 1998.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Microtuberization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potato (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Solanum tuberosum 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L.). Plant Cell Reports. 17(10):794-8.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Khan PS, Sanjay S, Vibha D. 2000. Tissue culture technology for large-scale production of microtubers of chipping potato. In Potato, global research &amp; development. Proceedings of the Global Conference on Potato, New Delhi, India, 6-11 December, 1999: Volume 1: 698-700.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Khuri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Moorby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J. 1995. Investigations into the role of sucrose in potato cv.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Estima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microtuber production 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Annals of Botany. 75(3): 295-303. 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MG, and I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1954. Potato shoot and tuber cultures 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Physiol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Plant 7:637-649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Nistor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Campeanu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GH,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Atanasiu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NI, Chiru NI, </a:t>
            </a:r>
            <a:r>
              <a:rPr lang="en-C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Karacsonyi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DI. 2010. Influence of potato genotypes on “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production of microtubers. Romanian Biotechnological Letters. 15(3):5317-24.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Sarkar D, Naik PS. 1998. Effect of inorganic nitrogen nutrition on cytokinin-induced potato microtuber production </a:t>
            </a:r>
            <a:r>
              <a:rPr lang="en-CA" sz="1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vitro</a:t>
            </a:r>
            <a:r>
              <a:rPr lang="en-C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Potato Research. 41(3):211-7.</a:t>
            </a:r>
            <a:endParaRPr lang="en-IN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2AC2B-D24D-40B5-94F5-03BD3A7163BD}"/>
              </a:ext>
            </a:extLst>
          </p:cNvPr>
          <p:cNvSpPr txBox="1"/>
          <p:nvPr/>
        </p:nvSpPr>
        <p:spPr>
          <a:xfrm>
            <a:off x="0" y="4921048"/>
            <a:ext cx="12192000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76A66-9B71-4930-A945-EE8B0E836371}"/>
              </a:ext>
            </a:extLst>
          </p:cNvPr>
          <p:cNvSpPr txBox="1"/>
          <p:nvPr/>
        </p:nvSpPr>
        <p:spPr>
          <a:xfrm>
            <a:off x="233083" y="5444268"/>
            <a:ext cx="9849576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gratefully acknowledge the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Developing High-quality research (SHODH) Education Department, Gujarat State for a research fellowship.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CABD2-4470-1EB0-95FF-0C09FB0C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8" y="4920519"/>
            <a:ext cx="1789022" cy="19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F47B21-8E8C-4082-AE48-5C612A376C57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26E75-9510-4292-B690-72CCCB205B09}"/>
              </a:ext>
            </a:extLst>
          </p:cNvPr>
          <p:cNvSpPr txBox="1"/>
          <p:nvPr/>
        </p:nvSpPr>
        <p:spPr>
          <a:xfrm>
            <a:off x="479873" y="797418"/>
            <a:ext cx="103623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potato is an economically important crop of Gujarat (ranked fourth) and is comprised of 1.25 lakh hectares land cultivation and 37 lakh tones production.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 potato processing industries are developing in the state, which increase the demand for suitable potato cultivars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Potato crops are vegetatively propagated using tubers, and farmers are getting seed tubers from other states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is severely affected by major diseases caused by bacteria and fungi (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Kromann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2014)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Majority of the cold storage spaces are occupied by potatoes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input costs increase the production cost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B1DEA-583A-96F7-7751-FB233705E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9"/>
          <a:stretch/>
        </p:blipFill>
        <p:spPr>
          <a:xfrm rot="5400000">
            <a:off x="8553254" y="3338451"/>
            <a:ext cx="2531243" cy="378650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DE755B9-F4ED-579F-AD60-26D2B90855D2}"/>
              </a:ext>
            </a:extLst>
          </p:cNvPr>
          <p:cNvSpPr txBox="1"/>
          <p:nvPr/>
        </p:nvSpPr>
        <p:spPr>
          <a:xfrm>
            <a:off x="8025317" y="6497324"/>
            <a:ext cx="3587115" cy="2812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2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Research station, SDAU, Deesa (GUJARAT)</a:t>
            </a:r>
            <a:endParaRPr lang="en-CA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F47B21-8E8C-4082-AE48-5C612A376C57}"/>
              </a:ext>
            </a:extLst>
          </p:cNvPr>
          <p:cNvSpPr txBox="1"/>
          <p:nvPr/>
        </p:nvSpPr>
        <p:spPr>
          <a:xfrm>
            <a:off x="0" y="13246"/>
            <a:ext cx="12191999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issues in potato cultivation in Gujarat State, India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26E75-9510-4292-B690-72CCCB205B09}"/>
              </a:ext>
            </a:extLst>
          </p:cNvPr>
          <p:cNvSpPr txBox="1"/>
          <p:nvPr/>
        </p:nvSpPr>
        <p:spPr>
          <a:xfrm>
            <a:off x="882844" y="920621"/>
            <a:ext cx="101759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is no formal seed tuber production or long-term germplasm storage in Gujarat: </a:t>
            </a:r>
            <a:r>
              <a:rPr lang="en-C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Gujarat farmers are buying seed tubers from other states like Himachal Pradesh and Punjab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Limited availability of healthy seed tubers of cultivars that are resistant to abiotic and biotic stress: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Lack of enough seed tubers of selected cultivars for potato cultivation 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is 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domestic supply of preferred late maturing cultivars resistant to late blight diseases: Late blight disease is a major threat for potato cultivation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 seed tuber cost, nearly 34% of the total cost of production: The cost of seed tuber is very high due to limited resources and supply</a:t>
            </a:r>
          </a:p>
          <a:p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 transportation and storage cost: Gujarat farmers are importing from other states with additional cost</a:t>
            </a:r>
          </a:p>
        </p:txBody>
      </p:sp>
    </p:spTree>
    <p:extLst>
      <p:ext uri="{BB962C8B-B14F-4D97-AF65-F5344CB8AC3E}">
        <p14:creationId xmlns:p14="http://schemas.microsoft.com/office/powerpoint/2010/main" val="369046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8BC7B-3A2E-41BE-A10A-91761425A5EB}"/>
              </a:ext>
            </a:extLst>
          </p:cNvPr>
          <p:cNvSpPr txBox="1"/>
          <p:nvPr/>
        </p:nvSpPr>
        <p:spPr>
          <a:xfrm>
            <a:off x="0" y="1675497"/>
            <a:ext cx="12192000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2D4DA-F171-4CE8-BB99-7484DEF0BBEE}"/>
              </a:ext>
            </a:extLst>
          </p:cNvPr>
          <p:cNvSpPr txBox="1"/>
          <p:nvPr/>
        </p:nvSpPr>
        <p:spPr>
          <a:xfrm>
            <a:off x="702687" y="2453171"/>
            <a:ext cx="11168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goal is to optimize an efficient method for microtubers production </a:t>
            </a:r>
            <a:r>
              <a:rPr lang="en-C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biotic and abiotic resistant potato cultivars </a:t>
            </a:r>
            <a:r>
              <a:rPr lang="en-IN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</a:t>
            </a:r>
            <a:r>
              <a:rPr lang="en-IN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germplasm storage. </a:t>
            </a:r>
          </a:p>
          <a:p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</a:t>
            </a: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 research focus is based on the following objectives to optimize the protocol:</a:t>
            </a:r>
          </a:p>
          <a:p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 initiation of clean stock cultures from selected cultivars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shoot multiplication under </a:t>
            </a:r>
            <a:r>
              <a:rPr lang="en-IN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mictotuberization protocol for elite cultivars using liquid based culture system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microtubers storage and germination conditions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living germplasm collection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F8BA3-41CF-4B94-83A1-A3695313F1E0}"/>
              </a:ext>
            </a:extLst>
          </p:cNvPr>
          <p:cNvSpPr txBox="1"/>
          <p:nvPr/>
        </p:nvSpPr>
        <p:spPr>
          <a:xfrm>
            <a:off x="0" y="-42862"/>
            <a:ext cx="12192000" cy="523220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</a:t>
            </a:r>
            <a:endParaRPr lang="en-IN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C5A38-1214-4D59-85CA-42742F0F1301}"/>
              </a:ext>
            </a:extLst>
          </p:cNvPr>
          <p:cNvSpPr txBox="1"/>
          <p:nvPr/>
        </p:nvSpPr>
        <p:spPr>
          <a:xfrm>
            <a:off x="2677886" y="713157"/>
            <a:ext cx="919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will lead to efficient mass-</a:t>
            </a:r>
            <a:r>
              <a:rPr lang="en-IN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of microtubers from potato cultivars using liquid culture system and germplasm conservation.</a:t>
            </a:r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FA19F-470C-4162-A5D8-BAF71FCC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0" t="42589" r="27708" b="29248"/>
          <a:stretch/>
        </p:blipFill>
        <p:spPr>
          <a:xfrm>
            <a:off x="0" y="0"/>
            <a:ext cx="2331190" cy="21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 initiation and </a:t>
            </a:r>
          </a:p>
          <a:p>
            <a:pPr algn="ctr"/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germplasm collection of potato cultivars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345A2-027A-6611-631B-C8FB68AEEB9E}"/>
              </a:ext>
            </a:extLst>
          </p:cNvPr>
          <p:cNvSpPr txBox="1"/>
          <p:nvPr/>
        </p:nvSpPr>
        <p:spPr>
          <a:xfrm>
            <a:off x="708917" y="4931388"/>
            <a:ext cx="957573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cultivars and potential lines have been collected from 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Research Station, Gujarat,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Potatoes were stored at 4 °C for 6-8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bud sprouts have been used to initiate in vitro culture 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pic>
        <p:nvPicPr>
          <p:cNvPr id="8" name="Picture 7" descr="A bag of potatoes on a table&#10;&#10;Description automatically generated">
            <a:extLst>
              <a:ext uri="{FF2B5EF4-FFF2-40B4-BE49-F238E27FC236}">
                <a16:creationId xmlns:a16="http://schemas.microsoft.com/office/drawing/2014/main" id="{553ABE74-CA42-012D-2EE4-99F3FFBD7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 b="9438"/>
          <a:stretch/>
        </p:blipFill>
        <p:spPr>
          <a:xfrm>
            <a:off x="782860" y="1350693"/>
            <a:ext cx="3730964" cy="2713565"/>
          </a:xfrm>
          <a:prstGeom prst="rect">
            <a:avLst/>
          </a:prstGeom>
        </p:spPr>
      </p:pic>
      <p:pic>
        <p:nvPicPr>
          <p:cNvPr id="12" name="Picture 11" descr="A group of brown potatoes with purple sprouts&#10;&#10;Description automatically generated">
            <a:extLst>
              <a:ext uri="{FF2B5EF4-FFF2-40B4-BE49-F238E27FC236}">
                <a16:creationId xmlns:a16="http://schemas.microsoft.com/office/drawing/2014/main" id="{62583C35-FE11-FCC1-D085-6AD7DCDC8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r="5120" b="36203"/>
          <a:stretch/>
        </p:blipFill>
        <p:spPr>
          <a:xfrm>
            <a:off x="8490950" y="1341791"/>
            <a:ext cx="2635963" cy="2713565"/>
          </a:xfrm>
          <a:prstGeom prst="rect">
            <a:avLst/>
          </a:prstGeom>
        </p:spPr>
      </p:pic>
      <p:pic>
        <p:nvPicPr>
          <p:cNvPr id="14" name="Picture 13" descr="A group of potatoes with stems&#10;&#10;Description automatically generated">
            <a:extLst>
              <a:ext uri="{FF2B5EF4-FFF2-40B4-BE49-F238E27FC236}">
                <a16:creationId xmlns:a16="http://schemas.microsoft.com/office/drawing/2014/main" id="{8A8DEC8F-1967-577C-297F-9502D64C8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r="7476" b="21208"/>
          <a:stretch/>
        </p:blipFill>
        <p:spPr>
          <a:xfrm rot="16200000">
            <a:off x="5204085" y="929600"/>
            <a:ext cx="2695764" cy="3537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5C5163-B8DE-EFEB-589B-41EE7298FF6E}"/>
              </a:ext>
            </a:extLst>
          </p:cNvPr>
          <p:cNvSpPr txBox="1"/>
          <p:nvPr/>
        </p:nvSpPr>
        <p:spPr>
          <a:xfrm>
            <a:off x="8490950" y="4178239"/>
            <a:ext cx="323186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cultivar: </a:t>
            </a:r>
            <a:r>
              <a:rPr lang="en-IN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Kufri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Nilkanth</a:t>
            </a:r>
            <a:endParaRPr lang="en-IN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8F3D4-D217-3896-A48E-D3495B5AD864}"/>
              </a:ext>
            </a:extLst>
          </p:cNvPr>
          <p:cNvSpPr txBox="1"/>
          <p:nvPr/>
        </p:nvSpPr>
        <p:spPr>
          <a:xfrm>
            <a:off x="854645" y="4146890"/>
            <a:ext cx="358739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cultivar: </a:t>
            </a:r>
            <a:r>
              <a:rPr lang="en-IN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Kufri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Badshah</a:t>
            </a:r>
            <a:endParaRPr lang="en-IN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8FCC8-105A-2D63-6A0A-CB5C42EE9C35}"/>
              </a:ext>
            </a:extLst>
          </p:cNvPr>
          <p:cNvSpPr txBox="1"/>
          <p:nvPr/>
        </p:nvSpPr>
        <p:spPr>
          <a:xfrm>
            <a:off x="4850737" y="4149897"/>
            <a:ext cx="3327492" cy="397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cultivar: </a:t>
            </a:r>
            <a:r>
              <a:rPr lang="en-IN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Kufri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</a:t>
            </a:r>
            <a:r>
              <a:rPr lang="en-IN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Pukharaj</a:t>
            </a:r>
            <a:endParaRPr lang="en-IN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1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 initiation and </a:t>
            </a:r>
          </a:p>
          <a:p>
            <a:pPr algn="ctr"/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germplasm collection of potato cultivars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345A2-027A-6611-631B-C8FB68AEEB9E}"/>
              </a:ext>
            </a:extLst>
          </p:cNvPr>
          <p:cNvSpPr txBox="1"/>
          <p:nvPr/>
        </p:nvSpPr>
        <p:spPr>
          <a:xfrm>
            <a:off x="708917" y="4931388"/>
            <a:ext cx="957573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Potato bud sprouts’ surface was sterilized using 0.1 % HgCl2 for 5 minutes followed by 8% Sodium hypochlorite for 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Average 80% bud response was observed among six cultivars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Four-week shoots were used for shoot multiplication medium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8F3D4-D217-3896-A48E-D3495B5AD864}"/>
              </a:ext>
            </a:extLst>
          </p:cNvPr>
          <p:cNvSpPr txBox="1"/>
          <p:nvPr/>
        </p:nvSpPr>
        <p:spPr>
          <a:xfrm>
            <a:off x="1179513" y="4304529"/>
            <a:ext cx="910513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Clean </a:t>
            </a:r>
            <a:r>
              <a:rPr lang="en-IN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culture initiation of different potato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cultivars</a:t>
            </a:r>
            <a:endParaRPr lang="en-IN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pic>
        <p:nvPicPr>
          <p:cNvPr id="11" name="Picture 10" descr="A plant growing in a jar&#10;&#10;Description automatically generated">
            <a:extLst>
              <a:ext uri="{FF2B5EF4-FFF2-40B4-BE49-F238E27FC236}">
                <a16:creationId xmlns:a16="http://schemas.microsoft.com/office/drawing/2014/main" id="{94EB68DC-436A-68AB-1801-452013B2E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01" y="1188316"/>
            <a:ext cx="1660054" cy="2951207"/>
          </a:xfrm>
          <a:prstGeom prst="rect">
            <a:avLst/>
          </a:prstGeom>
        </p:spPr>
      </p:pic>
      <p:pic>
        <p:nvPicPr>
          <p:cNvPr id="15" name="Picture 14" descr="A plant growing in a glass&#10;&#10;Description automatically generated">
            <a:extLst>
              <a:ext uri="{FF2B5EF4-FFF2-40B4-BE49-F238E27FC236}">
                <a16:creationId xmlns:a16="http://schemas.microsoft.com/office/drawing/2014/main" id="{C9838ED2-1955-4EE0-453E-5DCF1490B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/>
          <a:stretch/>
        </p:blipFill>
        <p:spPr>
          <a:xfrm>
            <a:off x="9020021" y="1181071"/>
            <a:ext cx="2096872" cy="2958452"/>
          </a:xfrm>
          <a:prstGeom prst="rect">
            <a:avLst/>
          </a:prstGeom>
        </p:spPr>
      </p:pic>
      <p:pic>
        <p:nvPicPr>
          <p:cNvPr id="17" name="Picture 16" descr="A plant in a glass container&#10;&#10;Description automatically generated">
            <a:extLst>
              <a:ext uri="{FF2B5EF4-FFF2-40B4-BE49-F238E27FC236}">
                <a16:creationId xmlns:a16="http://schemas.microsoft.com/office/drawing/2014/main" id="{F6C3D631-EBF5-3B41-71ED-5046914C3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07" y="1175410"/>
            <a:ext cx="1660054" cy="2951206"/>
          </a:xfrm>
          <a:prstGeom prst="rect">
            <a:avLst/>
          </a:prstGeom>
        </p:spPr>
      </p:pic>
      <p:pic>
        <p:nvPicPr>
          <p:cNvPr id="19" name="Picture 18" descr="A plant growing in a glass container&#10;&#10;Description automatically generated">
            <a:extLst>
              <a:ext uri="{FF2B5EF4-FFF2-40B4-BE49-F238E27FC236}">
                <a16:creationId xmlns:a16="http://schemas.microsoft.com/office/drawing/2014/main" id="{37BF71E4-A30B-E634-39F5-75FF1C64CA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b="17055"/>
          <a:stretch/>
        </p:blipFill>
        <p:spPr>
          <a:xfrm>
            <a:off x="907944" y="1198526"/>
            <a:ext cx="1842987" cy="2940997"/>
          </a:xfrm>
          <a:prstGeom prst="rect">
            <a:avLst/>
          </a:prstGeom>
        </p:spPr>
      </p:pic>
      <p:pic>
        <p:nvPicPr>
          <p:cNvPr id="21" name="Picture 20" descr="A plant growing in a jar&#10;&#10;Description automatically generated">
            <a:extLst>
              <a:ext uri="{FF2B5EF4-FFF2-40B4-BE49-F238E27FC236}">
                <a16:creationId xmlns:a16="http://schemas.microsoft.com/office/drawing/2014/main" id="{8474BFFF-0F74-C8EA-5D19-74B602DE89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8807" b="17154"/>
          <a:stretch/>
        </p:blipFill>
        <p:spPr>
          <a:xfrm>
            <a:off x="5047564" y="1220155"/>
            <a:ext cx="2096871" cy="2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shoot multiplication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6" name="Picture 15" descr="A group of glass beakers with plants in them&#10;&#10;Description automatically generated">
            <a:extLst>
              <a:ext uri="{FF2B5EF4-FFF2-40B4-BE49-F238E27FC236}">
                <a16:creationId xmlns:a16="http://schemas.microsoft.com/office/drawing/2014/main" id="{6A3AFA0B-F2D9-A35E-347A-2B57FBB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r="21575" b="17760"/>
          <a:stretch/>
        </p:blipFill>
        <p:spPr>
          <a:xfrm>
            <a:off x="6777382" y="773092"/>
            <a:ext cx="5011140" cy="3347018"/>
          </a:xfrm>
          <a:prstGeom prst="rect">
            <a:avLst/>
          </a:prstGeom>
        </p:spPr>
      </p:pic>
      <p:pic>
        <p:nvPicPr>
          <p:cNvPr id="18" name="Picture 17" descr="A jar with green plants in it&#10;&#10;Description automatically generated">
            <a:extLst>
              <a:ext uri="{FF2B5EF4-FFF2-40B4-BE49-F238E27FC236}">
                <a16:creationId xmlns:a16="http://schemas.microsoft.com/office/drawing/2014/main" id="{1FA6B517-1791-451F-E76C-9EE3C2275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1070" r="25314" b="23902"/>
          <a:stretch/>
        </p:blipFill>
        <p:spPr>
          <a:xfrm>
            <a:off x="2447410" y="753225"/>
            <a:ext cx="1993188" cy="3516635"/>
          </a:xfrm>
          <a:prstGeom prst="rect">
            <a:avLst/>
          </a:prstGeom>
        </p:spPr>
      </p:pic>
      <p:pic>
        <p:nvPicPr>
          <p:cNvPr id="22" name="Picture 21" descr="A glass jar with green plants in it&#10;&#10;Description automatically generated">
            <a:extLst>
              <a:ext uri="{FF2B5EF4-FFF2-40B4-BE49-F238E27FC236}">
                <a16:creationId xmlns:a16="http://schemas.microsoft.com/office/drawing/2014/main" id="{30DE73B2-7ADA-F138-2591-9993EC8A5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8527" r="29743" b="27954"/>
          <a:stretch/>
        </p:blipFill>
        <p:spPr>
          <a:xfrm>
            <a:off x="261715" y="753225"/>
            <a:ext cx="2031850" cy="3510626"/>
          </a:xfrm>
          <a:prstGeom prst="rect">
            <a:avLst/>
          </a:prstGeom>
        </p:spPr>
      </p:pic>
      <p:pic>
        <p:nvPicPr>
          <p:cNvPr id="30" name="Picture 29" descr="A plant in a container&#10;&#10;Description automatically generated">
            <a:extLst>
              <a:ext uri="{FF2B5EF4-FFF2-40B4-BE49-F238E27FC236}">
                <a16:creationId xmlns:a16="http://schemas.microsoft.com/office/drawing/2014/main" id="{C303A214-26CC-001B-CFBA-FEE5E5BC67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12519" r="23153" b="19761"/>
          <a:stretch/>
        </p:blipFill>
        <p:spPr>
          <a:xfrm>
            <a:off x="4594443" y="760447"/>
            <a:ext cx="2029094" cy="34961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1FA655-6F7A-1ADE-CA0B-488B0A47265C}"/>
              </a:ext>
            </a:extLst>
          </p:cNvPr>
          <p:cNvSpPr txBox="1"/>
          <p:nvPr/>
        </p:nvSpPr>
        <p:spPr>
          <a:xfrm>
            <a:off x="697123" y="4362106"/>
            <a:ext cx="1079775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shoot multiplication medium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was </a:t>
            </a:r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evaluated by comparing semi-solid and liquid culture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A59B7-65BF-46D0-9138-CADB055815D6}"/>
              </a:ext>
            </a:extLst>
          </p:cNvPr>
          <p:cNvSpPr txBox="1"/>
          <p:nvPr/>
        </p:nvSpPr>
        <p:spPr>
          <a:xfrm>
            <a:off x="261714" y="4911966"/>
            <a:ext cx="11526807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Different plant growth regulators (Benzyl aminopurine, Kinetin, Gibberellic acid,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Indole Butyric acid) have been used to optimize shoot multiplication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Higher shoot multiplication rate (3.5) was observed in liquid culture compared to semi-solid medium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Normal shoot development with average shoot height (4 cm) was observed in liquid culture system</a:t>
            </a:r>
          </a:p>
        </p:txBody>
      </p:sp>
    </p:spTree>
    <p:extLst>
      <p:ext uri="{BB962C8B-B14F-4D97-AF65-F5344CB8AC3E}">
        <p14:creationId xmlns:p14="http://schemas.microsoft.com/office/powerpoint/2010/main" val="155547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IN" sz="3200" b="1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microtuber</a:t>
            </a:r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1FA655-6F7A-1ADE-CA0B-488B0A47265C}"/>
              </a:ext>
            </a:extLst>
          </p:cNvPr>
          <p:cNvSpPr txBox="1"/>
          <p:nvPr/>
        </p:nvSpPr>
        <p:spPr>
          <a:xfrm>
            <a:off x="624334" y="3925267"/>
            <a:ext cx="1077617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IN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</a:t>
            </a:r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development medium optimized by comparing semi-solid and liquid culture system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A59B7-65BF-46D0-9138-CADB055815D6}"/>
              </a:ext>
            </a:extLst>
          </p:cNvPr>
          <p:cNvSpPr txBox="1"/>
          <p:nvPr/>
        </p:nvSpPr>
        <p:spPr>
          <a:xfrm>
            <a:off x="332596" y="4730428"/>
            <a:ext cx="11526807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aximum numbers of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(4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/shoot) on the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Murashige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and Skoog medium were supplemented with 6-benzylaminopurine (0.88 µM) and sucrose (8%)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Higher numbers of </a:t>
            </a:r>
            <a:r>
              <a:rPr lang="en-IN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(4) were observed in liquid culture compared to semi-solid medium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Average 15 </a:t>
            </a:r>
            <a:r>
              <a:rPr lang="en-IN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harvested after 6 weeks of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100% of </a:t>
            </a:r>
            <a:r>
              <a:rPr lang="en-IN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developed shoots under </a:t>
            </a:r>
            <a:r>
              <a:rPr lang="en-IN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conditions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pic>
        <p:nvPicPr>
          <p:cNvPr id="3" name="Picture 2" descr="A close-up of some seeds&#10;&#10;Description automatically generated">
            <a:extLst>
              <a:ext uri="{FF2B5EF4-FFF2-40B4-BE49-F238E27FC236}">
                <a16:creationId xmlns:a16="http://schemas.microsoft.com/office/drawing/2014/main" id="{CFE623F0-C2B4-4D4C-B84B-AE0821C10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24131" r="5010" b="31703"/>
          <a:stretch/>
        </p:blipFill>
        <p:spPr>
          <a:xfrm>
            <a:off x="8102976" y="788204"/>
            <a:ext cx="3297528" cy="2966514"/>
          </a:xfrm>
          <a:prstGeom prst="rect">
            <a:avLst/>
          </a:prstGeom>
        </p:spPr>
      </p:pic>
      <p:pic>
        <p:nvPicPr>
          <p:cNvPr id="6" name="Picture 5" descr="A group of test tubes with plants in them&#10;&#10;Description automatically generated">
            <a:extLst>
              <a:ext uri="{FF2B5EF4-FFF2-40B4-BE49-F238E27FC236}">
                <a16:creationId xmlns:a16="http://schemas.microsoft.com/office/drawing/2014/main" id="{C8D0DA97-15BA-EAD2-0525-153644E32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3507" r="15389" b="8436"/>
          <a:stretch/>
        </p:blipFill>
        <p:spPr>
          <a:xfrm>
            <a:off x="3048760" y="788204"/>
            <a:ext cx="4841793" cy="2982444"/>
          </a:xfrm>
          <a:prstGeom prst="rect">
            <a:avLst/>
          </a:prstGeom>
        </p:spPr>
      </p:pic>
      <p:pic>
        <p:nvPicPr>
          <p:cNvPr id="10" name="Picture 9" descr="A plant in a glass container&#10;&#10;Description automatically generated">
            <a:extLst>
              <a:ext uri="{FF2B5EF4-FFF2-40B4-BE49-F238E27FC236}">
                <a16:creationId xmlns:a16="http://schemas.microsoft.com/office/drawing/2014/main" id="{7BD681EA-C52F-41FC-C966-D8EC31444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r="25053" b="29138"/>
          <a:stretch/>
        </p:blipFill>
        <p:spPr>
          <a:xfrm>
            <a:off x="624334" y="782263"/>
            <a:ext cx="2253491" cy="29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1FFDD-C74B-4E14-8129-2B955E8BFBD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C2C8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Microtuber</a:t>
            </a:r>
            <a:r>
              <a:rPr lang="en-IN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storage and shoot development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A817B4F-E82D-4744-A3A8-A47A83E8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1FA655-6F7A-1ADE-CA0B-488B0A47265C}"/>
              </a:ext>
            </a:extLst>
          </p:cNvPr>
          <p:cNvSpPr txBox="1"/>
          <p:nvPr/>
        </p:nvSpPr>
        <p:spPr>
          <a:xfrm>
            <a:off x="624334" y="3925267"/>
            <a:ext cx="1077617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</a:t>
            </a:r>
            <a:r>
              <a:rPr lang="en-IN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collection, storage and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shoot development under </a:t>
            </a:r>
            <a:r>
              <a:rPr lang="en-IN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in vitro 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and </a:t>
            </a:r>
            <a:r>
              <a:rPr lang="en-IN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ex vitro</a:t>
            </a:r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conditions</a:t>
            </a:r>
            <a:endParaRPr lang="en-IN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A59B7-65BF-46D0-9138-CADB055815D6}"/>
              </a:ext>
            </a:extLst>
          </p:cNvPr>
          <p:cNvSpPr txBox="1"/>
          <p:nvPr/>
        </p:nvSpPr>
        <p:spPr>
          <a:xfrm>
            <a:off x="332596" y="4730428"/>
            <a:ext cx="11526807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(&gt;0.5 cm) were harvested and stored at 4 °C in dark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100% of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microtubers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developed normal shoots after 18 days of storage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All shoots survived in the greenhouse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Rooted shoots from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microshoots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have been acclimatized with a survival rate more than 90%</a:t>
            </a:r>
          </a:p>
        </p:txBody>
      </p:sp>
      <p:pic>
        <p:nvPicPr>
          <p:cNvPr id="8" name="Picture 7" descr="A plant growing in a jar&#10;&#10;Description automatically generated">
            <a:extLst>
              <a:ext uri="{FF2B5EF4-FFF2-40B4-BE49-F238E27FC236}">
                <a16:creationId xmlns:a16="http://schemas.microsoft.com/office/drawing/2014/main" id="{5E726C45-B5D4-B154-7817-0DCD1057E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15431" r="21845" b="28376"/>
          <a:stretch/>
        </p:blipFill>
        <p:spPr>
          <a:xfrm>
            <a:off x="3722149" y="862251"/>
            <a:ext cx="2044557" cy="2778125"/>
          </a:xfrm>
          <a:prstGeom prst="rect">
            <a:avLst/>
          </a:prstGeom>
        </p:spPr>
      </p:pic>
      <p:pic>
        <p:nvPicPr>
          <p:cNvPr id="5" name="Picture 4" descr="A couple of containers with food in them&#10;&#10;Description automatically generated with medium confidence">
            <a:extLst>
              <a:ext uri="{FF2B5EF4-FFF2-40B4-BE49-F238E27FC236}">
                <a16:creationId xmlns:a16="http://schemas.microsoft.com/office/drawing/2014/main" id="{F0A3C9E1-23B2-F7FA-368A-E6DF2D97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4433" r="10937" b="45018"/>
          <a:stretch/>
        </p:blipFill>
        <p:spPr>
          <a:xfrm>
            <a:off x="332596" y="849072"/>
            <a:ext cx="3041150" cy="2780822"/>
          </a:xfrm>
          <a:prstGeom prst="rect">
            <a:avLst/>
          </a:prstGeom>
        </p:spPr>
      </p:pic>
      <p:pic>
        <p:nvPicPr>
          <p:cNvPr id="9" name="Picture 8" descr="A plant in a blue container&#10;&#10;Description automatically generated">
            <a:extLst>
              <a:ext uri="{FF2B5EF4-FFF2-40B4-BE49-F238E27FC236}">
                <a16:creationId xmlns:a16="http://schemas.microsoft.com/office/drawing/2014/main" id="{5380A8D9-5574-9BB9-EB28-1B0E1B259B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25244"/>
          <a:stretch/>
        </p:blipFill>
        <p:spPr>
          <a:xfrm>
            <a:off x="6786738" y="863203"/>
            <a:ext cx="3267852" cy="2777173"/>
          </a:xfrm>
          <a:prstGeom prst="rect">
            <a:avLst/>
          </a:prstGeom>
        </p:spPr>
      </p:pic>
      <p:pic>
        <p:nvPicPr>
          <p:cNvPr id="11" name="Picture 10" descr="A plant in a pot&#10;&#10;Description automatically generated">
            <a:extLst>
              <a:ext uri="{FF2B5EF4-FFF2-40B4-BE49-F238E27FC236}">
                <a16:creationId xmlns:a16="http://schemas.microsoft.com/office/drawing/2014/main" id="{968BA4F1-895E-3B53-523B-2AEE2099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20974" r="24787" b="17304"/>
          <a:stretch/>
        </p:blipFill>
        <p:spPr>
          <a:xfrm>
            <a:off x="10204222" y="812574"/>
            <a:ext cx="1507275" cy="27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90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4222</TotalTime>
  <Words>1251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Calisto MT</vt:lpstr>
      <vt:lpstr>Georgia</vt:lpstr>
      <vt:lpstr>Times New Roman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Riddhi Prajapati</dc:creator>
  <cp:lastModifiedBy>MDPI</cp:lastModifiedBy>
  <cp:revision>87</cp:revision>
  <dcterms:created xsi:type="dcterms:W3CDTF">2022-01-06T06:56:33Z</dcterms:created>
  <dcterms:modified xsi:type="dcterms:W3CDTF">2023-10-27T01:19:20Z</dcterms:modified>
</cp:coreProperties>
</file>