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2"/>
  </p:notesMasterIdLst>
  <p:handoutMasterIdLst>
    <p:handoutMasterId r:id="rId13"/>
  </p:handoutMasterIdLst>
  <p:sldIdLst>
    <p:sldId id="256" r:id="rId2"/>
    <p:sldId id="257" r:id="rId3"/>
    <p:sldId id="261" r:id="rId4"/>
    <p:sldId id="258" r:id="rId5"/>
    <p:sldId id="262" r:id="rId6"/>
    <p:sldId id="263" r:id="rId7"/>
    <p:sldId id="264" r:id="rId8"/>
    <p:sldId id="259" r:id="rId9"/>
    <p:sldId id="265"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A65A8C4-0486-4403-ABE5-1E7A35D4E59E}">
          <p14:sldIdLst>
            <p14:sldId id="256"/>
          </p14:sldIdLst>
        </p14:section>
        <p14:section name="1. Introduction" id="{B8B0EE05-E882-43FA-A9CD-93DF0169E4E5}">
          <p14:sldIdLst>
            <p14:sldId id="257"/>
            <p14:sldId id="261"/>
          </p14:sldIdLst>
        </p14:section>
        <p14:section name="Methods" id="{D08D20FF-C5B2-4EFD-B15D-5E0A22293D38}">
          <p14:sldIdLst>
            <p14:sldId id="258"/>
            <p14:sldId id="262"/>
            <p14:sldId id="263"/>
            <p14:sldId id="264"/>
          </p14:sldIdLst>
        </p14:section>
        <p14:section name="Results" id="{6B647409-BC69-4447-B4F4-803E03CABDC2}">
          <p14:sldIdLst>
            <p14:sldId id="259"/>
            <p14:sldId id="265"/>
          </p14:sldIdLst>
        </p14:section>
        <p14:section name="Discussions" id="{44CDF530-1D25-43BF-88DA-88C5F107B43E}">
          <p14:sldIdLst>
            <p14:sldId id="2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B00"/>
    <a:srgbClr val="F8F8F8"/>
    <a:srgbClr val="0047C8"/>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98" autoAdjust="0"/>
    <p:restoredTop sz="78867" autoAdjust="0"/>
  </p:normalViewPr>
  <p:slideViewPr>
    <p:cSldViewPr snapToGrid="0">
      <p:cViewPr varScale="1">
        <p:scale>
          <a:sx n="86" d="100"/>
          <a:sy n="86" d="100"/>
        </p:scale>
        <p:origin x="1158" y="78"/>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123" d="100"/>
          <a:sy n="123" d="100"/>
        </p:scale>
        <p:origin x="373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rgbClr val="0047C8"/>
        </a:solidFill>
      </dgm:spPr>
      <dgm:t>
        <a:bodyPr/>
        <a:lstStyle/>
        <a:p>
          <a:r>
            <a:rPr kumimoji="1" lang="en-US" altLang="ja-JP" sz="800" dirty="0">
              <a:solidFill>
                <a:schemeClr val="bg1"/>
              </a:solidFill>
              <a:latin typeface="+mj-ea"/>
              <a:ea typeface="+mj-ea"/>
            </a:rPr>
            <a:t>Introduction</a:t>
          </a:r>
          <a:endParaRPr kumimoji="1" lang="ja-JP" altLang="en-US" sz="1000" dirty="0">
            <a:solidFill>
              <a:schemeClr val="bg1"/>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Methods</a:t>
          </a:r>
          <a:endParaRPr kumimoji="1" lang="ja-JP" altLang="en-US" sz="1000" dirty="0">
            <a:solidFill>
              <a:schemeClr val="tx1">
                <a:lumMod val="50000"/>
                <a:lumOff val="50000"/>
              </a:schemeClr>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rgbClr val="0047C8"/>
        </a:solidFill>
      </dgm:spPr>
      <dgm:t>
        <a:bodyPr/>
        <a:lstStyle/>
        <a:p>
          <a:r>
            <a:rPr kumimoji="1" lang="en-US" altLang="ja-JP" sz="800" dirty="0">
              <a:solidFill>
                <a:schemeClr val="bg1"/>
              </a:solidFill>
              <a:latin typeface="+mj-ea"/>
              <a:ea typeface="+mj-ea"/>
            </a:rPr>
            <a:t>Introduction</a:t>
          </a:r>
          <a:endParaRPr kumimoji="1" lang="ja-JP" altLang="en-US" sz="1000" dirty="0">
            <a:solidFill>
              <a:schemeClr val="bg1"/>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Methods</a:t>
          </a:r>
          <a:endParaRPr kumimoji="1" lang="ja-JP" altLang="en-US" sz="1000" dirty="0">
            <a:solidFill>
              <a:schemeClr val="tx1">
                <a:lumMod val="50000"/>
                <a:lumOff val="50000"/>
              </a:schemeClr>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rgbClr val="0047C8"/>
        </a:solidFill>
      </dgm:spPr>
      <dgm:t>
        <a:bodyPr/>
        <a:lstStyle/>
        <a:p>
          <a:r>
            <a:rPr kumimoji="1" lang="en-US" altLang="ja-JP" sz="800" dirty="0">
              <a:solidFill>
                <a:schemeClr val="bg1"/>
              </a:solidFill>
              <a:latin typeface="+mj-ea"/>
              <a:ea typeface="+mj-ea"/>
            </a:rPr>
            <a:t>Methods</a:t>
          </a:r>
          <a:endParaRPr kumimoji="1" lang="ja-JP" altLang="en-US" sz="1000" dirty="0">
            <a:solidFill>
              <a:schemeClr val="bg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rgbClr val="0047C8"/>
        </a:solidFill>
      </dgm:spPr>
      <dgm:t>
        <a:bodyPr/>
        <a:lstStyle/>
        <a:p>
          <a:r>
            <a:rPr kumimoji="1" lang="en-US" altLang="ja-JP" sz="800" dirty="0">
              <a:solidFill>
                <a:schemeClr val="bg1"/>
              </a:solidFill>
              <a:latin typeface="+mj-ea"/>
              <a:ea typeface="+mj-ea"/>
            </a:rPr>
            <a:t>Methods</a:t>
          </a:r>
          <a:endParaRPr kumimoji="1" lang="ja-JP" altLang="en-US" sz="1000" dirty="0">
            <a:solidFill>
              <a:schemeClr val="bg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rgbClr val="0047C8"/>
        </a:solidFill>
      </dgm:spPr>
      <dgm:t>
        <a:bodyPr/>
        <a:lstStyle/>
        <a:p>
          <a:r>
            <a:rPr kumimoji="1" lang="en-US" altLang="ja-JP" sz="800" dirty="0">
              <a:solidFill>
                <a:schemeClr val="bg1"/>
              </a:solidFill>
              <a:latin typeface="+mj-ea"/>
              <a:ea typeface="+mj-ea"/>
            </a:rPr>
            <a:t>Methods</a:t>
          </a:r>
          <a:endParaRPr kumimoji="1" lang="ja-JP" altLang="en-US" sz="1000" dirty="0">
            <a:solidFill>
              <a:schemeClr val="bg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Results</a:t>
          </a:r>
          <a:endParaRPr kumimoji="1" lang="ja-JP" altLang="en-US" sz="1200" dirty="0">
            <a:solidFill>
              <a:schemeClr val="tx1">
                <a:lumMod val="50000"/>
                <a:lumOff val="50000"/>
              </a:schemeClr>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rgbClr val="0047C8"/>
        </a:solidFill>
      </dgm:spPr>
      <dgm:t>
        <a:bodyPr/>
        <a:lstStyle/>
        <a:p>
          <a:r>
            <a:rPr kumimoji="1" lang="en-US" altLang="ja-JP" sz="800" dirty="0">
              <a:solidFill>
                <a:schemeClr val="bg1"/>
              </a:solidFill>
              <a:latin typeface="+mj-ea"/>
              <a:ea typeface="+mj-ea"/>
            </a:rPr>
            <a:t>Methods</a:t>
          </a:r>
          <a:endParaRPr kumimoji="1" lang="ja-JP" altLang="en-US" sz="1000" dirty="0">
            <a:solidFill>
              <a:schemeClr val="bg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rgbClr val="0047C8"/>
        </a:solidFill>
      </dgm:spPr>
      <dgm:t>
        <a:bodyPr/>
        <a:lstStyle/>
        <a:p>
          <a:r>
            <a:rPr kumimoji="1" lang="en-US" altLang="ja-JP" sz="800" dirty="0">
              <a:solidFill>
                <a:schemeClr val="bg1"/>
              </a:solidFill>
              <a:latin typeface="+mj-ea"/>
              <a:ea typeface="+mj-ea"/>
            </a:rPr>
            <a:t>Results</a:t>
          </a:r>
          <a:endParaRPr kumimoji="1" lang="ja-JP" altLang="en-US" sz="1200" dirty="0">
            <a:solidFill>
              <a:schemeClr val="bg1"/>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chemeClr val="bg1">
            <a:lumMod val="75000"/>
          </a:schemeClr>
        </a:solidFill>
      </dgm:spPr>
      <dgm:t>
        <a:bodyPr/>
        <a:lstStyle/>
        <a:p>
          <a:r>
            <a:rPr kumimoji="1" lang="en-US" altLang="ja-JP" sz="800" dirty="0">
              <a:solidFill>
                <a:schemeClr val="tx1"/>
              </a:solidFill>
              <a:latin typeface="+mj-ea"/>
              <a:ea typeface="+mj-ea"/>
            </a:rPr>
            <a:t>Methods</a:t>
          </a:r>
          <a:endParaRPr kumimoji="1" lang="ja-JP" altLang="en-US" sz="1000" dirty="0">
            <a:solidFill>
              <a:schemeClr val="tx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rgbClr val="0047C8"/>
        </a:solidFill>
      </dgm:spPr>
      <dgm:t>
        <a:bodyPr/>
        <a:lstStyle/>
        <a:p>
          <a:r>
            <a:rPr kumimoji="1" lang="en-US" altLang="ja-JP" sz="800" dirty="0">
              <a:solidFill>
                <a:schemeClr val="bg1"/>
              </a:solidFill>
              <a:latin typeface="+mj-ea"/>
              <a:ea typeface="+mj-ea"/>
            </a:rPr>
            <a:t>Results</a:t>
          </a:r>
          <a:endParaRPr kumimoji="1" lang="ja-JP" altLang="en-US" sz="1200" dirty="0">
            <a:solidFill>
              <a:schemeClr val="bg1"/>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chemeClr val="bg1">
            <a:lumMod val="75000"/>
          </a:schemeClr>
        </a:solidFill>
      </dgm:spPr>
      <dgm:t>
        <a:bodyPr/>
        <a:lstStyle/>
        <a:p>
          <a:r>
            <a:rPr kumimoji="1" lang="en-US" altLang="ja-JP" sz="800" dirty="0">
              <a:solidFill>
                <a:schemeClr val="tx1"/>
              </a:solidFill>
              <a:latin typeface="+mj-ea"/>
              <a:ea typeface="+mj-ea"/>
            </a:rPr>
            <a:t>Methods</a:t>
          </a:r>
          <a:endParaRPr kumimoji="1" lang="ja-JP" altLang="en-US" sz="1000" dirty="0">
            <a:solidFill>
              <a:schemeClr val="tx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chemeClr val="bg1">
            <a:lumMod val="95000"/>
          </a:schemeClr>
        </a:solidFill>
      </dgm:spPr>
      <dgm:t>
        <a:bodyPr/>
        <a:lstStyle/>
        <a:p>
          <a:r>
            <a:rPr kumimoji="1" lang="en-US" altLang="ja-JP" sz="800" dirty="0">
              <a:solidFill>
                <a:schemeClr val="tx1">
                  <a:lumMod val="50000"/>
                  <a:lumOff val="50000"/>
                </a:schemeClr>
              </a:solidFill>
              <a:latin typeface="+mj-ea"/>
              <a:ea typeface="+mj-ea"/>
            </a:rPr>
            <a:t>Discussions</a:t>
          </a:r>
          <a:endParaRPr kumimoji="1" lang="ja-JP" altLang="en-US" sz="1200" dirty="0">
            <a:solidFill>
              <a:schemeClr val="tx1">
                <a:lumMod val="50000"/>
                <a:lumOff val="50000"/>
              </a:schemeClr>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89F492-EF32-4C62-9C8F-58799AE3D48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kumimoji="1" lang="ja-JP" altLang="en-US"/>
        </a:p>
      </dgm:t>
    </dgm:pt>
    <dgm:pt modelId="{0C85581A-76F2-4C88-A49D-69FA1498F042}">
      <dgm:prSet phldrT="[テキスト]" custT="1"/>
      <dgm:spPr>
        <a:solidFill>
          <a:schemeClr val="bg1">
            <a:lumMod val="75000"/>
          </a:schemeClr>
        </a:solidFill>
      </dgm:spPr>
      <dgm:t>
        <a:bodyPr/>
        <a:lstStyle/>
        <a:p>
          <a:r>
            <a:rPr kumimoji="1" lang="en-US" altLang="ja-JP" sz="800" dirty="0">
              <a:solidFill>
                <a:schemeClr val="tx1">
                  <a:lumMod val="85000"/>
                  <a:lumOff val="15000"/>
                </a:schemeClr>
              </a:solidFill>
              <a:latin typeface="+mj-ea"/>
              <a:ea typeface="+mj-ea"/>
            </a:rPr>
            <a:t>Introduction</a:t>
          </a:r>
          <a:endParaRPr kumimoji="1" lang="ja-JP" altLang="en-US" sz="1000" dirty="0">
            <a:solidFill>
              <a:schemeClr val="tx1">
                <a:lumMod val="85000"/>
                <a:lumOff val="15000"/>
              </a:schemeClr>
            </a:solidFill>
            <a:latin typeface="+mj-ea"/>
            <a:ea typeface="+mj-ea"/>
          </a:endParaRPr>
        </a:p>
      </dgm:t>
    </dgm:pt>
    <dgm:pt modelId="{6467095E-EA82-4AA3-89BC-C4539ECE697A}" type="par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ACC1D39D-C123-48AB-9099-EE22B3390136}" type="sibTrans" cxnId="{5EC449D6-4401-429E-A25F-316B4B786920}">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55B4478F-8851-4924-B4A5-1E0447B8D441}">
      <dgm:prSet phldrT="[テキスト]" custT="1"/>
      <dgm:spPr>
        <a:solidFill>
          <a:schemeClr val="bg1">
            <a:lumMod val="75000"/>
          </a:schemeClr>
        </a:solidFill>
      </dgm:spPr>
      <dgm:t>
        <a:bodyPr/>
        <a:lstStyle/>
        <a:p>
          <a:r>
            <a:rPr kumimoji="1" lang="en-US" altLang="ja-JP" sz="800" dirty="0">
              <a:solidFill>
                <a:schemeClr val="tx1"/>
              </a:solidFill>
              <a:latin typeface="+mj-ea"/>
              <a:ea typeface="+mj-ea"/>
            </a:rPr>
            <a:t>Results</a:t>
          </a:r>
          <a:endParaRPr kumimoji="1" lang="ja-JP" altLang="en-US" sz="1200" dirty="0">
            <a:solidFill>
              <a:schemeClr val="tx1"/>
            </a:solidFill>
            <a:latin typeface="+mj-ea"/>
            <a:ea typeface="+mj-ea"/>
          </a:endParaRPr>
        </a:p>
      </dgm:t>
    </dgm:pt>
    <dgm:pt modelId="{B10CC799-2130-4036-8DB6-ADCBD3C942BB}" type="par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16271454-4AE6-4670-96F5-A11BE9DB4EC9}" type="sibTrans" cxnId="{679F1565-398C-42BF-986F-07A4C5613BF6}">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CB42D7B2-401D-4EDE-B63C-32A16D5A1D5D}">
      <dgm:prSet custT="1"/>
      <dgm:spPr>
        <a:solidFill>
          <a:schemeClr val="bg1">
            <a:lumMod val="75000"/>
          </a:schemeClr>
        </a:solidFill>
      </dgm:spPr>
      <dgm:t>
        <a:bodyPr/>
        <a:lstStyle/>
        <a:p>
          <a:r>
            <a:rPr kumimoji="1" lang="en-US" altLang="ja-JP" sz="800" dirty="0">
              <a:solidFill>
                <a:schemeClr val="tx1"/>
              </a:solidFill>
              <a:latin typeface="+mj-ea"/>
              <a:ea typeface="+mj-ea"/>
            </a:rPr>
            <a:t>Methods</a:t>
          </a:r>
          <a:endParaRPr kumimoji="1" lang="ja-JP" altLang="en-US" sz="1000" dirty="0">
            <a:solidFill>
              <a:schemeClr val="tx1"/>
            </a:solidFill>
            <a:latin typeface="+mj-ea"/>
            <a:ea typeface="+mj-ea"/>
          </a:endParaRPr>
        </a:p>
      </dgm:t>
    </dgm:pt>
    <dgm:pt modelId="{6873BCA0-B375-4E71-B107-D00B99DA9B91}" type="par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DDC4D0C6-5577-4552-AAF7-C40FA9DDD76C}" type="sibTrans" cxnId="{7AF15FF0-929F-42C0-A4F0-E87DD4DFE1A8}">
      <dgm:prSet/>
      <dgm:spPr/>
      <dgm:t>
        <a:bodyPr/>
        <a:lstStyle/>
        <a:p>
          <a:endParaRPr kumimoji="1" lang="ja-JP" altLang="en-US" sz="2000">
            <a:latin typeface="Noto Sans CJK JP Light" panose="020B0300000000000000" pitchFamily="34" charset="-128"/>
            <a:ea typeface="Noto Sans CJK JP Light" panose="020B0300000000000000" pitchFamily="34" charset="-128"/>
          </a:endParaRPr>
        </a:p>
      </dgm:t>
    </dgm:pt>
    <dgm:pt modelId="{9A09EF5D-33D2-4202-8B42-02E6A70BA5E7}">
      <dgm:prSet phldrT="[テキスト]" custT="1"/>
      <dgm:spPr>
        <a:solidFill>
          <a:srgbClr val="0047C8"/>
        </a:solidFill>
      </dgm:spPr>
      <dgm:t>
        <a:bodyPr/>
        <a:lstStyle/>
        <a:p>
          <a:r>
            <a:rPr kumimoji="1" lang="en-US" altLang="ja-JP" sz="800" dirty="0">
              <a:solidFill>
                <a:schemeClr val="bg1"/>
              </a:solidFill>
              <a:latin typeface="+mj-ea"/>
              <a:ea typeface="+mj-ea"/>
            </a:rPr>
            <a:t>Discussions</a:t>
          </a:r>
          <a:endParaRPr kumimoji="1" lang="ja-JP" altLang="en-US" sz="1200" dirty="0">
            <a:solidFill>
              <a:schemeClr val="bg1"/>
            </a:solidFill>
            <a:latin typeface="+mj-ea"/>
            <a:ea typeface="+mj-ea"/>
          </a:endParaRPr>
        </a:p>
      </dgm:t>
    </dgm:pt>
    <dgm:pt modelId="{05316C54-7AA3-43AD-8FAA-9D0625A2D024}" type="parTrans" cxnId="{60A6883F-A896-4B38-A40F-BA6C99336263}">
      <dgm:prSet/>
      <dgm:spPr/>
      <dgm:t>
        <a:bodyPr/>
        <a:lstStyle/>
        <a:p>
          <a:endParaRPr kumimoji="1" lang="ja-JP" altLang="en-US"/>
        </a:p>
      </dgm:t>
    </dgm:pt>
    <dgm:pt modelId="{75DE2C9E-FB30-44AF-A49E-CC1EB9776FC8}" type="sibTrans" cxnId="{60A6883F-A896-4B38-A40F-BA6C99336263}">
      <dgm:prSet/>
      <dgm:spPr/>
      <dgm:t>
        <a:bodyPr/>
        <a:lstStyle/>
        <a:p>
          <a:endParaRPr kumimoji="1" lang="ja-JP" altLang="en-US"/>
        </a:p>
      </dgm:t>
    </dgm:pt>
    <dgm:pt modelId="{99A80356-DFB6-47F0-A6DF-D1687D1482D9}" type="pres">
      <dgm:prSet presAssocID="{E789F492-EF32-4C62-9C8F-58799AE3D48E}" presName="Name0" presStyleCnt="0">
        <dgm:presLayoutVars>
          <dgm:dir/>
          <dgm:resizeHandles val="exact"/>
        </dgm:presLayoutVars>
      </dgm:prSet>
      <dgm:spPr/>
    </dgm:pt>
    <dgm:pt modelId="{086A7FB0-48FB-427D-9EE5-E84BE7707935}" type="pres">
      <dgm:prSet presAssocID="{0C85581A-76F2-4C88-A49D-69FA1498F042}" presName="parTxOnly" presStyleLbl="node1" presStyleIdx="0" presStyleCnt="4" custLinFactNeighborX="-6499">
        <dgm:presLayoutVars>
          <dgm:bulletEnabled val="1"/>
        </dgm:presLayoutVars>
      </dgm:prSet>
      <dgm:spPr/>
    </dgm:pt>
    <dgm:pt modelId="{B670BD49-FF44-41D9-A99E-53B325F92C6E}" type="pres">
      <dgm:prSet presAssocID="{ACC1D39D-C123-48AB-9099-EE22B3390136}" presName="parSpace" presStyleCnt="0"/>
      <dgm:spPr/>
    </dgm:pt>
    <dgm:pt modelId="{078A2A87-B4A8-4331-B997-9EDB294BD89F}" type="pres">
      <dgm:prSet presAssocID="{CB42D7B2-401D-4EDE-B63C-32A16D5A1D5D}" presName="parTxOnly" presStyleLbl="node1" presStyleIdx="1" presStyleCnt="4">
        <dgm:presLayoutVars>
          <dgm:bulletEnabled val="1"/>
        </dgm:presLayoutVars>
      </dgm:prSet>
      <dgm:spPr/>
    </dgm:pt>
    <dgm:pt modelId="{C6DBDDFA-9F36-4450-BC5A-56AA6B52BEFB}" type="pres">
      <dgm:prSet presAssocID="{DDC4D0C6-5577-4552-AAF7-C40FA9DDD76C}" presName="parSpace" presStyleCnt="0"/>
      <dgm:spPr/>
    </dgm:pt>
    <dgm:pt modelId="{13E5DC97-2F92-4DC7-93A6-3470EA855709}" type="pres">
      <dgm:prSet presAssocID="{55B4478F-8851-4924-B4A5-1E0447B8D441}" presName="parTxOnly" presStyleLbl="node1" presStyleIdx="2" presStyleCnt="4">
        <dgm:presLayoutVars>
          <dgm:bulletEnabled val="1"/>
        </dgm:presLayoutVars>
      </dgm:prSet>
      <dgm:spPr/>
    </dgm:pt>
    <dgm:pt modelId="{8E4EDCD3-E964-4D81-87B7-8C716D3777C1}" type="pres">
      <dgm:prSet presAssocID="{16271454-4AE6-4670-96F5-A11BE9DB4EC9}" presName="parSpace" presStyleCnt="0"/>
      <dgm:spPr/>
    </dgm:pt>
    <dgm:pt modelId="{C6E93A02-5AEF-4C48-8A79-26EB6A0C94CC}" type="pres">
      <dgm:prSet presAssocID="{9A09EF5D-33D2-4202-8B42-02E6A70BA5E7}" presName="parTxOnly" presStyleLbl="node1" presStyleIdx="3" presStyleCnt="4">
        <dgm:presLayoutVars>
          <dgm:bulletEnabled val="1"/>
        </dgm:presLayoutVars>
      </dgm:prSet>
      <dgm:spPr/>
    </dgm:pt>
  </dgm:ptLst>
  <dgm:cxnLst>
    <dgm:cxn modelId="{D4E40E24-B4A9-4635-9CD5-E4AF62A1BE8B}" type="presOf" srcId="{9A09EF5D-33D2-4202-8B42-02E6A70BA5E7}" destId="{C6E93A02-5AEF-4C48-8A79-26EB6A0C94CC}" srcOrd="0" destOrd="0" presId="urn:microsoft.com/office/officeart/2005/8/layout/hChevron3"/>
    <dgm:cxn modelId="{60A6883F-A896-4B38-A40F-BA6C99336263}" srcId="{E789F492-EF32-4C62-9C8F-58799AE3D48E}" destId="{9A09EF5D-33D2-4202-8B42-02E6A70BA5E7}" srcOrd="3" destOrd="0" parTransId="{05316C54-7AA3-43AD-8FAA-9D0625A2D024}" sibTransId="{75DE2C9E-FB30-44AF-A49E-CC1EB9776FC8}"/>
    <dgm:cxn modelId="{5C0A9C60-D869-44AE-BE8C-6CE569E0A403}" type="presOf" srcId="{CB42D7B2-401D-4EDE-B63C-32A16D5A1D5D}" destId="{078A2A87-B4A8-4331-B997-9EDB294BD89F}" srcOrd="0" destOrd="0" presId="urn:microsoft.com/office/officeart/2005/8/layout/hChevron3"/>
    <dgm:cxn modelId="{679F1565-398C-42BF-986F-07A4C5613BF6}" srcId="{E789F492-EF32-4C62-9C8F-58799AE3D48E}" destId="{55B4478F-8851-4924-B4A5-1E0447B8D441}" srcOrd="2" destOrd="0" parTransId="{B10CC799-2130-4036-8DB6-ADCBD3C942BB}" sibTransId="{16271454-4AE6-4670-96F5-A11BE9DB4EC9}"/>
    <dgm:cxn modelId="{A0A9ED80-8676-409D-B2B3-3787E057CE2F}" type="presOf" srcId="{0C85581A-76F2-4C88-A49D-69FA1498F042}" destId="{086A7FB0-48FB-427D-9EE5-E84BE7707935}" srcOrd="0" destOrd="0" presId="urn:microsoft.com/office/officeart/2005/8/layout/hChevron3"/>
    <dgm:cxn modelId="{388563B0-3B6E-4BB2-A51B-8E2422954092}" type="presOf" srcId="{55B4478F-8851-4924-B4A5-1E0447B8D441}" destId="{13E5DC97-2F92-4DC7-93A6-3470EA855709}" srcOrd="0" destOrd="0" presId="urn:microsoft.com/office/officeart/2005/8/layout/hChevron3"/>
    <dgm:cxn modelId="{5EC449D6-4401-429E-A25F-316B4B786920}" srcId="{E789F492-EF32-4C62-9C8F-58799AE3D48E}" destId="{0C85581A-76F2-4C88-A49D-69FA1498F042}" srcOrd="0" destOrd="0" parTransId="{6467095E-EA82-4AA3-89BC-C4539ECE697A}" sibTransId="{ACC1D39D-C123-48AB-9099-EE22B3390136}"/>
    <dgm:cxn modelId="{2B34B5DD-4932-4840-AB0F-AF92ADB0D537}" type="presOf" srcId="{E789F492-EF32-4C62-9C8F-58799AE3D48E}" destId="{99A80356-DFB6-47F0-A6DF-D1687D1482D9}" srcOrd="0" destOrd="0" presId="urn:microsoft.com/office/officeart/2005/8/layout/hChevron3"/>
    <dgm:cxn modelId="{7AF15FF0-929F-42C0-A4F0-E87DD4DFE1A8}" srcId="{E789F492-EF32-4C62-9C8F-58799AE3D48E}" destId="{CB42D7B2-401D-4EDE-B63C-32A16D5A1D5D}" srcOrd="1" destOrd="0" parTransId="{6873BCA0-B375-4E71-B107-D00B99DA9B91}" sibTransId="{DDC4D0C6-5577-4552-AAF7-C40FA9DDD76C}"/>
    <dgm:cxn modelId="{A086D316-11DB-45B6-B15D-94F2FFB26EAB}" type="presParOf" srcId="{99A80356-DFB6-47F0-A6DF-D1687D1482D9}" destId="{086A7FB0-48FB-427D-9EE5-E84BE7707935}" srcOrd="0" destOrd="0" presId="urn:microsoft.com/office/officeart/2005/8/layout/hChevron3"/>
    <dgm:cxn modelId="{F6FD8607-2490-471E-B10E-D0183F44F944}" type="presParOf" srcId="{99A80356-DFB6-47F0-A6DF-D1687D1482D9}" destId="{B670BD49-FF44-41D9-A99E-53B325F92C6E}" srcOrd="1" destOrd="0" presId="urn:microsoft.com/office/officeart/2005/8/layout/hChevron3"/>
    <dgm:cxn modelId="{A31A996A-B0C8-44EF-9845-484B38C6D319}" type="presParOf" srcId="{99A80356-DFB6-47F0-A6DF-D1687D1482D9}" destId="{078A2A87-B4A8-4331-B997-9EDB294BD89F}" srcOrd="2" destOrd="0" presId="urn:microsoft.com/office/officeart/2005/8/layout/hChevron3"/>
    <dgm:cxn modelId="{A8982D2B-9723-47DB-98A8-2098143EA14F}" type="presParOf" srcId="{99A80356-DFB6-47F0-A6DF-D1687D1482D9}" destId="{C6DBDDFA-9F36-4450-BC5A-56AA6B52BEFB}" srcOrd="3" destOrd="0" presId="urn:microsoft.com/office/officeart/2005/8/layout/hChevron3"/>
    <dgm:cxn modelId="{7B405A2A-287D-4439-9629-5A7882B4E789}" type="presParOf" srcId="{99A80356-DFB6-47F0-A6DF-D1687D1482D9}" destId="{13E5DC97-2F92-4DC7-93A6-3470EA855709}" srcOrd="4" destOrd="0" presId="urn:microsoft.com/office/officeart/2005/8/layout/hChevron3"/>
    <dgm:cxn modelId="{A82398EC-FAA0-4532-B01A-749A06854E6E}" type="presParOf" srcId="{99A80356-DFB6-47F0-A6DF-D1687D1482D9}" destId="{8E4EDCD3-E964-4D81-87B7-8C716D3777C1}" srcOrd="5" destOrd="0" presId="urn:microsoft.com/office/officeart/2005/8/layout/hChevron3"/>
    <dgm:cxn modelId="{9109E52F-8F5A-4D61-8259-B37EBD2F706B}" type="presParOf" srcId="{99A80356-DFB6-47F0-A6DF-D1687D1482D9}" destId="{C6E93A02-5AEF-4C48-8A79-26EB6A0C94CC}"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Introduction</a:t>
          </a:r>
          <a:endParaRPr kumimoji="1" lang="ja-JP" altLang="en-US" sz="1000" kern="1200" dirty="0">
            <a:solidFill>
              <a:schemeClr val="bg1"/>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Methods</a:t>
          </a:r>
          <a:endParaRPr kumimoji="1" lang="ja-JP" altLang="en-US" sz="1000" kern="1200" dirty="0">
            <a:solidFill>
              <a:schemeClr val="tx1">
                <a:lumMod val="50000"/>
                <a:lumOff val="50000"/>
              </a:schemeClr>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Introduction</a:t>
          </a:r>
          <a:endParaRPr kumimoji="1" lang="ja-JP" altLang="en-US" sz="1000" kern="1200" dirty="0">
            <a:solidFill>
              <a:schemeClr val="bg1"/>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Methods</a:t>
          </a:r>
          <a:endParaRPr kumimoji="1" lang="ja-JP" altLang="en-US" sz="1000" kern="1200" dirty="0">
            <a:solidFill>
              <a:schemeClr val="tx1">
                <a:lumMod val="50000"/>
                <a:lumOff val="50000"/>
              </a:schemeClr>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Methods</a:t>
          </a:r>
          <a:endParaRPr kumimoji="1" lang="ja-JP" altLang="en-US" sz="1000" kern="1200" dirty="0">
            <a:solidFill>
              <a:schemeClr val="bg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Methods</a:t>
          </a:r>
          <a:endParaRPr kumimoji="1" lang="ja-JP" altLang="en-US" sz="1000" kern="1200" dirty="0">
            <a:solidFill>
              <a:schemeClr val="bg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Methods</a:t>
          </a:r>
          <a:endParaRPr kumimoji="1" lang="ja-JP" altLang="en-US" sz="1000" kern="1200" dirty="0">
            <a:solidFill>
              <a:schemeClr val="bg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Methods</a:t>
          </a:r>
          <a:endParaRPr kumimoji="1" lang="ja-JP" altLang="en-US" sz="1000" kern="1200" dirty="0">
            <a:solidFill>
              <a:schemeClr val="bg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Results</a:t>
          </a:r>
          <a:endParaRPr kumimoji="1" lang="ja-JP" altLang="en-US" sz="1200" kern="1200" dirty="0">
            <a:solidFill>
              <a:schemeClr val="tx1">
                <a:lumMod val="50000"/>
                <a:lumOff val="50000"/>
              </a:schemeClr>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solidFill>
              <a:latin typeface="+mj-ea"/>
              <a:ea typeface="+mj-ea"/>
            </a:rPr>
            <a:t>Methods</a:t>
          </a:r>
          <a:endParaRPr kumimoji="1" lang="ja-JP" altLang="en-US" sz="1000" kern="1200" dirty="0">
            <a:solidFill>
              <a:schemeClr val="tx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Results</a:t>
          </a:r>
          <a:endParaRPr kumimoji="1" lang="ja-JP" altLang="en-US" sz="1200" kern="1200" dirty="0">
            <a:solidFill>
              <a:schemeClr val="bg1"/>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solidFill>
              <a:latin typeface="+mj-ea"/>
              <a:ea typeface="+mj-ea"/>
            </a:rPr>
            <a:t>Methods</a:t>
          </a:r>
          <a:endParaRPr kumimoji="1" lang="ja-JP" altLang="en-US" sz="1000" kern="1200" dirty="0">
            <a:solidFill>
              <a:schemeClr val="tx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Results</a:t>
          </a:r>
          <a:endParaRPr kumimoji="1" lang="ja-JP" altLang="en-US" sz="1200" kern="1200" dirty="0">
            <a:solidFill>
              <a:schemeClr val="bg1"/>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50000"/>
                  <a:lumOff val="50000"/>
                </a:schemeClr>
              </a:solidFill>
              <a:latin typeface="+mj-ea"/>
              <a:ea typeface="+mj-ea"/>
            </a:rPr>
            <a:t>Discussions</a:t>
          </a:r>
          <a:endParaRPr kumimoji="1" lang="ja-JP" altLang="en-US" sz="1200" kern="1200" dirty="0">
            <a:solidFill>
              <a:schemeClr val="tx1">
                <a:lumMod val="50000"/>
                <a:lumOff val="50000"/>
              </a:schemeClr>
            </a:solidFill>
            <a:latin typeface="+mj-ea"/>
            <a:ea typeface="+mj-ea"/>
          </a:endParaRPr>
        </a:p>
      </dsp:txBody>
      <dsp:txXfrm>
        <a:off x="2252816" y="0"/>
        <a:ext cx="590308" cy="288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A7FB0-48FB-427D-9EE5-E84BE7707935}">
      <dsp:nvSpPr>
        <dsp:cNvPr id="0" name=""/>
        <dsp:cNvSpPr/>
      </dsp:nvSpPr>
      <dsp:spPr>
        <a:xfrm>
          <a:off x="0" y="0"/>
          <a:ext cx="878308" cy="288000"/>
        </a:xfrm>
        <a:prstGeom prst="homePlat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lumMod val="85000"/>
                  <a:lumOff val="15000"/>
                </a:schemeClr>
              </a:solidFill>
              <a:latin typeface="+mj-ea"/>
              <a:ea typeface="+mj-ea"/>
            </a:rPr>
            <a:t>Introduction</a:t>
          </a:r>
          <a:endParaRPr kumimoji="1" lang="ja-JP" altLang="en-US" sz="1000" kern="1200" dirty="0">
            <a:solidFill>
              <a:schemeClr val="tx1">
                <a:lumMod val="85000"/>
                <a:lumOff val="15000"/>
              </a:schemeClr>
            </a:solidFill>
            <a:latin typeface="+mj-ea"/>
            <a:ea typeface="+mj-ea"/>
          </a:endParaRPr>
        </a:p>
      </dsp:txBody>
      <dsp:txXfrm>
        <a:off x="0" y="0"/>
        <a:ext cx="806308" cy="288000"/>
      </dsp:txXfrm>
    </dsp:sp>
    <dsp:sp modelId="{078A2A87-B4A8-4331-B997-9EDB294BD89F}">
      <dsp:nvSpPr>
        <dsp:cNvPr id="0" name=""/>
        <dsp:cNvSpPr/>
      </dsp:nvSpPr>
      <dsp:spPr>
        <a:xfrm>
          <a:off x="703522" y="0"/>
          <a:ext cx="878308" cy="288000"/>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solidFill>
              <a:latin typeface="+mj-ea"/>
              <a:ea typeface="+mj-ea"/>
            </a:rPr>
            <a:t>Methods</a:t>
          </a:r>
          <a:endParaRPr kumimoji="1" lang="ja-JP" altLang="en-US" sz="1000" kern="1200" dirty="0">
            <a:solidFill>
              <a:schemeClr val="tx1"/>
            </a:solidFill>
            <a:latin typeface="+mj-ea"/>
            <a:ea typeface="+mj-ea"/>
          </a:endParaRPr>
        </a:p>
      </dsp:txBody>
      <dsp:txXfrm>
        <a:off x="847522" y="0"/>
        <a:ext cx="590308" cy="288000"/>
      </dsp:txXfrm>
    </dsp:sp>
    <dsp:sp modelId="{13E5DC97-2F92-4DC7-93A6-3470EA855709}">
      <dsp:nvSpPr>
        <dsp:cNvPr id="0" name=""/>
        <dsp:cNvSpPr/>
      </dsp:nvSpPr>
      <dsp:spPr>
        <a:xfrm>
          <a:off x="1406169" y="0"/>
          <a:ext cx="878308" cy="288000"/>
        </a:xfrm>
        <a:prstGeom prst="chevron">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tx1"/>
              </a:solidFill>
              <a:latin typeface="+mj-ea"/>
              <a:ea typeface="+mj-ea"/>
            </a:rPr>
            <a:t>Results</a:t>
          </a:r>
          <a:endParaRPr kumimoji="1" lang="ja-JP" altLang="en-US" sz="1200" kern="1200" dirty="0">
            <a:solidFill>
              <a:schemeClr val="tx1"/>
            </a:solidFill>
            <a:latin typeface="+mj-ea"/>
            <a:ea typeface="+mj-ea"/>
          </a:endParaRPr>
        </a:p>
      </dsp:txBody>
      <dsp:txXfrm>
        <a:off x="1550169" y="0"/>
        <a:ext cx="590308" cy="288000"/>
      </dsp:txXfrm>
    </dsp:sp>
    <dsp:sp modelId="{C6E93A02-5AEF-4C48-8A79-26EB6A0C94CC}">
      <dsp:nvSpPr>
        <dsp:cNvPr id="0" name=""/>
        <dsp:cNvSpPr/>
      </dsp:nvSpPr>
      <dsp:spPr>
        <a:xfrm>
          <a:off x="2108816" y="0"/>
          <a:ext cx="878308" cy="288000"/>
        </a:xfrm>
        <a:prstGeom prst="chevron">
          <a:avLst/>
        </a:prstGeom>
        <a:solidFill>
          <a:srgbClr val="004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kumimoji="1" lang="en-US" altLang="ja-JP" sz="800" kern="1200" dirty="0">
              <a:solidFill>
                <a:schemeClr val="bg1"/>
              </a:solidFill>
              <a:latin typeface="+mj-ea"/>
              <a:ea typeface="+mj-ea"/>
            </a:rPr>
            <a:t>Discussions</a:t>
          </a:r>
          <a:endParaRPr kumimoji="1" lang="ja-JP" altLang="en-US" sz="1200" kern="1200" dirty="0">
            <a:solidFill>
              <a:schemeClr val="bg1"/>
            </a:solidFill>
            <a:latin typeface="+mj-ea"/>
            <a:ea typeface="+mj-ea"/>
          </a:endParaRPr>
        </a:p>
      </dsp:txBody>
      <dsp:txXfrm>
        <a:off x="2252816" y="0"/>
        <a:ext cx="590308" cy="2880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8A4F3FD-0ECC-CEFF-6B19-F49853B943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latin typeface="Noto Sans CJK JP" panose="020B0500000000000000" pitchFamily="34" charset="-128"/>
              <a:ea typeface="Noto Sans CJK JP" panose="020B0500000000000000" pitchFamily="34" charset="-128"/>
            </a:endParaRPr>
          </a:p>
        </p:txBody>
      </p:sp>
      <p:sp>
        <p:nvSpPr>
          <p:cNvPr id="3" name="日付プレースホルダー 2">
            <a:extLst>
              <a:ext uri="{FF2B5EF4-FFF2-40B4-BE49-F238E27FC236}">
                <a16:creationId xmlns:a16="http://schemas.microsoft.com/office/drawing/2014/main" id="{22F5E111-1BB8-F606-705B-F015BE5452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3A35BF-C694-416D-9734-79F7CB8375C3}" type="datetimeFigureOut">
              <a:rPr kumimoji="1" lang="ja-JP" altLang="en-US" smtClean="0">
                <a:latin typeface="Noto Sans CJK JP" panose="020B0500000000000000" pitchFamily="34" charset="-128"/>
                <a:ea typeface="Noto Sans CJK JP" panose="020B0500000000000000" pitchFamily="34" charset="-128"/>
              </a:rPr>
              <a:t>2023/9/7</a:t>
            </a:fld>
            <a:endParaRPr kumimoji="1" lang="ja-JP" altLang="en-US" dirty="0">
              <a:latin typeface="Noto Sans CJK JP" panose="020B0500000000000000" pitchFamily="34" charset="-128"/>
              <a:ea typeface="Noto Sans CJK JP" panose="020B0500000000000000" pitchFamily="34" charset="-128"/>
            </a:endParaRPr>
          </a:p>
        </p:txBody>
      </p:sp>
      <p:sp>
        <p:nvSpPr>
          <p:cNvPr id="4" name="フッター プレースホルダー 3">
            <a:extLst>
              <a:ext uri="{FF2B5EF4-FFF2-40B4-BE49-F238E27FC236}">
                <a16:creationId xmlns:a16="http://schemas.microsoft.com/office/drawing/2014/main" id="{7392F72D-871F-548C-F5D1-418098CF99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latin typeface="Noto Sans CJK JP" panose="020B0500000000000000" pitchFamily="34" charset="-128"/>
              <a:ea typeface="Noto Sans CJK JP" panose="020B0500000000000000" pitchFamily="34" charset="-128"/>
            </a:endParaRPr>
          </a:p>
        </p:txBody>
      </p:sp>
      <p:sp>
        <p:nvSpPr>
          <p:cNvPr id="5" name="スライド番号プレースホルダー 4">
            <a:extLst>
              <a:ext uri="{FF2B5EF4-FFF2-40B4-BE49-F238E27FC236}">
                <a16:creationId xmlns:a16="http://schemas.microsoft.com/office/drawing/2014/main" id="{E9B20300-A672-127D-6FC2-4CE940D190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4C186D-8F3B-46C8-84C8-FADB655429E6}" type="slidenum">
              <a:rPr kumimoji="1" lang="ja-JP" altLang="en-US" smtClean="0">
                <a:latin typeface="Noto Sans CJK JP" panose="020B0500000000000000" pitchFamily="34" charset="-128"/>
                <a:ea typeface="Noto Sans CJK JP" panose="020B0500000000000000" pitchFamily="34" charset="-128"/>
              </a:rPr>
              <a:t>‹#›</a:t>
            </a:fld>
            <a:endParaRPr kumimoji="1" lang="ja-JP" altLang="en-US" dirty="0">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3611007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oto Sans CJK JP" panose="020B0500000000000000" pitchFamily="34" charset="-128"/>
                <a:ea typeface="Noto Sans CJK JP" panose="020B0500000000000000" pitchFamily="34" charset="-128"/>
              </a:defRPr>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oto Sans CJK JP" panose="020B0500000000000000" pitchFamily="34" charset="-128"/>
                <a:ea typeface="Noto Sans CJK JP" panose="020B0500000000000000" pitchFamily="34" charset="-128"/>
              </a:defRPr>
            </a:lvl1pPr>
          </a:lstStyle>
          <a:p>
            <a:fld id="{D2DDDCF2-7625-4744-B5E4-7E52F12BCA27}" type="datetimeFigureOut">
              <a:rPr kumimoji="1" lang="ja-JP" altLang="en-US" smtClean="0"/>
              <a:pPr/>
              <a:t>2023/9/7</a:t>
            </a:fld>
            <a:endParaRPr kumimoji="1" lang="ja-JP" altLang="en-US" dirty="0"/>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oto Sans CJK JP" panose="020B0500000000000000" pitchFamily="34" charset="-128"/>
                <a:ea typeface="Noto Sans CJK JP" panose="020B0500000000000000" pitchFamily="34"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oto Sans CJK JP" panose="020B0500000000000000" pitchFamily="34" charset="-128"/>
                <a:ea typeface="Noto Sans CJK JP" panose="020B0500000000000000" pitchFamily="34" charset="-128"/>
              </a:defRPr>
            </a:lvl1pPr>
          </a:lstStyle>
          <a:p>
            <a:fld id="{139F413C-95FA-4BD6-9F03-4DD61503933A}" type="slidenum">
              <a:rPr kumimoji="1" lang="ja-JP" altLang="en-US" smtClean="0"/>
              <a:pPr/>
              <a:t>‹#›</a:t>
            </a:fld>
            <a:endParaRPr kumimoji="1" lang="ja-JP" altLang="en-US" dirty="0"/>
          </a:p>
        </p:txBody>
      </p:sp>
    </p:spTree>
    <p:extLst>
      <p:ext uri="{BB962C8B-B14F-4D97-AF65-F5344CB8AC3E}">
        <p14:creationId xmlns:p14="http://schemas.microsoft.com/office/powerpoint/2010/main" val="42244532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Noto Sans CJK JP" panose="020B0500000000000000" pitchFamily="34" charset="-128"/>
        <a:ea typeface="Noto Sans CJK JP" panose="020B0500000000000000" pitchFamily="34" charset="-128"/>
        <a:cs typeface="+mn-cs"/>
      </a:defRPr>
    </a:lvl1pPr>
    <a:lvl2pPr marL="457200" algn="l" defTabSz="914400" rtl="0" eaLnBrk="1" latinLnBrk="0" hangingPunct="1">
      <a:defRPr kumimoji="1" sz="1200" kern="1200">
        <a:solidFill>
          <a:schemeClr val="tx1"/>
        </a:solidFill>
        <a:latin typeface="Noto Sans CJK JP" panose="020B0500000000000000" pitchFamily="34" charset="-128"/>
        <a:ea typeface="Noto Sans CJK JP" panose="020B0500000000000000" pitchFamily="34" charset="-128"/>
        <a:cs typeface="+mn-cs"/>
      </a:defRPr>
    </a:lvl2pPr>
    <a:lvl3pPr marL="914400" algn="l" defTabSz="914400" rtl="0" eaLnBrk="1" latinLnBrk="0" hangingPunct="1">
      <a:defRPr kumimoji="1" sz="1200" kern="1200">
        <a:solidFill>
          <a:schemeClr val="tx1"/>
        </a:solidFill>
        <a:latin typeface="Noto Sans CJK JP" panose="020B0500000000000000" pitchFamily="34" charset="-128"/>
        <a:ea typeface="Noto Sans CJK JP" panose="020B0500000000000000" pitchFamily="34" charset="-128"/>
        <a:cs typeface="+mn-cs"/>
      </a:defRPr>
    </a:lvl3pPr>
    <a:lvl4pPr marL="1371600" algn="l" defTabSz="914400" rtl="0" eaLnBrk="1" latinLnBrk="0" hangingPunct="1">
      <a:defRPr kumimoji="1" sz="1200" kern="1200">
        <a:solidFill>
          <a:schemeClr val="tx1"/>
        </a:solidFill>
        <a:latin typeface="Noto Sans CJK JP" panose="020B0500000000000000" pitchFamily="34" charset="-128"/>
        <a:ea typeface="Noto Sans CJK JP" panose="020B0500000000000000" pitchFamily="34" charset="-128"/>
        <a:cs typeface="+mn-cs"/>
      </a:defRPr>
    </a:lvl4pPr>
    <a:lvl5pPr marL="1828800" algn="l" defTabSz="914400" rtl="0" eaLnBrk="1" latinLnBrk="0" hangingPunct="1">
      <a:defRPr kumimoji="1" sz="1200" kern="1200">
        <a:solidFill>
          <a:schemeClr val="tx1"/>
        </a:solidFill>
        <a:latin typeface="Noto Sans CJK JP" panose="020B0500000000000000" pitchFamily="34" charset="-128"/>
        <a:ea typeface="Noto Sans CJK JP" panose="020B05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am  Hideki Nakata from Kyoto University. </a:t>
            </a:r>
          </a:p>
          <a:p>
            <a:r>
              <a:rPr kumimoji="1" lang="en-US" altLang="ja-JP" dirty="0"/>
              <a:t>I will explain through this video, about our research -"</a:t>
            </a:r>
            <a:r>
              <a:rPr kumimoji="1" lang="en-US" altLang="ja-JP" sz="1200" dirty="0">
                <a:effectLst>
                  <a:glow rad="50800">
                    <a:schemeClr val="bg1">
                      <a:alpha val="80000"/>
                    </a:schemeClr>
                  </a:glow>
                </a:effectLst>
              </a:rPr>
              <a:t>Study on the feasibility of agrivoltaics in the Kansai region of Japan.</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0</a:t>
            </a:fld>
            <a:endParaRPr kumimoji="1" lang="ja-JP" altLang="en-US"/>
          </a:p>
        </p:txBody>
      </p:sp>
    </p:spTree>
    <p:extLst>
      <p:ext uri="{BB962C8B-B14F-4D97-AF65-F5344CB8AC3E}">
        <p14:creationId xmlns:p14="http://schemas.microsoft.com/office/powerpoint/2010/main" val="338300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study shows AVS's significant potential in Kansai. Under two scenarios, idle cropland from 60 to 150 km² can be reclaimed, improving food and energy security, and ecosystem preservation. Policymakers should consider these benefits while preventing inappropriate land use. </a:t>
            </a:r>
            <a:r>
              <a:rPr lang="en-US" altLang="ja-JP" b="0" i="0" dirty="0">
                <a:solidFill>
                  <a:srgbClr val="ECECF1"/>
                </a:solidFill>
                <a:effectLst/>
                <a:latin typeface="Segoe UI Variable Display" pitchFamily="2" charset="0"/>
              </a:rPr>
              <a:t>While our focus is mainly on soybean farming using rattan-shelf AVS, future research could explore more complex agricultural systems and diverse power generation setups to further enrich the agroecological framework.</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9</a:t>
            </a:fld>
            <a:endParaRPr kumimoji="1" lang="ja-JP" altLang="en-US"/>
          </a:p>
        </p:txBody>
      </p:sp>
    </p:spTree>
    <p:extLst>
      <p:ext uri="{BB962C8B-B14F-4D97-AF65-F5344CB8AC3E}">
        <p14:creationId xmlns:p14="http://schemas.microsoft.com/office/powerpoint/2010/main" val="343139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climate crisis necessitates decarbonizing all sectors, including agriculture, responsible for nearly 30% of global greenhouse gas emissions. The agrivoltaic system (AVS) allows for simultaneous solar power generation and farming on the same land, offering multiple agroecological benefits like plant protection and income diversification. However, it's important to note that inappropriate design can lead to challenges, like "pseudo-agriculture," where agriculture takes a backseat to energy production.</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1</a:t>
            </a:fld>
            <a:endParaRPr kumimoji="1" lang="ja-JP" altLang="en-US"/>
          </a:p>
        </p:txBody>
      </p:sp>
    </p:spTree>
    <p:extLst>
      <p:ext uri="{BB962C8B-B14F-4D97-AF65-F5344CB8AC3E}">
        <p14:creationId xmlns:p14="http://schemas.microsoft.com/office/powerpoint/2010/main" val="313312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Our research evaluates AVS implementation potential to maintain a balance between agriculture and power generation. We focus on the unique conditions of our study area to provide policy makers with data for better system design and effective agroecology policies.</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2</a:t>
            </a:fld>
            <a:endParaRPr kumimoji="1" lang="ja-JP" altLang="en-US"/>
          </a:p>
        </p:txBody>
      </p:sp>
    </p:spTree>
    <p:extLst>
      <p:ext uri="{BB962C8B-B14F-4D97-AF65-F5344CB8AC3E}">
        <p14:creationId xmlns:p14="http://schemas.microsoft.com/office/powerpoint/2010/main" val="221711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Our study focuses on the Kansai region of Japan, which is in the southern central part of the country. This region is made up of seven prefectures, with a total population of over 22 million as of 2020.</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3</a:t>
            </a:fld>
            <a:endParaRPr kumimoji="1" lang="ja-JP" altLang="en-US"/>
          </a:p>
        </p:txBody>
      </p:sp>
    </p:spTree>
    <p:extLst>
      <p:ext uri="{BB962C8B-B14F-4D97-AF65-F5344CB8AC3E}">
        <p14:creationId xmlns:p14="http://schemas.microsoft.com/office/powerpoint/2010/main" val="12230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Our quantitative evaluation targets reclaimable idle croplands, excluding active farms to prevent risk to food security and omitting severely degraded lands due to high rehabilitation costs. We cap the Land Area Occupation Ratio for AVS at 35%, minimizing disruption to most Japanese crops. We select soybean for its versatility and national food security importance. Our study considers two AVS deployment scenarios: Full Coverage scenario and Priority Coverage scenario.</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4</a:t>
            </a:fld>
            <a:endParaRPr kumimoji="1" lang="ja-JP" altLang="en-US"/>
          </a:p>
        </p:txBody>
      </p:sp>
    </p:spTree>
    <p:extLst>
      <p:ext uri="{BB962C8B-B14F-4D97-AF65-F5344CB8AC3E}">
        <p14:creationId xmlns:p14="http://schemas.microsoft.com/office/powerpoint/2010/main" val="424400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 map </a:t>
            </a:r>
            <a:r>
              <a:rPr kumimoji="1" lang="en-US" altLang="ja-JP" dirty="0" err="1"/>
              <a:t>revitalizable</a:t>
            </a:r>
            <a:r>
              <a:rPr kumimoji="1" lang="en-US" altLang="ja-JP" dirty="0"/>
              <a:t> idle agricultural lands, we utilized two datasets: Farmland Polygon Data by MAFF and the Land Use and Land Cover Map by JAXA. These datasets allowed us to identify potential farmlands with high precision, while excluding currently used and severely degraded lands. Lands prone to natural disasters and requiring ecosystem conservation were also excluded. Our Priority Coverage scenario refines targets based on factors like slope. Finally, 5-meter non-installed buffer zones were established around each field to prevent the shadow of AVS structures from extending onto adjacent lands.</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5</a:t>
            </a:fld>
            <a:endParaRPr kumimoji="1" lang="ja-JP" altLang="en-US"/>
          </a:p>
        </p:txBody>
      </p:sp>
    </p:spTree>
    <p:extLst>
      <p:ext uri="{BB962C8B-B14F-4D97-AF65-F5344CB8AC3E}">
        <p14:creationId xmlns:p14="http://schemas.microsoft.com/office/powerpoint/2010/main" val="239828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mapping, we assessed AVS impact across multiple criteria. Power generation relied on solar radiation and temperature data, while yields were set at 80% of standard soybean harvests. Ripple economic effects and employment were estimated using MOE’s analysis tool and local employment coefficients.</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6</a:t>
            </a:fld>
            <a:endParaRPr kumimoji="1" lang="ja-JP" altLang="en-US"/>
          </a:p>
        </p:txBody>
      </p:sp>
    </p:spTree>
    <p:extLst>
      <p:ext uri="{BB962C8B-B14F-4D97-AF65-F5344CB8AC3E}">
        <p14:creationId xmlns:p14="http://schemas.microsoft.com/office/powerpoint/2010/main" val="423928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are our results of Full Coverage Scenario analysis. The highest estimated annual power generation in the first year is about 3,950 GWh in Mie, while Osaka could generate a low of 710 GWh. In Wakayama, nearly 30% of annual electricity could come from AVS. Employment opportunities range from roughly 2,650 person-years in Nara to over 12,800 in Mie. When it comes to economic ripple effects during the construction stage, they vary from 0.1% of Gross Regional Product in Osaka to 3.5% in Mie.</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7</a:t>
            </a:fld>
            <a:endParaRPr kumimoji="1" lang="ja-JP" altLang="en-US"/>
          </a:p>
        </p:txBody>
      </p:sp>
    </p:spTree>
    <p:extLst>
      <p:ext uri="{BB962C8B-B14F-4D97-AF65-F5344CB8AC3E}">
        <p14:creationId xmlns:p14="http://schemas.microsoft.com/office/powerpoint/2010/main" val="242475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are results of Priority Coverage Scenario, the focus is narrowed to areas highly suitable for AVS, resulting in a smaller installation scale. For example, idle farmland area shrinks by half: down to 3.4 km² in Osaka from 17 km² in Mie. The most significant reduction is in Shiga, with a 69% decrease in land area. However, both Mie and Wakayama still hold the potential to meet about 10% of their annual electricity needs through AVS.</a:t>
            </a:r>
          </a:p>
        </p:txBody>
      </p:sp>
      <p:sp>
        <p:nvSpPr>
          <p:cNvPr id="4" name="スライド番号プレースホルダー 3"/>
          <p:cNvSpPr>
            <a:spLocks noGrp="1"/>
          </p:cNvSpPr>
          <p:nvPr>
            <p:ph type="sldNum" sz="quarter" idx="5"/>
          </p:nvPr>
        </p:nvSpPr>
        <p:spPr/>
        <p:txBody>
          <a:bodyPr/>
          <a:lstStyle/>
          <a:p>
            <a:fld id="{139F413C-95FA-4BD6-9F03-4DD61503933A}" type="slidenum">
              <a:rPr kumimoji="1" lang="ja-JP" altLang="en-US" smtClean="0"/>
              <a:t>8</a:t>
            </a:fld>
            <a:endParaRPr kumimoji="1" lang="ja-JP" altLang="en-US"/>
          </a:p>
        </p:txBody>
      </p:sp>
    </p:spTree>
    <p:extLst>
      <p:ext uri="{BB962C8B-B14F-4D97-AF65-F5344CB8AC3E}">
        <p14:creationId xmlns:p14="http://schemas.microsoft.com/office/powerpoint/2010/main" val="3175592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800">
                <a:solidFill>
                  <a:schemeClr val="tx1"/>
                </a:solidFill>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BE8B0BA-8CCE-4425-8D8C-C7E7CFE5A3E2}" type="datetime1">
              <a:rPr kumimoji="1" lang="ja-JP" altLang="en-US" smtClean="0"/>
              <a:t>2023/9/7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8244000" y="6433200"/>
            <a:ext cx="900000" cy="331200"/>
          </a:xfrm>
        </p:spPr>
        <p:txBody>
          <a:bodyPr/>
          <a:lstStyle/>
          <a:p>
            <a:fld id="{6E270596-46AD-4368-B3EA-8F4889C62DBE}" type="slidenum">
              <a:rPr kumimoji="1" lang="ja-JP" altLang="en-US" smtClean="0"/>
              <a:t>‹#›</a:t>
            </a:fld>
            <a:endParaRPr kumimoji="1" lang="ja-JP" altLang="en-US"/>
          </a:p>
        </p:txBody>
      </p:sp>
      <p:pic>
        <p:nvPicPr>
          <p:cNvPr id="8" name="グラフィックス 7">
            <a:extLst>
              <a:ext uri="{FF2B5EF4-FFF2-40B4-BE49-F238E27FC236}">
                <a16:creationId xmlns:a16="http://schemas.microsoft.com/office/drawing/2014/main" id="{671F5449-BDC3-D10E-DFDF-B5ABC388A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2000" y="180000"/>
            <a:ext cx="2047875" cy="533400"/>
          </a:xfrm>
          <a:prstGeom prst="rect">
            <a:avLst/>
          </a:prstGeom>
        </p:spPr>
      </p:pic>
    </p:spTree>
    <p:extLst>
      <p:ext uri="{BB962C8B-B14F-4D97-AF65-F5344CB8AC3E}">
        <p14:creationId xmlns:p14="http://schemas.microsoft.com/office/powerpoint/2010/main" val="1501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2058779-9F6F-4B73-A9B8-0A1F70DEBAD2}" type="datetime1">
              <a:rPr kumimoji="1" lang="ja-JP" altLang="en-US" smtClean="0"/>
              <a:t>2023/9/7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E270596-46AD-4368-B3EA-8F4889C62DBE}" type="slidenum">
              <a:rPr kumimoji="1" lang="ja-JP" altLang="en-US" smtClean="0"/>
              <a:t>‹#›</a:t>
            </a:fld>
            <a:endParaRPr kumimoji="1" lang="ja-JP" altLang="en-US"/>
          </a:p>
        </p:txBody>
      </p:sp>
    </p:spTree>
    <p:extLst>
      <p:ext uri="{BB962C8B-B14F-4D97-AF65-F5344CB8AC3E}">
        <p14:creationId xmlns:p14="http://schemas.microsoft.com/office/powerpoint/2010/main" val="109518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9B7B40-D348-4588-A7B6-4638636DEC27}" type="datetime1">
              <a:rPr kumimoji="1" lang="ja-JP" altLang="en-US" smtClean="0"/>
              <a:t>2023/9/7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E270596-46AD-4368-B3EA-8F4889C62DBE}" type="slidenum">
              <a:rPr kumimoji="1" lang="ja-JP" altLang="en-US" smtClean="0"/>
              <a:t>‹#›</a:t>
            </a:fld>
            <a:endParaRPr kumimoji="1" lang="ja-JP" altLang="en-US"/>
          </a:p>
        </p:txBody>
      </p:sp>
    </p:spTree>
    <p:extLst>
      <p:ext uri="{BB962C8B-B14F-4D97-AF65-F5344CB8AC3E}">
        <p14:creationId xmlns:p14="http://schemas.microsoft.com/office/powerpoint/2010/main" val="139154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237A4A6-D0A2-4400-A155-F2DB8753930B}" type="datetime1">
              <a:rPr kumimoji="1" lang="ja-JP" altLang="en-US" smtClean="0"/>
              <a:t>2023/9/7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E270596-46AD-4368-B3EA-8F4889C62DBE}" type="slidenum">
              <a:rPr kumimoji="1" lang="ja-JP" altLang="en-US" smtClean="0"/>
              <a:t>‹#›</a:t>
            </a:fld>
            <a:endParaRPr kumimoji="1" lang="ja-JP" altLang="en-US"/>
          </a:p>
        </p:txBody>
      </p:sp>
    </p:spTree>
    <p:extLst>
      <p:ext uri="{BB962C8B-B14F-4D97-AF65-F5344CB8AC3E}">
        <p14:creationId xmlns:p14="http://schemas.microsoft.com/office/powerpoint/2010/main" val="304013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EECCC-0674-4F3D-BD58-F04967BE48D3}" type="datetime1">
              <a:rPr kumimoji="1" lang="ja-JP" altLang="en-US" smtClean="0"/>
              <a:t>2023/9/7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E270596-46AD-4368-B3EA-8F4889C62DBE}" type="slidenum">
              <a:rPr kumimoji="1" lang="ja-JP" altLang="en-US" smtClean="0"/>
              <a:t>‹#›</a:t>
            </a:fld>
            <a:endParaRPr kumimoji="1" lang="ja-JP" altLang="en-US"/>
          </a:p>
        </p:txBody>
      </p:sp>
    </p:spTree>
    <p:extLst>
      <p:ext uri="{BB962C8B-B14F-4D97-AF65-F5344CB8AC3E}">
        <p14:creationId xmlns:p14="http://schemas.microsoft.com/office/powerpoint/2010/main" val="2088412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フリーフォーム: 図形 9">
            <a:extLst>
              <a:ext uri="{FF2B5EF4-FFF2-40B4-BE49-F238E27FC236}">
                <a16:creationId xmlns:a16="http://schemas.microsoft.com/office/drawing/2014/main" id="{F59C31D6-0511-DB46-CD1D-91FEB401213F}"/>
              </a:ext>
            </a:extLst>
          </p:cNvPr>
          <p:cNvSpPr/>
          <p:nvPr userDrawn="1"/>
        </p:nvSpPr>
        <p:spPr>
          <a:xfrm>
            <a:off x="8262000" y="6433346"/>
            <a:ext cx="900000" cy="330058"/>
          </a:xfrm>
          <a:custGeom>
            <a:avLst/>
            <a:gdLst>
              <a:gd name="connsiteX0" fmla="*/ 513530 w 1037167"/>
              <a:gd name="connsiteY0" fmla="*/ 1813 h 330058"/>
              <a:gd name="connsiteX1" fmla="*/ 981109 w 1037167"/>
              <a:gd name="connsiteY1" fmla="*/ 323611 h 330058"/>
              <a:gd name="connsiteX2" fmla="*/ 1037167 w 1037167"/>
              <a:gd name="connsiteY2" fmla="*/ 328878 h 330058"/>
              <a:gd name="connsiteX3" fmla="*/ 1037167 w 1037167"/>
              <a:gd name="connsiteY3" fmla="*/ 330058 h 330058"/>
              <a:gd name="connsiteX4" fmla="*/ 0 w 1037167"/>
              <a:gd name="connsiteY4" fmla="*/ 330058 h 330058"/>
              <a:gd name="connsiteX5" fmla="*/ 0 w 1037167"/>
              <a:gd name="connsiteY5" fmla="*/ 323288 h 330058"/>
              <a:gd name="connsiteX6" fmla="*/ 11307 w 1037167"/>
              <a:gd name="connsiteY6" fmla="*/ 324071 h 330058"/>
              <a:gd name="connsiteX7" fmla="*/ 245537 w 1037167"/>
              <a:gd name="connsiteY7" fmla="*/ 167757 h 330058"/>
              <a:gd name="connsiteX8" fmla="*/ 463443 w 1037167"/>
              <a:gd name="connsiteY8" fmla="*/ 2011 h 330058"/>
              <a:gd name="connsiteX9" fmla="*/ 513530 w 1037167"/>
              <a:gd name="connsiteY9" fmla="*/ 1813 h 33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7167" h="330058">
                <a:moveTo>
                  <a:pt x="513530" y="1813"/>
                </a:moveTo>
                <a:cubicBezTo>
                  <a:pt x="675845" y="25896"/>
                  <a:pt x="795396" y="282470"/>
                  <a:pt x="981109" y="323611"/>
                </a:cubicBezTo>
                <a:lnTo>
                  <a:pt x="1037167" y="328878"/>
                </a:lnTo>
                <a:lnTo>
                  <a:pt x="1037167" y="330058"/>
                </a:lnTo>
                <a:lnTo>
                  <a:pt x="0" y="330058"/>
                </a:lnTo>
                <a:lnTo>
                  <a:pt x="0" y="323288"/>
                </a:lnTo>
                <a:lnTo>
                  <a:pt x="11307" y="324071"/>
                </a:lnTo>
                <a:cubicBezTo>
                  <a:pt x="84427" y="319703"/>
                  <a:pt x="161932" y="275840"/>
                  <a:pt x="245537" y="167757"/>
                </a:cubicBezTo>
                <a:cubicBezTo>
                  <a:pt x="329143" y="59674"/>
                  <a:pt x="399950" y="11942"/>
                  <a:pt x="463443" y="2011"/>
                </a:cubicBezTo>
                <a:cubicBezTo>
                  <a:pt x="480639" y="-678"/>
                  <a:pt x="497298" y="-595"/>
                  <a:pt x="513530" y="1813"/>
                </a:cubicBezTo>
                <a:close/>
              </a:path>
            </a:pathLst>
          </a:cu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62" dirty="0"/>
          </a:p>
        </p:txBody>
      </p:sp>
      <p:sp>
        <p:nvSpPr>
          <p:cNvPr id="8" name="正方形/長方形 7">
            <a:extLst>
              <a:ext uri="{FF2B5EF4-FFF2-40B4-BE49-F238E27FC236}">
                <a16:creationId xmlns:a16="http://schemas.microsoft.com/office/drawing/2014/main" id="{FB61417C-F5EA-7D4D-A025-70BC516249B2}"/>
              </a:ext>
            </a:extLst>
          </p:cNvPr>
          <p:cNvSpPr/>
          <p:nvPr userDrawn="1"/>
        </p:nvSpPr>
        <p:spPr>
          <a:xfrm>
            <a:off x="0" y="6750000"/>
            <a:ext cx="9144000" cy="10800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7" name="正方形/長方形 6">
            <a:extLst>
              <a:ext uri="{FF2B5EF4-FFF2-40B4-BE49-F238E27FC236}">
                <a16:creationId xmlns:a16="http://schemas.microsoft.com/office/drawing/2014/main" id="{20CB7A6E-5C27-A713-4EB0-0065559A7BA1}"/>
              </a:ext>
            </a:extLst>
          </p:cNvPr>
          <p:cNvSpPr/>
          <p:nvPr userDrawn="1"/>
        </p:nvSpPr>
        <p:spPr>
          <a:xfrm>
            <a:off x="-1" y="-1"/>
            <a:ext cx="9144000" cy="90000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2" name="Title Placeholder 1"/>
          <p:cNvSpPr>
            <a:spLocks noGrp="1"/>
          </p:cNvSpPr>
          <p:nvPr>
            <p:ph type="title"/>
          </p:nvPr>
        </p:nvSpPr>
        <p:spPr>
          <a:xfrm>
            <a:off x="628650" y="365126"/>
            <a:ext cx="7886700" cy="534873"/>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050084"/>
            <a:ext cx="7886700" cy="538211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12496-4307-4667-9051-25636C23E13A}" type="datetime1">
              <a:rPr kumimoji="1" lang="ja-JP" altLang="en-US" smtClean="0"/>
              <a:t>2023/9/7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243999" y="6433200"/>
            <a:ext cx="900000" cy="331200"/>
          </a:xfrm>
          <a:prstGeom prst="rect">
            <a:avLst/>
          </a:prstGeom>
        </p:spPr>
        <p:txBody>
          <a:bodyPr vert="horz" lIns="91440" tIns="45720" rIns="91440" bIns="45720" rtlCol="0" anchor="ctr"/>
          <a:lstStyle>
            <a:lvl1pPr algn="ctr">
              <a:defRPr sz="1200">
                <a:solidFill>
                  <a:schemeClr val="bg1"/>
                </a:solidFill>
              </a:defRPr>
            </a:lvl1pPr>
          </a:lstStyle>
          <a:p>
            <a:fld id="{6E270596-46AD-4368-B3EA-8F4889C62DBE}" type="slidenum">
              <a:rPr kumimoji="1" lang="ja-JP" altLang="en-US" smtClean="0"/>
              <a:pPr/>
              <a:t>‹#›</a:t>
            </a:fld>
            <a:endParaRPr kumimoji="1" lang="ja-JP" altLang="en-US" dirty="0"/>
          </a:p>
        </p:txBody>
      </p:sp>
    </p:spTree>
    <p:extLst>
      <p:ext uri="{BB962C8B-B14F-4D97-AF65-F5344CB8AC3E}">
        <p14:creationId xmlns:p14="http://schemas.microsoft.com/office/powerpoint/2010/main" val="2570734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40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kumimoji="1" sz="2400" kern="1200">
          <a:solidFill>
            <a:schemeClr val="tx1"/>
          </a:solidFill>
          <a:latin typeface="+mn-lt"/>
          <a:ea typeface="+mn-ea"/>
          <a:cs typeface="+mn-cs"/>
        </a:defRPr>
      </a:lvl1pPr>
      <a:lvl2pPr marL="266700" indent="-228600" algn="l" defTabSz="914400" rtl="0" eaLnBrk="1" latinLnBrk="0" hangingPunct="1">
        <a:lnSpc>
          <a:spcPct val="90000"/>
        </a:lnSpc>
        <a:spcBef>
          <a:spcPts val="500"/>
        </a:spcBef>
        <a:buClr>
          <a:srgbClr val="00205B"/>
        </a:buClr>
        <a:buFont typeface="Wingdings" panose="05000000000000000000" pitchFamily="2" charset="2"/>
        <a:buChar char="l"/>
        <a:defRPr kumimoji="1" sz="2000" kern="1200">
          <a:solidFill>
            <a:schemeClr val="tx1"/>
          </a:solidFill>
          <a:latin typeface="+mn-lt"/>
          <a:ea typeface="+mn-ea"/>
          <a:cs typeface="+mn-cs"/>
        </a:defRPr>
      </a:lvl2pPr>
      <a:lvl3pPr marL="625475" indent="-228600" algn="l" defTabSz="914400" rtl="0" eaLnBrk="1" latinLnBrk="0" hangingPunct="1">
        <a:lnSpc>
          <a:spcPct val="90000"/>
        </a:lnSpc>
        <a:spcBef>
          <a:spcPts val="500"/>
        </a:spcBef>
        <a:buClr>
          <a:srgbClr val="00205B"/>
        </a:buClr>
        <a:buFont typeface="Wingdings" panose="05000000000000000000" pitchFamily="2" charset="2"/>
        <a:buChar char="u"/>
        <a:defRPr kumimoji="1" sz="1800" kern="1200">
          <a:solidFill>
            <a:schemeClr val="tx1"/>
          </a:solidFill>
          <a:latin typeface="+mn-lt"/>
          <a:ea typeface="+mn-ea"/>
          <a:cs typeface="+mn-cs"/>
        </a:defRPr>
      </a:lvl3pPr>
      <a:lvl4pPr marL="1074738" indent="-228600" algn="l" defTabSz="914400" rtl="0" eaLnBrk="1" latinLnBrk="0" hangingPunct="1">
        <a:lnSpc>
          <a:spcPct val="90000"/>
        </a:lnSpc>
        <a:spcBef>
          <a:spcPts val="500"/>
        </a:spcBef>
        <a:buClr>
          <a:srgbClr val="00205B"/>
        </a:buClr>
        <a:buFont typeface="Segoe UI Variable Display Semil" pitchFamily="2" charset="0"/>
        <a:buChar char="‐"/>
        <a:defRPr kumimoji="1" sz="1800" kern="1200">
          <a:solidFill>
            <a:schemeClr val="tx1"/>
          </a:solidFill>
          <a:latin typeface="+mn-lt"/>
          <a:ea typeface="+mn-ea"/>
          <a:cs typeface="+mn-cs"/>
        </a:defRPr>
      </a:lvl4pPr>
      <a:lvl5pPr marL="1524000" indent="-228600" algn="l" defTabSz="914400" rtl="0" eaLnBrk="1" latinLnBrk="0" hangingPunct="1">
        <a:lnSpc>
          <a:spcPct val="90000"/>
        </a:lnSpc>
        <a:spcBef>
          <a:spcPts val="500"/>
        </a:spcBef>
        <a:buClr>
          <a:srgbClr val="00205B"/>
        </a:buClr>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8.svg"/><Relationship Id="rId5" Type="http://schemas.openxmlformats.org/officeDocument/2006/relationships/diagramQuickStyle" Target="../diagrams/quickStyle2.xml"/><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6.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9.png"/><Relationship Id="rId4" Type="http://schemas.openxmlformats.org/officeDocument/2006/relationships/diagramLayout" Target="../diagrams/layout5.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7C23FF-46C4-D96B-99DE-56BE7DB3BF5C}"/>
              </a:ext>
            </a:extLst>
          </p:cNvPr>
          <p:cNvSpPr>
            <a:spLocks noGrp="1"/>
          </p:cNvSpPr>
          <p:nvPr>
            <p:ph type="ctrTitle"/>
          </p:nvPr>
        </p:nvSpPr>
        <p:spPr/>
        <p:txBody>
          <a:bodyPr>
            <a:normAutofit/>
          </a:bodyPr>
          <a:lstStyle/>
          <a:p>
            <a:r>
              <a:rPr kumimoji="1" lang="en-US" altLang="ja-JP" sz="3200" dirty="0">
                <a:effectLst>
                  <a:glow rad="50800">
                    <a:schemeClr val="bg1">
                      <a:alpha val="80000"/>
                    </a:schemeClr>
                  </a:glow>
                </a:effectLst>
              </a:rPr>
              <a:t>Study on the feasibility of agrivoltaics</a:t>
            </a:r>
            <a:br>
              <a:rPr kumimoji="1" lang="en-US" altLang="ja-JP" sz="3200" dirty="0">
                <a:effectLst>
                  <a:glow rad="50800">
                    <a:schemeClr val="bg1">
                      <a:alpha val="80000"/>
                    </a:schemeClr>
                  </a:glow>
                </a:effectLst>
              </a:rPr>
            </a:br>
            <a:r>
              <a:rPr kumimoji="1" lang="en-US" altLang="ja-JP" sz="3200" dirty="0">
                <a:effectLst>
                  <a:glow rad="50800">
                    <a:schemeClr val="bg1">
                      <a:alpha val="80000"/>
                    </a:schemeClr>
                  </a:glow>
                </a:effectLst>
              </a:rPr>
              <a:t>in the Kansai region of Japan</a:t>
            </a:r>
            <a:endParaRPr kumimoji="1" lang="ja-JP" altLang="en-US" sz="3200" dirty="0">
              <a:effectLst>
                <a:glow rad="50800">
                  <a:schemeClr val="bg1">
                    <a:alpha val="80000"/>
                  </a:schemeClr>
                </a:glow>
              </a:effectLst>
            </a:endParaRPr>
          </a:p>
        </p:txBody>
      </p:sp>
      <p:sp>
        <p:nvSpPr>
          <p:cNvPr id="3" name="字幕 2">
            <a:extLst>
              <a:ext uri="{FF2B5EF4-FFF2-40B4-BE49-F238E27FC236}">
                <a16:creationId xmlns:a16="http://schemas.microsoft.com/office/drawing/2014/main" id="{EA35936C-D7F7-E90D-85EA-1FE129DC3576}"/>
              </a:ext>
            </a:extLst>
          </p:cNvPr>
          <p:cNvSpPr>
            <a:spLocks noGrp="1"/>
          </p:cNvSpPr>
          <p:nvPr>
            <p:ph type="subTitle" idx="1"/>
          </p:nvPr>
        </p:nvSpPr>
        <p:spPr/>
        <p:txBody>
          <a:bodyPr>
            <a:normAutofit/>
          </a:bodyPr>
          <a:lstStyle/>
          <a:p>
            <a:r>
              <a:rPr kumimoji="1" lang="en-US" altLang="ja-JP" sz="2000" dirty="0">
                <a:effectLst>
                  <a:glow rad="50800">
                    <a:schemeClr val="bg1">
                      <a:alpha val="80000"/>
                    </a:schemeClr>
                  </a:glow>
                </a:effectLst>
                <a:latin typeface="Segoe UI Variable Display Semib" pitchFamily="2" charset="0"/>
              </a:rPr>
              <a:t>Hideki Nakata and Seiichi Ogata</a:t>
            </a:r>
          </a:p>
          <a:p>
            <a:r>
              <a:rPr lang="en-US" altLang="ja-JP" sz="1600" dirty="0">
                <a:effectLst>
                  <a:glow rad="50800">
                    <a:schemeClr val="bg1">
                      <a:alpha val="80000"/>
                    </a:schemeClr>
                  </a:glow>
                </a:effectLst>
                <a:latin typeface="Segoe UI Variable Display Semib" pitchFamily="2" charset="0"/>
              </a:rPr>
              <a:t>Kyoto University Graduate School of Energy Science</a:t>
            </a:r>
            <a:endParaRPr kumimoji="1" lang="ja-JP" altLang="en-US" sz="1600" dirty="0">
              <a:effectLst>
                <a:glow rad="50800">
                  <a:schemeClr val="bg1">
                    <a:alpha val="80000"/>
                  </a:schemeClr>
                </a:glow>
              </a:effectLst>
              <a:latin typeface="Segoe UI Variable Display Semib" pitchFamily="2" charset="0"/>
            </a:endParaRPr>
          </a:p>
        </p:txBody>
      </p:sp>
      <p:sp>
        <p:nvSpPr>
          <p:cNvPr id="5" name="テキスト ボックス 4">
            <a:extLst>
              <a:ext uri="{FF2B5EF4-FFF2-40B4-BE49-F238E27FC236}">
                <a16:creationId xmlns:a16="http://schemas.microsoft.com/office/drawing/2014/main" id="{7B397B38-A7A4-DEF5-69AB-0426A9E048A6}"/>
              </a:ext>
            </a:extLst>
          </p:cNvPr>
          <p:cNvSpPr txBox="1"/>
          <p:nvPr/>
        </p:nvSpPr>
        <p:spPr>
          <a:xfrm>
            <a:off x="1423555" y="6283514"/>
            <a:ext cx="6296891" cy="461665"/>
          </a:xfrm>
          <a:prstGeom prst="rect">
            <a:avLst/>
          </a:prstGeom>
          <a:noFill/>
        </p:spPr>
        <p:txBody>
          <a:bodyPr wrap="square" rtlCol="0">
            <a:spAutoFit/>
          </a:bodyPr>
          <a:lstStyle/>
          <a:p>
            <a:pPr algn="ctr"/>
            <a:r>
              <a:rPr kumimoji="1" lang="en-US" altLang="ja-JP" sz="1200" dirty="0">
                <a:effectLst>
                  <a:glow rad="25400">
                    <a:schemeClr val="bg1">
                      <a:alpha val="60000"/>
                    </a:schemeClr>
                  </a:glow>
                </a:effectLst>
                <a:latin typeface="+mj-lt"/>
              </a:rPr>
              <a:t>This research was funded by JST SPRING Grant Number JPMJSP2110, </a:t>
            </a:r>
            <a:br>
              <a:rPr kumimoji="1" lang="en-US" altLang="ja-JP" sz="1200" dirty="0">
                <a:effectLst>
                  <a:glow rad="25400">
                    <a:schemeClr val="bg1">
                      <a:alpha val="60000"/>
                    </a:schemeClr>
                  </a:glow>
                </a:effectLst>
                <a:latin typeface="+mj-lt"/>
              </a:rPr>
            </a:br>
            <a:r>
              <a:rPr kumimoji="1" lang="en-US" altLang="ja-JP" sz="1200" dirty="0">
                <a:effectLst>
                  <a:glow rad="25400">
                    <a:schemeClr val="bg1">
                      <a:alpha val="60000"/>
                    </a:schemeClr>
                  </a:glow>
                </a:effectLst>
                <a:latin typeface="+mj-lt"/>
              </a:rPr>
              <a:t>MEXT/JSPS KAKENHI Grant Number 19K12444, and Sompo Environment Foundation</a:t>
            </a:r>
            <a:endParaRPr kumimoji="1" lang="ja-JP" altLang="en-US" sz="1200" dirty="0">
              <a:effectLst>
                <a:glow rad="25400">
                  <a:schemeClr val="bg1">
                    <a:alpha val="60000"/>
                  </a:schemeClr>
                </a:glow>
              </a:effectLst>
              <a:latin typeface="+mj-lt"/>
            </a:endParaRPr>
          </a:p>
        </p:txBody>
      </p:sp>
      <p:sp>
        <p:nvSpPr>
          <p:cNvPr id="4" name="テキスト ボックス 3">
            <a:extLst>
              <a:ext uri="{FF2B5EF4-FFF2-40B4-BE49-F238E27FC236}">
                <a16:creationId xmlns:a16="http://schemas.microsoft.com/office/drawing/2014/main" id="{5832A694-170F-9D7C-DEC2-555C572CD5E3}"/>
              </a:ext>
            </a:extLst>
          </p:cNvPr>
          <p:cNvSpPr txBox="1"/>
          <p:nvPr/>
        </p:nvSpPr>
        <p:spPr>
          <a:xfrm>
            <a:off x="-73152" y="6558236"/>
            <a:ext cx="1726388" cy="230832"/>
          </a:xfrm>
          <a:prstGeom prst="rect">
            <a:avLst/>
          </a:prstGeom>
          <a:noFill/>
        </p:spPr>
        <p:txBody>
          <a:bodyPr wrap="square" rtlCol="0">
            <a:spAutoFit/>
          </a:bodyPr>
          <a:lstStyle/>
          <a:p>
            <a:r>
              <a:rPr kumimoji="1" lang="en-US" altLang="ja-JP" sz="900" dirty="0">
                <a:solidFill>
                  <a:schemeClr val="tx1">
                    <a:lumMod val="50000"/>
                    <a:lumOff val="50000"/>
                  </a:schemeClr>
                </a:solidFill>
                <a:latin typeface="Segoe UI Variable Small" pitchFamily="2" charset="0"/>
              </a:rPr>
              <a:t>Photo by Takeshi Magami</a:t>
            </a:r>
            <a:endParaRPr kumimoji="1" lang="ja-JP" altLang="en-US" sz="900" dirty="0">
              <a:solidFill>
                <a:schemeClr val="tx1">
                  <a:lumMod val="50000"/>
                  <a:lumOff val="50000"/>
                </a:schemeClr>
              </a:solidFill>
              <a:latin typeface="Segoe UI Variable Small" pitchFamily="2" charset="0"/>
            </a:endParaRPr>
          </a:p>
        </p:txBody>
      </p:sp>
    </p:spTree>
    <p:extLst>
      <p:ext uri="{BB962C8B-B14F-4D97-AF65-F5344CB8AC3E}">
        <p14:creationId xmlns:p14="http://schemas.microsoft.com/office/powerpoint/2010/main" val="366733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Discussion</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p:txBody>
          <a:bodyPr>
            <a:normAutofit fontScale="85000" lnSpcReduction="20000"/>
          </a:bodyPr>
          <a:lstStyle/>
          <a:p>
            <a:r>
              <a:rPr lang="en-US" altLang="ja-JP" dirty="0"/>
              <a:t>Interpretation :</a:t>
            </a:r>
          </a:p>
          <a:p>
            <a:pPr lvl="1"/>
            <a:r>
              <a:rPr kumimoji="1" lang="en-US" altLang="ja-JP" b="1" dirty="0">
                <a:solidFill>
                  <a:srgbClr val="FF4B00"/>
                </a:solidFill>
              </a:rPr>
              <a:t>AVS installation aligns well with principles of agroecology</a:t>
            </a:r>
          </a:p>
          <a:p>
            <a:pPr lvl="2"/>
            <a:r>
              <a:rPr kumimoji="1" lang="en-US" altLang="ja-JP" dirty="0"/>
              <a:t>Benefits include ecosystem conservation and increased agricultural resilience etc.</a:t>
            </a:r>
          </a:p>
          <a:p>
            <a:pPr lvl="1"/>
            <a:r>
              <a:rPr kumimoji="1" lang="en-US" altLang="ja-JP" dirty="0"/>
              <a:t>FC/PC scenarios could restore 59-147 km</a:t>
            </a:r>
            <a:r>
              <a:rPr kumimoji="1" lang="en-US" altLang="ja-JP" baseline="30000" dirty="0"/>
              <a:t>2</a:t>
            </a:r>
            <a:r>
              <a:rPr kumimoji="1" lang="en-US" altLang="ja-JP" dirty="0"/>
              <a:t> of idle cropland</a:t>
            </a:r>
          </a:p>
          <a:p>
            <a:endParaRPr kumimoji="1" lang="en-US" altLang="ja-JP" dirty="0"/>
          </a:p>
          <a:p>
            <a:r>
              <a:rPr kumimoji="1" lang="en-US" altLang="ja-JP" dirty="0"/>
              <a:t>Implication:</a:t>
            </a:r>
          </a:p>
          <a:p>
            <a:pPr lvl="1"/>
            <a:r>
              <a:rPr kumimoji="1" lang="en-US" altLang="ja-JP" b="1" dirty="0">
                <a:solidFill>
                  <a:srgbClr val="FF4B00"/>
                </a:solidFill>
              </a:rPr>
              <a:t>Policymakers should leverage agroecological benefits</a:t>
            </a:r>
          </a:p>
          <a:p>
            <a:pPr lvl="2"/>
            <a:r>
              <a:rPr kumimoji="1" lang="en-US" altLang="ja-JP" dirty="0"/>
              <a:t>Must discourage short-term, opportunistic land use</a:t>
            </a:r>
          </a:p>
          <a:p>
            <a:pPr lvl="2"/>
            <a:r>
              <a:rPr kumimoji="1" lang="en-US" altLang="ja-JP" dirty="0"/>
              <a:t>Urgent need for:</a:t>
            </a:r>
          </a:p>
          <a:p>
            <a:pPr lvl="3"/>
            <a:r>
              <a:rPr kumimoji="1" lang="en-US" altLang="ja-JP" dirty="0"/>
              <a:t>Publication of good practices</a:t>
            </a:r>
          </a:p>
          <a:p>
            <a:pPr lvl="3"/>
            <a:r>
              <a:rPr kumimoji="1" lang="en-US" altLang="ja-JP" dirty="0"/>
              <a:t>Financial support</a:t>
            </a:r>
          </a:p>
          <a:p>
            <a:pPr lvl="3"/>
            <a:r>
              <a:rPr kumimoji="1" lang="en-US" altLang="ja-JP" dirty="0"/>
              <a:t>Strict regulation of problematic practices</a:t>
            </a:r>
          </a:p>
          <a:p>
            <a:endParaRPr kumimoji="1" lang="en-US" altLang="ja-JP" dirty="0"/>
          </a:p>
          <a:p>
            <a:r>
              <a:rPr kumimoji="1" lang="en-US" altLang="ja-JP" dirty="0"/>
              <a:t>Limitation:</a:t>
            </a:r>
          </a:p>
          <a:p>
            <a:pPr lvl="1"/>
            <a:r>
              <a:rPr kumimoji="1" lang="en-US" altLang="ja-JP" dirty="0"/>
              <a:t>Future research could explore </a:t>
            </a:r>
            <a:r>
              <a:rPr kumimoji="1" lang="en-US" altLang="ja-JP" b="1" dirty="0">
                <a:solidFill>
                  <a:srgbClr val="FF4B00"/>
                </a:solidFill>
              </a:rPr>
              <a:t>more advanced systems</a:t>
            </a:r>
          </a:p>
          <a:p>
            <a:pPr lvl="2"/>
            <a:r>
              <a:rPr kumimoji="1" lang="en-US" altLang="ja-JP" dirty="0"/>
              <a:t>Current study focuses on basic rattan-shelf AVS and conventional soybean farming</a:t>
            </a:r>
          </a:p>
          <a:p>
            <a:pPr lvl="2"/>
            <a:r>
              <a:rPr kumimoji="1" lang="en-US" altLang="ja-JP" dirty="0"/>
              <a:t>More complex approaches could include:</a:t>
            </a:r>
          </a:p>
          <a:p>
            <a:pPr lvl="3"/>
            <a:r>
              <a:rPr kumimoji="1" lang="en-US" altLang="ja-JP" dirty="0"/>
              <a:t>Variety mixtures</a:t>
            </a:r>
          </a:p>
          <a:p>
            <a:pPr lvl="3"/>
            <a:r>
              <a:rPr kumimoji="1" lang="en-US" altLang="ja-JP" dirty="0"/>
              <a:t>Crop-livestock integration</a:t>
            </a:r>
          </a:p>
          <a:p>
            <a:pPr lvl="2"/>
            <a:r>
              <a:rPr kumimoji="1" lang="en-US" altLang="ja-JP" dirty="0"/>
              <a:t>Diverse power generation options also exist, such as vertical bifacial systems and PV greenhouse systems</a:t>
            </a:r>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extLst>
              <p:ext uri="{D42A27DB-BD31-4B8C-83A1-F6EECF244321}">
                <p14:modId xmlns:p14="http://schemas.microsoft.com/office/powerpoint/2010/main" val="1660674250"/>
              </p:ext>
            </p:extLst>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9</a:t>
            </a:fld>
            <a:endParaRPr kumimoji="1" lang="ja-JP" altLang="en-US"/>
          </a:p>
        </p:txBody>
      </p:sp>
    </p:spTree>
    <p:extLst>
      <p:ext uri="{BB962C8B-B14F-4D97-AF65-F5344CB8AC3E}">
        <p14:creationId xmlns:p14="http://schemas.microsoft.com/office/powerpoint/2010/main" val="785601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About agrivoltaic system</a:t>
            </a:r>
            <a:endParaRPr kumimoji="1" lang="ja-JP" altLang="en-US" dirty="0"/>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extLst>
              <p:ext uri="{D42A27DB-BD31-4B8C-83A1-F6EECF244321}">
                <p14:modId xmlns:p14="http://schemas.microsoft.com/office/powerpoint/2010/main" val="3065200790"/>
              </p:ext>
            </p:extLst>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1</a:t>
            </a:fld>
            <a:endParaRPr kumimoji="1" lang="ja-JP" altLang="en-US"/>
          </a:p>
        </p:txBody>
      </p:sp>
      <p:sp>
        <p:nvSpPr>
          <p:cNvPr id="9" name="コンテンツ プレースホルダー 8">
            <a:extLst>
              <a:ext uri="{FF2B5EF4-FFF2-40B4-BE49-F238E27FC236}">
                <a16:creationId xmlns:a16="http://schemas.microsoft.com/office/drawing/2014/main" id="{396F0C75-C1C6-BE12-FE1F-0D3549B0AB4D}"/>
              </a:ext>
            </a:extLst>
          </p:cNvPr>
          <p:cNvSpPr>
            <a:spLocks noGrp="1"/>
          </p:cNvSpPr>
          <p:nvPr>
            <p:ph idx="1"/>
          </p:nvPr>
        </p:nvSpPr>
        <p:spPr/>
        <p:txBody>
          <a:bodyPr/>
          <a:lstStyle/>
          <a:p>
            <a:r>
              <a:rPr lang="en-US" altLang="ja-JP" dirty="0"/>
              <a:t>Agrivoltaic system (AVS):</a:t>
            </a:r>
          </a:p>
          <a:p>
            <a:pPr lvl="1"/>
            <a:r>
              <a:rPr lang="en-US" altLang="ja-JP" dirty="0"/>
              <a:t>Utilizes land for both  </a:t>
            </a:r>
            <a:r>
              <a:rPr lang="en-US" altLang="ja-JP" b="1" dirty="0">
                <a:solidFill>
                  <a:srgbClr val="FF4B00"/>
                </a:solidFill>
              </a:rPr>
              <a:t>agriculture</a:t>
            </a:r>
            <a:r>
              <a:rPr lang="en-US" altLang="ja-JP" dirty="0"/>
              <a:t> and </a:t>
            </a:r>
            <a:r>
              <a:rPr lang="en-US" altLang="ja-JP" b="1" dirty="0">
                <a:solidFill>
                  <a:srgbClr val="FF4B00"/>
                </a:solidFill>
              </a:rPr>
              <a:t>solar energy generation</a:t>
            </a:r>
          </a:p>
          <a:p>
            <a:pPr lvl="1"/>
            <a:r>
              <a:rPr lang="en-US" altLang="ja-JP" b="1" dirty="0">
                <a:solidFill>
                  <a:srgbClr val="FF4B00"/>
                </a:solidFill>
              </a:rPr>
              <a:t>Promotes agroecological principles</a:t>
            </a:r>
            <a:r>
              <a:rPr lang="en-US" altLang="ja-JP" dirty="0"/>
              <a:t> through:</a:t>
            </a:r>
          </a:p>
          <a:p>
            <a:pPr lvl="2"/>
            <a:r>
              <a:rPr lang="en-US" altLang="ja-JP" dirty="0"/>
              <a:t>Improved water use efficiency</a:t>
            </a:r>
          </a:p>
          <a:p>
            <a:pPr lvl="2"/>
            <a:r>
              <a:rPr lang="en-US" altLang="ja-JP" dirty="0"/>
              <a:t>Diversified farmer’s  income</a:t>
            </a:r>
          </a:p>
          <a:p>
            <a:pPr lvl="2"/>
            <a:r>
              <a:rPr lang="en-US" altLang="ja-JP" dirty="0"/>
              <a:t>Ecosystem conservation	etc.</a:t>
            </a:r>
            <a:endParaRPr lang="ja-JP" altLang="en-US" dirty="0"/>
          </a:p>
        </p:txBody>
      </p:sp>
      <p:pic>
        <p:nvPicPr>
          <p:cNvPr id="13" name="図 12" descr="バブル チャート が含まれている画像&#10;&#10;自動的に生成された説明">
            <a:extLst>
              <a:ext uri="{FF2B5EF4-FFF2-40B4-BE49-F238E27FC236}">
                <a16:creationId xmlns:a16="http://schemas.microsoft.com/office/drawing/2014/main" id="{5125D06F-2B0A-9F95-072A-4F44E1CCFB9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02675" y="3023108"/>
            <a:ext cx="4538651" cy="3420000"/>
          </a:xfrm>
          <a:prstGeom prst="rect">
            <a:avLst/>
          </a:prstGeom>
        </p:spPr>
      </p:pic>
      <p:sp>
        <p:nvSpPr>
          <p:cNvPr id="3" name="テキスト ボックス 2">
            <a:extLst>
              <a:ext uri="{FF2B5EF4-FFF2-40B4-BE49-F238E27FC236}">
                <a16:creationId xmlns:a16="http://schemas.microsoft.com/office/drawing/2014/main" id="{BBF8FF0B-D267-1FC6-658C-280E0DF4D99D}"/>
              </a:ext>
            </a:extLst>
          </p:cNvPr>
          <p:cNvSpPr txBox="1"/>
          <p:nvPr/>
        </p:nvSpPr>
        <p:spPr>
          <a:xfrm>
            <a:off x="3386243" y="6387233"/>
            <a:ext cx="2371515" cy="276999"/>
          </a:xfrm>
          <a:prstGeom prst="rect">
            <a:avLst/>
          </a:prstGeom>
          <a:noFill/>
        </p:spPr>
        <p:txBody>
          <a:bodyPr wrap="square" rtlCol="0">
            <a:spAutoFit/>
          </a:bodyPr>
          <a:lstStyle/>
          <a:p>
            <a:pPr algn="ctr"/>
            <a:r>
              <a:rPr kumimoji="1" lang="en-US" altLang="ja-JP" sz="1200" dirty="0">
                <a:latin typeface="Segoe UI Variable Small" pitchFamily="2" charset="0"/>
              </a:rPr>
              <a:t>The 13rinciples of agroecology</a:t>
            </a:r>
            <a:endParaRPr kumimoji="1" lang="ja-JP" altLang="en-US" sz="1200" dirty="0">
              <a:latin typeface="Segoe UI Variable Small" pitchFamily="2" charset="0"/>
            </a:endParaRPr>
          </a:p>
        </p:txBody>
      </p:sp>
      <p:sp>
        <p:nvSpPr>
          <p:cNvPr id="6" name="テキスト ボックス 5">
            <a:extLst>
              <a:ext uri="{FF2B5EF4-FFF2-40B4-BE49-F238E27FC236}">
                <a16:creationId xmlns:a16="http://schemas.microsoft.com/office/drawing/2014/main" id="{1C4AE650-98F2-C006-B2CE-2BEB1D6D4DB9}"/>
              </a:ext>
            </a:extLst>
          </p:cNvPr>
          <p:cNvSpPr txBox="1"/>
          <p:nvPr/>
        </p:nvSpPr>
        <p:spPr>
          <a:xfrm>
            <a:off x="5757758" y="6525732"/>
            <a:ext cx="2182282" cy="230832"/>
          </a:xfrm>
          <a:prstGeom prst="rect">
            <a:avLst/>
          </a:prstGeom>
          <a:noFill/>
        </p:spPr>
        <p:txBody>
          <a:bodyPr wrap="square" rtlCol="0">
            <a:spAutoFit/>
          </a:bodyPr>
          <a:lstStyle/>
          <a:p>
            <a:r>
              <a:rPr kumimoji="1" lang="en-US" altLang="ja-JP" sz="900" dirty="0">
                <a:solidFill>
                  <a:schemeClr val="tx1">
                    <a:lumMod val="65000"/>
                    <a:lumOff val="35000"/>
                  </a:schemeClr>
                </a:solidFill>
                <a:latin typeface="Segoe UI Variable Small" pitchFamily="2" charset="0"/>
              </a:rPr>
              <a:t>Source: Agroecology Europe (2019)</a:t>
            </a:r>
            <a:endParaRPr kumimoji="1" lang="ja-JP" altLang="en-US" sz="900" dirty="0">
              <a:solidFill>
                <a:schemeClr val="tx1">
                  <a:lumMod val="65000"/>
                  <a:lumOff val="35000"/>
                </a:schemeClr>
              </a:solidFill>
              <a:latin typeface="Segoe UI Variable Small" pitchFamily="2" charset="0"/>
            </a:endParaRPr>
          </a:p>
        </p:txBody>
      </p:sp>
    </p:spTree>
    <p:extLst>
      <p:ext uri="{BB962C8B-B14F-4D97-AF65-F5344CB8AC3E}">
        <p14:creationId xmlns:p14="http://schemas.microsoft.com/office/powerpoint/2010/main" val="280850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吹き出し: 四角形 21">
            <a:extLst>
              <a:ext uri="{FF2B5EF4-FFF2-40B4-BE49-F238E27FC236}">
                <a16:creationId xmlns:a16="http://schemas.microsoft.com/office/drawing/2014/main" id="{CC235C3E-9C8C-8D15-1EDD-CE5CB4E6ADF0}"/>
              </a:ext>
            </a:extLst>
          </p:cNvPr>
          <p:cNvSpPr/>
          <p:nvPr/>
        </p:nvSpPr>
        <p:spPr>
          <a:xfrm>
            <a:off x="6086830" y="3547797"/>
            <a:ext cx="2481439" cy="2340864"/>
          </a:xfrm>
          <a:prstGeom prst="wedgeRectCallout">
            <a:avLst>
              <a:gd name="adj1" fmla="val -69462"/>
              <a:gd name="adj2" fmla="val -890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lang="en-US" altLang="ja-JP" dirty="0"/>
              <a:t>Research p</a:t>
            </a:r>
            <a:r>
              <a:rPr kumimoji="1" lang="en-US" altLang="ja-JP" dirty="0"/>
              <a:t>urpose</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p:txBody>
          <a:bodyPr/>
          <a:lstStyle/>
          <a:p>
            <a:r>
              <a:rPr kumimoji="1" lang="en-US" altLang="ja-JP" dirty="0"/>
              <a:t>Purpose of this study:</a:t>
            </a:r>
          </a:p>
          <a:p>
            <a:pPr lvl="1"/>
            <a:r>
              <a:rPr lang="en-US" altLang="ja-JP" b="1" dirty="0"/>
              <a:t> </a:t>
            </a:r>
            <a:r>
              <a:rPr lang="en-US" altLang="ja-JP" b="1" dirty="0">
                <a:solidFill>
                  <a:srgbClr val="FF4B00"/>
                </a:solidFill>
              </a:rPr>
              <a:t>Evaluate the feasibility of implementing AVSs </a:t>
            </a:r>
            <a:r>
              <a:rPr lang="en-US" altLang="ja-JP" dirty="0"/>
              <a:t>while balancing</a:t>
            </a:r>
            <a:br>
              <a:rPr lang="en-US" altLang="ja-JP" dirty="0"/>
            </a:br>
            <a:r>
              <a:rPr lang="en-US" altLang="ja-JP" dirty="0"/>
              <a:t> agricultural and power generation activities</a:t>
            </a:r>
          </a:p>
          <a:p>
            <a:pPr lvl="1"/>
            <a:r>
              <a:rPr kumimoji="1" lang="en-US" altLang="ja-JP" dirty="0"/>
              <a:t> Contribute to optimal AVS design and effective agroecology</a:t>
            </a:r>
            <a:br>
              <a:rPr kumimoji="1" lang="en-US" altLang="ja-JP" dirty="0"/>
            </a:br>
            <a:r>
              <a:rPr kumimoji="1" lang="en-US" altLang="ja-JP" dirty="0"/>
              <a:t> policy formulation</a:t>
            </a:r>
            <a:endParaRPr kumimoji="1" lang="ja-JP" altLang="en-US" dirty="0"/>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2</a:t>
            </a:fld>
            <a:endParaRPr kumimoji="1" lang="ja-JP" altLang="en-US"/>
          </a:p>
        </p:txBody>
      </p:sp>
      <p:pic>
        <p:nvPicPr>
          <p:cNvPr id="8" name="グラフィックス 7" descr="ピン止めした地図 枠線">
            <a:extLst>
              <a:ext uri="{FF2B5EF4-FFF2-40B4-BE49-F238E27FC236}">
                <a16:creationId xmlns:a16="http://schemas.microsoft.com/office/drawing/2014/main" id="{41C8AF1B-CA7D-AC19-95F2-8437BE06E6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92000" y="3789623"/>
            <a:ext cx="2160000" cy="2160000"/>
          </a:xfrm>
          <a:prstGeom prst="rect">
            <a:avLst/>
          </a:prstGeom>
        </p:spPr>
      </p:pic>
      <p:grpSp>
        <p:nvGrpSpPr>
          <p:cNvPr id="21" name="グループ化 20">
            <a:extLst>
              <a:ext uri="{FF2B5EF4-FFF2-40B4-BE49-F238E27FC236}">
                <a16:creationId xmlns:a16="http://schemas.microsoft.com/office/drawing/2014/main" id="{1C6258F4-2AC3-0A17-6CC3-F458B9E71462}"/>
              </a:ext>
            </a:extLst>
          </p:cNvPr>
          <p:cNvGrpSpPr/>
          <p:nvPr/>
        </p:nvGrpSpPr>
        <p:grpSpPr>
          <a:xfrm>
            <a:off x="6068531" y="3429000"/>
            <a:ext cx="2520000" cy="2520000"/>
            <a:chOff x="4572000" y="3804094"/>
            <a:chExt cx="2746153" cy="2746153"/>
          </a:xfrm>
        </p:grpSpPr>
        <p:pic>
          <p:nvPicPr>
            <p:cNvPr id="12" name="グラフィックス 11" descr="裁きの天秤 枠線">
              <a:extLst>
                <a:ext uri="{FF2B5EF4-FFF2-40B4-BE49-F238E27FC236}">
                  <a16:creationId xmlns:a16="http://schemas.microsoft.com/office/drawing/2014/main" id="{D2CD46A5-A5D5-8E2A-F6D4-A15C316C1B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72000" y="3804094"/>
              <a:ext cx="2746153" cy="2746153"/>
            </a:xfrm>
            <a:prstGeom prst="rect">
              <a:avLst/>
            </a:prstGeom>
          </p:spPr>
        </p:pic>
        <p:pic>
          <p:nvPicPr>
            <p:cNvPr id="16" name="グラフィックス 15" descr="テーブル セッティング 枠線">
              <a:extLst>
                <a:ext uri="{FF2B5EF4-FFF2-40B4-BE49-F238E27FC236}">
                  <a16:creationId xmlns:a16="http://schemas.microsoft.com/office/drawing/2014/main" id="{B1798BB2-8D72-6D39-50DE-6A2B7927C3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8071" y="4643323"/>
              <a:ext cx="900000" cy="900000"/>
            </a:xfrm>
            <a:prstGeom prst="rect">
              <a:avLst/>
            </a:prstGeom>
            <a:effectLst>
              <a:glow rad="38100">
                <a:schemeClr val="bg1">
                  <a:alpha val="80000"/>
                </a:schemeClr>
              </a:glow>
            </a:effectLst>
          </p:spPr>
        </p:pic>
        <p:pic>
          <p:nvPicPr>
            <p:cNvPr id="18" name="グラフィックス 17" descr="電池を充電中 枠線">
              <a:extLst>
                <a:ext uri="{FF2B5EF4-FFF2-40B4-BE49-F238E27FC236}">
                  <a16:creationId xmlns:a16="http://schemas.microsoft.com/office/drawing/2014/main" id="{5AD44781-6B07-5653-93D7-1057F337FF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12314" y="4643323"/>
              <a:ext cx="900000" cy="900000"/>
            </a:xfrm>
            <a:prstGeom prst="rect">
              <a:avLst/>
            </a:prstGeom>
            <a:effectLst>
              <a:glow rad="38100">
                <a:schemeClr val="bg1">
                  <a:alpha val="80000"/>
                </a:schemeClr>
              </a:glow>
            </a:effectLst>
          </p:spPr>
        </p:pic>
      </p:grpSp>
      <p:sp>
        <p:nvSpPr>
          <p:cNvPr id="23" name="吹き出し: 四角形 22">
            <a:extLst>
              <a:ext uri="{FF2B5EF4-FFF2-40B4-BE49-F238E27FC236}">
                <a16:creationId xmlns:a16="http://schemas.microsoft.com/office/drawing/2014/main" id="{62E79621-7223-D2BA-4150-95FE5BF0A419}"/>
              </a:ext>
            </a:extLst>
          </p:cNvPr>
          <p:cNvSpPr/>
          <p:nvPr/>
        </p:nvSpPr>
        <p:spPr>
          <a:xfrm rot="10800000">
            <a:off x="628650" y="3547797"/>
            <a:ext cx="2481439" cy="2340864"/>
          </a:xfrm>
          <a:prstGeom prst="wedgeRectCallout">
            <a:avLst>
              <a:gd name="adj1" fmla="val -69462"/>
              <a:gd name="adj2" fmla="val -890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descr="屋外, 建物, 草, グリーン が含まれている画像&#10;&#10;自動的に生成された説明">
            <a:extLst>
              <a:ext uri="{FF2B5EF4-FFF2-40B4-BE49-F238E27FC236}">
                <a16:creationId xmlns:a16="http://schemas.microsoft.com/office/drawing/2014/main" id="{103116C0-CD11-D44D-07F2-9EF21B35B685}"/>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12500" r="12500"/>
          <a:stretch/>
        </p:blipFill>
        <p:spPr>
          <a:xfrm>
            <a:off x="883351" y="3728229"/>
            <a:ext cx="1980000" cy="1980000"/>
          </a:xfrm>
          <a:prstGeom prst="rect">
            <a:avLst/>
          </a:prstGeom>
        </p:spPr>
      </p:pic>
      <p:sp>
        <p:nvSpPr>
          <p:cNvPr id="6" name="テキスト ボックス 5">
            <a:extLst>
              <a:ext uri="{FF2B5EF4-FFF2-40B4-BE49-F238E27FC236}">
                <a16:creationId xmlns:a16="http://schemas.microsoft.com/office/drawing/2014/main" id="{C6B322D4-A96E-9FBB-882C-BE3AC1BA2155}"/>
              </a:ext>
            </a:extLst>
          </p:cNvPr>
          <p:cNvSpPr txBox="1"/>
          <p:nvPr/>
        </p:nvSpPr>
        <p:spPr>
          <a:xfrm>
            <a:off x="1391016" y="5506337"/>
            <a:ext cx="1726388" cy="230832"/>
          </a:xfrm>
          <a:prstGeom prst="rect">
            <a:avLst/>
          </a:prstGeom>
          <a:noFill/>
        </p:spPr>
        <p:txBody>
          <a:bodyPr wrap="square" rtlCol="0">
            <a:spAutoFit/>
          </a:bodyPr>
          <a:lstStyle/>
          <a:p>
            <a:r>
              <a:rPr kumimoji="1" lang="en-US" altLang="ja-JP" sz="900" dirty="0">
                <a:solidFill>
                  <a:schemeClr val="bg1">
                    <a:lumMod val="65000"/>
                  </a:schemeClr>
                </a:solidFill>
                <a:latin typeface="Segoe UI Variable Small" pitchFamily="2" charset="0"/>
              </a:rPr>
              <a:t>Photo by Takeshi Magami</a:t>
            </a:r>
            <a:endParaRPr kumimoji="1" lang="ja-JP" altLang="en-US" sz="900" dirty="0">
              <a:solidFill>
                <a:schemeClr val="bg1">
                  <a:lumMod val="65000"/>
                </a:schemeClr>
              </a:solidFill>
              <a:latin typeface="Segoe UI Variable Small" pitchFamily="2" charset="0"/>
            </a:endParaRPr>
          </a:p>
        </p:txBody>
      </p:sp>
    </p:spTree>
    <p:extLst>
      <p:ext uri="{BB962C8B-B14F-4D97-AF65-F5344CB8AC3E}">
        <p14:creationId xmlns:p14="http://schemas.microsoft.com/office/powerpoint/2010/main" val="162403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Study area</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a:xfrm>
            <a:off x="628649" y="1050084"/>
            <a:ext cx="7983199" cy="5382119"/>
          </a:xfrm>
        </p:spPr>
        <p:txBody>
          <a:bodyPr/>
          <a:lstStyle/>
          <a:p>
            <a:r>
              <a:rPr lang="en-US" altLang="ja-JP" dirty="0"/>
              <a:t>Kansai region of Japan:</a:t>
            </a:r>
          </a:p>
          <a:p>
            <a:pPr lvl="1"/>
            <a:r>
              <a:rPr lang="en-US" altLang="ja-JP" dirty="0"/>
              <a:t>Locate</a:t>
            </a:r>
            <a:r>
              <a:rPr kumimoji="1" lang="en-US" altLang="ja-JP" dirty="0"/>
              <a:t>d in southern central Japan</a:t>
            </a:r>
          </a:p>
          <a:p>
            <a:pPr lvl="1"/>
            <a:r>
              <a:rPr kumimoji="1" lang="en-US" altLang="ja-JP" dirty="0"/>
              <a:t>Comprises seven prefectures and 227 municipalities</a:t>
            </a:r>
          </a:p>
          <a:p>
            <a:pPr lvl="1"/>
            <a:r>
              <a:rPr kumimoji="1" lang="en-US" altLang="ja-JP" dirty="0"/>
              <a:t>Population of 22,311,695 (2020), covering a total area of 33,126 km²</a:t>
            </a:r>
          </a:p>
          <a:p>
            <a:pPr lvl="1"/>
            <a:r>
              <a:rPr kumimoji="1" lang="en-US" altLang="ja-JP" dirty="0"/>
              <a:t>Dominant industry is manufacturing</a:t>
            </a:r>
            <a:endParaRPr kumimoji="1" lang="ja-JP" altLang="en-US" dirty="0"/>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3</a:t>
            </a:fld>
            <a:endParaRPr kumimoji="1" lang="ja-JP" altLang="en-US"/>
          </a:p>
        </p:txBody>
      </p:sp>
      <p:pic>
        <p:nvPicPr>
          <p:cNvPr id="9" name="図 8" descr="マップ&#10;&#10;自動的に生成された説明">
            <a:extLst>
              <a:ext uri="{FF2B5EF4-FFF2-40B4-BE49-F238E27FC236}">
                <a16:creationId xmlns:a16="http://schemas.microsoft.com/office/drawing/2014/main" id="{B6DF16FB-076A-91E5-7A22-802C7AC43A2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60806" y="3033651"/>
            <a:ext cx="3622389" cy="3420000"/>
          </a:xfrm>
          <a:prstGeom prst="rect">
            <a:avLst/>
          </a:prstGeom>
        </p:spPr>
      </p:pic>
      <p:sp>
        <p:nvSpPr>
          <p:cNvPr id="6" name="テキスト ボックス 5">
            <a:extLst>
              <a:ext uri="{FF2B5EF4-FFF2-40B4-BE49-F238E27FC236}">
                <a16:creationId xmlns:a16="http://schemas.microsoft.com/office/drawing/2014/main" id="{44896800-0FF0-34D4-80DF-72AA0602A29C}"/>
              </a:ext>
            </a:extLst>
          </p:cNvPr>
          <p:cNvSpPr txBox="1"/>
          <p:nvPr/>
        </p:nvSpPr>
        <p:spPr>
          <a:xfrm>
            <a:off x="5444170" y="6409151"/>
            <a:ext cx="3032760" cy="369332"/>
          </a:xfrm>
          <a:prstGeom prst="rect">
            <a:avLst/>
          </a:prstGeom>
          <a:noFill/>
        </p:spPr>
        <p:txBody>
          <a:bodyPr wrap="square" rtlCol="0">
            <a:spAutoFit/>
          </a:bodyPr>
          <a:lstStyle/>
          <a:p>
            <a:r>
              <a:rPr kumimoji="1" lang="en-US" altLang="ja-JP" sz="900" dirty="0">
                <a:solidFill>
                  <a:schemeClr val="tx1">
                    <a:lumMod val="65000"/>
                    <a:lumOff val="35000"/>
                  </a:schemeClr>
                </a:solidFill>
                <a:latin typeface="Segoe UI Variable Small" pitchFamily="2" charset="0"/>
              </a:rPr>
              <a:t>GHI data source: New Energy and Industrial Technology Development Organization (NEDO) (2020)</a:t>
            </a:r>
            <a:endParaRPr kumimoji="1" lang="ja-JP" altLang="en-US" sz="900" dirty="0">
              <a:solidFill>
                <a:schemeClr val="tx1">
                  <a:lumMod val="65000"/>
                  <a:lumOff val="35000"/>
                </a:schemeClr>
              </a:solidFill>
              <a:latin typeface="Segoe UI Variable Small" pitchFamily="2" charset="0"/>
            </a:endParaRPr>
          </a:p>
        </p:txBody>
      </p:sp>
      <p:sp>
        <p:nvSpPr>
          <p:cNvPr id="7" name="テキスト ボックス 6">
            <a:extLst>
              <a:ext uri="{FF2B5EF4-FFF2-40B4-BE49-F238E27FC236}">
                <a16:creationId xmlns:a16="http://schemas.microsoft.com/office/drawing/2014/main" id="{79ACF53A-9AB4-4251-40C5-61F675CF6A38}"/>
              </a:ext>
            </a:extLst>
          </p:cNvPr>
          <p:cNvSpPr txBox="1"/>
          <p:nvPr/>
        </p:nvSpPr>
        <p:spPr>
          <a:xfrm>
            <a:off x="3434490" y="6409151"/>
            <a:ext cx="2371515" cy="276999"/>
          </a:xfrm>
          <a:prstGeom prst="rect">
            <a:avLst/>
          </a:prstGeom>
          <a:noFill/>
        </p:spPr>
        <p:txBody>
          <a:bodyPr wrap="square" rtlCol="0">
            <a:spAutoFit/>
          </a:bodyPr>
          <a:lstStyle/>
          <a:p>
            <a:pPr algn="ctr"/>
            <a:r>
              <a:rPr kumimoji="1" lang="en-US" altLang="ja-JP" sz="1200" dirty="0">
                <a:latin typeface="Segoe UI Variable Small" pitchFamily="2" charset="0"/>
              </a:rPr>
              <a:t>Kansai region of Japan</a:t>
            </a:r>
            <a:endParaRPr kumimoji="1" lang="ja-JP" altLang="en-US" sz="1200" dirty="0">
              <a:latin typeface="Segoe UI Variable Small" pitchFamily="2" charset="0"/>
            </a:endParaRPr>
          </a:p>
        </p:txBody>
      </p:sp>
      <p:sp>
        <p:nvSpPr>
          <p:cNvPr id="11" name="テキスト ボックス 10">
            <a:extLst>
              <a:ext uri="{FF2B5EF4-FFF2-40B4-BE49-F238E27FC236}">
                <a16:creationId xmlns:a16="http://schemas.microsoft.com/office/drawing/2014/main" id="{D1405171-0390-847C-2AC0-9B8864BAE94E}"/>
              </a:ext>
            </a:extLst>
          </p:cNvPr>
          <p:cNvSpPr txBox="1"/>
          <p:nvPr/>
        </p:nvSpPr>
        <p:spPr>
          <a:xfrm>
            <a:off x="4357020" y="3812768"/>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Kyoto</a:t>
            </a:r>
            <a:endParaRPr kumimoji="1" lang="ja-JP" altLang="en-US" sz="1200" dirty="0">
              <a:effectLst>
                <a:glow rad="63500">
                  <a:schemeClr val="bg1">
                    <a:alpha val="80000"/>
                  </a:schemeClr>
                </a:glow>
              </a:effectLst>
              <a:latin typeface="Segoe UI Variable Small" pitchFamily="2" charset="0"/>
            </a:endParaRPr>
          </a:p>
        </p:txBody>
      </p:sp>
      <p:sp>
        <p:nvSpPr>
          <p:cNvPr id="13" name="テキスト ボックス 12">
            <a:extLst>
              <a:ext uri="{FF2B5EF4-FFF2-40B4-BE49-F238E27FC236}">
                <a16:creationId xmlns:a16="http://schemas.microsoft.com/office/drawing/2014/main" id="{47D775F5-D192-3AC7-45B5-57DCEA3782A0}"/>
              </a:ext>
            </a:extLst>
          </p:cNvPr>
          <p:cNvSpPr txBox="1"/>
          <p:nvPr/>
        </p:nvSpPr>
        <p:spPr>
          <a:xfrm>
            <a:off x="3477618" y="3935832"/>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Hyogo</a:t>
            </a:r>
            <a:endParaRPr kumimoji="1" lang="ja-JP" altLang="en-US" sz="1200" dirty="0">
              <a:effectLst>
                <a:glow rad="63500">
                  <a:schemeClr val="bg1">
                    <a:alpha val="80000"/>
                  </a:schemeClr>
                </a:glow>
              </a:effectLst>
              <a:latin typeface="Segoe UI Variable Small" pitchFamily="2" charset="0"/>
            </a:endParaRPr>
          </a:p>
        </p:txBody>
      </p:sp>
      <p:sp>
        <p:nvSpPr>
          <p:cNvPr id="14" name="テキスト ボックス 13">
            <a:extLst>
              <a:ext uri="{FF2B5EF4-FFF2-40B4-BE49-F238E27FC236}">
                <a16:creationId xmlns:a16="http://schemas.microsoft.com/office/drawing/2014/main" id="{3A19DBE6-DB73-F1E8-166C-3E78B588F543}"/>
              </a:ext>
            </a:extLst>
          </p:cNvPr>
          <p:cNvSpPr txBox="1"/>
          <p:nvPr/>
        </p:nvSpPr>
        <p:spPr>
          <a:xfrm>
            <a:off x="4694996" y="5005897"/>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Nara</a:t>
            </a:r>
            <a:endParaRPr kumimoji="1" lang="ja-JP" altLang="en-US" sz="1200" dirty="0">
              <a:effectLst>
                <a:glow rad="63500">
                  <a:schemeClr val="bg1">
                    <a:alpha val="80000"/>
                  </a:schemeClr>
                </a:glow>
              </a:effectLst>
              <a:latin typeface="Segoe UI Variable Small" pitchFamily="2" charset="0"/>
            </a:endParaRPr>
          </a:p>
        </p:txBody>
      </p:sp>
      <p:sp>
        <p:nvSpPr>
          <p:cNvPr id="15" name="テキスト ボックス 14">
            <a:extLst>
              <a:ext uri="{FF2B5EF4-FFF2-40B4-BE49-F238E27FC236}">
                <a16:creationId xmlns:a16="http://schemas.microsoft.com/office/drawing/2014/main" id="{56175BCB-F7C7-D7CB-D5D7-946BB2E6951F}"/>
              </a:ext>
            </a:extLst>
          </p:cNvPr>
          <p:cNvSpPr txBox="1"/>
          <p:nvPr/>
        </p:nvSpPr>
        <p:spPr>
          <a:xfrm>
            <a:off x="4162845" y="4645748"/>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Osaka</a:t>
            </a:r>
            <a:endParaRPr kumimoji="1" lang="ja-JP" altLang="en-US" sz="1200" dirty="0">
              <a:effectLst>
                <a:glow rad="63500">
                  <a:schemeClr val="bg1">
                    <a:alpha val="80000"/>
                  </a:schemeClr>
                </a:glow>
              </a:effectLst>
              <a:latin typeface="Segoe UI Variable Small" pitchFamily="2" charset="0"/>
            </a:endParaRPr>
          </a:p>
        </p:txBody>
      </p:sp>
      <p:sp>
        <p:nvSpPr>
          <p:cNvPr id="16" name="テキスト ボックス 15">
            <a:extLst>
              <a:ext uri="{FF2B5EF4-FFF2-40B4-BE49-F238E27FC236}">
                <a16:creationId xmlns:a16="http://schemas.microsoft.com/office/drawing/2014/main" id="{22B10FB4-6125-4BFC-DC78-038C84FCEF99}"/>
              </a:ext>
            </a:extLst>
          </p:cNvPr>
          <p:cNvSpPr txBox="1"/>
          <p:nvPr/>
        </p:nvSpPr>
        <p:spPr>
          <a:xfrm>
            <a:off x="5324162" y="4775064"/>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Mie</a:t>
            </a:r>
            <a:endParaRPr kumimoji="1" lang="ja-JP" altLang="en-US" sz="1200" dirty="0">
              <a:effectLst>
                <a:glow rad="63500">
                  <a:schemeClr val="bg1">
                    <a:alpha val="80000"/>
                  </a:schemeClr>
                </a:glow>
              </a:effectLst>
              <a:latin typeface="Segoe UI Variable Small" pitchFamily="2" charset="0"/>
            </a:endParaRPr>
          </a:p>
        </p:txBody>
      </p:sp>
      <p:sp>
        <p:nvSpPr>
          <p:cNvPr id="17" name="テキスト ボックス 16">
            <a:extLst>
              <a:ext uri="{FF2B5EF4-FFF2-40B4-BE49-F238E27FC236}">
                <a16:creationId xmlns:a16="http://schemas.microsoft.com/office/drawing/2014/main" id="{C7F1C50A-935C-FD33-B5DD-D2C868609CD9}"/>
              </a:ext>
            </a:extLst>
          </p:cNvPr>
          <p:cNvSpPr txBox="1"/>
          <p:nvPr/>
        </p:nvSpPr>
        <p:spPr>
          <a:xfrm>
            <a:off x="5045924" y="3985477"/>
            <a:ext cx="694502"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Shiga</a:t>
            </a:r>
            <a:endParaRPr kumimoji="1" lang="ja-JP" altLang="en-US" sz="1200" dirty="0">
              <a:effectLst>
                <a:glow rad="63500">
                  <a:schemeClr val="bg1">
                    <a:alpha val="80000"/>
                  </a:schemeClr>
                </a:glow>
              </a:effectLst>
              <a:latin typeface="Segoe UI Variable Small" pitchFamily="2" charset="0"/>
            </a:endParaRPr>
          </a:p>
        </p:txBody>
      </p:sp>
      <p:sp>
        <p:nvSpPr>
          <p:cNvPr id="18" name="テキスト ボックス 17">
            <a:extLst>
              <a:ext uri="{FF2B5EF4-FFF2-40B4-BE49-F238E27FC236}">
                <a16:creationId xmlns:a16="http://schemas.microsoft.com/office/drawing/2014/main" id="{7CBAB2BB-2288-BD89-B851-97DDF6BEFFE6}"/>
              </a:ext>
            </a:extLst>
          </p:cNvPr>
          <p:cNvSpPr txBox="1"/>
          <p:nvPr/>
        </p:nvSpPr>
        <p:spPr>
          <a:xfrm>
            <a:off x="4073604" y="5728151"/>
            <a:ext cx="996791" cy="276999"/>
          </a:xfrm>
          <a:prstGeom prst="rect">
            <a:avLst/>
          </a:prstGeom>
          <a:noFill/>
        </p:spPr>
        <p:txBody>
          <a:bodyPr wrap="square" rtlCol="0">
            <a:spAutoFit/>
          </a:bodyPr>
          <a:lstStyle/>
          <a:p>
            <a:pPr algn="ctr"/>
            <a:r>
              <a:rPr kumimoji="1" lang="en-US" altLang="ja-JP" sz="1200" dirty="0">
                <a:effectLst>
                  <a:glow rad="63500">
                    <a:schemeClr val="bg1">
                      <a:alpha val="80000"/>
                    </a:schemeClr>
                  </a:glow>
                </a:effectLst>
                <a:latin typeface="Segoe UI Variable Small" pitchFamily="2" charset="0"/>
              </a:rPr>
              <a:t>Wakayama</a:t>
            </a:r>
            <a:endParaRPr kumimoji="1" lang="ja-JP" altLang="en-US" sz="1200" dirty="0">
              <a:effectLst>
                <a:glow rad="63500">
                  <a:schemeClr val="bg1">
                    <a:alpha val="80000"/>
                  </a:schemeClr>
                </a:glow>
              </a:effectLst>
              <a:latin typeface="Segoe UI Variable Small" pitchFamily="2" charset="0"/>
            </a:endParaRPr>
          </a:p>
        </p:txBody>
      </p:sp>
    </p:spTree>
    <p:extLst>
      <p:ext uri="{BB962C8B-B14F-4D97-AF65-F5344CB8AC3E}">
        <p14:creationId xmlns:p14="http://schemas.microsoft.com/office/powerpoint/2010/main" val="58983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lang="en-US" altLang="ja-JP" dirty="0"/>
              <a:t>Design of scenarios</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a:xfrm>
            <a:off x="628649" y="1050084"/>
            <a:ext cx="8158512" cy="5382119"/>
          </a:xfrm>
        </p:spPr>
        <p:txBody>
          <a:bodyPr>
            <a:normAutofit fontScale="92500" lnSpcReduction="10000"/>
          </a:bodyPr>
          <a:lstStyle/>
          <a:p>
            <a:r>
              <a:rPr lang="en-US" altLang="ja-JP" dirty="0"/>
              <a:t>Target farmlands:</a:t>
            </a:r>
          </a:p>
          <a:p>
            <a:pPr lvl="1"/>
            <a:r>
              <a:rPr kumimoji="1" lang="en-US" altLang="ja-JP" dirty="0"/>
              <a:t>Focus on </a:t>
            </a:r>
            <a:r>
              <a:rPr lang="en-US" altLang="ja-JP" sz="2200" b="1" dirty="0">
                <a:solidFill>
                  <a:srgbClr val="FF4B00"/>
                </a:solidFill>
              </a:rPr>
              <a:t>reclaimable idle croplands</a:t>
            </a:r>
          </a:p>
          <a:p>
            <a:pPr lvl="2"/>
            <a:r>
              <a:rPr kumimoji="1" lang="en-US" altLang="ja-JP" dirty="0"/>
              <a:t>Excludes currently farmed lands to minimize risk to local food security</a:t>
            </a:r>
          </a:p>
          <a:p>
            <a:pPr lvl="2"/>
            <a:r>
              <a:rPr kumimoji="1" lang="en-US" altLang="ja-JP" dirty="0"/>
              <a:t>Excludes severely degraded areas due to high rehabilitation costs</a:t>
            </a:r>
            <a:endParaRPr lang="en-US" altLang="ja-JP" dirty="0"/>
          </a:p>
          <a:p>
            <a:endParaRPr kumimoji="1" lang="en-US" altLang="ja-JP" dirty="0"/>
          </a:p>
          <a:p>
            <a:r>
              <a:rPr kumimoji="1" lang="en-US" altLang="ja-JP" dirty="0"/>
              <a:t>System design:</a:t>
            </a:r>
          </a:p>
          <a:p>
            <a:pPr lvl="1"/>
            <a:r>
              <a:rPr kumimoji="1" lang="en-US" altLang="ja-JP" dirty="0"/>
              <a:t>Limit Land Area Occupation Ratio for AVS to 35%</a:t>
            </a:r>
          </a:p>
          <a:p>
            <a:pPr lvl="2"/>
            <a:r>
              <a:rPr kumimoji="1" lang="en-US" altLang="ja-JP" dirty="0"/>
              <a:t>Allows for cultivation of a </a:t>
            </a:r>
            <a:r>
              <a:rPr kumimoji="1" lang="en-US" altLang="ja-JP" b="1" dirty="0">
                <a:solidFill>
                  <a:srgbClr val="FF4B00"/>
                </a:solidFill>
              </a:rPr>
              <a:t>wide variety of crops grown </a:t>
            </a:r>
            <a:r>
              <a:rPr kumimoji="1" lang="en-US" altLang="ja-JP" dirty="0"/>
              <a:t>in Japan</a:t>
            </a:r>
          </a:p>
          <a:p>
            <a:pPr lvl="1"/>
            <a:r>
              <a:rPr kumimoji="1" lang="en-US" altLang="ja-JP" dirty="0"/>
              <a:t>Focus on growing </a:t>
            </a:r>
            <a:r>
              <a:rPr kumimoji="1" lang="en-US" altLang="ja-JP" b="1" dirty="0">
                <a:solidFill>
                  <a:srgbClr val="FF4B00"/>
                </a:solidFill>
              </a:rPr>
              <a:t>soybeans</a:t>
            </a:r>
            <a:r>
              <a:rPr kumimoji="1" lang="en-US" altLang="ja-JP" dirty="0"/>
              <a:t> through conventional farming methods</a:t>
            </a:r>
          </a:p>
          <a:p>
            <a:pPr lvl="2"/>
            <a:r>
              <a:rPr kumimoji="1" lang="en-US" altLang="ja-JP" dirty="0"/>
              <a:t>High demand across various applications</a:t>
            </a:r>
          </a:p>
          <a:p>
            <a:pPr lvl="2"/>
            <a:r>
              <a:rPr kumimoji="1" lang="en-US" altLang="ja-JP" dirty="0"/>
              <a:t>Domestic self-sufficiency is low (6-7%)</a:t>
            </a:r>
          </a:p>
          <a:p>
            <a:endParaRPr lang="en-US" altLang="ja-JP" dirty="0"/>
          </a:p>
          <a:p>
            <a:r>
              <a:rPr lang="en-US" altLang="ja-JP" dirty="0"/>
              <a:t>Research scenarios:</a:t>
            </a:r>
          </a:p>
          <a:p>
            <a:pPr lvl="1"/>
            <a:r>
              <a:rPr lang="en-US" altLang="ja-JP" dirty="0"/>
              <a:t>Full coverage (FC) scenario</a:t>
            </a:r>
          </a:p>
          <a:p>
            <a:pPr lvl="2"/>
            <a:r>
              <a:rPr lang="en-US" altLang="ja-JP" dirty="0"/>
              <a:t>Considers AVS installation on </a:t>
            </a:r>
            <a:r>
              <a:rPr lang="en-US" altLang="ja-JP" b="1" dirty="0">
                <a:solidFill>
                  <a:srgbClr val="FF4B00"/>
                </a:solidFill>
              </a:rPr>
              <a:t>all reclaimable idle croplands</a:t>
            </a:r>
          </a:p>
          <a:p>
            <a:pPr lvl="1"/>
            <a:r>
              <a:rPr lang="en-US" altLang="ja-JP" dirty="0"/>
              <a:t>Priority coverage (PC) scenario</a:t>
            </a:r>
          </a:p>
          <a:p>
            <a:pPr lvl="2"/>
            <a:r>
              <a:rPr lang="en-US" altLang="ja-JP" b="1" dirty="0">
                <a:solidFill>
                  <a:srgbClr val="FF4B00"/>
                </a:solidFill>
              </a:rPr>
              <a:t>Limits AVS to areas suitable for deployment</a:t>
            </a:r>
            <a:r>
              <a:rPr lang="en-US" altLang="ja-JP" dirty="0"/>
              <a:t>, as identified in FC scenario</a:t>
            </a:r>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4</a:t>
            </a:fld>
            <a:endParaRPr kumimoji="1" lang="ja-JP" altLang="en-US"/>
          </a:p>
        </p:txBody>
      </p:sp>
      <p:pic>
        <p:nvPicPr>
          <p:cNvPr id="7" name="グラフィックス 6" descr="大豆 枠線">
            <a:extLst>
              <a:ext uri="{FF2B5EF4-FFF2-40B4-BE49-F238E27FC236}">
                <a16:creationId xmlns:a16="http://schemas.microsoft.com/office/drawing/2014/main" id="{28E31E10-F603-8CEB-87CA-CC2F465893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287789">
            <a:off x="5907024" y="3827098"/>
            <a:ext cx="914400" cy="914400"/>
          </a:xfrm>
          <a:prstGeom prst="rect">
            <a:avLst/>
          </a:prstGeom>
        </p:spPr>
      </p:pic>
      <p:pic>
        <p:nvPicPr>
          <p:cNvPr id="8" name="グラフィックス 7" descr="大豆 枠線">
            <a:extLst>
              <a:ext uri="{FF2B5EF4-FFF2-40B4-BE49-F238E27FC236}">
                <a16:creationId xmlns:a16="http://schemas.microsoft.com/office/drawing/2014/main" id="{B8086050-A49E-4F97-7860-5298889ECC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4224" y="3827097"/>
            <a:ext cx="914400" cy="914400"/>
          </a:xfrm>
          <a:prstGeom prst="rect">
            <a:avLst/>
          </a:prstGeom>
        </p:spPr>
      </p:pic>
    </p:spTree>
    <p:extLst>
      <p:ext uri="{BB962C8B-B14F-4D97-AF65-F5344CB8AC3E}">
        <p14:creationId xmlns:p14="http://schemas.microsoft.com/office/powerpoint/2010/main" val="130565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Detection of  idle croplands</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p:txBody>
          <a:bodyPr/>
          <a:lstStyle/>
          <a:p>
            <a:r>
              <a:rPr lang="en-US" altLang="ja-JP" dirty="0"/>
              <a:t>Datasets used:</a:t>
            </a:r>
          </a:p>
          <a:p>
            <a:pPr lvl="1"/>
            <a:r>
              <a:rPr kumimoji="1" lang="en-US" altLang="ja-JP" dirty="0"/>
              <a:t>Farmland polygon data</a:t>
            </a:r>
          </a:p>
          <a:p>
            <a:pPr lvl="2"/>
            <a:r>
              <a:rPr kumimoji="1" lang="en-US" altLang="ja-JP" dirty="0"/>
              <a:t>by Ministry of Agriculture, Forestry </a:t>
            </a:r>
            <a:br>
              <a:rPr kumimoji="1" lang="en-US" altLang="ja-JP" dirty="0"/>
            </a:br>
            <a:r>
              <a:rPr kumimoji="1" lang="en-US" altLang="ja-JP" dirty="0"/>
              <a:t>and Fisheries (MAFF)</a:t>
            </a:r>
          </a:p>
          <a:p>
            <a:pPr lvl="1"/>
            <a:r>
              <a:rPr kumimoji="1" lang="en-US" altLang="ja-JP" dirty="0"/>
              <a:t>High-Resolution Land Use and </a:t>
            </a:r>
            <a:br>
              <a:rPr kumimoji="1" lang="en-US" altLang="ja-JP" dirty="0"/>
            </a:br>
            <a:r>
              <a:rPr kumimoji="1" lang="en-US" altLang="ja-JP" dirty="0"/>
              <a:t>Land Cover Map of Japan (HRLULC)</a:t>
            </a:r>
          </a:p>
          <a:p>
            <a:pPr lvl="2"/>
            <a:r>
              <a:rPr kumimoji="1" lang="en-US" altLang="ja-JP" dirty="0"/>
              <a:t>by Japan Aerospace Exploration Agency </a:t>
            </a:r>
            <a:br>
              <a:rPr kumimoji="1" lang="en-US" altLang="ja-JP" dirty="0"/>
            </a:br>
            <a:r>
              <a:rPr kumimoji="1" lang="en-US" altLang="ja-JP" dirty="0"/>
              <a:t>(JAXA)</a:t>
            </a:r>
          </a:p>
          <a:p>
            <a:endParaRPr kumimoji="1" lang="en-US" altLang="ja-JP" dirty="0"/>
          </a:p>
          <a:p>
            <a:r>
              <a:rPr kumimoji="1" lang="en-US" altLang="ja-JP" dirty="0"/>
              <a:t>Excluded high risk </a:t>
            </a:r>
            <a:r>
              <a:rPr lang="en-US" altLang="ja-JP" dirty="0"/>
              <a:t>a</a:t>
            </a:r>
            <a:r>
              <a:rPr kumimoji="1" lang="en-US" altLang="ja-JP" dirty="0"/>
              <a:t>reas</a:t>
            </a:r>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5</a:t>
            </a:fld>
            <a:endParaRPr kumimoji="1" lang="ja-JP" altLang="en-US"/>
          </a:p>
        </p:txBody>
      </p:sp>
      <p:pic>
        <p:nvPicPr>
          <p:cNvPr id="9" name="図 8" descr="マップ&#10;&#10;自動的に生成された説明">
            <a:extLst>
              <a:ext uri="{FF2B5EF4-FFF2-40B4-BE49-F238E27FC236}">
                <a16:creationId xmlns:a16="http://schemas.microsoft.com/office/drawing/2014/main" id="{D219F26E-55C7-692E-34D2-00F1B50AAC70}"/>
              </a:ext>
            </a:extLst>
          </p:cNvPr>
          <p:cNvPicPr>
            <a:picLocks noChangeAspect="1"/>
          </p:cNvPicPr>
          <p:nvPr/>
        </p:nvPicPr>
        <p:blipFill rotWithShape="1">
          <a:blip r:embed="rId8">
            <a:extLst>
              <a:ext uri="{28A0092B-C50C-407E-A947-70E740481C1C}">
                <a14:useLocalDpi xmlns:a14="http://schemas.microsoft.com/office/drawing/2010/main" val="0"/>
              </a:ext>
            </a:extLst>
          </a:blip>
          <a:srcRect l="1" t="20866" r="-232" b="1"/>
          <a:stretch/>
        </p:blipFill>
        <p:spPr>
          <a:xfrm>
            <a:off x="5303916" y="1475263"/>
            <a:ext cx="3240000" cy="2399163"/>
          </a:xfrm>
          <a:prstGeom prst="rect">
            <a:avLst/>
          </a:prstGeom>
        </p:spPr>
      </p:pic>
      <p:pic>
        <p:nvPicPr>
          <p:cNvPr id="11" name="図 10" descr="ダイアグラム が含まれている画像&#10;&#10;自動的に生成された説明">
            <a:extLst>
              <a:ext uri="{FF2B5EF4-FFF2-40B4-BE49-F238E27FC236}">
                <a16:creationId xmlns:a16="http://schemas.microsoft.com/office/drawing/2014/main" id="{A23A27F7-8007-C99C-2207-49481FFEB0C2}"/>
              </a:ext>
            </a:extLst>
          </p:cNvPr>
          <p:cNvPicPr>
            <a:picLocks noChangeAspect="1"/>
          </p:cNvPicPr>
          <p:nvPr/>
        </p:nvPicPr>
        <p:blipFill rotWithShape="1">
          <a:blip r:embed="rId9">
            <a:extLst>
              <a:ext uri="{28A0092B-C50C-407E-A947-70E740481C1C}">
                <a14:useLocalDpi xmlns:a14="http://schemas.microsoft.com/office/drawing/2010/main" val="0"/>
              </a:ext>
            </a:extLst>
          </a:blip>
          <a:srcRect l="8016" t="13388" r="8237" b="18923"/>
          <a:stretch/>
        </p:blipFill>
        <p:spPr>
          <a:xfrm>
            <a:off x="5303916" y="4466322"/>
            <a:ext cx="3240000" cy="1965881"/>
          </a:xfrm>
          <a:prstGeom prst="rect">
            <a:avLst/>
          </a:prstGeom>
        </p:spPr>
      </p:pic>
      <p:pic>
        <p:nvPicPr>
          <p:cNvPr id="10" name="図 9">
            <a:extLst>
              <a:ext uri="{FF2B5EF4-FFF2-40B4-BE49-F238E27FC236}">
                <a16:creationId xmlns:a16="http://schemas.microsoft.com/office/drawing/2014/main" id="{1F358D63-8F88-E495-76BC-E4EDB1F43F94}"/>
              </a:ext>
            </a:extLst>
          </p:cNvPr>
          <p:cNvPicPr>
            <a:picLocks noChangeAspect="1"/>
          </p:cNvPicPr>
          <p:nvPr/>
        </p:nvPicPr>
        <p:blipFill>
          <a:blip r:embed="rId10"/>
          <a:stretch>
            <a:fillRect/>
          </a:stretch>
        </p:blipFill>
        <p:spPr>
          <a:xfrm>
            <a:off x="1019189" y="4455332"/>
            <a:ext cx="3552811" cy="2061647"/>
          </a:xfrm>
          <a:prstGeom prst="rect">
            <a:avLst/>
          </a:prstGeom>
        </p:spPr>
      </p:pic>
      <p:sp>
        <p:nvSpPr>
          <p:cNvPr id="6" name="テキスト ボックス 5">
            <a:extLst>
              <a:ext uri="{FF2B5EF4-FFF2-40B4-BE49-F238E27FC236}">
                <a16:creationId xmlns:a16="http://schemas.microsoft.com/office/drawing/2014/main" id="{EC28921C-B5C1-8F57-4D03-FB8DC05848DA}"/>
              </a:ext>
            </a:extLst>
          </p:cNvPr>
          <p:cNvSpPr txBox="1"/>
          <p:nvPr/>
        </p:nvSpPr>
        <p:spPr>
          <a:xfrm>
            <a:off x="5872484" y="3829372"/>
            <a:ext cx="2371515" cy="276999"/>
          </a:xfrm>
          <a:prstGeom prst="rect">
            <a:avLst/>
          </a:prstGeom>
          <a:noFill/>
        </p:spPr>
        <p:txBody>
          <a:bodyPr wrap="square" rtlCol="0">
            <a:spAutoFit/>
          </a:bodyPr>
          <a:lstStyle/>
          <a:p>
            <a:pPr algn="ctr"/>
            <a:r>
              <a:rPr kumimoji="1" lang="en-US" altLang="ja-JP" sz="1200" dirty="0">
                <a:latin typeface="Segoe UI Variable Small" pitchFamily="2" charset="0"/>
              </a:rPr>
              <a:t>HRLULC of Kansai region </a:t>
            </a:r>
            <a:endParaRPr kumimoji="1" lang="ja-JP" altLang="en-US" sz="1200" dirty="0">
              <a:latin typeface="Segoe UI Variable Small" pitchFamily="2" charset="0"/>
            </a:endParaRPr>
          </a:p>
        </p:txBody>
      </p:sp>
      <p:sp>
        <p:nvSpPr>
          <p:cNvPr id="7" name="テキスト ボックス 6">
            <a:extLst>
              <a:ext uri="{FF2B5EF4-FFF2-40B4-BE49-F238E27FC236}">
                <a16:creationId xmlns:a16="http://schemas.microsoft.com/office/drawing/2014/main" id="{4905CFD0-D5B4-63F8-1F2F-E12CDD78EAB8}"/>
              </a:ext>
            </a:extLst>
          </p:cNvPr>
          <p:cNvSpPr txBox="1"/>
          <p:nvPr/>
        </p:nvSpPr>
        <p:spPr>
          <a:xfrm>
            <a:off x="5573916" y="6381346"/>
            <a:ext cx="2700000" cy="461665"/>
          </a:xfrm>
          <a:prstGeom prst="rect">
            <a:avLst/>
          </a:prstGeom>
          <a:noFill/>
        </p:spPr>
        <p:txBody>
          <a:bodyPr wrap="square" rtlCol="0">
            <a:spAutoFit/>
          </a:bodyPr>
          <a:lstStyle/>
          <a:p>
            <a:pPr algn="ctr"/>
            <a:r>
              <a:rPr kumimoji="1" lang="en-US" altLang="ja-JP" sz="1200" dirty="0">
                <a:latin typeface="Segoe UI Variable Small" pitchFamily="2" charset="0"/>
              </a:rPr>
              <a:t>Farmland polygons and install area </a:t>
            </a:r>
            <a:endParaRPr kumimoji="1" lang="ja-JP" altLang="en-US" sz="1200" dirty="0">
              <a:latin typeface="Segoe UI Variable Small" pitchFamily="2" charset="0"/>
            </a:endParaRPr>
          </a:p>
        </p:txBody>
      </p:sp>
      <p:sp>
        <p:nvSpPr>
          <p:cNvPr id="8" name="テキスト ボックス 7">
            <a:extLst>
              <a:ext uri="{FF2B5EF4-FFF2-40B4-BE49-F238E27FC236}">
                <a16:creationId xmlns:a16="http://schemas.microsoft.com/office/drawing/2014/main" id="{4D0B32A7-0172-A431-E368-B895BC9DDCA0}"/>
              </a:ext>
            </a:extLst>
          </p:cNvPr>
          <p:cNvSpPr txBox="1"/>
          <p:nvPr/>
        </p:nvSpPr>
        <p:spPr>
          <a:xfrm>
            <a:off x="6408484" y="4003545"/>
            <a:ext cx="2135432" cy="230832"/>
          </a:xfrm>
          <a:prstGeom prst="rect">
            <a:avLst/>
          </a:prstGeom>
          <a:noFill/>
        </p:spPr>
        <p:txBody>
          <a:bodyPr wrap="square" rtlCol="0">
            <a:spAutoFit/>
          </a:bodyPr>
          <a:lstStyle/>
          <a:p>
            <a:pPr algn="r"/>
            <a:r>
              <a:rPr kumimoji="1" lang="en-US" altLang="ja-JP" sz="900" dirty="0">
                <a:solidFill>
                  <a:schemeClr val="tx1">
                    <a:lumMod val="65000"/>
                    <a:lumOff val="35000"/>
                  </a:schemeClr>
                </a:solidFill>
                <a:latin typeface="Segoe UI Variable Small" pitchFamily="2" charset="0"/>
              </a:rPr>
              <a:t>Source: Compiled from JAXA (2021)</a:t>
            </a:r>
            <a:endParaRPr kumimoji="1" lang="ja-JP" altLang="en-US" sz="900" dirty="0">
              <a:solidFill>
                <a:schemeClr val="tx1">
                  <a:lumMod val="65000"/>
                  <a:lumOff val="35000"/>
                </a:schemeClr>
              </a:solidFill>
              <a:latin typeface="Segoe UI Variable Small" pitchFamily="2" charset="0"/>
            </a:endParaRPr>
          </a:p>
        </p:txBody>
      </p:sp>
      <p:sp>
        <p:nvSpPr>
          <p:cNvPr id="12" name="テキスト ボックス 11">
            <a:extLst>
              <a:ext uri="{FF2B5EF4-FFF2-40B4-BE49-F238E27FC236}">
                <a16:creationId xmlns:a16="http://schemas.microsoft.com/office/drawing/2014/main" id="{2DFB3697-254B-3424-1859-177B417DCB31}"/>
              </a:ext>
            </a:extLst>
          </p:cNvPr>
          <p:cNvSpPr txBox="1"/>
          <p:nvPr/>
        </p:nvSpPr>
        <p:spPr>
          <a:xfrm>
            <a:off x="6084000" y="6537985"/>
            <a:ext cx="2353069" cy="230832"/>
          </a:xfrm>
          <a:prstGeom prst="rect">
            <a:avLst/>
          </a:prstGeom>
          <a:noFill/>
        </p:spPr>
        <p:txBody>
          <a:bodyPr wrap="square" rtlCol="0">
            <a:spAutoFit/>
          </a:bodyPr>
          <a:lstStyle/>
          <a:p>
            <a:pPr algn="r"/>
            <a:r>
              <a:rPr kumimoji="1" lang="en-US" altLang="ja-JP" sz="900" dirty="0">
                <a:solidFill>
                  <a:schemeClr val="tx1">
                    <a:lumMod val="65000"/>
                    <a:lumOff val="35000"/>
                  </a:schemeClr>
                </a:solidFill>
                <a:latin typeface="Segoe UI Variable Small" pitchFamily="2" charset="0"/>
              </a:rPr>
              <a:t>Source: Compiled from MAFF (2023)</a:t>
            </a:r>
            <a:endParaRPr kumimoji="1" lang="ja-JP" altLang="en-US" sz="900" dirty="0">
              <a:solidFill>
                <a:schemeClr val="tx1">
                  <a:lumMod val="65000"/>
                  <a:lumOff val="35000"/>
                </a:schemeClr>
              </a:solidFill>
              <a:latin typeface="Segoe UI Variable Small" pitchFamily="2" charset="0"/>
            </a:endParaRPr>
          </a:p>
        </p:txBody>
      </p:sp>
      <p:sp>
        <p:nvSpPr>
          <p:cNvPr id="14" name="テキスト ボックス 13">
            <a:extLst>
              <a:ext uri="{FF2B5EF4-FFF2-40B4-BE49-F238E27FC236}">
                <a16:creationId xmlns:a16="http://schemas.microsoft.com/office/drawing/2014/main" id="{AAB2EFFC-8F24-BBF1-0E42-14200D3584A7}"/>
              </a:ext>
            </a:extLst>
          </p:cNvPr>
          <p:cNvSpPr txBox="1"/>
          <p:nvPr/>
        </p:nvSpPr>
        <p:spPr>
          <a:xfrm>
            <a:off x="760719" y="6466872"/>
            <a:ext cx="3811282" cy="307777"/>
          </a:xfrm>
          <a:prstGeom prst="rect">
            <a:avLst/>
          </a:prstGeom>
          <a:noFill/>
        </p:spPr>
        <p:txBody>
          <a:bodyPr wrap="square" rtlCol="0">
            <a:spAutoFit/>
          </a:bodyPr>
          <a:lstStyle/>
          <a:p>
            <a:pPr algn="r"/>
            <a:r>
              <a:rPr kumimoji="1" lang="en-US" altLang="ja-JP" sz="700" dirty="0">
                <a:solidFill>
                  <a:schemeClr val="tx1">
                    <a:lumMod val="65000"/>
                    <a:lumOff val="35000"/>
                  </a:schemeClr>
                </a:solidFill>
                <a:latin typeface="Segoe UI Variable Small" pitchFamily="2" charset="0"/>
              </a:rPr>
              <a:t>Source: Compiled from Ministry of Land, Infrastructure, Transport and Tourism (2023) and Geospatial Information Authority of Japan (2023)</a:t>
            </a:r>
            <a:endParaRPr kumimoji="1" lang="ja-JP" altLang="en-US" sz="700" dirty="0">
              <a:solidFill>
                <a:schemeClr val="tx1">
                  <a:lumMod val="65000"/>
                  <a:lumOff val="35000"/>
                </a:schemeClr>
              </a:solidFill>
              <a:latin typeface="Segoe UI Variable Small" pitchFamily="2" charset="0"/>
            </a:endParaRPr>
          </a:p>
        </p:txBody>
      </p:sp>
    </p:spTree>
    <p:extLst>
      <p:ext uri="{BB962C8B-B14F-4D97-AF65-F5344CB8AC3E}">
        <p14:creationId xmlns:p14="http://schemas.microsoft.com/office/powerpoint/2010/main" val="272707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Estimation of AVS impacts</a:t>
            </a:r>
            <a:endParaRPr kumimoji="1" lang="ja-JP" altLang="en-US" dirty="0"/>
          </a:p>
        </p:txBody>
      </p:sp>
      <p:sp>
        <p:nvSpPr>
          <p:cNvPr id="3" name="コンテンツ プレースホルダー 2">
            <a:extLst>
              <a:ext uri="{FF2B5EF4-FFF2-40B4-BE49-F238E27FC236}">
                <a16:creationId xmlns:a16="http://schemas.microsoft.com/office/drawing/2014/main" id="{0B32FAF8-ED60-2291-5123-0515271E3E27}"/>
              </a:ext>
            </a:extLst>
          </p:cNvPr>
          <p:cNvSpPr>
            <a:spLocks noGrp="1"/>
          </p:cNvSpPr>
          <p:nvPr>
            <p:ph idx="1"/>
          </p:nvPr>
        </p:nvSpPr>
        <p:spPr/>
        <p:txBody>
          <a:bodyPr>
            <a:normAutofit fontScale="85000" lnSpcReduction="20000"/>
          </a:bodyPr>
          <a:lstStyle/>
          <a:p>
            <a:r>
              <a:rPr lang="en-US" altLang="ja-JP" dirty="0"/>
              <a:t>Annual power generation:</a:t>
            </a:r>
          </a:p>
          <a:p>
            <a:pPr lvl="1"/>
            <a:r>
              <a:rPr kumimoji="1" lang="en-US" altLang="ja-JP" dirty="0"/>
              <a:t>Calculations based on NEDO's solar radiation and temperature data</a:t>
            </a:r>
            <a:endParaRPr lang="en-US" altLang="ja-JP" sz="2200" b="1" dirty="0">
              <a:solidFill>
                <a:srgbClr val="FF4B00"/>
              </a:solidFill>
            </a:endParaRPr>
          </a:p>
          <a:p>
            <a:pPr lvl="2"/>
            <a:r>
              <a:rPr kumimoji="1" lang="en-US" altLang="ja-JP" dirty="0"/>
              <a:t>Uses JIS methods for PV generation simulations</a:t>
            </a:r>
          </a:p>
          <a:p>
            <a:endParaRPr kumimoji="1" lang="en-US" altLang="ja-JP" dirty="0"/>
          </a:p>
          <a:p>
            <a:r>
              <a:rPr kumimoji="1" lang="en-US" altLang="ja-JP" dirty="0"/>
              <a:t>Agricultural Production:</a:t>
            </a:r>
          </a:p>
          <a:p>
            <a:pPr lvl="1"/>
            <a:r>
              <a:rPr kumimoji="1" lang="en-US" altLang="ja-JP" dirty="0"/>
              <a:t>Assumes use of conventional agricultural methods</a:t>
            </a:r>
          </a:p>
          <a:p>
            <a:pPr lvl="2"/>
            <a:r>
              <a:rPr kumimoji="1" lang="en-US" altLang="ja-JP" dirty="0"/>
              <a:t>Expected to be 80% of average harvest per area by prefecture</a:t>
            </a:r>
          </a:p>
          <a:p>
            <a:pPr lvl="3"/>
            <a:r>
              <a:rPr kumimoji="1" lang="en-US" altLang="ja-JP" dirty="0"/>
              <a:t>Meets the minimum level for continued under Japan's AVS support program</a:t>
            </a:r>
          </a:p>
          <a:p>
            <a:endParaRPr kumimoji="1" lang="en-US" altLang="ja-JP" dirty="0"/>
          </a:p>
          <a:p>
            <a:r>
              <a:rPr kumimoji="1" lang="en-US" altLang="ja-JP" dirty="0"/>
              <a:t>Job Creation Effects:</a:t>
            </a:r>
          </a:p>
          <a:p>
            <a:pPr lvl="1"/>
            <a:r>
              <a:rPr kumimoji="1" lang="en-US" altLang="ja-JP" dirty="0"/>
              <a:t>Power Generation Sector</a:t>
            </a:r>
          </a:p>
          <a:p>
            <a:pPr lvl="2"/>
            <a:r>
              <a:rPr kumimoji="1" lang="en-US" altLang="ja-JP" dirty="0"/>
              <a:t>Employment calculated using coefficients for both construction and O&amp;M phases</a:t>
            </a:r>
          </a:p>
          <a:p>
            <a:pPr lvl="1"/>
            <a:r>
              <a:rPr kumimoji="1" lang="en-US" altLang="ja-JP" dirty="0"/>
              <a:t>Agriculture Sector</a:t>
            </a:r>
          </a:p>
          <a:p>
            <a:pPr lvl="2"/>
            <a:r>
              <a:rPr kumimoji="1" lang="en-US" altLang="ja-JP" dirty="0"/>
              <a:t>Employment estimated based on average number of farmers per area by prefecture</a:t>
            </a:r>
          </a:p>
          <a:p>
            <a:endParaRPr kumimoji="1" lang="en-US" altLang="ja-JP" dirty="0"/>
          </a:p>
          <a:p>
            <a:r>
              <a:rPr kumimoji="1" lang="en-US" altLang="ja-JP" dirty="0"/>
              <a:t>Economic Ripple Effects in the prefecture:</a:t>
            </a:r>
          </a:p>
          <a:p>
            <a:pPr lvl="1"/>
            <a:r>
              <a:rPr kumimoji="1" lang="en-US" altLang="ja-JP" dirty="0"/>
              <a:t>Analysis using MOE-published tool</a:t>
            </a:r>
          </a:p>
          <a:p>
            <a:pPr lvl="2"/>
            <a:r>
              <a:rPr kumimoji="1" lang="en-US" altLang="ja-JP" dirty="0"/>
              <a:t>Power Generation: Assumes electricity sales through feed-in tariffs</a:t>
            </a:r>
          </a:p>
          <a:p>
            <a:pPr lvl="2"/>
            <a:r>
              <a:rPr kumimoji="1" lang="en-US" altLang="ja-JP" dirty="0"/>
              <a:t>Agriculture: Based on average bid price of domestically-produced soybeans</a:t>
            </a:r>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6</a:t>
            </a:fld>
            <a:endParaRPr kumimoji="1" lang="ja-JP" altLang="en-US"/>
          </a:p>
        </p:txBody>
      </p:sp>
    </p:spTree>
    <p:extLst>
      <p:ext uri="{BB962C8B-B14F-4D97-AF65-F5344CB8AC3E}">
        <p14:creationId xmlns:p14="http://schemas.microsoft.com/office/powerpoint/2010/main" val="128180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Results of full </a:t>
            </a:r>
            <a:r>
              <a:rPr lang="en-US" altLang="ja-JP" dirty="0"/>
              <a:t>c</a:t>
            </a:r>
            <a:r>
              <a:rPr kumimoji="1" lang="en-US" altLang="ja-JP" dirty="0"/>
              <a:t>overage scenario</a:t>
            </a:r>
            <a:endParaRPr kumimoji="1" lang="ja-JP" altLang="en-US" dirty="0"/>
          </a:p>
        </p:txBody>
      </p:sp>
      <p:graphicFrame>
        <p:nvGraphicFramePr>
          <p:cNvPr id="7" name="表 7">
            <a:extLst>
              <a:ext uri="{FF2B5EF4-FFF2-40B4-BE49-F238E27FC236}">
                <a16:creationId xmlns:a16="http://schemas.microsoft.com/office/drawing/2014/main" id="{9023FCC0-BF12-C1F1-3C7A-FC6ACED5E3C9}"/>
              </a:ext>
            </a:extLst>
          </p:cNvPr>
          <p:cNvGraphicFramePr>
            <a:graphicFrameLocks noGrp="1"/>
          </p:cNvGraphicFramePr>
          <p:nvPr>
            <p:ph idx="1"/>
            <p:extLst>
              <p:ext uri="{D42A27DB-BD31-4B8C-83A1-F6EECF244321}">
                <p14:modId xmlns:p14="http://schemas.microsoft.com/office/powerpoint/2010/main" val="747022886"/>
              </p:ext>
            </p:extLst>
          </p:nvPr>
        </p:nvGraphicFramePr>
        <p:xfrm>
          <a:off x="774000" y="1049338"/>
          <a:ext cx="7596000" cy="5415662"/>
        </p:xfrm>
        <a:graphic>
          <a:graphicData uri="http://schemas.openxmlformats.org/drawingml/2006/table">
            <a:tbl>
              <a:tblPr firstRow="1" bandRow="1">
                <a:tableStyleId>{9D7B26C5-4107-4FEC-AEDC-1716B250A1EF}</a:tableStyleId>
              </a:tblPr>
              <a:tblGrid>
                <a:gridCol w="1440000">
                  <a:extLst>
                    <a:ext uri="{9D8B030D-6E8A-4147-A177-3AD203B41FA5}">
                      <a16:colId xmlns:a16="http://schemas.microsoft.com/office/drawing/2014/main" val="1633767303"/>
                    </a:ext>
                  </a:extLst>
                </a:gridCol>
                <a:gridCol w="684000">
                  <a:extLst>
                    <a:ext uri="{9D8B030D-6E8A-4147-A177-3AD203B41FA5}">
                      <a16:colId xmlns:a16="http://schemas.microsoft.com/office/drawing/2014/main" val="35785473"/>
                    </a:ext>
                  </a:extLst>
                </a:gridCol>
                <a:gridCol w="684000">
                  <a:extLst>
                    <a:ext uri="{9D8B030D-6E8A-4147-A177-3AD203B41FA5}">
                      <a16:colId xmlns:a16="http://schemas.microsoft.com/office/drawing/2014/main" val="2531143267"/>
                    </a:ext>
                  </a:extLst>
                </a:gridCol>
                <a:gridCol w="684000">
                  <a:extLst>
                    <a:ext uri="{9D8B030D-6E8A-4147-A177-3AD203B41FA5}">
                      <a16:colId xmlns:a16="http://schemas.microsoft.com/office/drawing/2014/main" val="1535787775"/>
                    </a:ext>
                  </a:extLst>
                </a:gridCol>
                <a:gridCol w="684000">
                  <a:extLst>
                    <a:ext uri="{9D8B030D-6E8A-4147-A177-3AD203B41FA5}">
                      <a16:colId xmlns:a16="http://schemas.microsoft.com/office/drawing/2014/main" val="984729366"/>
                    </a:ext>
                  </a:extLst>
                </a:gridCol>
                <a:gridCol w="684000">
                  <a:extLst>
                    <a:ext uri="{9D8B030D-6E8A-4147-A177-3AD203B41FA5}">
                      <a16:colId xmlns:a16="http://schemas.microsoft.com/office/drawing/2014/main" val="2197412011"/>
                    </a:ext>
                  </a:extLst>
                </a:gridCol>
                <a:gridCol w="684000">
                  <a:extLst>
                    <a:ext uri="{9D8B030D-6E8A-4147-A177-3AD203B41FA5}">
                      <a16:colId xmlns:a16="http://schemas.microsoft.com/office/drawing/2014/main" val="1696645378"/>
                    </a:ext>
                  </a:extLst>
                </a:gridCol>
                <a:gridCol w="684000">
                  <a:extLst>
                    <a:ext uri="{9D8B030D-6E8A-4147-A177-3AD203B41FA5}">
                      <a16:colId xmlns:a16="http://schemas.microsoft.com/office/drawing/2014/main" val="2314581421"/>
                    </a:ext>
                  </a:extLst>
                </a:gridCol>
                <a:gridCol w="684000">
                  <a:extLst>
                    <a:ext uri="{9D8B030D-6E8A-4147-A177-3AD203B41FA5}">
                      <a16:colId xmlns:a16="http://schemas.microsoft.com/office/drawing/2014/main" val="1858447702"/>
                    </a:ext>
                  </a:extLst>
                </a:gridCol>
                <a:gridCol w="684000">
                  <a:extLst>
                    <a:ext uri="{9D8B030D-6E8A-4147-A177-3AD203B41FA5}">
                      <a16:colId xmlns:a16="http://schemas.microsoft.com/office/drawing/2014/main" val="1281891946"/>
                    </a:ext>
                  </a:extLst>
                </a:gridCol>
              </a:tblGrid>
              <a:tr h="370840">
                <a:tc>
                  <a:txBody>
                    <a:bodyPr/>
                    <a:lstStyle/>
                    <a:p>
                      <a:pPr algn="ctr">
                        <a:lnSpc>
                          <a:spcPts val="1300"/>
                        </a:lnSpc>
                      </a:pPr>
                      <a:r>
                        <a:rPr lang="en-US" sz="1000" b="1" dirty="0">
                          <a:solidFill>
                            <a:srgbClr val="000000"/>
                          </a:solidFill>
                          <a:effectLst/>
                          <a:latin typeface="+mj-lt"/>
                          <a:ea typeface="Times New Roman" panose="02020603050405020304" pitchFamily="18" charset="0"/>
                          <a:cs typeface="Times New Roman" panose="02020603050405020304" pitchFamily="18" charset="0"/>
                        </a:rPr>
                        <a:t>Indicators of </a:t>
                      </a:r>
                      <a:br>
                        <a:rPr lang="en-US" sz="1000" b="1" dirty="0">
                          <a:solidFill>
                            <a:srgbClr val="000000"/>
                          </a:solidFill>
                          <a:effectLst/>
                          <a:latin typeface="+mj-lt"/>
                          <a:ea typeface="Times New Roman" panose="02020603050405020304" pitchFamily="18" charset="0"/>
                          <a:cs typeface="Times New Roman" panose="02020603050405020304" pitchFamily="18" charset="0"/>
                        </a:rPr>
                      </a:br>
                      <a:r>
                        <a:rPr lang="en-US" sz="1000" b="1" dirty="0">
                          <a:solidFill>
                            <a:srgbClr val="000000"/>
                          </a:solidFill>
                          <a:effectLst/>
                          <a:latin typeface="+mj-lt"/>
                          <a:ea typeface="Times New Roman" panose="02020603050405020304" pitchFamily="18" charset="0"/>
                          <a:cs typeface="Times New Roman" panose="02020603050405020304" pitchFamily="18" charset="0"/>
                        </a:rPr>
                        <a:t>performance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Unit</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Mie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Shiga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Kyoto</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Osaka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Hyogo</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Nara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Wakayama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Total</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79307085"/>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Idle cropland area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km</a:t>
                      </a:r>
                      <a:r>
                        <a:rPr lang="en-US" sz="1000" baseline="30000" dirty="0">
                          <a:solidFill>
                            <a:srgbClr val="000000"/>
                          </a:solidFill>
                          <a:effectLst/>
                          <a:latin typeface="+mn-lt"/>
                          <a:ea typeface="游明朝" panose="02020400000000000000" pitchFamily="18" charset="-128"/>
                          <a:cs typeface="Times New Roman" panose="02020603050405020304" pitchFamily="18" charset="0"/>
                        </a:rPr>
                        <a:t>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39.59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22.73</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14.67</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7.45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37.29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8.16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17.09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33125.97</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57552418"/>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The  rate of idle cropland area to total area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0.69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0.57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0.32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0.39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0.44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0.22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0.36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0.44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01985981"/>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System capacity</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MWac</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3353.59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1872.26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1190.38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615.19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3096.18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669.76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1419.09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12216.43</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72777520"/>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Annual electricity generation</a:t>
                      </a:r>
                      <a:r>
                        <a:rPr lang="en-US" sz="1000" dirty="0">
                          <a:solidFill>
                            <a:srgbClr val="000000"/>
                          </a:solidFill>
                          <a:effectLst/>
                          <a:latin typeface="+mj-lt"/>
                          <a:ea typeface="游明朝" panose="02020400000000000000" pitchFamily="18" charset="-128"/>
                          <a:cs typeface="Times New Roman" panose="02020603050405020304" pitchFamily="18" charset="0"/>
                        </a:rPr>
                        <a:t>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(1</a:t>
                      </a:r>
                      <a:r>
                        <a:rPr lang="en-US" sz="1000" baseline="30000" dirty="0">
                          <a:solidFill>
                            <a:srgbClr val="000000"/>
                          </a:solidFill>
                          <a:effectLst/>
                          <a:latin typeface="+mj-lt"/>
                          <a:ea typeface="游明朝" panose="02020400000000000000" pitchFamily="18" charset="-128"/>
                          <a:cs typeface="Times New Roman" panose="02020603050405020304" pitchFamily="18" charset="0"/>
                        </a:rPr>
                        <a:t>st</a:t>
                      </a:r>
                      <a:r>
                        <a:rPr lang="en-US" sz="1000" dirty="0">
                          <a:solidFill>
                            <a:srgbClr val="000000"/>
                          </a:solidFill>
                          <a:effectLst/>
                          <a:latin typeface="+mj-lt"/>
                          <a:ea typeface="游明朝" panose="02020400000000000000" pitchFamily="18" charset="-128"/>
                          <a:cs typeface="Times New Roman" panose="02020603050405020304" pitchFamily="18" charset="0"/>
                        </a:rPr>
                        <a:t> year)</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GWh</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3954.12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2104.31</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1271.87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708.42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3575.55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749.55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1677.67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14041.49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53778729"/>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The rate of electricity generated compared to consumption</a:t>
                      </a:r>
                      <a:r>
                        <a:rPr lang="en-US" sz="1000" baseline="30000">
                          <a:solidFill>
                            <a:srgbClr val="000000"/>
                          </a:solidFill>
                          <a:effectLst/>
                          <a:latin typeface="+mj-lt"/>
                          <a:ea typeface="Times New Roman" panose="02020603050405020304" pitchFamily="18" charset="0"/>
                          <a:cs typeface="Times New Roman" panose="02020603050405020304" pitchFamily="18" charset="0"/>
                        </a:rPr>
                        <a:t>1</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21.4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18.5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8.0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1.3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10.7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11.9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28.2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9.6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91428220"/>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Food production (soybeans)</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234.40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278.20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100.91</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42.29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253.55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61.34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120.31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1091.00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0782190"/>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Job creation</a:t>
                      </a:r>
                      <a:r>
                        <a:rPr lang="en-US" sz="1000">
                          <a:solidFill>
                            <a:srgbClr val="000000"/>
                          </a:solidFill>
                          <a:effectLst/>
                          <a:latin typeface="+mj-lt"/>
                          <a:ea typeface="游明朝" panose="02020400000000000000" pitchFamily="18" charset="-128"/>
                          <a:cs typeface="Times New Roman" panose="02020603050405020304" pitchFamily="18" charset="0"/>
                        </a:rPr>
                        <a:t> (Construction)</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Person-years</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6761.55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3598.38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2174.9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1211.39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6114.19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1281.73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2868.82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24010.95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57428114"/>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Job creation</a:t>
                      </a:r>
                      <a:r>
                        <a:rPr lang="en-US" sz="1000">
                          <a:solidFill>
                            <a:srgbClr val="000000"/>
                          </a:solidFill>
                          <a:effectLst/>
                          <a:latin typeface="+mj-lt"/>
                          <a:ea typeface="游明朝" panose="02020400000000000000" pitchFamily="18" charset="-128"/>
                          <a:cs typeface="Times New Roman" panose="02020603050405020304" pitchFamily="18" charset="0"/>
                        </a:rPr>
                        <a:t> (O&amp;M)</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Person-years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4468.16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2377.88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1437.21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800.51</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4040.37</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846.99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1895.77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15866.88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28127263"/>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Job creation</a:t>
                      </a:r>
                      <a:r>
                        <a:rPr lang="en-US" sz="1000">
                          <a:solidFill>
                            <a:srgbClr val="000000"/>
                          </a:solidFill>
                          <a:effectLst/>
                          <a:latin typeface="+mj-lt"/>
                          <a:ea typeface="游明朝" panose="02020400000000000000" pitchFamily="18" charset="-128"/>
                          <a:cs typeface="Times New Roman" panose="02020603050405020304" pitchFamily="18" charset="0"/>
                        </a:rPr>
                        <a:t> (Agriculture)</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Person-years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1573.70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743.42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883.08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652.97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2146.89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525.16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1648.32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8173.54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1025054"/>
                  </a:ext>
                </a:extLst>
              </a:tr>
              <a:tr h="370840">
                <a:tc>
                  <a:txBody>
                    <a:bodyPr/>
                    <a:lstStyle/>
                    <a:p>
                      <a:pPr algn="ctr">
                        <a:lnSpc>
                          <a:spcPts val="1300"/>
                        </a:lnSpc>
                      </a:pPr>
                      <a:r>
                        <a:rPr lang="en-US" sz="100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a:solidFill>
                            <a:srgbClr val="000000"/>
                          </a:solidFill>
                          <a:effectLst/>
                          <a:latin typeface="+mj-lt"/>
                          <a:ea typeface="游明朝" panose="02020400000000000000" pitchFamily="18" charset="-128"/>
                          <a:cs typeface="Times New Roman" panose="02020603050405020304" pitchFamily="18" charset="0"/>
                        </a:rPr>
                      </a:br>
                      <a:r>
                        <a:rPr lang="en-US" sz="1000">
                          <a:solidFill>
                            <a:srgbClr val="000000"/>
                          </a:solidFill>
                          <a:effectLst/>
                          <a:latin typeface="+mj-lt"/>
                          <a:ea typeface="游明朝" panose="02020400000000000000" pitchFamily="18" charset="-128"/>
                          <a:cs typeface="Times New Roman" panose="02020603050405020304" pitchFamily="18" charset="0"/>
                        </a:rPr>
                        <a:t>(Construction)</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4811.75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2656.85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1766.44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943.09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4581.82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999.90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2027.28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17787.14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0156709"/>
                  </a:ext>
                </a:extLst>
              </a:tr>
              <a:tr h="370840">
                <a:tc>
                  <a:txBody>
                    <a:bodyPr/>
                    <a:lstStyle/>
                    <a:p>
                      <a:pPr algn="ctr">
                        <a:lnSpc>
                          <a:spcPts val="1300"/>
                        </a:lnSpc>
                      </a:pPr>
                      <a:r>
                        <a:rPr lang="en-US" sz="100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a:solidFill>
                            <a:srgbClr val="000000"/>
                          </a:solidFill>
                          <a:effectLst/>
                          <a:latin typeface="+mj-lt"/>
                          <a:ea typeface="游明朝" panose="02020400000000000000" pitchFamily="18" charset="-128"/>
                          <a:cs typeface="Times New Roman" panose="02020603050405020304" pitchFamily="18" charset="0"/>
                        </a:rPr>
                      </a:br>
                      <a:r>
                        <a:rPr lang="en-US" sz="1000">
                          <a:solidFill>
                            <a:srgbClr val="000000"/>
                          </a:solidFill>
                          <a:effectLst/>
                          <a:latin typeface="+mj-lt"/>
                          <a:ea typeface="游明朝" panose="02020400000000000000" pitchFamily="18" charset="-128"/>
                          <a:cs typeface="Times New Roman" panose="02020603050405020304" pitchFamily="18" charset="0"/>
                        </a:rPr>
                        <a:t>(O&amp;M, 1</a:t>
                      </a:r>
                      <a:r>
                        <a:rPr lang="en-US" sz="1000" baseline="30000">
                          <a:solidFill>
                            <a:srgbClr val="000000"/>
                          </a:solidFill>
                          <a:effectLst/>
                          <a:latin typeface="+mj-lt"/>
                          <a:ea typeface="游明朝" panose="02020400000000000000" pitchFamily="18" charset="-128"/>
                          <a:cs typeface="Times New Roman" panose="02020603050405020304" pitchFamily="18" charset="0"/>
                        </a:rPr>
                        <a:t>st</a:t>
                      </a:r>
                      <a:r>
                        <a:rPr lang="en-US" sz="1000">
                          <a:solidFill>
                            <a:srgbClr val="000000"/>
                          </a:solidFill>
                          <a:effectLst/>
                          <a:latin typeface="+mj-lt"/>
                          <a:ea typeface="游明朝" panose="02020400000000000000" pitchFamily="18" charset="-128"/>
                          <a:cs typeface="Times New Roman" panose="02020603050405020304" pitchFamily="18" charset="0"/>
                        </a:rPr>
                        <a:t> year)</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507.79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279.49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188.86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101.02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487.04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108.38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215.5</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1888.08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3341638"/>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(Agriculture)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0.33</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0.38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0.14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0.06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0.36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0.09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0.17</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1.54</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13187816"/>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Nominal gross regional product</a:t>
                      </a:r>
                      <a:r>
                        <a:rPr lang="en-US" sz="1000" baseline="30000" dirty="0">
                          <a:solidFill>
                            <a:srgbClr val="000000"/>
                          </a:solidFill>
                          <a:effectLst/>
                          <a:latin typeface="+mj-lt"/>
                          <a:ea typeface="Times New Roman" panose="02020603050405020304" pitchFamily="18" charset="0"/>
                          <a:cs typeface="Times New Roman" panose="02020603050405020304" pitchFamily="18" charset="0"/>
                        </a:rPr>
                        <a:t>2</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58,683</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50,067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78,177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299,810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161,916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28,485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27,262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704,400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4793610"/>
                  </a:ext>
                </a:extLst>
              </a:tr>
            </a:tbl>
          </a:graphicData>
        </a:graphic>
      </p:graphicFrame>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extLst>
              <p:ext uri="{D42A27DB-BD31-4B8C-83A1-F6EECF244321}">
                <p14:modId xmlns:p14="http://schemas.microsoft.com/office/powerpoint/2010/main" val="1297550521"/>
              </p:ext>
            </p:extLst>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7</a:t>
            </a:fld>
            <a:endParaRPr kumimoji="1" lang="ja-JP" altLang="en-US"/>
          </a:p>
        </p:txBody>
      </p:sp>
      <p:sp>
        <p:nvSpPr>
          <p:cNvPr id="8" name="テキスト ボックス 7">
            <a:extLst>
              <a:ext uri="{FF2B5EF4-FFF2-40B4-BE49-F238E27FC236}">
                <a16:creationId xmlns:a16="http://schemas.microsoft.com/office/drawing/2014/main" id="{32FDD178-808E-570D-FA1E-B2FC0F3F8B1D}"/>
              </a:ext>
            </a:extLst>
          </p:cNvPr>
          <p:cNvSpPr txBox="1"/>
          <p:nvPr/>
        </p:nvSpPr>
        <p:spPr>
          <a:xfrm>
            <a:off x="565736" y="6460864"/>
            <a:ext cx="7886700" cy="215444"/>
          </a:xfrm>
          <a:prstGeom prst="rect">
            <a:avLst/>
          </a:prstGeom>
          <a:noFill/>
        </p:spPr>
        <p:txBody>
          <a:bodyPr wrap="square" rtlCol="0">
            <a:spAutoFit/>
          </a:bodyPr>
          <a:lstStyle/>
          <a:p>
            <a:pPr algn="r"/>
            <a:r>
              <a:rPr kumimoji="1" lang="en-US" altLang="ja-JP" sz="800" baseline="30000" dirty="0">
                <a:solidFill>
                  <a:schemeClr val="bg1">
                    <a:lumMod val="50000"/>
                  </a:schemeClr>
                </a:solidFill>
                <a:latin typeface="Segoe UI Variable Small" pitchFamily="2" charset="0"/>
              </a:rPr>
              <a:t>1 </a:t>
            </a:r>
            <a:r>
              <a:rPr kumimoji="1" lang="en-US" altLang="ja-JP" sz="800" dirty="0">
                <a:solidFill>
                  <a:schemeClr val="bg1">
                    <a:lumMod val="50000"/>
                  </a:schemeClr>
                </a:solidFill>
                <a:latin typeface="Segoe UI Variable Small" pitchFamily="2" charset="0"/>
              </a:rPr>
              <a:t>FY2021 electricity consumption by MOE (2023), </a:t>
            </a:r>
            <a:r>
              <a:rPr kumimoji="1" lang="en-US" altLang="ja-JP" sz="800" baseline="30000" dirty="0">
                <a:solidFill>
                  <a:schemeClr val="bg1">
                    <a:lumMod val="50000"/>
                  </a:schemeClr>
                </a:solidFill>
                <a:latin typeface="Segoe UI Variable Small" pitchFamily="2" charset="0"/>
              </a:rPr>
              <a:t>2 </a:t>
            </a:r>
            <a:r>
              <a:rPr kumimoji="1" lang="en-US" altLang="ja-JP" sz="800" dirty="0">
                <a:solidFill>
                  <a:schemeClr val="bg1">
                    <a:lumMod val="50000"/>
                  </a:schemeClr>
                </a:solidFill>
                <a:latin typeface="Segoe UI Variable Small" pitchFamily="2" charset="0"/>
              </a:rPr>
              <a:t>FY2019 nominal gross regional product by Ministry of Internal Affairs and Communications (2023)</a:t>
            </a:r>
          </a:p>
        </p:txBody>
      </p:sp>
    </p:spTree>
    <p:extLst>
      <p:ext uri="{BB962C8B-B14F-4D97-AF65-F5344CB8AC3E}">
        <p14:creationId xmlns:p14="http://schemas.microsoft.com/office/powerpoint/2010/main" val="44804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8F86A-F3FB-A5BF-2EF7-E906D6B8895F}"/>
              </a:ext>
            </a:extLst>
          </p:cNvPr>
          <p:cNvSpPr>
            <a:spLocks noGrp="1"/>
          </p:cNvSpPr>
          <p:nvPr>
            <p:ph type="title"/>
          </p:nvPr>
        </p:nvSpPr>
        <p:spPr/>
        <p:txBody>
          <a:bodyPr>
            <a:normAutofit fontScale="90000"/>
          </a:bodyPr>
          <a:lstStyle/>
          <a:p>
            <a:r>
              <a:rPr kumimoji="1" lang="en-US" altLang="ja-JP" dirty="0"/>
              <a:t>Results of priority coverage scenario</a:t>
            </a:r>
            <a:endParaRPr kumimoji="1" lang="ja-JP" altLang="en-US" dirty="0"/>
          </a:p>
        </p:txBody>
      </p:sp>
      <p:graphicFrame>
        <p:nvGraphicFramePr>
          <p:cNvPr id="4" name="コンテンツ プレースホルダー 4">
            <a:extLst>
              <a:ext uri="{FF2B5EF4-FFF2-40B4-BE49-F238E27FC236}">
                <a16:creationId xmlns:a16="http://schemas.microsoft.com/office/drawing/2014/main" id="{23EAA02B-6569-3D1B-CA1D-9FA80BD77179}"/>
              </a:ext>
            </a:extLst>
          </p:cNvPr>
          <p:cNvGraphicFramePr>
            <a:graphicFrameLocks/>
          </p:cNvGraphicFramePr>
          <p:nvPr/>
        </p:nvGraphicFramePr>
        <p:xfrm>
          <a:off x="6084000" y="108000"/>
          <a:ext cx="2988000" cy="2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スライド番号プレースホルダー 4">
            <a:extLst>
              <a:ext uri="{FF2B5EF4-FFF2-40B4-BE49-F238E27FC236}">
                <a16:creationId xmlns:a16="http://schemas.microsoft.com/office/drawing/2014/main" id="{9F83ED7A-6DF5-1C62-0A7E-037A907EC910}"/>
              </a:ext>
            </a:extLst>
          </p:cNvPr>
          <p:cNvSpPr>
            <a:spLocks noGrp="1"/>
          </p:cNvSpPr>
          <p:nvPr>
            <p:ph type="sldNum" sz="quarter" idx="12"/>
          </p:nvPr>
        </p:nvSpPr>
        <p:spPr/>
        <p:txBody>
          <a:bodyPr/>
          <a:lstStyle/>
          <a:p>
            <a:fld id="{6E270596-46AD-4368-B3EA-8F4889C62DBE}" type="slidenum">
              <a:rPr kumimoji="1" lang="ja-JP" altLang="en-US" smtClean="0"/>
              <a:t>8</a:t>
            </a:fld>
            <a:endParaRPr kumimoji="1" lang="ja-JP" altLang="en-US"/>
          </a:p>
        </p:txBody>
      </p:sp>
      <p:graphicFrame>
        <p:nvGraphicFramePr>
          <p:cNvPr id="9" name="表 7">
            <a:extLst>
              <a:ext uri="{FF2B5EF4-FFF2-40B4-BE49-F238E27FC236}">
                <a16:creationId xmlns:a16="http://schemas.microsoft.com/office/drawing/2014/main" id="{53DBD514-444D-B929-A8A6-E6C653139BB8}"/>
              </a:ext>
            </a:extLst>
          </p:cNvPr>
          <p:cNvGraphicFramePr>
            <a:graphicFrameLocks noGrp="1"/>
          </p:cNvGraphicFramePr>
          <p:nvPr>
            <p:ph idx="1"/>
            <p:extLst>
              <p:ext uri="{D42A27DB-BD31-4B8C-83A1-F6EECF244321}">
                <p14:modId xmlns:p14="http://schemas.microsoft.com/office/powerpoint/2010/main" val="3650775297"/>
              </p:ext>
            </p:extLst>
          </p:nvPr>
        </p:nvGraphicFramePr>
        <p:xfrm>
          <a:off x="774000" y="1049338"/>
          <a:ext cx="7596000" cy="5415662"/>
        </p:xfrm>
        <a:graphic>
          <a:graphicData uri="http://schemas.openxmlformats.org/drawingml/2006/table">
            <a:tbl>
              <a:tblPr firstRow="1" bandRow="1">
                <a:tableStyleId>{9D7B26C5-4107-4FEC-AEDC-1716B250A1EF}</a:tableStyleId>
              </a:tblPr>
              <a:tblGrid>
                <a:gridCol w="1440000">
                  <a:extLst>
                    <a:ext uri="{9D8B030D-6E8A-4147-A177-3AD203B41FA5}">
                      <a16:colId xmlns:a16="http://schemas.microsoft.com/office/drawing/2014/main" val="1633767303"/>
                    </a:ext>
                  </a:extLst>
                </a:gridCol>
                <a:gridCol w="684000">
                  <a:extLst>
                    <a:ext uri="{9D8B030D-6E8A-4147-A177-3AD203B41FA5}">
                      <a16:colId xmlns:a16="http://schemas.microsoft.com/office/drawing/2014/main" val="35785473"/>
                    </a:ext>
                  </a:extLst>
                </a:gridCol>
                <a:gridCol w="684000">
                  <a:extLst>
                    <a:ext uri="{9D8B030D-6E8A-4147-A177-3AD203B41FA5}">
                      <a16:colId xmlns:a16="http://schemas.microsoft.com/office/drawing/2014/main" val="2531143267"/>
                    </a:ext>
                  </a:extLst>
                </a:gridCol>
                <a:gridCol w="684000">
                  <a:extLst>
                    <a:ext uri="{9D8B030D-6E8A-4147-A177-3AD203B41FA5}">
                      <a16:colId xmlns:a16="http://schemas.microsoft.com/office/drawing/2014/main" val="1535787775"/>
                    </a:ext>
                  </a:extLst>
                </a:gridCol>
                <a:gridCol w="684000">
                  <a:extLst>
                    <a:ext uri="{9D8B030D-6E8A-4147-A177-3AD203B41FA5}">
                      <a16:colId xmlns:a16="http://schemas.microsoft.com/office/drawing/2014/main" val="984729366"/>
                    </a:ext>
                  </a:extLst>
                </a:gridCol>
                <a:gridCol w="684000">
                  <a:extLst>
                    <a:ext uri="{9D8B030D-6E8A-4147-A177-3AD203B41FA5}">
                      <a16:colId xmlns:a16="http://schemas.microsoft.com/office/drawing/2014/main" val="2197412011"/>
                    </a:ext>
                  </a:extLst>
                </a:gridCol>
                <a:gridCol w="684000">
                  <a:extLst>
                    <a:ext uri="{9D8B030D-6E8A-4147-A177-3AD203B41FA5}">
                      <a16:colId xmlns:a16="http://schemas.microsoft.com/office/drawing/2014/main" val="1696645378"/>
                    </a:ext>
                  </a:extLst>
                </a:gridCol>
                <a:gridCol w="684000">
                  <a:extLst>
                    <a:ext uri="{9D8B030D-6E8A-4147-A177-3AD203B41FA5}">
                      <a16:colId xmlns:a16="http://schemas.microsoft.com/office/drawing/2014/main" val="2314581421"/>
                    </a:ext>
                  </a:extLst>
                </a:gridCol>
                <a:gridCol w="684000">
                  <a:extLst>
                    <a:ext uri="{9D8B030D-6E8A-4147-A177-3AD203B41FA5}">
                      <a16:colId xmlns:a16="http://schemas.microsoft.com/office/drawing/2014/main" val="1858447702"/>
                    </a:ext>
                  </a:extLst>
                </a:gridCol>
                <a:gridCol w="684000">
                  <a:extLst>
                    <a:ext uri="{9D8B030D-6E8A-4147-A177-3AD203B41FA5}">
                      <a16:colId xmlns:a16="http://schemas.microsoft.com/office/drawing/2014/main" val="1281891946"/>
                    </a:ext>
                  </a:extLst>
                </a:gridCol>
              </a:tblGrid>
              <a:tr h="370840">
                <a:tc>
                  <a:txBody>
                    <a:bodyPr/>
                    <a:lstStyle/>
                    <a:p>
                      <a:pPr algn="ctr">
                        <a:lnSpc>
                          <a:spcPts val="1300"/>
                        </a:lnSpc>
                      </a:pPr>
                      <a:r>
                        <a:rPr lang="en-US" sz="1000" b="1" dirty="0">
                          <a:solidFill>
                            <a:srgbClr val="000000"/>
                          </a:solidFill>
                          <a:effectLst/>
                          <a:latin typeface="+mj-lt"/>
                          <a:ea typeface="Times New Roman" panose="02020603050405020304" pitchFamily="18" charset="0"/>
                          <a:cs typeface="Times New Roman" panose="02020603050405020304" pitchFamily="18" charset="0"/>
                        </a:rPr>
                        <a:t>Indicators of </a:t>
                      </a:r>
                      <a:br>
                        <a:rPr lang="en-US" sz="1000" b="1" dirty="0">
                          <a:solidFill>
                            <a:srgbClr val="000000"/>
                          </a:solidFill>
                          <a:effectLst/>
                          <a:latin typeface="+mj-lt"/>
                          <a:ea typeface="Times New Roman" panose="02020603050405020304" pitchFamily="18" charset="0"/>
                          <a:cs typeface="Times New Roman" panose="02020603050405020304" pitchFamily="18" charset="0"/>
                        </a:rPr>
                      </a:br>
                      <a:r>
                        <a:rPr lang="en-US" sz="1000" b="1" dirty="0">
                          <a:solidFill>
                            <a:srgbClr val="000000"/>
                          </a:solidFill>
                          <a:effectLst/>
                          <a:latin typeface="+mj-lt"/>
                          <a:ea typeface="Times New Roman" panose="02020603050405020304" pitchFamily="18" charset="0"/>
                          <a:cs typeface="Times New Roman" panose="02020603050405020304" pitchFamily="18" charset="0"/>
                        </a:rPr>
                        <a:t>performance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Unit</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Mie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Shiga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Kyoto</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Osaka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Hyogo</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Nara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Wakayama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b="1" dirty="0">
                          <a:solidFill>
                            <a:srgbClr val="000000"/>
                          </a:solidFill>
                          <a:effectLst/>
                          <a:latin typeface="+mj-lt"/>
                          <a:ea typeface="游明朝" panose="02020400000000000000" pitchFamily="18" charset="-128"/>
                          <a:cs typeface="Times New Roman" panose="02020603050405020304" pitchFamily="18" charset="0"/>
                        </a:rPr>
                        <a:t>Total</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79307085"/>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Idle cropland area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km</a:t>
                      </a:r>
                      <a:r>
                        <a:rPr lang="en-US" sz="1000" baseline="30000" dirty="0">
                          <a:solidFill>
                            <a:srgbClr val="000000"/>
                          </a:solidFill>
                          <a:effectLst/>
                          <a:latin typeface="+mn-lt"/>
                          <a:ea typeface="游明朝" panose="02020400000000000000" pitchFamily="18" charset="-128"/>
                          <a:cs typeface="Times New Roman" panose="02020603050405020304" pitchFamily="18" charset="0"/>
                        </a:rPr>
                        <a:t>2</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16.97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7.11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5.48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3.41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16.41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3.82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6.20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59.39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57552418"/>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The  rate of idle cropland area to total area</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0.29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0.20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0.18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01985981"/>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System capacity</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MWac</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1436.35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584.48</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444.36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282.22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1361.58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313.12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515.42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4937.54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72777520"/>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Annual electricity generation</a:t>
                      </a:r>
                      <a:r>
                        <a:rPr lang="en-US" sz="1000" dirty="0">
                          <a:solidFill>
                            <a:srgbClr val="000000"/>
                          </a:solidFill>
                          <a:effectLst/>
                          <a:latin typeface="+mj-lt"/>
                          <a:ea typeface="游明朝" panose="02020400000000000000" pitchFamily="18" charset="-128"/>
                          <a:cs typeface="Times New Roman" panose="02020603050405020304" pitchFamily="18" charset="0"/>
                        </a:rPr>
                        <a:t>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(1</a:t>
                      </a:r>
                      <a:r>
                        <a:rPr lang="en-US" sz="1000" baseline="30000" dirty="0">
                          <a:solidFill>
                            <a:srgbClr val="000000"/>
                          </a:solidFill>
                          <a:effectLst/>
                          <a:latin typeface="+mj-lt"/>
                          <a:ea typeface="游明朝" panose="02020400000000000000" pitchFamily="18" charset="-128"/>
                          <a:cs typeface="Times New Roman" panose="02020603050405020304" pitchFamily="18" charset="0"/>
                        </a:rPr>
                        <a:t>st</a:t>
                      </a:r>
                      <a:r>
                        <a:rPr lang="en-US" sz="1000" dirty="0">
                          <a:solidFill>
                            <a:srgbClr val="000000"/>
                          </a:solidFill>
                          <a:effectLst/>
                          <a:latin typeface="+mj-lt"/>
                          <a:ea typeface="游明朝" panose="02020400000000000000" pitchFamily="18" charset="-128"/>
                          <a:cs typeface="Times New Roman" panose="02020603050405020304" pitchFamily="18" charset="0"/>
                        </a:rPr>
                        <a:t> year)</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GWh</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1689.39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651.26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474.04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325.07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1569.14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350.00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610.54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5669.44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53778729"/>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The rate of electricity generated compared to consumption</a:t>
                      </a:r>
                      <a:r>
                        <a:rPr lang="en-US" sz="1000" baseline="30000" dirty="0">
                          <a:solidFill>
                            <a:srgbClr val="000000"/>
                          </a:solidFill>
                          <a:effectLst/>
                          <a:latin typeface="+mj-lt"/>
                          <a:ea typeface="Times New Roman" panose="02020603050405020304" pitchFamily="18" charset="0"/>
                          <a:cs typeface="Times New Roman" panose="02020603050405020304" pitchFamily="18" charset="0"/>
                        </a:rPr>
                        <a:t>1</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9.1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10.3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3.9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91428220"/>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Food production (soybeans)</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t</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100.48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87.03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37.69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19.38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111.56</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28.70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43.62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428.46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0782190"/>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Job creation</a:t>
                      </a:r>
                      <a:r>
                        <a:rPr lang="en-US" sz="1000" dirty="0">
                          <a:solidFill>
                            <a:srgbClr val="000000"/>
                          </a:solidFill>
                          <a:effectLst/>
                          <a:latin typeface="+mj-lt"/>
                          <a:ea typeface="游明朝" panose="02020400000000000000" pitchFamily="18" charset="-128"/>
                          <a:cs typeface="Times New Roman" panose="02020603050405020304" pitchFamily="18" charset="0"/>
                        </a:rPr>
                        <a:t> (Construction)</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Person-years</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2888.86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1113.65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810.62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555.88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2683.23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598.50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1044.02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9694.74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057428114"/>
                  </a:ext>
                </a:extLst>
              </a:tr>
              <a:tr h="370840">
                <a:tc>
                  <a:txBody>
                    <a:bodyPr/>
                    <a:lstStyle/>
                    <a:p>
                      <a:pPr algn="ctr">
                        <a:lnSpc>
                          <a:spcPts val="1300"/>
                        </a:lnSpc>
                      </a:pPr>
                      <a:r>
                        <a:rPr lang="en-US" sz="1000">
                          <a:solidFill>
                            <a:srgbClr val="000000"/>
                          </a:solidFill>
                          <a:effectLst/>
                          <a:latin typeface="+mj-lt"/>
                          <a:ea typeface="Times New Roman" panose="02020603050405020304" pitchFamily="18" charset="0"/>
                          <a:cs typeface="Times New Roman" panose="02020603050405020304" pitchFamily="18" charset="0"/>
                        </a:rPr>
                        <a:t>Job creation</a:t>
                      </a:r>
                      <a:r>
                        <a:rPr lang="en-US" sz="1000">
                          <a:solidFill>
                            <a:srgbClr val="000000"/>
                          </a:solidFill>
                          <a:effectLst/>
                          <a:latin typeface="+mj-lt"/>
                          <a:ea typeface="游明朝" panose="02020400000000000000" pitchFamily="18" charset="-128"/>
                          <a:cs typeface="Times New Roman" panose="02020603050405020304" pitchFamily="18" charset="0"/>
                        </a:rPr>
                        <a:t> (O&amp;M)</a:t>
                      </a:r>
                      <a:endParaRPr lang="ja-JP" sz="100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Person-years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1909.01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735.92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535.67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367.33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1773.13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395.50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689.91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6406.47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28127263"/>
                  </a:ext>
                </a:extLst>
              </a:tr>
              <a:tr h="370840">
                <a:tc>
                  <a:txBody>
                    <a:bodyPr/>
                    <a:lstStyle/>
                    <a:p>
                      <a:pPr algn="ctr">
                        <a:lnSpc>
                          <a:spcPts val="1300"/>
                        </a:lnSpc>
                      </a:pPr>
                      <a:r>
                        <a:rPr lang="en-US" sz="1000" dirty="0">
                          <a:solidFill>
                            <a:srgbClr val="000000"/>
                          </a:solidFill>
                          <a:effectLst/>
                          <a:latin typeface="+mj-lt"/>
                          <a:ea typeface="Times New Roman" panose="02020603050405020304" pitchFamily="18" charset="0"/>
                          <a:cs typeface="Times New Roman" panose="02020603050405020304" pitchFamily="18" charset="0"/>
                        </a:rPr>
                        <a:t>Job creation</a:t>
                      </a:r>
                      <a:r>
                        <a:rPr lang="en-US" sz="1000" dirty="0">
                          <a:solidFill>
                            <a:srgbClr val="000000"/>
                          </a:solidFill>
                          <a:effectLst/>
                          <a:latin typeface="+mj-lt"/>
                          <a:ea typeface="游明朝" panose="02020400000000000000" pitchFamily="18" charset="-128"/>
                          <a:cs typeface="Times New Roman" panose="02020603050405020304" pitchFamily="18" charset="0"/>
                        </a:rPr>
                        <a:t> (Agriculture)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Person-years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674.59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232.56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329.86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299.32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944.59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245.67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597.59</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3324.18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01025054"/>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(Construction)</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2060.78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829.39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659.39</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432.65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2014.87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467.45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736.27</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7200.81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0156709"/>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(O&amp;M, 1</a:t>
                      </a:r>
                      <a:r>
                        <a:rPr lang="en-US" sz="1000" baseline="30000" dirty="0">
                          <a:solidFill>
                            <a:srgbClr val="000000"/>
                          </a:solidFill>
                          <a:effectLst/>
                          <a:latin typeface="+mj-lt"/>
                          <a:ea typeface="游明朝" panose="02020400000000000000" pitchFamily="18" charset="-128"/>
                          <a:cs typeface="Times New Roman" panose="02020603050405020304" pitchFamily="18" charset="0"/>
                        </a:rPr>
                        <a:t>st</a:t>
                      </a:r>
                      <a:r>
                        <a:rPr lang="en-US" sz="1000" dirty="0">
                          <a:solidFill>
                            <a:srgbClr val="000000"/>
                          </a:solidFill>
                          <a:effectLst/>
                          <a:latin typeface="+mj-lt"/>
                          <a:ea typeface="游明朝" panose="02020400000000000000" pitchFamily="18" charset="-128"/>
                          <a:cs typeface="Times New Roman" panose="02020603050405020304" pitchFamily="18" charset="0"/>
                        </a:rPr>
                        <a:t> year)</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219.85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88.27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70.71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46.38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214.78</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50.91</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Times New Roman" panose="02020603050405020304" pitchFamily="18" charset="0"/>
                          <a:cs typeface="Times New Roman" panose="02020603050405020304" pitchFamily="18" charset="0"/>
                        </a:rPr>
                        <a:t>78.93</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游明朝" panose="02020400000000000000" pitchFamily="18" charset="-128"/>
                          <a:cs typeface="Times New Roman" panose="02020603050405020304" pitchFamily="18" charset="0"/>
                        </a:rPr>
                        <a:t>769.82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3341638"/>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Economic ripple effects </a:t>
                      </a:r>
                      <a:br>
                        <a:rPr lang="en-US" sz="1000" dirty="0">
                          <a:solidFill>
                            <a:srgbClr val="000000"/>
                          </a:solidFill>
                          <a:effectLst/>
                          <a:latin typeface="+mj-lt"/>
                          <a:ea typeface="游明朝" panose="02020400000000000000" pitchFamily="18" charset="-128"/>
                          <a:cs typeface="Times New Roman" panose="02020603050405020304" pitchFamily="18" charset="0"/>
                        </a:rPr>
                      </a:br>
                      <a:r>
                        <a:rPr lang="en-US" sz="1000" dirty="0">
                          <a:solidFill>
                            <a:srgbClr val="000000"/>
                          </a:solidFill>
                          <a:effectLst/>
                          <a:latin typeface="+mj-lt"/>
                          <a:ea typeface="游明朝" panose="02020400000000000000" pitchFamily="18" charset="-128"/>
                          <a:cs typeface="Times New Roman" panose="02020603050405020304" pitchFamily="18" charset="0"/>
                        </a:rPr>
                        <a:t>(Agriculture)</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1M-years</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0.05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0.03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0.16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0.04</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0.06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0.61</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13187816"/>
                  </a:ext>
                </a:extLst>
              </a:tr>
              <a:tr h="370840">
                <a:tc>
                  <a:txBody>
                    <a:bodyPr/>
                    <a:lstStyle/>
                    <a:p>
                      <a:pPr algn="ctr">
                        <a:lnSpc>
                          <a:spcPts val="1300"/>
                        </a:lnSpc>
                      </a:pPr>
                      <a:r>
                        <a:rPr lang="en-US" sz="1000" dirty="0">
                          <a:solidFill>
                            <a:srgbClr val="000000"/>
                          </a:solidFill>
                          <a:effectLst/>
                          <a:latin typeface="+mj-lt"/>
                          <a:ea typeface="游明朝" panose="02020400000000000000" pitchFamily="18" charset="-128"/>
                          <a:cs typeface="Times New Roman" panose="02020603050405020304" pitchFamily="18" charset="0"/>
                        </a:rPr>
                        <a:t>Nominal gross regional product</a:t>
                      </a:r>
                      <a:r>
                        <a:rPr lang="en-US" sz="1000" baseline="30000" dirty="0">
                          <a:solidFill>
                            <a:srgbClr val="000000"/>
                          </a:solidFill>
                          <a:effectLst/>
                          <a:latin typeface="+mj-lt"/>
                          <a:ea typeface="Times New Roman" panose="02020603050405020304" pitchFamily="18" charset="0"/>
                          <a:cs typeface="Times New Roman" panose="02020603050405020304" pitchFamily="18" charset="0"/>
                        </a:rPr>
                        <a:t>2</a:t>
                      </a:r>
                      <a:endParaRPr lang="ja-JP" sz="1000" dirty="0">
                        <a:solidFill>
                          <a:srgbClr val="000000"/>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EUR 1M</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58,683</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50,067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78,177</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299,810</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161,916</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28,485</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pPr>
                      <a:r>
                        <a:rPr lang="en-US" sz="1000">
                          <a:solidFill>
                            <a:srgbClr val="000000"/>
                          </a:solidFill>
                          <a:effectLst/>
                          <a:latin typeface="+mn-lt"/>
                          <a:ea typeface="Times New Roman" panose="02020603050405020304" pitchFamily="18" charset="0"/>
                          <a:cs typeface="Times New Roman" panose="02020603050405020304" pitchFamily="18" charset="0"/>
                        </a:rPr>
                        <a:t>27,262</a:t>
                      </a:r>
                      <a:endParaRPr lang="ja-JP" sz="100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R w="9525" cap="flat" cmpd="sng" algn="ctr">
                      <a:solidFill>
                        <a:schemeClr val="tx1"/>
                      </a:solidFill>
                      <a:prstDash val="solid"/>
                      <a:round/>
                      <a:headEnd type="none" w="med" len="med"/>
                      <a:tailEnd type="none" w="med" len="med"/>
                    </a:lnR>
                  </a:tcPr>
                </a:tc>
                <a:tc>
                  <a:txBody>
                    <a:bodyPr/>
                    <a:lstStyle/>
                    <a:p>
                      <a:pPr algn="ctr">
                        <a:lnSpc>
                          <a:spcPts val="1300"/>
                        </a:lnSpc>
                      </a:pPr>
                      <a:r>
                        <a:rPr lang="en-US" sz="1000" dirty="0">
                          <a:solidFill>
                            <a:srgbClr val="000000"/>
                          </a:solidFill>
                          <a:effectLst/>
                          <a:latin typeface="+mn-lt"/>
                          <a:ea typeface="游明朝" panose="02020400000000000000" pitchFamily="18" charset="-128"/>
                          <a:cs typeface="Times New Roman" panose="02020603050405020304" pitchFamily="18" charset="0"/>
                        </a:rPr>
                        <a:t>704,400</a:t>
                      </a:r>
                      <a:endParaRPr lang="ja-JP" sz="1000" dirty="0">
                        <a:solidFill>
                          <a:srgbClr val="000000"/>
                        </a:solidFill>
                        <a:effectLst/>
                        <a:latin typeface="+mn-lt"/>
                        <a:ea typeface="Times New Roman" panose="02020603050405020304" pitchFamily="18" charset="0"/>
                        <a:cs typeface="Times New Roman" panose="02020603050405020304" pitchFamily="18" charset="0"/>
                      </a:endParaRPr>
                    </a:p>
                  </a:txBody>
                  <a:tcPr marL="0" marR="0" marT="0" marB="0" anchor="ctr">
                    <a:lnL w="952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4793610"/>
                  </a:ext>
                </a:extLst>
              </a:tr>
            </a:tbl>
          </a:graphicData>
        </a:graphic>
      </p:graphicFrame>
      <p:sp>
        <p:nvSpPr>
          <p:cNvPr id="10" name="テキスト ボックス 9">
            <a:extLst>
              <a:ext uri="{FF2B5EF4-FFF2-40B4-BE49-F238E27FC236}">
                <a16:creationId xmlns:a16="http://schemas.microsoft.com/office/drawing/2014/main" id="{5398BCA0-38BB-396C-CD4D-3BBF93B03BFE}"/>
              </a:ext>
            </a:extLst>
          </p:cNvPr>
          <p:cNvSpPr txBox="1"/>
          <p:nvPr/>
        </p:nvSpPr>
        <p:spPr>
          <a:xfrm>
            <a:off x="565736" y="6460864"/>
            <a:ext cx="7886700" cy="215444"/>
          </a:xfrm>
          <a:prstGeom prst="rect">
            <a:avLst/>
          </a:prstGeom>
          <a:noFill/>
        </p:spPr>
        <p:txBody>
          <a:bodyPr wrap="square" rtlCol="0">
            <a:spAutoFit/>
          </a:bodyPr>
          <a:lstStyle/>
          <a:p>
            <a:pPr algn="r"/>
            <a:r>
              <a:rPr kumimoji="1" lang="en-US" altLang="ja-JP" sz="800" baseline="30000" dirty="0">
                <a:solidFill>
                  <a:schemeClr val="bg1">
                    <a:lumMod val="50000"/>
                  </a:schemeClr>
                </a:solidFill>
                <a:latin typeface="Segoe UI Variable Small" pitchFamily="2" charset="0"/>
              </a:rPr>
              <a:t>1 </a:t>
            </a:r>
            <a:r>
              <a:rPr kumimoji="1" lang="en-US" altLang="ja-JP" sz="800" dirty="0">
                <a:solidFill>
                  <a:schemeClr val="bg1">
                    <a:lumMod val="50000"/>
                  </a:schemeClr>
                </a:solidFill>
                <a:latin typeface="Segoe UI Variable Small" pitchFamily="2" charset="0"/>
              </a:rPr>
              <a:t>FY2021 electricity consumption by MOE (2023), </a:t>
            </a:r>
            <a:r>
              <a:rPr kumimoji="1" lang="en-US" altLang="ja-JP" sz="800" baseline="30000" dirty="0">
                <a:solidFill>
                  <a:schemeClr val="bg1">
                    <a:lumMod val="50000"/>
                  </a:schemeClr>
                </a:solidFill>
                <a:latin typeface="Segoe UI Variable Small" pitchFamily="2" charset="0"/>
              </a:rPr>
              <a:t>2 </a:t>
            </a:r>
            <a:r>
              <a:rPr kumimoji="1" lang="en-US" altLang="ja-JP" sz="800" dirty="0">
                <a:solidFill>
                  <a:schemeClr val="bg1">
                    <a:lumMod val="50000"/>
                  </a:schemeClr>
                </a:solidFill>
                <a:latin typeface="Segoe UI Variable Small" pitchFamily="2" charset="0"/>
              </a:rPr>
              <a:t>FY2019 nominal gross regional product by Ministry of Internal Affairs and Communications (2023)</a:t>
            </a:r>
          </a:p>
        </p:txBody>
      </p:sp>
    </p:spTree>
    <p:extLst>
      <p:ext uri="{BB962C8B-B14F-4D97-AF65-F5344CB8AC3E}">
        <p14:creationId xmlns:p14="http://schemas.microsoft.com/office/powerpoint/2010/main" val="38276329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2">
      <a:majorFont>
        <a:latin typeface="Segoe UI Variable Display Semib"/>
        <a:ea typeface="Segoe UI Semibold"/>
        <a:cs typeface=""/>
      </a:majorFont>
      <a:minorFont>
        <a:latin typeface="Segoe UI Variable Display Semil"/>
        <a:ea typeface="Segoe UI Semilight"/>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904</TotalTime>
  <Words>1860</Words>
  <Application>Microsoft Office PowerPoint</Application>
  <PresentationFormat>画面に合わせる (4:3)</PresentationFormat>
  <Paragraphs>456</Paragraphs>
  <Slides>10</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10</vt:i4>
      </vt:variant>
    </vt:vector>
  </HeadingPairs>
  <TitlesOfParts>
    <vt:vector size="18" baseType="lpstr">
      <vt:lpstr>Noto Sans CJK JP</vt:lpstr>
      <vt:lpstr>Segoe UI Variable Display</vt:lpstr>
      <vt:lpstr>Arial</vt:lpstr>
      <vt:lpstr>Segoe UI Variable Small</vt:lpstr>
      <vt:lpstr>Segoe UI Variable Display Semil</vt:lpstr>
      <vt:lpstr>Segoe UI Variable Display Semib</vt:lpstr>
      <vt:lpstr>Wingdings</vt:lpstr>
      <vt:lpstr>Office テーマ</vt:lpstr>
      <vt:lpstr>Study on the feasibility of agrivoltaics in the Kansai region of Japan</vt:lpstr>
      <vt:lpstr>About agrivoltaic system</vt:lpstr>
      <vt:lpstr>Research purpose</vt:lpstr>
      <vt:lpstr>Study area</vt:lpstr>
      <vt:lpstr>Design of scenarios</vt:lpstr>
      <vt:lpstr>Detection of  idle croplands</vt:lpstr>
      <vt:lpstr>Estimation of AVS impacts</vt:lpstr>
      <vt:lpstr>Results of full coverage scenario</vt:lpstr>
      <vt:lpstr>Results of priority coverage scenario</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NakataHideki_IECAG2023</dc:title>
  <dc:creator>nakata.hideki.28r@st.kyoto-u.ac.jp</dc:creator>
  <cp:lastModifiedBy>nakata.hideki.28r@st.kyoto-u.ac.jp</cp:lastModifiedBy>
  <cp:revision>23</cp:revision>
  <dcterms:created xsi:type="dcterms:W3CDTF">2023-09-04T01:51:39Z</dcterms:created>
  <dcterms:modified xsi:type="dcterms:W3CDTF">2023-09-07T04:41:44Z</dcterms:modified>
</cp:coreProperties>
</file>