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287" r:id="rId3"/>
    <p:sldId id="320" r:id="rId4"/>
    <p:sldId id="291" r:id="rId5"/>
    <p:sldId id="317" r:id="rId6"/>
    <p:sldId id="303" r:id="rId7"/>
    <p:sldId id="271" r:id="rId8"/>
    <p:sldId id="318" r:id="rId9"/>
    <p:sldId id="319" r:id="rId10"/>
    <p:sldId id="268" r:id="rId11"/>
    <p:sldId id="276" r:id="rId12"/>
    <p:sldId id="296" r:id="rId13"/>
    <p:sldId id="297" r:id="rId14"/>
    <p:sldId id="277" r:id="rId15"/>
    <p:sldId id="306" r:id="rId16"/>
    <p:sldId id="30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82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110"/>
      </p:cViewPr>
      <p:guideLst>
        <p:guide orient="horz" pos="2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ekstop\Final%20Year%20Research\sabaragamuwa%20IC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pc\Desktop\Antioxidant%20Activ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pc\Desktop\Final%20Year%20Research\A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pc\Desktop\Final%20Year%20Research\A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pc\Desktop\Antioxidant%20Activ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pc\Desktop\Final%20Year%20Research\A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'[sabaragamuwa ICP.xlsx]Test'!$E$26</c:f>
              <c:strCache>
                <c:ptCount val="1"/>
                <c:pt idx="0">
                  <c:v>Content (mg/100 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'[sabaragamuwa ICP.xlsx]Test'!$D$27:$D$34</c:f>
              <c:strCache>
                <c:ptCount val="8"/>
                <c:pt idx="0">
                  <c:v>Na</c:v>
                </c:pt>
                <c:pt idx="1">
                  <c:v>K</c:v>
                </c:pt>
                <c:pt idx="2">
                  <c:v>Mg</c:v>
                </c:pt>
                <c:pt idx="3">
                  <c:v>Ca</c:v>
                </c:pt>
                <c:pt idx="4">
                  <c:v>Fe</c:v>
                </c:pt>
                <c:pt idx="5">
                  <c:v>Mn</c:v>
                </c:pt>
                <c:pt idx="6">
                  <c:v>Cu</c:v>
                </c:pt>
                <c:pt idx="7">
                  <c:v>Zn</c:v>
                </c:pt>
              </c:strCache>
            </c:strRef>
          </c:cat>
          <c:val>
            <c:numRef>
              <c:f>'[sabaragamuwa ICP.xlsx]Test'!$E$27:$E$34</c:f>
              <c:numCache>
                <c:formatCode>0.00</c:formatCode>
                <c:ptCount val="8"/>
                <c:pt idx="0">
                  <c:v>70.625</c:v>
                </c:pt>
                <c:pt idx="1">
                  <c:v>189.25</c:v>
                </c:pt>
                <c:pt idx="2">
                  <c:v>86.625</c:v>
                </c:pt>
                <c:pt idx="3">
                  <c:v>618.75</c:v>
                </c:pt>
                <c:pt idx="4">
                  <c:v>43.524500000000003</c:v>
                </c:pt>
                <c:pt idx="5">
                  <c:v>4.35175</c:v>
                </c:pt>
                <c:pt idx="6">
                  <c:v>5.7047499999999998</c:v>
                </c:pt>
                <c:pt idx="7">
                  <c:v>12.3095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4-4EB5-B748-0FD871EF4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40289776"/>
        <c:axId val="240293520"/>
      </c:barChart>
      <c:catAx>
        <c:axId val="24028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Mineral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93520"/>
        <c:crossesAt val="0"/>
        <c:auto val="1"/>
        <c:lblAlgn val="ctr"/>
        <c:lblOffset val="100"/>
        <c:noMultiLvlLbl val="0"/>
      </c:catAx>
      <c:valAx>
        <c:axId val="240293520"/>
        <c:scaling>
          <c:orientation val="minMax"/>
          <c:max val="6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Content (g/100 g)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897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1847271925034"/>
          <c:y val="9.3299538790309625E-2"/>
          <c:w val="0.80698705364665091"/>
          <c:h val="0.738462526890464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9C404C-F436-4AB4-B76F-C025828C96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6FF-413F-95C4-42C0CE4C0B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746FD8-8A90-4488-9A91-65D67D1212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6FF-413F-95C4-42C0CE4C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'Final Year Research\[AO.xlsx]Sheet4'!$K$26:$K$27</c:f>
                <c:numCache>
                  <c:formatCode>General</c:formatCode>
                  <c:ptCount val="2"/>
                  <c:pt idx="0">
                    <c:v>0.73099999999999998</c:v>
                  </c:pt>
                  <c:pt idx="1">
                    <c:v>0.40699999999999997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'Final Year Research\[AO.xlsx]Sheet4'!$I$26:$I$27</c:f>
              <c:strCache>
                <c:ptCount val="2"/>
                <c:pt idx="0">
                  <c:v>Press cake</c:v>
                </c:pt>
                <c:pt idx="1">
                  <c:v>Nut </c:v>
                </c:pt>
              </c:strCache>
            </c:strRef>
          </c:cat>
          <c:val>
            <c:numRef>
              <c:f>'Final Year Research\[AO.xlsx]Sheet4'!$J$26:$J$27</c:f>
              <c:numCache>
                <c:formatCode>General</c:formatCode>
                <c:ptCount val="2"/>
                <c:pt idx="0">
                  <c:v>136.83000000000001</c:v>
                </c:pt>
                <c:pt idx="1">
                  <c:v>64.31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'Final Year Research\[AO.xlsx]Sheet4'!$L$26:$L$27</c15:f>
                <c15:dlblRangeCache>
                  <c:ptCount val="2"/>
                  <c:pt idx="0">
                    <c:v>a</c:v>
                  </c:pt>
                  <c:pt idx="1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16FF-413F-95C4-42C0CE4C0B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708224"/>
        <c:axId val="66710144"/>
      </c:barChart>
      <c:catAx>
        <c:axId val="66708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/>
                  <a:t>Sample (Tropical almond)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710144"/>
        <c:crosses val="autoZero"/>
        <c:auto val="1"/>
        <c:lblAlgn val="ctr"/>
        <c:lblOffset val="100"/>
        <c:noMultiLvlLbl val="0"/>
      </c:catAx>
      <c:valAx>
        <c:axId val="66710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 dirty="0"/>
                  <a:t>TPC (mg GAE/100 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7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D4A9FE-83B7-4169-9701-032AD79DEB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044-4766-9631-7ED05B5F8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2A1F44-EBFB-4AF6-AC76-66846216DC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044-4766-9631-7ED05B5F8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Sheet3!$D$47:$D$48</c:f>
                <c:numCache>
                  <c:formatCode>General</c:formatCode>
                  <c:ptCount val="2"/>
                  <c:pt idx="0">
                    <c:v>6.6</c:v>
                  </c:pt>
                  <c:pt idx="1">
                    <c:v>6.24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Sheet3!$B$47:$B$48</c:f>
              <c:strCache>
                <c:ptCount val="2"/>
                <c:pt idx="0">
                  <c:v>Nut</c:v>
                </c:pt>
                <c:pt idx="1">
                  <c:v>Press cake</c:v>
                </c:pt>
              </c:strCache>
            </c:strRef>
          </c:cat>
          <c:val>
            <c:numRef>
              <c:f>Sheet3!$C$47:$C$48</c:f>
              <c:numCache>
                <c:formatCode>General</c:formatCode>
                <c:ptCount val="2"/>
                <c:pt idx="0">
                  <c:v>133.80000000000001</c:v>
                </c:pt>
                <c:pt idx="1">
                  <c:v>188.63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Sheet3!$F$47:$F$48</c15:f>
                <c15:dlblRangeCache>
                  <c:ptCount val="2"/>
                  <c:pt idx="0">
                    <c:v>b</c:v>
                  </c:pt>
                  <c:pt idx="1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3044-4766-9631-7ED05B5F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04480"/>
        <c:axId val="78806400"/>
      </c:barChart>
      <c:catAx>
        <c:axId val="7880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/>
                  <a:t>Sample (Tropical almond)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806400"/>
        <c:crosses val="autoZero"/>
        <c:auto val="1"/>
        <c:lblAlgn val="ctr"/>
        <c:lblOffset val="100"/>
        <c:noMultiLvlLbl val="0"/>
      </c:catAx>
      <c:valAx>
        <c:axId val="78806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 dirty="0"/>
                  <a:t>TFC (mg QE eq/100 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8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930765309322"/>
          <c:y val="4.0192255514226186E-2"/>
          <c:w val="0.78220040315036643"/>
          <c:h val="0.75793398194270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Sheet1!$A$147</c:f>
              <c:strCache>
                <c:ptCount val="1"/>
                <c:pt idx="0">
                  <c:v>Nut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E8A5A8-443D-4393-8A3F-F5E9C809EA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D64-4BD0-A069-4E48ECCDAC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4C57F2-AAC3-46BA-A577-AD3B3CC9E5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D64-4BD0-A069-4E48ECCDAC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FC2888-B02C-43AC-A4F6-5F3A49024A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D64-4BD0-A069-4E48ECCDAC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05BEC7-2DDF-4873-B22B-273EABFF78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D64-4BD0-A069-4E48ECCDAC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AAC86B-9C70-4AB9-8E05-EDADDE8E41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D64-4BD0-A069-4E48ECCDAC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6977053-2CDD-467D-BB9B-21BDA3485E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D64-4BD0-A069-4E48ECCDAC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98E47AE-091B-46A1-8F0A-12FE85CC67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D64-4BD0-A069-4E48ECCDA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Sheet1!$B$146:$H$146</c:f>
              <c:numCache>
                <c:formatCode>General</c:formatCode>
                <c:ptCount val="7"/>
                <c:pt idx="0">
                  <c:v>6.7000000000000004E-2</c:v>
                </c:pt>
                <c:pt idx="1">
                  <c:v>3.4000000000000002E-2</c:v>
                </c:pt>
                <c:pt idx="2">
                  <c:v>1.67E-2</c:v>
                </c:pt>
                <c:pt idx="3">
                  <c:v>8.3000000000000001E-3</c:v>
                </c:pt>
                <c:pt idx="4">
                  <c:v>4.1000000000000003E-3</c:v>
                </c:pt>
                <c:pt idx="5">
                  <c:v>2E-3</c:v>
                </c:pt>
                <c:pt idx="6">
                  <c:v>1E-3</c:v>
                </c:pt>
              </c:numCache>
            </c:numRef>
          </c:cat>
          <c:val>
            <c:numRef>
              <c:f>Sheet1!$B$147:$H$147</c:f>
              <c:numCache>
                <c:formatCode>General</c:formatCode>
                <c:ptCount val="7"/>
                <c:pt idx="0">
                  <c:v>59.428820921773934</c:v>
                </c:pt>
                <c:pt idx="1">
                  <c:v>35.237669949729643</c:v>
                </c:pt>
                <c:pt idx="2">
                  <c:v>19.461830804032505</c:v>
                </c:pt>
                <c:pt idx="3">
                  <c:v>9.3340294491095097</c:v>
                </c:pt>
                <c:pt idx="4">
                  <c:v>5.1573569636905843</c:v>
                </c:pt>
                <c:pt idx="5">
                  <c:v>3.3689170101023151</c:v>
                </c:pt>
                <c:pt idx="6">
                  <c:v>2.1450933157402852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Sheet1!$B$149:$H$149</c15:f>
                <c15:dlblRangeCache>
                  <c:ptCount val="7"/>
                  <c:pt idx="0">
                    <c:v>b</c:v>
                  </c:pt>
                  <c:pt idx="1">
                    <c:v>b</c:v>
                  </c:pt>
                  <c:pt idx="2">
                    <c:v>b</c:v>
                  </c:pt>
                  <c:pt idx="3">
                    <c:v>b</c:v>
                  </c:pt>
                  <c:pt idx="4">
                    <c:v>b</c:v>
                  </c:pt>
                  <c:pt idx="5">
                    <c:v>b</c:v>
                  </c:pt>
                  <c:pt idx="6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D64-4BD0-A069-4E48ECCDAC56}"/>
            </c:ext>
          </c:extLst>
        </c:ser>
        <c:ser>
          <c:idx val="1"/>
          <c:order val="1"/>
          <c:tx>
            <c:strRef>
              <c:f>Sheet1!$A$148</c:f>
              <c:strCache>
                <c:ptCount val="1"/>
                <c:pt idx="0">
                  <c:v>Press cake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A11C44-2048-488D-8B3D-B932CCCC83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D64-4BD0-A069-4E48ECCDAC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1CA4C1-BACA-4391-A4A9-F43D96FCCE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D64-4BD0-A069-4E48ECCDAC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E3EAB5-EBFB-4F42-A5AD-0B4B1AB73A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D64-4BD0-A069-4E48ECCDAC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011C17-F909-46A6-AE46-CA34F3000F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D64-4BD0-A069-4E48ECCDAC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96619A-3108-4CB3-B717-8CFCC4CA6A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D64-4BD0-A069-4E48ECCDAC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CB8B3AC-B089-48FB-95CB-4087018DB2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D64-4BD0-A069-4E48ECCDAC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D23AE95-2D99-4DBF-94FE-F2102B7311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D64-4BD0-A069-4E48ECCDA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Sheet1!$B$146:$H$146</c:f>
              <c:numCache>
                <c:formatCode>General</c:formatCode>
                <c:ptCount val="7"/>
                <c:pt idx="0">
                  <c:v>6.7000000000000004E-2</c:v>
                </c:pt>
                <c:pt idx="1">
                  <c:v>3.4000000000000002E-2</c:v>
                </c:pt>
                <c:pt idx="2">
                  <c:v>1.67E-2</c:v>
                </c:pt>
                <c:pt idx="3">
                  <c:v>8.3000000000000001E-3</c:v>
                </c:pt>
                <c:pt idx="4">
                  <c:v>4.1000000000000003E-3</c:v>
                </c:pt>
                <c:pt idx="5">
                  <c:v>2E-3</c:v>
                </c:pt>
                <c:pt idx="6">
                  <c:v>1E-3</c:v>
                </c:pt>
              </c:numCache>
            </c:numRef>
          </c:cat>
          <c:val>
            <c:numRef>
              <c:f>Sheet1!$B$148:$H$148</c:f>
              <c:numCache>
                <c:formatCode>General</c:formatCode>
                <c:ptCount val="7"/>
                <c:pt idx="0">
                  <c:v>75.22807375784059</c:v>
                </c:pt>
                <c:pt idx="1">
                  <c:v>50.826842576603696</c:v>
                </c:pt>
                <c:pt idx="2">
                  <c:v>32.380323964469497</c:v>
                </c:pt>
                <c:pt idx="3">
                  <c:v>24.246101484256439</c:v>
                </c:pt>
                <c:pt idx="4">
                  <c:v>16.159050221384845</c:v>
                </c:pt>
                <c:pt idx="5">
                  <c:v>11.337566842976386</c:v>
                </c:pt>
                <c:pt idx="6">
                  <c:v>7.2422241069878313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Sheet1!$B$150:$H$150</c15:f>
                <c15:dlblRangeCache>
                  <c:ptCount val="7"/>
                  <c:pt idx="0">
                    <c:v>a</c:v>
                  </c:pt>
                  <c:pt idx="1">
                    <c:v>a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  <c:pt idx="6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CD64-4BD0-A069-4E48ECCDAC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34496"/>
        <c:axId val="79848960"/>
      </c:barChart>
      <c:catAx>
        <c:axId val="7983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Concentration (g/ml)</a:t>
                </a:r>
              </a:p>
            </c:rich>
          </c:tx>
          <c:layout>
            <c:manualLayout>
              <c:xMode val="edge"/>
              <c:yMode val="edge"/>
              <c:x val="0.33347690778369388"/>
              <c:y val="0.90864118659914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8960"/>
        <c:crosses val="autoZero"/>
        <c:auto val="1"/>
        <c:lblAlgn val="ctr"/>
        <c:lblOffset val="100"/>
        <c:noMultiLvlLbl val="0"/>
      </c:catAx>
      <c:valAx>
        <c:axId val="79848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% DPPH radical  inhibition</a:t>
                </a:r>
              </a:p>
            </c:rich>
          </c:tx>
          <c:layout>
            <c:manualLayout>
              <c:xMode val="edge"/>
              <c:yMode val="edge"/>
              <c:x val="4.9479277570741866E-2"/>
              <c:y val="9.12191179427150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80639094774974"/>
          <c:y val="4.9814248245453892E-2"/>
          <c:w val="0.42574768481642689"/>
          <c:h val="0.10152864275349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515388911859218E-2"/>
                </c:manualLayout>
              </c:layout>
              <c:tx>
                <c:rich>
                  <a:bodyPr/>
                  <a:lstStyle/>
                  <a:p>
                    <a:fld id="{B3605BA3-FE0C-4AFB-9ACE-2DE07F4439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14D-4228-B32B-3485D79921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48E3DC-DED9-4A30-8C78-A1F5CA12AE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14D-4228-B32B-3485D7992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[1]Sheet2!$C$59:$C$60</c:f>
                <c:numCache>
                  <c:formatCode>General</c:formatCode>
                  <c:ptCount val="2"/>
                  <c:pt idx="0">
                    <c:v>18.399999999999999</c:v>
                  </c:pt>
                  <c:pt idx="1">
                    <c:v>9.65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[1]Sheet2!$A$59:$A$60</c:f>
              <c:strCache>
                <c:ptCount val="2"/>
                <c:pt idx="0">
                  <c:v>Press cake</c:v>
                </c:pt>
                <c:pt idx="1">
                  <c:v>Nut</c:v>
                </c:pt>
              </c:strCache>
            </c:strRef>
          </c:cat>
          <c:val>
            <c:numRef>
              <c:f>[1]Sheet2!$B$59:$B$60</c:f>
              <c:numCache>
                <c:formatCode>General</c:formatCode>
                <c:ptCount val="2"/>
                <c:pt idx="0">
                  <c:v>402.5</c:v>
                </c:pt>
                <c:pt idx="1">
                  <c:v>230.57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[AO.xlsx]Sheet2!$D$59:$D$60</c15:f>
                <c15:dlblRangeCache>
                  <c:ptCount val="2"/>
                  <c:pt idx="0">
                    <c:v>a</c:v>
                  </c:pt>
                  <c:pt idx="1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14D-4228-B32B-3485D7992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07616"/>
        <c:axId val="79809536"/>
      </c:barChart>
      <c:catAx>
        <c:axId val="7980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/>
                  <a:t>Sample (Tropical almond)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809536"/>
        <c:crosses val="autoZero"/>
        <c:auto val="1"/>
        <c:lblAlgn val="ctr"/>
        <c:lblOffset val="100"/>
        <c:noMultiLvlLbl val="0"/>
      </c:catAx>
      <c:valAx>
        <c:axId val="79809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/>
                  <a:t>  FRP (mM trolox eq/ 100 g FW)</a:t>
                </a:r>
              </a:p>
            </c:rich>
          </c:tx>
          <c:layout>
            <c:manualLayout>
              <c:xMode val="edge"/>
              <c:yMode val="edge"/>
              <c:x val="1.1821411974578378E-2"/>
              <c:y val="7.57586817590589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1893112550838"/>
          <c:y val="0.11063979724013577"/>
          <c:w val="0.84894196188566873"/>
          <c:h val="0.6984656354572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Sheet5!$Q$58</c:f>
              <c:strCache>
                <c:ptCount val="1"/>
                <c:pt idx="0">
                  <c:v>Nut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Sheet5!$R$57:$X$57</c:f>
              <c:numCache>
                <c:formatCode>General</c:formatCode>
                <c:ptCount val="7"/>
                <c:pt idx="0">
                  <c:v>6.7000000000000004E-2</c:v>
                </c:pt>
                <c:pt idx="1">
                  <c:v>3.4000000000000002E-2</c:v>
                </c:pt>
                <c:pt idx="2">
                  <c:v>1.67E-2</c:v>
                </c:pt>
                <c:pt idx="3">
                  <c:v>8.3000000000000001E-3</c:v>
                </c:pt>
                <c:pt idx="4">
                  <c:v>4.1000000000000003E-3</c:v>
                </c:pt>
                <c:pt idx="5">
                  <c:v>2E-3</c:v>
                </c:pt>
                <c:pt idx="6">
                  <c:v>1E-3</c:v>
                </c:pt>
              </c:numCache>
            </c:numRef>
          </c:cat>
          <c:val>
            <c:numRef>
              <c:f>Sheet5!$R$58:$X$58</c:f>
              <c:numCache>
                <c:formatCode>General</c:formatCode>
                <c:ptCount val="7"/>
                <c:pt idx="0">
                  <c:v>89.95</c:v>
                </c:pt>
                <c:pt idx="1">
                  <c:v>88.08</c:v>
                </c:pt>
                <c:pt idx="2">
                  <c:v>86.02</c:v>
                </c:pt>
                <c:pt idx="3">
                  <c:v>56.07</c:v>
                </c:pt>
                <c:pt idx="4">
                  <c:v>39.020000000000003</c:v>
                </c:pt>
                <c:pt idx="5">
                  <c:v>21.16</c:v>
                </c:pt>
                <c:pt idx="6">
                  <c:v>20.37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9E-489F-AC68-1D27727D857D}"/>
            </c:ext>
          </c:extLst>
        </c:ser>
        <c:ser>
          <c:idx val="1"/>
          <c:order val="1"/>
          <c:tx>
            <c:strRef>
              <c:f>Sheet5!$Q$59</c:f>
              <c:strCache>
                <c:ptCount val="1"/>
                <c:pt idx="0">
                  <c:v>Press cake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Sheet5!$R$57:$X$57</c:f>
              <c:numCache>
                <c:formatCode>General</c:formatCode>
                <c:ptCount val="7"/>
                <c:pt idx="0">
                  <c:v>6.7000000000000004E-2</c:v>
                </c:pt>
                <c:pt idx="1">
                  <c:v>3.4000000000000002E-2</c:v>
                </c:pt>
                <c:pt idx="2">
                  <c:v>1.67E-2</c:v>
                </c:pt>
                <c:pt idx="3">
                  <c:v>8.3000000000000001E-3</c:v>
                </c:pt>
                <c:pt idx="4">
                  <c:v>4.1000000000000003E-3</c:v>
                </c:pt>
                <c:pt idx="5">
                  <c:v>2E-3</c:v>
                </c:pt>
                <c:pt idx="6">
                  <c:v>1E-3</c:v>
                </c:pt>
              </c:numCache>
            </c:numRef>
          </c:cat>
          <c:val>
            <c:numRef>
              <c:f>Sheet5!$R$59:$X$59</c:f>
              <c:numCache>
                <c:formatCode>General</c:formatCode>
                <c:ptCount val="7"/>
                <c:pt idx="0">
                  <c:v>87.055000000000007</c:v>
                </c:pt>
                <c:pt idx="1">
                  <c:v>85.82</c:v>
                </c:pt>
                <c:pt idx="2">
                  <c:v>83.87</c:v>
                </c:pt>
                <c:pt idx="3">
                  <c:v>53.88</c:v>
                </c:pt>
                <c:pt idx="4">
                  <c:v>40.43</c:v>
                </c:pt>
                <c:pt idx="5">
                  <c:v>21.16</c:v>
                </c:pt>
                <c:pt idx="6">
                  <c:v>18.16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9E-489F-AC68-1D27727D85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63200"/>
        <c:axId val="80565376"/>
      </c:barChart>
      <c:catAx>
        <c:axId val="80563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 dirty="0"/>
                  <a:t>Concentration (g/ml)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565376"/>
        <c:crosses val="autoZero"/>
        <c:auto val="1"/>
        <c:lblAlgn val="ctr"/>
        <c:lblOffset val="100"/>
        <c:noMultiLvlLbl val="0"/>
      </c:catAx>
      <c:valAx>
        <c:axId val="80565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/>
                  <a:t>% ABTS scavenging activity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5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03058428710807"/>
          <c:y val="4.0744823462352288E-2"/>
          <c:w val="0.52658643574806563"/>
          <c:h val="6.773512717503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000E2-CD56-4B5C-A6D7-8905B2BE425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E11C-702F-4C0F-96E8-2AE8984D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8B9C-AE85-4D18-925C-F6DD170CBADB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9053-AC4C-4418-93A4-1BF3388A14A5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442-4B40-41E9-B29F-71B1936826ED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A3F0-0E96-4F68-B673-5CA6894D94F7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DAD-3814-4DB8-9EB7-1303F75E4DF7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36B-32A3-4F58-A9FB-CDADE6FE4E54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3B5-3E38-4267-9B9E-AD6A4E26550E}" type="datetime1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565B-BB80-441F-AB60-6DE93493F311}" type="datetime1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C479-E4B9-4921-AA78-B1D64308D8D1}" type="datetime1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5A90-E6F5-4043-BFF2-70922DDDB1A8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E036-C6F8-4DEC-BA45-35B3E04FE28C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1189-D44B-472B-B222-196872E47442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FST42801/RPFST/15APF2174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991F-6A1A-4B6E-BB06-7EA89563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509A5-0EF2-CC7F-C58E-657D6E87C369}"/>
              </a:ext>
            </a:extLst>
          </p:cNvPr>
          <p:cNvSpPr txBox="1"/>
          <p:nvPr/>
        </p:nvSpPr>
        <p:spPr>
          <a:xfrm>
            <a:off x="0" y="3038149"/>
            <a:ext cx="11965024" cy="335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Nutritional, Compositional and Antioxidant Properties of Tropical Almond (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Terminalia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catappa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) Press Cake 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Pramod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Bandara</a:t>
            </a:r>
            <a:r>
              <a:rPr lang="en-US" sz="2000" u="sng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, L. J. P. A. P. Jayasooriya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 and Mahinda Senevirathne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1*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6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Department of Food Science &amp; Technology, Faculty of Applied Sciences,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Sabaragamuwa University of Sri Lanka,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Belihuloya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, Sri Lanka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6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Department of Basic Veterinary Sciences, Faculty of Veterinary Medicine and Animal Science,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 University of Peradeniya, Peradeniya, Sri Lanka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42BE2-7CE1-A462-C5D5-257DB237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E231-68E3-4537-8CF7-5A5C2819E17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https://asec2023.sciforum.net/events_files/869/23CONF-ASEC%202023-Banner-v2-hero.jpg?16936639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4"/>
          <a:stretch/>
        </p:blipFill>
        <p:spPr bwMode="auto">
          <a:xfrm>
            <a:off x="0" y="0"/>
            <a:ext cx="121920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Results cont.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DAFD5C-AE96-4148-9A31-BFC8239F9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793504"/>
              </p:ext>
            </p:extLst>
          </p:nvPr>
        </p:nvGraphicFramePr>
        <p:xfrm>
          <a:off x="167149" y="1355730"/>
          <a:ext cx="5928851" cy="42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A59B51-DAEE-45AA-973C-12548A4FA914}"/>
              </a:ext>
            </a:extLst>
          </p:cNvPr>
          <p:cNvSpPr txBox="1"/>
          <p:nvPr/>
        </p:nvSpPr>
        <p:spPr>
          <a:xfrm>
            <a:off x="891888" y="6092765"/>
            <a:ext cx="1130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</a:t>
            </a:r>
            <a:r>
              <a:rPr lang="en-US" sz="2000" dirty="0"/>
              <a:t>phenolic </a:t>
            </a:r>
            <a:r>
              <a:rPr lang="en-US" sz="2000" dirty="0" smtClean="0"/>
              <a:t>(</a:t>
            </a:r>
            <a:r>
              <a:rPr lang="en-US" sz="2000" dirty="0"/>
              <a:t>a) </a:t>
            </a:r>
            <a:r>
              <a:rPr lang="en-US" sz="2000" dirty="0" smtClean="0"/>
              <a:t>and flavonoid </a:t>
            </a:r>
            <a:r>
              <a:rPr lang="en-US" sz="2000" dirty="0"/>
              <a:t>(b</a:t>
            </a:r>
            <a:r>
              <a:rPr lang="en-US" sz="2000" dirty="0" smtClean="0"/>
              <a:t>) content of press cake in comparison to nut (</a:t>
            </a:r>
            <a:r>
              <a:rPr lang="en-US" sz="2000" i="1" dirty="0" smtClean="0"/>
              <a:t>p</a:t>
            </a:r>
            <a:r>
              <a:rPr lang="en-US" sz="2000" dirty="0" smtClean="0"/>
              <a:t>&lt;0.05</a:t>
            </a:r>
            <a:r>
              <a:rPr lang="en-US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4C757-10FE-4B01-AFDB-E2C030F5B34D}"/>
              </a:ext>
            </a:extLst>
          </p:cNvPr>
          <p:cNvSpPr txBox="1"/>
          <p:nvPr/>
        </p:nvSpPr>
        <p:spPr>
          <a:xfrm>
            <a:off x="3168802" y="5586265"/>
            <a:ext cx="60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(a)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C4EC4-63D0-404D-8D2E-A9D978E2FFEC}"/>
              </a:ext>
            </a:extLst>
          </p:cNvPr>
          <p:cNvSpPr txBox="1"/>
          <p:nvPr/>
        </p:nvSpPr>
        <p:spPr>
          <a:xfrm>
            <a:off x="9097653" y="5619613"/>
            <a:ext cx="60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(b)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603AA-0899-40C4-9C88-EED2D38E6AC2}"/>
              </a:ext>
            </a:extLst>
          </p:cNvPr>
          <p:cNvSpPr txBox="1"/>
          <p:nvPr/>
        </p:nvSpPr>
        <p:spPr>
          <a:xfrm>
            <a:off x="353961" y="1003942"/>
            <a:ext cx="99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7030A0"/>
                </a:solidFill>
              </a:rPr>
              <a:t>Total Phenolic and Flavonoid </a:t>
            </a:r>
            <a:r>
              <a:rPr lang="en-US" sz="2800" b="1" dirty="0">
                <a:solidFill>
                  <a:srgbClr val="7030A0"/>
                </a:solidFill>
              </a:rPr>
              <a:t>C</a:t>
            </a:r>
            <a:r>
              <a:rPr lang="en-US" sz="2800" b="1" dirty="0" smtClean="0">
                <a:solidFill>
                  <a:srgbClr val="7030A0"/>
                </a:solidFill>
              </a:rPr>
              <a:t>ontents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D6F009-85EF-459A-B505-FF441A84F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140569"/>
              </p:ext>
            </p:extLst>
          </p:nvPr>
        </p:nvGraphicFramePr>
        <p:xfrm>
          <a:off x="5794444" y="1662679"/>
          <a:ext cx="5928849" cy="416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62278" y="5266860"/>
            <a:ext cx="4532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1570" y="5382684"/>
            <a:ext cx="4532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Results cont.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9821E-0B25-42DD-9C01-788A3CCE67A0}"/>
              </a:ext>
            </a:extLst>
          </p:cNvPr>
          <p:cNvSpPr txBox="1"/>
          <p:nvPr/>
        </p:nvSpPr>
        <p:spPr>
          <a:xfrm>
            <a:off x="-34668" y="5784989"/>
            <a:ext cx="624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DPPH </a:t>
            </a:r>
            <a:r>
              <a:rPr lang="en-US" sz="2000" dirty="0"/>
              <a:t>radical scavenging percentage of TA nut and press cake (</a:t>
            </a:r>
            <a:r>
              <a:rPr lang="en-US" sz="2000" i="1" dirty="0"/>
              <a:t>p</a:t>
            </a:r>
            <a:r>
              <a:rPr lang="en-US" sz="2000" dirty="0"/>
              <a:t>&lt;0.05)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F3C56-4585-4862-9A08-DAD8C0E2AD52}"/>
              </a:ext>
            </a:extLst>
          </p:cNvPr>
          <p:cNvSpPr txBox="1"/>
          <p:nvPr/>
        </p:nvSpPr>
        <p:spPr>
          <a:xfrm>
            <a:off x="353961" y="1003942"/>
            <a:ext cx="99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</a:rPr>
              <a:t>ntioxidant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roperties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6C4D942-6CF9-40B0-B1EF-803BF0A7D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96911"/>
              </p:ext>
            </p:extLst>
          </p:nvPr>
        </p:nvGraphicFramePr>
        <p:xfrm>
          <a:off x="167149" y="1796032"/>
          <a:ext cx="6046838" cy="396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3E0E098C-74BA-4844-A46A-1FADB3BC1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78832"/>
              </p:ext>
            </p:extLst>
          </p:nvPr>
        </p:nvGraphicFramePr>
        <p:xfrm>
          <a:off x="6839078" y="2229756"/>
          <a:ext cx="4620674" cy="3237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029">
                  <a:extLst>
                    <a:ext uri="{9D8B030D-6E8A-4147-A177-3AD203B41FA5}">
                      <a16:colId xmlns:a16="http://schemas.microsoft.com/office/drawing/2014/main" val="1749782777"/>
                    </a:ext>
                  </a:extLst>
                </a:gridCol>
                <a:gridCol w="1798645">
                  <a:extLst>
                    <a:ext uri="{9D8B030D-6E8A-4147-A177-3AD203B41FA5}">
                      <a16:colId xmlns:a16="http://schemas.microsoft.com/office/drawing/2014/main" val="2355041305"/>
                    </a:ext>
                  </a:extLst>
                </a:gridCol>
              </a:tblGrid>
              <a:tr h="100480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Sample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IC</a:t>
                      </a:r>
                      <a:r>
                        <a:rPr lang="en-US" sz="2400" b="1" baseline="-25000" dirty="0"/>
                        <a:t>50</a:t>
                      </a:r>
                      <a:r>
                        <a:rPr lang="en-US" sz="2400" b="1" dirty="0"/>
                        <a:t> (mg/ml)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8768520"/>
                  </a:ext>
                </a:extLst>
              </a:tr>
              <a:tr h="558227">
                <a:tc>
                  <a:txBody>
                    <a:bodyPr/>
                    <a:lstStyle/>
                    <a:p>
                      <a:r>
                        <a:rPr lang="en-US" sz="2400" dirty="0"/>
                        <a:t>TA nut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53.77</a:t>
                      </a:r>
                      <a:r>
                        <a:rPr lang="en-US" sz="2400" baseline="30000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4611349"/>
                  </a:ext>
                </a:extLst>
              </a:tr>
              <a:tr h="558227">
                <a:tc>
                  <a:txBody>
                    <a:bodyPr/>
                    <a:lstStyle/>
                    <a:p>
                      <a:r>
                        <a:rPr lang="en-US" sz="2400" dirty="0"/>
                        <a:t>TA press cake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37.86</a:t>
                      </a:r>
                      <a:r>
                        <a:rPr lang="en-US" sz="2400" baseline="30000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74571"/>
                  </a:ext>
                </a:extLst>
              </a:tr>
              <a:tr h="558227">
                <a:tc>
                  <a:txBody>
                    <a:bodyPr/>
                    <a:lstStyle/>
                    <a:p>
                      <a:r>
                        <a:rPr lang="en-US" sz="2400" dirty="0"/>
                        <a:t>Ascorbic acid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0.016</a:t>
                      </a:r>
                      <a:r>
                        <a:rPr lang="en-US" sz="2400" baseline="30000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4941978"/>
                  </a:ext>
                </a:extLst>
              </a:tr>
              <a:tr h="558227">
                <a:tc>
                  <a:txBody>
                    <a:bodyPr/>
                    <a:lstStyle/>
                    <a:p>
                      <a:r>
                        <a:rPr lang="en-US" sz="2400" dirty="0"/>
                        <a:t>Tocopherol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0.077</a:t>
                      </a:r>
                      <a:r>
                        <a:rPr lang="en-US" sz="2400" baseline="30000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53214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7D0C0E8-DEFB-4FE9-BA82-FAE32BE19EE2}"/>
              </a:ext>
            </a:extLst>
          </p:cNvPr>
          <p:cNvSpPr txBox="1"/>
          <p:nvPr/>
        </p:nvSpPr>
        <p:spPr>
          <a:xfrm>
            <a:off x="6268563" y="1595977"/>
            <a:ext cx="576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 </a:t>
            </a:r>
            <a:r>
              <a:rPr lang="en-US" sz="2000" dirty="0"/>
              <a:t>samples compared with positive controls (</a:t>
            </a:r>
            <a:r>
              <a:rPr lang="en-US" sz="2000" i="1" dirty="0"/>
              <a:t>p</a:t>
            </a:r>
            <a:r>
              <a:rPr lang="en-US" sz="2000" dirty="0"/>
              <a:t>&lt;0.05)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2278" y="5376588"/>
            <a:ext cx="4532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Results cont.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240242-3A85-402C-89EA-13A7056FB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43074"/>
              </p:ext>
            </p:extLst>
          </p:nvPr>
        </p:nvGraphicFramePr>
        <p:xfrm>
          <a:off x="1582698" y="1580706"/>
          <a:ext cx="8594574" cy="408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9A305B-8489-493A-8EFB-4234BAEE8E65}"/>
              </a:ext>
            </a:extLst>
          </p:cNvPr>
          <p:cNvSpPr txBox="1"/>
          <p:nvPr/>
        </p:nvSpPr>
        <p:spPr>
          <a:xfrm>
            <a:off x="1003936" y="5877940"/>
            <a:ext cx="1025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Ferric reducing antioxidant </a:t>
            </a:r>
            <a:r>
              <a:rPr lang="en-US" sz="2000" dirty="0"/>
              <a:t>power </a:t>
            </a:r>
            <a:r>
              <a:rPr lang="en-US" sz="2000" dirty="0" smtClean="0"/>
              <a:t>of TA press cake in comparison to nut (</a:t>
            </a:r>
            <a:r>
              <a:rPr lang="en-US" sz="2000" i="1" dirty="0"/>
              <a:t>p</a:t>
            </a:r>
            <a:r>
              <a:rPr lang="en-US" sz="2000" dirty="0"/>
              <a:t>&lt;0.05)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00C64-7692-44F3-B9BF-83AEF33BE5DF}"/>
              </a:ext>
            </a:extLst>
          </p:cNvPr>
          <p:cNvSpPr txBox="1"/>
          <p:nvPr/>
        </p:nvSpPr>
        <p:spPr>
          <a:xfrm>
            <a:off x="353961" y="1003942"/>
            <a:ext cx="99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</a:rPr>
              <a:t>ntioxidant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roperties </a:t>
            </a:r>
            <a:r>
              <a:rPr lang="en-US" sz="2800" b="1" dirty="0">
                <a:solidFill>
                  <a:srgbClr val="7030A0"/>
                </a:solidFill>
              </a:rPr>
              <a:t>cont.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32053" y="5221140"/>
            <a:ext cx="7380627" cy="183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Results cont.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521D6-B84D-4066-A595-09AE85D57245}"/>
              </a:ext>
            </a:extLst>
          </p:cNvPr>
          <p:cNvSpPr txBox="1"/>
          <p:nvPr/>
        </p:nvSpPr>
        <p:spPr>
          <a:xfrm>
            <a:off x="455363" y="5914165"/>
            <a:ext cx="577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ABTS </a:t>
            </a:r>
            <a:r>
              <a:rPr lang="en-US" sz="2000" dirty="0"/>
              <a:t>radical scavenging percentage of TA nut and press cake (</a:t>
            </a:r>
            <a:r>
              <a:rPr lang="en-US" sz="2000" i="1" dirty="0"/>
              <a:t>p&gt;</a:t>
            </a:r>
            <a:r>
              <a:rPr lang="en-US" sz="2000" dirty="0"/>
              <a:t>0.05)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5C999-58E5-4374-8674-7711BAD8CFE5}"/>
              </a:ext>
            </a:extLst>
          </p:cNvPr>
          <p:cNvSpPr txBox="1"/>
          <p:nvPr/>
        </p:nvSpPr>
        <p:spPr>
          <a:xfrm>
            <a:off x="353961" y="1003942"/>
            <a:ext cx="99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</a:rPr>
              <a:t>ntioxidant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roperties </a:t>
            </a:r>
            <a:r>
              <a:rPr lang="en-US" sz="2800" b="1" dirty="0">
                <a:solidFill>
                  <a:srgbClr val="7030A0"/>
                </a:solidFill>
              </a:rPr>
              <a:t>C</a:t>
            </a:r>
            <a:r>
              <a:rPr lang="en-US" sz="2800" b="1" dirty="0" smtClean="0">
                <a:solidFill>
                  <a:srgbClr val="7030A0"/>
                </a:solidFill>
              </a:rPr>
              <a:t>ont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AB786BE-8DA1-4A4B-B807-C8D0441A1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292871"/>
              </p:ext>
            </p:extLst>
          </p:nvPr>
        </p:nvGraphicFramePr>
        <p:xfrm>
          <a:off x="334546" y="1671483"/>
          <a:ext cx="6341557" cy="41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BDBD0264-0D1F-4D1F-8DF7-BEFD2FCD4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3152"/>
              </p:ext>
            </p:extLst>
          </p:nvPr>
        </p:nvGraphicFramePr>
        <p:xfrm>
          <a:off x="7118555" y="2467602"/>
          <a:ext cx="4387645" cy="333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489">
                  <a:extLst>
                    <a:ext uri="{9D8B030D-6E8A-4147-A177-3AD203B41FA5}">
                      <a16:colId xmlns:a16="http://schemas.microsoft.com/office/drawing/2014/main" val="1749782777"/>
                    </a:ext>
                  </a:extLst>
                </a:gridCol>
                <a:gridCol w="2059156">
                  <a:extLst>
                    <a:ext uri="{9D8B030D-6E8A-4147-A177-3AD203B41FA5}">
                      <a16:colId xmlns:a16="http://schemas.microsoft.com/office/drawing/2014/main" val="2301424180"/>
                    </a:ext>
                  </a:extLst>
                </a:gridCol>
              </a:tblGrid>
              <a:tr h="84165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Sample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IC</a:t>
                      </a:r>
                      <a:r>
                        <a:rPr lang="en-US" sz="2400" b="1" baseline="-25000" dirty="0"/>
                        <a:t>50</a:t>
                      </a:r>
                      <a:r>
                        <a:rPr lang="en-US" sz="2400" b="1" dirty="0"/>
                        <a:t> (mg/ml)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68520"/>
                  </a:ext>
                </a:extLst>
              </a:tr>
              <a:tr h="624051">
                <a:tc>
                  <a:txBody>
                    <a:bodyPr/>
                    <a:lstStyle/>
                    <a:p>
                      <a:r>
                        <a:rPr lang="en-US" sz="2400" dirty="0"/>
                        <a:t>TA nut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7.68</a:t>
                      </a:r>
                      <a:r>
                        <a:rPr lang="en-US" sz="2400" baseline="30000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4611349"/>
                  </a:ext>
                </a:extLst>
              </a:tr>
              <a:tr h="624051">
                <a:tc>
                  <a:txBody>
                    <a:bodyPr/>
                    <a:lstStyle/>
                    <a:p>
                      <a:r>
                        <a:rPr lang="en-US" sz="2400" dirty="0"/>
                        <a:t>TA press cake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8.24</a:t>
                      </a:r>
                      <a:r>
                        <a:rPr lang="en-US" sz="2400" baseline="30000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74571"/>
                  </a:ext>
                </a:extLst>
              </a:tr>
              <a:tr h="624051">
                <a:tc>
                  <a:txBody>
                    <a:bodyPr/>
                    <a:lstStyle/>
                    <a:p>
                      <a:r>
                        <a:rPr lang="en-US" sz="2400" dirty="0"/>
                        <a:t>Tocopherol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0.016</a:t>
                      </a:r>
                      <a:r>
                        <a:rPr lang="en-US" sz="2400" baseline="30000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532146"/>
                  </a:ext>
                </a:extLst>
              </a:tr>
              <a:tr h="624051">
                <a:tc>
                  <a:txBody>
                    <a:bodyPr/>
                    <a:lstStyle/>
                    <a:p>
                      <a:r>
                        <a:rPr lang="en-US" sz="2400" dirty="0"/>
                        <a:t>Trolox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0.007</a:t>
                      </a:r>
                      <a:r>
                        <a:rPr lang="en-US" sz="2400" baseline="30000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8492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C290C74-0FC9-47E2-9C3F-8DFE06234F57}"/>
              </a:ext>
            </a:extLst>
          </p:cNvPr>
          <p:cNvSpPr txBox="1"/>
          <p:nvPr/>
        </p:nvSpPr>
        <p:spPr>
          <a:xfrm>
            <a:off x="6607277" y="1631029"/>
            <a:ext cx="538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IC</a:t>
            </a:r>
            <a:r>
              <a:rPr lang="en-US" sz="2000" baseline="-25000" dirty="0" smtClean="0"/>
              <a:t>50</a:t>
            </a:r>
            <a:r>
              <a:rPr lang="en-US" sz="2000" dirty="0" smtClean="0"/>
              <a:t> </a:t>
            </a:r>
            <a:r>
              <a:rPr lang="en-US" sz="2000" dirty="0"/>
              <a:t>of TA samples compared with positive controls (</a:t>
            </a:r>
            <a:r>
              <a:rPr lang="en-US" sz="2000" i="1" dirty="0"/>
              <a:t>p</a:t>
            </a:r>
            <a:r>
              <a:rPr lang="en-US" sz="2000" dirty="0"/>
              <a:t>&lt;0.05)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2278" y="5458884"/>
            <a:ext cx="5092802" cy="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AB51E-16FF-4D4E-909C-8CBB41118ECD}"/>
              </a:ext>
            </a:extLst>
          </p:cNvPr>
          <p:cNvSpPr txBox="1"/>
          <p:nvPr/>
        </p:nvSpPr>
        <p:spPr>
          <a:xfrm>
            <a:off x="502429" y="1313994"/>
            <a:ext cx="11689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The TA </a:t>
            </a:r>
            <a:r>
              <a:rPr lang="en-US" sz="2800" dirty="0" smtClean="0"/>
              <a:t>press cake could be an </a:t>
            </a:r>
            <a:r>
              <a:rPr lang="en-US" sz="2800" dirty="0"/>
              <a:t>excellent sources of </a:t>
            </a:r>
            <a:r>
              <a:rPr lang="en-US" sz="2800" b="1" dirty="0" smtClean="0">
                <a:solidFill>
                  <a:srgbClr val="0070C0"/>
                </a:solidFill>
              </a:rPr>
              <a:t>proteins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Potassium, calcium and iron </a:t>
            </a:r>
            <a:r>
              <a:rPr lang="en-US" sz="2800" dirty="0" smtClean="0"/>
              <a:t>with lower sodium content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The press cake was </a:t>
            </a:r>
            <a:r>
              <a:rPr lang="en-US" sz="2800" dirty="0"/>
              <a:t>significantly high in </a:t>
            </a:r>
            <a:r>
              <a:rPr lang="en-US" sz="2800" b="1" dirty="0">
                <a:solidFill>
                  <a:srgbClr val="0070C0"/>
                </a:solidFill>
              </a:rPr>
              <a:t>phenolics, flavonoids and antioxidant capacity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The gluten free, highly nutritious press </a:t>
            </a:r>
            <a:r>
              <a:rPr lang="en-US" sz="2800" dirty="0"/>
              <a:t>cake </a:t>
            </a:r>
            <a:r>
              <a:rPr lang="en-US" sz="2800" dirty="0" smtClean="0"/>
              <a:t>could be an excellent alternative ingredient with the potential to develop functional food products</a:t>
            </a:r>
          </a:p>
        </p:txBody>
      </p:sp>
    </p:spTree>
    <p:extLst>
      <p:ext uri="{BB962C8B-B14F-4D97-AF65-F5344CB8AC3E}">
        <p14:creationId xmlns:p14="http://schemas.microsoft.com/office/powerpoint/2010/main" val="2559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77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/>
              <a:t>References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67149" y="1149539"/>
            <a:ext cx="11592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buFont typeface="Wingdings" panose="05000000000000000000" pitchFamily="2" charset="2"/>
              <a:buChar char="§"/>
            </a:pP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Adekola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K. A.,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Salleh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A. B.,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Zaidan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U. H.,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Azlan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A.,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Chiavaro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E.,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Paciulli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M., &amp;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Marikkar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J. M. N. (2017). Total phenolic content,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antioxidative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 and antidiabetic properties of coconut (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Cocos </a:t>
            </a:r>
            <a:r>
              <a:rPr lang="en-US" i="1" dirty="0" err="1">
                <a:ea typeface="Calibri" panose="020F0502020204030204" pitchFamily="34" charset="0"/>
                <a:cs typeface="Iskoola Pota" panose="020B0502040204020203" pitchFamily="34" charset="0"/>
              </a:rPr>
              <a:t>Nucifera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L.)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testa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 and selected bean seed coats. 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Italian Journal of Food Science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29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(4), 741–753.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149" y="1865949"/>
            <a:ext cx="1096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buFont typeface="Wingdings" panose="05000000000000000000" pitchFamily="2" charset="2"/>
              <a:buChar char="§"/>
            </a:pPr>
            <a:endParaRPr lang="en-US" dirty="0"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04800" indent="-304800" algn="just"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AOAC. 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(2005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). Official methods of 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analysis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15</a:t>
            </a:r>
            <a:r>
              <a:rPr lang="en-US" baseline="30000" dirty="0" smtClean="0">
                <a:ea typeface="Calibri" panose="020F0502020204030204" pitchFamily="34" charset="0"/>
                <a:cs typeface="Iskoola Pota" panose="020B0502040204020203" pitchFamily="34" charset="0"/>
              </a:rPr>
              <a:t>th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ed. Washington D.C: Association of 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official 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a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nalytical chemists.</a:t>
            </a:r>
            <a:endParaRPr lang="en-US" dirty="0"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49" y="3337858"/>
            <a:ext cx="11621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Diyabalanage</a:t>
            </a:r>
            <a:r>
              <a:rPr lang="en-US" dirty="0"/>
              <a:t>, S., </a:t>
            </a:r>
            <a:r>
              <a:rPr lang="en-US" dirty="0" err="1"/>
              <a:t>Kalpage</a:t>
            </a:r>
            <a:r>
              <a:rPr lang="en-US" dirty="0"/>
              <a:t>, M. D., </a:t>
            </a:r>
            <a:r>
              <a:rPr lang="en-US" dirty="0" err="1"/>
              <a:t>Mohotti</a:t>
            </a:r>
            <a:r>
              <a:rPr lang="en-US" dirty="0"/>
              <a:t>, D. G., </a:t>
            </a:r>
            <a:r>
              <a:rPr lang="en-US" dirty="0" err="1"/>
              <a:t>Dissanayake</a:t>
            </a:r>
            <a:r>
              <a:rPr lang="en-US" dirty="0"/>
              <a:t>, C. K. K., Fernando, R., </a:t>
            </a:r>
            <a:r>
              <a:rPr lang="en-US" dirty="0" err="1"/>
              <a:t>Frew</a:t>
            </a:r>
            <a:r>
              <a:rPr lang="en-US" dirty="0"/>
              <a:t>, R. D., &amp; </a:t>
            </a:r>
            <a:r>
              <a:rPr lang="en-US" dirty="0" err="1"/>
              <a:t>Chandrajith</a:t>
            </a:r>
            <a:r>
              <a:rPr lang="en-US" dirty="0"/>
              <a:t>, R. (2020). Comprehensive assessment of essential and potentially toxic trace elements in bovine milk and their feeds in different agro-climatic zones of S</a:t>
            </a:r>
            <a:r>
              <a:rPr lang="en-US" dirty="0" smtClean="0"/>
              <a:t>ri </a:t>
            </a:r>
            <a:r>
              <a:rPr lang="en-US" dirty="0"/>
              <a:t>L</a:t>
            </a:r>
            <a:r>
              <a:rPr lang="en-US" dirty="0" smtClean="0"/>
              <a:t>anka</a:t>
            </a:r>
            <a:r>
              <a:rPr lang="en-US" dirty="0"/>
              <a:t>. </a:t>
            </a:r>
            <a:r>
              <a:rPr lang="en-US" i="1" dirty="0"/>
              <a:t>Biological Trace Element Research </a:t>
            </a:r>
            <a:r>
              <a:rPr lang="en-US" dirty="0"/>
              <a:t>199(4), 1377–1388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149" y="4461268"/>
            <a:ext cx="1176429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 indent="-3048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Jahurul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H. A., Adeline, K. B.,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Norazlina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R., Islam, S.,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Shihabul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Zaidul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 S. M. (2022). Characterization and nutritional content of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Terminalia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catappa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kernel and its oil from Sabah, Malaysia.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Food Research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100088.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276" y="5328889"/>
            <a:ext cx="1166105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 indent="-3048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Ng, S.,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Muhammad, K. S., Hussain, N.,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Sulaiman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(2015). Physicochemical properties of Malaysian-grown tropical almond nuts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Terminalia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catappa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Food Science and Technology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6623.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276" y="2568850"/>
            <a:ext cx="11570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Bopitiya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D., &amp;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Madhujith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T. (2015). Antioxidant potential of rice bran oil prepared from red and white rice. 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Tropical Agricultural Research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en-US" i="1" dirty="0">
                <a:ea typeface="Calibri" panose="020F0502020204030204" pitchFamily="34" charset="0"/>
                <a:cs typeface="Iskoola Pota" panose="020B0502040204020203" pitchFamily="34" charset="0"/>
              </a:rPr>
              <a:t>26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(1),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Acknowledgement </a:t>
            </a:r>
          </a:p>
        </p:txBody>
      </p:sp>
      <p:pic>
        <p:nvPicPr>
          <p:cNvPr id="6" name="Picture 6" descr="polite-bow - Suzanne Thomas">
            <a:extLst>
              <a:ext uri="{FF2B5EF4-FFF2-40B4-BE49-F238E27FC236}">
                <a16:creationId xmlns:a16="http://schemas.microsoft.com/office/drawing/2014/main" id="{63A96DBB-54D5-4F6E-A0DA-39A5612F2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/>
          <a:stretch/>
        </p:blipFill>
        <p:spPr bwMode="auto">
          <a:xfrm>
            <a:off x="9651138" y="3199128"/>
            <a:ext cx="2338524" cy="278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41682-2A94-44ED-890F-11A865F4DD91}"/>
              </a:ext>
            </a:extLst>
          </p:cNvPr>
          <p:cNvSpPr txBox="1"/>
          <p:nvPr/>
        </p:nvSpPr>
        <p:spPr>
          <a:xfrm>
            <a:off x="247771" y="1197461"/>
            <a:ext cx="116964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cs typeface="Times New Roman" panose="02020603050405020304" pitchFamily="18" charset="0"/>
              </a:rPr>
              <a:t>Professor </a:t>
            </a:r>
            <a:r>
              <a:rPr lang="en-US" sz="2000" b="1" dirty="0" err="1">
                <a:cs typeface="Times New Roman" panose="02020603050405020304" pitchFamily="18" charset="0"/>
              </a:rPr>
              <a:t>Rohana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cs typeface="Times New Roman" panose="02020603050405020304" pitchFamily="18" charset="0"/>
              </a:rPr>
              <a:t>Chandrajith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US" sz="2000" dirty="0">
                <a:cs typeface="Times New Roman" panose="02020603050405020304" pitchFamily="18" charset="0"/>
              </a:rPr>
              <a:t>Department of Geology, Faculty of Science, University of Peradeniya </a:t>
            </a:r>
          </a:p>
          <a:p>
            <a:pPr marL="358775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cs typeface="Times New Roman" panose="02020603050405020304" pitchFamily="18" charset="0"/>
              </a:rPr>
              <a:t>Professor S.K Gunathilake &amp; Mr. Udara </a:t>
            </a:r>
            <a:r>
              <a:rPr lang="en-US" sz="2000" b="1" dirty="0" err="1">
                <a:cs typeface="Times New Roman" panose="02020603050405020304" pitchFamily="18" charset="0"/>
              </a:rPr>
              <a:t>Hasantha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</a:p>
          <a:p>
            <a:pPr marL="457200">
              <a:spcAft>
                <a:spcPts val="800"/>
              </a:spcAft>
            </a:pPr>
            <a:r>
              <a:rPr lang="en-US" sz="2000" dirty="0">
                <a:cs typeface="Times New Roman" panose="02020603050405020304" pitchFamily="18" charset="0"/>
              </a:rPr>
              <a:t>Department of Natural Resources</a:t>
            </a:r>
          </a:p>
          <a:p>
            <a:pPr marL="441325" indent="-3492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cs typeface="Times New Roman" panose="02020603050405020304" pitchFamily="18" charset="0"/>
              </a:rPr>
              <a:t>Ms K.M </a:t>
            </a:r>
            <a:r>
              <a:rPr lang="en-US" sz="2000" b="1" dirty="0" err="1">
                <a:cs typeface="Times New Roman" panose="02020603050405020304" pitchFamily="18" charset="0"/>
              </a:rPr>
              <a:t>Somawathie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</a:p>
          <a:p>
            <a:pPr marL="457200">
              <a:spcAft>
                <a:spcPts val="800"/>
              </a:spcAft>
            </a:pPr>
            <a:r>
              <a:rPr lang="en-US" sz="2000" dirty="0">
                <a:cs typeface="Times New Roman" panose="02020603050405020304" pitchFamily="18" charset="0"/>
              </a:rPr>
              <a:t>Senior lecturer, </a:t>
            </a:r>
            <a:r>
              <a:rPr lang="en-US" sz="2000" dirty="0"/>
              <a:t>Department of Food Science and Technology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All the academic and non-academic staff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	Department of Food Science and Technology &amp; </a:t>
            </a:r>
            <a:r>
              <a:rPr lang="en-US" sz="2000" dirty="0">
                <a:solidFill>
                  <a:srgbClr val="000000"/>
                </a:solidFill>
              </a:rPr>
              <a:t>Department of Physical Science &amp; 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All the academic and non-academic staff</a:t>
            </a:r>
            <a:endParaRPr lang="en-US" sz="20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Faculty of Agriculture, Sabaragamuwa University of Sri Lanka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My family members and my friends</a:t>
            </a:r>
          </a:p>
        </p:txBody>
      </p:sp>
    </p:spTree>
    <p:extLst>
      <p:ext uri="{BB962C8B-B14F-4D97-AF65-F5344CB8AC3E}">
        <p14:creationId xmlns:p14="http://schemas.microsoft.com/office/powerpoint/2010/main" val="9494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6641-D3B6-4BB5-9F73-06A69327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Tropical Almond Plant – M M Nurse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29748" b="16952"/>
          <a:stretch/>
        </p:blipFill>
        <p:spPr bwMode="auto">
          <a:xfrm>
            <a:off x="-76200" y="0"/>
            <a:ext cx="122682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C6B418-67AA-41ED-BDCF-F11504FA16D8}"/>
              </a:ext>
            </a:extLst>
          </p:cNvPr>
          <p:cNvSpPr/>
          <p:nvPr/>
        </p:nvSpPr>
        <p:spPr>
          <a:xfrm>
            <a:off x="88491" y="3764604"/>
            <a:ext cx="6964062" cy="22860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solidFill>
                  <a:srgbClr val="002060"/>
                </a:solidFill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4241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ppa Images, Stock Photos &amp; Vectors | Shutterstock">
            <a:extLst>
              <a:ext uri="{FF2B5EF4-FFF2-40B4-BE49-F238E27FC236}">
                <a16:creationId xmlns:a16="http://schemas.microsoft.com/office/drawing/2014/main" id="{8D8EC8D7-BACE-4C76-A75C-B29AFC204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"/>
          <a:stretch/>
        </p:blipFill>
        <p:spPr bwMode="auto">
          <a:xfrm rot="5400000">
            <a:off x="6815597" y="1491260"/>
            <a:ext cx="6858499" cy="38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95B5F-89D8-4B7D-A3E6-D9950E3D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77" y="6431578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D9070-53D8-476E-99F4-A7C9BFCB0457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Content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19C3D-0701-4E86-8648-D3F8AA6B3DCD}"/>
              </a:ext>
            </a:extLst>
          </p:cNvPr>
          <p:cNvSpPr txBox="1"/>
          <p:nvPr/>
        </p:nvSpPr>
        <p:spPr>
          <a:xfrm>
            <a:off x="1459858" y="1160344"/>
            <a:ext cx="6179742" cy="5005626"/>
          </a:xfrm>
          <a:prstGeom prst="round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/>
              <a:t>Introduction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/>
              <a:t>Objectives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Methodology</a:t>
            </a:r>
            <a:endParaRPr lang="en-US" sz="3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/>
              <a:t>Results </a:t>
            </a:r>
            <a:r>
              <a:rPr lang="en-US" sz="3200" b="1" dirty="0" smtClean="0"/>
              <a:t>and Discussion</a:t>
            </a:r>
            <a:endParaRPr lang="en-US" sz="3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Conclusion</a:t>
            </a:r>
            <a:endParaRPr lang="en-US" sz="3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References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7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2618" y="1182108"/>
            <a:ext cx="1152340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Tropical almond (TA) </a:t>
            </a:r>
            <a:r>
              <a:rPr lang="en-US" sz="2400" dirty="0" smtClean="0"/>
              <a:t>is a highly nutritious underutilized nut having numerous potentials in food and many other </a:t>
            </a:r>
            <a:r>
              <a:rPr lang="en-US" sz="2400" dirty="0"/>
              <a:t>industries </a:t>
            </a:r>
            <a:r>
              <a:rPr lang="en-US" sz="2400" dirty="0" smtClean="0"/>
              <a:t>(</a:t>
            </a:r>
            <a:r>
              <a:rPr lang="en-US" sz="2400" dirty="0" err="1" smtClean="0"/>
              <a:t>Jahurul</a:t>
            </a:r>
            <a:r>
              <a:rPr lang="en-US" sz="2400" dirty="0" smtClean="0"/>
              <a:t> </a:t>
            </a:r>
            <a:r>
              <a:rPr lang="en-US" sz="2400" dirty="0"/>
              <a:t>et al., </a:t>
            </a:r>
            <a:r>
              <a:rPr lang="en-US" sz="2400" dirty="0" smtClean="0"/>
              <a:t>2022; </a:t>
            </a:r>
            <a:r>
              <a:rPr lang="en-US" sz="2400" dirty="0" smtClean="0">
                <a:solidFill>
                  <a:srgbClr val="212121"/>
                </a:solidFill>
              </a:rPr>
              <a:t>Ng et al., 2015)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DD0ED-60D0-486B-8722-5AEE2101880E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Introduction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665" y="4002864"/>
            <a:ext cx="10953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Based on the zero waste concept of circular economy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press cake can be </a:t>
            </a:r>
            <a:r>
              <a:rPr lang="en-US" sz="2400" dirty="0" smtClean="0"/>
              <a:t>utilized </a:t>
            </a:r>
            <a:r>
              <a:rPr lang="en-US" sz="2400" dirty="0"/>
              <a:t>to prepare </a:t>
            </a:r>
            <a:r>
              <a:rPr lang="en-US" sz="2400" b="1" dirty="0">
                <a:solidFill>
                  <a:srgbClr val="0070C0"/>
                </a:solidFill>
              </a:rPr>
              <a:t>natural gluten-free </a:t>
            </a:r>
            <a:r>
              <a:rPr lang="en-US" sz="2400" b="1" dirty="0" smtClean="0">
                <a:solidFill>
                  <a:srgbClr val="0070C0"/>
                </a:solidFill>
              </a:rPr>
              <a:t>ingredient </a:t>
            </a:r>
            <a:endParaRPr lang="en-US" sz="2400" b="1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replace part or all of the wheat flour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618" y="2518979"/>
            <a:ext cx="11257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Mechanical press oil extraction from TA nut generates a by-product known as </a:t>
            </a:r>
            <a:r>
              <a:rPr lang="en-US" sz="2400" b="1" dirty="0">
                <a:solidFill>
                  <a:srgbClr val="0070C0"/>
                </a:solidFill>
              </a:rPr>
              <a:t>press cake or tropical almond meal</a:t>
            </a:r>
            <a:r>
              <a:rPr lang="en-US" sz="2400" dirty="0"/>
              <a:t> which is rich in number of nutrients</a:t>
            </a:r>
          </a:p>
        </p:txBody>
      </p:sp>
      <p:pic>
        <p:nvPicPr>
          <p:cNvPr id="10" name="Picture 2" descr="Terminalia Catappa Seeds Tropical Almond Fruits Stock Photo (Edit Now)  1809640447">
            <a:extLst>
              <a:ext uri="{FF2B5EF4-FFF2-40B4-BE49-F238E27FC236}">
                <a16:creationId xmlns:a16="http://schemas.microsoft.com/office/drawing/2014/main" id="{2CA8FAB9-1E45-441E-B4CA-9D612208D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b="7413"/>
          <a:stretch/>
        </p:blipFill>
        <p:spPr bwMode="auto">
          <a:xfrm>
            <a:off x="9645445" y="3313187"/>
            <a:ext cx="2546555" cy="19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79BF8-6BEC-4609-BCB7-7AA8F477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3" t="48148" r="38000" b="22688"/>
          <a:stretch/>
        </p:blipFill>
        <p:spPr>
          <a:xfrm>
            <a:off x="7157884" y="5109286"/>
            <a:ext cx="2328959" cy="161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Tropical Almond kernels By AWCTLconsulting, Germany">
            <a:extLst>
              <a:ext uri="{FF2B5EF4-FFF2-40B4-BE49-F238E27FC236}">
                <a16:creationId xmlns:a16="http://schemas.microsoft.com/office/drawing/2014/main" id="{B64F195B-835C-CE6F-539D-FC07A76D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95" y="5014896"/>
            <a:ext cx="2647031" cy="180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E986F6-165D-4928-9625-771DE81712C5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O</a:t>
            </a:r>
            <a:r>
              <a:rPr lang="en-US" sz="5400" b="1" dirty="0" smtClean="0"/>
              <a:t>bjectives </a:t>
            </a:r>
            <a:endParaRPr lang="en-US" sz="5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1AAF-C540-4B39-A3FA-4B420080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2567" y="6365055"/>
            <a:ext cx="439993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0FFA7-0468-4C4D-9E44-B135BD618FA5}"/>
              </a:ext>
            </a:extLst>
          </p:cNvPr>
          <p:cNvSpPr txBox="1"/>
          <p:nvPr/>
        </p:nvSpPr>
        <p:spPr>
          <a:xfrm>
            <a:off x="440726" y="3560758"/>
            <a:ext cx="113793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To </a:t>
            </a:r>
            <a:r>
              <a:rPr lang="en-US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analyze </a:t>
            </a:r>
            <a:r>
              <a:rPr lang="en-US" sz="2800" dirty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the nutritional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profile,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800" dirty="0" smtClean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To evaluate the morphology,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800" dirty="0" smtClean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To </a:t>
            </a:r>
            <a:r>
              <a:rPr lang="en-US" sz="2800" dirty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evaluate the bioactive and antioxidant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Iskoola Pota" panose="020B0502040204020203" pitchFamily="34" charset="0"/>
              </a:rPr>
              <a:t>properties,</a:t>
            </a:r>
          </a:p>
          <a:p>
            <a:pPr lvl="2" algn="just">
              <a:lnSpc>
                <a:spcPct val="150000"/>
              </a:lnSpc>
            </a:pPr>
            <a:r>
              <a:rPr lang="en-US" sz="2800" dirty="0" smtClean="0">
                <a:ea typeface="Times New Roman" panose="02020603050405020304" pitchFamily="18" charset="0"/>
                <a:cs typeface="Iskoola Pota" panose="020B0502040204020203" pitchFamily="34" charset="0"/>
              </a:rPr>
              <a:t>					of </a:t>
            </a:r>
            <a:r>
              <a:rPr lang="en-US" sz="2800" dirty="0">
                <a:ea typeface="Times New Roman" panose="02020603050405020304" pitchFamily="18" charset="0"/>
                <a:cs typeface="Iskoola Pota" panose="020B0502040204020203" pitchFamily="34" charset="0"/>
              </a:rPr>
              <a:t>tropical almond press </a:t>
            </a:r>
            <a:r>
              <a:rPr lang="en-US" sz="2800" dirty="0" smtClean="0">
                <a:ea typeface="Times New Roman" panose="02020603050405020304" pitchFamily="18" charset="0"/>
                <a:cs typeface="Iskoola Pota" panose="020B0502040204020203" pitchFamily="34" charset="0"/>
              </a:rPr>
              <a:t>cake</a:t>
            </a:r>
            <a:endParaRPr lang="en-US" sz="2800" dirty="0"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072" y="1585417"/>
            <a:ext cx="11460488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a typeface="Calibri" panose="020F0502020204030204" pitchFamily="34" charset="0"/>
                <a:cs typeface="Iskoola Pota" panose="020B0502040204020203" pitchFamily="34" charset="0"/>
              </a:rPr>
              <a:t> To valorize the </a:t>
            </a:r>
            <a:r>
              <a:rPr lang="en-US" sz="2800" dirty="0" smtClean="0">
                <a:ea typeface="Calibri" panose="020F0502020204030204" pitchFamily="34" charset="0"/>
                <a:cs typeface="Iskoola Pota" panose="020B0502040204020203" pitchFamily="34" charset="0"/>
              </a:rPr>
              <a:t>tropical </a:t>
            </a:r>
            <a:r>
              <a:rPr lang="en-US" sz="2800" dirty="0">
                <a:ea typeface="Calibri" panose="020F0502020204030204" pitchFamily="34" charset="0"/>
                <a:cs typeface="Iskoola Pota" panose="020B0502040204020203" pitchFamily="34" charset="0"/>
              </a:rPr>
              <a:t>a</a:t>
            </a:r>
            <a:r>
              <a:rPr lang="en-US" sz="2800" dirty="0" smtClean="0">
                <a:ea typeface="Calibri" panose="020F0502020204030204" pitchFamily="34" charset="0"/>
                <a:cs typeface="Iskoola Pota" panose="020B0502040204020203" pitchFamily="34" charset="0"/>
              </a:rPr>
              <a:t>lmond </a:t>
            </a:r>
            <a:r>
              <a:rPr lang="en-US" sz="2800" dirty="0">
                <a:ea typeface="Calibri" panose="020F0502020204030204" pitchFamily="34" charset="0"/>
                <a:cs typeface="Iskoola Pota" panose="020B0502040204020203" pitchFamily="34" charset="0"/>
              </a:rPr>
              <a:t>press cake as an alternative </a:t>
            </a:r>
            <a:r>
              <a:rPr lang="en-US" sz="2800" dirty="0" smtClean="0">
                <a:ea typeface="Calibri" panose="020F0502020204030204" pitchFamily="34" charset="0"/>
                <a:cs typeface="Iskoola Pota" panose="020B0502040204020203" pitchFamily="34" charset="0"/>
              </a:rPr>
              <a:t>ingredient </a:t>
            </a:r>
            <a:r>
              <a:rPr lang="en-US" sz="2800" dirty="0">
                <a:ea typeface="Calibri" panose="020F0502020204030204" pitchFamily="34" charset="0"/>
                <a:cs typeface="Iskoola Pota" panose="020B0502040204020203" pitchFamily="34" charset="0"/>
              </a:rPr>
              <a:t>to wheat </a:t>
            </a:r>
            <a:r>
              <a:rPr lang="en-US" sz="2800" dirty="0" smtClean="0">
                <a:ea typeface="Calibri" panose="020F0502020204030204" pitchFamily="34" charset="0"/>
                <a:cs typeface="Iskoola Pota" panose="020B0502040204020203" pitchFamily="34" charset="0"/>
              </a:rPr>
              <a:t>flour</a:t>
            </a:r>
            <a:endParaRPr lang="en-US" sz="2800" dirty="0"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188" y="1030837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Overall Objective</a:t>
            </a:r>
            <a:endParaRPr lang="en-US" sz="2800" b="1" dirty="0">
              <a:solidFill>
                <a:srgbClr val="7030A0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188" y="3088569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Specific Objective</a:t>
            </a:r>
            <a:endParaRPr lang="en-US" sz="2800" b="1" dirty="0">
              <a:solidFill>
                <a:srgbClr val="7030A0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72A045-5859-3339-B5C7-DAD4B137DD3F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Methodology </a:t>
            </a:r>
          </a:p>
        </p:txBody>
      </p:sp>
      <p:pic>
        <p:nvPicPr>
          <p:cNvPr id="2050" name="Picture 2" descr="Special Chemical Analysis">
            <a:extLst>
              <a:ext uri="{FF2B5EF4-FFF2-40B4-BE49-F238E27FC236}">
                <a16:creationId xmlns:a16="http://schemas.microsoft.com/office/drawing/2014/main" id="{C4E46E71-C34B-AB36-89DD-CCEBCEAD3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3" b="7370"/>
          <a:stretch/>
        </p:blipFill>
        <p:spPr bwMode="auto">
          <a:xfrm>
            <a:off x="9462375" y="72726"/>
            <a:ext cx="2743200" cy="1712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34CC53B-3F47-5DDC-CC5E-CAE35B7D2282}"/>
              </a:ext>
            </a:extLst>
          </p:cNvPr>
          <p:cNvSpPr/>
          <p:nvPr/>
        </p:nvSpPr>
        <p:spPr>
          <a:xfrm>
            <a:off x="8924544" y="3666744"/>
            <a:ext cx="425933" cy="318857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ropical Almond kernels By AWCTLconsulting, Germany">
            <a:extLst>
              <a:ext uri="{FF2B5EF4-FFF2-40B4-BE49-F238E27FC236}">
                <a16:creationId xmlns:a16="http://schemas.microsoft.com/office/drawing/2014/main" id="{B64F195B-835C-CE6F-539D-FC07A76D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7" y="1019264"/>
            <a:ext cx="2128639" cy="144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C73F76-A324-3EF3-93DE-4E890A234B0F}"/>
              </a:ext>
            </a:extLst>
          </p:cNvPr>
          <p:cNvSpPr/>
          <p:nvPr/>
        </p:nvSpPr>
        <p:spPr>
          <a:xfrm>
            <a:off x="914459" y="2788507"/>
            <a:ext cx="1755589" cy="5581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Oil extraction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C5462-8357-EC04-515A-ACA958D50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34" t="31407" r="70417" b="15417"/>
          <a:stretch/>
        </p:blipFill>
        <p:spPr>
          <a:xfrm>
            <a:off x="391597" y="4038667"/>
            <a:ext cx="1400656" cy="2428683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3BEBDF74-C985-D116-993F-A832BFBF2243}"/>
              </a:ext>
            </a:extLst>
          </p:cNvPr>
          <p:cNvSpPr/>
          <p:nvPr/>
        </p:nvSpPr>
        <p:spPr>
          <a:xfrm rot="5400000">
            <a:off x="2120173" y="3284288"/>
            <a:ext cx="470560" cy="766778"/>
          </a:xfrm>
          <a:prstGeom prst="bentUpArrow">
            <a:avLst>
              <a:gd name="adj1" fmla="val 19714"/>
              <a:gd name="adj2" fmla="val 20703"/>
              <a:gd name="adj3" fmla="val 28265"/>
            </a:avLst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EC6DC1E-1C5F-2F29-CC49-A1BB58FED439}"/>
              </a:ext>
            </a:extLst>
          </p:cNvPr>
          <p:cNvSpPr/>
          <p:nvPr/>
        </p:nvSpPr>
        <p:spPr>
          <a:xfrm>
            <a:off x="5665279" y="3858849"/>
            <a:ext cx="629457" cy="255951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BFF686D-C17C-9739-FFE9-44ED5A2D158F}"/>
              </a:ext>
            </a:extLst>
          </p:cNvPr>
          <p:cNvSpPr/>
          <p:nvPr/>
        </p:nvSpPr>
        <p:spPr>
          <a:xfrm rot="5400000">
            <a:off x="6816768" y="5037742"/>
            <a:ext cx="412480" cy="279938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4022001" y="5526494"/>
            <a:ext cx="3539234" cy="8456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Antioxidant P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roperties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</a:rPr>
              <a:t>(DPPH, ABTS, FRAP)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1FD2EFA-F993-7FB9-E242-46DD72A37F98}"/>
              </a:ext>
            </a:extLst>
          </p:cNvPr>
          <p:cNvSpPr/>
          <p:nvPr/>
        </p:nvSpPr>
        <p:spPr>
          <a:xfrm rot="16200000">
            <a:off x="8307833" y="2749057"/>
            <a:ext cx="410519" cy="279347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98BD568-62DF-2C59-328B-49936EB082A1}"/>
              </a:ext>
            </a:extLst>
          </p:cNvPr>
          <p:cNvSpPr/>
          <p:nvPr/>
        </p:nvSpPr>
        <p:spPr>
          <a:xfrm rot="5400000">
            <a:off x="1706464" y="2485630"/>
            <a:ext cx="236847" cy="284781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CC2DE0E-8CC2-7E7B-5D86-52AE51C56DE8}"/>
              </a:ext>
            </a:extLst>
          </p:cNvPr>
          <p:cNvSpPr/>
          <p:nvPr/>
        </p:nvSpPr>
        <p:spPr>
          <a:xfrm rot="16200000">
            <a:off x="6776184" y="2723628"/>
            <a:ext cx="455942" cy="284781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1231F83-EBA5-0862-4BE1-1BF5AAEB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77" y="6320968"/>
            <a:ext cx="2743200" cy="365125"/>
          </a:xfrm>
        </p:spPr>
        <p:txBody>
          <a:bodyPr/>
          <a:lstStyle/>
          <a:p>
            <a:fld id="{D0CEE231-68E3-4537-8CF7-5A5C2819E17B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4B1FF25-50A6-0893-3646-0E000C470648}"/>
              </a:ext>
            </a:extLst>
          </p:cNvPr>
          <p:cNvSpPr/>
          <p:nvPr/>
        </p:nvSpPr>
        <p:spPr>
          <a:xfrm rot="5400000">
            <a:off x="946187" y="3554396"/>
            <a:ext cx="399574" cy="231795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D3BA68-0AC7-40D0-8E54-D0C0146CAE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89" t="54277" r="31250" b="9185"/>
          <a:stretch/>
        </p:blipFill>
        <p:spPr>
          <a:xfrm>
            <a:off x="3120535" y="3156417"/>
            <a:ext cx="2154773" cy="1493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379BF8-6BEC-4609-BCB7-7AA8F47776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3" t="48148" r="38000" b="22688"/>
          <a:stretch/>
        </p:blipFill>
        <p:spPr>
          <a:xfrm>
            <a:off x="6644468" y="3194390"/>
            <a:ext cx="2156895" cy="1493081"/>
          </a:xfrm>
          <a:prstGeom prst="rect">
            <a:avLst/>
          </a:prstGeom>
        </p:spPr>
      </p:pic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F0118681-ED93-C9A2-106D-62CDF660D96B}"/>
              </a:ext>
            </a:extLst>
          </p:cNvPr>
          <p:cNvSpPr/>
          <p:nvPr/>
        </p:nvSpPr>
        <p:spPr>
          <a:xfrm>
            <a:off x="8157649" y="5526494"/>
            <a:ext cx="3593259" cy="8108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Total Phenolic and Total Flavonoid 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Estimation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3BFF686D-C17C-9739-FFE9-44ED5A2D158F}"/>
              </a:ext>
            </a:extLst>
          </p:cNvPr>
          <p:cNvSpPr/>
          <p:nvPr/>
        </p:nvSpPr>
        <p:spPr>
          <a:xfrm rot="5400000">
            <a:off x="8307148" y="5037742"/>
            <a:ext cx="412480" cy="279938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4013324" y="1602763"/>
            <a:ext cx="3539234" cy="8456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Proximate Composition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8059607" y="1621076"/>
            <a:ext cx="3539234" cy="8456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Elemental Composition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9515069" y="3400742"/>
            <a:ext cx="2637813" cy="10718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Scanning Electron Micrograph View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3069528" y="4634792"/>
            <a:ext cx="2228919" cy="3325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Press Cake (By-product)</a:t>
            </a:r>
          </a:p>
        </p:txBody>
      </p:sp>
      <p:sp>
        <p:nvSpPr>
          <p:cNvPr id="35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5351604" y="3583717"/>
            <a:ext cx="1216568" cy="264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Pulverization</a:t>
            </a:r>
          </a:p>
        </p:txBody>
      </p:sp>
      <p:sp>
        <p:nvSpPr>
          <p:cNvPr id="36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6700760" y="4598062"/>
            <a:ext cx="2044310" cy="336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ysClr val="windowText" lastClr="000000"/>
                </a:solidFill>
              </a:rPr>
              <a:t>Pulverized 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Press 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Cake </a:t>
            </a:r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9A53EC33-26C2-B52A-5AA4-4E3875D13021}"/>
              </a:ext>
            </a:extLst>
          </p:cNvPr>
          <p:cNvSpPr/>
          <p:nvPr/>
        </p:nvSpPr>
        <p:spPr>
          <a:xfrm>
            <a:off x="31514" y="6301058"/>
            <a:ext cx="2228919" cy="3325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Tropical Almond Oil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8974" y="6409161"/>
            <a:ext cx="492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lang="en-US" dirty="0" err="1" smtClean="0">
                <a:ea typeface="Calibri" panose="020F0502020204030204" pitchFamily="34" charset="0"/>
                <a:cs typeface="Iskoola Pota" panose="020B0502040204020203" pitchFamily="34" charset="0"/>
              </a:rPr>
              <a:t>Adekola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 et al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., 2017; </a:t>
            </a:r>
            <a:r>
              <a:rPr lang="en-US" dirty="0" err="1" smtClean="0">
                <a:ea typeface="Calibri" panose="020F0502020204030204" pitchFamily="34" charset="0"/>
                <a:cs typeface="Iskoola Pota" panose="020B0502040204020203" pitchFamily="34" charset="0"/>
              </a:rPr>
              <a:t>Bopitiya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 &amp; </a:t>
            </a:r>
            <a:r>
              <a:rPr lang="en-US" dirty="0" err="1">
                <a:ea typeface="Calibri" panose="020F0502020204030204" pitchFamily="34" charset="0"/>
                <a:cs typeface="Iskoola Pota" panose="020B0502040204020203" pitchFamily="34" charset="0"/>
              </a:rPr>
              <a:t>Madhujith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2015)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72571" y="2461214"/>
            <a:ext cx="14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(AOAC, 2005)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319908" y="2535828"/>
            <a:ext cx="275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lang="en-US" dirty="0" err="1" smtClean="0">
                <a:ea typeface="Calibri" panose="020F0502020204030204" pitchFamily="34" charset="0"/>
                <a:cs typeface="Iskoola Pota" panose="020B0502040204020203" pitchFamily="34" charset="0"/>
              </a:rPr>
              <a:t>Diyabalanage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et al</a:t>
            </a:r>
            <a:r>
              <a:rPr lang="en-US" dirty="0" smtClean="0">
                <a:ea typeface="Calibri" panose="020F0502020204030204" pitchFamily="34" charset="0"/>
                <a:cs typeface="Iskoola Pota" panose="020B0502040204020203" pitchFamily="34" charset="0"/>
              </a:rPr>
              <a:t>., 2020</a:t>
            </a:r>
            <a:r>
              <a:rPr lang="en-US" dirty="0">
                <a:ea typeface="Calibri" panose="020F0502020204030204" pitchFamily="34" charset="0"/>
                <a:cs typeface="Iskoola Pota" panose="020B0502040204020203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1452E-A4A4-49D5-A170-33EF6261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Statistical Analysis – GKVD Consulting">
            <a:extLst>
              <a:ext uri="{FF2B5EF4-FFF2-40B4-BE49-F238E27FC236}">
                <a16:creationId xmlns:a16="http://schemas.microsoft.com/office/drawing/2014/main" id="{D0238A94-D87F-40B5-8045-C7AD0234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29" y="2325244"/>
            <a:ext cx="2873739" cy="21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3D1A81-BAE3-429A-B6FF-D47DA5BB376B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Method cont.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428AF-8F7C-4070-BF0B-7C82445BA39C}"/>
              </a:ext>
            </a:extLst>
          </p:cNvPr>
          <p:cNvSpPr txBox="1"/>
          <p:nvPr/>
        </p:nvSpPr>
        <p:spPr>
          <a:xfrm>
            <a:off x="310473" y="1148324"/>
            <a:ext cx="963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Statistical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A77D1-F895-4A0B-9B5F-8A51432C803D}"/>
              </a:ext>
            </a:extLst>
          </p:cNvPr>
          <p:cNvSpPr txBox="1"/>
          <p:nvPr/>
        </p:nvSpPr>
        <p:spPr>
          <a:xfrm>
            <a:off x="310473" y="1687205"/>
            <a:ext cx="110433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All the measurements were carried out in triplicates (n=3) and the results were presented in the form of mean ± standard error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6BE21-61C6-4E38-B0A8-35A9D063EE85}"/>
              </a:ext>
            </a:extLst>
          </p:cNvPr>
          <p:cNvSpPr txBox="1"/>
          <p:nvPr/>
        </p:nvSpPr>
        <p:spPr>
          <a:xfrm>
            <a:off x="-462345" y="3609174"/>
            <a:ext cx="111502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The software package : Minitab 19.0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Experimental model : </a:t>
            </a:r>
            <a:r>
              <a:rPr lang="en-US" sz="2800" dirty="0">
                <a:cs typeface="Iskoola Pota" panose="020B0502040204020203" pitchFamily="34" charset="0"/>
              </a:rPr>
              <a:t>O</a:t>
            </a:r>
            <a:r>
              <a:rPr lang="en-US" sz="280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ne-way analysis of variance (ANOVA) </a:t>
            </a:r>
            <a:endParaRPr lang="en-US" sz="2800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Mean separation : Tukey’s multiple comparison test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Probability level :95%</a:t>
            </a:r>
          </a:p>
        </p:txBody>
      </p:sp>
    </p:spTree>
    <p:extLst>
      <p:ext uri="{BB962C8B-B14F-4D97-AF65-F5344CB8AC3E}">
        <p14:creationId xmlns:p14="http://schemas.microsoft.com/office/powerpoint/2010/main" val="18072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2119-6DB0-4E0B-9AD9-DD95FB3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2E8991F-6A1A-4B6E-BB06-7EA895637075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F15FC-0853-49CC-A2D0-A18722680470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/>
              <a:t>Results and Discussion</a:t>
            </a:r>
            <a:endParaRPr lang="en-US" sz="5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F57CE1-B456-4123-AA7F-25BD6A3DC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17529"/>
              </p:ext>
            </p:extLst>
          </p:nvPr>
        </p:nvGraphicFramePr>
        <p:xfrm>
          <a:off x="1225345" y="1753564"/>
          <a:ext cx="9609803" cy="4779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21851">
                  <a:extLst>
                    <a:ext uri="{9D8B030D-6E8A-4147-A177-3AD203B41FA5}">
                      <a16:colId xmlns:a16="http://schemas.microsoft.com/office/drawing/2014/main" val="2782202875"/>
                    </a:ext>
                  </a:extLst>
                </a:gridCol>
                <a:gridCol w="3141665">
                  <a:extLst>
                    <a:ext uri="{9D8B030D-6E8A-4147-A177-3AD203B41FA5}">
                      <a16:colId xmlns:a16="http://schemas.microsoft.com/office/drawing/2014/main" val="1039922704"/>
                    </a:ext>
                  </a:extLst>
                </a:gridCol>
                <a:gridCol w="3146287">
                  <a:extLst>
                    <a:ext uri="{9D8B030D-6E8A-4147-A177-3AD203B41FA5}">
                      <a16:colId xmlns:a16="http://schemas.microsoft.com/office/drawing/2014/main" val="3929539256"/>
                    </a:ext>
                  </a:extLst>
                </a:gridCol>
              </a:tblGrid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dirty="0">
                          <a:effectLst/>
                        </a:rPr>
                        <a:t>Component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dirty="0">
                          <a:effectLst/>
                        </a:rPr>
                        <a:t>TA press </a:t>
                      </a:r>
                      <a:r>
                        <a:rPr lang="en-US" sz="2300" b="1" dirty="0" smtClean="0">
                          <a:effectLst/>
                        </a:rPr>
                        <a:t>cake (g/100g)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dirty="0" smtClean="0">
                          <a:effectLst/>
                        </a:rPr>
                        <a:t>DRI</a:t>
                      </a:r>
                      <a:r>
                        <a:rPr lang="en-US" sz="2300" b="1" baseline="30000" dirty="0" smtClean="0">
                          <a:effectLst/>
                        </a:rPr>
                        <a:t>*</a:t>
                      </a:r>
                      <a:r>
                        <a:rPr lang="en-US" sz="2300" b="1" dirty="0" smtClean="0">
                          <a:effectLst/>
                        </a:rPr>
                        <a:t> </a:t>
                      </a:r>
                      <a:r>
                        <a:rPr lang="en-US" sz="2300" b="1" dirty="0">
                          <a:effectLst/>
                        </a:rPr>
                        <a:t>(g/day)</a:t>
                      </a:r>
                      <a:r>
                        <a:rPr lang="en-US" sz="2300" b="1" baseline="30000" dirty="0">
                          <a:effectLst/>
                        </a:rPr>
                        <a:t> 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5366314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Moisture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6.80 ± 1.01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7478563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Ash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6.99 ± 0.78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516740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Crude protein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41.94 ± 1.22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46-56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6911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Crude fat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8.66 ± 0.89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44-97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5221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Crude fiber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5.71 ± 1.48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137656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Carbohydrate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28.90 ± 0.79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130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8018391"/>
                  </a:ext>
                </a:extLst>
              </a:tr>
              <a:tr h="531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Energy (kcal/100 g)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335.52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2000-2500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055145"/>
                  </a:ext>
                </a:extLst>
              </a:tr>
              <a:tr h="3252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Gluten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>
                          <a:effectLst/>
                        </a:rPr>
                        <a:t>ND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 smtClean="0">
                          <a:effectLst/>
                        </a:rPr>
                        <a:t>-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5616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353D9C-C7B3-4E26-B912-BA632CB59AFD}"/>
              </a:ext>
            </a:extLst>
          </p:cNvPr>
          <p:cNvSpPr txBox="1"/>
          <p:nvPr/>
        </p:nvSpPr>
        <p:spPr>
          <a:xfrm>
            <a:off x="245806" y="906508"/>
            <a:ext cx="99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Proximate </a:t>
            </a:r>
            <a:r>
              <a:rPr lang="en-US" sz="2800" b="1" dirty="0" smtClean="0">
                <a:solidFill>
                  <a:srgbClr val="7030A0"/>
                </a:solidFill>
              </a:rPr>
              <a:t>Composition </a:t>
            </a:r>
            <a:r>
              <a:rPr lang="en-US" sz="2800" b="1" dirty="0">
                <a:solidFill>
                  <a:srgbClr val="7030A0"/>
                </a:solidFill>
              </a:rPr>
              <a:t>of </a:t>
            </a:r>
            <a:r>
              <a:rPr lang="en-US" sz="2800" b="1" dirty="0" smtClean="0">
                <a:solidFill>
                  <a:srgbClr val="7030A0"/>
                </a:solidFill>
              </a:rPr>
              <a:t>Press Cake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4D046-2CD6-4D18-8B1D-94C9CFD63C64}"/>
              </a:ext>
            </a:extLst>
          </p:cNvPr>
          <p:cNvSpPr txBox="1"/>
          <p:nvPr/>
        </p:nvSpPr>
        <p:spPr>
          <a:xfrm>
            <a:off x="855407" y="1391591"/>
            <a:ext cx="819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Table </a:t>
            </a:r>
            <a:r>
              <a:rPr lang="en-US" sz="2000" dirty="0" smtClean="0"/>
              <a:t>01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Proximate composition of press cake </a:t>
            </a:r>
            <a:r>
              <a:rPr lang="en-US" sz="2000" dirty="0" smtClean="0"/>
              <a:t>compared </a:t>
            </a:r>
            <a:r>
              <a:rPr lang="en-US" sz="2000" dirty="0"/>
              <a:t>with DRI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4D046-2CD6-4D18-8B1D-94C9CFD63C64}"/>
              </a:ext>
            </a:extLst>
          </p:cNvPr>
          <p:cNvSpPr txBox="1"/>
          <p:nvPr/>
        </p:nvSpPr>
        <p:spPr>
          <a:xfrm>
            <a:off x="1336351" y="6478612"/>
            <a:ext cx="819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*DRI – Dietary Recommended Intake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43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1452E-A4A4-49D5-A170-33EF6261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D1A81-BAE3-429A-B6FF-D47DA5BB376B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/>
              <a:t>Results </a:t>
            </a:r>
            <a:r>
              <a:rPr lang="en-US" sz="5400" b="1" dirty="0"/>
              <a:t>cont.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428AF-8F7C-4070-BF0B-7C82445BA39C}"/>
              </a:ext>
            </a:extLst>
          </p:cNvPr>
          <p:cNvSpPr txBox="1"/>
          <p:nvPr/>
        </p:nvSpPr>
        <p:spPr>
          <a:xfrm>
            <a:off x="294967" y="1017685"/>
            <a:ext cx="963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7030A0"/>
                </a:solidFill>
              </a:rPr>
              <a:t>Scanning Electron Micrograph View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562229" y="1681126"/>
            <a:ext cx="10791571" cy="4097882"/>
            <a:chOff x="0" y="0"/>
            <a:chExt cx="53057" cy="19526"/>
          </a:xfrm>
        </p:grpSpPr>
        <p:pic>
          <p:nvPicPr>
            <p:cNvPr id="94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08" cy="1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2" y="0"/>
              <a:ext cx="26035" cy="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94517" y="5959377"/>
            <a:ext cx="10474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SEM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images of tropical almond press cake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magnification of (a) ×500 and (b) ×1000)</a:t>
            </a:r>
            <a:endParaRPr lang="en-US" sz="2000" i="1" dirty="0">
              <a:solidFill>
                <a:srgbClr val="44546A"/>
              </a:solidFill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562229" y="1690074"/>
            <a:ext cx="434467" cy="41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6077712" y="1690074"/>
            <a:ext cx="434467" cy="41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</a:rPr>
              <a:t>b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15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991F-6A1A-4B6E-BB06-7EA89563707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1A81-BAE3-429A-B6FF-D47DA5BB376B}"/>
              </a:ext>
            </a:extLst>
          </p:cNvPr>
          <p:cNvSpPr/>
          <p:nvPr/>
        </p:nvSpPr>
        <p:spPr>
          <a:xfrm>
            <a:off x="167149" y="127820"/>
            <a:ext cx="11926528" cy="7669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/>
              <a:t>Results </a:t>
            </a:r>
            <a:r>
              <a:rPr lang="en-US" sz="5400" b="1" dirty="0"/>
              <a:t>cont.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428AF-8F7C-4070-BF0B-7C82445BA39C}"/>
              </a:ext>
            </a:extLst>
          </p:cNvPr>
          <p:cNvSpPr txBox="1"/>
          <p:nvPr/>
        </p:nvSpPr>
        <p:spPr>
          <a:xfrm>
            <a:off x="294967" y="1027517"/>
            <a:ext cx="963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7030A0"/>
                </a:solidFill>
              </a:rPr>
              <a:t>Elemental Composition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17112"/>
              </p:ext>
            </p:extLst>
          </p:nvPr>
        </p:nvGraphicFramePr>
        <p:xfrm>
          <a:off x="1280357" y="1540824"/>
          <a:ext cx="9006840" cy="475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53511" y="6125558"/>
            <a:ext cx="10474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Mineral composition of press cake</a:t>
            </a:r>
            <a:endParaRPr lang="en-US" sz="2000" i="1" dirty="0">
              <a:solidFill>
                <a:srgbClr val="44546A"/>
              </a:solidFill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87752" y="5870448"/>
            <a:ext cx="7104888" cy="9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</TotalTime>
  <Words>1080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Iskoola Pota</vt:lpstr>
      <vt:lpstr>Latha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Pramod Bandara</dc:creator>
  <cp:lastModifiedBy>User</cp:lastModifiedBy>
  <cp:revision>214</cp:revision>
  <dcterms:created xsi:type="dcterms:W3CDTF">2022-03-10T11:15:26Z</dcterms:created>
  <dcterms:modified xsi:type="dcterms:W3CDTF">2023-09-28T04:26:20Z</dcterms:modified>
</cp:coreProperties>
</file>