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394" r:id="rId3"/>
    <p:sldId id="395" r:id="rId4"/>
    <p:sldId id="396" r:id="rId5"/>
    <p:sldId id="397" r:id="rId6"/>
    <p:sldId id="388" r:id="rId7"/>
    <p:sldId id="393" r:id="rId8"/>
    <p:sldId id="389" r:id="rId9"/>
    <p:sldId id="390" r:id="rId10"/>
    <p:sldId id="391" r:id="rId11"/>
    <p:sldId id="392" r:id="rId12"/>
    <p:sldId id="364" r:id="rId13"/>
    <p:sldId id="257" r:id="rId1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86CD"/>
    <a:srgbClr val="0000FF"/>
    <a:srgbClr val="FF3300"/>
    <a:srgbClr val="008000"/>
    <a:srgbClr val="FF9900"/>
    <a:srgbClr val="A82910"/>
    <a:srgbClr val="CC00CC"/>
    <a:srgbClr val="00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936" y="-27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13A8042-DF50-4AF7-851D-2EB301B593FE}" type="datetimeFigureOut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FB8078E-3CB4-4BD4-B5A8-860D94B34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ECB8-D158-4E3E-937F-9C15D87FC8A7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9CD22-52F1-4AA9-B2B2-0E0752E0B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6F72C-67AF-4D7C-A86D-4DE2E772960E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86D89-EA82-47BE-9854-DCFBAB2A9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4D45-1C96-4A2C-824B-3F2BD93DDF7E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7E55-CBD3-42B2-9F10-32ADC9524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49FE-16A9-4E9F-98B9-504BBFDB9524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0F7D5-2DD6-4FCE-B583-D4DBB8F98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306B7-7206-49BA-AE88-572F7585436F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78F0-75FB-44B8-B5C3-79A1DCA3F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C667-7A01-40E1-890A-3932A95D394E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7EC55-A1D8-4701-9BDA-D748BB72B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9C968-63EA-45FE-A5F9-E1A0CC5552EF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65CE0-404D-4A5E-8296-036F3C42D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1FF9-D6E2-4F8D-BE64-2D562B3B9EB3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F8B31-EFD1-427A-BA4E-23C186C61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907DA-04B7-49BF-A9CD-98C5FF10B94D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A1CC-CCE3-45E6-8452-09396791E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CC2B-3DA4-4CCC-81F3-8582DA50240D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221B-CB6E-46F8-BAE8-425A213EB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D795-7C2A-47EB-8935-94884FFED287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74C32-9152-4DBF-9364-F24EAE3E4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F5121-FB71-4057-B365-3AFDFB9E8087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EA9E-9184-4C1D-A6AB-BA8145630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591F-2362-4A68-8279-D94BA5677D25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65981-D385-4983-8214-76F038F24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7C4DCA-DA98-4AF0-8BC2-9C5604148FC5}" type="datetime1">
              <a:rPr lang="ru-RU"/>
              <a:pPr>
                <a:defRPr/>
              </a:pPr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E59D77-B036-4184-93F2-D27C51B15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elenalyubov@gmail.com" TargetMode="External"/><Relationship Id="rId2" Type="http://schemas.openxmlformats.org/officeDocument/2006/relationships/hyperlink" Target="mailto:nataliia.smykun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zelenalyubov@gmail.com" TargetMode="External"/><Relationship Id="rId2" Type="http://schemas.openxmlformats.org/officeDocument/2006/relationships/hyperlink" Target="mailto:nataliia.smykun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1168400" y="430213"/>
            <a:ext cx="9144000" cy="1704975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chemeClr val="accent2"/>
                </a:solidFill>
                <a:ea typeface="宋体" charset="-122"/>
              </a:rPr>
              <a:t>Evaluation of the toxicity of wet wipes based on the growth test with </a:t>
            </a:r>
            <a:r>
              <a:rPr lang="en-US" altLang="zh-CN" sz="4000" b="1" i="1" smtClean="0">
                <a:solidFill>
                  <a:schemeClr val="accent2"/>
                </a:solidFill>
                <a:ea typeface="宋体" charset="-122"/>
              </a:rPr>
              <a:t>Lepidium sativum</a:t>
            </a:r>
            <a:r>
              <a:rPr lang="en-US" altLang="zh-CN" sz="4000" b="1" smtClean="0">
                <a:solidFill>
                  <a:schemeClr val="accent2"/>
                </a:solidFill>
                <a:ea typeface="宋体" charset="-122"/>
              </a:rPr>
              <a:t> L.</a:t>
            </a:r>
            <a:r>
              <a:rPr lang="ru-RU" altLang="zh-CN" sz="4000" smtClean="0"/>
              <a:t> </a:t>
            </a:r>
            <a:endParaRPr lang="ru-RU" sz="4000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6788" y="2541588"/>
            <a:ext cx="8453437" cy="3802062"/>
          </a:xfrm>
        </p:spPr>
        <p:txBody>
          <a:bodyPr/>
          <a:lstStyle/>
          <a:p>
            <a:pPr eaLnBrk="1" hangingPunct="1"/>
            <a:r>
              <a:rPr lang="en-US" sz="2800" b="1" i="1" smtClean="0">
                <a:solidFill>
                  <a:srgbClr val="D10ED6"/>
                </a:solidFill>
                <a:cs typeface="Calibri" pitchFamily="34" charset="0"/>
              </a:rPr>
              <a:t>		Nataliia Tkachuk</a:t>
            </a:r>
            <a:r>
              <a:rPr lang="uk-UA" sz="2800" b="1" i="1" baseline="30000" smtClean="0">
                <a:solidFill>
                  <a:srgbClr val="D10ED6"/>
                </a:solidFill>
                <a:cs typeface="Calibri" pitchFamily="34" charset="0"/>
              </a:rPr>
              <a:t>1</a:t>
            </a:r>
            <a:r>
              <a:rPr lang="en-US" sz="2800" b="1" i="1" smtClean="0">
                <a:solidFill>
                  <a:srgbClr val="D10ED6"/>
                </a:solidFill>
                <a:cs typeface="Calibri" pitchFamily="34" charset="0"/>
              </a:rPr>
              <a:t>, Liubov Zelena</a:t>
            </a:r>
            <a:r>
              <a:rPr lang="en-US" sz="2800" b="1" i="1" baseline="30000" smtClean="0">
                <a:solidFill>
                  <a:srgbClr val="D10ED6"/>
                </a:solidFill>
                <a:cs typeface="Calibri" pitchFamily="34" charset="0"/>
              </a:rPr>
              <a:t>2</a:t>
            </a:r>
          </a:p>
          <a:p>
            <a:pPr eaLnBrk="1" hangingPunct="1"/>
            <a:endParaRPr lang="ru-RU" sz="2800" smtClean="0">
              <a:solidFill>
                <a:srgbClr val="D10ED6"/>
              </a:solidFill>
              <a:cs typeface="Calibri" pitchFamily="34" charset="0"/>
            </a:endParaRPr>
          </a:p>
          <a:p>
            <a:pPr eaLnBrk="1" hangingPunct="1"/>
            <a:endParaRPr lang="uk-UA" i="1" baseline="30000" smtClean="0">
              <a:solidFill>
                <a:srgbClr val="000000"/>
              </a:solidFill>
              <a:cs typeface="Calibri" pitchFamily="34" charset="0"/>
            </a:endParaRPr>
          </a:p>
          <a:p>
            <a:pPr eaLnBrk="1" hangingPunct="1"/>
            <a:r>
              <a:rPr lang="en-US" i="1" baseline="30000" smtClean="0">
                <a:solidFill>
                  <a:srgbClr val="000000"/>
                </a:solidFill>
                <a:cs typeface="Calibri" pitchFamily="34" charset="0"/>
              </a:rPr>
              <a:t>1</a:t>
            </a:r>
            <a:r>
              <a:rPr lang="en-US" i="1" smtClean="0">
                <a:solidFill>
                  <a:srgbClr val="000000"/>
                </a:solidFill>
                <a:cs typeface="Calibri" pitchFamily="34" charset="0"/>
              </a:rPr>
              <a:t>T.H. Shevchenko National University “Chernihiv Colehium”,</a:t>
            </a:r>
          </a:p>
          <a:p>
            <a:pPr eaLnBrk="1" hangingPunct="1"/>
            <a:r>
              <a:rPr lang="en-US" i="1" smtClean="0">
                <a:solidFill>
                  <a:srgbClr val="000000"/>
                </a:solidFill>
                <a:cs typeface="Calibri" pitchFamily="34" charset="0"/>
              </a:rPr>
              <a:t> Chernihiv</a:t>
            </a:r>
            <a:r>
              <a:rPr lang="uk-UA" i="1" smtClean="0">
                <a:solidFill>
                  <a:srgbClr val="000000"/>
                </a:solidFill>
                <a:cs typeface="Calibri" pitchFamily="34" charset="0"/>
              </a:rPr>
              <a:t>, </a:t>
            </a:r>
            <a:r>
              <a:rPr lang="en-US" i="1" smtClean="0">
                <a:solidFill>
                  <a:srgbClr val="000000"/>
                </a:solidFill>
                <a:cs typeface="Calibri" pitchFamily="34" charset="0"/>
              </a:rPr>
              <a:t>Ukraine, </a:t>
            </a:r>
            <a:r>
              <a:rPr lang="uk-UA" i="1" smtClean="0">
                <a:solidFill>
                  <a:srgbClr val="000000"/>
                </a:solidFill>
                <a:cs typeface="Calibri" pitchFamily="34" charset="0"/>
                <a:hlinkClick r:id="rId2"/>
              </a:rPr>
              <a:t>nataliia.smykun@gmail.com</a:t>
            </a:r>
            <a:endParaRPr lang="uk-UA" i="1" smtClean="0">
              <a:solidFill>
                <a:srgbClr val="000000"/>
              </a:solidFill>
              <a:cs typeface="Calibri" pitchFamily="34" charset="0"/>
            </a:endParaRPr>
          </a:p>
          <a:p>
            <a:pPr eaLnBrk="1" hangingPunct="1"/>
            <a:endParaRPr lang="ru-RU" smtClean="0">
              <a:solidFill>
                <a:srgbClr val="000000"/>
              </a:solidFill>
              <a:cs typeface="Calibri" pitchFamily="34" charset="0"/>
            </a:endParaRPr>
          </a:p>
          <a:p>
            <a:pPr eaLnBrk="1" hangingPunct="1"/>
            <a:r>
              <a:rPr lang="uk-UA" i="1" baseline="30000" smtClean="0">
                <a:solidFill>
                  <a:srgbClr val="000000"/>
                </a:solidFill>
                <a:cs typeface="Calibri" pitchFamily="34" charset="0"/>
              </a:rPr>
              <a:t>2</a:t>
            </a:r>
            <a:r>
              <a:rPr lang="en-GB" i="1" smtClean="0">
                <a:solidFill>
                  <a:srgbClr val="222222"/>
                </a:solidFill>
                <a:cs typeface="Calibri" pitchFamily="34" charset="0"/>
              </a:rPr>
              <a:t>Kyiv National University of Technologies and Design,</a:t>
            </a:r>
          </a:p>
          <a:p>
            <a:pPr eaLnBrk="1" hangingPunct="1"/>
            <a:r>
              <a:rPr lang="en-US" i="1" smtClean="0">
                <a:solidFill>
                  <a:srgbClr val="000000"/>
                </a:solidFill>
                <a:cs typeface="Calibri" pitchFamily="34" charset="0"/>
              </a:rPr>
              <a:t>Kyiv, Ukraine, </a:t>
            </a:r>
            <a:r>
              <a:rPr lang="en-US" i="1" smtClean="0">
                <a:solidFill>
                  <a:srgbClr val="000000"/>
                </a:solidFill>
                <a:cs typeface="Calibri" pitchFamily="34" charset="0"/>
                <a:hlinkClick r:id="rId3"/>
              </a:rPr>
              <a:t>zelenalyubov@gmail.com</a:t>
            </a:r>
            <a:endParaRPr lang="ru-RU" smtClean="0">
              <a:cs typeface="Calibri" pitchFamily="34" charset="0"/>
            </a:endParaRP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61513" y="2146300"/>
            <a:ext cx="2111375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34563" y="4408488"/>
            <a:ext cx="1935162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83BA7-A8A0-4E6F-AF4C-32681FE7530B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46086" name="Rectangle 5"/>
          <p:cNvSpPr>
            <a:spLocks noGrp="1"/>
          </p:cNvSpPr>
          <p:nvPr>
            <p:ph type="title"/>
          </p:nvPr>
        </p:nvSpPr>
        <p:spPr>
          <a:xfrm>
            <a:off x="828675" y="263525"/>
            <a:ext cx="10515600" cy="1325563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5F86CD"/>
                </a:solidFill>
              </a:rPr>
              <a:t>Length of above-ground part, % relative to control</a:t>
            </a:r>
            <a:endParaRPr lang="ru-RU" b="1" smtClean="0">
              <a:solidFill>
                <a:srgbClr val="5F86CD"/>
              </a:solidFill>
            </a:endParaRPr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>
            <p:ph idx="1"/>
          </p:nvPr>
        </p:nvGraphicFramePr>
        <p:xfrm>
          <a:off x="809625" y="1544638"/>
          <a:ext cx="10737850" cy="4654550"/>
        </p:xfrm>
        <a:graphic>
          <a:graphicData uri="http://schemas.openxmlformats.org/presentationml/2006/ole">
            <p:oleObj spid="_x0000_s46084" name="Диаграмма" r:id="rId3" imgW="7101662" imgH="3078251" progId="Excel.Chart.8">
              <p:embed/>
            </p:oleObj>
          </a:graphicData>
        </a:graphic>
      </p:graphicFrame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511425" y="6057900"/>
            <a:ext cx="590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/>
              <a:t>*</a:t>
            </a:r>
            <a:r>
              <a:rPr lang="uk-UA"/>
              <a:t> - </a:t>
            </a:r>
            <a:r>
              <a:rPr lang="en-US"/>
              <a:t>differences from the control are significant at p ≤ 0.05</a:t>
            </a:r>
            <a:endParaRPr lang="ru-RU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3357563" y="4630738"/>
            <a:ext cx="385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4097338" y="4895850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840288" y="2924175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6323013" y="3300413"/>
            <a:ext cx="385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7015163" y="5413375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7797800" y="4235450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9301163" y="4387850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2DC70-7140-47DE-847A-3B74A3456D1F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757238" y="273050"/>
            <a:ext cx="10515600" cy="879475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5F86CD"/>
                </a:solidFill>
              </a:rPr>
              <a:t>Interpretation of the bioassay data</a:t>
            </a:r>
            <a:r>
              <a:rPr lang="ru-RU" b="1" smtClean="0">
                <a:solidFill>
                  <a:srgbClr val="5F86CD"/>
                </a:solidFill>
              </a:rPr>
              <a:t> </a:t>
            </a:r>
          </a:p>
        </p:txBody>
      </p:sp>
      <p:graphicFrame>
        <p:nvGraphicFramePr>
          <p:cNvPr id="47200" name="Group 96"/>
          <p:cNvGraphicFramePr>
            <a:graphicFrameLocks noGrp="1"/>
          </p:cNvGraphicFramePr>
          <p:nvPr>
            <p:ph idx="1"/>
          </p:nvPr>
        </p:nvGraphicFramePr>
        <p:xfrm>
          <a:off x="787400" y="1057275"/>
          <a:ext cx="10810875" cy="5394325"/>
        </p:xfrm>
        <a:graphic>
          <a:graphicData uri="http://schemas.openxmlformats.org/drawingml/2006/table">
            <a:tbl>
              <a:tblPr/>
              <a:tblGrid>
                <a:gridCol w="1447800"/>
                <a:gridCol w="1341438"/>
                <a:gridCol w="1300162"/>
                <a:gridCol w="3106738"/>
                <a:gridCol w="3614737"/>
              </a:tblGrid>
              <a:tr h="557213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Research option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SGI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RLI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Interpretation of the results of phytotest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Comments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Control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0.000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0.000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No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No inhibition of growth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 gridSpan="5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Production of Ukraine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0.001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-0.927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90%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-0.068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-0.958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90%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-0.001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-0.699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High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60%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-0.068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-0.627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High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60%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-0.034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-0.770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75%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 gridSpan="5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Production of Turkey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-0.778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-0.990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90%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0.037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-0.937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90%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-0.741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-0.990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90%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 gridSpan="5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Production of the United Kingdom of Great Britain and Northern Ireland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WW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-0.408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-0.946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Extreme toxicity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Inhibition of growth more than 90%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AFF15-CD30-4C3B-9AA6-5AAA17A7773A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1FA983-423C-4A4E-A397-35C7F2D57AF7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5DE487E-40D6-4029-9781-A142942BAB4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/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endParaRPr lang="ru-RU" altLang="ru-RU">
              <a:latin typeface="Calibri" pitchFamily="34" charset="0"/>
            </a:endParaRPr>
          </a:p>
        </p:txBody>
      </p:sp>
      <p:sp>
        <p:nvSpPr>
          <p:cNvPr id="48133" name="Прямоугольник 6"/>
          <p:cNvSpPr>
            <a:spLocks noChangeArrowheads="1"/>
          </p:cNvSpPr>
          <p:nvPr/>
        </p:nvSpPr>
        <p:spPr bwMode="auto">
          <a:xfrm>
            <a:off x="4605338" y="685800"/>
            <a:ext cx="2687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sz="4000" b="1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ru-RU" altLang="ru-RU" sz="4000" b="1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onclusions</a:t>
            </a:r>
          </a:p>
        </p:txBody>
      </p:sp>
      <p:sp>
        <p:nvSpPr>
          <p:cNvPr id="48134" name="Прямоугольник 1"/>
          <p:cNvSpPr>
            <a:spLocks noChangeArrowheads="1"/>
          </p:cNvSpPr>
          <p:nvPr/>
        </p:nvSpPr>
        <p:spPr bwMode="auto">
          <a:xfrm>
            <a:off x="863600" y="1774825"/>
            <a:ext cx="1056163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justLow">
              <a:lnSpc>
                <a:spcPct val="90000"/>
              </a:lnSpc>
              <a:buFont typeface="Verdana" pitchFamily="34" charset="0"/>
              <a:buAutoNum type="arabicPeriod"/>
            </a:pPr>
            <a:r>
              <a:rPr lang="en-US" altLang="ru-RU" sz="2800"/>
              <a:t>78% of the tested wet wipes (60% Ukrainian production and 100% foreign) showed extreme toxicity.</a:t>
            </a:r>
            <a:endParaRPr lang="uk-UA" altLang="ru-RU" sz="2800"/>
          </a:p>
          <a:p>
            <a:pPr marL="571500" indent="-571500" algn="justLow">
              <a:lnSpc>
                <a:spcPct val="90000"/>
              </a:lnSpc>
              <a:buFont typeface="Verdana" pitchFamily="34" charset="0"/>
              <a:buAutoNum type="arabicPeriod"/>
            </a:pPr>
            <a:endParaRPr lang="en-US" altLang="ru-RU" sz="2800"/>
          </a:p>
          <a:p>
            <a:pPr marL="571500" indent="-571500" algn="justLow">
              <a:lnSpc>
                <a:spcPct val="90000"/>
              </a:lnSpc>
              <a:buFont typeface="Verdana" pitchFamily="34" charset="0"/>
              <a:buAutoNum type="arabicPeriod"/>
            </a:pPr>
            <a:r>
              <a:rPr lang="en-US" altLang="ru-RU" sz="2800"/>
              <a:t>The tested wet wipes contain toxic substances (in particular, surface-active substances), show phytotoxicity and can be a source of environmental pollution.</a:t>
            </a:r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7C8DA-D906-490B-A04B-66C44CCE9A51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6896F6D-D2ED-48DE-B790-3D623F78519C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Номер слайда 5">
            <a:extLst>
              <a:ext uri="{FF2B5EF4-FFF2-40B4-BE49-F238E27FC236}"/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C4E89F5-0343-48CA-9DBB-D6193DE5A700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801938" y="1508125"/>
            <a:ext cx="7073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ru-RU" sz="44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Thank you for your atten</a:t>
            </a:r>
            <a:r>
              <a:rPr lang="ru-RU" altLang="ru-RU" sz="44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altLang="ru-RU" sz="44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ion!</a:t>
            </a:r>
            <a:endParaRPr lang="ru-RU" altLang="ru-RU" sz="4400" b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929063" y="3025775"/>
            <a:ext cx="460692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2"/>
              </a:rPr>
              <a:t>nataliia.smykun@gmail.com</a:t>
            </a:r>
            <a:endParaRPr lang="uk-UA" sz="28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3"/>
              </a:rPr>
              <a:t>zelenalyubov@gmail.com</a:t>
            </a:r>
            <a:endParaRPr lang="uk-UA" sz="28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E0162-9BFA-4D33-B243-86EE8A3454C5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584200" y="342900"/>
            <a:ext cx="11114088" cy="6008688"/>
          </a:xfrm>
        </p:spPr>
        <p:txBody>
          <a:bodyPr/>
          <a:lstStyle/>
          <a:p>
            <a:pPr algn="just"/>
            <a:r>
              <a:rPr lang="en-US" smtClean="0"/>
              <a:t>Hygienic products, in particular, </a:t>
            </a:r>
            <a:r>
              <a:rPr lang="en-US" smtClean="0">
                <a:solidFill>
                  <a:srgbClr val="A82910"/>
                </a:solidFill>
              </a:rPr>
              <a:t>wet wipes</a:t>
            </a:r>
            <a:r>
              <a:rPr lang="en-US" smtClean="0"/>
              <a:t>, occupy a significant share of </a:t>
            </a:r>
            <a:r>
              <a:rPr lang="en-US" smtClean="0">
                <a:solidFill>
                  <a:srgbClr val="A82910"/>
                </a:solidFill>
              </a:rPr>
              <a:t>everyday goods</a:t>
            </a:r>
            <a:r>
              <a:rPr lang="en-US" smtClean="0"/>
              <a:t>.</a:t>
            </a:r>
            <a:endParaRPr lang="uk-UA" smtClean="0"/>
          </a:p>
          <a:p>
            <a:pPr algn="just"/>
            <a:r>
              <a:rPr lang="en-US" smtClean="0">
                <a:solidFill>
                  <a:srgbClr val="CC00CC"/>
                </a:solidFill>
              </a:rPr>
              <a:t>Wet wipes contain</a:t>
            </a:r>
            <a:r>
              <a:rPr lang="en-US" smtClean="0"/>
              <a:t> various </a:t>
            </a:r>
            <a:r>
              <a:rPr lang="en-US" smtClean="0">
                <a:solidFill>
                  <a:srgbClr val="0000FF"/>
                </a:solidFill>
              </a:rPr>
              <a:t>chemical compounds</a:t>
            </a:r>
            <a:r>
              <a:rPr lang="en-US" smtClean="0"/>
              <a:t> that can have </a:t>
            </a:r>
            <a:r>
              <a:rPr lang="en-US" smtClean="0">
                <a:solidFill>
                  <a:srgbClr val="FF9900"/>
                </a:solidFill>
              </a:rPr>
              <a:t>a negative impact</a:t>
            </a:r>
            <a:r>
              <a:rPr lang="en-US" smtClean="0"/>
              <a:t> on the environment and human health, in particular, </a:t>
            </a:r>
            <a:r>
              <a:rPr lang="en-US" smtClean="0">
                <a:solidFill>
                  <a:srgbClr val="5F86CD"/>
                </a:solidFill>
              </a:rPr>
              <a:t>surface-active substances</a:t>
            </a:r>
            <a:r>
              <a:rPr lang="en-US" smtClean="0"/>
              <a:t>.</a:t>
            </a:r>
          </a:p>
          <a:p>
            <a:pPr algn="just"/>
            <a:r>
              <a:rPr lang="en-US" smtClean="0">
                <a:solidFill>
                  <a:srgbClr val="CC00CC"/>
                </a:solidFill>
              </a:rPr>
              <a:t>The toxicity</a:t>
            </a:r>
            <a:r>
              <a:rPr lang="en-US" smtClean="0"/>
              <a:t> of chemical compounds and substrates </a:t>
            </a:r>
            <a:r>
              <a:rPr lang="en-US" smtClean="0">
                <a:solidFill>
                  <a:srgbClr val="CC00CC"/>
                </a:solidFill>
              </a:rPr>
              <a:t>is determined</a:t>
            </a:r>
            <a:r>
              <a:rPr lang="en-US" smtClean="0"/>
              <a:t> by </a:t>
            </a:r>
            <a:r>
              <a:rPr lang="en-US" smtClean="0">
                <a:solidFill>
                  <a:srgbClr val="FF9900"/>
                </a:solidFill>
              </a:rPr>
              <a:t>biotesting methods</a:t>
            </a:r>
            <a:r>
              <a:rPr lang="en-US" smtClean="0"/>
              <a:t>, in particular for </a:t>
            </a:r>
            <a:r>
              <a:rPr lang="en-US" smtClean="0">
                <a:solidFill>
                  <a:srgbClr val="0000FF"/>
                </a:solidFill>
              </a:rPr>
              <a:t>garden cress</a:t>
            </a:r>
            <a:r>
              <a:rPr lang="en-US" smtClean="0"/>
              <a:t> (</a:t>
            </a:r>
            <a:r>
              <a:rPr lang="en-US" i="1" smtClean="0"/>
              <a:t>Lepidium sativum</a:t>
            </a:r>
            <a:r>
              <a:rPr lang="en-US" smtClean="0"/>
              <a:t> L.).</a:t>
            </a:r>
          </a:p>
          <a:p>
            <a:pPr algn="just"/>
            <a:r>
              <a:rPr lang="en-US" smtClean="0"/>
              <a:t>Since after use, </a:t>
            </a:r>
            <a:r>
              <a:rPr lang="en-US" smtClean="0">
                <a:solidFill>
                  <a:srgbClr val="CC00CC"/>
                </a:solidFill>
              </a:rPr>
              <a:t>wet wipes become garbage</a:t>
            </a:r>
            <a:r>
              <a:rPr lang="en-US" smtClean="0"/>
              <a:t>, enter the environment, in particular, </a:t>
            </a:r>
            <a:r>
              <a:rPr lang="en-US" smtClean="0">
                <a:solidFill>
                  <a:srgbClr val="0033CC"/>
                </a:solidFill>
              </a:rPr>
              <a:t>the soil</a:t>
            </a:r>
            <a:r>
              <a:rPr lang="en-US" smtClean="0"/>
              <a:t>, accumulate there, they can become </a:t>
            </a:r>
            <a:r>
              <a:rPr lang="en-US" smtClean="0">
                <a:solidFill>
                  <a:srgbClr val="FF3300"/>
                </a:solidFill>
              </a:rPr>
              <a:t>a source of dangerous compounds</a:t>
            </a:r>
            <a:r>
              <a:rPr lang="en-US" smtClean="0"/>
              <a:t>, therefore, it is advisable to investigate their toxic properties.</a:t>
            </a:r>
            <a:endParaRPr lang="uk-UA" smtClean="0"/>
          </a:p>
          <a:p>
            <a:pPr algn="just"/>
            <a:r>
              <a:rPr lang="en-US" smtClean="0">
                <a:solidFill>
                  <a:srgbClr val="0000FF"/>
                </a:solidFill>
              </a:rPr>
              <a:t>The aim</a:t>
            </a:r>
            <a:r>
              <a:rPr lang="en-US" smtClean="0"/>
              <a:t> of this study was </a:t>
            </a:r>
            <a:r>
              <a:rPr lang="en-US" smtClean="0">
                <a:solidFill>
                  <a:srgbClr val="FF9900"/>
                </a:solidFill>
              </a:rPr>
              <a:t>to investigate the toxicity</a:t>
            </a:r>
            <a:r>
              <a:rPr lang="en-US" smtClean="0"/>
              <a:t> of </a:t>
            </a:r>
            <a:r>
              <a:rPr lang="en-US" smtClean="0">
                <a:solidFill>
                  <a:srgbClr val="0000FF"/>
                </a:solidFill>
              </a:rPr>
              <a:t>wet wipes</a:t>
            </a:r>
            <a:r>
              <a:rPr lang="en-US" smtClean="0"/>
              <a:t> according to </a:t>
            </a:r>
            <a:r>
              <a:rPr lang="en-US" smtClean="0">
                <a:solidFill>
                  <a:srgbClr val="CC00CC"/>
                </a:solidFill>
              </a:rPr>
              <a:t>the growth test with garden cress</a:t>
            </a:r>
            <a:r>
              <a:rPr lang="en-US" smtClean="0"/>
              <a:t>.</a:t>
            </a:r>
            <a:endParaRPr 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CEAFA-E92B-4063-953C-8506F8155C16}" type="slidenum">
              <a:rPr lang="ru-RU"/>
              <a:pPr>
                <a:defRPr/>
              </a:pPr>
              <a:t>3</a:t>
            </a:fld>
            <a:endParaRPr lang="ru-RU"/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9813" y="411163"/>
            <a:ext cx="473075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6713" y="998538"/>
            <a:ext cx="260508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9063" y="1466850"/>
            <a:ext cx="247967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2488" y="4629150"/>
            <a:ext cx="1668462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771525" y="5956300"/>
            <a:ext cx="533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 the process of research preparation</a:t>
            </a:r>
            <a:endParaRPr lang="ru-RU" sz="2400"/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9066213" y="5530850"/>
            <a:ext cx="2420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Test plant seeds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06438-5093-4330-BBD9-3636FCAD6B1D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868363" y="184150"/>
            <a:ext cx="10515600" cy="915988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Chemical compounds in the composition of wet wipes </a:t>
            </a:r>
            <a:br>
              <a:rPr lang="en-US" sz="2400" b="1" smtClean="0">
                <a:solidFill>
                  <a:schemeClr val="accent1"/>
                </a:solidFill>
              </a:rPr>
            </a:br>
            <a:r>
              <a:rPr lang="en-US" sz="2400" b="1" smtClean="0">
                <a:solidFill>
                  <a:schemeClr val="accent1"/>
                </a:solidFill>
              </a:rPr>
              <a:t>(according to manufacturer)</a:t>
            </a:r>
            <a:br>
              <a:rPr lang="en-US" sz="2400" b="1" smtClean="0">
                <a:solidFill>
                  <a:schemeClr val="accent1"/>
                </a:solidFill>
              </a:rPr>
            </a:br>
            <a:r>
              <a:rPr lang="en-US" sz="2400" b="1" smtClean="0">
                <a:solidFill>
                  <a:srgbClr val="FF3300"/>
                </a:solidFill>
              </a:rPr>
              <a:t>Surface-active substances are highlighted in red</a:t>
            </a:r>
            <a:endParaRPr lang="ru-RU" sz="2400" b="1" smtClean="0">
              <a:solidFill>
                <a:srgbClr val="0033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228600" y="1176338"/>
            <a:ext cx="11552238" cy="5356225"/>
          </a:xfrm>
        </p:spPr>
        <p:txBody>
          <a:bodyPr/>
          <a:lstStyle/>
          <a:p>
            <a:pPr algn="ctr">
              <a:lnSpc>
                <a:spcPct val="70000"/>
              </a:lnSpc>
              <a:buFont typeface="Arial" charset="0"/>
              <a:buNone/>
            </a:pPr>
            <a:r>
              <a:rPr lang="en-US" sz="2400" b="1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Production of Ukraine</a:t>
            </a:r>
            <a:endParaRPr lang="uk-UA" sz="2400" b="1" smtClean="0">
              <a:solidFill>
                <a:srgbClr val="CC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70000"/>
              </a:lnSpc>
            </a:pPr>
            <a:r>
              <a:rPr lang="en-US" sz="19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WW1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demineralized water,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propylene glycol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benzalkonium chloride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PEG-40 hydrogenated castor oil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PPG-2 methyl ether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ethylparaben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2-bromo-2-nitropropane-1,3-diol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cetrimonium bromide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extracts of sedum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chamomile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calendula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, perfume composition, 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. Material of 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wipes</a:t>
            </a:r>
            <a:r>
              <a:rPr lang="ru-RU" sz="1900" smtClean="0">
                <a:ea typeface="Calibri" pitchFamily="34" charset="0"/>
                <a:cs typeface="Times New Roman" pitchFamily="18" charset="0"/>
              </a:rPr>
              <a:t>: non-woven fabric (60% polyester, 40% viscose).</a:t>
            </a:r>
            <a:endParaRPr lang="en-US" sz="1900" smtClean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70000"/>
              </a:lnSpc>
            </a:pPr>
            <a:r>
              <a:rPr lang="en-US" sz="19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WW2 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- demineralized water,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propylene glycol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benzalkonium chloride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PEG-40 hydrogenated castor oil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PPG-2 methyl ether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ethylparaben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2-bromo-2-nitropropane-1,3-diol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cetrimonium bromide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flavor,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. Material of wipes: non-woven fabric.</a:t>
            </a:r>
            <a:endParaRPr lang="uk-UA" sz="1900" smtClean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70000"/>
              </a:lnSpc>
            </a:pPr>
            <a:r>
              <a:rPr lang="en-US" sz="19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WW3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 - water, flavor,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tocopheryl acetate (vitamin E)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aloe vera extract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allantoin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polypropylene glycol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phenoxyethanol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polysorbate-20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dehydroacetic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benzoic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tetrasodium EDTA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isononanoate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cetearet-12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cetearete-20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alcohol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glyceryl stearate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cetyl palmitate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. Material of wipes: not specified.</a:t>
            </a:r>
          </a:p>
          <a:p>
            <a:pPr algn="just">
              <a:lnSpc>
                <a:spcPct val="70000"/>
              </a:lnSpc>
            </a:pPr>
            <a:r>
              <a:rPr lang="en-US" sz="19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WW4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 - water, flavor,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tocopheryl acetate (vitamin E)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sea buckthorn (</a:t>
            </a:r>
            <a:r>
              <a:rPr lang="ru-RU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Hippophae </a:t>
            </a:r>
            <a:r>
              <a:rPr lang="en-US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r</a:t>
            </a:r>
            <a:r>
              <a:rPr lang="ru-RU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hamnoides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) extract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cranberry (</a:t>
            </a:r>
            <a:r>
              <a:rPr lang="ru-RU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Vaccinium </a:t>
            </a:r>
            <a:r>
              <a:rPr lang="en-US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m</a:t>
            </a:r>
            <a:r>
              <a:rPr lang="ru-RU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acrocarpon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)</a:t>
            </a:r>
            <a:r>
              <a:rPr lang="ru-RU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extract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allantoin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polypropylene glycol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phenoxyethanol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polysorbate-20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dehydroacetic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benzoic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tetrasodium EDTA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isononanoate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cetearet-12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 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cetearet-20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alcohol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glyceryl stearate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cetyl palmitate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. Material of wipes: not specified.</a:t>
            </a:r>
          </a:p>
          <a:p>
            <a:pPr algn="just">
              <a:lnSpc>
                <a:spcPct val="70000"/>
              </a:lnSpc>
            </a:pPr>
            <a:r>
              <a:rPr lang="en-US" sz="19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WW5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 - water, flavor,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tocopheryl acetate (vitamin E)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aloe vera, sea buckthorn (</a:t>
            </a:r>
            <a:r>
              <a:rPr lang="ru-RU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Hippophae </a:t>
            </a:r>
            <a:r>
              <a:rPr lang="en-US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r</a:t>
            </a:r>
            <a:r>
              <a:rPr lang="ru-RU" sz="1900" i="1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hamnoides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) extract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chamomile extract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allantoin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polypropylene glycol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phenoxyethanol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polysorbate-20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dehydroacetic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benzoic acid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tetrasodium EDTA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isononanoate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cetearet-12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cetearet-20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alcohol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glyceryl stearate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9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cetyl palmitate</a:t>
            </a:r>
            <a:r>
              <a:rPr lang="en-US" sz="1900" smtClean="0">
                <a:ea typeface="Calibri" pitchFamily="34" charset="0"/>
                <a:cs typeface="Times New Roman" pitchFamily="18" charset="0"/>
              </a:rPr>
              <a:t>. Material of wipes: not specified.</a:t>
            </a:r>
            <a:endParaRPr lang="ru-RU" sz="1900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797AB-7D55-4174-9BAE-9B9A8967A0C5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889000" y="365125"/>
            <a:ext cx="10515600" cy="896938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chemeClr val="accent1"/>
                </a:solidFill>
              </a:rPr>
              <a:t>Chemical compounds in the composition of wet wipes </a:t>
            </a:r>
            <a:br>
              <a:rPr lang="en-US" sz="2400" b="1" smtClean="0">
                <a:solidFill>
                  <a:schemeClr val="accent1"/>
                </a:solidFill>
              </a:rPr>
            </a:br>
            <a:r>
              <a:rPr lang="en-US" sz="2400" b="1" smtClean="0">
                <a:solidFill>
                  <a:schemeClr val="accent1"/>
                </a:solidFill>
              </a:rPr>
              <a:t>(according to manufacturer)</a:t>
            </a:r>
            <a:br>
              <a:rPr lang="en-US" sz="2400" b="1" smtClean="0">
                <a:solidFill>
                  <a:schemeClr val="accent1"/>
                </a:solidFill>
              </a:rPr>
            </a:br>
            <a:r>
              <a:rPr lang="en-US" sz="2400" b="1" smtClean="0">
                <a:solidFill>
                  <a:schemeClr val="accent1"/>
                </a:solidFill>
              </a:rPr>
              <a:t> </a:t>
            </a:r>
            <a:r>
              <a:rPr lang="en-US" sz="2400" b="1" smtClean="0">
                <a:solidFill>
                  <a:srgbClr val="FF3300"/>
                </a:solidFill>
              </a:rPr>
              <a:t>Surface-active substances are highlighted in red</a:t>
            </a:r>
            <a:endParaRPr lang="ru-RU" sz="2400" b="1" smtClean="0">
              <a:solidFill>
                <a:srgbClr val="FF3300"/>
              </a:solidFill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320675" y="1347788"/>
            <a:ext cx="11469688" cy="5113337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b="1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Production of Turkey</a:t>
            </a:r>
            <a:endParaRPr lang="en-US" b="1" smtClean="0">
              <a:solidFill>
                <a:srgbClr val="CC00CC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US" sz="20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WW6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do not contain alcohol and parabens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; there are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 water,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phenoxyethanol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perfume,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benzoic acid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tetrasodium EDTA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isononanoate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dehydroacetic acid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cetearet-20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alcohol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glyceryl stearate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allantoin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panthenol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cetearet-12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cetyl palmitate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chlorhexidine digluconate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D-limonene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. Material of 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wipes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: not specified.</a:t>
            </a:r>
            <a:endParaRPr lang="en-US" sz="2000" smtClean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US" sz="20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WW7 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alcohol-free: deionized water,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cetearyl isononanoate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ceteareth-20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cetostearyl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glyceryl stearate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ceteareth-12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cetyl palmitate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polysorbate-20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phenoxyethanol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methylparaben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propylparaben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2-bromo-2-nitropropane-1,3-diol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cocamidopropyl betaine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PEG-7 glyceryl cocoate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EDTA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vitamin 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chamomile extract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, perfume. Material of 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wipes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: not specified.</a:t>
            </a:r>
            <a:endParaRPr lang="en-US" sz="2000" smtClean="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US" sz="20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WW8 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- without alcohol and parabens; there are</a:t>
            </a:r>
            <a:r>
              <a:rPr lang="ru-RU" sz="200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water,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C12-15 pareth-12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phenoxyethanol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benzoic acid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dehydroacetic acid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glycerin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perfume,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citric acid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. Material of wipes: not specified.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endParaRPr lang="en-US" sz="2000" smtClean="0">
              <a:ea typeface="Calibri" pitchFamily="34" charset="0"/>
              <a:cs typeface="Times New Roman" pitchFamily="18" charset="0"/>
            </a:endParaRPr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Production of the United Kingdom of Great Britain and Northern Ireland</a:t>
            </a:r>
            <a:endParaRPr lang="en-US" smtClean="0">
              <a:solidFill>
                <a:srgbClr val="0033CC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US" sz="2000" b="1" smtClean="0">
                <a:solidFill>
                  <a:srgbClr val="CC00CC"/>
                </a:solidFill>
                <a:ea typeface="Calibri" pitchFamily="34" charset="0"/>
                <a:cs typeface="Times New Roman" pitchFamily="18" charset="0"/>
              </a:rPr>
              <a:t>WW9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 - water,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polysorbate 20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caprylyl glycol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sodium benzoate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coco-betaine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maleic acid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3300"/>
                </a:solidFill>
                <a:ea typeface="Calibri" pitchFamily="34" charset="0"/>
                <a:cs typeface="Times New Roman" pitchFamily="18" charset="0"/>
              </a:rPr>
              <a:t>sodium citrate</a:t>
            </a:r>
            <a:r>
              <a:rPr lang="en-US" sz="2000" smtClean="0">
                <a:ea typeface="Calibri" pitchFamily="34" charset="0"/>
                <a:cs typeface="Times New Roman" pitchFamily="18" charset="0"/>
              </a:rPr>
              <a:t>. Material of wipes: 70% cellulose and 30% plastic (prevents tearing during use).</a:t>
            </a:r>
          </a:p>
          <a:p>
            <a:pPr algn="just">
              <a:lnSpc>
                <a:spcPct val="80000"/>
              </a:lnSpc>
            </a:pPr>
            <a:endParaRPr lang="ru-RU" sz="2000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F521B-8405-45F8-BBF7-41D88E728156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39942" name="Rectangle 5"/>
          <p:cNvSpPr>
            <a:spLocks noGrp="1"/>
          </p:cNvSpPr>
          <p:nvPr>
            <p:ph type="title"/>
          </p:nvPr>
        </p:nvSpPr>
        <p:spPr>
          <a:xfrm>
            <a:off x="908050" y="263525"/>
            <a:ext cx="10515600" cy="909638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5F86CD"/>
                </a:solidFill>
              </a:rPr>
              <a:t>Germination energy, % relative to control</a:t>
            </a:r>
            <a:endParaRPr lang="ru-RU" b="1" smtClean="0">
              <a:solidFill>
                <a:srgbClr val="5F86CD"/>
              </a:solidFill>
            </a:endParaRPr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>
            <p:ph idx="1"/>
          </p:nvPr>
        </p:nvGraphicFramePr>
        <p:xfrm>
          <a:off x="938213" y="1163638"/>
          <a:ext cx="10596562" cy="4594225"/>
        </p:xfrm>
        <a:graphic>
          <a:graphicData uri="http://schemas.openxmlformats.org/presentationml/2006/ole">
            <p:oleObj spid="_x0000_s39940" name="Диаграмма" r:id="rId3" imgW="7101662" imgH="3078251" progId="Excel.Chart.8">
              <p:embed/>
            </p:oleObj>
          </a:graphicData>
        </a:graphic>
      </p:graphicFrame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7177088" y="4713288"/>
            <a:ext cx="385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8599488" y="4702175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9301163" y="3981450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2601913" y="5722938"/>
            <a:ext cx="5908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/>
              <a:t>*</a:t>
            </a:r>
            <a:r>
              <a:rPr lang="uk-UA"/>
              <a:t> - </a:t>
            </a:r>
            <a:r>
              <a:rPr lang="en-US"/>
              <a:t>differences from the control are significant at p ≤ 0.05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5EF70-52F4-4CEB-A2E0-7B2065E7AA48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8"/>
          </a:xfrm>
        </p:spPr>
        <p:txBody>
          <a:bodyPr/>
          <a:lstStyle/>
          <a:p>
            <a:pPr algn="ctr"/>
            <a:r>
              <a:rPr lang="ru-RU" sz="4000" b="1" smtClean="0">
                <a:solidFill>
                  <a:schemeClr val="accent1"/>
                </a:solidFill>
              </a:rPr>
              <a:t>Research results (5 days)</a:t>
            </a:r>
          </a:p>
        </p:txBody>
      </p:sp>
      <p:pic>
        <p:nvPicPr>
          <p:cNvPr id="40963" name="Picture 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966788"/>
            <a:ext cx="10687050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10C1A-7AD6-4A31-8A8E-9C76FF4F2C4E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41990" name="Rectangle 5"/>
          <p:cNvSpPr>
            <a:spLocks noGrp="1"/>
          </p:cNvSpPr>
          <p:nvPr>
            <p:ph type="title"/>
          </p:nvPr>
        </p:nvSpPr>
        <p:spPr>
          <a:xfrm>
            <a:off x="838200" y="284163"/>
            <a:ext cx="10515600" cy="877887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5F86CD"/>
                </a:solidFill>
              </a:rPr>
              <a:t>Germination, % relative to control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ph idx="1"/>
          </p:nvPr>
        </p:nvGraphicFramePr>
        <p:xfrm>
          <a:off x="950913" y="1073150"/>
          <a:ext cx="10864850" cy="4710113"/>
        </p:xfrm>
        <a:graphic>
          <a:graphicData uri="http://schemas.openxmlformats.org/presentationml/2006/ole">
            <p:oleObj spid="_x0000_s41988" name="Диаграмма" r:id="rId3" imgW="7101662" imgH="3078251" progId="Excel.Chart.8">
              <p:embed/>
            </p:oleObj>
          </a:graphicData>
        </a:graphic>
      </p:graphicFrame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7380288" y="3981450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8823325" y="3971925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9564688" y="2987675"/>
            <a:ext cx="38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2601913" y="5722938"/>
            <a:ext cx="5908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/>
              <a:t>*</a:t>
            </a:r>
            <a:r>
              <a:rPr lang="uk-UA"/>
              <a:t> - </a:t>
            </a:r>
            <a:r>
              <a:rPr lang="en-US"/>
              <a:t>differences from the control are significant at p ≤ 0.05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FAB87-456D-4711-971E-078D421D4F23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44037" name="Rectangle 4"/>
          <p:cNvSpPr>
            <a:spLocks noGrp="1"/>
          </p:cNvSpPr>
          <p:nvPr>
            <p:ph type="title"/>
          </p:nvPr>
        </p:nvSpPr>
        <p:spPr>
          <a:xfrm>
            <a:off x="838200" y="295275"/>
            <a:ext cx="10515600" cy="1039813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5F86CD"/>
                </a:solidFill>
              </a:rPr>
              <a:t>Length of roots, % relative to control</a:t>
            </a:r>
            <a:endParaRPr lang="ru-RU" b="1" smtClean="0">
              <a:solidFill>
                <a:srgbClr val="5F86CD"/>
              </a:solidFill>
            </a:endParaRP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>
            <p:ph idx="1"/>
          </p:nvPr>
        </p:nvGraphicFramePr>
        <p:xfrm>
          <a:off x="1081088" y="1108075"/>
          <a:ext cx="10448925" cy="4849813"/>
        </p:xfrm>
        <a:graphic>
          <a:graphicData uri="http://schemas.openxmlformats.org/presentationml/2006/ole">
            <p:oleObj spid="_x0000_s44035" name="Диаграмма" r:id="rId3" imgW="9128612" imgH="4236579" progId="Excel.Chart.8">
              <p:embed/>
            </p:oleObj>
          </a:graphicData>
        </a:graphic>
      </p:graphicFrame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541588" y="5905500"/>
            <a:ext cx="590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/>
              <a:t>*</a:t>
            </a:r>
            <a:r>
              <a:rPr lang="uk-UA"/>
              <a:t> - </a:t>
            </a:r>
            <a:r>
              <a:rPr lang="en-US"/>
              <a:t>differences from the control are significant at p ≤ 0.05</a:t>
            </a:r>
            <a:endParaRPr lang="ru-R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641725" y="4986338"/>
            <a:ext cx="385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332288" y="5068888"/>
            <a:ext cx="385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5022850" y="4175125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5715000" y="3930650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394450" y="4419600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054850" y="5219700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7747000" y="5018088"/>
            <a:ext cx="385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8428038" y="5221288"/>
            <a:ext cx="385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9147175" y="5026025"/>
            <a:ext cx="385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800"/>
              <a:t>*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819</Words>
  <Application>Microsoft Office PowerPoint</Application>
  <PresentationFormat>Произвольный</PresentationFormat>
  <Paragraphs>145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 Light</vt:lpstr>
      <vt:lpstr>Calibri</vt:lpstr>
      <vt:lpstr>Times New Roman</vt:lpstr>
      <vt:lpstr>Verdana</vt:lpstr>
      <vt:lpstr>Wingdings</vt:lpstr>
      <vt:lpstr>Тема Office</vt:lpstr>
      <vt:lpstr>Диаграмма</vt:lpstr>
      <vt:lpstr>Evaluation of the toxicity of wet wipes based on the growth test with Lepidium sativum L. </vt:lpstr>
      <vt:lpstr>Слайд 2</vt:lpstr>
      <vt:lpstr>Слайд 3</vt:lpstr>
      <vt:lpstr>Chemical compounds in the composition of wet wipes  (according to manufacturer) Surface-active substances are highlighted in red</vt:lpstr>
      <vt:lpstr>Chemical compounds in the composition of wet wipes  (according to manufacturer)  Surface-active substances are highlighted in red</vt:lpstr>
      <vt:lpstr>Germination energy, % relative to control</vt:lpstr>
      <vt:lpstr>Research results (5 days)</vt:lpstr>
      <vt:lpstr>Germination, % relative to control</vt:lpstr>
      <vt:lpstr>Length of roots, % relative to control</vt:lpstr>
      <vt:lpstr>Length of above-ground part, % relative to control</vt:lpstr>
      <vt:lpstr>Interpretation of the bioassay data 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role of Anaerotignum sp. in biofilm formation by sulfate-reducing bacteria on poly(ethylene terephthalate) surface </dc:title>
  <dc:creator>Nataliia Tkachuk</dc:creator>
  <cp:lastModifiedBy>Админ</cp:lastModifiedBy>
  <cp:revision>201</cp:revision>
  <dcterms:created xsi:type="dcterms:W3CDTF">2022-07-09T16:50:10Z</dcterms:created>
  <dcterms:modified xsi:type="dcterms:W3CDTF">2023-09-05T08:08:19Z</dcterms:modified>
</cp:coreProperties>
</file>