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7" r:id="rId7"/>
    <p:sldId id="260" r:id="rId8"/>
    <p:sldId id="261" r:id="rId9"/>
    <p:sldId id="268" r:id="rId10"/>
    <p:sldId id="269" r:id="rId11"/>
    <p:sldId id="270" r:id="rId12"/>
    <p:sldId id="272" r:id="rId13"/>
    <p:sldId id="273" r:id="rId14"/>
    <p:sldId id="262" r:id="rId15"/>
    <p:sldId id="263" r:id="rId16"/>
    <p:sldId id="264" r:id="rId1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61935-4055-277F-703B-9CA27981206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pt-PT"/>
          </a:p>
        </p:txBody>
      </p:sp>
      <p:sp>
        <p:nvSpPr>
          <p:cNvPr id="3" name="Subtítulo 2">
            <a:extLst>
              <a:ext uri="{FF2B5EF4-FFF2-40B4-BE49-F238E27FC236}">
                <a16:creationId xmlns:a16="http://schemas.microsoft.com/office/drawing/2014/main" id="{9E0452FC-705A-3E9A-DC3F-A85258950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PT"/>
          </a:p>
        </p:txBody>
      </p:sp>
      <p:sp>
        <p:nvSpPr>
          <p:cNvPr id="4" name="Espaço Reservado para Data 3">
            <a:extLst>
              <a:ext uri="{FF2B5EF4-FFF2-40B4-BE49-F238E27FC236}">
                <a16:creationId xmlns:a16="http://schemas.microsoft.com/office/drawing/2014/main" id="{AA909E5A-09DF-0DA9-930A-45E1181C48F3}"/>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235D88F1-2BE9-615E-4141-46276C644C49}"/>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70E74FA8-3F14-46E8-CCE5-6C2DF92B9AD7}"/>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289064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C3325-A81E-5EBC-5C14-628DAB0B50D1}"/>
              </a:ext>
            </a:extLst>
          </p:cNvPr>
          <p:cNvSpPr>
            <a:spLocks noGrp="1"/>
          </p:cNvSpPr>
          <p:nvPr>
            <p:ph type="title"/>
          </p:nvPr>
        </p:nvSpPr>
        <p:spPr/>
        <p:txBody>
          <a:bodyPr/>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DBBECE1F-A9BA-E71B-11D9-D7C15950CC6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C03A7828-B4FF-DBBB-6D90-530300D75C29}"/>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DBE8E6C3-436F-DC9A-F068-A4985E2C319A}"/>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C8B37A84-D88F-1EA6-2A96-53E31053AEB5}"/>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296681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F6CE51-F458-859E-81AF-4348DEE54780}"/>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23AE3981-3EE8-D785-181D-C3AED670B3E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B7A06717-C600-924B-CE97-AA03015E5A0D}"/>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AFF1E40C-794A-C292-AA53-84D24CCFE3C9}"/>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DB85F993-2BB4-C702-8106-3B5C0AB8D145}"/>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316267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24F2C-F209-098D-D6F3-E9F9C233BAD8}"/>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BA325A07-19BF-7164-B89D-FEC91765984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31984767-2F65-C1CC-6795-F8448EAD2A10}"/>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0CAFD044-6C4E-224F-FC07-C62E92D16FD2}"/>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68F58524-8AB6-1876-FC6C-E9B3D40F2DF3}"/>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177418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AC580-5AA0-83D1-E32D-FBCEAD3D6E0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774B98D3-4642-826C-4FCE-DBC817E06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78605C2-59E5-CC63-CF4B-165A1B1A306F}"/>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836BEF87-4EF3-D4B2-AFF2-89E2EE2F8CB1}"/>
              </a:ext>
            </a:extLst>
          </p:cNvPr>
          <p:cNvSpPr>
            <a:spLocks noGrp="1"/>
          </p:cNvSpPr>
          <p:nvPr>
            <p:ph type="ftr" sz="quarter" idx="11"/>
          </p:nvPr>
        </p:nvSpPr>
        <p:spPr/>
        <p:txBody>
          <a:bodyPr/>
          <a:lstStyle/>
          <a:p>
            <a:endParaRPr lang="pt-PT"/>
          </a:p>
        </p:txBody>
      </p:sp>
      <p:sp>
        <p:nvSpPr>
          <p:cNvPr id="6" name="Espaço Reservado para Número de Slide 5">
            <a:extLst>
              <a:ext uri="{FF2B5EF4-FFF2-40B4-BE49-F238E27FC236}">
                <a16:creationId xmlns:a16="http://schemas.microsoft.com/office/drawing/2014/main" id="{CFD6869A-98BF-5EF3-685A-9D64B64F306C}"/>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109511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177ED-C55C-1903-3891-B27286BE8B26}"/>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11B12955-55E0-4352-7829-E2EA6C19CDB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Conteúdo 3">
            <a:extLst>
              <a:ext uri="{FF2B5EF4-FFF2-40B4-BE49-F238E27FC236}">
                <a16:creationId xmlns:a16="http://schemas.microsoft.com/office/drawing/2014/main" id="{2320EC35-E7BC-5BE2-BF92-FB1789A66F8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Data 4">
            <a:extLst>
              <a:ext uri="{FF2B5EF4-FFF2-40B4-BE49-F238E27FC236}">
                <a16:creationId xmlns:a16="http://schemas.microsoft.com/office/drawing/2014/main" id="{E5F3BD15-A19C-1AF2-7C54-1688132F1C23}"/>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6" name="Espaço Reservado para Rodapé 5">
            <a:extLst>
              <a:ext uri="{FF2B5EF4-FFF2-40B4-BE49-F238E27FC236}">
                <a16:creationId xmlns:a16="http://schemas.microsoft.com/office/drawing/2014/main" id="{AEC6500A-99FA-D4C9-71A8-9DF459BF2B60}"/>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72CE90A9-B683-D90B-76DB-78A200C473CF}"/>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76042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3171A-A2A2-45E7-C95D-00362B75829B}"/>
              </a:ext>
            </a:extLst>
          </p:cNvPr>
          <p:cNvSpPr>
            <a:spLocks noGrp="1"/>
          </p:cNvSpPr>
          <p:nvPr>
            <p:ph type="title"/>
          </p:nvPr>
        </p:nvSpPr>
        <p:spPr>
          <a:xfrm>
            <a:off x="839788" y="365125"/>
            <a:ext cx="10515600" cy="1325563"/>
          </a:xfrm>
        </p:spPr>
        <p:txBody>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C967F2C9-A1F7-97B9-F8B6-CCCE39B66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AEC528B-8021-C671-BF71-36F6D3A2AE7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Texto 4">
            <a:extLst>
              <a:ext uri="{FF2B5EF4-FFF2-40B4-BE49-F238E27FC236}">
                <a16:creationId xmlns:a16="http://schemas.microsoft.com/office/drawing/2014/main" id="{0D174B85-7C0F-6D76-E317-02AC97E1F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CA1B158-38BF-846A-ED8C-1E4D0310CF1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7" name="Espaço Reservado para Data 6">
            <a:extLst>
              <a:ext uri="{FF2B5EF4-FFF2-40B4-BE49-F238E27FC236}">
                <a16:creationId xmlns:a16="http://schemas.microsoft.com/office/drawing/2014/main" id="{EA43D28B-BB3A-AFB5-CDE5-03E56A30388B}"/>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8" name="Espaço Reservado para Rodapé 7">
            <a:extLst>
              <a:ext uri="{FF2B5EF4-FFF2-40B4-BE49-F238E27FC236}">
                <a16:creationId xmlns:a16="http://schemas.microsoft.com/office/drawing/2014/main" id="{6C99432B-9E88-3301-317E-D27299B4EB2E}"/>
              </a:ext>
            </a:extLst>
          </p:cNvPr>
          <p:cNvSpPr>
            <a:spLocks noGrp="1"/>
          </p:cNvSpPr>
          <p:nvPr>
            <p:ph type="ftr" sz="quarter" idx="11"/>
          </p:nvPr>
        </p:nvSpPr>
        <p:spPr/>
        <p:txBody>
          <a:bodyPr/>
          <a:lstStyle/>
          <a:p>
            <a:endParaRPr lang="pt-PT"/>
          </a:p>
        </p:txBody>
      </p:sp>
      <p:sp>
        <p:nvSpPr>
          <p:cNvPr id="9" name="Espaço Reservado para Número de Slide 8">
            <a:extLst>
              <a:ext uri="{FF2B5EF4-FFF2-40B4-BE49-F238E27FC236}">
                <a16:creationId xmlns:a16="http://schemas.microsoft.com/office/drawing/2014/main" id="{8962F9E9-86E0-087A-5006-9964055C6C00}"/>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398898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217B1-708A-ACB5-874F-3D68F593E77F}"/>
              </a:ext>
            </a:extLst>
          </p:cNvPr>
          <p:cNvSpPr>
            <a:spLocks noGrp="1"/>
          </p:cNvSpPr>
          <p:nvPr>
            <p:ph type="title"/>
          </p:nvPr>
        </p:nvSpPr>
        <p:spPr/>
        <p:txBody>
          <a:bodyPr/>
          <a:lstStyle/>
          <a:p>
            <a:r>
              <a:rPr lang="pt-BR"/>
              <a:t>Clique para editar o título Mestre</a:t>
            </a:r>
            <a:endParaRPr lang="pt-PT"/>
          </a:p>
        </p:txBody>
      </p:sp>
      <p:sp>
        <p:nvSpPr>
          <p:cNvPr id="3" name="Espaço Reservado para Data 2">
            <a:extLst>
              <a:ext uri="{FF2B5EF4-FFF2-40B4-BE49-F238E27FC236}">
                <a16:creationId xmlns:a16="http://schemas.microsoft.com/office/drawing/2014/main" id="{6A386865-0D2E-6B92-6E34-6DADCE522A06}"/>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4" name="Espaço Reservado para Rodapé 3">
            <a:extLst>
              <a:ext uri="{FF2B5EF4-FFF2-40B4-BE49-F238E27FC236}">
                <a16:creationId xmlns:a16="http://schemas.microsoft.com/office/drawing/2014/main" id="{718F8C4A-9A0E-C81B-41F3-EEEC141FE19F}"/>
              </a:ext>
            </a:extLst>
          </p:cNvPr>
          <p:cNvSpPr>
            <a:spLocks noGrp="1"/>
          </p:cNvSpPr>
          <p:nvPr>
            <p:ph type="ftr" sz="quarter" idx="11"/>
          </p:nvPr>
        </p:nvSpPr>
        <p:spPr/>
        <p:txBody>
          <a:bodyPr/>
          <a:lstStyle/>
          <a:p>
            <a:endParaRPr lang="pt-PT"/>
          </a:p>
        </p:txBody>
      </p:sp>
      <p:sp>
        <p:nvSpPr>
          <p:cNvPr id="5" name="Espaço Reservado para Número de Slide 4">
            <a:extLst>
              <a:ext uri="{FF2B5EF4-FFF2-40B4-BE49-F238E27FC236}">
                <a16:creationId xmlns:a16="http://schemas.microsoft.com/office/drawing/2014/main" id="{424656CD-FC12-DA9B-BF94-BE5C1F9016E6}"/>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202992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FBBA9E-76C9-BF5B-F860-B94235F4D641}"/>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3" name="Espaço Reservado para Rodapé 2">
            <a:extLst>
              <a:ext uri="{FF2B5EF4-FFF2-40B4-BE49-F238E27FC236}">
                <a16:creationId xmlns:a16="http://schemas.microsoft.com/office/drawing/2014/main" id="{5F7634EA-FC32-7DEC-2447-2B36161E0D59}"/>
              </a:ext>
            </a:extLst>
          </p:cNvPr>
          <p:cNvSpPr>
            <a:spLocks noGrp="1"/>
          </p:cNvSpPr>
          <p:nvPr>
            <p:ph type="ftr" sz="quarter" idx="11"/>
          </p:nvPr>
        </p:nvSpPr>
        <p:spPr/>
        <p:txBody>
          <a:bodyPr/>
          <a:lstStyle/>
          <a:p>
            <a:endParaRPr lang="pt-PT"/>
          </a:p>
        </p:txBody>
      </p:sp>
      <p:sp>
        <p:nvSpPr>
          <p:cNvPr id="4" name="Espaço Reservado para Número de Slide 3">
            <a:extLst>
              <a:ext uri="{FF2B5EF4-FFF2-40B4-BE49-F238E27FC236}">
                <a16:creationId xmlns:a16="http://schemas.microsoft.com/office/drawing/2014/main" id="{07552255-B03D-CF41-5676-453C46458CC8}"/>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228942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7A9D6-C25C-3D8E-75B1-52FFB15D7B2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11C44FFE-ED4D-4684-0CA0-C8CC099DA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Texto 3">
            <a:extLst>
              <a:ext uri="{FF2B5EF4-FFF2-40B4-BE49-F238E27FC236}">
                <a16:creationId xmlns:a16="http://schemas.microsoft.com/office/drawing/2014/main" id="{BE9D94D6-2B1C-DECD-7E10-6703BEB9D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138A81E-F2B1-F08E-ABFE-C4012C15E9E7}"/>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6" name="Espaço Reservado para Rodapé 5">
            <a:extLst>
              <a:ext uri="{FF2B5EF4-FFF2-40B4-BE49-F238E27FC236}">
                <a16:creationId xmlns:a16="http://schemas.microsoft.com/office/drawing/2014/main" id="{9EA324A9-043D-77C8-B64E-8D15F7911E4F}"/>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BC1AE236-E62F-A40D-675A-FFBE4009A270}"/>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228440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B1821-C251-7059-D618-7AE95CDD9AE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Imagem 2">
            <a:extLst>
              <a:ext uri="{FF2B5EF4-FFF2-40B4-BE49-F238E27FC236}">
                <a16:creationId xmlns:a16="http://schemas.microsoft.com/office/drawing/2014/main" id="{9DD34A18-0F00-ABA7-EA74-AC2FEBD46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Espaço Reservado para Texto 3">
            <a:extLst>
              <a:ext uri="{FF2B5EF4-FFF2-40B4-BE49-F238E27FC236}">
                <a16:creationId xmlns:a16="http://schemas.microsoft.com/office/drawing/2014/main" id="{C3D8F3FB-1983-E493-DA7F-337B5FE86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3CB3C36-1E9F-DD5F-B560-9D592EEA0894}"/>
              </a:ext>
            </a:extLst>
          </p:cNvPr>
          <p:cNvSpPr>
            <a:spLocks noGrp="1"/>
          </p:cNvSpPr>
          <p:nvPr>
            <p:ph type="dt" sz="half" idx="10"/>
          </p:nvPr>
        </p:nvSpPr>
        <p:spPr/>
        <p:txBody>
          <a:bodyPr/>
          <a:lstStyle/>
          <a:p>
            <a:fld id="{180D59EA-3CC1-4E30-BB35-24ABF04BE1D7}" type="datetimeFigureOut">
              <a:rPr lang="pt-PT" smtClean="0"/>
              <a:t>17/10/2023</a:t>
            </a:fld>
            <a:endParaRPr lang="pt-PT"/>
          </a:p>
        </p:txBody>
      </p:sp>
      <p:sp>
        <p:nvSpPr>
          <p:cNvPr id="6" name="Espaço Reservado para Rodapé 5">
            <a:extLst>
              <a:ext uri="{FF2B5EF4-FFF2-40B4-BE49-F238E27FC236}">
                <a16:creationId xmlns:a16="http://schemas.microsoft.com/office/drawing/2014/main" id="{E3ECE1B1-E129-3993-1D17-4715C706C1EF}"/>
              </a:ext>
            </a:extLst>
          </p:cNvPr>
          <p:cNvSpPr>
            <a:spLocks noGrp="1"/>
          </p:cNvSpPr>
          <p:nvPr>
            <p:ph type="ftr" sz="quarter" idx="11"/>
          </p:nvPr>
        </p:nvSpPr>
        <p:spPr/>
        <p:txBody>
          <a:bodyPr/>
          <a:lstStyle/>
          <a:p>
            <a:endParaRPr lang="pt-PT"/>
          </a:p>
        </p:txBody>
      </p:sp>
      <p:sp>
        <p:nvSpPr>
          <p:cNvPr id="7" name="Espaço Reservado para Número de Slide 6">
            <a:extLst>
              <a:ext uri="{FF2B5EF4-FFF2-40B4-BE49-F238E27FC236}">
                <a16:creationId xmlns:a16="http://schemas.microsoft.com/office/drawing/2014/main" id="{D4775214-A521-5BB7-7D47-54B13519DCC8}"/>
              </a:ext>
            </a:extLst>
          </p:cNvPr>
          <p:cNvSpPr>
            <a:spLocks noGrp="1"/>
          </p:cNvSpPr>
          <p:nvPr>
            <p:ph type="sldNum" sz="quarter" idx="12"/>
          </p:nvPr>
        </p:nvSpPr>
        <p:spPr/>
        <p:txBody>
          <a:bodyPr/>
          <a:lstStyle/>
          <a:p>
            <a:fld id="{E705A7A7-D291-4AFF-B7A7-A6D4935281F1}" type="slidenum">
              <a:rPr lang="pt-PT" smtClean="0"/>
              <a:t>‹nº›</a:t>
            </a:fld>
            <a:endParaRPr lang="pt-PT"/>
          </a:p>
        </p:txBody>
      </p:sp>
    </p:spTree>
    <p:extLst>
      <p:ext uri="{BB962C8B-B14F-4D97-AF65-F5344CB8AC3E}">
        <p14:creationId xmlns:p14="http://schemas.microsoft.com/office/powerpoint/2010/main" val="85203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C43E885-4B07-8C30-53C3-BA6093BE9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88DD9775-7EF6-4C76-C013-8849E3649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D507D530-E28F-1305-9404-C86411F07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D59EA-3CC1-4E30-BB35-24ABF04BE1D7}" type="datetimeFigureOut">
              <a:rPr lang="pt-PT" smtClean="0"/>
              <a:t>17/10/2023</a:t>
            </a:fld>
            <a:endParaRPr lang="pt-PT"/>
          </a:p>
        </p:txBody>
      </p:sp>
      <p:sp>
        <p:nvSpPr>
          <p:cNvPr id="5" name="Espaço Reservado para Rodapé 4">
            <a:extLst>
              <a:ext uri="{FF2B5EF4-FFF2-40B4-BE49-F238E27FC236}">
                <a16:creationId xmlns:a16="http://schemas.microsoft.com/office/drawing/2014/main" id="{3A1F1814-2E43-A004-A683-692AFB7E2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Espaço Reservado para Número de Slide 5">
            <a:extLst>
              <a:ext uri="{FF2B5EF4-FFF2-40B4-BE49-F238E27FC236}">
                <a16:creationId xmlns:a16="http://schemas.microsoft.com/office/drawing/2014/main" id="{F9FB3653-EEF8-08E8-8953-357D1D389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5A7A7-D291-4AFF-B7A7-A6D4935281F1}" type="slidenum">
              <a:rPr lang="pt-PT" smtClean="0"/>
              <a:t>‹nº›</a:t>
            </a:fld>
            <a:endParaRPr lang="pt-PT"/>
          </a:p>
        </p:txBody>
      </p:sp>
    </p:spTree>
    <p:extLst>
      <p:ext uri="{BB962C8B-B14F-4D97-AF65-F5344CB8AC3E}">
        <p14:creationId xmlns:p14="http://schemas.microsoft.com/office/powerpoint/2010/main" val="131511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g1.globo.com/sc/santa-catarina/noticia/2022/12/01/chuvas-e-alagamentos-em-santa-catarina-e-florianopolis.ghtml" TargetMode="External"/><Relationship Id="rId3" Type="http://schemas.microsoft.com/office/2007/relationships/hdphoto" Target="../media/hdphoto1.wdp"/><Relationship Id="rId7" Type="http://schemas.openxmlformats.org/officeDocument/2006/relationships/hyperlink" Target="https://schoje.news/2022/12/21/defesa-civil-atende-90-ocorrencias-por-conta-das-chuvas-em-florianopoli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efesacivil.sc.gov.br/avisos-meteorologicos/atualizacao-aviso-meteorologico-especial-dc-sc-20-12-0630-atualizacao-chuva-persistente-e-volumosa-entre-esta-terca-20-e-a-quarta-feira-21/" TargetMode="External"/><Relationship Id="rId11" Type="http://schemas.openxmlformats.org/officeDocument/2006/relationships/image" Target="../media/image3.png"/><Relationship Id="rId5" Type="http://schemas.openxmlformats.org/officeDocument/2006/relationships/hyperlink" Target="https://portal.inmet.gov.br/uploads/notastecnicas/Nota_EventosExtremos_Brasil_Dezembro2022v.pdf" TargetMode="External"/><Relationship Id="rId10" Type="http://schemas.openxmlformats.org/officeDocument/2006/relationships/image" Target="../media/image2.png"/><Relationship Id="rId4" Type="http://schemas.openxmlformats.org/officeDocument/2006/relationships/hyperlink" Target="https://cidades.ibge.gov.br/brasil/sc/florianopolis/panorama" TargetMode="External"/><Relationship Id="rId9" Type="http://schemas.openxmlformats.org/officeDocument/2006/relationships/hyperlink" Target="https://noticias.uol.com.br/cotidiano/ultimas-noticias/2018/01/11/chuva-deixa-moradores-ilhados-em-florianopolis-e-provoca-mortes.htm"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ortal.inmet.gov.br/" TargetMode="External"/><Relationship Id="rId9" Type="http://schemas.openxmlformats.org/officeDocument/2006/relationships/hyperlink" Target="http://www.labclima.ufsc.br/files/2010/04/Atlas-2010.pdf"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016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307340" y="804666"/>
            <a:ext cx="11577320" cy="1097279"/>
          </a:xfrm>
        </p:spPr>
        <p:txBody>
          <a:bodyPr>
            <a:normAutofit/>
          </a:bodyPr>
          <a:lstStyle/>
          <a:p>
            <a:pPr>
              <a:lnSpc>
                <a:spcPct val="150000"/>
              </a:lnSpc>
            </a:pPr>
            <a:r>
              <a:rPr lang="en-US" sz="1700" b="1" i="0" dirty="0">
                <a:effectLst/>
                <a:latin typeface="Palatino Linotype" panose="02040502050505030304" pitchFamily="18" charset="0"/>
              </a:rPr>
              <a:t>The 6th International Electronic Conference on Atmospheric Sciences</a:t>
            </a:r>
            <a:br>
              <a:rPr lang="en-US" sz="1700" b="1" i="0" dirty="0">
                <a:effectLst/>
                <a:latin typeface="Palatino Linotype" panose="02040502050505030304" pitchFamily="18" charset="0"/>
              </a:rPr>
            </a:br>
            <a:r>
              <a:rPr lang="en-US" sz="1700" b="1" i="0" dirty="0">
                <a:effectLst/>
                <a:latin typeface="Palatino Linotype" panose="02040502050505030304" pitchFamily="18" charset="0"/>
              </a:rPr>
              <a:t>15 - 30 October | Online</a:t>
            </a:r>
            <a:endParaRPr lang="pt-PT" sz="17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218440" y="2966990"/>
            <a:ext cx="11755120" cy="1889490"/>
          </a:xfrm>
        </p:spPr>
        <p:txBody>
          <a:bodyPr>
            <a:normAutofit/>
          </a:bodyPr>
          <a:lstStyle/>
          <a:p>
            <a:pPr>
              <a:lnSpc>
                <a:spcPct val="150000"/>
              </a:lnSpc>
              <a:spcBef>
                <a:spcPts val="600"/>
              </a:spcBef>
              <a:spcAft>
                <a:spcPts val="600"/>
              </a:spcAft>
            </a:pPr>
            <a:r>
              <a:rPr lang="en-US" sz="1800" b="1" dirty="0">
                <a:effectLst/>
                <a:latin typeface="Palatino Linotype" panose="02040502050505030304" pitchFamily="18" charset="0"/>
                <a:ea typeface="Times New Roman" panose="02020603050405020304" pitchFamily="18" charset="0"/>
                <a:cs typeface="Times New Roman" panose="02020603050405020304" pitchFamily="18" charset="0"/>
              </a:rPr>
              <a:t>THE RAINFALL IN THE MUNICIPALITY OF FLORIANÓPOLIS (BRAZIL): THE CASE OF DECEMBER 2022. </a:t>
            </a:r>
            <a:endParaRPr lang="pt-PT" sz="1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00000"/>
              </a:lnSpc>
              <a:spcBef>
                <a:spcPts val="600"/>
              </a:spcBef>
              <a:spcAft>
                <a:spcPts val="600"/>
              </a:spcAft>
            </a:pPr>
            <a:r>
              <a:rPr lang="en-US" sz="1300" b="1" dirty="0">
                <a:effectLst/>
                <a:latin typeface="Palatino Linotype" panose="02040502050505030304" pitchFamily="18" charset="0"/>
                <a:ea typeface="Times New Roman" panose="02020603050405020304" pitchFamily="18" charset="0"/>
                <a:cs typeface="Times New Roman" panose="02020603050405020304" pitchFamily="18" charset="0"/>
              </a:rPr>
              <a:t>Bárbara de Aguiar Dutra</a:t>
            </a:r>
            <a:r>
              <a:rPr lang="en-US" sz="1300" b="1" baseline="30000" dirty="0">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300" b="1" dirty="0">
                <a:effectLst/>
                <a:latin typeface="Palatino Linotype" panose="02040502050505030304" pitchFamily="18" charset="0"/>
                <a:ea typeface="Times New Roman" panose="02020603050405020304" pitchFamily="18" charset="0"/>
                <a:cs typeface="Times New Roman" panose="02020603050405020304" pitchFamily="18" charset="0"/>
              </a:rPr>
              <a:t>*</a:t>
            </a:r>
          </a:p>
          <a:p>
            <a:pPr>
              <a:lnSpc>
                <a:spcPct val="100000"/>
              </a:lnSpc>
              <a:spcBef>
                <a:spcPts val="600"/>
              </a:spcBef>
              <a:spcAft>
                <a:spcPts val="600"/>
              </a:spcAft>
            </a:pPr>
            <a:r>
              <a:rPr lang="en-US" sz="1300" baseline="30000" dirty="0">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PhD candidate in Geography and Territorial Planning at NOVA University Lisbon (NOVA-FCSH), oc.barbaraaguiar@gmail.com</a:t>
            </a:r>
            <a:endParaRPr lang="pt-PT" sz="130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ts val="1300"/>
              </a:lnSpc>
              <a:spcAft>
                <a:spcPts val="1800"/>
              </a:spcAft>
            </a:pPr>
            <a:endParaRPr lang="pt-PT"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pt-PT" dirty="0"/>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1" name="CaixaDeTexto 10">
            <a:extLst>
              <a:ext uri="{FF2B5EF4-FFF2-40B4-BE49-F238E27FC236}">
                <a16:creationId xmlns:a16="http://schemas.microsoft.com/office/drawing/2014/main" id="{9FEBE83E-E16D-10FA-284C-1EE5E6BC77D9}"/>
              </a:ext>
            </a:extLst>
          </p:cNvPr>
          <p:cNvSpPr txBox="1"/>
          <p:nvPr/>
        </p:nvSpPr>
        <p:spPr>
          <a:xfrm>
            <a:off x="5389880" y="6208757"/>
            <a:ext cx="1412240" cy="543739"/>
          </a:xfrm>
          <a:prstGeom prst="rect">
            <a:avLst/>
          </a:prstGeom>
          <a:noFill/>
        </p:spPr>
        <p:txBody>
          <a:bodyPr wrap="square" rtlCol="0">
            <a:spAutoFit/>
          </a:bodyPr>
          <a:lstStyle/>
          <a:p>
            <a:pPr algn="ctr">
              <a:spcBef>
                <a:spcPts val="200"/>
              </a:spcBef>
              <a:spcAft>
                <a:spcPts val="200"/>
              </a:spcAft>
            </a:pPr>
            <a:r>
              <a:rPr lang="en-US" sz="1300" dirty="0">
                <a:latin typeface="Palatino Linotype" panose="02040502050505030304" pitchFamily="18" charset="0"/>
              </a:rPr>
              <a:t>Portugal,</a:t>
            </a:r>
          </a:p>
          <a:p>
            <a:pPr algn="ctr">
              <a:spcBef>
                <a:spcPts val="200"/>
              </a:spcBef>
              <a:spcAft>
                <a:spcPts val="200"/>
              </a:spcAft>
            </a:pPr>
            <a:r>
              <a:rPr lang="en-US" sz="1300" dirty="0">
                <a:latin typeface="Palatino Linotype" panose="02040502050505030304" pitchFamily="18" charset="0"/>
              </a:rPr>
              <a:t>August 2023. </a:t>
            </a:r>
          </a:p>
        </p:txBody>
      </p:sp>
    </p:spTree>
    <p:extLst>
      <p:ext uri="{BB962C8B-B14F-4D97-AF65-F5344CB8AC3E}">
        <p14:creationId xmlns:p14="http://schemas.microsoft.com/office/powerpoint/2010/main" val="289224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621792" y="717767"/>
            <a:ext cx="11179048" cy="6109753"/>
          </a:xfrm>
        </p:spPr>
        <p:txBody>
          <a:bodyPr numCol="1">
            <a:normAutofit/>
          </a:bodyPr>
          <a:lstStyle/>
          <a:p>
            <a:pPr>
              <a:lnSpc>
                <a:spcPts val="1300"/>
              </a:lnSpc>
              <a:spcBef>
                <a:spcPts val="200"/>
              </a:spcBef>
              <a:spcAft>
                <a:spcPts val="2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algn="just">
              <a:lnSpc>
                <a:spcPct val="150000"/>
              </a:lnSpc>
              <a:spcBef>
                <a:spcPts val="200"/>
              </a:spcBef>
              <a:spcAft>
                <a:spcPts val="200"/>
              </a:spcAft>
            </a:pP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 </a:t>
            </a: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represents a </a:t>
            </a: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map of Santa Catarina with precipitation alerts for each region: </a:t>
            </a:r>
          </a:p>
          <a:p>
            <a:pPr marL="817200" lvl="1"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red area represents alerts for persistent and voluminous precipitations, particularly in Grande Florianópolis, Baixo Vale do Itajaí, and North Littoral regions;</a:t>
            </a:r>
          </a:p>
          <a:p>
            <a:pPr marL="817200" lvl="1"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These alerts were issued for the period of December 20th and 21st;</a:t>
            </a:r>
          </a:p>
          <a:p>
            <a:pPr marL="817200" lvl="1"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Precipitation was influenced by maritime circulation, resulting in substantial and sometimes intense rainfall – a very high risk of episodes such as landslides in the regions of Grande Florianópolis, North Littoral, Baixo, and Médio Vale do Itajaí (CIVIL DEFENSE DEC., 2022).</a:t>
            </a:r>
            <a:endParaRPr lang="pt-PT"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300"/>
              </a:lnSpc>
              <a:spcAft>
                <a:spcPts val="1800"/>
              </a:spcAft>
            </a:pPr>
            <a:endParaRPr lang="en-US" sz="18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pic>
        <p:nvPicPr>
          <p:cNvPr id="4" name="Imagem 3">
            <a:extLst>
              <a:ext uri="{FF2B5EF4-FFF2-40B4-BE49-F238E27FC236}">
                <a16:creationId xmlns:a16="http://schemas.microsoft.com/office/drawing/2014/main" id="{CE3A52F8-E64E-F940-FA1A-81CC4B7479FD}"/>
              </a:ext>
            </a:extLst>
          </p:cNvPr>
          <p:cNvPicPr>
            <a:picLocks noChangeAspect="1"/>
          </p:cNvPicPr>
          <p:nvPr/>
        </p:nvPicPr>
        <p:blipFill>
          <a:blip r:embed="rId6"/>
          <a:stretch>
            <a:fillRect/>
          </a:stretch>
        </p:blipFill>
        <p:spPr>
          <a:xfrm>
            <a:off x="4210304" y="3072384"/>
            <a:ext cx="4433448" cy="2976049"/>
          </a:xfrm>
          <a:prstGeom prst="rect">
            <a:avLst/>
          </a:prstGeom>
        </p:spPr>
      </p:pic>
      <p:sp>
        <p:nvSpPr>
          <p:cNvPr id="7" name="CaixaDeTexto 6">
            <a:extLst>
              <a:ext uri="{FF2B5EF4-FFF2-40B4-BE49-F238E27FC236}">
                <a16:creationId xmlns:a16="http://schemas.microsoft.com/office/drawing/2014/main" id="{CF7D1733-9F51-4319-E18E-0A323D8E278C}"/>
              </a:ext>
            </a:extLst>
          </p:cNvPr>
          <p:cNvSpPr txBox="1"/>
          <p:nvPr/>
        </p:nvSpPr>
        <p:spPr>
          <a:xfrm>
            <a:off x="4210304" y="6111296"/>
            <a:ext cx="4433448" cy="413959"/>
          </a:xfrm>
          <a:prstGeom prst="rect">
            <a:avLst/>
          </a:prstGeom>
          <a:noFill/>
        </p:spPr>
        <p:txBody>
          <a:bodyPr wrap="square">
            <a:spAutoFit/>
          </a:bodyPr>
          <a:lstStyle/>
          <a:p>
            <a:pPr algn="ctr">
              <a:lnSpc>
                <a:spcPct val="95000"/>
              </a:lnSpc>
              <a:spcBef>
                <a:spcPts val="200"/>
              </a:spcBef>
              <a:spcAft>
                <a:spcPts val="20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Precipitation volume alert in the December 20th and 21st for the State of Santa Catarina. Source: Civil Defense, 2022</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t-PT"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134620" y="808232"/>
            <a:ext cx="11577320" cy="5545873"/>
          </a:xfrm>
        </p:spPr>
        <p:txBody>
          <a:bodyPr numCol="2">
            <a:normAutofit lnSpcReduction="10000"/>
          </a:bodyPr>
          <a:lstStyle/>
          <a:p>
            <a:pPr>
              <a:lnSpc>
                <a:spcPts val="1300"/>
              </a:lnSpc>
              <a:spcBef>
                <a:spcPts val="600"/>
              </a:spcBef>
              <a:spcAft>
                <a:spcPts val="12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algn="just">
              <a:lnSpc>
                <a:spcPct val="150000"/>
              </a:lnSpc>
              <a:spcBef>
                <a:spcPts val="400"/>
              </a:spcBef>
              <a:spcAft>
                <a:spcPts val="400"/>
              </a:spcAft>
            </a:pPr>
            <a:r>
              <a:rPr lang="en-US" sz="1400" b="1" dirty="0">
                <a:latin typeface="Palatino Linotype" panose="02040502050505030304" pitchFamily="18" charset="0"/>
                <a:ea typeface="Times New Roman" panose="02020603050405020304" pitchFamily="18" charset="0"/>
                <a:cs typeface="Times New Roman" panose="02020603050405020304" pitchFamily="18" charset="0"/>
              </a:rPr>
              <a:t>The </a:t>
            </a:r>
            <a:r>
              <a:rPr lang="en-US" sz="1400" b="1" dirty="0">
                <a:effectLst/>
                <a:latin typeface="Palatino Linotype" panose="02040502050505030304" pitchFamily="18" charset="0"/>
                <a:ea typeface="Times New Roman" panose="02020603050405020304" pitchFamily="18" charset="0"/>
                <a:cs typeface="Times New Roman" panose="02020603050405020304" pitchFamily="18" charset="0"/>
              </a:rPr>
              <a:t>SC Hoje News Newspaper published a note on December 21st:</a:t>
            </a:r>
          </a:p>
          <a:p>
            <a:pPr marL="180000" lvl="1"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90 incidents in Florianópolis as a result of heavy precipitation, leading to landslides and flooding;</a:t>
            </a:r>
          </a:p>
          <a:p>
            <a:pPr marL="180000" lvl="1"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15 people homeless and 1.600 displaced;</a:t>
            </a:r>
          </a:p>
          <a:p>
            <a:pPr marL="180000" lvl="1"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40 residences were interdicted totally or partially</a:t>
            </a:r>
            <a:r>
              <a:rPr lang="en-US" sz="1300" dirty="0">
                <a:latin typeface="Palatino Linotype" panose="02040502050505030304" pitchFamily="18" charset="0"/>
                <a:ea typeface="Times New Roman" panose="02020603050405020304" pitchFamily="18" charset="0"/>
                <a:cs typeface="Times New Roman" panose="02020603050405020304" pitchFamily="18" charset="0"/>
              </a:rPr>
              <a:t>.</a:t>
            </a:r>
            <a:endParaRPr lang="en-US" sz="130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spcBef>
                <a:spcPts val="200"/>
              </a:spcBef>
              <a:spcAft>
                <a:spcPts val="200"/>
              </a:spcAft>
            </a:pPr>
            <a:r>
              <a:rPr lang="en-US" sz="1400" b="1" dirty="0">
                <a:effectLst/>
                <a:latin typeface="Palatino Linotype" panose="02040502050505030304" pitchFamily="18" charset="0"/>
                <a:ea typeface="Times New Roman" panose="02020603050405020304" pitchFamily="18" charset="0"/>
                <a:cs typeface="Times New Roman" panose="02020603050405020304" pitchFamily="18" charset="0"/>
              </a:rPr>
              <a:t>The G1 Santa Catarina Newspaper :</a:t>
            </a:r>
          </a:p>
          <a:p>
            <a:pPr marL="180000" lvl="2"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Landslides and flooding occurred in several cities in the State of Santa Catarina between November 30th and December 1st;</a:t>
            </a:r>
          </a:p>
          <a:p>
            <a:pPr marL="180000" lvl="1"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Roadways were interdicted, including the BR-101 at Morro dos Cavalos in Palhoça;</a:t>
            </a:r>
          </a:p>
          <a:p>
            <a:pPr marL="180000" lvl="1" indent="-180000" algn="just">
              <a:lnSpc>
                <a:spcPct val="150000"/>
              </a:lnSpc>
              <a:spcBef>
                <a:spcPts val="200"/>
              </a:spcBef>
              <a:spcAft>
                <a:spcPts val="2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The Mayor of Florianópolis declared a state of emergency;</a:t>
            </a:r>
          </a:p>
          <a:p>
            <a:pPr marL="180000" lvl="1" indent="-180000" algn="just">
              <a:lnSpc>
                <a:spcPct val="150000"/>
              </a:lnSpc>
              <a:spcBef>
                <a:spcPts val="200"/>
              </a:spcBef>
              <a:spcAft>
                <a:spcPts val="200"/>
              </a:spcAft>
              <a:buFont typeface="Arial" panose="020B0604020202020204" pitchFamily="34" charset="0"/>
              <a:buChar char="•"/>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Cl</a:t>
            </a: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asses and public transportation services, were suspended. </a:t>
            </a:r>
          </a:p>
          <a:p>
            <a:pPr algn="just">
              <a:lnSpc>
                <a:spcPct val="150000"/>
              </a:lnSpc>
              <a:spcBef>
                <a:spcPts val="400"/>
              </a:spcBef>
              <a:spcAft>
                <a:spcPts val="400"/>
              </a:spcAft>
            </a:pPr>
            <a:r>
              <a:rPr lang="en-US"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 represents two photographs in the Municipality of Florianópolis:</a:t>
            </a:r>
          </a:p>
          <a:p>
            <a:pPr marL="180000" lvl="1"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first one (A) is from December 1st and illustrates the damage caused on a traditional street in the Córrego Grande;</a:t>
            </a:r>
          </a:p>
          <a:p>
            <a:pPr marL="742950" lvl="1" indent="-28575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second (B) is from December 19th shows Highway SC-401, a route used by hundreds of vehicles every day, </a:t>
            </a: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and has</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flooding points, impeding traffic. </a:t>
            </a:r>
            <a:endParaRPr lang="pt-PT"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80000" lvl="1" indent="-180000" algn="just">
              <a:lnSpc>
                <a:spcPct val="150000"/>
              </a:lnSpc>
              <a:spcBef>
                <a:spcPts val="400"/>
              </a:spcBef>
              <a:spcAft>
                <a:spcPts val="400"/>
              </a:spcAft>
              <a:buFont typeface="Arial" panose="020B0604020202020204" pitchFamily="34" charset="0"/>
              <a:buChar char="•"/>
            </a:pPr>
            <a:endParaRPr lang="en-US" sz="13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pic>
        <p:nvPicPr>
          <p:cNvPr id="11" name="Imagem 10">
            <a:extLst>
              <a:ext uri="{FF2B5EF4-FFF2-40B4-BE49-F238E27FC236}">
                <a16:creationId xmlns:a16="http://schemas.microsoft.com/office/drawing/2014/main" id="{120A63F1-B515-C7EF-F4D2-3D06789B5221}"/>
              </a:ext>
            </a:extLst>
          </p:cNvPr>
          <p:cNvPicPr>
            <a:picLocks noChangeAspect="1"/>
          </p:cNvPicPr>
          <p:nvPr/>
        </p:nvPicPr>
        <p:blipFill>
          <a:blip r:embed="rId6"/>
          <a:stretch>
            <a:fillRect/>
          </a:stretch>
        </p:blipFill>
        <p:spPr>
          <a:xfrm>
            <a:off x="7477760" y="1683678"/>
            <a:ext cx="3261995" cy="4814851"/>
          </a:xfrm>
          <a:prstGeom prst="rect">
            <a:avLst/>
          </a:prstGeom>
        </p:spPr>
      </p:pic>
      <p:sp>
        <p:nvSpPr>
          <p:cNvPr id="12" name="CaixaDeTexto 11">
            <a:extLst>
              <a:ext uri="{FF2B5EF4-FFF2-40B4-BE49-F238E27FC236}">
                <a16:creationId xmlns:a16="http://schemas.microsoft.com/office/drawing/2014/main" id="{141E3D30-EDE8-8FA3-8DE3-0525F2C96CD9}"/>
              </a:ext>
            </a:extLst>
          </p:cNvPr>
          <p:cNvSpPr txBox="1"/>
          <p:nvPr/>
        </p:nvSpPr>
        <p:spPr>
          <a:xfrm>
            <a:off x="6004313" y="6482942"/>
            <a:ext cx="6208888" cy="246221"/>
          </a:xfrm>
          <a:prstGeom prst="rect">
            <a:avLst/>
          </a:prstGeom>
          <a:noFill/>
        </p:spPr>
        <p:txBody>
          <a:bodyPr wrap="square">
            <a:spAutoFit/>
          </a:bodyPr>
          <a:lstStyle/>
          <a:p>
            <a:pPr indent="360000" algn="ctr">
              <a:spcBef>
                <a:spcPts val="200"/>
              </a:spcBef>
              <a:spcAft>
                <a:spcPts val="20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Damages caused from the December 2022 rainfall. Source: G1 Santa Catarina. </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86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360680" y="806650"/>
            <a:ext cx="11485880" cy="5962466"/>
          </a:xfrm>
        </p:spPr>
        <p:txBody>
          <a:bodyPr numCol="1">
            <a:normAutofit/>
          </a:bodyPr>
          <a:lstStyle/>
          <a:p>
            <a:pPr>
              <a:lnSpc>
                <a:spcPts val="1300"/>
              </a:lnSpc>
              <a:spcBef>
                <a:spcPts val="600"/>
              </a:spcBef>
              <a:spcAft>
                <a:spcPts val="6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algn="just">
              <a:lnSpc>
                <a:spcPct val="100000"/>
              </a:lnSpc>
              <a:spcBef>
                <a:spcPts val="0"/>
              </a:spcBef>
            </a:pP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spcBef>
                <a:spcPts val="200"/>
              </a:spcBef>
              <a:spcAft>
                <a:spcPts val="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Municipality experienced other flood situation in January 2018:</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Resulted in one death and left many residents isolated in Florianópolis;</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 people becoming homeless across the State;</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Precipitation exceeded the climatological average between the 9th and 11th, with approximately 400 mm;</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Civil Defense - this amount of precipitation was nearly three times the monthly average, which ranges from 150 to 170 mm;</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Mayor declared a state of emergency, and over 200 streets were affected (TORRES, 2018);</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Alves and Silveira (2018), </a:t>
            </a: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accumulated monthly precipitation reached 625,4 mm at the Carijós Station, located in the Jurerê neighborhood.</a:t>
            </a:r>
          </a:p>
          <a:p>
            <a:pPr marL="817200" lvl="2" indent="-360000" algn="just">
              <a:lnSpc>
                <a:spcPct val="100000"/>
              </a:lnSpc>
              <a:spcBef>
                <a:spcPts val="200"/>
              </a:spcBef>
              <a:spcAft>
                <a:spcPts val="200"/>
              </a:spcAft>
              <a:buFont typeface="Arial" panose="020B0604020202020204" pitchFamily="34" charset="0"/>
              <a:buChar char="•"/>
            </a:pPr>
            <a:endPar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817200" lvl="2" indent="-360000" algn="just">
              <a:lnSpc>
                <a:spcPct val="150000"/>
              </a:lnSpc>
              <a:spcBef>
                <a:spcPts val="200"/>
              </a:spcBef>
              <a:spcAft>
                <a:spcPts val="200"/>
              </a:spcAft>
              <a:buFont typeface="Arial" panose="020B0604020202020204" pitchFamily="34" charset="0"/>
              <a:buChar char="•"/>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Herrmann and Alves (2014):</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Mesoregion of Grande Florianópolis observed a total of 292 flooding facts;</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159 were flash floods and 133 were gradual flooding (between 1980 and 2010);</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Landslides were sometimes associated with heavy rainfall;</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Municipalities of Florianópolis and Blumenau have the highest frequency of the landslides incidents;</a:t>
            </a:r>
          </a:p>
          <a:p>
            <a:pPr marL="817200" lvl="2" indent="-36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 Municipalities situated in the Grande Florianópolis area, Florianópolis had the highest number of floodin</a:t>
            </a: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 </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episodes, totaling 24. </a:t>
            </a:r>
            <a:endParaRPr lang="pt-PT"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60000" indent="-360000" algn="just">
              <a:lnSpc>
                <a:spcPct val="150000"/>
              </a:lnSpc>
              <a:spcBef>
                <a:spcPts val="200"/>
              </a:spcBef>
              <a:spcAft>
                <a:spcPts val="200"/>
              </a:spcAft>
              <a:buFont typeface="Arial" panose="020B0604020202020204" pitchFamily="34" charset="0"/>
              <a:buChar char="•"/>
            </a:pPr>
            <a:endParaRPr lang="pt-PT"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300"/>
              </a:lnSpc>
              <a:spcAft>
                <a:spcPts val="1800"/>
              </a:spcAft>
            </a:pPr>
            <a:endParaRPr lang="en-US" sz="18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Tree>
    <p:extLst>
      <p:ext uri="{BB962C8B-B14F-4D97-AF65-F5344CB8AC3E}">
        <p14:creationId xmlns:p14="http://schemas.microsoft.com/office/powerpoint/2010/main" val="308386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9144"/>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353060" y="895534"/>
            <a:ext cx="11704320" cy="5962466"/>
          </a:xfrm>
        </p:spPr>
        <p:txBody>
          <a:bodyPr numCol="2">
            <a:normAutofit/>
          </a:bodyPr>
          <a:lstStyle/>
          <a:p>
            <a:pPr>
              <a:lnSpc>
                <a:spcPts val="1300"/>
              </a:lnSpc>
              <a:spcBef>
                <a:spcPts val="600"/>
              </a:spcBef>
              <a:spcAft>
                <a:spcPts val="6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algn="just">
              <a:lnSpc>
                <a:spcPct val="150000"/>
              </a:lnSpc>
              <a:spcBef>
                <a:spcPts val="200"/>
              </a:spcBef>
              <a:spcAft>
                <a:spcPts val="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1997 year:</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Florianópolis experienced several events throughout the year.;</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 January: precipitation deviations exceeded the average, influenced by the South Atlantic Convergence Zone (SACZ);</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January, the Municipality of Florianópolis recorded a deviation of 453 mm above the average precipitation;</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During the summer, there were flash flood and gradual floods, especially in Grande Florianópolis and Vale do Itajaí Mesoregions;</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recipitation exceeding 250 mm;</a:t>
            </a:r>
          </a:p>
          <a:p>
            <a:pPr marL="817200" lvl="1" indent="-360000" algn="just">
              <a:lnSpc>
                <a:spcPct val="150000"/>
              </a:lnSpc>
              <a:spcBef>
                <a:spcPts val="200"/>
              </a:spcBef>
              <a:spcAft>
                <a:spcPts val="200"/>
              </a:spcAft>
              <a:buFont typeface="Courier New" panose="02070309020205020404" pitchFamily="49" charset="0"/>
              <a:buChar char="o"/>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 Municipalities were affected in January, and 37 were affected in October </a:t>
            </a:r>
            <a:r>
              <a:rPr lang="en-US" sz="1300" dirty="0">
                <a:solidFill>
                  <a:srgbClr val="000000"/>
                </a:solidFill>
                <a:effectLst/>
                <a:latin typeface="Palatino Linotype" panose="02040502050505030304" pitchFamily="18" charset="0"/>
                <a:ea typeface="Times New Roman" panose="02020603050405020304" pitchFamily="18" charset="0"/>
                <a:cs typeface="Arial" panose="020B0604020202020204" pitchFamily="34" charset="0"/>
              </a:rPr>
              <a:t>(Marcelino et al, 2014; Herrmann e Alves, 2014).</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algn="just">
              <a:lnSpc>
                <a:spcPct val="150000"/>
              </a:lnSpc>
              <a:spcBef>
                <a:spcPts val="200"/>
              </a:spcBef>
              <a:spcAft>
                <a:spcPts val="200"/>
              </a:spcAft>
            </a:pPr>
            <a:r>
              <a:rPr lang="en-US" sz="1400" b="1" dirty="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Other significant events: December 1995 and November 2008. </a:t>
            </a:r>
            <a:endParaRPr lang="pt-PT"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60000" indent="-360000" algn="just">
              <a:lnSpc>
                <a:spcPct val="150000"/>
              </a:lnSpc>
              <a:spcBef>
                <a:spcPts val="200"/>
              </a:spcBef>
              <a:spcAft>
                <a:spcPts val="200"/>
              </a:spcAft>
              <a:buFont typeface="Arial" panose="020B0604020202020204" pitchFamily="34" charset="0"/>
              <a:buChar char="•"/>
            </a:pPr>
            <a:endParaRPr lang="pt-PT" sz="1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300"/>
              </a:lnSpc>
              <a:spcAft>
                <a:spcPts val="1800"/>
              </a:spcAft>
            </a:pPr>
            <a:endParaRPr lang="en-US" sz="18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pic>
        <p:nvPicPr>
          <p:cNvPr id="16" name="Imagem 15">
            <a:extLst>
              <a:ext uri="{FF2B5EF4-FFF2-40B4-BE49-F238E27FC236}">
                <a16:creationId xmlns:a16="http://schemas.microsoft.com/office/drawing/2014/main" id="{C908D36B-A752-9AC9-9A1B-A66EBFD6E8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640" y="1079856"/>
            <a:ext cx="4859998" cy="2340000"/>
          </a:xfrm>
          <a:prstGeom prst="rect">
            <a:avLst/>
          </a:prstGeom>
        </p:spPr>
      </p:pic>
      <p:pic>
        <p:nvPicPr>
          <p:cNvPr id="18" name="Imagem 17">
            <a:extLst>
              <a:ext uri="{FF2B5EF4-FFF2-40B4-BE49-F238E27FC236}">
                <a16:creationId xmlns:a16="http://schemas.microsoft.com/office/drawing/2014/main" id="{3B152F8D-4B2D-205E-DC04-6C67F21B4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1640" y="3419856"/>
            <a:ext cx="4859998" cy="2340000"/>
          </a:xfrm>
          <a:prstGeom prst="rect">
            <a:avLst/>
          </a:prstGeom>
        </p:spPr>
      </p:pic>
      <p:sp>
        <p:nvSpPr>
          <p:cNvPr id="20" name="CaixaDeTexto 19">
            <a:extLst>
              <a:ext uri="{FF2B5EF4-FFF2-40B4-BE49-F238E27FC236}">
                <a16:creationId xmlns:a16="http://schemas.microsoft.com/office/drawing/2014/main" id="{99BD525D-899C-6625-70C3-EFC75CB4AFFF}"/>
              </a:ext>
            </a:extLst>
          </p:cNvPr>
          <p:cNvSpPr txBox="1"/>
          <p:nvPr/>
        </p:nvSpPr>
        <p:spPr>
          <a:xfrm>
            <a:off x="6771640" y="5772167"/>
            <a:ext cx="4859998" cy="461665"/>
          </a:xfrm>
          <a:prstGeom prst="rect">
            <a:avLst/>
          </a:prstGeom>
          <a:noFill/>
        </p:spPr>
        <p:txBody>
          <a:bodyPr wrap="square">
            <a:spAutoFit/>
          </a:bodyPr>
          <a:lstStyle/>
          <a:p>
            <a:pPr algn="ct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6:</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Damages caused </a:t>
            </a: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by</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December 1995 rainfall. Source: IFSC Campus Florianópolis.</a:t>
            </a:r>
            <a:endParaRPr lang="en-US" sz="1200" dirty="0"/>
          </a:p>
        </p:txBody>
      </p:sp>
    </p:spTree>
    <p:extLst>
      <p:ext uri="{BB962C8B-B14F-4D97-AF65-F5344CB8AC3E}">
        <p14:creationId xmlns:p14="http://schemas.microsoft.com/office/powerpoint/2010/main" val="247140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795528" y="1717767"/>
            <a:ext cx="10741152" cy="3422466"/>
          </a:xfrm>
        </p:spPr>
        <p:txBody>
          <a:bodyPr>
            <a:normAutofit/>
          </a:bodyPr>
          <a:lstStyle/>
          <a:p>
            <a:pPr>
              <a:lnSpc>
                <a:spcPts val="1300"/>
              </a:lnSpc>
              <a:spcAft>
                <a:spcPts val="1800"/>
              </a:spcAft>
            </a:pP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 </a:t>
            </a:r>
            <a:r>
              <a:rPr lang="en-US" sz="16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CONCLUSIONS</a:t>
            </a:r>
          </a:p>
          <a:p>
            <a:pPr marL="180000" lvl="1" indent="-180000" algn="just">
              <a:lnSpc>
                <a:spcPct val="150000"/>
              </a:lnSpc>
              <a:spcBef>
                <a:spcPts val="300"/>
              </a:spcBef>
              <a:spcAft>
                <a:spcPts val="300"/>
              </a:spcAft>
              <a:buFont typeface="Arial" panose="020B0604020202020204" pitchFamily="34" charset="0"/>
              <a:buChar char="•"/>
            </a:pPr>
            <a:r>
              <a:rPr lang="en-US" sz="1400" dirty="0">
                <a:effectLst/>
                <a:latin typeface="Palatino Linotype" panose="02040502050505030304" pitchFamily="18" charset="0"/>
                <a:ea typeface="Times New Roman" panose="02020603050405020304" pitchFamily="18" charset="0"/>
                <a:cs typeface="Times New Roman" panose="02020603050405020304" pitchFamily="18" charset="0"/>
              </a:rPr>
              <a:t>Based in the collected information about the precipitation, it is evident that heavy rainfall occurred during December 2022, exceeding 450 mm and being three times above the historical average;</a:t>
            </a:r>
          </a:p>
          <a:p>
            <a:pPr marL="180000" lvl="1" indent="-180000" algn="just">
              <a:lnSpc>
                <a:spcPct val="150000"/>
              </a:lnSpc>
              <a:spcBef>
                <a:spcPts val="300"/>
              </a:spcBef>
              <a:spcAft>
                <a:spcPts val="300"/>
              </a:spcAft>
              <a:buFont typeface="Arial" panose="020B0604020202020204" pitchFamily="34" charset="0"/>
              <a:buChar char="•"/>
            </a:pPr>
            <a:r>
              <a:rPr lang="en-US" sz="1400" dirty="0">
                <a:effectLst/>
                <a:latin typeface="Palatino Linotype" panose="02040502050505030304" pitchFamily="18" charset="0"/>
                <a:ea typeface="Times New Roman" panose="02020603050405020304" pitchFamily="18" charset="0"/>
                <a:cs typeface="Times New Roman" panose="02020603050405020304" pitchFamily="18" charset="0"/>
              </a:rPr>
              <a:t>In response for this situation, the Mayor of Florianópolis declared a state of emergency;</a:t>
            </a:r>
          </a:p>
          <a:p>
            <a:pPr marL="180000" lvl="1" indent="-180000" algn="just">
              <a:lnSpc>
                <a:spcPct val="150000"/>
              </a:lnSpc>
              <a:spcBef>
                <a:spcPts val="300"/>
              </a:spcBef>
              <a:spcAft>
                <a:spcPts val="300"/>
              </a:spcAft>
              <a:buFont typeface="Arial" panose="020B0604020202020204" pitchFamily="34" charset="0"/>
              <a:buChar char="•"/>
            </a:pPr>
            <a:r>
              <a:rPr lang="en-US" sz="1400" dirty="0">
                <a:effectLst/>
                <a:latin typeface="Palatino Linotype" panose="02040502050505030304" pitchFamily="18" charset="0"/>
                <a:ea typeface="Times New Roman" panose="02020603050405020304" pitchFamily="18" charset="0"/>
                <a:cs typeface="Times New Roman" panose="02020603050405020304" pitchFamily="18" charset="0"/>
              </a:rPr>
              <a:t>In addition, the precipitation that affected the Municipality also had adverse effects on the other places and cities located at the North of the State, as well as in the Baixo and Médio Vale of Itajaí;</a:t>
            </a:r>
            <a:endParaRPr lang="pt-PT" sz="140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180000" lvl="1" indent="-180000" algn="just">
              <a:lnSpc>
                <a:spcPct val="150000"/>
              </a:lnSpc>
              <a:spcBef>
                <a:spcPts val="300"/>
              </a:spcBef>
              <a:spcAft>
                <a:spcPts val="300"/>
              </a:spcAft>
              <a:buFont typeface="Arial" panose="020B0604020202020204" pitchFamily="34" charset="0"/>
              <a:buChar char="•"/>
            </a:pPr>
            <a:r>
              <a:rPr lang="en-US" sz="1400" dirty="0">
                <a:effectLst/>
                <a:latin typeface="Palatino Linotype" panose="02040502050505030304" pitchFamily="18" charset="0"/>
                <a:ea typeface="SimSun" panose="02010600030101010101" pitchFamily="2" charset="-122"/>
                <a:cs typeface="Times New Roman" panose="02020603050405020304" pitchFamily="18" charset="0"/>
              </a:rPr>
              <a:t>The Municipality of Florianópolis has experienced other situations over the years, as demonstrated and documented in the Atlas of Natural Disasters in the State of Santa Catarina;</a:t>
            </a:r>
          </a:p>
          <a:p>
            <a:pPr marL="180000" lvl="1" indent="-180000" algn="just">
              <a:lnSpc>
                <a:spcPct val="150000"/>
              </a:lnSpc>
              <a:spcBef>
                <a:spcPts val="300"/>
              </a:spcBef>
              <a:spcAft>
                <a:spcPts val="300"/>
              </a:spcAft>
              <a:buFont typeface="Arial" panose="020B0604020202020204" pitchFamily="34" charset="0"/>
              <a:buChar char="•"/>
            </a:pPr>
            <a:r>
              <a:rPr lang="en-US" sz="1400" dirty="0">
                <a:effectLst/>
                <a:latin typeface="Palatino Linotype" panose="02040502050505030304" pitchFamily="18" charset="0"/>
                <a:ea typeface="SimSun" panose="02010600030101010101" pitchFamily="2" charset="-122"/>
                <a:cs typeface="Times New Roman" panose="02020603050405020304" pitchFamily="18" charset="0"/>
              </a:rPr>
              <a:t>Sometimes, heavy and intense rainfall can lead to new incidents, such as landslides and slips. </a:t>
            </a:r>
            <a:endParaRPr lang="en-US" sz="14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1" name="CaixaDeTexto 10">
            <a:extLst>
              <a:ext uri="{FF2B5EF4-FFF2-40B4-BE49-F238E27FC236}">
                <a16:creationId xmlns:a16="http://schemas.microsoft.com/office/drawing/2014/main" id="{9FEBE83E-E16D-10FA-284C-1EE5E6BC77D9}"/>
              </a:ext>
            </a:extLst>
          </p:cNvPr>
          <p:cNvSpPr txBox="1"/>
          <p:nvPr/>
        </p:nvSpPr>
        <p:spPr>
          <a:xfrm>
            <a:off x="5389880" y="6251423"/>
            <a:ext cx="1412240" cy="338554"/>
          </a:xfrm>
          <a:prstGeom prst="rect">
            <a:avLst/>
          </a:prstGeom>
          <a:noFill/>
        </p:spPr>
        <p:txBody>
          <a:bodyPr wrap="square" rtlCol="0">
            <a:spAutoFit/>
          </a:bodyPr>
          <a:lstStyle/>
          <a:p>
            <a:pPr algn="ctr"/>
            <a:r>
              <a:rPr lang="en-US" sz="1600" dirty="0">
                <a:latin typeface="Palatino Linotype" panose="02040502050505030304" pitchFamily="18" charset="0"/>
              </a:rPr>
              <a:t>. </a:t>
            </a:r>
          </a:p>
        </p:txBody>
      </p:sp>
    </p:spTree>
    <p:extLst>
      <p:ext uri="{BB962C8B-B14F-4D97-AF65-F5344CB8AC3E}">
        <p14:creationId xmlns:p14="http://schemas.microsoft.com/office/powerpoint/2010/main" val="156698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134620" y="766125"/>
            <a:ext cx="11922760" cy="6043517"/>
          </a:xfrm>
        </p:spPr>
        <p:txBody>
          <a:bodyPr>
            <a:normAutofit fontScale="25000" lnSpcReduction="20000"/>
          </a:bodyPr>
          <a:lstStyle/>
          <a:p>
            <a:pPr>
              <a:lnSpc>
                <a:spcPts val="1300"/>
              </a:lnSpc>
              <a:spcBef>
                <a:spcPts val="200"/>
              </a:spcBef>
              <a:spcAft>
                <a:spcPts val="600"/>
              </a:spcAft>
            </a:pPr>
            <a:r>
              <a:rPr lang="en-US" sz="60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5. </a:t>
            </a:r>
            <a:r>
              <a:rPr lang="en-US" sz="6000"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REFERENCES</a:t>
            </a: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Brazilian Institute of Geography and Statistics (IBGE). Cities and States: Florianópolis. Available online: </a:t>
            </a:r>
            <a:r>
              <a:rPr lang="en-US" sz="3800" b="0" u="sng" dirty="0">
                <a:effectLst/>
                <a:latin typeface="Palatino Linotype" panose="0204050205050503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https://cidades.ibge.gov.br/brasil/sc/florianopolis/panorama</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 (accessed on 23 August 2023).</a:t>
            </a:r>
            <a:endParaRPr lang="pt-PT" sz="3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Monteiro, M. Climatic Characterization for the State of Santa Catarina: an approach to main atmospherics systems which acted during the year. </a:t>
            </a:r>
            <a:r>
              <a:rPr lang="en-US" sz="3800" b="0" i="1" dirty="0">
                <a:effectLst/>
                <a:latin typeface="Palatino Linotype" panose="02040502050505030304" pitchFamily="18" charset="0"/>
                <a:ea typeface="Times New Roman" panose="02020603050405020304" pitchFamily="18" charset="0"/>
                <a:cs typeface="Times New Roman" panose="02020603050405020304" pitchFamily="18" charset="0"/>
              </a:rPr>
              <a:t>Geosul</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3800" b="1" dirty="0">
                <a:effectLst/>
                <a:latin typeface="Palatino Linotype" panose="02040502050505030304" pitchFamily="18" charset="0"/>
                <a:ea typeface="Times New Roman" panose="02020603050405020304" pitchFamily="18" charset="0"/>
                <a:cs typeface="Times New Roman" panose="02020603050405020304" pitchFamily="18" charset="0"/>
              </a:rPr>
              <a:t>2001</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3800" b="0" i="1" dirty="0">
                <a:effectLst/>
                <a:latin typeface="Palatino Linotype" panose="02040502050505030304" pitchFamily="18" charset="0"/>
                <a:ea typeface="Times New Roman" panose="02020603050405020304" pitchFamily="18" charset="0"/>
                <a:cs typeface="Times New Roman" panose="02020603050405020304" pitchFamily="18" charset="0"/>
              </a:rPr>
              <a:t>Volume 16</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 pp.69-78.</a:t>
            </a:r>
            <a:endParaRPr lang="pt-PT" sz="3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Murara, P.G.S. Climatic variability and circulation and respiration diseases in Florianópolis (SC): a contribution to the Medical Climatology. Master Dissertation in Geography. Federal University of Santa Catarina (UFSC), Florianópolis, Brazil. 2012.</a:t>
            </a:r>
            <a:endParaRPr lang="pt-PT" sz="3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National Institute of Meteorology (INMET). Extreme events in Brazil in December 2022. Brasília (Distrito Federal). Available online: </a:t>
            </a:r>
            <a:r>
              <a:rPr lang="en-US" sz="3800" b="0" u="sng" dirty="0">
                <a:effectLst/>
                <a:latin typeface="Palatino Linotype" panose="0204050205050503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https://portal.inmet.gov.br/uploads/notastecnicas/Nota_EventosExtremos_Brasil_Dezembro2022v.pdf</a:t>
            </a:r>
            <a:r>
              <a:rPr lang="pt-PT" sz="3800" b="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(accessed on 22 August 2023. </a:t>
            </a:r>
            <a:endParaRPr lang="pt-PT" sz="3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rPr>
              <a:t>Civil Defense. Actualization: Meteorological Special Aviso DC/SC 20/12 06:30 – Actualization: persistent and voluminous rainfall between this Tuesday (20) and Wednesday (21). Available online: </a:t>
            </a:r>
            <a:r>
              <a:rPr lang="en-US" sz="3800" b="0" u="sng" dirty="0">
                <a:effectLst/>
                <a:latin typeface="Palatino Linotype" panose="0204050205050503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https://www.defesacivil.sc.gov.br/avisos-meteorologicos/atualizacao-aviso-meteorologico-especial-dc-sc-20-12-0630-atualizacao-chuva-persistente-e-volumosa-entre-esta-terca-20-e-a-quarta-feira-21/</a:t>
            </a:r>
            <a:r>
              <a:rPr lang="pt-PT" sz="3800" b="0" dirty="0">
                <a:effectLst/>
                <a:latin typeface="Palatino Linotype" panose="02040502050505030304" pitchFamily="18" charset="0"/>
                <a:ea typeface="Times New Roman" panose="02020603050405020304" pitchFamily="18" charset="0"/>
              </a:rPr>
              <a:t> </a:t>
            </a:r>
            <a:r>
              <a:rPr lang="en-US" sz="3800" b="0" dirty="0">
                <a:effectLst/>
                <a:latin typeface="Palatino Linotype" panose="02040502050505030304" pitchFamily="18" charset="0"/>
                <a:ea typeface="Times New Roman" panose="02020603050405020304" pitchFamily="18" charset="0"/>
              </a:rPr>
              <a:t>(accessed on 23 August 2023). </a:t>
            </a:r>
            <a:endParaRPr lang="pt-PT" sz="3800" b="1" dirty="0">
              <a:effectLst/>
              <a:latin typeface="Palatino Linotype" panose="02040502050505030304" pitchFamily="18" charset="0"/>
              <a:ea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rPr>
              <a:t>SC News Hoje. Civil Defense attended 90 occurrences because of the rainfall in Florianópolis. December 2022. Available online: </a:t>
            </a:r>
            <a:r>
              <a:rPr lang="en-US" sz="3800" b="0" u="sng" dirty="0">
                <a:effectLst/>
                <a:latin typeface="Palatino Linotype" panose="0204050205050503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https://schoje.news/2022/12/21/defesa-civil-atende-90-ocorrencias-por-conta-das-chuvas-em-florianopolis/</a:t>
            </a:r>
            <a:r>
              <a:rPr lang="pt-PT" sz="3800" b="0" dirty="0">
                <a:effectLst/>
                <a:latin typeface="Palatino Linotype" panose="02040502050505030304" pitchFamily="18" charset="0"/>
                <a:ea typeface="Times New Roman" panose="02020603050405020304" pitchFamily="18" charset="0"/>
              </a:rPr>
              <a:t> </a:t>
            </a:r>
            <a:r>
              <a:rPr lang="en-US" sz="3800" b="0" dirty="0">
                <a:effectLst/>
                <a:latin typeface="Palatino Linotype" panose="02040502050505030304" pitchFamily="18" charset="0"/>
                <a:ea typeface="Times New Roman" panose="02020603050405020304" pitchFamily="18" charset="0"/>
              </a:rPr>
              <a:t>(accessed on 22 August 2023).</a:t>
            </a:r>
            <a:endParaRPr lang="pt-PT" sz="3800" b="1" dirty="0">
              <a:effectLst/>
              <a:latin typeface="Palatino Linotype" panose="02040502050505030304" pitchFamily="18" charset="0"/>
              <a:ea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G1 Santa Catarina. Heavy rainfall cause flooding, landslides and interdicted highways in the Grande Florianópolis and others regions of SC. December 2022. Available online: </a:t>
            </a:r>
            <a:r>
              <a:rPr lang="en-US" sz="3800" b="0" u="sng" dirty="0">
                <a:effectLst/>
                <a:latin typeface="Palatino Linotype" panose="0204050205050503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https://g1.globo.com/sc/santa-catarina/noticia/2022/12/01/chuvas-e-alagamentos-em-santa-catarina-e-florianopolis.ghtml</a:t>
            </a:r>
            <a:r>
              <a:rPr lang="pt-PT" sz="3800" b="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3800" b="0" dirty="0">
                <a:effectLst/>
                <a:latin typeface="Palatino Linotype" panose="02040502050505030304" pitchFamily="18" charset="0"/>
                <a:ea typeface="Times New Roman" panose="02020603050405020304" pitchFamily="18" charset="0"/>
                <a:cs typeface="Times New Roman" panose="02020603050405020304" pitchFamily="18" charset="0"/>
              </a:rPr>
              <a:t>(accessed on 22 August 2023). </a:t>
            </a:r>
            <a:endParaRPr lang="pt-PT" sz="3800" b="1"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dirty="0">
                <a:effectLst/>
                <a:latin typeface="Palatino Linotype" panose="02040502050505030304" pitchFamily="18" charset="0"/>
                <a:ea typeface="SimSun" panose="02010600030101010101" pitchFamily="2" charset="-122"/>
                <a:cs typeface="Arial" panose="020B0604020202020204" pitchFamily="34" charset="0"/>
              </a:rPr>
              <a:t>Torres, A. Rainfall causes </a:t>
            </a:r>
            <a:r>
              <a:rPr lang="en-US" sz="3800" dirty="0" err="1">
                <a:effectLst/>
                <a:latin typeface="Palatino Linotype" panose="02040502050505030304" pitchFamily="18" charset="0"/>
                <a:ea typeface="SimSun" panose="02010600030101010101" pitchFamily="2" charset="-122"/>
                <a:cs typeface="Arial" panose="020B0604020202020204" pitchFamily="34" charset="0"/>
              </a:rPr>
              <a:t>obtis</a:t>
            </a:r>
            <a:r>
              <a:rPr lang="en-US" sz="3800" dirty="0">
                <a:effectLst/>
                <a:latin typeface="Palatino Linotype" panose="02040502050505030304" pitchFamily="18" charset="0"/>
                <a:ea typeface="SimSun" panose="02010600030101010101" pitchFamily="2" charset="-122"/>
                <a:cs typeface="Arial" panose="020B0604020202020204" pitchFamily="34" charset="0"/>
              </a:rPr>
              <a:t>, leave the residents isolated in Florianópolis and 500 homeless in SC. </a:t>
            </a:r>
            <a:r>
              <a:rPr lang="pt-PT" sz="3800" dirty="0">
                <a:effectLst/>
                <a:latin typeface="Palatino Linotype" panose="02040502050505030304" pitchFamily="18" charset="0"/>
                <a:ea typeface="SimSun" panose="02010600030101010101" pitchFamily="2" charset="-122"/>
                <a:cs typeface="Arial" panose="020B0604020202020204" pitchFamily="34" charset="0"/>
              </a:rPr>
              <a:t>Cotidiano - Notícias/UOL. </a:t>
            </a:r>
            <a:r>
              <a:rPr lang="en-US" sz="3800" dirty="0">
                <a:effectLst/>
                <a:latin typeface="Palatino Linotype" panose="02040502050505030304" pitchFamily="18" charset="0"/>
                <a:ea typeface="SimSun" panose="02010600030101010101" pitchFamily="2" charset="-122"/>
                <a:cs typeface="Arial" panose="020B0604020202020204" pitchFamily="34" charset="0"/>
              </a:rPr>
              <a:t>Available online: &lt;</a:t>
            </a:r>
            <a:r>
              <a:rPr lang="en-US" sz="3800" u="sng" dirty="0">
                <a:effectLst/>
                <a:latin typeface="Palatino Linotype" panose="02040502050505030304" pitchFamily="18" charset="0"/>
                <a:ea typeface="SimSun" panose="02010600030101010101" pitchFamily="2" charset="-122"/>
                <a:cs typeface="Arial" panose="020B0604020202020204" pitchFamily="34" charset="0"/>
                <a:hlinkClick r:id="rId9">
                  <a:extLst>
                    <a:ext uri="{A12FA001-AC4F-418D-AE19-62706E023703}">
                      <ahyp:hlinkClr xmlns:ahyp="http://schemas.microsoft.com/office/drawing/2018/hyperlinkcolor" val="tx"/>
                    </a:ext>
                  </a:extLst>
                </a:hlinkClick>
              </a:rPr>
              <a:t>https://noticias.uol.com.br/cotidiano/ultimas-noticias/2018/01/11/chuva-deixa-moradores-ilhados-em-florianopolis-e-provoca-mortes.htm</a:t>
            </a:r>
            <a:r>
              <a:rPr lang="en-US" sz="3800" dirty="0">
                <a:effectLst/>
                <a:latin typeface="Palatino Linotype" panose="02040502050505030304" pitchFamily="18" charset="0"/>
                <a:ea typeface="SimSun" panose="02010600030101010101" pitchFamily="2" charset="-122"/>
                <a:cs typeface="Arial" panose="020B0604020202020204" pitchFamily="34" charset="0"/>
              </a:rPr>
              <a:t>&gt; (</a:t>
            </a:r>
            <a:r>
              <a:rPr lang="en-US" sz="3800" dirty="0" err="1">
                <a:effectLst/>
                <a:latin typeface="Palatino Linotype" panose="02040502050505030304" pitchFamily="18" charset="0"/>
                <a:ea typeface="SimSun" panose="02010600030101010101" pitchFamily="2" charset="-122"/>
                <a:cs typeface="Arial" panose="020B0604020202020204" pitchFamily="34" charset="0"/>
              </a:rPr>
              <a:t>acessed</a:t>
            </a:r>
            <a:r>
              <a:rPr lang="en-US" sz="3800" dirty="0">
                <a:effectLst/>
                <a:latin typeface="Palatino Linotype" panose="02040502050505030304" pitchFamily="18" charset="0"/>
                <a:ea typeface="SimSun" panose="02010600030101010101" pitchFamily="2" charset="-122"/>
                <a:cs typeface="Arial" panose="020B0604020202020204" pitchFamily="34" charset="0"/>
              </a:rPr>
              <a:t> on 21 August 2023).</a:t>
            </a:r>
            <a:endParaRPr lang="pt-PT" sz="3800" dirty="0">
              <a:effectLst/>
              <a:latin typeface="Palatino Linotype" panose="02040502050505030304" pitchFamily="18" charset="0"/>
              <a:ea typeface="SimSun" panose="02010600030101010101" pitchFamily="2" charset="-122"/>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Alves, M.P.A.; Silveira, R.B. </a:t>
            </a:r>
            <a:r>
              <a:rPr lang="en-US" sz="3800" dirty="0" err="1">
                <a:effectLst/>
                <a:latin typeface="Palatino Linotype" panose="02040502050505030304" pitchFamily="18" charset="0"/>
                <a:ea typeface="SimSun" panose="02010600030101010101" pitchFamily="2" charset="-122"/>
                <a:cs typeface="Times New Roman" panose="02020603050405020304" pitchFamily="18" charset="0"/>
              </a:rPr>
              <a:t>Spacial</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Analyze of the precipitation in Florianópolis – SC: the case of January 2018. </a:t>
            </a:r>
            <a:r>
              <a:rPr lang="en-US" sz="3800" i="1" dirty="0">
                <a:effectLst/>
                <a:latin typeface="Palatino Linotype" panose="02040502050505030304" pitchFamily="18" charset="0"/>
                <a:ea typeface="SimSun" panose="02010600030101010101" pitchFamily="2" charset="-122"/>
                <a:cs typeface="Times New Roman" panose="02020603050405020304" pitchFamily="18" charset="0"/>
              </a:rPr>
              <a:t>Proceedings of XIII Geographic Climatology Brazilian Symposium </a:t>
            </a:r>
            <a:r>
              <a:rPr lang="en-US" sz="3800" b="1" dirty="0">
                <a:effectLst/>
                <a:latin typeface="Palatino Linotype" panose="02040502050505030304" pitchFamily="18" charset="0"/>
                <a:ea typeface="SimSun" panose="02010600030101010101" pitchFamily="2" charset="-122"/>
                <a:cs typeface="Times New Roman" panose="02020603050405020304" pitchFamily="18" charset="0"/>
              </a:rPr>
              <a:t>2018</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a:t>
            </a:r>
            <a:r>
              <a:rPr lang="pt-PT" sz="3800" dirty="0">
                <a:effectLst/>
                <a:latin typeface="Palatino Linotype" panose="02040502050505030304" pitchFamily="18" charset="0"/>
                <a:ea typeface="SimSun" panose="02010600030101010101" pitchFamily="2" charset="-122"/>
                <a:cs typeface="Times New Roman" panose="02020603050405020304" pitchFamily="18" charset="0"/>
              </a:rPr>
              <a:t>pp.1469-1478.</a:t>
            </a:r>
          </a:p>
          <a:p>
            <a:pPr marL="342900" indent="-342900" algn="just">
              <a:lnSpc>
                <a:spcPct val="170000"/>
              </a:lnSpc>
              <a:spcBef>
                <a:spcPts val="200"/>
              </a:spcBef>
              <a:spcAft>
                <a:spcPts val="200"/>
              </a:spcAft>
              <a:buFont typeface="+mj-lt"/>
              <a:buAutoNum type="arabicPeriod"/>
            </a:pP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Herrmann, M.L.P.; Alves, D.B. The main negatives consequences </a:t>
            </a:r>
            <a:r>
              <a:rPr lang="en-US" sz="3800" dirty="0" err="1">
                <a:effectLst/>
                <a:latin typeface="Palatino Linotype" panose="02040502050505030304" pitchFamily="18" charset="0"/>
                <a:ea typeface="SimSun" panose="02010600030101010101" pitchFamily="2" charset="-122"/>
                <a:cs typeface="Times New Roman" panose="02020603050405020304" pitchFamily="18" charset="0"/>
              </a:rPr>
              <a:t>provocated</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by the atmospherics adversities in the Santa Catarina State. In </a:t>
            </a:r>
            <a:r>
              <a:rPr lang="en-US" sz="3800" i="1" dirty="0">
                <a:effectLst/>
                <a:latin typeface="Palatino Linotype" panose="02040502050505030304" pitchFamily="18" charset="0"/>
                <a:ea typeface="SimSun" panose="02010600030101010101" pitchFamily="2" charset="-122"/>
                <a:cs typeface="Times New Roman" panose="02020603050405020304" pitchFamily="18" charset="0"/>
              </a:rPr>
              <a:t>Naturals Disasters Atlas of the State of Santa Catarina between the </a:t>
            </a:r>
            <a:r>
              <a:rPr lang="en-US" sz="3800" i="1" dirty="0" err="1">
                <a:effectLst/>
                <a:latin typeface="Palatino Linotype" panose="02040502050505030304" pitchFamily="18" charset="0"/>
                <a:ea typeface="SimSun" panose="02010600030101010101" pitchFamily="2" charset="-122"/>
                <a:cs typeface="Times New Roman" panose="02020603050405020304" pitchFamily="18" charset="0"/>
              </a:rPr>
              <a:t>periodo</a:t>
            </a:r>
            <a:r>
              <a:rPr lang="en-US" sz="3800" i="1" dirty="0">
                <a:effectLst/>
                <a:latin typeface="Palatino Linotype" panose="02040502050505030304" pitchFamily="18" charset="0"/>
                <a:ea typeface="SimSun" panose="02010600030101010101" pitchFamily="2" charset="-122"/>
                <a:cs typeface="Times New Roman" panose="02020603050405020304" pitchFamily="18" charset="0"/>
              </a:rPr>
              <a:t> of 1980 and 2010,</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2nd ed.; Editor 1, M.L.P.H. Publisher: Geographic and Historical Institute of Santa Catarina – IHGSC; Geographics Notebooks – GCN/UFSC, Florianópolis, Brazil, 2014. Volume 1, pp. 83-93.</a:t>
            </a:r>
            <a:endParaRPr lang="pt-PT" sz="3800" dirty="0">
              <a:effectLst/>
              <a:latin typeface="Palatino Linotype" panose="02040502050505030304" pitchFamily="18" charset="0"/>
              <a:ea typeface="SimSun" panose="02010600030101010101" pitchFamily="2" charset="-122"/>
              <a:cs typeface="Times New Roman" panose="02020603050405020304" pitchFamily="18" charset="0"/>
            </a:endParaRPr>
          </a:p>
          <a:p>
            <a:pPr marL="342900" indent="-342900" algn="just">
              <a:lnSpc>
                <a:spcPct val="170000"/>
              </a:lnSpc>
              <a:spcBef>
                <a:spcPts val="200"/>
              </a:spcBef>
              <a:spcAft>
                <a:spcPts val="200"/>
              </a:spcAft>
              <a:buFont typeface="+mj-lt"/>
              <a:buAutoNum type="arabicPeriod"/>
            </a:pPr>
            <a:r>
              <a:rPr lang="pt-PT" sz="3800" dirty="0">
                <a:effectLst/>
                <a:latin typeface="Palatino Linotype" panose="02040502050505030304" pitchFamily="18" charset="0"/>
                <a:ea typeface="SimSun" panose="02010600030101010101" pitchFamily="2" charset="-122"/>
                <a:cs typeface="Times New Roman" panose="02020603050405020304" pitchFamily="18" charset="0"/>
              </a:rPr>
              <a:t>Marcelino, I.P.V.O </a:t>
            </a:r>
            <a:r>
              <a:rPr lang="pt-PT" sz="3800" i="1" dirty="0">
                <a:effectLst/>
                <a:latin typeface="Palatino Linotype" panose="02040502050505030304" pitchFamily="18" charset="0"/>
                <a:ea typeface="SimSun" panose="02010600030101010101" pitchFamily="2" charset="-122"/>
                <a:cs typeface="Times New Roman" panose="02020603050405020304" pitchFamily="18" charset="0"/>
              </a:rPr>
              <a:t>et al</a:t>
            </a:r>
            <a:r>
              <a:rPr lang="pt-PT" sz="3800"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Atmospherics </a:t>
            </a:r>
            <a:r>
              <a:rPr lang="en-US" sz="3800" dirty="0" err="1">
                <a:effectLst/>
                <a:latin typeface="Palatino Linotype" panose="02040502050505030304" pitchFamily="18" charset="0"/>
                <a:ea typeface="SimSun" panose="02010600030101010101" pitchFamily="2" charset="-122"/>
                <a:cs typeface="Times New Roman" panose="02020603050405020304" pitchFamily="18" charset="0"/>
              </a:rPr>
              <a:t>adversisties</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in the State of Santa Catarina between 1980 and 2010. In: </a:t>
            </a:r>
            <a:r>
              <a:rPr lang="en-US" sz="3800" i="1" dirty="0">
                <a:effectLst/>
                <a:latin typeface="Palatino Linotype" panose="02040502050505030304" pitchFamily="18" charset="0"/>
                <a:ea typeface="SimSun" panose="02010600030101010101" pitchFamily="2" charset="-122"/>
                <a:cs typeface="Times New Roman" panose="02020603050405020304" pitchFamily="18" charset="0"/>
              </a:rPr>
              <a:t>Naturals Disasters Atlas of the State of Santa Catarina between the </a:t>
            </a:r>
            <a:r>
              <a:rPr lang="en-US" sz="3800" i="1" dirty="0" err="1">
                <a:effectLst/>
                <a:latin typeface="Palatino Linotype" panose="02040502050505030304" pitchFamily="18" charset="0"/>
                <a:ea typeface="SimSun" panose="02010600030101010101" pitchFamily="2" charset="-122"/>
                <a:cs typeface="Times New Roman" panose="02020603050405020304" pitchFamily="18" charset="0"/>
              </a:rPr>
              <a:t>periodo</a:t>
            </a:r>
            <a:r>
              <a:rPr lang="en-US" sz="3800" i="1" dirty="0">
                <a:effectLst/>
                <a:latin typeface="Palatino Linotype" panose="02040502050505030304" pitchFamily="18" charset="0"/>
                <a:ea typeface="SimSun" panose="02010600030101010101" pitchFamily="2" charset="-122"/>
                <a:cs typeface="Times New Roman" panose="02020603050405020304" pitchFamily="18" charset="0"/>
              </a:rPr>
              <a:t> of 1980 and 2010</a:t>
            </a:r>
            <a:r>
              <a:rPr lang="en-US" sz="3800" dirty="0">
                <a:effectLst/>
                <a:latin typeface="Palatino Linotype" panose="02040502050505030304" pitchFamily="18" charset="0"/>
                <a:ea typeface="SimSun" panose="02010600030101010101" pitchFamily="2" charset="-122"/>
                <a:cs typeface="Times New Roman" panose="02020603050405020304" pitchFamily="18" charset="0"/>
              </a:rPr>
              <a:t>, 2nd ed.; Editor 1, M.L.P.H. Publisher: Geographic and Historical Institute of Santa Catarina – IHGSC; Geographics Notebooks – GCN/UFSC, Florianópolis, Brazil, 2014. Volume 1, pp. 13-82.</a:t>
            </a:r>
            <a:endParaRPr lang="pt-PT" sz="3800" dirty="0">
              <a:effectLst/>
              <a:latin typeface="Palatino Linotype" panose="02040502050505030304" pitchFamily="18" charset="0"/>
              <a:ea typeface="SimSun" panose="02010600030101010101" pitchFamily="2" charset="-122"/>
              <a:cs typeface="Times New Roman" panose="02020603050405020304" pitchFamily="18" charset="0"/>
            </a:endParaRPr>
          </a:p>
          <a:p>
            <a:pPr>
              <a:lnSpc>
                <a:spcPts val="1300"/>
              </a:lnSpc>
              <a:spcAft>
                <a:spcPts val="1800"/>
              </a:spcAft>
            </a:pPr>
            <a:endParaRPr lang="en-US"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10"/>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11"/>
          <a:stretch>
            <a:fillRect/>
          </a:stretch>
        </p:blipFill>
        <p:spPr>
          <a:xfrm>
            <a:off x="10986264" y="177767"/>
            <a:ext cx="814576" cy="540000"/>
          </a:xfrm>
          <a:prstGeom prst="rect">
            <a:avLst/>
          </a:prstGeom>
        </p:spPr>
      </p:pic>
    </p:spTree>
    <p:extLst>
      <p:ext uri="{BB962C8B-B14F-4D97-AF65-F5344CB8AC3E}">
        <p14:creationId xmlns:p14="http://schemas.microsoft.com/office/powerpoint/2010/main" val="145914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2250948" y="2672322"/>
            <a:ext cx="7690104" cy="906780"/>
          </a:xfrm>
        </p:spPr>
        <p:txBody>
          <a:bodyPr>
            <a:normAutofit lnSpcReduction="10000"/>
          </a:bodyPr>
          <a:lstStyle/>
          <a:p>
            <a:pPr>
              <a:lnSpc>
                <a:spcPct val="150000"/>
              </a:lnSpc>
              <a:spcBef>
                <a:spcPts val="200"/>
              </a:spcBef>
              <a:spcAft>
                <a:spcPts val="200"/>
              </a:spcAft>
            </a:pPr>
            <a:r>
              <a:rPr lang="pt-PT" sz="1800"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Thank</a:t>
            </a:r>
            <a:r>
              <a:rPr lang="pt-PT" sz="18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pt-PT" sz="1800"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you</a:t>
            </a:r>
            <a:r>
              <a:rPr lang="pt-PT" sz="18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for </a:t>
            </a:r>
            <a:r>
              <a:rPr lang="pt-PT" sz="1800"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your</a:t>
            </a:r>
            <a:r>
              <a:rPr lang="pt-PT" sz="18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pt-PT" sz="1800"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attention</a:t>
            </a:r>
            <a:r>
              <a:rPr lang="pt-PT" sz="18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pPr>
              <a:lnSpc>
                <a:spcPct val="150000"/>
              </a:lnSpc>
              <a:spcBef>
                <a:spcPts val="200"/>
              </a:spcBef>
              <a:spcAft>
                <a:spcPts val="200"/>
              </a:spcAft>
            </a:pPr>
            <a:r>
              <a:rPr lang="pt-PT" sz="1800" b="1" dirty="0">
                <a:effectLst/>
                <a:latin typeface="Palatino Linotype" panose="02040502050505030304" pitchFamily="18" charset="0"/>
                <a:ea typeface="Times New Roman" panose="02020603050405020304" pitchFamily="18" charset="0"/>
                <a:cs typeface="Times New Roman" panose="02020603050405020304" pitchFamily="18" charset="0"/>
              </a:rPr>
              <a:t>Obrigada</a:t>
            </a:r>
            <a:r>
              <a:rPr lang="pt-PT" sz="1800" b="1" dirty="0">
                <a:latin typeface="Palatino Linotype" panose="02040502050505030304" pitchFamily="18" charset="0"/>
                <a:ea typeface="Times New Roman" panose="02020603050405020304" pitchFamily="18" charset="0"/>
                <a:cs typeface="Times New Roman" panose="02020603050405020304" pitchFamily="18" charset="0"/>
              </a:rPr>
              <a:t> pela sua </a:t>
            </a:r>
            <a:r>
              <a:rPr lang="pt-PT" sz="1800" b="1">
                <a:latin typeface="Palatino Linotype" panose="02040502050505030304" pitchFamily="18" charset="0"/>
                <a:ea typeface="Times New Roman" panose="02020603050405020304" pitchFamily="18" charset="0"/>
                <a:cs typeface="Times New Roman" panose="02020603050405020304" pitchFamily="18" charset="0"/>
              </a:rPr>
              <a:t>atenção!</a:t>
            </a:r>
            <a:endParaRPr lang="pt-PT" sz="18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1" name="CaixaDeTexto 10">
            <a:extLst>
              <a:ext uri="{FF2B5EF4-FFF2-40B4-BE49-F238E27FC236}">
                <a16:creationId xmlns:a16="http://schemas.microsoft.com/office/drawing/2014/main" id="{9FEBE83E-E16D-10FA-284C-1EE5E6BC77D9}"/>
              </a:ext>
            </a:extLst>
          </p:cNvPr>
          <p:cNvSpPr txBox="1"/>
          <p:nvPr/>
        </p:nvSpPr>
        <p:spPr>
          <a:xfrm>
            <a:off x="5389880" y="6251423"/>
            <a:ext cx="1412240" cy="338554"/>
          </a:xfrm>
          <a:prstGeom prst="rect">
            <a:avLst/>
          </a:prstGeom>
          <a:noFill/>
        </p:spPr>
        <p:txBody>
          <a:bodyPr wrap="square" rtlCol="0">
            <a:spAutoFit/>
          </a:bodyPr>
          <a:lstStyle/>
          <a:p>
            <a:pPr algn="ctr"/>
            <a:r>
              <a:rPr lang="en-US" sz="1600" dirty="0">
                <a:latin typeface="Palatino Linotype" panose="02040502050505030304" pitchFamily="18" charset="0"/>
              </a:rPr>
              <a:t>. </a:t>
            </a:r>
          </a:p>
        </p:txBody>
      </p:sp>
    </p:spTree>
    <p:extLst>
      <p:ext uri="{BB962C8B-B14F-4D97-AF65-F5344CB8AC3E}">
        <p14:creationId xmlns:p14="http://schemas.microsoft.com/office/powerpoint/2010/main" val="1453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2" name="CaixaDeTexto 11">
            <a:extLst>
              <a:ext uri="{FF2B5EF4-FFF2-40B4-BE49-F238E27FC236}">
                <a16:creationId xmlns:a16="http://schemas.microsoft.com/office/drawing/2014/main" id="{BD32C84C-47F8-5CD7-66E9-227F6132497D}"/>
              </a:ext>
            </a:extLst>
          </p:cNvPr>
          <p:cNvSpPr txBox="1"/>
          <p:nvPr/>
        </p:nvSpPr>
        <p:spPr>
          <a:xfrm>
            <a:off x="1222248" y="806226"/>
            <a:ext cx="9915144" cy="403252"/>
          </a:xfrm>
          <a:prstGeom prst="rect">
            <a:avLst/>
          </a:prstGeom>
          <a:noFill/>
          <a:ln w="12700"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1500" b="1" dirty="0">
                <a:effectLst/>
                <a:latin typeface="Palatino Linotype" panose="02040502050505030304" pitchFamily="18" charset="0"/>
                <a:ea typeface="Times New Roman" panose="02020603050405020304" pitchFamily="18" charset="0"/>
                <a:cs typeface="Times New Roman" panose="02020603050405020304" pitchFamily="18" charset="0"/>
              </a:rPr>
              <a:t>THE RAINFALL IN THE MUNICIPALITY OF FLORIANÓPOLIS (BRAZIL): THE CASE OF DECEMBER 2022. </a:t>
            </a:r>
            <a:endParaRPr lang="pt-PT" sz="15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D4DBE511-BDEF-3271-4790-784721677FAE}"/>
              </a:ext>
            </a:extLst>
          </p:cNvPr>
          <p:cNvSpPr txBox="1"/>
          <p:nvPr/>
        </p:nvSpPr>
        <p:spPr>
          <a:xfrm>
            <a:off x="1628942" y="1634052"/>
            <a:ext cx="2513290" cy="1060098"/>
          </a:xfrm>
          <a:prstGeom prst="rect">
            <a:avLst/>
          </a:prstGeom>
          <a:noFill/>
          <a:ln w="9525"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180000" algn="ctr">
              <a:lnSpc>
                <a:spcPct val="114000"/>
              </a:lnSpc>
              <a:spcBef>
                <a:spcPts val="200"/>
              </a:spcBef>
              <a:spcAft>
                <a:spcPts val="200"/>
              </a:spcAft>
              <a:buAutoNum type="arabicPeriod"/>
            </a:pPr>
            <a:r>
              <a:rPr lang="en-US" sz="1300" b="1" u="sng" dirty="0">
                <a:effectLst/>
                <a:latin typeface="Palatino Linotype" panose="02040502050505030304" pitchFamily="18" charset="0"/>
                <a:ea typeface="Times New Roman" panose="02020603050405020304" pitchFamily="18" charset="0"/>
                <a:cs typeface="Times New Roman" panose="02020603050405020304" pitchFamily="18" charset="0"/>
              </a:rPr>
              <a:t>INTRODUCTION</a:t>
            </a:r>
          </a:p>
          <a:p>
            <a:pPr marL="180000" indent="-180000" algn="just">
              <a:lnSpc>
                <a:spcPct val="114000"/>
              </a:lnSpc>
              <a:spcBef>
                <a:spcPts val="200"/>
              </a:spcBef>
              <a:spcAft>
                <a:spcPts val="200"/>
              </a:spcAft>
            </a:pPr>
            <a:r>
              <a:rPr lang="en-US" sz="1100" dirty="0">
                <a:latin typeface="Palatino Linotype" panose="02040502050505030304" pitchFamily="18" charset="0"/>
                <a:ea typeface="Times New Roman" panose="02020603050405020304" pitchFamily="18" charset="0"/>
                <a:cs typeface="Times New Roman" panose="02020603050405020304" pitchFamily="18" charset="0"/>
              </a:rPr>
              <a:t>1.1 The Municipality of Florianópolis;</a:t>
            </a:r>
          </a:p>
          <a:p>
            <a:pPr marL="180000" indent="-180000" algn="just">
              <a:lnSpc>
                <a:spcPct val="114000"/>
              </a:lnSpc>
              <a:spcBef>
                <a:spcPts val="200"/>
              </a:spcBef>
              <a:spcAft>
                <a:spcPts val="200"/>
              </a:spcAft>
            </a:pPr>
            <a:r>
              <a:rPr lang="en-US" sz="1100" dirty="0">
                <a:latin typeface="Palatino Linotype" panose="02040502050505030304" pitchFamily="18" charset="0"/>
                <a:ea typeface="Times New Roman" panose="02020603050405020304" pitchFamily="18" charset="0"/>
                <a:cs typeface="Times New Roman" panose="02020603050405020304" pitchFamily="18" charset="0"/>
              </a:rPr>
              <a:t>1.2 The State of Santa Catarina;</a:t>
            </a:r>
          </a:p>
          <a:p>
            <a:pPr marL="180000" indent="-180000" algn="just">
              <a:lnSpc>
                <a:spcPct val="114000"/>
              </a:lnSpc>
              <a:spcBef>
                <a:spcPts val="200"/>
              </a:spcBef>
              <a:spcAft>
                <a:spcPts val="200"/>
              </a:spcAft>
            </a:pPr>
            <a:r>
              <a:rPr lang="en-US" sz="1100" dirty="0">
                <a:latin typeface="Palatino Linotype" panose="02040502050505030304" pitchFamily="18" charset="0"/>
                <a:ea typeface="Times New Roman" panose="02020603050405020304" pitchFamily="18" charset="0"/>
                <a:cs typeface="Times New Roman" panose="02020603050405020304" pitchFamily="18" charset="0"/>
              </a:rPr>
              <a:t>1.3 Study Objective.</a:t>
            </a:r>
            <a:endParaRPr lang="pt-PT" sz="11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5" name="CaixaDeTexto 14">
            <a:extLst>
              <a:ext uri="{FF2B5EF4-FFF2-40B4-BE49-F238E27FC236}">
                <a16:creationId xmlns:a16="http://schemas.microsoft.com/office/drawing/2014/main" id="{87E8BA55-47B4-5245-1808-F2FD6902DB41}"/>
              </a:ext>
            </a:extLst>
          </p:cNvPr>
          <p:cNvSpPr txBox="1"/>
          <p:nvPr/>
        </p:nvSpPr>
        <p:spPr>
          <a:xfrm>
            <a:off x="6034685" y="1499483"/>
            <a:ext cx="5766155" cy="1286891"/>
          </a:xfrm>
          <a:prstGeom prst="rect">
            <a:avLst/>
          </a:prstGeom>
          <a:noFill/>
          <a:ln w="9525"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180000" algn="ctr">
              <a:lnSpc>
                <a:spcPct val="114000"/>
              </a:lnSpc>
              <a:spcBef>
                <a:spcPts val="200"/>
              </a:spcBef>
              <a:spcAft>
                <a:spcPts val="200"/>
              </a:spcAft>
            </a:pPr>
            <a:r>
              <a:rPr lang="en-US" sz="1300" b="1" dirty="0">
                <a:latin typeface="Palatino Linotype" panose="02040502050505030304" pitchFamily="18" charset="0"/>
                <a:ea typeface="Times New Roman" panose="02020603050405020304" pitchFamily="18" charset="0"/>
                <a:cs typeface="Times New Roman" panose="02020603050405020304" pitchFamily="18" charset="0"/>
              </a:rPr>
              <a:t>2</a:t>
            </a:r>
            <a:r>
              <a:rPr lang="en-US" sz="1300" b="1"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METHODS</a:t>
            </a:r>
          </a:p>
          <a:p>
            <a:pPr marL="180000" lvl="1" indent="-180000" algn="just">
              <a:lnSpc>
                <a:spcPct val="114000"/>
              </a:lnSpc>
              <a:spcBef>
                <a:spcPts val="200"/>
              </a:spcBef>
              <a:spcAft>
                <a:spcPts val="200"/>
              </a:spcAft>
            </a:pPr>
            <a:r>
              <a:rPr lang="en-US" sz="1100" dirty="0">
                <a:latin typeface="Palatino Linotype" panose="02040502050505030304" pitchFamily="18" charset="0"/>
                <a:ea typeface="Times New Roman" panose="02020603050405020304" pitchFamily="18" charset="0"/>
                <a:cs typeface="Times New Roman" panose="02020603050405020304" pitchFamily="18" charset="0"/>
              </a:rPr>
              <a:t>2.1 The present article:</a:t>
            </a:r>
          </a:p>
          <a:p>
            <a:pPr marL="360000" lvl="2"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ainfall data from National Institute </a:t>
            </a:r>
            <a:r>
              <a:rPr lang="en-US" sz="11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of Meteorology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Excel Software;</a:t>
            </a:r>
          </a:p>
          <a:p>
            <a:pPr marL="360000" lvl="2"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Satellite images, Defense Civil website, photographs, and images from newspapers;</a:t>
            </a:r>
          </a:p>
          <a:p>
            <a:pPr marL="360000" lvl="2"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Atlas of Natural Disasters </a:t>
            </a:r>
            <a:r>
              <a:rPr lang="en-US" sz="11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in</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State of Santa Catarina.</a:t>
            </a:r>
            <a:endParaRPr lang="pt-PT" sz="11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6" name="CaixaDeTexto 15">
            <a:extLst>
              <a:ext uri="{FF2B5EF4-FFF2-40B4-BE49-F238E27FC236}">
                <a16:creationId xmlns:a16="http://schemas.microsoft.com/office/drawing/2014/main" id="{721FAEE5-825B-11A1-859A-990CADEF652B}"/>
              </a:ext>
            </a:extLst>
          </p:cNvPr>
          <p:cNvSpPr txBox="1"/>
          <p:nvPr/>
        </p:nvSpPr>
        <p:spPr>
          <a:xfrm>
            <a:off x="6420870" y="3770654"/>
            <a:ext cx="5379970" cy="2693238"/>
          </a:xfrm>
          <a:prstGeom prst="rect">
            <a:avLst/>
          </a:prstGeom>
          <a:noFill/>
          <a:ln w="9525"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180000" algn="ctr">
              <a:lnSpc>
                <a:spcPct val="114000"/>
              </a:lnSpc>
            </a:pPr>
            <a:r>
              <a:rPr lang="en-US" sz="1300" b="1" dirty="0">
                <a:latin typeface="Palatino Linotype" panose="02040502050505030304" pitchFamily="18" charset="0"/>
                <a:ea typeface="Times New Roman" panose="02020603050405020304" pitchFamily="18" charset="0"/>
                <a:cs typeface="Times New Roman" panose="02020603050405020304" pitchFamily="18" charset="0"/>
              </a:rPr>
              <a:t>3</a:t>
            </a:r>
            <a:r>
              <a:rPr lang="en-US" sz="1300" b="1"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marL="180000" lvl="4"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December 2022 rainfall:</a:t>
            </a:r>
          </a:p>
          <a:p>
            <a:pPr marL="637200" lvl="5"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Rainfall occurred at the 1st and between 19th and 20th;</a:t>
            </a:r>
          </a:p>
          <a:p>
            <a:pPr marL="637200" lvl="5"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 shows the accumulated precipitation in December 2022;</a:t>
            </a:r>
          </a:p>
          <a:p>
            <a:pPr marL="637200" lvl="3"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 illustrates the annual rainfall distribution in 2022;</a:t>
            </a:r>
          </a:p>
          <a:p>
            <a:pPr marL="637200" lvl="3"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Exceeding 450 mm;</a:t>
            </a:r>
          </a:p>
          <a:p>
            <a:pPr marL="637200" lvl="3"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 shows </a:t>
            </a:r>
            <a:r>
              <a:rPr lang="en-US" sz="11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map of the State with precipitation alerts;</a:t>
            </a:r>
          </a:p>
          <a:p>
            <a:pPr marL="637200" lvl="3" indent="-180000" algn="just">
              <a:lnSpc>
                <a:spcPct val="114000"/>
              </a:lnSpc>
              <a:spcBef>
                <a:spcPts val="200"/>
              </a:spcBef>
              <a:spcAft>
                <a:spcPts val="200"/>
              </a:spcAft>
              <a:buSzPct val="80000"/>
              <a:buFont typeface="Courier New" panose="02070309020205020404" pitchFamily="49" charset="0"/>
              <a:buChar char="o"/>
            </a:pP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SC Hoje News and G1 Santa Catarina Newspapers;</a:t>
            </a:r>
          </a:p>
          <a:p>
            <a:pPr marL="637200" lvl="3"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5 illustrates photographs of Florianópolis;</a:t>
            </a:r>
          </a:p>
          <a:p>
            <a:pPr marL="180000" lvl="2" indent="-180000" algn="just">
              <a:lnSpc>
                <a:spcPct val="114000"/>
              </a:lnSpc>
              <a:spcBef>
                <a:spcPts val="200"/>
              </a:spcBef>
              <a:spcAft>
                <a:spcPts val="200"/>
              </a:spcAft>
              <a:buSzPct val="80000"/>
              <a:buFont typeface="Courier New" panose="02070309020205020404" pitchFamily="49" charset="0"/>
              <a:buChar char="o"/>
            </a:pPr>
            <a:r>
              <a:rPr lang="en-US" sz="11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Other events recorded: </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flood in January 2018; 1997; </a:t>
            </a:r>
            <a:r>
              <a:rPr lang="en-US" sz="1100" dirty="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December 1995 and November 2008. </a:t>
            </a:r>
            <a:endParaRPr lang="pt-PT"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7" name="CaixaDeTexto 16">
            <a:extLst>
              <a:ext uri="{FF2B5EF4-FFF2-40B4-BE49-F238E27FC236}">
                <a16:creationId xmlns:a16="http://schemas.microsoft.com/office/drawing/2014/main" id="{325904D2-24F4-2EC5-0B5F-74BFDF72A304}"/>
              </a:ext>
            </a:extLst>
          </p:cNvPr>
          <p:cNvSpPr txBox="1"/>
          <p:nvPr/>
        </p:nvSpPr>
        <p:spPr>
          <a:xfrm>
            <a:off x="670561" y="3289922"/>
            <a:ext cx="4431792" cy="1819281"/>
          </a:xfrm>
          <a:prstGeom prst="rect">
            <a:avLst/>
          </a:prstGeom>
          <a:noFill/>
          <a:ln w="9525"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spcBef>
                <a:spcPts val="200"/>
              </a:spcBef>
              <a:spcAft>
                <a:spcPts val="200"/>
              </a:spcAft>
            </a:pPr>
            <a:r>
              <a:rPr lang="en-US" sz="1300" b="1" dirty="0">
                <a:effectLst/>
                <a:latin typeface="Palatino Linotype" panose="02040502050505030304" pitchFamily="18" charset="0"/>
                <a:ea typeface="Times New Roman" panose="02020603050405020304" pitchFamily="18" charset="0"/>
                <a:cs typeface="Times New Roman" panose="02020603050405020304" pitchFamily="18" charset="0"/>
              </a:rPr>
              <a:t>4. </a:t>
            </a: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CONCLUSIONS</a:t>
            </a:r>
          </a:p>
          <a:p>
            <a:pPr marL="180000" lvl="1" indent="-180000" algn="just">
              <a:lnSpc>
                <a:spcPct val="114000"/>
              </a:lnSpc>
              <a:spcBef>
                <a:spcPts val="200"/>
              </a:spcBef>
              <a:spcAft>
                <a:spcPts val="200"/>
              </a:spcAft>
              <a:buSzPct val="80000"/>
              <a:buFont typeface="Courier New" panose="02070309020205020404" pitchFamily="49" charset="0"/>
              <a:buChar char="o"/>
            </a:pP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Heavy rainfall during December 2022, exceeding 450 mm;</a:t>
            </a:r>
          </a:p>
          <a:p>
            <a:pPr marL="180000" lvl="1" indent="-180000" algn="just">
              <a:lnSpc>
                <a:spcPct val="114000"/>
              </a:lnSpc>
              <a:spcBef>
                <a:spcPts val="200"/>
              </a:spcBef>
              <a:spcAft>
                <a:spcPts val="200"/>
              </a:spcAft>
              <a:buSzPct val="80000"/>
              <a:buFont typeface="Courier New" panose="02070309020205020404" pitchFamily="49" charset="0"/>
              <a:buChar char="o"/>
            </a:pP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Mayor of Florianópolis declared a state of emergency;</a:t>
            </a:r>
          </a:p>
          <a:p>
            <a:pPr marL="180000" lvl="1" indent="-180000" algn="just">
              <a:lnSpc>
                <a:spcPct val="114000"/>
              </a:lnSpc>
              <a:spcBef>
                <a:spcPts val="200"/>
              </a:spcBef>
              <a:spcAft>
                <a:spcPts val="200"/>
              </a:spcAft>
              <a:buSzPct val="80000"/>
              <a:buFont typeface="Courier New" panose="02070309020205020404" pitchFamily="49" charset="0"/>
              <a:buChar char="o"/>
            </a:pPr>
            <a:r>
              <a:rPr lang="en-US" sz="1100" dirty="0">
                <a:latin typeface="Palatino Linotype" panose="02040502050505030304" pitchFamily="18" charset="0"/>
                <a:ea typeface="Times New Roman" panose="02020603050405020304" pitchFamily="18" charset="0"/>
                <a:cs typeface="Times New Roman" panose="02020603050405020304" pitchFamily="18" charset="0"/>
              </a:rPr>
              <a:t>A</a:t>
            </a: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dverse effects on other places and cities;</a:t>
            </a:r>
          </a:p>
          <a:p>
            <a:pPr marL="180000" lvl="1" indent="-180000" algn="just">
              <a:lnSpc>
                <a:spcPct val="114000"/>
              </a:lnSpc>
              <a:spcBef>
                <a:spcPts val="200"/>
              </a:spcBef>
              <a:spcAft>
                <a:spcPts val="200"/>
              </a:spcAft>
              <a:buSzPct val="80000"/>
              <a:buFont typeface="Courier New" panose="02070309020205020404" pitchFamily="49" charset="0"/>
              <a:buChar char="o"/>
            </a:pPr>
            <a:r>
              <a:rPr lang="en-US" sz="1100" dirty="0">
                <a:effectLst/>
                <a:latin typeface="Palatino Linotype" panose="02040502050505030304" pitchFamily="18" charset="0"/>
                <a:ea typeface="SimSun" panose="02010600030101010101" pitchFamily="2" charset="-122"/>
                <a:cs typeface="Times New Roman" panose="02020603050405020304" pitchFamily="18" charset="0"/>
              </a:rPr>
              <a:t>Florianópolis has experienced situations over the years - documented in the Atlas;</a:t>
            </a:r>
          </a:p>
          <a:p>
            <a:pPr marL="180000" lvl="1" indent="-180000" algn="just">
              <a:lnSpc>
                <a:spcPct val="114000"/>
              </a:lnSpc>
              <a:spcBef>
                <a:spcPts val="200"/>
              </a:spcBef>
              <a:spcAft>
                <a:spcPts val="200"/>
              </a:spcAft>
              <a:buSzPct val="80000"/>
              <a:buFont typeface="Courier New" panose="02070309020205020404" pitchFamily="49" charset="0"/>
              <a:buChar char="o"/>
            </a:pPr>
            <a:r>
              <a:rPr lang="en-US" sz="1100" dirty="0">
                <a:effectLst/>
                <a:latin typeface="Palatino Linotype" panose="02040502050505030304" pitchFamily="18" charset="0"/>
                <a:ea typeface="SimSun" panose="02010600030101010101" pitchFamily="2" charset="-122"/>
                <a:cs typeface="Times New Roman" panose="02020603050405020304" pitchFamily="18" charset="0"/>
              </a:rPr>
              <a:t>Sometimes, intense rainfall can lead to landslides and slips. </a:t>
            </a:r>
            <a:endParaRPr lang="pt-PT" sz="11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9" name="Seta: para Baixo 18">
            <a:extLst>
              <a:ext uri="{FF2B5EF4-FFF2-40B4-BE49-F238E27FC236}">
                <a16:creationId xmlns:a16="http://schemas.microsoft.com/office/drawing/2014/main" id="{ADF14FBF-9A34-4CC6-9BFB-9BEA01A219F0}"/>
              </a:ext>
            </a:extLst>
          </p:cNvPr>
          <p:cNvSpPr/>
          <p:nvPr/>
        </p:nvSpPr>
        <p:spPr>
          <a:xfrm rot="16200000">
            <a:off x="5085876" y="1700712"/>
            <a:ext cx="288000" cy="972000"/>
          </a:xfrm>
          <a:prstGeom prst="downArrow">
            <a:avLst/>
          </a:prstGeom>
          <a:solidFill>
            <a:schemeClr val="tx1">
              <a:lumMod val="95000"/>
              <a:lumOff val="5000"/>
              <a:alpha val="10000"/>
            </a:schemeClr>
          </a:solidFill>
          <a:ln w="12700">
            <a:solidFill>
              <a:schemeClr val="tx1">
                <a:lumMod val="95000"/>
                <a:lumOff val="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Seta: para Baixo 19">
            <a:extLst>
              <a:ext uri="{FF2B5EF4-FFF2-40B4-BE49-F238E27FC236}">
                <a16:creationId xmlns:a16="http://schemas.microsoft.com/office/drawing/2014/main" id="{09E2AE68-C40F-6EDB-5FBC-A31A93C2779C}"/>
              </a:ext>
            </a:extLst>
          </p:cNvPr>
          <p:cNvSpPr/>
          <p:nvPr/>
        </p:nvSpPr>
        <p:spPr>
          <a:xfrm>
            <a:off x="8810299" y="2927681"/>
            <a:ext cx="288000" cy="756000"/>
          </a:xfrm>
          <a:prstGeom prst="downArrow">
            <a:avLst/>
          </a:prstGeom>
          <a:solidFill>
            <a:schemeClr val="tx1">
              <a:lumMod val="95000"/>
              <a:lumOff val="5000"/>
              <a:alpha val="10000"/>
            </a:schemeClr>
          </a:solidFill>
          <a:ln w="12700">
            <a:solidFill>
              <a:schemeClr val="tx1">
                <a:lumMod val="95000"/>
                <a:lumOff val="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Seta: para Baixo 20">
            <a:extLst>
              <a:ext uri="{FF2B5EF4-FFF2-40B4-BE49-F238E27FC236}">
                <a16:creationId xmlns:a16="http://schemas.microsoft.com/office/drawing/2014/main" id="{CD43B772-B3D4-A6CC-B862-40FF85740E4E}"/>
              </a:ext>
            </a:extLst>
          </p:cNvPr>
          <p:cNvSpPr/>
          <p:nvPr/>
        </p:nvSpPr>
        <p:spPr>
          <a:xfrm rot="6383497">
            <a:off x="5685362" y="4339845"/>
            <a:ext cx="288000" cy="792000"/>
          </a:xfrm>
          <a:prstGeom prst="downArrow">
            <a:avLst/>
          </a:prstGeom>
          <a:solidFill>
            <a:schemeClr val="tx1">
              <a:lumMod val="95000"/>
              <a:lumOff val="5000"/>
              <a:alpha val="14000"/>
            </a:schemeClr>
          </a:solidFill>
          <a:ln w="12700">
            <a:solidFill>
              <a:schemeClr val="tx1">
                <a:lumMod val="95000"/>
                <a:lumOff val="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CaixaDeTexto 21">
            <a:extLst>
              <a:ext uri="{FF2B5EF4-FFF2-40B4-BE49-F238E27FC236}">
                <a16:creationId xmlns:a16="http://schemas.microsoft.com/office/drawing/2014/main" id="{E986CC31-4D82-B60F-0519-BC74473ACAA3}"/>
              </a:ext>
            </a:extLst>
          </p:cNvPr>
          <p:cNvSpPr txBox="1"/>
          <p:nvPr/>
        </p:nvSpPr>
        <p:spPr>
          <a:xfrm>
            <a:off x="435411" y="5565909"/>
            <a:ext cx="5324716" cy="711926"/>
          </a:xfrm>
          <a:prstGeom prst="rect">
            <a:avLst/>
          </a:prstGeom>
          <a:noFill/>
          <a:ln w="9525" cmpd="sng">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14000"/>
              </a:lnSpc>
              <a:spcBef>
                <a:spcPts val="200"/>
              </a:spcBef>
              <a:spcAft>
                <a:spcPts val="200"/>
              </a:spcAft>
            </a:pPr>
            <a:r>
              <a:rPr lang="pt-PT" sz="1100" b="1" dirty="0">
                <a:effectLst/>
                <a:latin typeface="Palatino Linotype" panose="02040502050505030304" pitchFamily="18" charset="0"/>
                <a:ea typeface="Times New Roman" panose="02020603050405020304" pitchFamily="18" charset="0"/>
                <a:cs typeface="Times New Roman" panose="02020603050405020304" pitchFamily="18" charset="0"/>
              </a:rPr>
              <a:t>Author</a:t>
            </a:r>
            <a:r>
              <a:rPr lang="pt-PT" sz="1100" b="1" dirty="0">
                <a:latin typeface="Palatino Linotype" panose="02040502050505030304" pitchFamily="18" charset="0"/>
                <a:ea typeface="Times New Roman" panose="02020603050405020304" pitchFamily="18" charset="0"/>
                <a:cs typeface="Times New Roman" panose="02020603050405020304" pitchFamily="18" charset="0"/>
              </a:rPr>
              <a:t>: </a:t>
            </a: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Bárbara de Aguiar Dutra</a:t>
            </a:r>
            <a:r>
              <a:rPr lang="en-US" sz="1100" baseline="30000" dirty="0">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a:t>
            </a:r>
          </a:p>
          <a:p>
            <a:pPr algn="ctr">
              <a:lnSpc>
                <a:spcPct val="114000"/>
              </a:lnSpc>
              <a:spcBef>
                <a:spcPts val="200"/>
              </a:spcBef>
              <a:spcAft>
                <a:spcPts val="200"/>
              </a:spcAft>
            </a:pPr>
            <a:r>
              <a:rPr lang="en-US" sz="1100" baseline="30000" dirty="0">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100" dirty="0">
                <a:effectLst/>
                <a:latin typeface="Palatino Linotype" panose="02040502050505030304" pitchFamily="18" charset="0"/>
                <a:ea typeface="Times New Roman" panose="02020603050405020304" pitchFamily="18" charset="0"/>
                <a:cs typeface="Times New Roman" panose="02020603050405020304" pitchFamily="18" charset="0"/>
              </a:rPr>
              <a:t>PhD candidate in Geography and Territorial Planning at NOVA University Lisbon (NOVA-FCSH), oc.barbaraaguiar@gmail.com</a:t>
            </a:r>
            <a:endParaRPr lang="pt-PT" sz="1100" b="1"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39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595884" y="1865376"/>
            <a:ext cx="11000232" cy="3263862"/>
          </a:xfrm>
        </p:spPr>
        <p:txBody>
          <a:bodyPr>
            <a:normAutofit/>
          </a:bodyPr>
          <a:lstStyle/>
          <a:p>
            <a:pPr algn="just">
              <a:lnSpc>
                <a:spcPct val="150000"/>
              </a:lnSpc>
              <a:spcBef>
                <a:spcPts val="0"/>
              </a:spcBef>
            </a:pPr>
            <a:r>
              <a:rPr lang="en-US" sz="1300" b="1" dirty="0">
                <a:latin typeface="Palatino Linotype" panose="02040502050505030304" pitchFamily="18" charset="0"/>
              </a:rPr>
              <a:t>Abstract: </a:t>
            </a:r>
            <a:r>
              <a:rPr lang="en-US" sz="1200" kern="0" dirty="0">
                <a:effectLst/>
                <a:latin typeface="Palatino Linotype" panose="02040502050505030304" pitchFamily="18" charset="0"/>
                <a:ea typeface="Times New Roman" panose="02020603050405020304" pitchFamily="18" charset="0"/>
                <a:cs typeface="Times New Roman" panose="02020603050405020304" pitchFamily="18" charset="0"/>
              </a:rPr>
              <a:t>The Municipality of Florianópolis is located in the State of Santa Catarina (SC), at the South Region of Brazil. The place is considered the capital of the State or Island of Santa Catarina. According to the census accomplished in 2022 by the Brazilian Institute of Geography and Statistics the Municipality had 537.217 habitants, distributed in a territorial area of 674,844 km². The State of SC is recognized by the numbers of disasters that frequently occurs, whether caused by precipitations, such as flood or drought, landslides, windstorms, hail and the occurrence of the first storm in the South Atlantic Ocean – Hurricane Catarina. According Monteiro (2001), SC is one of the States in Brazil with the best distribution of precipitation. This is due to a series of factors and different situations, such as cold fronts, the South Atlantic Convergence Zone (SACZ), medium-level troughs, maritime circulation, tropical convection, cyclonic vortices, and relief. The municipality’s economy is based on tourism, technology sector, commerce, civil construction, mariculture and aquaculture. In accordance with Murara (2012) the average annual rainfall of Florianopolis is 1.734 mm. This study aims to analyze and demonstrate the precipitation rates that led to the flooding episodes in December 2022 in the Municipality of Florianopolis and also compare with other extremes situations recorded in the past. For this, information and data were collected from the National Institute of Meteorology, satellites images, facts from the Civil Defense website, photographs, and images from state and municipal newspapers</a:t>
            </a:r>
            <a:r>
              <a:rPr lang="en-US" sz="1200" kern="0" dirty="0">
                <a:solidFill>
                  <a:srgbClr val="22222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t-PT" sz="1200" dirty="0"/>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7" name="CaixaDeTexto 6">
            <a:extLst>
              <a:ext uri="{FF2B5EF4-FFF2-40B4-BE49-F238E27FC236}">
                <a16:creationId xmlns:a16="http://schemas.microsoft.com/office/drawing/2014/main" id="{C8BBE42B-DFA4-1785-185D-D8DA1915596B}"/>
              </a:ext>
            </a:extLst>
          </p:cNvPr>
          <p:cNvSpPr txBox="1"/>
          <p:nvPr/>
        </p:nvSpPr>
        <p:spPr>
          <a:xfrm>
            <a:off x="595884" y="5257254"/>
            <a:ext cx="4526280" cy="348052"/>
          </a:xfrm>
          <a:prstGeom prst="rect">
            <a:avLst/>
          </a:prstGeom>
          <a:noFill/>
        </p:spPr>
        <p:txBody>
          <a:bodyPr wrap="square" rtlCol="0">
            <a:spAutoFit/>
          </a:bodyPr>
          <a:lstStyle/>
          <a:p>
            <a:pPr algn="ctr"/>
            <a:r>
              <a:rPr lang="en-US" sz="1300" b="1" kern="0" dirty="0">
                <a:effectLst/>
                <a:latin typeface="Palatino Linotype" panose="02040502050505030304" pitchFamily="18" charset="0"/>
                <a:ea typeface="Times New Roman" panose="02020603050405020304" pitchFamily="18" charset="0"/>
                <a:cs typeface="Times New Roman" panose="02020603050405020304" pitchFamily="18" charset="0"/>
              </a:rPr>
              <a:t>Keywords: </a:t>
            </a:r>
            <a:r>
              <a:rPr lang="en-US" sz="1200" b="0" i="0" dirty="0">
                <a:effectLst/>
                <a:latin typeface="Palatino Linotype" panose="02040502050505030304" pitchFamily="18" charset="0"/>
              </a:rPr>
              <a:t>Precipitation; Flood; Santa Catarina; Florianópolis</a:t>
            </a:r>
            <a:r>
              <a:rPr lang="en-US" sz="1600" b="0" i="0" dirty="0">
                <a:effectLst/>
                <a:latin typeface="Palatino Linotype" panose="02040502050505030304" pitchFamily="18" charset="0"/>
              </a:rPr>
              <a:t>.</a:t>
            </a:r>
            <a:endParaRPr lang="en-US" sz="1600" dirty="0"/>
          </a:p>
        </p:txBody>
      </p:sp>
    </p:spTree>
    <p:extLst>
      <p:ext uri="{BB962C8B-B14F-4D97-AF65-F5344CB8AC3E}">
        <p14:creationId xmlns:p14="http://schemas.microsoft.com/office/powerpoint/2010/main" val="3292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676656" y="717767"/>
            <a:ext cx="10789920" cy="5872210"/>
          </a:xfrm>
        </p:spPr>
        <p:txBody>
          <a:bodyPr>
            <a:normAutofit/>
          </a:bodyPr>
          <a:lstStyle/>
          <a:p>
            <a:pPr>
              <a:lnSpc>
                <a:spcPct val="150000"/>
              </a:lnSpc>
              <a:spcBef>
                <a:spcPts val="600"/>
              </a:spcBef>
              <a:spcAft>
                <a:spcPts val="200"/>
              </a:spcAft>
            </a:pPr>
            <a:r>
              <a:rPr lang="en-US" sz="16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PRESENTATION INDEX</a:t>
            </a:r>
          </a:p>
          <a:p>
            <a:pPr marL="360000" indent="-180000" algn="just">
              <a:lnSpc>
                <a:spcPct val="150000"/>
              </a:lnSpc>
              <a:spcBef>
                <a:spcPts val="600"/>
              </a:spcBef>
              <a:spcAft>
                <a:spcPts val="300"/>
              </a:spcAft>
              <a:buAutoNum type="arabicPeriod"/>
            </a:pP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INTRODUCTION</a:t>
            </a:r>
          </a:p>
          <a:p>
            <a:pPr marL="360000" lvl="1" indent="-180000" algn="just">
              <a:lnSpc>
                <a:spcPct val="150000"/>
              </a:lnSpc>
              <a:spcBef>
                <a:spcPts val="300"/>
              </a:spcBef>
              <a:spcAft>
                <a:spcPts val="3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		1.1 The Municipality of Florianópolis;</a:t>
            </a:r>
          </a:p>
          <a:p>
            <a:pPr marL="360000" lvl="1" indent="-180000" algn="just">
              <a:lnSpc>
                <a:spcPct val="150000"/>
              </a:lnSpc>
              <a:spcBef>
                <a:spcPts val="300"/>
              </a:spcBef>
              <a:spcAft>
                <a:spcPts val="3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		1.2 The State of Santa Catarina;</a:t>
            </a:r>
          </a:p>
          <a:p>
            <a:pPr marL="360000" lvl="1" indent="-180000" algn="just">
              <a:lnSpc>
                <a:spcPct val="150000"/>
              </a:lnSpc>
              <a:spcBef>
                <a:spcPts val="300"/>
              </a:spcBef>
              <a:spcAft>
                <a:spcPts val="3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		1.3 Study Objective.</a:t>
            </a:r>
          </a:p>
          <a:p>
            <a:pPr marL="360000" indent="-180000" algn="just">
              <a:lnSpc>
                <a:spcPct val="150000"/>
              </a:lnSpc>
              <a:spcBef>
                <a:spcPts val="300"/>
              </a:spcBef>
              <a:spcAft>
                <a:spcPts val="300"/>
              </a:spcAft>
              <a:buAutoNum type="arabicPeriod"/>
            </a:pP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METHODS</a:t>
            </a:r>
          </a:p>
          <a:p>
            <a:pPr marL="360000" lvl="1" indent="-180000" algn="just">
              <a:lnSpc>
                <a:spcPct val="150000"/>
              </a:lnSpc>
              <a:spcBef>
                <a:spcPts val="300"/>
              </a:spcBef>
              <a:spcAft>
                <a:spcPts val="3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		2.1 The present article.</a:t>
            </a:r>
          </a:p>
          <a:p>
            <a:pPr marL="360000" indent="-180000" algn="just">
              <a:lnSpc>
                <a:spcPct val="150000"/>
              </a:lnSpc>
              <a:spcBef>
                <a:spcPts val="300"/>
              </a:spcBef>
              <a:spcAft>
                <a:spcPts val="300"/>
              </a:spcAft>
              <a:buAutoNum type="arabicPeriod"/>
            </a:pPr>
            <a:r>
              <a:rPr lang="en-US" sz="1300" b="1" u="sng" dirty="0">
                <a:effectLst/>
                <a:latin typeface="Palatino Linotype" panose="02040502050505030304" pitchFamily="18" charset="0"/>
                <a:ea typeface="Times New Roman" panose="02020603050405020304" pitchFamily="18" charset="0"/>
                <a:cs typeface="Times New Roman" panose="02020603050405020304" pitchFamily="18" charset="0"/>
              </a:rPr>
              <a:t>RESUL</a:t>
            </a: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TS AND DISCUSSION</a:t>
            </a:r>
          </a:p>
          <a:p>
            <a:pPr marL="900000" lvl="1" indent="-180000" algn="just">
              <a:lnSpc>
                <a:spcPct val="150000"/>
              </a:lnSpc>
              <a:spcBef>
                <a:spcPts val="300"/>
              </a:spcBef>
              <a:spcAft>
                <a:spcPts val="300"/>
              </a:spcAft>
              <a:buFont typeface="Arial" panose="020B0604020202020204" pitchFamily="34" charset="0"/>
              <a:buChar char="•"/>
            </a:pPr>
            <a:r>
              <a:rPr lang="en-US" sz="1300" dirty="0">
                <a:latin typeface="Palatino Linotype" panose="02040502050505030304" pitchFamily="18" charset="0"/>
                <a:ea typeface="Times New Roman" panose="02020603050405020304" pitchFamily="18" charset="0"/>
                <a:cs typeface="Times New Roman" panose="02020603050405020304" pitchFamily="18" charset="0"/>
              </a:rPr>
              <a:t> </a:t>
            </a: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SC Hoje News Newspaper;</a:t>
            </a:r>
          </a:p>
          <a:p>
            <a:pPr marL="900000" lvl="1" indent="-180000" algn="just">
              <a:lnSpc>
                <a:spcPct val="150000"/>
              </a:lnSpc>
              <a:spcBef>
                <a:spcPts val="300"/>
              </a:spcBef>
              <a:spcAft>
                <a:spcPts val="300"/>
              </a:spcAft>
              <a:buFont typeface="Arial" panose="020B0604020202020204" pitchFamily="34" charset="0"/>
              <a:buChar char="•"/>
            </a:pPr>
            <a:r>
              <a:rPr lang="en-US" sz="1300" dirty="0">
                <a:effectLst/>
                <a:latin typeface="Palatino Linotype" panose="02040502050505030304" pitchFamily="18" charset="0"/>
                <a:ea typeface="Times New Roman" panose="02020603050405020304" pitchFamily="18" charset="0"/>
                <a:cs typeface="Times New Roman" panose="02020603050405020304" pitchFamily="18" charset="0"/>
              </a:rPr>
              <a:t>G1 Santa Catarina Newspaper;</a:t>
            </a:r>
          </a:p>
          <a:p>
            <a:pPr marL="900000" lvl="1" indent="-180000" algn="just">
              <a:lnSpc>
                <a:spcPct val="150000"/>
              </a:lnSpc>
              <a:spcBef>
                <a:spcPts val="300"/>
              </a:spcBef>
              <a:spcAft>
                <a:spcPts val="3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Municipality experienced other situation in January 2018;</a:t>
            </a:r>
          </a:p>
          <a:p>
            <a:pPr marL="900000" lvl="1" indent="-180000" algn="just">
              <a:lnSpc>
                <a:spcPct val="150000"/>
              </a:lnSpc>
              <a:spcBef>
                <a:spcPts val="300"/>
              </a:spcBef>
              <a:spcAft>
                <a:spcPts val="3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Herrmann and Alves (2014);</a:t>
            </a:r>
          </a:p>
          <a:p>
            <a:pPr marL="900000" lvl="1" indent="-180000" algn="just">
              <a:lnSpc>
                <a:spcPct val="150000"/>
              </a:lnSpc>
              <a:spcBef>
                <a:spcPts val="300"/>
              </a:spcBef>
              <a:spcAft>
                <a:spcPts val="3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1997 year.</a:t>
            </a:r>
          </a:p>
          <a:p>
            <a:pPr marL="360000" indent="-180000" algn="just">
              <a:lnSpc>
                <a:spcPct val="150000"/>
              </a:lnSpc>
              <a:spcBef>
                <a:spcPts val="300"/>
              </a:spcBef>
              <a:spcAft>
                <a:spcPts val="300"/>
              </a:spcAft>
              <a:buAutoNum type="arabicPeriod"/>
            </a:pPr>
            <a:r>
              <a:rPr lang="en-US" sz="1300" b="1" u="sng" dirty="0">
                <a:effectLst/>
                <a:latin typeface="Palatino Linotype" panose="02040502050505030304" pitchFamily="18" charset="0"/>
                <a:ea typeface="Times New Roman" panose="02020603050405020304" pitchFamily="18" charset="0"/>
                <a:cs typeface="Times New Roman" panose="02020603050405020304" pitchFamily="18" charset="0"/>
              </a:rPr>
              <a:t>CONCLUSIONS</a:t>
            </a:r>
          </a:p>
          <a:p>
            <a:pPr marL="360000" indent="-180000" algn="just">
              <a:lnSpc>
                <a:spcPct val="150000"/>
              </a:lnSpc>
              <a:spcBef>
                <a:spcPts val="300"/>
              </a:spcBef>
              <a:spcAft>
                <a:spcPts val="300"/>
              </a:spcAft>
              <a:buAutoNum type="arabicPeriod"/>
            </a:pPr>
            <a:r>
              <a:rPr lang="en-US" sz="1300" b="1" u="sng" dirty="0">
                <a:latin typeface="Palatino Linotype" panose="02040502050505030304" pitchFamily="18" charset="0"/>
                <a:ea typeface="Times New Roman" panose="02020603050405020304" pitchFamily="18" charset="0"/>
                <a:cs typeface="Times New Roman" panose="02020603050405020304" pitchFamily="18" charset="0"/>
              </a:rPr>
              <a:t>REFERENCES</a:t>
            </a:r>
            <a:endParaRPr lang="en-US" sz="1300" b="1" u="sng" dirty="0">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Tree>
    <p:extLst>
      <p:ext uri="{BB962C8B-B14F-4D97-AF65-F5344CB8AC3E}">
        <p14:creationId xmlns:p14="http://schemas.microsoft.com/office/powerpoint/2010/main" val="221734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243332" y="895534"/>
            <a:ext cx="11557508" cy="6212807"/>
          </a:xfrm>
        </p:spPr>
        <p:txBody>
          <a:bodyPr numCol="2">
            <a:normAutofit/>
          </a:bodyPr>
          <a:lstStyle/>
          <a:p>
            <a:pPr>
              <a:lnSpc>
                <a:spcPts val="1300"/>
              </a:lnSpc>
              <a:spcBef>
                <a:spcPts val="600"/>
              </a:spcBef>
              <a:spcAft>
                <a:spcPts val="200"/>
              </a:spcAft>
            </a:pP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INTRODUCTION</a:t>
            </a:r>
          </a:p>
          <a:p>
            <a:pPr algn="just">
              <a:lnSpc>
                <a:spcPct val="150000"/>
              </a:lnSpc>
              <a:spcBef>
                <a:spcPts val="600"/>
              </a:spcBef>
              <a:spcAft>
                <a:spcPts val="200"/>
              </a:spcAft>
            </a:pP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1.1 </a:t>
            </a:r>
            <a:r>
              <a:rPr lang="en-US" sz="1400"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MUNICIPALITY OF FLORIANÓPOLIS</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Situated at the State of Santa Catarina (SC) in the South Region of Brazil;</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Located in the Mesoregion of Grande Florianópolis;</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Considered the capital of the State or Island of Santa Catarina;</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Census realized in 2022 the Municipality contained 537.213 habitants (IBGE, 2022);</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second most populous in the State;</a:t>
            </a:r>
            <a:endPar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Municipality covers a territorial area of 674,844 km²;</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Economy is based on tourism, technological sector, commerce, construction, mariculture and aquaculture;</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ccording to Murara (2012) the average annual rainfall is 1.734 mm;</a:t>
            </a:r>
          </a:p>
          <a:p>
            <a:pPr marL="360000" lvl="1" indent="-180000" algn="just">
              <a:lnSpc>
                <a:spcPct val="114000"/>
              </a:lnSpc>
              <a:spcBef>
                <a:spcPts val="400"/>
              </a:spcBef>
              <a:spcAft>
                <a:spcPts val="400"/>
              </a:spcAft>
              <a:buFont typeface="Arial" panose="020B0604020202020204" pitchFamily="34" charset="0"/>
              <a:buChar char="•"/>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 represents the localization of the Municipality of Florianópolis.</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150000"/>
              </a:lnSpc>
              <a:spcBef>
                <a:spcPts val="400"/>
              </a:spcBef>
              <a:spcAft>
                <a:spcPts val="400"/>
              </a:spcAft>
            </a:pPr>
            <a:endParaRPr lang="en-US" sz="1400"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360000" lvl="1" indent="-180000" algn="just">
              <a:lnSpc>
                <a:spcPct val="114000"/>
              </a:lnSpc>
              <a:spcBef>
                <a:spcPts val="400"/>
              </a:spcBef>
              <a:spcAft>
                <a:spcPts val="400"/>
              </a:spcAft>
              <a:buFont typeface="Arial" panose="020B0604020202020204" pitchFamily="34" charset="0"/>
              <a:buChar char="•"/>
            </a:pPr>
            <a:endPar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57200" indent="-457200" algn="just">
              <a:lnSpc>
                <a:spcPts val="1300"/>
              </a:lnSpc>
              <a:spcAft>
                <a:spcPts val="1800"/>
              </a:spcAft>
              <a:buAutoNum type="arabicPeriod"/>
            </a:pPr>
            <a:endParaRPr lang="en-US"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300"/>
              </a:lnSpc>
              <a:spcAft>
                <a:spcPts val="1800"/>
              </a:spcAft>
            </a:pPr>
            <a:endParaRPr lang="en-US"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1" name="CaixaDeTexto 10">
            <a:extLst>
              <a:ext uri="{FF2B5EF4-FFF2-40B4-BE49-F238E27FC236}">
                <a16:creationId xmlns:a16="http://schemas.microsoft.com/office/drawing/2014/main" id="{9FEBE83E-E16D-10FA-284C-1EE5E6BC77D9}"/>
              </a:ext>
            </a:extLst>
          </p:cNvPr>
          <p:cNvSpPr txBox="1"/>
          <p:nvPr/>
        </p:nvSpPr>
        <p:spPr>
          <a:xfrm>
            <a:off x="5389880" y="6251423"/>
            <a:ext cx="1412240" cy="338554"/>
          </a:xfrm>
          <a:prstGeom prst="rect">
            <a:avLst/>
          </a:prstGeom>
          <a:noFill/>
        </p:spPr>
        <p:txBody>
          <a:bodyPr wrap="square" rtlCol="0">
            <a:spAutoFit/>
          </a:bodyPr>
          <a:lstStyle/>
          <a:p>
            <a:pPr algn="ctr"/>
            <a:r>
              <a:rPr lang="en-US" sz="1600" dirty="0">
                <a:latin typeface="Palatino Linotype" panose="02040502050505030304" pitchFamily="18" charset="0"/>
              </a:rPr>
              <a:t>. </a:t>
            </a:r>
          </a:p>
        </p:txBody>
      </p:sp>
      <p:pic>
        <p:nvPicPr>
          <p:cNvPr id="4" name="Imagem 3">
            <a:extLst>
              <a:ext uri="{FF2B5EF4-FFF2-40B4-BE49-F238E27FC236}">
                <a16:creationId xmlns:a16="http://schemas.microsoft.com/office/drawing/2014/main" id="{058C6B27-5C46-042E-D984-373AADC03118}"/>
              </a:ext>
            </a:extLst>
          </p:cNvPr>
          <p:cNvPicPr>
            <a:picLocks noChangeAspect="1"/>
          </p:cNvPicPr>
          <p:nvPr/>
        </p:nvPicPr>
        <p:blipFill>
          <a:blip r:embed="rId6"/>
          <a:stretch>
            <a:fillRect/>
          </a:stretch>
        </p:blipFill>
        <p:spPr>
          <a:xfrm>
            <a:off x="6368668" y="1455990"/>
            <a:ext cx="5580000" cy="3946019"/>
          </a:xfrm>
          <a:prstGeom prst="rect">
            <a:avLst/>
          </a:prstGeom>
        </p:spPr>
      </p:pic>
      <p:sp>
        <p:nvSpPr>
          <p:cNvPr id="7" name="CaixaDeTexto 6">
            <a:extLst>
              <a:ext uri="{FF2B5EF4-FFF2-40B4-BE49-F238E27FC236}">
                <a16:creationId xmlns:a16="http://schemas.microsoft.com/office/drawing/2014/main" id="{744EF5C3-67BD-686E-7823-467AC9B7A58C}"/>
              </a:ext>
            </a:extLst>
          </p:cNvPr>
          <p:cNvSpPr txBox="1"/>
          <p:nvPr/>
        </p:nvSpPr>
        <p:spPr>
          <a:xfrm>
            <a:off x="6976110" y="5402009"/>
            <a:ext cx="4824730" cy="246221"/>
          </a:xfrm>
          <a:prstGeom prst="rect">
            <a:avLst/>
          </a:prstGeom>
          <a:noFill/>
        </p:spPr>
        <p:txBody>
          <a:bodyPr wrap="square">
            <a:spAutoFit/>
          </a:bodyPr>
          <a:lstStyle/>
          <a:p>
            <a:pPr algn="ctr"/>
            <a:r>
              <a:rPr lang="en-US" sz="10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Figure 1: </a:t>
            </a:r>
            <a:r>
              <a:rPr lang="en-US" sz="10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Localization of the Municipality of Florianópolis (Brazil). </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54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630936" y="717767"/>
            <a:ext cx="11208004" cy="5527585"/>
          </a:xfrm>
        </p:spPr>
        <p:txBody>
          <a:bodyPr>
            <a:normAutofit/>
          </a:bodyPr>
          <a:lstStyle/>
          <a:p>
            <a:pPr>
              <a:lnSpc>
                <a:spcPts val="1300"/>
              </a:lnSpc>
              <a:spcAft>
                <a:spcPts val="1800"/>
              </a:spcAft>
            </a:pPr>
            <a:r>
              <a:rPr lang="en-US"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INTRODUCTION</a:t>
            </a:r>
          </a:p>
          <a:p>
            <a:pPr algn="just">
              <a:lnSpc>
                <a:spcPct val="150000"/>
              </a:lnSpc>
              <a:spcBef>
                <a:spcPts val="400"/>
              </a:spcBef>
              <a:spcAft>
                <a:spcPts val="400"/>
              </a:spcAft>
            </a:pPr>
            <a:r>
              <a:rPr lang="en-US" sz="13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1.2 </a:t>
            </a:r>
            <a:r>
              <a:rPr lang="en-US" sz="1400"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STATE OF SANTA CATARINA (SC)</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295 Municipalities and territorial area of 95.739,690 km².</a:t>
            </a:r>
            <a:endParaRPr lang="pt-PT"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census registered a population of 7.609.601 habitants;</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Represented by six Mesoregions </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such as West, Serrana, Vale do Itajaí, North, South and Grande Florianópolis;</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Recognized by the number of disasters that have occurred over the years;</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Disasters: influenced by precipitation, including floods or droughts, landslides, windstorms, hail, and even the first occurrence of a hurricane in the South Atlantic Ocean, known as Hurricane Catarina;</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According to Monteiro (2001) SC is one of the States in Brazil with the best distribution of precipitation;</a:t>
            </a:r>
          </a:p>
          <a:p>
            <a:pPr marL="36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a:t>
            </a: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ttributed to several factors: cold fronts, South Atlantic Convergence Zone (SACZ), mid-level troughs, maritime circulation, tropical convection, cyclonic vortices and the relief;</a:t>
            </a:r>
          </a:p>
          <a:p>
            <a:pPr marL="0" lvl="2" algn="just">
              <a:lnSpc>
                <a:spcPct val="110000"/>
              </a:lnSpc>
              <a:spcBef>
                <a:spcPts val="0"/>
              </a:spcBef>
            </a:pPr>
            <a:endPar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lnSpc>
                <a:spcPts val="1300"/>
              </a:lnSpc>
              <a:spcBef>
                <a:spcPts val="200"/>
              </a:spcBef>
              <a:spcAft>
                <a:spcPts val="200"/>
              </a:spcAft>
            </a:pP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1.3 </a:t>
            </a:r>
            <a:r>
              <a:rPr lang="en-US" sz="1400" b="1" u="sng"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STUDY OBJECTIVE </a:t>
            </a:r>
          </a:p>
          <a:p>
            <a:pPr marL="360000" lvl="1" indent="-180000" algn="just">
              <a:lnSpc>
                <a:spcPct val="16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Analyze and present the precipitation index that contribute to the flooding episodes in the Municipality of Florianópolis in December 2022;</a:t>
            </a:r>
          </a:p>
          <a:p>
            <a:pPr marL="360000" lvl="1" indent="-180000" algn="just">
              <a:lnSpc>
                <a:spcPct val="16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Additionally, compare this with other extremes situations previously recorded. </a:t>
            </a:r>
            <a:endParaRPr lang="en-US"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300"/>
              </a:lnSpc>
              <a:spcAft>
                <a:spcPts val="1800"/>
              </a:spcAft>
            </a:pPr>
            <a:endParaRPr lang="en-US"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Tree>
    <p:extLst>
      <p:ext uri="{BB962C8B-B14F-4D97-AF65-F5344CB8AC3E}">
        <p14:creationId xmlns:p14="http://schemas.microsoft.com/office/powerpoint/2010/main" val="104234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401320" y="717767"/>
            <a:ext cx="11445240" cy="4463833"/>
          </a:xfrm>
        </p:spPr>
        <p:txBody>
          <a:bodyPr>
            <a:normAutofit/>
          </a:bodyPr>
          <a:lstStyle/>
          <a:p>
            <a:pPr>
              <a:lnSpc>
                <a:spcPts val="1300"/>
              </a:lnSpc>
              <a:spcAft>
                <a:spcPts val="18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a:t>
            </a:r>
            <a:r>
              <a:rPr lang="pt-PT"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METHODS</a:t>
            </a:r>
          </a:p>
          <a:p>
            <a:pPr algn="just">
              <a:lnSpc>
                <a:spcPct val="150000"/>
              </a:lnSpc>
              <a:spcBef>
                <a:spcPts val="200"/>
              </a:spcBef>
              <a:spcAft>
                <a:spcPts val="20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 </a:t>
            </a:r>
            <a:r>
              <a:rPr lang="en-US" sz="14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PRESENT ARTICLE:</a:t>
            </a:r>
          </a:p>
          <a:p>
            <a:pPr marL="360000" lvl="2" indent="-28575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ainfall data and information from the National Institute of Meteorology (INMET);</a:t>
            </a:r>
          </a:p>
          <a:p>
            <a:pPr marL="360000" lvl="2" indent="-28575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precipitation data was processed using Excel Software;</a:t>
            </a:r>
          </a:p>
          <a:p>
            <a:pPr marL="360000" lvl="2" indent="-28575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addition: satellite images, information from the Defense Civil website, photographs, and images from state and municipal newspapers;</a:t>
            </a:r>
          </a:p>
          <a:p>
            <a:pPr marL="360000" lvl="2" indent="-28575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Atlas of Natural Disasters in the State of Santa Catarina for the period between 1980 and 2010, which was published in 2014. </a:t>
            </a:r>
          </a:p>
          <a:p>
            <a:pPr marL="74250" lvl="2" algn="l">
              <a:lnSpc>
                <a:spcPct val="150000"/>
              </a:lnSpc>
              <a:spcBef>
                <a:spcPts val="200"/>
              </a:spcBef>
              <a:spcAft>
                <a:spcPts val="2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National Institute of Meteorology (INMET)</a:t>
            </a:r>
            <a:endParaRPr lang="en-US" sz="1300" dirty="0">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5"/>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6"/>
          <a:stretch>
            <a:fillRect/>
          </a:stretch>
        </p:blipFill>
        <p:spPr>
          <a:xfrm>
            <a:off x="10986264" y="177767"/>
            <a:ext cx="814576" cy="540000"/>
          </a:xfrm>
          <a:prstGeom prst="rect">
            <a:avLst/>
          </a:prstGeom>
        </p:spPr>
      </p:pic>
      <p:pic>
        <p:nvPicPr>
          <p:cNvPr id="13" name="Imagem 12">
            <a:extLst>
              <a:ext uri="{FF2B5EF4-FFF2-40B4-BE49-F238E27FC236}">
                <a16:creationId xmlns:a16="http://schemas.microsoft.com/office/drawing/2014/main" id="{2E37CCBF-667A-38CA-0F29-02CF9CAB2B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4760" y="3363238"/>
            <a:ext cx="4572000" cy="3244026"/>
          </a:xfrm>
          <a:prstGeom prst="rect">
            <a:avLst/>
          </a:prstGeom>
        </p:spPr>
      </p:pic>
      <p:pic>
        <p:nvPicPr>
          <p:cNvPr id="17" name="Imagem 16">
            <a:extLst>
              <a:ext uri="{FF2B5EF4-FFF2-40B4-BE49-F238E27FC236}">
                <a16:creationId xmlns:a16="http://schemas.microsoft.com/office/drawing/2014/main" id="{F28E4DAF-A0F5-3F2C-9A84-E77FD6D70B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960" y="3254691"/>
            <a:ext cx="6660000" cy="1047748"/>
          </a:xfrm>
          <a:prstGeom prst="rect">
            <a:avLst/>
          </a:prstGeom>
        </p:spPr>
      </p:pic>
      <p:sp>
        <p:nvSpPr>
          <p:cNvPr id="18" name="CaixaDeTexto 17">
            <a:extLst>
              <a:ext uri="{FF2B5EF4-FFF2-40B4-BE49-F238E27FC236}">
                <a16:creationId xmlns:a16="http://schemas.microsoft.com/office/drawing/2014/main" id="{CE7B46BD-8A63-733D-578B-41A8F560C923}"/>
              </a:ext>
            </a:extLst>
          </p:cNvPr>
          <p:cNvSpPr txBox="1"/>
          <p:nvPr/>
        </p:nvSpPr>
        <p:spPr>
          <a:xfrm>
            <a:off x="2840766" y="5118083"/>
            <a:ext cx="4396540" cy="361766"/>
          </a:xfrm>
          <a:prstGeom prst="rect">
            <a:avLst/>
          </a:prstGeom>
          <a:noFill/>
        </p:spPr>
        <p:txBody>
          <a:bodyPr wrap="square" rtlCol="0">
            <a:spAutoFit/>
          </a:bodyPr>
          <a:lstStyle/>
          <a:p>
            <a:pPr marL="74250" lvl="2" algn="l">
              <a:lnSpc>
                <a:spcPct val="150000"/>
              </a:lnSpc>
              <a:spcBef>
                <a:spcPts val="200"/>
              </a:spcBef>
              <a:spcAft>
                <a:spcPts val="200"/>
              </a:spcAft>
            </a:pPr>
            <a:r>
              <a:rPr lang="en-US" sz="1300" dirty="0">
                <a:latin typeface="Palatino Linotype" panose="0204050205050503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Atlas of Natural Disasters in the State of Santa Catarina</a:t>
            </a:r>
            <a:endParaRPr lang="en-US" sz="1300" dirty="0">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40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314960" y="1060703"/>
            <a:ext cx="11877040" cy="5797297"/>
          </a:xfrm>
        </p:spPr>
        <p:txBody>
          <a:bodyPr numCol="2">
            <a:normAutofit/>
          </a:bodyPr>
          <a:lstStyle/>
          <a:p>
            <a:pPr>
              <a:lnSpc>
                <a:spcPts val="1300"/>
              </a:lnSpc>
              <a:spcBef>
                <a:spcPts val="600"/>
              </a:spcBef>
              <a:spcAft>
                <a:spcPts val="2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marL="180000" lvl="2" indent="-180000" algn="just">
              <a:lnSpc>
                <a:spcPct val="150000"/>
              </a:lnSpc>
              <a:spcBef>
                <a:spcPts val="200"/>
              </a:spcBef>
              <a:spcAft>
                <a:spcPts val="200"/>
              </a:spcAft>
              <a:buFont typeface="Arial" panose="020B0604020202020204" pitchFamily="34" charset="0"/>
              <a:buChar char="•"/>
            </a:pP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December 2022: rainfall totaled approximately 477 mm;</a:t>
            </a:r>
          </a:p>
          <a:p>
            <a:pPr marL="18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average monthly rainfall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is 177 mm, the deviation was 299,8 mm;</a:t>
            </a:r>
          </a:p>
          <a:p>
            <a:pPr marL="180000" lvl="2" indent="-180000" algn="just">
              <a:lnSpc>
                <a:spcPct val="150000"/>
              </a:lnSpc>
              <a:spcBef>
                <a:spcPts val="200"/>
              </a:spcBef>
              <a:spcAft>
                <a:spcPts val="200"/>
              </a:spcAft>
              <a:buFont typeface="Arial" panose="020B0604020202020204" pitchFamily="34" charset="0"/>
              <a:buChar char="•"/>
            </a:pP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highest rainfall volumes occurred at the beginning of the month and between the 19th and 20th;</a:t>
            </a:r>
          </a:p>
          <a:p>
            <a:pPr marL="18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On the December 20th:</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207 mm in just 24 hours (INMET, 2023);</a:t>
            </a:r>
          </a:p>
          <a:p>
            <a:pPr marL="18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the beginning of the month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was associated with a hot and wet mass of air, especially in the State of Santa Catarina;</a:t>
            </a:r>
          </a:p>
          <a:p>
            <a:pPr marL="180000" lvl="2" indent="-180000" algn="just">
              <a:lnSpc>
                <a:spcPct val="150000"/>
              </a:lnSpc>
              <a:spcBef>
                <a:spcPts val="200"/>
              </a:spcBef>
              <a:spcAft>
                <a:spcPts val="200"/>
              </a:spcAft>
              <a:buFont typeface="Arial" panose="020B0604020202020204" pitchFamily="34" charset="0"/>
              <a:buChar char="•"/>
            </a:pP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On the 20</a:t>
            </a: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 it</a:t>
            </a:r>
            <a:r>
              <a:rPr lang="en-US" sz="130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was related to a low-pressure system with high humidity levels, resulting in expressive rainfall in the cities of Itajaí and Florianópolis, with 229.4 and 207 mm, respectively;</a:t>
            </a:r>
            <a:endParaRPr lang="pt-PT"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80000" lvl="1" indent="-180000" algn="just">
              <a:lnSpc>
                <a:spcPct val="150000"/>
              </a:lnSpc>
              <a:spcBef>
                <a:spcPts val="200"/>
              </a:spcBef>
              <a:spcAft>
                <a:spcPts val="200"/>
              </a:spcAft>
              <a:buFont typeface="Arial" panose="020B0604020202020204" pitchFamily="34" charset="0"/>
              <a:buChar char="•"/>
            </a:pPr>
            <a:r>
              <a:rPr lang="en-US"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illustrates the accumulated precipitation in December 2022, with areas in blue indicating the highest volumes and areas in yellow/green the lowest volumes.</a:t>
            </a:r>
          </a:p>
          <a:p>
            <a:pPr algn="just">
              <a:lnSpc>
                <a:spcPts val="1300"/>
              </a:lnSpc>
              <a:spcAft>
                <a:spcPts val="1800"/>
              </a:spcAft>
            </a:pPr>
            <a:endParaRPr lang="en-US" sz="18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pic>
        <p:nvPicPr>
          <p:cNvPr id="4" name="Imagem 3">
            <a:extLst>
              <a:ext uri="{FF2B5EF4-FFF2-40B4-BE49-F238E27FC236}">
                <a16:creationId xmlns:a16="http://schemas.microsoft.com/office/drawing/2014/main" id="{DDAE74C9-9935-753A-37B0-FA3FF04C0B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5784" y="1240166"/>
            <a:ext cx="3684761" cy="4044100"/>
          </a:xfrm>
          <a:prstGeom prst="rect">
            <a:avLst/>
          </a:prstGeom>
        </p:spPr>
      </p:pic>
      <p:sp>
        <p:nvSpPr>
          <p:cNvPr id="7" name="CaixaDeTexto 6">
            <a:extLst>
              <a:ext uri="{FF2B5EF4-FFF2-40B4-BE49-F238E27FC236}">
                <a16:creationId xmlns:a16="http://schemas.microsoft.com/office/drawing/2014/main" id="{EF9860F4-ADE4-8682-CF8F-0CA9936D264A}"/>
              </a:ext>
            </a:extLst>
          </p:cNvPr>
          <p:cNvSpPr txBox="1"/>
          <p:nvPr/>
        </p:nvSpPr>
        <p:spPr>
          <a:xfrm>
            <a:off x="6253480" y="5284266"/>
            <a:ext cx="6395720" cy="238527"/>
          </a:xfrm>
          <a:prstGeom prst="rect">
            <a:avLst/>
          </a:prstGeom>
          <a:noFill/>
        </p:spPr>
        <p:txBody>
          <a:bodyPr wrap="square">
            <a:spAutoFit/>
          </a:bodyPr>
          <a:lstStyle/>
          <a:p>
            <a:pPr algn="ctr">
              <a:lnSpc>
                <a:spcPct val="95000"/>
              </a:lnSpc>
              <a:spcBef>
                <a:spcPts val="200"/>
              </a:spcBef>
              <a:spcAft>
                <a:spcPts val="200"/>
              </a:spcAft>
            </a:pPr>
            <a:r>
              <a:rPr lang="en-US" sz="10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Figure 2: </a:t>
            </a:r>
            <a:r>
              <a:rPr lang="en-US" sz="1000" b="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Accumulated rainfall for December 2022 in Brazil. Source: INMET, 2023.</a:t>
            </a:r>
            <a:endParaRPr lang="pt-PT"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19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16072E6-7C87-B7F5-27D1-6560C0799A0B}"/>
              </a:ext>
            </a:extLst>
          </p:cNvPr>
          <p:cNvPicPr>
            <a:picLocks noChangeAspect="1"/>
          </p:cNvPicPr>
          <p:nvPr/>
        </p:nvPicPr>
        <p:blipFill>
          <a:blip r:embed="rId2">
            <a:grayscl/>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Título 1">
            <a:extLst>
              <a:ext uri="{FF2B5EF4-FFF2-40B4-BE49-F238E27FC236}">
                <a16:creationId xmlns:a16="http://schemas.microsoft.com/office/drawing/2014/main" id="{9733D169-65AF-F4F4-CE24-C38E167EB865}"/>
              </a:ext>
            </a:extLst>
          </p:cNvPr>
          <p:cNvSpPr>
            <a:spLocks noGrp="1"/>
          </p:cNvSpPr>
          <p:nvPr>
            <p:ph type="ctrTitle"/>
          </p:nvPr>
        </p:nvSpPr>
        <p:spPr>
          <a:xfrm>
            <a:off x="134620" y="1240166"/>
            <a:ext cx="11577320" cy="1198881"/>
          </a:xfrm>
        </p:spPr>
        <p:txBody>
          <a:bodyPr>
            <a:normAutofit fontScale="90000"/>
          </a:bodyPr>
          <a:lstStyle/>
          <a:p>
            <a:pPr>
              <a:lnSpc>
                <a:spcPct val="150000"/>
              </a:lnSpc>
              <a:spcBef>
                <a:spcPts val="600"/>
              </a:spcBef>
              <a:spcAft>
                <a:spcPts val="600"/>
              </a:spcAft>
            </a:pPr>
            <a:br>
              <a:rPr lang="pt-PT" b="1" dirty="0">
                <a:effectLst/>
                <a:latin typeface="Palatino Linotype" panose="02040502050505030304" pitchFamily="18" charset="0"/>
                <a:ea typeface="Times New Roman" panose="02020603050405020304" pitchFamily="18" charset="0"/>
                <a:cs typeface="Times New Roman" panose="02020603050405020304" pitchFamily="18" charset="0"/>
              </a:rPr>
            </a:br>
            <a:endParaRPr lang="pt-PT" sz="2000" dirty="0"/>
          </a:p>
        </p:txBody>
      </p:sp>
      <p:sp>
        <p:nvSpPr>
          <p:cNvPr id="3" name="Subtítulo 2">
            <a:extLst>
              <a:ext uri="{FF2B5EF4-FFF2-40B4-BE49-F238E27FC236}">
                <a16:creationId xmlns:a16="http://schemas.microsoft.com/office/drawing/2014/main" id="{06B04DA9-B2AC-E20E-6039-3984013039E1}"/>
              </a:ext>
            </a:extLst>
          </p:cNvPr>
          <p:cNvSpPr>
            <a:spLocks noGrp="1"/>
          </p:cNvSpPr>
          <p:nvPr>
            <p:ph type="subTitle" idx="1"/>
          </p:nvPr>
        </p:nvSpPr>
        <p:spPr>
          <a:xfrm>
            <a:off x="173990" y="1079001"/>
            <a:ext cx="11844020" cy="5839589"/>
          </a:xfrm>
        </p:spPr>
        <p:txBody>
          <a:bodyPr numCol="2">
            <a:normAutofit/>
          </a:bodyPr>
          <a:lstStyle/>
          <a:p>
            <a:pPr>
              <a:lnSpc>
                <a:spcPts val="1300"/>
              </a:lnSpc>
              <a:spcBef>
                <a:spcPts val="600"/>
              </a:spcBef>
              <a:spcAft>
                <a:spcPts val="200"/>
              </a:spcAft>
            </a:pPr>
            <a:r>
              <a:rPr lang="pt-PT" sz="15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a:t>
            </a:r>
            <a:r>
              <a:rPr lang="en-US" sz="1500" b="1" u="sng"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RESULTS AND DISCUSSION</a:t>
            </a:r>
          </a:p>
          <a:p>
            <a:pPr marL="180000" lvl="1"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E</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xtreme events in the country were related to the South Atlantic Convergence Zone (SACZ) and humidity levels; </a:t>
            </a:r>
            <a:endParaRPr lang="pt-PT"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80000" lvl="1"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recipitations were observed in nearly all of Brazil, from the South and Southeast coast to certain areas in the central and northern of the North Region;</a:t>
            </a:r>
          </a:p>
          <a:p>
            <a:pPr marL="180000" lvl="1"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Precipitation in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Santa Catarina varied, with the highest indices recorded in the central and northern regions</a:t>
            </a: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3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 the lowest levels in the Western Region; </a:t>
            </a:r>
            <a:endParaRPr lang="pt-PT"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80000" lvl="2" indent="-180000" algn="just">
              <a:lnSpc>
                <a:spcPct val="150000"/>
              </a:lnSpc>
              <a:spcBef>
                <a:spcPts val="200"/>
              </a:spcBef>
              <a:spcAft>
                <a:spcPts val="200"/>
              </a:spcAft>
              <a:buFont typeface="Arial" panose="020B0604020202020204" pitchFamily="34" charset="0"/>
              <a:buChar char="•"/>
            </a:pPr>
            <a:r>
              <a:rPr lang="en-US" sz="13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 </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illustrates the annual rainfall distribution for the Municipality of Florianópolis in 2022;</a:t>
            </a:r>
          </a:p>
          <a:p>
            <a:pPr marL="18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a:t>
            </a: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ecember had the highest rainfall, exceeding 400 mm, followed by March with 242 mm;</a:t>
            </a:r>
          </a:p>
          <a:p>
            <a:pPr marL="180000" lvl="2" indent="-180000" algn="just">
              <a:lnSpc>
                <a:spcPct val="150000"/>
              </a:lnSpc>
              <a:spcBef>
                <a:spcPts val="200"/>
              </a:spcBef>
              <a:spcAft>
                <a:spcPts val="200"/>
              </a:spcAft>
              <a:buFont typeface="Arial" panose="020B0604020202020204" pitchFamily="34" charset="0"/>
              <a:buChar char="•"/>
            </a:pPr>
            <a:r>
              <a:rPr lang="en-US"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December some days experienced intense precipitation, while on other days, no precipitation was recorded. </a:t>
            </a:r>
            <a:endParaRPr lang="pt-P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9" name="Imagem 8">
            <a:extLst>
              <a:ext uri="{FF2B5EF4-FFF2-40B4-BE49-F238E27FC236}">
                <a16:creationId xmlns:a16="http://schemas.microsoft.com/office/drawing/2014/main" id="{80C53821-3CEE-717C-E589-006818296B8D}"/>
              </a:ext>
            </a:extLst>
          </p:cNvPr>
          <p:cNvPicPr>
            <a:picLocks noChangeAspect="1"/>
          </p:cNvPicPr>
          <p:nvPr/>
        </p:nvPicPr>
        <p:blipFill>
          <a:blip r:embed="rId4"/>
          <a:stretch>
            <a:fillRect/>
          </a:stretch>
        </p:blipFill>
        <p:spPr>
          <a:xfrm>
            <a:off x="314960" y="177767"/>
            <a:ext cx="2268001" cy="540000"/>
          </a:xfrm>
          <a:prstGeom prst="rect">
            <a:avLst/>
          </a:prstGeom>
        </p:spPr>
      </p:pic>
      <p:pic>
        <p:nvPicPr>
          <p:cNvPr id="10" name="Imagem 9">
            <a:extLst>
              <a:ext uri="{FF2B5EF4-FFF2-40B4-BE49-F238E27FC236}">
                <a16:creationId xmlns:a16="http://schemas.microsoft.com/office/drawing/2014/main" id="{72B9E673-61C4-F674-C25F-BA38BF0DB8D7}"/>
              </a:ext>
            </a:extLst>
          </p:cNvPr>
          <p:cNvPicPr>
            <a:picLocks noChangeAspect="1"/>
          </p:cNvPicPr>
          <p:nvPr/>
        </p:nvPicPr>
        <p:blipFill>
          <a:blip r:embed="rId5"/>
          <a:stretch>
            <a:fillRect/>
          </a:stretch>
        </p:blipFill>
        <p:spPr>
          <a:xfrm>
            <a:off x="10986264" y="177767"/>
            <a:ext cx="814576" cy="540000"/>
          </a:xfrm>
          <a:prstGeom prst="rect">
            <a:avLst/>
          </a:prstGeom>
        </p:spPr>
      </p:pic>
      <p:sp>
        <p:nvSpPr>
          <p:cNvPr id="19" name="CaixaDeTexto 18">
            <a:extLst>
              <a:ext uri="{FF2B5EF4-FFF2-40B4-BE49-F238E27FC236}">
                <a16:creationId xmlns:a16="http://schemas.microsoft.com/office/drawing/2014/main" id="{611D6041-F3C9-3B17-5EFD-CD57FD1A20D6}"/>
              </a:ext>
            </a:extLst>
          </p:cNvPr>
          <p:cNvSpPr txBox="1"/>
          <p:nvPr/>
        </p:nvSpPr>
        <p:spPr>
          <a:xfrm>
            <a:off x="6461390" y="5110984"/>
            <a:ext cx="5407014" cy="238527"/>
          </a:xfrm>
          <a:prstGeom prst="rect">
            <a:avLst/>
          </a:prstGeom>
          <a:noFill/>
        </p:spPr>
        <p:txBody>
          <a:bodyPr wrap="square">
            <a:spAutoFit/>
          </a:bodyPr>
          <a:lstStyle/>
          <a:p>
            <a:pPr indent="-269875" algn="ctr">
              <a:lnSpc>
                <a:spcPct val="95000"/>
              </a:lnSpc>
              <a:spcBef>
                <a:spcPts val="200"/>
              </a:spcBef>
              <a:spcAft>
                <a:spcPts val="20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Annual total precipitation for 2022 in Florianópolis. Source: INMET, 2023.</a:t>
            </a:r>
            <a:endPar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21" name="Imagem 20">
            <a:extLst>
              <a:ext uri="{FF2B5EF4-FFF2-40B4-BE49-F238E27FC236}">
                <a16:creationId xmlns:a16="http://schemas.microsoft.com/office/drawing/2014/main" id="{70F6FA50-3E6B-8E29-C7D0-4DCFE85B0C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4897" y="1709704"/>
            <a:ext cx="5040000" cy="3360000"/>
          </a:xfrm>
          <a:prstGeom prst="rect">
            <a:avLst/>
          </a:prstGeom>
        </p:spPr>
      </p:pic>
    </p:spTree>
    <p:extLst>
      <p:ext uri="{BB962C8B-B14F-4D97-AF65-F5344CB8AC3E}">
        <p14:creationId xmlns:p14="http://schemas.microsoft.com/office/powerpoint/2010/main" val="25964480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2834</Words>
  <Application>Microsoft Office PowerPoint</Application>
  <PresentationFormat>Widescreen</PresentationFormat>
  <Paragraphs>184</Paragraphs>
  <Slides>16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16</vt:i4>
      </vt:variant>
    </vt:vector>
  </HeadingPairs>
  <TitlesOfParts>
    <vt:vector size="22" baseType="lpstr">
      <vt:lpstr>Arial</vt:lpstr>
      <vt:lpstr>Calibri</vt:lpstr>
      <vt:lpstr>Calibri Light</vt:lpstr>
      <vt:lpstr>Courier New</vt:lpstr>
      <vt:lpstr>Palatino Linotype</vt:lpstr>
      <vt:lpstr>Tema do Office</vt:lpstr>
      <vt:lpstr>The 6th International Electronic Conference on Atmospheric Sciences 15 - 30 October | Online</vt:lpstr>
      <vt:lpstr>Apresentação do PowerPoint</vt:lpstr>
      <vt:lpstr>Abstract: The Municipality of Florianópolis is located in the State of Santa Catarina (SC), at the South Region of Brazil. The place is considered the capital of the State or Island of Santa Catarina. According to the census accomplished in 2022 by the Brazilian Institute of Geography and Statistics the Municipality had 537.217 habitants, distributed in a territorial area of 674,844 km². The State of SC is recognized by the numbers of disasters that frequently occurs, whether caused by precipitations, such as flood or drought, landslides, windstorms, hail and the occurrence of the first storm in the South Atlantic Ocean – Hurricane Catarina. According Monteiro (2001), SC is one of the States in Brazil with the best distribution of precipitation. This is due to a series of factors and different situations, such as cold fronts, the South Atlantic Convergence Zone (SACZ), medium-level troughs, maritime circulation, tropical convection, cyclonic vortices, and relief. The municipality’s economy is based on tourism, technology sector, commerce, civil construction, mariculture and aquaculture. In accordance with Murara (2012) the average annual rainfall of Florianopolis is 1.734 mm. This study aims to analyze and demonstrate the precipitation rates that led to the flooding episodes in December 2022 in the Municipality of Florianopolis and also compare with other extremes situations recorded in the past. For this, information and data were collected from the National Institute of Meteorology, satellites images, facts from the Civil Defense website, photographs, and images from state and municipal newspapers.</vt:lpstr>
      <vt:lpstr> </vt:lpstr>
      <vt:lpstr> </vt:lpstr>
      <vt:lpstr> </vt:lpstr>
      <vt:lpstr> </vt:lpstr>
      <vt:lpstr> </vt:lpstr>
      <vt:lpstr> </vt:lpstr>
      <vt:lpstr> </vt:lpstr>
      <vt:lpstr> </vt:lpstr>
      <vt:lpstr> </vt:lpstr>
      <vt:lpstr> </vt:lpstr>
      <vt:lpstr> </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6th International Electronic Conference on Atmospheric Sciences 15 - 30 October | Online</dc:title>
  <dc:creator>Bárbara Aguiar</dc:creator>
  <cp:lastModifiedBy>Bárbara Aguiar</cp:lastModifiedBy>
  <cp:revision>69</cp:revision>
  <cp:lastPrinted>2023-08-28T01:52:31Z</cp:lastPrinted>
  <dcterms:created xsi:type="dcterms:W3CDTF">2023-08-26T22:01:23Z</dcterms:created>
  <dcterms:modified xsi:type="dcterms:W3CDTF">2023-10-17T19:40:32Z</dcterms:modified>
</cp:coreProperties>
</file>