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5" r:id="rId4"/>
    <p:sldId id="258" r:id="rId5"/>
    <p:sldId id="266" r:id="rId6"/>
    <p:sldId id="267" r:id="rId7"/>
    <p:sldId id="268" r:id="rId8"/>
    <p:sldId id="261" r:id="rId9"/>
    <p:sldId id="262" r:id="rId10"/>
    <p:sldId id="263" r:id="rId11"/>
    <p:sldId id="264"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43" autoAdjust="0"/>
  </p:normalViewPr>
  <p:slideViewPr>
    <p:cSldViewPr snapToGrid="0">
      <p:cViewPr varScale="1">
        <p:scale>
          <a:sx n="61" d="100"/>
          <a:sy n="61" d="100"/>
        </p:scale>
        <p:origin x="996" y="78"/>
      </p:cViewPr>
      <p:guideLst/>
    </p:cSldViewPr>
  </p:slideViewPr>
  <p:notesTextViewPr>
    <p:cViewPr>
      <p:scale>
        <a:sx n="1" d="1"/>
        <a:sy n="1" d="1"/>
      </p:scale>
      <p:origin x="0" y="-86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A296D8-6018-4656-86F9-68A57CC064D3}"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s-ES"/>
        </a:p>
      </dgm:t>
    </dgm:pt>
    <dgm:pt modelId="{2439EE5E-0462-42EF-B8F4-733C2C6ACDA1}">
      <dgm:prSet phldrT="[Texto]" custT="1"/>
      <dgm:spPr/>
      <dgm:t>
        <a:bodyPr/>
        <a:lstStyle/>
        <a:p>
          <a:r>
            <a:rPr lang="es-ES" sz="2800" b="1" dirty="0" smtClean="0">
              <a:latin typeface="Palatino Linotype" panose="02040502050505030304" pitchFamily="18" charset="0"/>
            </a:rPr>
            <a:t>Tropospheric Ducts</a:t>
          </a:r>
          <a:endParaRPr lang="es-ES" sz="2800" b="1" dirty="0">
            <a:latin typeface="Palatino Linotype" panose="02040502050505030304" pitchFamily="18" charset="0"/>
          </a:endParaRPr>
        </a:p>
      </dgm:t>
    </dgm:pt>
    <dgm:pt modelId="{B012E5B7-E892-4B0C-AB5B-6C90814EFA9A}" type="parTrans" cxnId="{D9F68ED7-52A1-43A3-9679-630D81BA50D9}">
      <dgm:prSet/>
      <dgm:spPr/>
      <dgm:t>
        <a:bodyPr/>
        <a:lstStyle/>
        <a:p>
          <a:endParaRPr lang="es-ES"/>
        </a:p>
      </dgm:t>
    </dgm:pt>
    <dgm:pt modelId="{E2AAF6E6-99CA-448D-84EB-A0A037534E51}" type="sibTrans" cxnId="{D9F68ED7-52A1-43A3-9679-630D81BA50D9}">
      <dgm:prSet/>
      <dgm:spPr/>
      <dgm:t>
        <a:bodyPr/>
        <a:lstStyle/>
        <a:p>
          <a:endParaRPr lang="es-ES"/>
        </a:p>
      </dgm:t>
    </dgm:pt>
    <dgm:pt modelId="{D9583A8C-462D-44CD-AA34-DB7EA2D3EBC4}" type="asst">
      <dgm:prSet phldrT="[Texto]" custT="1"/>
      <dgm:spPr/>
      <dgm:t>
        <a:bodyPr/>
        <a:lstStyle/>
        <a:p>
          <a:r>
            <a:rPr lang="es-ES" sz="2800" b="1" dirty="0" smtClean="0">
              <a:latin typeface="Palatino Linotype" panose="02040502050505030304" pitchFamily="18" charset="0"/>
            </a:rPr>
            <a:t>What do they casuse ?</a:t>
          </a:r>
          <a:endParaRPr lang="es-ES" sz="2800" b="1" dirty="0">
            <a:latin typeface="Palatino Linotype" panose="02040502050505030304" pitchFamily="18" charset="0"/>
          </a:endParaRPr>
        </a:p>
      </dgm:t>
    </dgm:pt>
    <dgm:pt modelId="{7AAA3281-3C17-44D6-B328-E578848DD886}" type="parTrans" cxnId="{DF65BD5D-12BB-4219-AA54-F35B1E43C58B}">
      <dgm:prSet/>
      <dgm:spPr/>
      <dgm:t>
        <a:bodyPr/>
        <a:lstStyle/>
        <a:p>
          <a:endParaRPr lang="es-ES"/>
        </a:p>
      </dgm:t>
    </dgm:pt>
    <dgm:pt modelId="{723F0427-A2F2-45FD-9313-A877128DE032}" type="sibTrans" cxnId="{DF65BD5D-12BB-4219-AA54-F35B1E43C58B}">
      <dgm:prSet/>
      <dgm:spPr/>
      <dgm:t>
        <a:bodyPr/>
        <a:lstStyle/>
        <a:p>
          <a:endParaRPr lang="es-ES"/>
        </a:p>
      </dgm:t>
    </dgm:pt>
    <dgm:pt modelId="{7CE4FA00-740C-46D9-AA48-E92798E53ADA}">
      <dgm:prSet phldrT="[Texto]" custT="1"/>
      <dgm:spPr/>
      <dgm:t>
        <a:bodyPr/>
        <a:lstStyle/>
        <a:p>
          <a:r>
            <a:rPr lang="en-US" sz="2800" b="1" dirty="0" smtClean="0">
              <a:latin typeface="Palatino Linotype" panose="02040502050505030304" pitchFamily="18" charset="0"/>
            </a:rPr>
            <a:t>The wave is trapped </a:t>
          </a:r>
          <a:endParaRPr lang="es-ES" sz="2800" b="1" dirty="0">
            <a:latin typeface="Palatino Linotype" panose="02040502050505030304" pitchFamily="18" charset="0"/>
          </a:endParaRPr>
        </a:p>
      </dgm:t>
    </dgm:pt>
    <dgm:pt modelId="{5AB20421-4F20-46CA-8C00-91A126A58BA5}" type="parTrans" cxnId="{BE205993-4412-4595-9739-DB71208653D5}">
      <dgm:prSet/>
      <dgm:spPr/>
      <dgm:t>
        <a:bodyPr/>
        <a:lstStyle/>
        <a:p>
          <a:endParaRPr lang="es-ES"/>
        </a:p>
      </dgm:t>
    </dgm:pt>
    <dgm:pt modelId="{DE66286A-9780-4693-BA1A-1D4DA2761D11}" type="sibTrans" cxnId="{BE205993-4412-4595-9739-DB71208653D5}">
      <dgm:prSet/>
      <dgm:spPr/>
      <dgm:t>
        <a:bodyPr/>
        <a:lstStyle/>
        <a:p>
          <a:endParaRPr lang="es-ES"/>
        </a:p>
      </dgm:t>
    </dgm:pt>
    <dgm:pt modelId="{04EEA1B0-E9AA-467B-A7AA-9685C36808AA}">
      <dgm:prSet phldrT="[Texto]" custT="1"/>
      <dgm:spPr/>
      <dgm:t>
        <a:bodyPr/>
        <a:lstStyle/>
        <a:p>
          <a:r>
            <a:rPr lang="en-US" sz="2800" b="1" dirty="0" smtClean="0">
              <a:latin typeface="Palatino Linotype" panose="02040502050505030304" pitchFamily="18" charset="0"/>
            </a:rPr>
            <a:t>The wave will propagate in jumps</a:t>
          </a:r>
          <a:endParaRPr lang="es-ES" sz="2800" b="1" dirty="0">
            <a:latin typeface="Palatino Linotype" panose="02040502050505030304" pitchFamily="18" charset="0"/>
          </a:endParaRPr>
        </a:p>
      </dgm:t>
    </dgm:pt>
    <dgm:pt modelId="{7BE6F933-A576-4584-9CA7-4672507685C5}" type="parTrans" cxnId="{DECFF94D-C7BE-4301-A76D-7D7AD4EF89AB}">
      <dgm:prSet/>
      <dgm:spPr/>
      <dgm:t>
        <a:bodyPr/>
        <a:lstStyle/>
        <a:p>
          <a:endParaRPr lang="es-ES"/>
        </a:p>
      </dgm:t>
    </dgm:pt>
    <dgm:pt modelId="{5879C3D2-F47F-4587-B452-44269FFD9339}" type="sibTrans" cxnId="{DECFF94D-C7BE-4301-A76D-7D7AD4EF89AB}">
      <dgm:prSet/>
      <dgm:spPr/>
      <dgm:t>
        <a:bodyPr/>
        <a:lstStyle/>
        <a:p>
          <a:endParaRPr lang="es-ES"/>
        </a:p>
      </dgm:t>
    </dgm:pt>
    <dgm:pt modelId="{960A7C3C-E8B4-415A-B9F6-2D44225E6C41}" type="pres">
      <dgm:prSet presAssocID="{E7A296D8-6018-4656-86F9-68A57CC064D3}" presName="hierChild1" presStyleCnt="0">
        <dgm:presLayoutVars>
          <dgm:orgChart val="1"/>
          <dgm:chPref val="1"/>
          <dgm:dir/>
          <dgm:animOne val="branch"/>
          <dgm:animLvl val="lvl"/>
          <dgm:resizeHandles/>
        </dgm:presLayoutVars>
      </dgm:prSet>
      <dgm:spPr/>
      <dgm:t>
        <a:bodyPr/>
        <a:lstStyle/>
        <a:p>
          <a:endParaRPr lang="es-ES"/>
        </a:p>
      </dgm:t>
    </dgm:pt>
    <dgm:pt modelId="{D48C7C37-C5B5-4E74-BB7E-6324C056C4F4}" type="pres">
      <dgm:prSet presAssocID="{2439EE5E-0462-42EF-B8F4-733C2C6ACDA1}" presName="hierRoot1" presStyleCnt="0">
        <dgm:presLayoutVars>
          <dgm:hierBranch val="init"/>
        </dgm:presLayoutVars>
      </dgm:prSet>
      <dgm:spPr/>
    </dgm:pt>
    <dgm:pt modelId="{308D96BF-8B78-4CAB-A743-11DC9E1A73EA}" type="pres">
      <dgm:prSet presAssocID="{2439EE5E-0462-42EF-B8F4-733C2C6ACDA1}" presName="rootComposite1" presStyleCnt="0"/>
      <dgm:spPr/>
    </dgm:pt>
    <dgm:pt modelId="{F4864F9C-C4E0-4700-8F30-120C4AAF7ABD}" type="pres">
      <dgm:prSet presAssocID="{2439EE5E-0462-42EF-B8F4-733C2C6ACDA1}" presName="rootText1" presStyleLbl="node0" presStyleIdx="0" presStyleCnt="1" custScaleX="135786" custLinFactNeighborX="-1114" custLinFactNeighborY="7575">
        <dgm:presLayoutVars>
          <dgm:chPref val="3"/>
        </dgm:presLayoutVars>
      </dgm:prSet>
      <dgm:spPr/>
      <dgm:t>
        <a:bodyPr/>
        <a:lstStyle/>
        <a:p>
          <a:endParaRPr lang="es-ES"/>
        </a:p>
      </dgm:t>
    </dgm:pt>
    <dgm:pt modelId="{9DDF40A4-F94F-4010-8E69-271E669B45BD}" type="pres">
      <dgm:prSet presAssocID="{2439EE5E-0462-42EF-B8F4-733C2C6ACDA1}" presName="rootConnector1" presStyleLbl="node1" presStyleIdx="0" presStyleCnt="0"/>
      <dgm:spPr/>
      <dgm:t>
        <a:bodyPr/>
        <a:lstStyle/>
        <a:p>
          <a:endParaRPr lang="es-ES"/>
        </a:p>
      </dgm:t>
    </dgm:pt>
    <dgm:pt modelId="{F964B8C9-8F1D-492C-9A57-F7EB39AF5698}" type="pres">
      <dgm:prSet presAssocID="{2439EE5E-0462-42EF-B8F4-733C2C6ACDA1}" presName="hierChild2" presStyleCnt="0"/>
      <dgm:spPr/>
    </dgm:pt>
    <dgm:pt modelId="{8AF690EF-F244-4221-913E-DBF3F4863F97}" type="pres">
      <dgm:prSet presAssocID="{5AB20421-4F20-46CA-8C00-91A126A58BA5}" presName="Name37" presStyleLbl="parChTrans1D2" presStyleIdx="0" presStyleCnt="3"/>
      <dgm:spPr/>
      <dgm:t>
        <a:bodyPr/>
        <a:lstStyle/>
        <a:p>
          <a:endParaRPr lang="es-ES"/>
        </a:p>
      </dgm:t>
    </dgm:pt>
    <dgm:pt modelId="{5F82B60D-E48C-4601-973F-CEAAE94F7978}" type="pres">
      <dgm:prSet presAssocID="{7CE4FA00-740C-46D9-AA48-E92798E53ADA}" presName="hierRoot2" presStyleCnt="0">
        <dgm:presLayoutVars>
          <dgm:hierBranch val="init"/>
        </dgm:presLayoutVars>
      </dgm:prSet>
      <dgm:spPr/>
    </dgm:pt>
    <dgm:pt modelId="{41FD0978-584F-40D5-8165-37A4764EE3D7}" type="pres">
      <dgm:prSet presAssocID="{7CE4FA00-740C-46D9-AA48-E92798E53ADA}" presName="rootComposite" presStyleCnt="0"/>
      <dgm:spPr/>
    </dgm:pt>
    <dgm:pt modelId="{8C6E2BB3-05FA-4D1D-9E70-EDC1565FD53A}" type="pres">
      <dgm:prSet presAssocID="{7CE4FA00-740C-46D9-AA48-E92798E53ADA}" presName="rootText" presStyleLbl="node2" presStyleIdx="0" presStyleCnt="2" custScaleX="115919" custScaleY="117948">
        <dgm:presLayoutVars>
          <dgm:chPref val="3"/>
        </dgm:presLayoutVars>
      </dgm:prSet>
      <dgm:spPr/>
      <dgm:t>
        <a:bodyPr/>
        <a:lstStyle/>
        <a:p>
          <a:endParaRPr lang="es-ES"/>
        </a:p>
      </dgm:t>
    </dgm:pt>
    <dgm:pt modelId="{24F1E7F5-5094-40F2-8CF4-8F71F0DA351E}" type="pres">
      <dgm:prSet presAssocID="{7CE4FA00-740C-46D9-AA48-E92798E53ADA}" presName="rootConnector" presStyleLbl="node2" presStyleIdx="0" presStyleCnt="2"/>
      <dgm:spPr/>
      <dgm:t>
        <a:bodyPr/>
        <a:lstStyle/>
        <a:p>
          <a:endParaRPr lang="es-ES"/>
        </a:p>
      </dgm:t>
    </dgm:pt>
    <dgm:pt modelId="{C5B63C7E-9A78-4399-A218-26630F43C889}" type="pres">
      <dgm:prSet presAssocID="{7CE4FA00-740C-46D9-AA48-E92798E53ADA}" presName="hierChild4" presStyleCnt="0"/>
      <dgm:spPr/>
    </dgm:pt>
    <dgm:pt modelId="{7C119672-E6FD-4726-B748-159AAD2A6F54}" type="pres">
      <dgm:prSet presAssocID="{7CE4FA00-740C-46D9-AA48-E92798E53ADA}" presName="hierChild5" presStyleCnt="0"/>
      <dgm:spPr/>
    </dgm:pt>
    <dgm:pt modelId="{0AADE01A-C997-4F43-A31B-E4619DDB6023}" type="pres">
      <dgm:prSet presAssocID="{7BE6F933-A576-4584-9CA7-4672507685C5}" presName="Name37" presStyleLbl="parChTrans1D2" presStyleIdx="1" presStyleCnt="3"/>
      <dgm:spPr/>
      <dgm:t>
        <a:bodyPr/>
        <a:lstStyle/>
        <a:p>
          <a:endParaRPr lang="es-ES"/>
        </a:p>
      </dgm:t>
    </dgm:pt>
    <dgm:pt modelId="{AF3D4B32-59B5-4C43-8AF6-15281C3EF04A}" type="pres">
      <dgm:prSet presAssocID="{04EEA1B0-E9AA-467B-A7AA-9685C36808AA}" presName="hierRoot2" presStyleCnt="0">
        <dgm:presLayoutVars>
          <dgm:hierBranch val="init"/>
        </dgm:presLayoutVars>
      </dgm:prSet>
      <dgm:spPr/>
    </dgm:pt>
    <dgm:pt modelId="{D8541E2A-024E-4CEF-867D-695ED56F886F}" type="pres">
      <dgm:prSet presAssocID="{04EEA1B0-E9AA-467B-A7AA-9685C36808AA}" presName="rootComposite" presStyleCnt="0"/>
      <dgm:spPr/>
    </dgm:pt>
    <dgm:pt modelId="{95ADE181-170E-4527-84F1-1D7D2CB6CE16}" type="pres">
      <dgm:prSet presAssocID="{04EEA1B0-E9AA-467B-A7AA-9685C36808AA}" presName="rootText" presStyleLbl="node2" presStyleIdx="1" presStyleCnt="2" custScaleX="120124" custScaleY="115334">
        <dgm:presLayoutVars>
          <dgm:chPref val="3"/>
        </dgm:presLayoutVars>
      </dgm:prSet>
      <dgm:spPr/>
      <dgm:t>
        <a:bodyPr/>
        <a:lstStyle/>
        <a:p>
          <a:endParaRPr lang="es-ES"/>
        </a:p>
      </dgm:t>
    </dgm:pt>
    <dgm:pt modelId="{6E707FD9-FD4A-4DE1-8451-15316FCBBCB1}" type="pres">
      <dgm:prSet presAssocID="{04EEA1B0-E9AA-467B-A7AA-9685C36808AA}" presName="rootConnector" presStyleLbl="node2" presStyleIdx="1" presStyleCnt="2"/>
      <dgm:spPr/>
      <dgm:t>
        <a:bodyPr/>
        <a:lstStyle/>
        <a:p>
          <a:endParaRPr lang="es-ES"/>
        </a:p>
      </dgm:t>
    </dgm:pt>
    <dgm:pt modelId="{D9F864C1-42F3-4D06-9BF1-26DCAD0CAC4C}" type="pres">
      <dgm:prSet presAssocID="{04EEA1B0-E9AA-467B-A7AA-9685C36808AA}" presName="hierChild4" presStyleCnt="0"/>
      <dgm:spPr/>
    </dgm:pt>
    <dgm:pt modelId="{6FF39515-9855-4BF0-ADAD-25FAF2BB00F7}" type="pres">
      <dgm:prSet presAssocID="{04EEA1B0-E9AA-467B-A7AA-9685C36808AA}" presName="hierChild5" presStyleCnt="0"/>
      <dgm:spPr/>
    </dgm:pt>
    <dgm:pt modelId="{6C3C594E-8D9E-4CC5-B53F-C6D0BD4B27C5}" type="pres">
      <dgm:prSet presAssocID="{2439EE5E-0462-42EF-B8F4-733C2C6ACDA1}" presName="hierChild3" presStyleCnt="0"/>
      <dgm:spPr/>
    </dgm:pt>
    <dgm:pt modelId="{F4F11D36-D75D-429D-ABAB-019BCD9B33B1}" type="pres">
      <dgm:prSet presAssocID="{7AAA3281-3C17-44D6-B328-E578848DD886}" presName="Name111" presStyleLbl="parChTrans1D2" presStyleIdx="2" presStyleCnt="3"/>
      <dgm:spPr/>
      <dgm:t>
        <a:bodyPr/>
        <a:lstStyle/>
        <a:p>
          <a:endParaRPr lang="es-ES"/>
        </a:p>
      </dgm:t>
    </dgm:pt>
    <dgm:pt modelId="{F4B56ADF-7A38-4576-830B-C58302645CCC}" type="pres">
      <dgm:prSet presAssocID="{D9583A8C-462D-44CD-AA34-DB7EA2D3EBC4}" presName="hierRoot3" presStyleCnt="0">
        <dgm:presLayoutVars>
          <dgm:hierBranch val="init"/>
        </dgm:presLayoutVars>
      </dgm:prSet>
      <dgm:spPr/>
    </dgm:pt>
    <dgm:pt modelId="{E321F852-9D5A-4499-BA86-2A4BE62D56F3}" type="pres">
      <dgm:prSet presAssocID="{D9583A8C-462D-44CD-AA34-DB7EA2D3EBC4}" presName="rootComposite3" presStyleCnt="0"/>
      <dgm:spPr/>
    </dgm:pt>
    <dgm:pt modelId="{D5673AB8-D3F2-402D-8C75-E3D0865416FB}" type="pres">
      <dgm:prSet presAssocID="{D9583A8C-462D-44CD-AA34-DB7EA2D3EBC4}" presName="rootText3" presStyleLbl="asst1" presStyleIdx="0" presStyleCnt="1" custScaleX="126688">
        <dgm:presLayoutVars>
          <dgm:chPref val="3"/>
        </dgm:presLayoutVars>
      </dgm:prSet>
      <dgm:spPr/>
      <dgm:t>
        <a:bodyPr/>
        <a:lstStyle/>
        <a:p>
          <a:endParaRPr lang="es-ES"/>
        </a:p>
      </dgm:t>
    </dgm:pt>
    <dgm:pt modelId="{4B7ED719-6379-4AB7-AA42-B8EB10CCF572}" type="pres">
      <dgm:prSet presAssocID="{D9583A8C-462D-44CD-AA34-DB7EA2D3EBC4}" presName="rootConnector3" presStyleLbl="asst1" presStyleIdx="0" presStyleCnt="1"/>
      <dgm:spPr/>
      <dgm:t>
        <a:bodyPr/>
        <a:lstStyle/>
        <a:p>
          <a:endParaRPr lang="es-ES"/>
        </a:p>
      </dgm:t>
    </dgm:pt>
    <dgm:pt modelId="{5EE304B1-FE58-4233-981C-713502F2270E}" type="pres">
      <dgm:prSet presAssocID="{D9583A8C-462D-44CD-AA34-DB7EA2D3EBC4}" presName="hierChild6" presStyleCnt="0"/>
      <dgm:spPr/>
    </dgm:pt>
    <dgm:pt modelId="{7724B980-C991-42A0-A3A3-A1704689D1B0}" type="pres">
      <dgm:prSet presAssocID="{D9583A8C-462D-44CD-AA34-DB7EA2D3EBC4}" presName="hierChild7" presStyleCnt="0"/>
      <dgm:spPr/>
    </dgm:pt>
  </dgm:ptLst>
  <dgm:cxnLst>
    <dgm:cxn modelId="{84DFA9EA-A25B-46AE-8C63-BA979B752487}" type="presOf" srcId="{2439EE5E-0462-42EF-B8F4-733C2C6ACDA1}" destId="{9DDF40A4-F94F-4010-8E69-271E669B45BD}" srcOrd="1" destOrd="0" presId="urn:microsoft.com/office/officeart/2005/8/layout/orgChart1"/>
    <dgm:cxn modelId="{D4A329AF-6374-4F8F-9E86-87D1AD5A344D}" type="presOf" srcId="{04EEA1B0-E9AA-467B-A7AA-9685C36808AA}" destId="{95ADE181-170E-4527-84F1-1D7D2CB6CE16}" srcOrd="0" destOrd="0" presId="urn:microsoft.com/office/officeart/2005/8/layout/orgChart1"/>
    <dgm:cxn modelId="{DECFF94D-C7BE-4301-A76D-7D7AD4EF89AB}" srcId="{2439EE5E-0462-42EF-B8F4-733C2C6ACDA1}" destId="{04EEA1B0-E9AA-467B-A7AA-9685C36808AA}" srcOrd="2" destOrd="0" parTransId="{7BE6F933-A576-4584-9CA7-4672507685C5}" sibTransId="{5879C3D2-F47F-4587-B452-44269FFD9339}"/>
    <dgm:cxn modelId="{D9F68ED7-52A1-43A3-9679-630D81BA50D9}" srcId="{E7A296D8-6018-4656-86F9-68A57CC064D3}" destId="{2439EE5E-0462-42EF-B8F4-733C2C6ACDA1}" srcOrd="0" destOrd="0" parTransId="{B012E5B7-E892-4B0C-AB5B-6C90814EFA9A}" sibTransId="{E2AAF6E6-99CA-448D-84EB-A0A037534E51}"/>
    <dgm:cxn modelId="{DF65BD5D-12BB-4219-AA54-F35B1E43C58B}" srcId="{2439EE5E-0462-42EF-B8F4-733C2C6ACDA1}" destId="{D9583A8C-462D-44CD-AA34-DB7EA2D3EBC4}" srcOrd="0" destOrd="0" parTransId="{7AAA3281-3C17-44D6-B328-E578848DD886}" sibTransId="{723F0427-A2F2-45FD-9313-A877128DE032}"/>
    <dgm:cxn modelId="{D2704210-3752-4490-BDB4-09957245692B}" type="presOf" srcId="{04EEA1B0-E9AA-467B-A7AA-9685C36808AA}" destId="{6E707FD9-FD4A-4DE1-8451-15316FCBBCB1}" srcOrd="1" destOrd="0" presId="urn:microsoft.com/office/officeart/2005/8/layout/orgChart1"/>
    <dgm:cxn modelId="{DD6B5486-B9F4-4DA6-9CD4-E277A38D1C79}" type="presOf" srcId="{7AAA3281-3C17-44D6-B328-E578848DD886}" destId="{F4F11D36-D75D-429D-ABAB-019BCD9B33B1}" srcOrd="0" destOrd="0" presId="urn:microsoft.com/office/officeart/2005/8/layout/orgChart1"/>
    <dgm:cxn modelId="{D13D4921-93AF-4384-85CC-285E003CFC33}" type="presOf" srcId="{7CE4FA00-740C-46D9-AA48-E92798E53ADA}" destId="{24F1E7F5-5094-40F2-8CF4-8F71F0DA351E}" srcOrd="1" destOrd="0" presId="urn:microsoft.com/office/officeart/2005/8/layout/orgChart1"/>
    <dgm:cxn modelId="{491DFEF0-6B49-4292-9F3E-F5DA14B178CB}" type="presOf" srcId="{5AB20421-4F20-46CA-8C00-91A126A58BA5}" destId="{8AF690EF-F244-4221-913E-DBF3F4863F97}" srcOrd="0" destOrd="0" presId="urn:microsoft.com/office/officeart/2005/8/layout/orgChart1"/>
    <dgm:cxn modelId="{AA9086CC-9F11-49C3-A2B9-9DBB9C76744D}" type="presOf" srcId="{D9583A8C-462D-44CD-AA34-DB7EA2D3EBC4}" destId="{D5673AB8-D3F2-402D-8C75-E3D0865416FB}" srcOrd="0" destOrd="0" presId="urn:microsoft.com/office/officeart/2005/8/layout/orgChart1"/>
    <dgm:cxn modelId="{11B3D530-C633-46F1-B07A-4DBBF5A78D55}" type="presOf" srcId="{7CE4FA00-740C-46D9-AA48-E92798E53ADA}" destId="{8C6E2BB3-05FA-4D1D-9E70-EDC1565FD53A}" srcOrd="0" destOrd="0" presId="urn:microsoft.com/office/officeart/2005/8/layout/orgChart1"/>
    <dgm:cxn modelId="{BE205993-4412-4595-9739-DB71208653D5}" srcId="{2439EE5E-0462-42EF-B8F4-733C2C6ACDA1}" destId="{7CE4FA00-740C-46D9-AA48-E92798E53ADA}" srcOrd="1" destOrd="0" parTransId="{5AB20421-4F20-46CA-8C00-91A126A58BA5}" sibTransId="{DE66286A-9780-4693-BA1A-1D4DA2761D11}"/>
    <dgm:cxn modelId="{BE41FD36-AD1B-4339-A108-80544BF96E40}" type="presOf" srcId="{7BE6F933-A576-4584-9CA7-4672507685C5}" destId="{0AADE01A-C997-4F43-A31B-E4619DDB6023}" srcOrd="0" destOrd="0" presId="urn:microsoft.com/office/officeart/2005/8/layout/orgChart1"/>
    <dgm:cxn modelId="{E229B644-9B38-45DE-9B60-8726C80212AD}" type="presOf" srcId="{2439EE5E-0462-42EF-B8F4-733C2C6ACDA1}" destId="{F4864F9C-C4E0-4700-8F30-120C4AAF7ABD}" srcOrd="0" destOrd="0" presId="urn:microsoft.com/office/officeart/2005/8/layout/orgChart1"/>
    <dgm:cxn modelId="{4798F19F-F785-49A2-B0C2-B37F0F6672BE}" type="presOf" srcId="{D9583A8C-462D-44CD-AA34-DB7EA2D3EBC4}" destId="{4B7ED719-6379-4AB7-AA42-B8EB10CCF572}" srcOrd="1" destOrd="0" presId="urn:microsoft.com/office/officeart/2005/8/layout/orgChart1"/>
    <dgm:cxn modelId="{A2AAD1CD-C489-4588-AF0E-489ED3E1F3EA}" type="presOf" srcId="{E7A296D8-6018-4656-86F9-68A57CC064D3}" destId="{960A7C3C-E8B4-415A-B9F6-2D44225E6C41}" srcOrd="0" destOrd="0" presId="urn:microsoft.com/office/officeart/2005/8/layout/orgChart1"/>
    <dgm:cxn modelId="{22C04EE9-4EE6-4D0F-A34B-2908247E15E4}" type="presParOf" srcId="{960A7C3C-E8B4-415A-B9F6-2D44225E6C41}" destId="{D48C7C37-C5B5-4E74-BB7E-6324C056C4F4}" srcOrd="0" destOrd="0" presId="urn:microsoft.com/office/officeart/2005/8/layout/orgChart1"/>
    <dgm:cxn modelId="{9F4C2C38-9B87-4416-9601-560C7A754081}" type="presParOf" srcId="{D48C7C37-C5B5-4E74-BB7E-6324C056C4F4}" destId="{308D96BF-8B78-4CAB-A743-11DC9E1A73EA}" srcOrd="0" destOrd="0" presId="urn:microsoft.com/office/officeart/2005/8/layout/orgChart1"/>
    <dgm:cxn modelId="{11AFA63F-0294-4DD0-A9D3-7DBF47B73FBA}" type="presParOf" srcId="{308D96BF-8B78-4CAB-A743-11DC9E1A73EA}" destId="{F4864F9C-C4E0-4700-8F30-120C4AAF7ABD}" srcOrd="0" destOrd="0" presId="urn:microsoft.com/office/officeart/2005/8/layout/orgChart1"/>
    <dgm:cxn modelId="{7680FDD2-DA5E-435A-956F-D281D15816C4}" type="presParOf" srcId="{308D96BF-8B78-4CAB-A743-11DC9E1A73EA}" destId="{9DDF40A4-F94F-4010-8E69-271E669B45BD}" srcOrd="1" destOrd="0" presId="urn:microsoft.com/office/officeart/2005/8/layout/orgChart1"/>
    <dgm:cxn modelId="{E021C5D2-C97C-4F91-A32C-821A4210FF93}" type="presParOf" srcId="{D48C7C37-C5B5-4E74-BB7E-6324C056C4F4}" destId="{F964B8C9-8F1D-492C-9A57-F7EB39AF5698}" srcOrd="1" destOrd="0" presId="urn:microsoft.com/office/officeart/2005/8/layout/orgChart1"/>
    <dgm:cxn modelId="{5FF7FBF7-42D6-4E9C-9A24-75B3EDF69397}" type="presParOf" srcId="{F964B8C9-8F1D-492C-9A57-F7EB39AF5698}" destId="{8AF690EF-F244-4221-913E-DBF3F4863F97}" srcOrd="0" destOrd="0" presId="urn:microsoft.com/office/officeart/2005/8/layout/orgChart1"/>
    <dgm:cxn modelId="{A5602C13-5285-4880-856E-0F918F3614B8}" type="presParOf" srcId="{F964B8C9-8F1D-492C-9A57-F7EB39AF5698}" destId="{5F82B60D-E48C-4601-973F-CEAAE94F7978}" srcOrd="1" destOrd="0" presId="urn:microsoft.com/office/officeart/2005/8/layout/orgChart1"/>
    <dgm:cxn modelId="{D1C1FAFB-92C4-406D-B935-9C3487D10A59}" type="presParOf" srcId="{5F82B60D-E48C-4601-973F-CEAAE94F7978}" destId="{41FD0978-584F-40D5-8165-37A4764EE3D7}" srcOrd="0" destOrd="0" presId="urn:microsoft.com/office/officeart/2005/8/layout/orgChart1"/>
    <dgm:cxn modelId="{094CC486-5D1C-4AA3-880B-79EA58010894}" type="presParOf" srcId="{41FD0978-584F-40D5-8165-37A4764EE3D7}" destId="{8C6E2BB3-05FA-4D1D-9E70-EDC1565FD53A}" srcOrd="0" destOrd="0" presId="urn:microsoft.com/office/officeart/2005/8/layout/orgChart1"/>
    <dgm:cxn modelId="{3D74BD3E-222A-4341-800D-59826E126C6E}" type="presParOf" srcId="{41FD0978-584F-40D5-8165-37A4764EE3D7}" destId="{24F1E7F5-5094-40F2-8CF4-8F71F0DA351E}" srcOrd="1" destOrd="0" presId="urn:microsoft.com/office/officeart/2005/8/layout/orgChart1"/>
    <dgm:cxn modelId="{8CDD3B7E-FBCD-4A01-884C-138C7189BBB5}" type="presParOf" srcId="{5F82B60D-E48C-4601-973F-CEAAE94F7978}" destId="{C5B63C7E-9A78-4399-A218-26630F43C889}" srcOrd="1" destOrd="0" presId="urn:microsoft.com/office/officeart/2005/8/layout/orgChart1"/>
    <dgm:cxn modelId="{644E748D-D173-48F7-BF5E-6DB7A7003EC0}" type="presParOf" srcId="{5F82B60D-E48C-4601-973F-CEAAE94F7978}" destId="{7C119672-E6FD-4726-B748-159AAD2A6F54}" srcOrd="2" destOrd="0" presId="urn:microsoft.com/office/officeart/2005/8/layout/orgChart1"/>
    <dgm:cxn modelId="{5A51DCDA-49B6-4E47-A878-CDF6B9A5E796}" type="presParOf" srcId="{F964B8C9-8F1D-492C-9A57-F7EB39AF5698}" destId="{0AADE01A-C997-4F43-A31B-E4619DDB6023}" srcOrd="2" destOrd="0" presId="urn:microsoft.com/office/officeart/2005/8/layout/orgChart1"/>
    <dgm:cxn modelId="{78890FD6-D87A-4EFF-B22E-42BA78F1E1F8}" type="presParOf" srcId="{F964B8C9-8F1D-492C-9A57-F7EB39AF5698}" destId="{AF3D4B32-59B5-4C43-8AF6-15281C3EF04A}" srcOrd="3" destOrd="0" presId="urn:microsoft.com/office/officeart/2005/8/layout/orgChart1"/>
    <dgm:cxn modelId="{CC0F8EC8-0D5A-460F-8546-FC559C3FCE38}" type="presParOf" srcId="{AF3D4B32-59B5-4C43-8AF6-15281C3EF04A}" destId="{D8541E2A-024E-4CEF-867D-695ED56F886F}" srcOrd="0" destOrd="0" presId="urn:microsoft.com/office/officeart/2005/8/layout/orgChart1"/>
    <dgm:cxn modelId="{9FBD08F6-C53B-4EB1-87E2-D7299BC98640}" type="presParOf" srcId="{D8541E2A-024E-4CEF-867D-695ED56F886F}" destId="{95ADE181-170E-4527-84F1-1D7D2CB6CE16}" srcOrd="0" destOrd="0" presId="urn:microsoft.com/office/officeart/2005/8/layout/orgChart1"/>
    <dgm:cxn modelId="{2DA2BEA9-487E-4786-9C7D-314A04C3E00C}" type="presParOf" srcId="{D8541E2A-024E-4CEF-867D-695ED56F886F}" destId="{6E707FD9-FD4A-4DE1-8451-15316FCBBCB1}" srcOrd="1" destOrd="0" presId="urn:microsoft.com/office/officeart/2005/8/layout/orgChart1"/>
    <dgm:cxn modelId="{0C253D1E-2CB6-4A4C-9971-096CC8C09919}" type="presParOf" srcId="{AF3D4B32-59B5-4C43-8AF6-15281C3EF04A}" destId="{D9F864C1-42F3-4D06-9BF1-26DCAD0CAC4C}" srcOrd="1" destOrd="0" presId="urn:microsoft.com/office/officeart/2005/8/layout/orgChart1"/>
    <dgm:cxn modelId="{7966EA50-7F59-437F-9DFB-246AB240E73D}" type="presParOf" srcId="{AF3D4B32-59B5-4C43-8AF6-15281C3EF04A}" destId="{6FF39515-9855-4BF0-ADAD-25FAF2BB00F7}" srcOrd="2" destOrd="0" presId="urn:microsoft.com/office/officeart/2005/8/layout/orgChart1"/>
    <dgm:cxn modelId="{B951E3DB-F748-4ACA-A387-BA03E3421865}" type="presParOf" srcId="{D48C7C37-C5B5-4E74-BB7E-6324C056C4F4}" destId="{6C3C594E-8D9E-4CC5-B53F-C6D0BD4B27C5}" srcOrd="2" destOrd="0" presId="urn:microsoft.com/office/officeart/2005/8/layout/orgChart1"/>
    <dgm:cxn modelId="{3484459E-6A3A-4E91-9946-1F06589DEAE0}" type="presParOf" srcId="{6C3C594E-8D9E-4CC5-B53F-C6D0BD4B27C5}" destId="{F4F11D36-D75D-429D-ABAB-019BCD9B33B1}" srcOrd="0" destOrd="0" presId="urn:microsoft.com/office/officeart/2005/8/layout/orgChart1"/>
    <dgm:cxn modelId="{7584F99D-1EB3-4D37-AFEA-20943B1F08D4}" type="presParOf" srcId="{6C3C594E-8D9E-4CC5-B53F-C6D0BD4B27C5}" destId="{F4B56ADF-7A38-4576-830B-C58302645CCC}" srcOrd="1" destOrd="0" presId="urn:microsoft.com/office/officeart/2005/8/layout/orgChart1"/>
    <dgm:cxn modelId="{80009544-0549-49FC-8A0D-ACF901E68C6A}" type="presParOf" srcId="{F4B56ADF-7A38-4576-830B-C58302645CCC}" destId="{E321F852-9D5A-4499-BA86-2A4BE62D56F3}" srcOrd="0" destOrd="0" presId="urn:microsoft.com/office/officeart/2005/8/layout/orgChart1"/>
    <dgm:cxn modelId="{5B0F949C-5A14-4C6D-950E-A054EFD77EA2}" type="presParOf" srcId="{E321F852-9D5A-4499-BA86-2A4BE62D56F3}" destId="{D5673AB8-D3F2-402D-8C75-E3D0865416FB}" srcOrd="0" destOrd="0" presId="urn:microsoft.com/office/officeart/2005/8/layout/orgChart1"/>
    <dgm:cxn modelId="{65DD43B0-5732-4536-B7FA-D5CF6BDDCD72}" type="presParOf" srcId="{E321F852-9D5A-4499-BA86-2A4BE62D56F3}" destId="{4B7ED719-6379-4AB7-AA42-B8EB10CCF572}" srcOrd="1" destOrd="0" presId="urn:microsoft.com/office/officeart/2005/8/layout/orgChart1"/>
    <dgm:cxn modelId="{EBD9E985-709C-4E12-8B9D-702CE01B0769}" type="presParOf" srcId="{F4B56ADF-7A38-4576-830B-C58302645CCC}" destId="{5EE304B1-FE58-4233-981C-713502F2270E}" srcOrd="1" destOrd="0" presId="urn:microsoft.com/office/officeart/2005/8/layout/orgChart1"/>
    <dgm:cxn modelId="{1EAA9CDD-1590-4ED6-B725-F92B78844881}" type="presParOf" srcId="{F4B56ADF-7A38-4576-830B-C58302645CCC}" destId="{7724B980-C991-42A0-A3A3-A1704689D1B0}"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11D36-D75D-429D-ABAB-019BCD9B33B1}">
      <dsp:nvSpPr>
        <dsp:cNvPr id="0" name=""/>
        <dsp:cNvSpPr/>
      </dsp:nvSpPr>
      <dsp:spPr>
        <a:xfrm>
          <a:off x="3499899" y="1271333"/>
          <a:ext cx="221362" cy="995553"/>
        </a:xfrm>
        <a:custGeom>
          <a:avLst/>
          <a:gdLst/>
          <a:ahLst/>
          <a:cxnLst/>
          <a:rect l="0" t="0" r="0" b="0"/>
          <a:pathLst>
            <a:path>
              <a:moveTo>
                <a:pt x="221362" y="0"/>
              </a:moveTo>
              <a:lnTo>
                <a:pt x="221362" y="995553"/>
              </a:lnTo>
              <a:lnTo>
                <a:pt x="0" y="99555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DE01A-C997-4F43-A31B-E4619DDB6023}">
      <dsp:nvSpPr>
        <dsp:cNvPr id="0" name=""/>
        <dsp:cNvSpPr/>
      </dsp:nvSpPr>
      <dsp:spPr>
        <a:xfrm>
          <a:off x="3721261" y="1271333"/>
          <a:ext cx="1640845" cy="2080433"/>
        </a:xfrm>
        <a:custGeom>
          <a:avLst/>
          <a:gdLst/>
          <a:ahLst/>
          <a:cxnLst/>
          <a:rect l="0" t="0" r="0" b="0"/>
          <a:pathLst>
            <a:path>
              <a:moveTo>
                <a:pt x="0" y="0"/>
              </a:moveTo>
              <a:lnTo>
                <a:pt x="0" y="1832798"/>
              </a:lnTo>
              <a:lnTo>
                <a:pt x="1640845" y="1832798"/>
              </a:lnTo>
              <a:lnTo>
                <a:pt x="1640845" y="208043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690EF-F244-4221-913E-DBF3F4863F97}">
      <dsp:nvSpPr>
        <dsp:cNvPr id="0" name=""/>
        <dsp:cNvSpPr/>
      </dsp:nvSpPr>
      <dsp:spPr>
        <a:xfrm>
          <a:off x="2083376" y="1271333"/>
          <a:ext cx="1637885" cy="2080433"/>
        </a:xfrm>
        <a:custGeom>
          <a:avLst/>
          <a:gdLst/>
          <a:ahLst/>
          <a:cxnLst/>
          <a:rect l="0" t="0" r="0" b="0"/>
          <a:pathLst>
            <a:path>
              <a:moveTo>
                <a:pt x="1637885" y="0"/>
              </a:moveTo>
              <a:lnTo>
                <a:pt x="1637885" y="1832798"/>
              </a:lnTo>
              <a:lnTo>
                <a:pt x="0" y="1832798"/>
              </a:lnTo>
              <a:lnTo>
                <a:pt x="0" y="208043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864F9C-C4E0-4700-8F30-120C4AAF7ABD}">
      <dsp:nvSpPr>
        <dsp:cNvPr id="0" name=""/>
        <dsp:cNvSpPr/>
      </dsp:nvSpPr>
      <dsp:spPr>
        <a:xfrm>
          <a:off x="2120050" y="92116"/>
          <a:ext cx="3202423" cy="11792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kern="1200" dirty="0" smtClean="0">
              <a:latin typeface="Palatino Linotype" panose="02040502050505030304" pitchFamily="18" charset="0"/>
            </a:rPr>
            <a:t>Tropospheric Ducts</a:t>
          </a:r>
          <a:endParaRPr lang="es-ES" sz="2800" b="1" kern="1200" dirty="0">
            <a:latin typeface="Palatino Linotype" panose="02040502050505030304" pitchFamily="18" charset="0"/>
          </a:endParaRPr>
        </a:p>
      </dsp:txBody>
      <dsp:txXfrm>
        <a:off x="2120050" y="92116"/>
        <a:ext cx="3202423" cy="1179217"/>
      </dsp:txXfrm>
    </dsp:sp>
    <dsp:sp modelId="{8C6E2BB3-05FA-4D1D-9E70-EDC1565FD53A}">
      <dsp:nvSpPr>
        <dsp:cNvPr id="0" name=""/>
        <dsp:cNvSpPr/>
      </dsp:nvSpPr>
      <dsp:spPr>
        <a:xfrm>
          <a:off x="716440" y="3351767"/>
          <a:ext cx="2733873" cy="13908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Palatino Linotype" panose="02040502050505030304" pitchFamily="18" charset="0"/>
            </a:rPr>
            <a:t>The wave is trapped </a:t>
          </a:r>
          <a:endParaRPr lang="es-ES" sz="2800" b="1" kern="1200" dirty="0">
            <a:latin typeface="Palatino Linotype" panose="02040502050505030304" pitchFamily="18" charset="0"/>
          </a:endParaRPr>
        </a:p>
      </dsp:txBody>
      <dsp:txXfrm>
        <a:off x="716440" y="3351767"/>
        <a:ext cx="2733873" cy="1390862"/>
      </dsp:txXfrm>
    </dsp:sp>
    <dsp:sp modelId="{95ADE181-170E-4527-84F1-1D7D2CB6CE16}">
      <dsp:nvSpPr>
        <dsp:cNvPr id="0" name=""/>
        <dsp:cNvSpPr/>
      </dsp:nvSpPr>
      <dsp:spPr>
        <a:xfrm>
          <a:off x="3945584" y="3351767"/>
          <a:ext cx="2833045" cy="136003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Palatino Linotype" panose="02040502050505030304" pitchFamily="18" charset="0"/>
            </a:rPr>
            <a:t>The wave will propagate in jumps</a:t>
          </a:r>
          <a:endParaRPr lang="es-ES" sz="2800" b="1" kern="1200" dirty="0">
            <a:latin typeface="Palatino Linotype" panose="02040502050505030304" pitchFamily="18" charset="0"/>
          </a:endParaRPr>
        </a:p>
      </dsp:txBody>
      <dsp:txXfrm>
        <a:off x="3945584" y="3351767"/>
        <a:ext cx="2833045" cy="1360038"/>
      </dsp:txXfrm>
    </dsp:sp>
    <dsp:sp modelId="{D5673AB8-D3F2-402D-8C75-E3D0865416FB}">
      <dsp:nvSpPr>
        <dsp:cNvPr id="0" name=""/>
        <dsp:cNvSpPr/>
      </dsp:nvSpPr>
      <dsp:spPr>
        <a:xfrm>
          <a:off x="512046" y="1677279"/>
          <a:ext cx="2987852" cy="11792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b="1" kern="1200" dirty="0" smtClean="0">
              <a:latin typeface="Palatino Linotype" panose="02040502050505030304" pitchFamily="18" charset="0"/>
            </a:rPr>
            <a:t>What do they casuse ?</a:t>
          </a:r>
          <a:endParaRPr lang="es-ES" sz="2800" b="1" kern="1200" dirty="0">
            <a:latin typeface="Palatino Linotype" panose="02040502050505030304" pitchFamily="18" charset="0"/>
          </a:endParaRPr>
        </a:p>
      </dsp:txBody>
      <dsp:txXfrm>
        <a:off x="512046" y="1677279"/>
        <a:ext cx="2987852" cy="11792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A8581-6414-461F-BAE8-407DE99589FD}" type="datetimeFigureOut">
              <a:rPr lang="es-ES" smtClean="0"/>
              <a:t>15/10/2023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2C4F8-7840-40CC-9089-F07BA4C3D1CE}" type="slidenum">
              <a:rPr lang="es-ES" smtClean="0"/>
              <a:t>‹Nº›</a:t>
            </a:fld>
            <a:endParaRPr lang="es-ES"/>
          </a:p>
        </p:txBody>
      </p:sp>
    </p:spTree>
    <p:extLst>
      <p:ext uri="{BB962C8B-B14F-4D97-AF65-F5344CB8AC3E}">
        <p14:creationId xmlns:p14="http://schemas.microsoft.com/office/powerpoint/2010/main" val="4144482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Tropospheric ducts are an </a:t>
            </a:r>
            <a:r>
              <a:rPr lang="es-ES" sz="1200" kern="1200" dirty="0" err="1" smtClean="0">
                <a:solidFill>
                  <a:schemeClr val="tx1"/>
                </a:solidFill>
                <a:effectLst/>
                <a:latin typeface="+mn-lt"/>
                <a:ea typeface="+mn-ea"/>
                <a:cs typeface="+mn-cs"/>
              </a:rPr>
              <a:t>abnormal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condition</a:t>
            </a:r>
            <a:r>
              <a:rPr lang="es-ES" sz="1200" kern="1200" dirty="0" smtClean="0">
                <a:solidFill>
                  <a:schemeClr val="tx1"/>
                </a:solidFill>
                <a:effectLst/>
                <a:latin typeface="+mn-lt"/>
                <a:ea typeface="+mn-ea"/>
                <a:cs typeface="+mn-cs"/>
              </a:rPr>
              <a:t> of the atmosphere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affects the propagation of </a:t>
            </a:r>
            <a:r>
              <a:rPr lang="es-ES" sz="1200" kern="1200" dirty="0" err="1" smtClean="0">
                <a:solidFill>
                  <a:schemeClr val="tx1"/>
                </a:solidFill>
                <a:effectLst/>
                <a:latin typeface="+mn-lt"/>
                <a:ea typeface="+mn-ea"/>
                <a:cs typeface="+mn-cs"/>
              </a:rPr>
              <a:t>electromagnetic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waves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has a </a:t>
            </a:r>
            <a:r>
              <a:rPr lang="es-ES" sz="1200" kern="1200" dirty="0" err="1" smtClean="0">
                <a:solidFill>
                  <a:schemeClr val="tx1"/>
                </a:solidFill>
                <a:effectLst/>
                <a:latin typeface="+mn-lt"/>
                <a:ea typeface="+mn-ea"/>
                <a:cs typeface="+mn-cs"/>
              </a:rPr>
              <a:t>direct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impact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performance of </a:t>
            </a:r>
            <a:r>
              <a:rPr lang="es-ES" sz="1200" kern="1200" dirty="0" err="1" smtClean="0">
                <a:solidFill>
                  <a:schemeClr val="tx1"/>
                </a:solidFill>
                <a:effectLst/>
                <a:latin typeface="+mn-lt"/>
                <a:ea typeface="+mn-ea"/>
                <a:cs typeface="+mn-cs"/>
              </a:rPr>
              <a:t>various</a:t>
            </a:r>
            <a:r>
              <a:rPr lang="es-ES" sz="1200" kern="1200" dirty="0" smtClean="0">
                <a:solidFill>
                  <a:schemeClr val="tx1"/>
                </a:solidFill>
                <a:effectLst/>
                <a:latin typeface="+mn-lt"/>
                <a:ea typeface="+mn-ea"/>
                <a:cs typeface="+mn-cs"/>
              </a:rPr>
              <a:t> radio systems, </a:t>
            </a:r>
            <a:r>
              <a:rPr lang="es-ES" sz="1200" kern="1200" dirty="0" err="1" smtClean="0">
                <a:solidFill>
                  <a:schemeClr val="tx1"/>
                </a:solidFill>
                <a:effectLst/>
                <a:latin typeface="+mn-lt"/>
                <a:ea typeface="+mn-ea"/>
                <a:cs typeface="+mn-cs"/>
              </a:rPr>
              <a:t>including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mobile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telephony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especially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sensitive</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interferences</a:t>
            </a:r>
            <a:r>
              <a:rPr lang="es-ES" sz="1200" kern="1200" dirty="0" smtClean="0">
                <a:solidFill>
                  <a:schemeClr val="tx1"/>
                </a:solidFill>
                <a:effectLst/>
                <a:latin typeface="+mn-lt"/>
                <a:ea typeface="+mn-ea"/>
                <a:cs typeface="+mn-cs"/>
              </a:rPr>
              <a:t> in communications. </a:t>
            </a:r>
          </a:p>
          <a:p>
            <a:r>
              <a:rPr lang="es-ES" sz="1200" kern="1200" dirty="0" err="1" smtClean="0">
                <a:solidFill>
                  <a:schemeClr val="tx1"/>
                </a:solidFill>
                <a:effectLst/>
                <a:latin typeface="+mn-lt"/>
                <a:ea typeface="+mn-ea"/>
                <a:cs typeface="+mn-cs"/>
              </a:rPr>
              <a:t>According</a:t>
            </a:r>
            <a:r>
              <a:rPr lang="es-ES" sz="1200" kern="1200" dirty="0" smtClean="0">
                <a:solidFill>
                  <a:schemeClr val="tx1"/>
                </a:solidFill>
                <a:effectLst/>
                <a:latin typeface="+mn-lt"/>
                <a:ea typeface="+mn-ea"/>
                <a:cs typeface="+mn-cs"/>
              </a:rPr>
              <a:t> Marine López and a </a:t>
            </a:r>
            <a:r>
              <a:rPr lang="es-ES" sz="1200" kern="1200" dirty="0" err="1" smtClean="0">
                <a:solidFill>
                  <a:schemeClr val="tx1"/>
                </a:solidFill>
                <a:effectLst/>
                <a:latin typeface="+mn-lt"/>
                <a:ea typeface="+mn-ea"/>
                <a:cs typeface="+mn-cs"/>
              </a:rPr>
              <a:t>collective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authors</a:t>
            </a:r>
            <a:r>
              <a:rPr lang="es-ES" sz="1200" kern="1200" dirty="0" smtClean="0">
                <a:solidFill>
                  <a:schemeClr val="tx1"/>
                </a:solidFill>
                <a:effectLst/>
                <a:latin typeface="+mn-lt"/>
                <a:ea typeface="+mn-ea"/>
                <a:cs typeface="+mn-cs"/>
              </a:rPr>
              <a:t>, in a </a:t>
            </a:r>
            <a:r>
              <a:rPr lang="es-ES" sz="1200" kern="1200" dirty="0" err="1" smtClean="0">
                <a:solidFill>
                  <a:schemeClr val="tx1"/>
                </a:solidFill>
                <a:effectLst/>
                <a:latin typeface="+mn-lt"/>
                <a:ea typeface="+mn-ea"/>
                <a:cs typeface="+mn-cs"/>
              </a:rPr>
              <a:t>tropospheric</a:t>
            </a:r>
            <a:r>
              <a:rPr lang="es-ES" sz="1200" kern="1200" dirty="0" smtClean="0">
                <a:solidFill>
                  <a:schemeClr val="tx1"/>
                </a:solidFill>
                <a:effectLst/>
                <a:latin typeface="+mn-lt"/>
                <a:ea typeface="+mn-ea"/>
                <a:cs typeface="+mn-cs"/>
              </a:rPr>
              <a:t> duct, the wave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trapped</a:t>
            </a:r>
            <a:r>
              <a:rPr lang="es-ES" sz="1200" kern="1200" dirty="0" smtClean="0">
                <a:solidFill>
                  <a:schemeClr val="tx1"/>
                </a:solidFill>
                <a:effectLst/>
                <a:latin typeface="+mn-lt"/>
                <a:ea typeface="+mn-ea"/>
                <a:cs typeface="+mn-cs"/>
              </a:rPr>
              <a:t> in a </a:t>
            </a:r>
            <a:r>
              <a:rPr lang="es-ES" sz="1200" kern="1200" dirty="0" err="1" smtClean="0">
                <a:solidFill>
                  <a:schemeClr val="tx1"/>
                </a:solidFill>
                <a:effectLst/>
                <a:latin typeface="+mn-lt"/>
                <a:ea typeface="+mn-ea"/>
                <a:cs typeface="+mn-cs"/>
              </a:rPr>
              <a:t>kind</a:t>
            </a:r>
            <a:r>
              <a:rPr lang="es-ES" sz="1200" kern="1200" dirty="0" smtClean="0">
                <a:solidFill>
                  <a:schemeClr val="tx1"/>
                </a:solidFill>
                <a:effectLst/>
                <a:latin typeface="+mn-lt"/>
                <a:ea typeface="+mn-ea"/>
                <a:cs typeface="+mn-cs"/>
              </a:rPr>
              <a:t> of natural </a:t>
            </a:r>
            <a:r>
              <a:rPr lang="es-ES" sz="1200" kern="1200" dirty="0" err="1" smtClean="0">
                <a:solidFill>
                  <a:schemeClr val="tx1"/>
                </a:solidFill>
                <a:effectLst/>
                <a:latin typeface="+mn-lt"/>
                <a:ea typeface="+mn-ea"/>
                <a:cs typeface="+mn-cs"/>
              </a:rPr>
              <a:t>guide</a:t>
            </a:r>
            <a:r>
              <a:rPr lang="es-ES" sz="1200" kern="1200" dirty="0" smtClean="0">
                <a:solidFill>
                  <a:schemeClr val="tx1"/>
                </a:solidFill>
                <a:effectLst/>
                <a:latin typeface="+mn-lt"/>
                <a:ea typeface="+mn-ea"/>
                <a:cs typeface="+mn-cs"/>
              </a:rPr>
              <a:t> between the </a:t>
            </a:r>
            <a:r>
              <a:rPr lang="es-ES" sz="1200" kern="1200" dirty="0" err="1" smtClean="0">
                <a:solidFill>
                  <a:schemeClr val="tx1"/>
                </a:solidFill>
                <a:effectLst/>
                <a:latin typeface="+mn-lt"/>
                <a:ea typeface="+mn-ea"/>
                <a:cs typeface="+mn-cs"/>
              </a:rPr>
              <a:t>earth's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and the layer in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the vertical gradient </a:t>
            </a:r>
            <a:r>
              <a:rPr lang="es-ES" sz="1200" kern="1200" dirty="0" err="1" smtClean="0">
                <a:solidFill>
                  <a:schemeClr val="tx1"/>
                </a:solidFill>
                <a:effectLst/>
                <a:latin typeface="+mn-lt"/>
                <a:ea typeface="+mn-ea"/>
                <a:cs typeface="+mn-cs"/>
              </a:rPr>
              <a:t>threshold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exceeded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between </a:t>
            </a:r>
            <a:r>
              <a:rPr lang="es-ES" sz="1200" kern="1200" dirty="0" err="1" smtClean="0">
                <a:solidFill>
                  <a:schemeClr val="tx1"/>
                </a:solidFill>
                <a:effectLst/>
                <a:latin typeface="+mn-lt"/>
                <a:ea typeface="+mn-ea"/>
                <a:cs typeface="+mn-cs"/>
              </a:rPr>
              <a:t>two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layers</a:t>
            </a:r>
            <a:r>
              <a:rPr lang="es-ES" sz="1200" kern="1200" dirty="0" smtClean="0">
                <a:solidFill>
                  <a:schemeClr val="tx1"/>
                </a:solidFill>
                <a:effectLst/>
                <a:latin typeface="+mn-lt"/>
                <a:ea typeface="+mn-ea"/>
                <a:cs typeface="+mn-cs"/>
              </a:rPr>
              <a:t> with the </a:t>
            </a:r>
            <a:r>
              <a:rPr lang="es-ES" sz="1200" kern="1200" dirty="0" err="1" smtClean="0">
                <a:solidFill>
                  <a:schemeClr val="tx1"/>
                </a:solidFill>
                <a:effectLst/>
                <a:latin typeface="+mn-lt"/>
                <a:ea typeface="+mn-ea"/>
                <a:cs typeface="+mn-cs"/>
              </a:rPr>
              <a:t>same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condition</a:t>
            </a:r>
            <a:r>
              <a:rPr lang="es-ES" sz="1200" kern="1200" dirty="0" smtClean="0">
                <a:solidFill>
                  <a:schemeClr val="tx1"/>
                </a:solidFill>
                <a:effectLst/>
                <a:latin typeface="+mn-lt"/>
                <a:ea typeface="+mn-ea"/>
                <a:cs typeface="+mn-cs"/>
              </a:rPr>
              <a:t>. Due to this, the wave will </a:t>
            </a:r>
            <a:r>
              <a:rPr lang="es-ES" sz="1200" kern="1200" dirty="0" err="1" smtClean="0">
                <a:solidFill>
                  <a:schemeClr val="tx1"/>
                </a:solidFill>
                <a:effectLst/>
                <a:latin typeface="+mn-lt"/>
                <a:ea typeface="+mn-ea"/>
                <a:cs typeface="+mn-cs"/>
              </a:rPr>
              <a:t>propagate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jumps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within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guide</a:t>
            </a:r>
            <a:r>
              <a:rPr lang="es-ES" sz="1200" kern="1200" dirty="0" smtClean="0">
                <a:solidFill>
                  <a:schemeClr val="tx1"/>
                </a:solidFill>
                <a:effectLst/>
                <a:latin typeface="+mn-lt"/>
                <a:ea typeface="+mn-ea"/>
                <a:cs typeface="+mn-cs"/>
              </a:rPr>
              <a:t>, with </a:t>
            </a:r>
            <a:r>
              <a:rPr lang="es-ES" sz="1200" kern="1200" dirty="0" err="1" smtClean="0">
                <a:solidFill>
                  <a:schemeClr val="tx1"/>
                </a:solidFill>
                <a:effectLst/>
                <a:latin typeface="+mn-lt"/>
                <a:ea typeface="+mn-ea"/>
                <a:cs typeface="+mn-cs"/>
              </a:rPr>
              <a:t>communication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ranges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can </a:t>
            </a:r>
            <a:r>
              <a:rPr lang="es-ES" sz="1200" kern="1200" dirty="0" err="1" smtClean="0">
                <a:solidFill>
                  <a:schemeClr val="tx1"/>
                </a:solidFill>
                <a:effectLst/>
                <a:latin typeface="+mn-lt"/>
                <a:ea typeface="+mn-ea"/>
                <a:cs typeface="+mn-cs"/>
              </a:rPr>
              <a:t>reach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hundreds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kilometers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waves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travel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through</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troposphere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experience</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refraction</a:t>
            </a:r>
            <a:r>
              <a:rPr lang="es-ES" sz="1200" kern="1200" dirty="0" smtClean="0">
                <a:solidFill>
                  <a:schemeClr val="tx1"/>
                </a:solidFill>
                <a:effectLst/>
                <a:latin typeface="+mn-lt"/>
                <a:ea typeface="+mn-ea"/>
                <a:cs typeface="+mn-cs"/>
              </a:rPr>
              <a:t> due to the non-</a:t>
            </a:r>
            <a:r>
              <a:rPr lang="es-ES" sz="1200" kern="1200" dirty="0" err="1" smtClean="0">
                <a:solidFill>
                  <a:schemeClr val="tx1"/>
                </a:solidFill>
                <a:effectLst/>
                <a:latin typeface="+mn-lt"/>
                <a:ea typeface="+mn-ea"/>
                <a:cs typeface="+mn-cs"/>
              </a:rPr>
              <a:t>uniformity</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atmospheric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layers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manifests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itself</a:t>
            </a:r>
            <a:r>
              <a:rPr lang="es-ES" sz="1200" kern="1200" dirty="0" smtClean="0">
                <a:solidFill>
                  <a:schemeClr val="tx1"/>
                </a:solidFill>
                <a:effectLst/>
                <a:latin typeface="+mn-lt"/>
                <a:ea typeface="+mn-ea"/>
                <a:cs typeface="+mn-cs"/>
              </a:rPr>
              <a:t> as a </a:t>
            </a:r>
            <a:r>
              <a:rPr lang="es-ES" sz="1200" kern="1200" dirty="0" err="1" smtClean="0">
                <a:solidFill>
                  <a:schemeClr val="tx1"/>
                </a:solidFill>
                <a:effectLst/>
                <a:latin typeface="+mn-lt"/>
                <a:ea typeface="+mn-ea"/>
                <a:cs typeface="+mn-cs"/>
              </a:rPr>
              <a:t>variation</a:t>
            </a:r>
            <a:r>
              <a:rPr lang="es-ES" sz="1200" kern="1200" dirty="0" smtClean="0">
                <a:solidFill>
                  <a:schemeClr val="tx1"/>
                </a:solidFill>
                <a:effectLst/>
                <a:latin typeface="+mn-lt"/>
                <a:ea typeface="+mn-ea"/>
                <a:cs typeface="+mn-cs"/>
              </a:rPr>
              <a:t> of the refractive </a:t>
            </a:r>
            <a:r>
              <a:rPr lang="es-ES" sz="1200" kern="1200" dirty="0" err="1" smtClean="0">
                <a:solidFill>
                  <a:schemeClr val="tx1"/>
                </a:solidFill>
                <a:effectLst/>
                <a:latin typeface="+mn-lt"/>
                <a:ea typeface="+mn-ea"/>
                <a:cs typeface="+mn-cs"/>
              </a:rPr>
              <a:t>index</a:t>
            </a:r>
            <a:r>
              <a:rPr lang="es-ES" sz="1200" kern="1200" dirty="0" smtClean="0">
                <a:solidFill>
                  <a:schemeClr val="tx1"/>
                </a:solidFill>
                <a:effectLst/>
                <a:latin typeface="+mn-lt"/>
                <a:ea typeface="+mn-ea"/>
                <a:cs typeface="+mn-cs"/>
              </a:rPr>
              <a:t> with height.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speaking</a:t>
            </a:r>
            <a:r>
              <a:rPr lang="es-ES" sz="1200" kern="1200" dirty="0" smtClean="0">
                <a:solidFill>
                  <a:schemeClr val="tx1"/>
                </a:solidFill>
                <a:effectLst/>
                <a:latin typeface="+mn-lt"/>
                <a:ea typeface="+mn-ea"/>
                <a:cs typeface="+mn-cs"/>
              </a:rPr>
              <a:t> of ducts </a:t>
            </a:r>
            <a:r>
              <a:rPr lang="es-ES" sz="1200" kern="1200" dirty="0" err="1" smtClean="0">
                <a:solidFill>
                  <a:schemeClr val="tx1"/>
                </a:solidFill>
                <a:effectLst/>
                <a:latin typeface="+mn-lt"/>
                <a:ea typeface="+mn-ea"/>
                <a:cs typeface="+mn-cs"/>
              </a:rPr>
              <a:t>reference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made</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most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important</a:t>
            </a:r>
            <a:r>
              <a:rPr lang="es-ES" sz="1200" kern="1200" dirty="0" smtClean="0">
                <a:solidFill>
                  <a:schemeClr val="tx1"/>
                </a:solidFill>
                <a:effectLst/>
                <a:latin typeface="+mn-lt"/>
                <a:ea typeface="+mn-ea"/>
                <a:cs typeface="+mn-cs"/>
              </a:rPr>
              <a:t> short-</a:t>
            </a:r>
            <a:r>
              <a:rPr lang="es-ES" sz="1200" kern="1200" dirty="0" err="1" smtClean="0">
                <a:solidFill>
                  <a:schemeClr val="tx1"/>
                </a:solidFill>
                <a:effectLst/>
                <a:latin typeface="+mn-lt"/>
                <a:ea typeface="+mn-ea"/>
                <a:cs typeface="+mn-cs"/>
              </a:rPr>
              <a:t>term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mechanism</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2</a:t>
            </a:fld>
            <a:endParaRPr lang="es-ES"/>
          </a:p>
        </p:txBody>
      </p:sp>
    </p:spTree>
    <p:extLst>
      <p:ext uri="{BB962C8B-B14F-4D97-AF65-F5344CB8AC3E}">
        <p14:creationId xmlns:p14="http://schemas.microsoft.com/office/powerpoint/2010/main" val="67099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In general, at the </a:t>
            </a:r>
            <a:r>
              <a:rPr lang="es-ES" sz="1200" kern="1200" dirty="0" err="1" smtClean="0">
                <a:solidFill>
                  <a:schemeClr val="tx1"/>
                </a:solidFill>
                <a:effectLst/>
                <a:latin typeface="+mn-lt"/>
                <a:ea typeface="+mn-ea"/>
                <a:cs typeface="+mn-cs"/>
              </a:rPr>
              <a:t>national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level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research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focused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study</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ducts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scarce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hence</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useful</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study</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tropospheric</a:t>
            </a:r>
            <a:r>
              <a:rPr lang="es-ES" sz="1200" kern="1200" dirty="0" smtClean="0">
                <a:solidFill>
                  <a:schemeClr val="tx1"/>
                </a:solidFill>
                <a:effectLst/>
                <a:latin typeface="+mn-lt"/>
                <a:ea typeface="+mn-ea"/>
                <a:cs typeface="+mn-cs"/>
              </a:rPr>
              <a:t> duct </a:t>
            </a:r>
            <a:r>
              <a:rPr lang="es-ES" sz="1200" kern="1200" dirty="0" err="1" smtClean="0">
                <a:solidFill>
                  <a:schemeClr val="tx1"/>
                </a:solidFill>
                <a:effectLst/>
                <a:latin typeface="+mn-lt"/>
                <a:ea typeface="+mn-ea"/>
                <a:cs typeface="+mn-cs"/>
              </a:rPr>
              <a:t>events</a:t>
            </a:r>
            <a:r>
              <a:rPr lang="es-ES" sz="1200" kern="1200" dirty="0" smtClean="0">
                <a:solidFill>
                  <a:schemeClr val="tx1"/>
                </a:solidFill>
                <a:effectLst/>
                <a:latin typeface="+mn-lt"/>
                <a:ea typeface="+mn-ea"/>
                <a:cs typeface="+mn-cs"/>
              </a:rPr>
              <a:t> at the </a:t>
            </a:r>
            <a:r>
              <a:rPr lang="es-ES" sz="1200" kern="1200" dirty="0" err="1" smtClean="0">
                <a:solidFill>
                  <a:schemeClr val="tx1"/>
                </a:solidFill>
                <a:effectLst/>
                <a:latin typeface="+mn-lt"/>
                <a:ea typeface="+mn-ea"/>
                <a:cs typeface="+mn-cs"/>
              </a:rPr>
              <a:t>national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level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specifying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synoptic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favor the </a:t>
            </a:r>
            <a:r>
              <a:rPr lang="es-ES" sz="1200" kern="1200" dirty="0" err="1" smtClean="0">
                <a:solidFill>
                  <a:schemeClr val="tx1"/>
                </a:solidFill>
                <a:effectLst/>
                <a:latin typeface="+mn-lt"/>
                <a:ea typeface="+mn-ea"/>
                <a:cs typeface="+mn-cs"/>
              </a:rPr>
              <a:t>appearance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with the </a:t>
            </a:r>
            <a:r>
              <a:rPr lang="es-ES" sz="1200" kern="1200" dirty="0" err="1" smtClean="0">
                <a:solidFill>
                  <a:schemeClr val="tx1"/>
                </a:solidFill>
                <a:effectLst/>
                <a:latin typeface="+mn-lt"/>
                <a:ea typeface="+mn-ea"/>
                <a:cs typeface="+mn-cs"/>
              </a:rPr>
              <a:t>objective</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tool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enables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early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warning</a:t>
            </a:r>
            <a:r>
              <a:rPr lang="es-ES" sz="1200" kern="1200" dirty="0" smtClean="0">
                <a:solidFill>
                  <a:schemeClr val="tx1"/>
                </a:solidFill>
                <a:effectLst/>
                <a:latin typeface="+mn-lt"/>
                <a:ea typeface="+mn-ea"/>
                <a:cs typeface="+mn-cs"/>
              </a:rPr>
              <a:t>. </a:t>
            </a:r>
          </a:p>
          <a:p>
            <a:r>
              <a:rPr lang="es-ES" sz="1200" kern="1200" dirty="0" err="1" smtClean="0">
                <a:solidFill>
                  <a:schemeClr val="tx1"/>
                </a:solidFill>
                <a:effectLst/>
                <a:latin typeface="+mn-lt"/>
                <a:ea typeface="+mn-ea"/>
                <a:cs typeface="+mn-cs"/>
              </a:rPr>
              <a:t>Therefore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contributing</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development</a:t>
            </a:r>
            <a:r>
              <a:rPr lang="es-ES" sz="1200" kern="1200" dirty="0" smtClean="0">
                <a:solidFill>
                  <a:schemeClr val="tx1"/>
                </a:solidFill>
                <a:effectLst/>
                <a:latin typeface="+mn-lt"/>
                <a:ea typeface="+mn-ea"/>
                <a:cs typeface="+mn-cs"/>
              </a:rPr>
              <a:t> of a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for </a:t>
            </a:r>
            <a:r>
              <a:rPr lang="es-ES" sz="1200" kern="1200" dirty="0" err="1" smtClean="0">
                <a:solidFill>
                  <a:schemeClr val="tx1"/>
                </a:solidFill>
                <a:effectLst/>
                <a:latin typeface="+mn-lt"/>
                <a:ea typeface="+mn-ea"/>
                <a:cs typeface="+mn-cs"/>
              </a:rPr>
              <a:t>analyzing</a:t>
            </a:r>
            <a:r>
              <a:rPr lang="es-ES" sz="1200" kern="1200" dirty="0" smtClean="0">
                <a:solidFill>
                  <a:schemeClr val="tx1"/>
                </a:solidFill>
                <a:effectLst/>
                <a:latin typeface="+mn-lt"/>
                <a:ea typeface="+mn-ea"/>
                <a:cs typeface="+mn-cs"/>
              </a:rPr>
              <a:t> and forecasting interference in radio communications networks </a:t>
            </a:r>
            <a:r>
              <a:rPr lang="es-ES" sz="1200" kern="1200" dirty="0" err="1" smtClean="0">
                <a:solidFill>
                  <a:schemeClr val="tx1"/>
                </a:solidFill>
                <a:effectLst/>
                <a:latin typeface="+mn-lt"/>
                <a:ea typeface="+mn-ea"/>
                <a:cs typeface="+mn-cs"/>
              </a:rPr>
              <a:t>caused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anomalous</a:t>
            </a:r>
            <a:r>
              <a:rPr lang="es-ES" sz="1200" kern="1200" dirty="0" smtClean="0">
                <a:solidFill>
                  <a:schemeClr val="tx1"/>
                </a:solidFill>
                <a:effectLst/>
                <a:latin typeface="+mn-lt"/>
                <a:ea typeface="+mn-ea"/>
                <a:cs typeface="+mn-cs"/>
              </a:rPr>
              <a:t> meteorological conditions </a:t>
            </a:r>
            <a:r>
              <a:rPr lang="es-ES" sz="1200" kern="1200" dirty="0" err="1" smtClean="0">
                <a:solidFill>
                  <a:schemeClr val="tx1"/>
                </a:solidFill>
                <a:effectLst/>
                <a:latin typeface="+mn-lt"/>
                <a:ea typeface="+mn-ea"/>
                <a:cs typeface="+mn-cs"/>
              </a:rPr>
              <a:t>constitutes</a:t>
            </a:r>
            <a:r>
              <a:rPr lang="es-ES" sz="1200" kern="1200" dirty="0" smtClean="0">
                <a:solidFill>
                  <a:schemeClr val="tx1"/>
                </a:solidFill>
                <a:effectLst/>
                <a:latin typeface="+mn-lt"/>
                <a:ea typeface="+mn-ea"/>
                <a:cs typeface="+mn-cs"/>
              </a:rPr>
              <a:t> a novel </a:t>
            </a:r>
            <a:r>
              <a:rPr lang="es-ES" sz="1200" kern="1200" dirty="0" err="1" smtClean="0">
                <a:solidFill>
                  <a:schemeClr val="tx1"/>
                </a:solidFill>
                <a:effectLst/>
                <a:latin typeface="+mn-lt"/>
                <a:ea typeface="+mn-ea"/>
                <a:cs typeface="+mn-cs"/>
              </a:rPr>
              <a:t>topic</a:t>
            </a:r>
            <a:r>
              <a:rPr lang="es-ES" sz="1200" kern="1200" dirty="0" smtClean="0">
                <a:solidFill>
                  <a:schemeClr val="tx1"/>
                </a:solidFill>
                <a:effectLst/>
                <a:latin typeface="+mn-lt"/>
                <a:ea typeface="+mn-ea"/>
                <a:cs typeface="+mn-cs"/>
              </a:rPr>
              <a:t> from a </a:t>
            </a:r>
            <a:r>
              <a:rPr lang="es-ES" sz="1200" kern="1200" dirty="0" err="1" smtClean="0">
                <a:solidFill>
                  <a:schemeClr val="tx1"/>
                </a:solidFill>
                <a:effectLst/>
                <a:latin typeface="+mn-lt"/>
                <a:ea typeface="+mn-ea"/>
                <a:cs typeface="+mn-cs"/>
              </a:rPr>
              <a:t>scientific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point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view</a:t>
            </a:r>
            <a:r>
              <a:rPr lang="es-ES" sz="1200" kern="1200" dirty="0" smtClean="0">
                <a:solidFill>
                  <a:schemeClr val="tx1"/>
                </a:solidFill>
                <a:effectLst/>
                <a:latin typeface="+mn-lt"/>
                <a:ea typeface="+mn-ea"/>
                <a:cs typeface="+mn-cs"/>
              </a:rPr>
              <a:t>. Implementing this method will allow the generation of short, medium and long-term alerts of possible interruptions in radio communications systems due to refractive anomalies.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good</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clarify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so </a:t>
            </a:r>
            <a:r>
              <a:rPr lang="es-ES" sz="1200" kern="1200" dirty="0" err="1" smtClean="0">
                <a:solidFill>
                  <a:schemeClr val="tx1"/>
                </a:solidFill>
                <a:effectLst/>
                <a:latin typeface="+mn-lt"/>
                <a:ea typeface="+mn-ea"/>
                <a:cs typeface="+mn-cs"/>
              </a:rPr>
              <a:t>far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no </a:t>
            </a:r>
            <a:r>
              <a:rPr lang="es-ES" sz="1200" kern="1200" dirty="0" err="1" smtClean="0">
                <a:solidFill>
                  <a:schemeClr val="tx1"/>
                </a:solidFill>
                <a:effectLst/>
                <a:latin typeface="+mn-lt"/>
                <a:ea typeface="+mn-ea"/>
                <a:cs typeface="+mn-cs"/>
              </a:rPr>
              <a:t>known</a:t>
            </a:r>
            <a:r>
              <a:rPr lang="es-ES" sz="1200" kern="1200" dirty="0" smtClean="0">
                <a:solidFill>
                  <a:schemeClr val="tx1"/>
                </a:solidFill>
                <a:effectLst/>
                <a:latin typeface="+mn-lt"/>
                <a:ea typeface="+mn-ea"/>
                <a:cs typeface="+mn-cs"/>
              </a:rPr>
              <a:t> similar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implemented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Therefore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research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aimed</a:t>
            </a:r>
            <a:r>
              <a:rPr lang="es-ES" sz="1200" kern="1200" dirty="0" smtClean="0">
                <a:solidFill>
                  <a:schemeClr val="tx1"/>
                </a:solidFill>
                <a:effectLst/>
                <a:latin typeface="+mn-lt"/>
                <a:ea typeface="+mn-ea"/>
                <a:cs typeface="+mn-cs"/>
              </a:rPr>
              <a:t> at the </a:t>
            </a:r>
            <a:r>
              <a:rPr lang="es-ES" sz="1200" kern="1200" dirty="0" err="1" smtClean="0">
                <a:solidFill>
                  <a:schemeClr val="tx1"/>
                </a:solidFill>
                <a:effectLst/>
                <a:latin typeface="+mn-lt"/>
                <a:ea typeface="+mn-ea"/>
                <a:cs typeface="+mn-cs"/>
              </a:rPr>
              <a:t>forecast</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detection</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tropospheric</a:t>
            </a:r>
            <a:r>
              <a:rPr lang="es-ES" sz="1200" kern="1200" dirty="0" smtClean="0">
                <a:solidFill>
                  <a:schemeClr val="tx1"/>
                </a:solidFill>
                <a:effectLst/>
                <a:latin typeface="+mn-lt"/>
                <a:ea typeface="+mn-ea"/>
                <a:cs typeface="+mn-cs"/>
              </a:rPr>
              <a:t> ducts has a positive </a:t>
            </a:r>
            <a:r>
              <a:rPr lang="es-ES" sz="1200" kern="1200" dirty="0" err="1" smtClean="0">
                <a:solidFill>
                  <a:schemeClr val="tx1"/>
                </a:solidFill>
                <a:effectLst/>
                <a:latin typeface="+mn-lt"/>
                <a:ea typeface="+mn-ea"/>
                <a:cs typeface="+mn-cs"/>
              </a:rPr>
              <a:t>impact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radiometeorological diagnosis of the </a:t>
            </a:r>
            <a:r>
              <a:rPr lang="es-ES" sz="1200" kern="1200" dirty="0" err="1" smtClean="0">
                <a:solidFill>
                  <a:schemeClr val="tx1"/>
                </a:solidFill>
                <a:effectLst/>
                <a:latin typeface="+mn-lt"/>
                <a:ea typeface="+mn-ea"/>
                <a:cs typeface="+mn-cs"/>
              </a:rPr>
              <a:t>functioning</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existing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communication</a:t>
            </a:r>
            <a:r>
              <a:rPr lang="es-ES" sz="1200" kern="1200" dirty="0" smtClean="0">
                <a:solidFill>
                  <a:schemeClr val="tx1"/>
                </a:solidFill>
                <a:effectLst/>
                <a:latin typeface="+mn-lt"/>
                <a:ea typeface="+mn-ea"/>
                <a:cs typeface="+mn-cs"/>
              </a:rPr>
              <a:t> links, </a:t>
            </a:r>
            <a:r>
              <a:rPr lang="es-ES" sz="1200" kern="1200" dirty="0" err="1" smtClean="0">
                <a:solidFill>
                  <a:schemeClr val="tx1"/>
                </a:solidFill>
                <a:effectLst/>
                <a:latin typeface="+mn-lt"/>
                <a:ea typeface="+mn-ea"/>
                <a:cs typeface="+mn-cs"/>
              </a:rPr>
              <a:t>representing</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valuable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contribution</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country's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economy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Knowledge</a:t>
            </a:r>
            <a:r>
              <a:rPr lang="es-ES" sz="1200" kern="1200" dirty="0" smtClean="0">
                <a:solidFill>
                  <a:schemeClr val="tx1"/>
                </a:solidFill>
                <a:effectLst/>
                <a:latin typeface="+mn-lt"/>
                <a:ea typeface="+mn-ea"/>
                <a:cs typeface="+mn-cs"/>
              </a:rPr>
              <a:t> of the meteorological conditions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can lead to the </a:t>
            </a:r>
            <a:r>
              <a:rPr lang="es-ES" sz="1200" kern="1200" dirty="0" err="1" smtClean="0">
                <a:solidFill>
                  <a:schemeClr val="tx1"/>
                </a:solidFill>
                <a:effectLst/>
                <a:latin typeface="+mn-lt"/>
                <a:ea typeface="+mn-ea"/>
                <a:cs typeface="+mn-cs"/>
              </a:rPr>
              <a:t>appearance</a:t>
            </a:r>
            <a:r>
              <a:rPr lang="es-ES" sz="1200" kern="1200" dirty="0" smtClean="0">
                <a:solidFill>
                  <a:schemeClr val="tx1"/>
                </a:solidFill>
                <a:effectLst/>
                <a:latin typeface="+mn-lt"/>
                <a:ea typeface="+mn-ea"/>
                <a:cs typeface="+mn-cs"/>
              </a:rPr>
              <a:t> of ducts can </a:t>
            </a:r>
            <a:r>
              <a:rPr lang="es-ES" sz="1200" kern="1200" dirty="0" err="1" smtClean="0">
                <a:solidFill>
                  <a:schemeClr val="tx1"/>
                </a:solidFill>
                <a:effectLst/>
                <a:latin typeface="+mn-lt"/>
                <a:ea typeface="+mn-ea"/>
                <a:cs typeface="+mn-cs"/>
              </a:rPr>
              <a:t>strategically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support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decision-making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ranges</a:t>
            </a:r>
            <a:r>
              <a:rPr lang="es-ES" sz="1200" kern="1200" dirty="0" smtClean="0">
                <a:solidFill>
                  <a:schemeClr val="tx1"/>
                </a:solidFill>
                <a:effectLst/>
                <a:latin typeface="+mn-lt"/>
                <a:ea typeface="+mn-ea"/>
                <a:cs typeface="+mn-cs"/>
              </a:rPr>
              <a:t> from the </a:t>
            </a:r>
            <a:r>
              <a:rPr lang="es-ES" sz="1200" kern="1200" dirty="0" err="1" smtClean="0">
                <a:solidFill>
                  <a:schemeClr val="tx1"/>
                </a:solidFill>
                <a:effectLst/>
                <a:latin typeface="+mn-lt"/>
                <a:ea typeface="+mn-ea"/>
                <a:cs typeface="+mn-cs"/>
              </a:rPr>
              <a:t>way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antennas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installed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taking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account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orientation</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power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parameters</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well</a:t>
            </a:r>
            <a:r>
              <a:rPr lang="es-ES" sz="1200" kern="1200" dirty="0" smtClean="0">
                <a:solidFill>
                  <a:schemeClr val="tx1"/>
                </a:solidFill>
                <a:effectLst/>
                <a:latin typeface="+mn-lt"/>
                <a:ea typeface="+mn-ea"/>
                <a:cs typeface="+mn-cs"/>
              </a:rPr>
              <a:t> as the </a:t>
            </a:r>
            <a:r>
              <a:rPr lang="es-ES" sz="1200" kern="1200" dirty="0" err="1" smtClean="0">
                <a:solidFill>
                  <a:schemeClr val="tx1"/>
                </a:solidFill>
                <a:effectLst/>
                <a:latin typeface="+mn-lt"/>
                <a:ea typeface="+mn-ea"/>
                <a:cs typeface="+mn-cs"/>
              </a:rPr>
              <a:t>management</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country's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telecommunications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system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Thanks</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possibility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obtaining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products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derived</a:t>
            </a:r>
            <a:r>
              <a:rPr lang="es-ES" sz="1200" kern="1200" dirty="0" smtClean="0">
                <a:solidFill>
                  <a:schemeClr val="tx1"/>
                </a:solidFill>
                <a:effectLst/>
                <a:latin typeface="+mn-lt"/>
                <a:ea typeface="+mn-ea"/>
                <a:cs typeface="+mn-cs"/>
              </a:rPr>
              <a:t> from meteorological </a:t>
            </a:r>
            <a:r>
              <a:rPr lang="es-ES" sz="1200" kern="1200" dirty="0" err="1" smtClean="0">
                <a:solidFill>
                  <a:schemeClr val="tx1"/>
                </a:solidFill>
                <a:effectLst/>
                <a:latin typeface="+mn-lt"/>
                <a:ea typeface="+mn-ea"/>
                <a:cs typeface="+mn-cs"/>
              </a:rPr>
              <a:t>models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provide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of meteorological variables for an </a:t>
            </a:r>
            <a:r>
              <a:rPr lang="es-ES" sz="1200" kern="1200" dirty="0" err="1" smtClean="0">
                <a:solidFill>
                  <a:schemeClr val="tx1"/>
                </a:solidFill>
                <a:effectLst/>
                <a:latin typeface="+mn-lt"/>
                <a:ea typeface="+mn-ea"/>
                <a:cs typeface="+mn-cs"/>
              </a:rPr>
              <a:t>area</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possible to </a:t>
            </a:r>
            <a:r>
              <a:rPr lang="es-ES" sz="1200" kern="1200" dirty="0" err="1" smtClean="0">
                <a:solidFill>
                  <a:schemeClr val="tx1"/>
                </a:solidFill>
                <a:effectLst/>
                <a:latin typeface="+mn-lt"/>
                <a:ea typeface="+mn-ea"/>
                <a:cs typeface="+mn-cs"/>
              </a:rPr>
              <a:t>avoid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carrying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periods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field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tests</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other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types</a:t>
            </a:r>
            <a:r>
              <a:rPr lang="es-ES" sz="1200" kern="1200" dirty="0" smtClean="0">
                <a:solidFill>
                  <a:schemeClr val="tx1"/>
                </a:solidFill>
                <a:effectLst/>
                <a:latin typeface="+mn-lt"/>
                <a:ea typeface="+mn-ea"/>
                <a:cs typeface="+mn-cs"/>
              </a:rPr>
              <a:t> of similar </a:t>
            </a:r>
            <a:r>
              <a:rPr lang="es-ES" sz="1200" kern="1200" dirty="0" err="1" smtClean="0">
                <a:solidFill>
                  <a:schemeClr val="tx1"/>
                </a:solidFill>
                <a:effectLst/>
                <a:latin typeface="+mn-lt"/>
                <a:ea typeface="+mn-ea"/>
                <a:cs typeface="+mn-cs"/>
              </a:rPr>
              <a:t>studies</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3</a:t>
            </a:fld>
            <a:endParaRPr lang="es-ES"/>
          </a:p>
        </p:txBody>
      </p:sp>
    </p:spTree>
    <p:extLst>
      <p:ext uri="{BB962C8B-B14F-4D97-AF65-F5344CB8AC3E}">
        <p14:creationId xmlns:p14="http://schemas.microsoft.com/office/powerpoint/2010/main" val="204292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For the </a:t>
            </a:r>
            <a:r>
              <a:rPr lang="es-ES" sz="1200" kern="1200" dirty="0" err="1" smtClean="0">
                <a:solidFill>
                  <a:schemeClr val="tx1"/>
                </a:solidFill>
                <a:effectLst/>
                <a:latin typeface="+mn-lt"/>
                <a:ea typeface="+mn-ea"/>
                <a:cs typeface="+mn-cs"/>
              </a:rPr>
              <a:t>accomplishment</a:t>
            </a:r>
            <a:r>
              <a:rPr lang="es-ES" sz="1200" kern="1200" dirty="0" smtClean="0">
                <a:solidFill>
                  <a:schemeClr val="tx1"/>
                </a:solidFill>
                <a:effectLst/>
                <a:latin typeface="+mn-lt"/>
                <a:ea typeface="+mn-ea"/>
                <a:cs typeface="+mn-cs"/>
              </a:rPr>
              <a:t> of this </a:t>
            </a:r>
            <a:r>
              <a:rPr lang="es-ES" sz="1200" kern="1200" dirty="0" err="1" smtClean="0">
                <a:solidFill>
                  <a:schemeClr val="tx1"/>
                </a:solidFill>
                <a:effectLst/>
                <a:latin typeface="+mn-lt"/>
                <a:ea typeface="+mn-ea"/>
                <a:cs typeface="+mn-cs"/>
              </a:rPr>
              <a:t>work</a:t>
            </a:r>
            <a:r>
              <a:rPr lang="es-ES" sz="1200" kern="1200" dirty="0" smtClean="0">
                <a:solidFill>
                  <a:schemeClr val="tx1"/>
                </a:solidFill>
                <a:effectLst/>
                <a:latin typeface="+mn-lt"/>
                <a:ea typeface="+mn-ea"/>
                <a:cs typeface="+mn-cs"/>
              </a:rPr>
              <a:t> the ERA-5 </a:t>
            </a:r>
            <a:r>
              <a:rPr lang="es-ES" sz="1200" kern="1200" dirty="0" err="1" smtClean="0">
                <a:solidFill>
                  <a:schemeClr val="tx1"/>
                </a:solidFill>
                <a:effectLst/>
                <a:latin typeface="+mn-lt"/>
                <a:ea typeface="+mn-ea"/>
                <a:cs typeface="+mn-cs"/>
              </a:rPr>
              <a:t>reanalysis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used</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group</a:t>
            </a:r>
            <a:r>
              <a:rPr lang="es-ES" sz="1200" kern="1200" dirty="0" smtClean="0">
                <a:solidFill>
                  <a:schemeClr val="tx1"/>
                </a:solidFill>
                <a:effectLst/>
                <a:latin typeface="+mn-lt"/>
                <a:ea typeface="+mn-ea"/>
                <a:cs typeface="+mn-cs"/>
              </a:rPr>
              <a:t> of duct </a:t>
            </a:r>
            <a:r>
              <a:rPr lang="es-ES" sz="1200" kern="1200" dirty="0" err="1" smtClean="0">
                <a:solidFill>
                  <a:schemeClr val="tx1"/>
                </a:solidFill>
                <a:effectLst/>
                <a:latin typeface="+mn-lt"/>
                <a:ea typeface="+mn-ea"/>
                <a:cs typeface="+mn-cs"/>
              </a:rPr>
              <a:t>parameter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products</a:t>
            </a:r>
            <a:r>
              <a:rPr lang="es-ES" sz="1200" kern="1200" dirty="0" smtClean="0">
                <a:solidFill>
                  <a:schemeClr val="tx1"/>
                </a:solidFill>
                <a:effectLst/>
                <a:latin typeface="+mn-lt"/>
                <a:ea typeface="+mn-ea"/>
                <a:cs typeface="+mn-cs"/>
              </a:rPr>
              <a:t> and meteorological variables are </a:t>
            </a:r>
            <a:r>
              <a:rPr lang="es-ES" sz="1200" kern="1200" dirty="0" err="1" smtClean="0">
                <a:solidFill>
                  <a:schemeClr val="tx1"/>
                </a:solidFill>
                <a:effectLst/>
                <a:latin typeface="+mn-lt"/>
                <a:ea typeface="+mn-ea"/>
                <a:cs typeface="+mn-cs"/>
              </a:rPr>
              <a:t>available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website</a:t>
            </a:r>
            <a:r>
              <a:rPr lang="es-ES" sz="1200" kern="1200" dirty="0" smtClean="0">
                <a:solidFill>
                  <a:schemeClr val="tx1"/>
                </a:solidFill>
                <a:effectLst/>
                <a:latin typeface="+mn-lt"/>
                <a:ea typeface="+mn-ea"/>
                <a:cs typeface="+mn-cs"/>
              </a:rPr>
              <a:t> for </a:t>
            </a:r>
            <a:r>
              <a:rPr lang="es-ES" sz="1200" kern="1200" dirty="0" err="1" smtClean="0">
                <a:solidFill>
                  <a:schemeClr val="tx1"/>
                </a:solidFill>
                <a:effectLst/>
                <a:latin typeface="+mn-lt"/>
                <a:ea typeface="+mn-ea"/>
                <a:cs typeface="+mn-cs"/>
              </a:rPr>
              <a:t>expample</a:t>
            </a:r>
            <a:r>
              <a:rPr lang="es-E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Duct base height.</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Minimum vertical gradient of refractivity inside trapping layer.</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Trapping layer top height.</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Mean vertical gradient of refractivity inside trapping layer.</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Trapping layer base height. </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Atmospheric pressure adjusted to mean sea level.</a:t>
            </a:r>
            <a:endParaRPr lang="es-E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Relative humidity at 2m from the ground.  </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4</a:t>
            </a:fld>
            <a:endParaRPr lang="es-ES"/>
          </a:p>
        </p:txBody>
      </p:sp>
    </p:spTree>
    <p:extLst>
      <p:ext uri="{BB962C8B-B14F-4D97-AF65-F5344CB8AC3E}">
        <p14:creationId xmlns:p14="http://schemas.microsoft.com/office/powerpoint/2010/main" val="136522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From the </a:t>
            </a:r>
            <a:r>
              <a:rPr lang="es-ES" sz="1200" kern="1200" dirty="0" err="1" smtClean="0">
                <a:solidFill>
                  <a:schemeClr val="tx1"/>
                </a:solidFill>
                <a:effectLst/>
                <a:latin typeface="+mn-lt"/>
                <a:ea typeface="+mn-ea"/>
                <a:cs typeface="+mn-cs"/>
              </a:rPr>
              <a:t>processing</a:t>
            </a:r>
            <a:r>
              <a:rPr lang="es-ES" sz="1200" kern="1200" dirty="0" smtClean="0">
                <a:solidFill>
                  <a:schemeClr val="tx1"/>
                </a:solidFill>
                <a:effectLst/>
                <a:latin typeface="+mn-lt"/>
                <a:ea typeface="+mn-ea"/>
                <a:cs typeface="+mn-cs"/>
              </a:rPr>
              <a:t> of the data series of duct </a:t>
            </a:r>
            <a:r>
              <a:rPr lang="es-ES" sz="1200" kern="1200" dirty="0" err="1" smtClean="0">
                <a:solidFill>
                  <a:schemeClr val="tx1"/>
                </a:solidFill>
                <a:effectLst/>
                <a:latin typeface="+mn-lt"/>
                <a:ea typeface="+mn-ea"/>
                <a:cs typeface="+mn-cs"/>
              </a:rPr>
              <a:t>parameters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available</a:t>
            </a:r>
            <a:r>
              <a:rPr lang="es-ES" sz="1200" kern="1200" dirty="0" smtClean="0">
                <a:solidFill>
                  <a:schemeClr val="tx1"/>
                </a:solidFill>
                <a:effectLst/>
                <a:latin typeface="+mn-lt"/>
                <a:ea typeface="+mn-ea"/>
                <a:cs typeface="+mn-cs"/>
              </a:rPr>
              <a:t> in the ERA5 </a:t>
            </a:r>
            <a:r>
              <a:rPr lang="es-ES" sz="1200" kern="1200" dirty="0" err="1" smtClean="0">
                <a:solidFill>
                  <a:schemeClr val="tx1"/>
                </a:solidFill>
                <a:effectLst/>
                <a:latin typeface="+mn-lt"/>
                <a:ea typeface="+mn-ea"/>
                <a:cs typeface="+mn-cs"/>
              </a:rPr>
              <a:t>reanalysis</a:t>
            </a:r>
            <a:r>
              <a:rPr lang="es-ES" sz="1200" kern="1200" dirty="0" smtClean="0">
                <a:solidFill>
                  <a:schemeClr val="tx1"/>
                </a:solidFill>
                <a:effectLst/>
                <a:latin typeface="+mn-lt"/>
                <a:ea typeface="+mn-ea"/>
                <a:cs typeface="+mn-cs"/>
              </a:rPr>
              <a:t> using the Python </a:t>
            </a:r>
            <a:r>
              <a:rPr lang="es-ES" sz="1200" kern="1200" dirty="0" err="1" smtClean="0">
                <a:solidFill>
                  <a:schemeClr val="tx1"/>
                </a:solidFill>
                <a:effectLst/>
                <a:latin typeface="+mn-lt"/>
                <a:ea typeface="+mn-ea"/>
                <a:cs typeface="+mn-cs"/>
              </a:rPr>
              <a:t>programming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language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climatic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variables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obtained</a:t>
            </a:r>
            <a:r>
              <a:rPr lang="es-ES" sz="1200" kern="1200" dirty="0" smtClean="0">
                <a:solidFill>
                  <a:schemeClr val="tx1"/>
                </a:solidFill>
                <a:effectLst/>
                <a:latin typeface="+mn-lt"/>
                <a:ea typeface="+mn-ea"/>
                <a:cs typeface="+mn-cs"/>
              </a:rPr>
              <a:t> for the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1981-2021. The </a:t>
            </a:r>
            <a:r>
              <a:rPr lang="es-ES" sz="1200" kern="1200" dirty="0" err="1" smtClean="0">
                <a:solidFill>
                  <a:schemeClr val="tx1"/>
                </a:solidFill>
                <a:effectLst/>
                <a:latin typeface="+mn-lt"/>
                <a:ea typeface="+mn-ea"/>
                <a:cs typeface="+mn-cs"/>
              </a:rPr>
              <a:t>section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selected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investigation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corresponds</a:t>
            </a:r>
            <a:r>
              <a:rPr lang="es-ES" sz="1200" kern="1200" dirty="0" smtClean="0">
                <a:solidFill>
                  <a:schemeClr val="tx1"/>
                </a:solidFill>
                <a:effectLst/>
                <a:latin typeface="+mn-lt"/>
                <a:ea typeface="+mn-ea"/>
                <a:cs typeface="+mn-cs"/>
              </a:rPr>
              <a:t> to the Florida </a:t>
            </a:r>
            <a:r>
              <a:rPr lang="es-ES" sz="1200" kern="1200" dirty="0" err="1" smtClean="0">
                <a:solidFill>
                  <a:schemeClr val="tx1"/>
                </a:solidFill>
                <a:effectLst/>
                <a:latin typeface="+mn-lt"/>
                <a:ea typeface="+mn-ea"/>
                <a:cs typeface="+mn-cs"/>
              </a:rPr>
              <a:t>Straits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area</a:t>
            </a:r>
            <a:r>
              <a:rPr lang="es-ES" sz="1200" kern="1200" dirty="0" smtClean="0">
                <a:solidFill>
                  <a:schemeClr val="tx1"/>
                </a:solidFill>
                <a:effectLst/>
                <a:latin typeface="+mn-lt"/>
                <a:ea typeface="+mn-ea"/>
                <a:cs typeface="+mn-cs"/>
              </a:rPr>
              <a:t>, due to the </a:t>
            </a:r>
            <a:r>
              <a:rPr lang="es-ES" sz="1200" kern="1200" dirty="0" err="1" smtClean="0">
                <a:solidFill>
                  <a:schemeClr val="tx1"/>
                </a:solidFill>
                <a:effectLst/>
                <a:latin typeface="+mn-lt"/>
                <a:ea typeface="+mn-ea"/>
                <a:cs typeface="+mn-cs"/>
              </a:rPr>
              <a:t>proximity</a:t>
            </a:r>
            <a:r>
              <a:rPr lang="es-ES" sz="1200" kern="1200" dirty="0" smtClean="0">
                <a:solidFill>
                  <a:schemeClr val="tx1"/>
                </a:solidFill>
                <a:effectLst/>
                <a:latin typeface="+mn-lt"/>
                <a:ea typeface="+mn-ea"/>
                <a:cs typeface="+mn-cs"/>
              </a:rPr>
              <a:t> of this </a:t>
            </a:r>
            <a:r>
              <a:rPr lang="es-ES" sz="1200" kern="1200" dirty="0" err="1" smtClean="0">
                <a:solidFill>
                  <a:schemeClr val="tx1"/>
                </a:solidFill>
                <a:effectLst/>
                <a:latin typeface="+mn-lt"/>
                <a:ea typeface="+mn-ea"/>
                <a:cs typeface="+mn-cs"/>
              </a:rPr>
              <a:t>area</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country’s</a:t>
            </a:r>
            <a:r>
              <a:rPr lang="es-ES" sz="1200" kern="1200" dirty="0" smtClean="0">
                <a:solidFill>
                  <a:schemeClr val="tx1"/>
                </a:solidFill>
                <a:effectLst/>
                <a:latin typeface="+mn-lt"/>
                <a:ea typeface="+mn-ea"/>
                <a:cs typeface="+mn-cs"/>
              </a:rPr>
              <a:t> capital,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due to the </a:t>
            </a:r>
            <a:r>
              <a:rPr lang="es-ES" sz="1200" kern="1200" dirty="0" err="1" smtClean="0">
                <a:solidFill>
                  <a:schemeClr val="tx1"/>
                </a:solidFill>
                <a:effectLst/>
                <a:latin typeface="+mn-lt"/>
                <a:ea typeface="+mn-ea"/>
                <a:cs typeface="+mn-cs"/>
              </a:rPr>
              <a:t>socioeconomic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interest</a:t>
            </a:r>
            <a:r>
              <a:rPr lang="es-ES" sz="1200" kern="1200" dirty="0" smtClean="0">
                <a:solidFill>
                  <a:schemeClr val="tx1"/>
                </a:solidFill>
                <a:effectLst/>
                <a:latin typeface="+mn-lt"/>
                <a:ea typeface="+mn-ea"/>
                <a:cs typeface="+mn-cs"/>
              </a:rPr>
              <a:t> and the </a:t>
            </a:r>
            <a:r>
              <a:rPr lang="es-ES" sz="1200" kern="1200" dirty="0" err="1" smtClean="0">
                <a:solidFill>
                  <a:schemeClr val="tx1"/>
                </a:solidFill>
                <a:effectLst/>
                <a:latin typeface="+mn-lt"/>
                <a:ea typeface="+mn-ea"/>
                <a:cs typeface="+mn-cs"/>
              </a:rPr>
              <a:t>imapct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an interference in this </a:t>
            </a:r>
            <a:r>
              <a:rPr lang="es-ES" sz="1200" kern="1200" dirty="0" err="1" smtClean="0">
                <a:solidFill>
                  <a:schemeClr val="tx1"/>
                </a:solidFill>
                <a:effectLst/>
                <a:latin typeface="+mn-lt"/>
                <a:ea typeface="+mn-ea"/>
                <a:cs typeface="+mn-cs"/>
              </a:rPr>
              <a:t>area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most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populated</a:t>
            </a:r>
            <a:r>
              <a:rPr lang="es-ES" sz="1200" kern="1200" dirty="0" smtClean="0">
                <a:solidFill>
                  <a:schemeClr val="tx1"/>
                </a:solidFill>
                <a:effectLst/>
                <a:latin typeface="+mn-lt"/>
                <a:ea typeface="+mn-ea"/>
                <a:cs typeface="+mn-cs"/>
              </a:rPr>
              <a:t> in the country, has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communications. </a:t>
            </a:r>
          </a:p>
          <a:p>
            <a:r>
              <a:rPr lang="es-ES"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5</a:t>
            </a:fld>
            <a:endParaRPr lang="es-ES"/>
          </a:p>
        </p:txBody>
      </p:sp>
    </p:spTree>
    <p:extLst>
      <p:ext uri="{BB962C8B-B14F-4D97-AF65-F5344CB8AC3E}">
        <p14:creationId xmlns:p14="http://schemas.microsoft.com/office/powerpoint/2010/main" val="3614155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Thanks</a:t>
            </a:r>
            <a:r>
              <a:rPr lang="es-ES" sz="1200" kern="1200" dirty="0" smtClean="0">
                <a:solidFill>
                  <a:schemeClr val="tx1"/>
                </a:solidFill>
                <a:effectLst/>
                <a:latin typeface="+mn-lt"/>
                <a:ea typeface="+mn-ea"/>
                <a:cs typeface="+mn-cs"/>
              </a:rPr>
              <a:t> this </a:t>
            </a:r>
            <a:r>
              <a:rPr lang="es-ES" sz="1200" kern="1200" dirty="0" err="1" smtClean="0">
                <a:solidFill>
                  <a:schemeClr val="tx1"/>
                </a:solidFill>
                <a:effectLst/>
                <a:latin typeface="+mn-lt"/>
                <a:ea typeface="+mn-ea"/>
                <a:cs typeface="+mn-cs"/>
              </a:rPr>
              <a:t>type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graphs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possible to determine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in the Florida </a:t>
            </a:r>
            <a:r>
              <a:rPr lang="es-ES" sz="1200" kern="1200" dirty="0" err="1" smtClean="0">
                <a:solidFill>
                  <a:schemeClr val="tx1"/>
                </a:solidFill>
                <a:effectLst/>
                <a:latin typeface="+mn-lt"/>
                <a:ea typeface="+mn-ea"/>
                <a:cs typeface="+mn-cs"/>
              </a:rPr>
              <a:t>Strait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March</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May</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greatest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thicknesses</a:t>
            </a:r>
            <a:r>
              <a:rPr lang="es-ES" sz="1200" kern="1200" dirty="0" smtClean="0">
                <a:solidFill>
                  <a:schemeClr val="tx1"/>
                </a:solidFill>
                <a:effectLst/>
                <a:latin typeface="+mn-lt"/>
                <a:ea typeface="+mn-ea"/>
                <a:cs typeface="+mn-cs"/>
              </a:rPr>
              <a:t> of ducts are </a:t>
            </a:r>
            <a:r>
              <a:rPr lang="es-ES" sz="1200" kern="1200" dirty="0" err="1" smtClean="0">
                <a:solidFill>
                  <a:schemeClr val="tx1"/>
                </a:solidFill>
                <a:effectLst/>
                <a:latin typeface="+mn-lt"/>
                <a:ea typeface="+mn-ea"/>
                <a:cs typeface="+mn-cs"/>
              </a:rPr>
              <a:t>present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seeing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maximum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can be in </a:t>
            </a:r>
            <a:r>
              <a:rPr lang="es-ES" sz="1200" kern="1200" dirty="0" err="1" smtClean="0">
                <a:solidFill>
                  <a:schemeClr val="tx1"/>
                </a:solidFill>
                <a:effectLst/>
                <a:latin typeface="+mn-lt"/>
                <a:ea typeface="+mn-ea"/>
                <a:cs typeface="+mn-cs"/>
              </a:rPr>
              <a:t>April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where</a:t>
            </a:r>
            <a:r>
              <a:rPr lang="es-ES" sz="1200" kern="1200" dirty="0" smtClean="0">
                <a:solidFill>
                  <a:schemeClr val="tx1"/>
                </a:solidFill>
                <a:effectLst/>
                <a:latin typeface="+mn-lt"/>
                <a:ea typeface="+mn-ea"/>
                <a:cs typeface="+mn-cs"/>
              </a:rPr>
              <a:t> for </a:t>
            </a:r>
            <a:r>
              <a:rPr lang="es-ES" sz="1200" kern="1200" dirty="0" err="1" smtClean="0">
                <a:solidFill>
                  <a:schemeClr val="tx1"/>
                </a:solidFill>
                <a:effectLst/>
                <a:latin typeface="+mn-lt"/>
                <a:ea typeface="+mn-ea"/>
                <a:cs typeface="+mn-cs"/>
              </a:rPr>
              <a:t>all</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analyzed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section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selected</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greater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than</a:t>
            </a:r>
            <a:r>
              <a:rPr lang="es-ES" sz="1200" kern="1200" dirty="0" smtClean="0">
                <a:solidFill>
                  <a:schemeClr val="tx1"/>
                </a:solidFill>
                <a:effectLst/>
                <a:latin typeface="+mn-lt"/>
                <a:ea typeface="+mn-ea"/>
                <a:cs typeface="+mn-cs"/>
              </a:rPr>
              <a:t> 70 </a:t>
            </a:r>
            <a:r>
              <a:rPr lang="es-ES" sz="1200" kern="1200" dirty="0" err="1" smtClean="0">
                <a:solidFill>
                  <a:schemeClr val="tx1"/>
                </a:solidFill>
                <a:effectLst/>
                <a:latin typeface="+mn-lt"/>
                <a:ea typeface="+mn-ea"/>
                <a:cs typeface="+mn-cs"/>
              </a:rPr>
              <a:t>meters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thick</a:t>
            </a:r>
            <a:r>
              <a:rPr lang="es-ES" sz="1200" kern="1200" dirty="0" smtClean="0">
                <a:solidFill>
                  <a:schemeClr val="tx1"/>
                </a:solidFill>
                <a:effectLst/>
                <a:latin typeface="+mn-lt"/>
                <a:ea typeface="+mn-ea"/>
                <a:cs typeface="+mn-cs"/>
              </a:rPr>
              <a:t> of the duct layer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average. In this analysis,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important</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consider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highest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of thickness are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associated</a:t>
            </a:r>
            <a:r>
              <a:rPr lang="es-ES" sz="1200" kern="1200" dirty="0" smtClean="0">
                <a:solidFill>
                  <a:schemeClr val="tx1"/>
                </a:solidFill>
                <a:effectLst/>
                <a:latin typeface="+mn-lt"/>
                <a:ea typeface="+mn-ea"/>
                <a:cs typeface="+mn-cs"/>
              </a:rPr>
              <a:t> with more intense ducts,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from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maps</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possible to show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they </a:t>
            </a:r>
            <a:r>
              <a:rPr lang="es-ES" sz="1200" kern="1200" dirty="0" err="1" smtClean="0">
                <a:solidFill>
                  <a:schemeClr val="tx1"/>
                </a:solidFill>
                <a:effectLst/>
                <a:latin typeface="+mn-lt"/>
                <a:ea typeface="+mn-ea"/>
                <a:cs typeface="+mn-cs"/>
              </a:rPr>
              <a:t>occur</a:t>
            </a:r>
            <a:r>
              <a:rPr lang="es-ES" sz="1200" kern="1200" dirty="0" smtClean="0">
                <a:solidFill>
                  <a:schemeClr val="tx1"/>
                </a:solidFill>
                <a:effectLst/>
                <a:latin typeface="+mn-lt"/>
                <a:ea typeface="+mn-ea"/>
                <a:cs typeface="+mn-cs"/>
              </a:rPr>
              <a:t> at this time of the </a:t>
            </a:r>
            <a:r>
              <a:rPr lang="es-ES" sz="1200" kern="1200" dirty="0" err="1" smtClean="0">
                <a:solidFill>
                  <a:schemeClr val="tx1"/>
                </a:solidFill>
                <a:effectLst/>
                <a:latin typeface="+mn-lt"/>
                <a:ea typeface="+mn-ea"/>
                <a:cs typeface="+mn-cs"/>
              </a:rPr>
              <a:t>year</a:t>
            </a:r>
            <a:r>
              <a:rPr lang="es-ES" sz="1200" kern="1200" dirty="0" smtClean="0">
                <a:solidFill>
                  <a:schemeClr val="tx1"/>
                </a:solidFill>
                <a:effectLst/>
                <a:latin typeface="+mn-lt"/>
                <a:ea typeface="+mn-ea"/>
                <a:cs typeface="+mn-cs"/>
              </a:rPr>
              <a:t>, with average </a:t>
            </a:r>
            <a:r>
              <a:rPr lang="es-ES" sz="1200" kern="1200" dirty="0" err="1" smtClean="0">
                <a:solidFill>
                  <a:schemeClr val="tx1"/>
                </a:solidFill>
                <a:effectLst/>
                <a:latin typeface="+mn-lt"/>
                <a:ea typeface="+mn-ea"/>
                <a:cs typeface="+mn-cs"/>
              </a:rPr>
              <a:t>maximum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of 90 </a:t>
            </a:r>
            <a:r>
              <a:rPr lang="es-ES" sz="1200" kern="1200" dirty="0" err="1" smtClean="0">
                <a:solidFill>
                  <a:schemeClr val="tx1"/>
                </a:solidFill>
                <a:effectLst/>
                <a:latin typeface="+mn-lt"/>
                <a:ea typeface="+mn-ea"/>
                <a:cs typeface="+mn-cs"/>
              </a:rPr>
              <a:t>meters</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April</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generalize</a:t>
            </a:r>
            <a:r>
              <a:rPr lang="es-ES" sz="1200" kern="1200" dirty="0" smtClean="0">
                <a:solidFill>
                  <a:schemeClr val="tx1"/>
                </a:solidFill>
                <a:effectLst/>
                <a:latin typeface="+mn-lt"/>
                <a:ea typeface="+mn-ea"/>
                <a:cs typeface="+mn-cs"/>
              </a:rPr>
              <a:t> the variable in </a:t>
            </a:r>
            <a:r>
              <a:rPr lang="es-ES" sz="1200" kern="1200" dirty="0" err="1" smtClean="0">
                <a:solidFill>
                  <a:schemeClr val="tx1"/>
                </a:solidFill>
                <a:effectLst/>
                <a:latin typeface="+mn-lt"/>
                <a:ea typeface="+mn-ea"/>
                <a:cs typeface="+mn-cs"/>
              </a:rPr>
              <a:t>question</a:t>
            </a:r>
            <a:r>
              <a:rPr lang="es-ES" sz="1200" kern="1200" dirty="0" smtClean="0">
                <a:solidFill>
                  <a:schemeClr val="tx1"/>
                </a:solidFill>
                <a:effectLst/>
                <a:latin typeface="+mn-lt"/>
                <a:ea typeface="+mn-ea"/>
                <a:cs typeface="+mn-cs"/>
              </a:rPr>
              <a:t>, figure 1b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prepared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reflects</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annual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of the ducts layer thickness </a:t>
            </a:r>
            <a:r>
              <a:rPr lang="es-ES" sz="1200" kern="1200" dirty="0" err="1" smtClean="0">
                <a:solidFill>
                  <a:schemeClr val="tx1"/>
                </a:solidFill>
                <a:effectLst/>
                <a:latin typeface="+mn-lt"/>
                <a:ea typeface="+mn-ea"/>
                <a:cs typeface="+mn-cs"/>
              </a:rPr>
              <a:t>around</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archipielgo</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observed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highest</a:t>
            </a:r>
            <a:r>
              <a:rPr lang="es-ES" sz="1200" kern="1200" dirty="0" smtClean="0">
                <a:solidFill>
                  <a:schemeClr val="tx1"/>
                </a:solidFill>
                <a:effectLst/>
                <a:latin typeface="+mn-lt"/>
                <a:ea typeface="+mn-ea"/>
                <a:cs typeface="+mn-cs"/>
              </a:rPr>
              <a:t> thickness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located</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Yucatan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Channel</a:t>
            </a:r>
            <a:r>
              <a:rPr lang="es-ES" sz="1200" kern="1200" dirty="0" smtClean="0">
                <a:solidFill>
                  <a:schemeClr val="tx1"/>
                </a:solidFill>
                <a:effectLst/>
                <a:latin typeface="+mn-lt"/>
                <a:ea typeface="+mn-ea"/>
                <a:cs typeface="+mn-cs"/>
              </a:rPr>
              <a:t>, the Florida </a:t>
            </a:r>
            <a:r>
              <a:rPr lang="es-ES" sz="1200" kern="1200" dirty="0" err="1" smtClean="0">
                <a:solidFill>
                  <a:schemeClr val="tx1"/>
                </a:solidFill>
                <a:effectLst/>
                <a:latin typeface="+mn-lt"/>
                <a:ea typeface="+mn-ea"/>
                <a:cs typeface="+mn-cs"/>
              </a:rPr>
              <a:t>Strait</a:t>
            </a:r>
            <a:r>
              <a:rPr lang="es-ES" sz="1200" kern="1200" dirty="0" smtClean="0">
                <a:solidFill>
                  <a:schemeClr val="tx1"/>
                </a:solidFill>
                <a:effectLst/>
                <a:latin typeface="+mn-lt"/>
                <a:ea typeface="+mn-ea"/>
                <a:cs typeface="+mn-cs"/>
              </a:rPr>
              <a:t> and in Paso de los Vientos.</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6</a:t>
            </a:fld>
            <a:endParaRPr lang="es-ES"/>
          </a:p>
        </p:txBody>
      </p:sp>
    </p:spTree>
    <p:extLst>
      <p:ext uri="{BB962C8B-B14F-4D97-AF65-F5344CB8AC3E}">
        <p14:creationId xmlns:p14="http://schemas.microsoft.com/office/powerpoint/2010/main" val="17831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included</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rainy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season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May</a:t>
            </a:r>
            <a:r>
              <a:rPr lang="es-ES" sz="1200" kern="1200" dirty="0" smtClean="0">
                <a:solidFill>
                  <a:schemeClr val="tx1"/>
                </a:solidFill>
                <a:effectLst/>
                <a:latin typeface="+mn-lt"/>
                <a:ea typeface="+mn-ea"/>
                <a:cs typeface="+mn-cs"/>
              </a:rPr>
              <a:t>, June,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August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September</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October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predominance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ducts in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the height of the layer </a:t>
            </a:r>
            <a:r>
              <a:rPr lang="es-ES" sz="1200" kern="1200" dirty="0" err="1" smtClean="0">
                <a:solidFill>
                  <a:schemeClr val="tx1"/>
                </a:solidFill>
                <a:effectLst/>
                <a:latin typeface="+mn-lt"/>
                <a:ea typeface="+mn-ea"/>
                <a:cs typeface="+mn-cs"/>
              </a:rPr>
              <a:t>oscillates</a:t>
            </a:r>
            <a:r>
              <a:rPr lang="es-ES" sz="1200" kern="1200" dirty="0" smtClean="0">
                <a:solidFill>
                  <a:schemeClr val="tx1"/>
                </a:solidFill>
                <a:effectLst/>
                <a:latin typeface="+mn-lt"/>
                <a:ea typeface="+mn-ea"/>
                <a:cs typeface="+mn-cs"/>
              </a:rPr>
              <a:t> between </a:t>
            </a:r>
            <a:r>
              <a:rPr lang="es-ES" sz="1200" kern="1200" dirty="0" err="1" smtClean="0">
                <a:solidFill>
                  <a:schemeClr val="tx1"/>
                </a:solidFill>
                <a:effectLst/>
                <a:latin typeface="+mn-lt"/>
                <a:ea typeface="+mn-ea"/>
                <a:cs typeface="+mn-cs"/>
              </a:rPr>
              <a:t>approximately</a:t>
            </a:r>
            <a:r>
              <a:rPr lang="es-ES" sz="1200" kern="1200" dirty="0" smtClean="0">
                <a:solidFill>
                  <a:schemeClr val="tx1"/>
                </a:solidFill>
                <a:effectLst/>
                <a:latin typeface="+mn-lt"/>
                <a:ea typeface="+mn-ea"/>
                <a:cs typeface="+mn-cs"/>
              </a:rPr>
              <a:t> 150 m and 300 m, </a:t>
            </a:r>
            <a:r>
              <a:rPr lang="es-ES" sz="1200" kern="1200" dirty="0" err="1" smtClean="0">
                <a:solidFill>
                  <a:schemeClr val="tx1"/>
                </a:solidFill>
                <a:effectLst/>
                <a:latin typeface="+mn-lt"/>
                <a:ea typeface="+mn-ea"/>
                <a:cs typeface="+mn-cs"/>
              </a:rPr>
              <a:t>while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dry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January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February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March</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December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heights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higher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generally</a:t>
            </a:r>
            <a:r>
              <a:rPr lang="es-ES" sz="1200" kern="1200" dirty="0" smtClean="0">
                <a:solidFill>
                  <a:schemeClr val="tx1"/>
                </a:solidFill>
                <a:effectLst/>
                <a:latin typeface="+mn-lt"/>
                <a:ea typeface="+mn-ea"/>
                <a:cs typeface="+mn-cs"/>
              </a:rPr>
              <a:t> between 300 m and 400 m. This </a:t>
            </a:r>
            <a:r>
              <a:rPr lang="es-ES" sz="1200" kern="1200" dirty="0" err="1" smtClean="0">
                <a:solidFill>
                  <a:schemeClr val="tx1"/>
                </a:solidFill>
                <a:effectLst/>
                <a:latin typeface="+mn-lt"/>
                <a:ea typeface="+mn-ea"/>
                <a:cs typeface="+mn-cs"/>
              </a:rPr>
              <a:t>situation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occurs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because</a:t>
            </a:r>
            <a:r>
              <a:rPr lang="es-ES" sz="1200" kern="1200" dirty="0" smtClean="0">
                <a:solidFill>
                  <a:schemeClr val="tx1"/>
                </a:solidFill>
                <a:effectLst/>
                <a:latin typeface="+mn-lt"/>
                <a:ea typeface="+mn-ea"/>
                <a:cs typeface="+mn-cs"/>
              </a:rPr>
              <a:t> in this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humid</a:t>
            </a:r>
            <a:r>
              <a:rPr lang="es-ES" sz="1200" kern="1200" dirty="0" smtClean="0">
                <a:solidFill>
                  <a:schemeClr val="tx1"/>
                </a:solidFill>
                <a:effectLst/>
                <a:latin typeface="+mn-lt"/>
                <a:ea typeface="+mn-ea"/>
                <a:cs typeface="+mn-cs"/>
              </a:rPr>
              <a:t> layer at </a:t>
            </a:r>
            <a:r>
              <a:rPr lang="es-ES" sz="1200" kern="1200" dirty="0" err="1" smtClean="0">
                <a:solidFill>
                  <a:schemeClr val="tx1"/>
                </a:solidFill>
                <a:effectLst/>
                <a:latin typeface="+mn-lt"/>
                <a:ea typeface="+mn-ea"/>
                <a:cs typeface="+mn-cs"/>
              </a:rPr>
              <a:t>low</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levels</a:t>
            </a:r>
            <a:r>
              <a:rPr lang="es-ES" sz="1200" kern="1200" dirty="0" smtClean="0">
                <a:solidFill>
                  <a:schemeClr val="tx1"/>
                </a:solidFill>
                <a:effectLst/>
                <a:latin typeface="+mn-lt"/>
                <a:ea typeface="+mn-ea"/>
                <a:cs typeface="+mn-cs"/>
              </a:rPr>
              <a:t>, in addition, as </a:t>
            </a:r>
            <a:r>
              <a:rPr lang="es-ES" sz="1200" kern="1200" dirty="0" err="1" smtClean="0">
                <a:solidFill>
                  <a:schemeClr val="tx1"/>
                </a:solidFill>
                <a:effectLst/>
                <a:latin typeface="+mn-lt"/>
                <a:ea typeface="+mn-ea"/>
                <a:cs typeface="+mn-cs"/>
              </a:rPr>
              <a:t>throughout</a:t>
            </a:r>
            <a:r>
              <a:rPr lang="es-ES" sz="1200" kern="1200" dirty="0" smtClean="0">
                <a:solidFill>
                  <a:schemeClr val="tx1"/>
                </a:solidFill>
                <a:effectLst/>
                <a:latin typeface="+mn-lt"/>
                <a:ea typeface="+mn-ea"/>
                <a:cs typeface="+mn-cs"/>
              </a:rPr>
              <a:t> this time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more </a:t>
            </a:r>
            <a:r>
              <a:rPr lang="es-ES" sz="1200" kern="1200" dirty="0" err="1" smtClean="0">
                <a:solidFill>
                  <a:schemeClr val="tx1"/>
                </a:solidFill>
                <a:effectLst/>
                <a:latin typeface="+mn-lt"/>
                <a:ea typeface="+mn-ea"/>
                <a:cs typeface="+mn-cs"/>
              </a:rPr>
              <a:t>instability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stratification</a:t>
            </a:r>
            <a:r>
              <a:rPr lang="es-ES" sz="1200" kern="1200" dirty="0" smtClean="0">
                <a:solidFill>
                  <a:schemeClr val="tx1"/>
                </a:solidFill>
                <a:effectLst/>
                <a:latin typeface="+mn-lt"/>
                <a:ea typeface="+mn-ea"/>
                <a:cs typeface="+mn-cs"/>
              </a:rPr>
              <a:t> of the atmosphere, this will </a:t>
            </a:r>
            <a:r>
              <a:rPr lang="es-ES" sz="1200" kern="1200" dirty="0" err="1" smtClean="0">
                <a:solidFill>
                  <a:schemeClr val="tx1"/>
                </a:solidFill>
                <a:effectLst/>
                <a:latin typeface="+mn-lt"/>
                <a:ea typeface="+mn-ea"/>
                <a:cs typeface="+mn-cs"/>
              </a:rPr>
              <a:t>influence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thermal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stratification</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predominate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therefore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incidence</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elevated</a:t>
            </a:r>
            <a:r>
              <a:rPr lang="es-ES" sz="1200" kern="1200" dirty="0" smtClean="0">
                <a:solidFill>
                  <a:schemeClr val="tx1"/>
                </a:solidFill>
                <a:effectLst/>
                <a:latin typeface="+mn-lt"/>
                <a:ea typeface="+mn-ea"/>
                <a:cs typeface="+mn-cs"/>
              </a:rPr>
              <a:t> ducts will be </a:t>
            </a:r>
            <a:r>
              <a:rPr lang="es-ES" sz="1200" kern="1200" dirty="0" err="1" smtClean="0">
                <a:solidFill>
                  <a:schemeClr val="tx1"/>
                </a:solidFill>
                <a:effectLst/>
                <a:latin typeface="+mn-lt"/>
                <a:ea typeface="+mn-ea"/>
                <a:cs typeface="+mn-cs"/>
              </a:rPr>
              <a:t>less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compared</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ones</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absence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forcing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phenomena</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generate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uplift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makes</a:t>
            </a:r>
            <a:r>
              <a:rPr lang="es-ES" sz="1200" kern="1200" dirty="0" smtClean="0">
                <a:solidFill>
                  <a:schemeClr val="tx1"/>
                </a:solidFill>
                <a:effectLst/>
                <a:latin typeface="+mn-lt"/>
                <a:ea typeface="+mn-ea"/>
                <a:cs typeface="+mn-cs"/>
              </a:rPr>
              <a:t> it possible for the ducts to </a:t>
            </a:r>
            <a:r>
              <a:rPr lang="es-ES" sz="1200" kern="1200" dirty="0" err="1" smtClean="0">
                <a:solidFill>
                  <a:schemeClr val="tx1"/>
                </a:solidFill>
                <a:effectLst/>
                <a:latin typeface="+mn-lt"/>
                <a:ea typeface="+mn-ea"/>
                <a:cs typeface="+mn-cs"/>
              </a:rPr>
              <a:t>occur</a:t>
            </a:r>
            <a:r>
              <a:rPr lang="es-ES" sz="1200" kern="1200" dirty="0" smtClean="0">
                <a:solidFill>
                  <a:schemeClr val="tx1"/>
                </a:solidFill>
                <a:effectLst/>
                <a:latin typeface="+mn-lt"/>
                <a:ea typeface="+mn-ea"/>
                <a:cs typeface="+mn-cs"/>
              </a:rPr>
              <a:t> at </a:t>
            </a:r>
            <a:r>
              <a:rPr lang="es-ES" sz="1200" kern="1200" dirty="0" err="1" smtClean="0">
                <a:solidFill>
                  <a:schemeClr val="tx1"/>
                </a:solidFill>
                <a:effectLst/>
                <a:latin typeface="+mn-lt"/>
                <a:ea typeface="+mn-ea"/>
                <a:cs typeface="+mn-cs"/>
              </a:rPr>
              <a:t>lower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heights</a:t>
            </a:r>
            <a:r>
              <a:rPr lang="es-ES" sz="1200" kern="1200" dirty="0" smtClean="0">
                <a:solidFill>
                  <a:schemeClr val="tx1"/>
                </a:solidFill>
                <a:effectLst/>
                <a:latin typeface="+mn-lt"/>
                <a:ea typeface="+mn-ea"/>
                <a:cs typeface="+mn-cs"/>
              </a:rPr>
              <a:t> in this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At the </a:t>
            </a:r>
            <a:r>
              <a:rPr lang="es-ES" sz="1200" kern="1200" dirty="0" err="1" smtClean="0">
                <a:solidFill>
                  <a:schemeClr val="tx1"/>
                </a:solidFill>
                <a:effectLst/>
                <a:latin typeface="+mn-lt"/>
                <a:ea typeface="+mn-ea"/>
                <a:cs typeface="+mn-cs"/>
              </a:rPr>
              <a:t>moment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dry</a:t>
            </a:r>
            <a:r>
              <a:rPr lang="es-ES" sz="1200" kern="1200" dirty="0" smtClean="0">
                <a:solidFill>
                  <a:schemeClr val="tx1"/>
                </a:solidFill>
                <a:effectLst/>
                <a:latin typeface="+mn-lt"/>
                <a:ea typeface="+mn-ea"/>
                <a:cs typeface="+mn-cs"/>
              </a:rPr>
              <a:t> air </a:t>
            </a:r>
            <a:r>
              <a:rPr lang="es-ES" sz="1200" kern="1200" dirty="0" err="1" smtClean="0">
                <a:solidFill>
                  <a:schemeClr val="tx1"/>
                </a:solidFill>
                <a:effectLst/>
                <a:latin typeface="+mn-lt"/>
                <a:ea typeface="+mn-ea"/>
                <a:cs typeface="+mn-cs"/>
              </a:rPr>
              <a:t>predominates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due to the </a:t>
            </a:r>
            <a:r>
              <a:rPr lang="es-ES" sz="1200" kern="1200" dirty="0" err="1" smtClean="0">
                <a:solidFill>
                  <a:schemeClr val="tx1"/>
                </a:solidFill>
                <a:effectLst/>
                <a:latin typeface="+mn-lt"/>
                <a:ea typeface="+mn-ea"/>
                <a:cs typeface="+mn-cs"/>
              </a:rPr>
              <a:t>advance</a:t>
            </a:r>
            <a:r>
              <a:rPr lang="es-ES" sz="1200" kern="1200" dirty="0" smtClean="0">
                <a:solidFill>
                  <a:schemeClr val="tx1"/>
                </a:solidFill>
                <a:effectLst/>
                <a:latin typeface="+mn-lt"/>
                <a:ea typeface="+mn-ea"/>
                <a:cs typeface="+mn-cs"/>
              </a:rPr>
              <a:t> of the frontal systems over the </a:t>
            </a:r>
            <a:r>
              <a:rPr lang="es-ES" sz="1200" kern="1200" dirty="0" err="1" smtClean="0">
                <a:solidFill>
                  <a:schemeClr val="tx1"/>
                </a:solidFill>
                <a:effectLst/>
                <a:latin typeface="+mn-lt"/>
                <a:ea typeface="+mn-ea"/>
                <a:cs typeface="+mn-cs"/>
              </a:rPr>
              <a:t>Gulf</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Mexico</a:t>
            </a:r>
            <a:r>
              <a:rPr lang="es-ES" sz="1200" kern="1200" dirty="0" smtClean="0">
                <a:solidFill>
                  <a:schemeClr val="tx1"/>
                </a:solidFill>
                <a:effectLst/>
                <a:latin typeface="+mn-lt"/>
                <a:ea typeface="+mn-ea"/>
                <a:cs typeface="+mn-cs"/>
              </a:rPr>
              <a:t>, the Florida </a:t>
            </a:r>
            <a:r>
              <a:rPr lang="es-ES" sz="1200" kern="1200" dirty="0" err="1" smtClean="0">
                <a:solidFill>
                  <a:schemeClr val="tx1"/>
                </a:solidFill>
                <a:effectLst/>
                <a:latin typeface="+mn-lt"/>
                <a:ea typeface="+mn-ea"/>
                <a:cs typeface="+mn-cs"/>
              </a:rPr>
              <a:t>Peninsula</a:t>
            </a:r>
            <a:r>
              <a:rPr lang="es-ES" sz="1200" kern="1200" dirty="0" smtClean="0">
                <a:solidFill>
                  <a:schemeClr val="tx1"/>
                </a:solidFill>
                <a:effectLst/>
                <a:latin typeface="+mn-lt"/>
                <a:ea typeface="+mn-ea"/>
                <a:cs typeface="+mn-cs"/>
              </a:rPr>
              <a:t> and the </a:t>
            </a:r>
            <a:r>
              <a:rPr lang="es-ES" sz="1200" kern="1200" dirty="0" err="1" smtClean="0">
                <a:solidFill>
                  <a:schemeClr val="tx1"/>
                </a:solidFill>
                <a:effectLst/>
                <a:latin typeface="+mn-lt"/>
                <a:ea typeface="+mn-ea"/>
                <a:cs typeface="+mn-cs"/>
              </a:rPr>
              <a:t>Atlantic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Ocean</a:t>
            </a:r>
            <a:r>
              <a:rPr lang="es-ES" sz="1200" kern="1200" dirty="0" smtClean="0">
                <a:solidFill>
                  <a:schemeClr val="tx1"/>
                </a:solidFill>
                <a:effectLst/>
                <a:latin typeface="+mn-lt"/>
                <a:ea typeface="+mn-ea"/>
                <a:cs typeface="+mn-cs"/>
              </a:rPr>
              <a:t>, an </a:t>
            </a:r>
            <a:r>
              <a:rPr lang="es-ES" sz="1200" kern="1200" dirty="0" err="1" smtClean="0">
                <a:solidFill>
                  <a:schemeClr val="tx1"/>
                </a:solidFill>
                <a:effectLst/>
                <a:latin typeface="+mn-lt"/>
                <a:ea typeface="+mn-ea"/>
                <a:cs typeface="+mn-cs"/>
              </a:rPr>
              <a:t>uplift</a:t>
            </a:r>
            <a:r>
              <a:rPr lang="es-ES" sz="1200" kern="1200" dirty="0" smtClean="0">
                <a:solidFill>
                  <a:schemeClr val="tx1"/>
                </a:solidFill>
                <a:effectLst/>
                <a:latin typeface="+mn-lt"/>
                <a:ea typeface="+mn-ea"/>
                <a:cs typeface="+mn-cs"/>
              </a:rPr>
              <a:t> of this </a:t>
            </a:r>
            <a:r>
              <a:rPr lang="es-ES" sz="1200" kern="1200" dirty="0" err="1" smtClean="0">
                <a:solidFill>
                  <a:schemeClr val="tx1"/>
                </a:solidFill>
                <a:effectLst/>
                <a:latin typeface="+mn-lt"/>
                <a:ea typeface="+mn-ea"/>
                <a:cs typeface="+mn-cs"/>
              </a:rPr>
              <a:t>humid</a:t>
            </a:r>
            <a:r>
              <a:rPr lang="es-ES" sz="1200" kern="1200" dirty="0" smtClean="0">
                <a:solidFill>
                  <a:schemeClr val="tx1"/>
                </a:solidFill>
                <a:effectLst/>
                <a:latin typeface="+mn-lt"/>
                <a:ea typeface="+mn-ea"/>
                <a:cs typeface="+mn-cs"/>
              </a:rPr>
              <a:t> layer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generated</a:t>
            </a:r>
            <a:r>
              <a:rPr lang="es-ES" sz="1200" kern="1200" dirty="0" smtClean="0">
                <a:solidFill>
                  <a:schemeClr val="tx1"/>
                </a:solidFill>
                <a:effectLst/>
                <a:latin typeface="+mn-lt"/>
                <a:ea typeface="+mn-ea"/>
                <a:cs typeface="+mn-cs"/>
              </a:rPr>
              <a:t> (figure 2), for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reason</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already</a:t>
            </a:r>
            <a:r>
              <a:rPr lang="es-ES" sz="1200" kern="1200" dirty="0" smtClean="0">
                <a:solidFill>
                  <a:schemeClr val="tx1"/>
                </a:solidFill>
                <a:effectLst/>
                <a:latin typeface="+mn-lt"/>
                <a:ea typeface="+mn-ea"/>
                <a:cs typeface="+mn-cs"/>
              </a:rPr>
              <a:t> It will </a:t>
            </a:r>
            <a:r>
              <a:rPr lang="es-ES" sz="1200" kern="1200" dirty="0" err="1" smtClean="0">
                <a:solidFill>
                  <a:schemeClr val="tx1"/>
                </a:solidFill>
                <a:effectLst/>
                <a:latin typeface="+mn-lt"/>
                <a:ea typeface="+mn-ea"/>
                <a:cs typeface="+mn-cs"/>
              </a:rPr>
              <a:t>not</a:t>
            </a:r>
            <a:r>
              <a:rPr lang="es-ES" sz="1200" kern="1200" dirty="0" smtClean="0">
                <a:solidFill>
                  <a:schemeClr val="tx1"/>
                </a:solidFill>
                <a:effectLst/>
                <a:latin typeface="+mn-lt"/>
                <a:ea typeface="+mn-ea"/>
                <a:cs typeface="+mn-cs"/>
              </a:rPr>
              <a:t> be </a:t>
            </a:r>
            <a:r>
              <a:rPr lang="es-ES" sz="1200" kern="1200" dirty="0" err="1" smtClean="0">
                <a:solidFill>
                  <a:schemeClr val="tx1"/>
                </a:solidFill>
                <a:effectLst/>
                <a:latin typeface="+mn-lt"/>
                <a:ea typeface="+mn-ea"/>
                <a:cs typeface="+mn-cs"/>
              </a:rPr>
              <a:t>located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monthly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averages</a:t>
            </a:r>
            <a:r>
              <a:rPr lang="es-ES" sz="1200" kern="1200" dirty="0" smtClean="0">
                <a:solidFill>
                  <a:schemeClr val="tx1"/>
                </a:solidFill>
                <a:effectLst/>
                <a:latin typeface="+mn-lt"/>
                <a:ea typeface="+mn-ea"/>
                <a:cs typeface="+mn-cs"/>
              </a:rPr>
              <a:t> of the height of the duct base are </a:t>
            </a:r>
            <a:r>
              <a:rPr lang="es-ES" sz="1200" kern="1200" dirty="0" err="1" smtClean="0">
                <a:solidFill>
                  <a:schemeClr val="tx1"/>
                </a:solidFill>
                <a:effectLst/>
                <a:latin typeface="+mn-lt"/>
                <a:ea typeface="+mn-ea"/>
                <a:cs typeface="+mn-cs"/>
              </a:rPr>
              <a:t>obtained</a:t>
            </a:r>
            <a:r>
              <a:rPr lang="es-ES" sz="1200" kern="1200" dirty="0" smtClean="0">
                <a:solidFill>
                  <a:schemeClr val="tx1"/>
                </a:solidFill>
                <a:effectLst/>
                <a:latin typeface="+mn-lt"/>
                <a:ea typeface="+mn-ea"/>
                <a:cs typeface="+mn-cs"/>
              </a:rPr>
              <a:t> (figure 3a)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moments</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same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month</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dry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season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the height of the base </a:t>
            </a:r>
            <a:r>
              <a:rPr lang="es-ES" sz="1200" kern="1200" dirty="0" err="1" smtClean="0">
                <a:solidFill>
                  <a:schemeClr val="tx1"/>
                </a:solidFill>
                <a:effectLst/>
                <a:latin typeface="+mn-lt"/>
                <a:ea typeface="+mn-ea"/>
                <a:cs typeface="+mn-cs"/>
              </a:rPr>
              <a:t>takes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high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greater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than</a:t>
            </a:r>
            <a:r>
              <a:rPr lang="es-ES" sz="1200" kern="1200" dirty="0" smtClean="0">
                <a:solidFill>
                  <a:schemeClr val="tx1"/>
                </a:solidFill>
                <a:effectLst/>
                <a:latin typeface="+mn-lt"/>
                <a:ea typeface="+mn-ea"/>
                <a:cs typeface="+mn-cs"/>
              </a:rPr>
              <a:t> 350m) and </a:t>
            </a:r>
            <a:r>
              <a:rPr lang="es-ES" sz="1200" kern="1200" dirty="0" err="1" smtClean="0">
                <a:solidFill>
                  <a:schemeClr val="tx1"/>
                </a:solidFill>
                <a:effectLst/>
                <a:latin typeface="+mn-lt"/>
                <a:ea typeface="+mn-ea"/>
                <a:cs typeface="+mn-cs"/>
              </a:rPr>
              <a:t>others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where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decrease</a:t>
            </a:r>
            <a:r>
              <a:rPr lang="es-ES" sz="1200" kern="1200" dirty="0" smtClean="0">
                <a:solidFill>
                  <a:schemeClr val="tx1"/>
                </a:solidFill>
                <a:effectLst/>
                <a:latin typeface="+mn-lt"/>
                <a:ea typeface="+mn-ea"/>
                <a:cs typeface="+mn-cs"/>
              </a:rPr>
              <a:t> (between 250 m and 250 m).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analyzing</a:t>
            </a:r>
            <a:r>
              <a:rPr lang="es-ES" sz="1200" kern="1200" dirty="0" smtClean="0">
                <a:solidFill>
                  <a:schemeClr val="tx1"/>
                </a:solidFill>
                <a:effectLst/>
                <a:latin typeface="+mn-lt"/>
                <a:ea typeface="+mn-ea"/>
                <a:cs typeface="+mn-cs"/>
              </a:rPr>
              <a:t> this </a:t>
            </a:r>
            <a:r>
              <a:rPr lang="es-ES" sz="1200" kern="1200" dirty="0" err="1" smtClean="0">
                <a:solidFill>
                  <a:schemeClr val="tx1"/>
                </a:solidFill>
                <a:effectLst/>
                <a:latin typeface="+mn-lt"/>
                <a:ea typeface="+mn-ea"/>
                <a:cs typeface="+mn-cs"/>
              </a:rPr>
              <a:t>same</a:t>
            </a:r>
            <a:r>
              <a:rPr lang="es-ES" sz="1200" kern="1200" dirty="0" smtClean="0">
                <a:solidFill>
                  <a:schemeClr val="tx1"/>
                </a:solidFill>
                <a:effectLst/>
                <a:latin typeface="+mn-lt"/>
                <a:ea typeface="+mn-ea"/>
                <a:cs typeface="+mn-cs"/>
              </a:rPr>
              <a:t> variable </a:t>
            </a:r>
            <a:r>
              <a:rPr lang="es-ES" sz="1200" kern="1200" dirty="0" err="1" smtClean="0">
                <a:solidFill>
                  <a:schemeClr val="tx1"/>
                </a:solidFill>
                <a:effectLst/>
                <a:latin typeface="+mn-lt"/>
                <a:ea typeface="+mn-ea"/>
                <a:cs typeface="+mn-cs"/>
              </a:rPr>
              <a:t>but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taking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account</a:t>
            </a:r>
            <a:r>
              <a:rPr lang="es-ES" sz="1200" kern="1200" dirty="0" smtClean="0">
                <a:solidFill>
                  <a:schemeClr val="tx1"/>
                </a:solidFill>
                <a:effectLst/>
                <a:latin typeface="+mn-lt"/>
                <a:ea typeface="+mn-ea"/>
                <a:cs typeface="+mn-cs"/>
              </a:rPr>
              <a:t> its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an </a:t>
            </a:r>
            <a:r>
              <a:rPr lang="es-ES" sz="1200" kern="1200" dirty="0" err="1" smtClean="0">
                <a:solidFill>
                  <a:schemeClr val="tx1"/>
                </a:solidFill>
                <a:effectLst/>
                <a:latin typeface="+mn-lt"/>
                <a:ea typeface="+mn-ea"/>
                <a:cs typeface="+mn-cs"/>
              </a:rPr>
              <a:t>entire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year</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shown</a:t>
            </a:r>
            <a:r>
              <a:rPr lang="es-ES" sz="1200" kern="1200" dirty="0" smtClean="0">
                <a:solidFill>
                  <a:schemeClr val="tx1"/>
                </a:solidFill>
                <a:effectLst/>
                <a:latin typeface="+mn-lt"/>
                <a:ea typeface="+mn-ea"/>
                <a:cs typeface="+mn-cs"/>
              </a:rPr>
              <a:t> in Figure 3b,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the average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of duct height </a:t>
            </a:r>
            <a:r>
              <a:rPr lang="es-ES" sz="1200" kern="1200" dirty="0" err="1" smtClean="0">
                <a:solidFill>
                  <a:schemeClr val="tx1"/>
                </a:solidFill>
                <a:effectLst/>
                <a:latin typeface="+mn-lt"/>
                <a:ea typeface="+mn-ea"/>
                <a:cs typeface="+mn-cs"/>
              </a:rPr>
              <a:t>range</a:t>
            </a:r>
            <a:r>
              <a:rPr lang="es-ES" sz="1200" kern="1200" dirty="0" smtClean="0">
                <a:solidFill>
                  <a:schemeClr val="tx1"/>
                </a:solidFill>
                <a:effectLst/>
                <a:latin typeface="+mn-lt"/>
                <a:ea typeface="+mn-ea"/>
                <a:cs typeface="+mn-cs"/>
              </a:rPr>
              <a:t> between 250 </a:t>
            </a:r>
            <a:r>
              <a:rPr lang="es-ES" sz="1200" kern="1200" dirty="0" err="1" smtClean="0">
                <a:solidFill>
                  <a:schemeClr val="tx1"/>
                </a:solidFill>
                <a:effectLst/>
                <a:latin typeface="+mn-lt"/>
                <a:ea typeface="+mn-ea"/>
                <a:cs typeface="+mn-cs"/>
              </a:rPr>
              <a:t>meters</a:t>
            </a:r>
            <a:r>
              <a:rPr lang="es-ES" sz="1200" kern="1200" dirty="0" smtClean="0">
                <a:solidFill>
                  <a:schemeClr val="tx1"/>
                </a:solidFill>
                <a:effectLst/>
                <a:latin typeface="+mn-lt"/>
                <a:ea typeface="+mn-ea"/>
                <a:cs typeface="+mn-cs"/>
              </a:rPr>
              <a:t> and 350 </a:t>
            </a:r>
            <a:r>
              <a:rPr lang="es-ES" sz="1200" kern="1200" dirty="0" err="1" smtClean="0">
                <a:solidFill>
                  <a:schemeClr val="tx1"/>
                </a:solidFill>
                <a:effectLst/>
                <a:latin typeface="+mn-lt"/>
                <a:ea typeface="+mn-ea"/>
                <a:cs typeface="+mn-cs"/>
              </a:rPr>
              <a:t>meters</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north</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west</a:t>
            </a:r>
            <a:r>
              <a:rPr lang="es-ES" sz="1200" kern="1200" dirty="0" smtClean="0">
                <a:solidFill>
                  <a:schemeClr val="tx1"/>
                </a:solidFill>
                <a:effectLst/>
                <a:latin typeface="+mn-lt"/>
                <a:ea typeface="+mn-ea"/>
                <a:cs typeface="+mn-cs"/>
              </a:rPr>
              <a:t> of Cuba, </a:t>
            </a:r>
            <a:r>
              <a:rPr lang="es-ES" sz="1200" kern="1200" dirty="0" err="1" smtClean="0">
                <a:solidFill>
                  <a:schemeClr val="tx1"/>
                </a:solidFill>
                <a:effectLst/>
                <a:latin typeface="+mn-lt"/>
                <a:ea typeface="+mn-ea"/>
                <a:cs typeface="+mn-cs"/>
              </a:rPr>
              <a:t>being</a:t>
            </a:r>
            <a:r>
              <a:rPr lang="es-ES" sz="1200" kern="1200" dirty="0" smtClean="0">
                <a:solidFill>
                  <a:schemeClr val="tx1"/>
                </a:solidFill>
                <a:effectLst/>
                <a:latin typeface="+mn-lt"/>
                <a:ea typeface="+mn-ea"/>
                <a:cs typeface="+mn-cs"/>
              </a:rPr>
              <a:t> inferior to the </a:t>
            </a:r>
            <a:r>
              <a:rPr lang="es-ES" sz="1200" kern="1200" dirty="0" err="1" smtClean="0">
                <a:solidFill>
                  <a:schemeClr val="tx1"/>
                </a:solidFill>
                <a:effectLst/>
                <a:latin typeface="+mn-lt"/>
                <a:ea typeface="+mn-ea"/>
                <a:cs typeface="+mn-cs"/>
              </a:rPr>
              <a:t>south</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island</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7</a:t>
            </a:fld>
            <a:endParaRPr lang="es-ES"/>
          </a:p>
        </p:txBody>
      </p:sp>
    </p:spTree>
    <p:extLst>
      <p:ext uri="{BB962C8B-B14F-4D97-AF65-F5344CB8AC3E}">
        <p14:creationId xmlns:p14="http://schemas.microsoft.com/office/powerpoint/2010/main" val="115989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Several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studies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shown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frequency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tropospheric</a:t>
            </a:r>
            <a:r>
              <a:rPr lang="es-ES" sz="1200" kern="1200" dirty="0" smtClean="0">
                <a:solidFill>
                  <a:schemeClr val="tx1"/>
                </a:solidFill>
                <a:effectLst/>
                <a:latin typeface="+mn-lt"/>
                <a:ea typeface="+mn-ea"/>
                <a:cs typeface="+mn-cs"/>
              </a:rPr>
              <a:t> ducts has a variable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dependent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factors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such</a:t>
            </a:r>
            <a:r>
              <a:rPr lang="es-ES" sz="1200" kern="1200" dirty="0" smtClean="0">
                <a:solidFill>
                  <a:schemeClr val="tx1"/>
                </a:solidFill>
                <a:effectLst/>
                <a:latin typeface="+mn-lt"/>
                <a:ea typeface="+mn-ea"/>
                <a:cs typeface="+mn-cs"/>
              </a:rPr>
              <a:t> as </a:t>
            </a:r>
            <a:r>
              <a:rPr lang="es-ES" sz="1200" kern="1200" dirty="0" err="1" smtClean="0">
                <a:solidFill>
                  <a:schemeClr val="tx1"/>
                </a:solidFill>
                <a:effectLst/>
                <a:latin typeface="+mn-lt"/>
                <a:ea typeface="+mn-ea"/>
                <a:cs typeface="+mn-cs"/>
              </a:rPr>
              <a:t>geographic</a:t>
            </a:r>
            <a:r>
              <a:rPr lang="es-ES" sz="1200" kern="1200" dirty="0" smtClean="0">
                <a:solidFill>
                  <a:schemeClr val="tx1"/>
                </a:solidFill>
                <a:effectLst/>
                <a:latin typeface="+mn-lt"/>
                <a:ea typeface="+mn-ea"/>
                <a:cs typeface="+mn-cs"/>
              </a:rPr>
              <a:t> position, </a:t>
            </a:r>
            <a:r>
              <a:rPr lang="es-ES" sz="1200" kern="1200" dirty="0" err="1" smtClean="0">
                <a:solidFill>
                  <a:schemeClr val="tx1"/>
                </a:solidFill>
                <a:effectLst/>
                <a:latin typeface="+mn-lt"/>
                <a:ea typeface="+mn-ea"/>
                <a:cs typeface="+mn-cs"/>
              </a:rPr>
              <a:t>weather</a:t>
            </a:r>
            <a:r>
              <a:rPr lang="es-ES" sz="1200" kern="1200" dirty="0" smtClean="0">
                <a:solidFill>
                  <a:schemeClr val="tx1"/>
                </a:solidFill>
                <a:effectLst/>
                <a:latin typeface="+mn-lt"/>
                <a:ea typeface="+mn-ea"/>
                <a:cs typeface="+mn-cs"/>
              </a:rPr>
              <a:t> conditions, and time of </a:t>
            </a:r>
            <a:r>
              <a:rPr lang="es-ES" sz="1200" kern="1200" dirty="0" err="1" smtClean="0">
                <a:solidFill>
                  <a:schemeClr val="tx1"/>
                </a:solidFill>
                <a:effectLst/>
                <a:latin typeface="+mn-lt"/>
                <a:ea typeface="+mn-ea"/>
                <a:cs typeface="+mn-cs"/>
              </a:rPr>
              <a:t>year</a:t>
            </a:r>
            <a:r>
              <a:rPr lang="es-ES" sz="1200" kern="1200" dirty="0" smtClean="0">
                <a:solidFill>
                  <a:schemeClr val="tx1"/>
                </a:solidFill>
                <a:effectLst/>
                <a:latin typeface="+mn-lt"/>
                <a:ea typeface="+mn-ea"/>
                <a:cs typeface="+mn-cs"/>
              </a:rPr>
              <a:t>. Figure 4a shows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in the case of Cuba and </a:t>
            </a:r>
            <a:r>
              <a:rPr lang="es-ES" sz="1200" kern="1200" dirty="0" err="1" smtClean="0">
                <a:solidFill>
                  <a:schemeClr val="tx1"/>
                </a:solidFill>
                <a:effectLst/>
                <a:latin typeface="+mn-lt"/>
                <a:ea typeface="+mn-ea"/>
                <a:cs typeface="+mn-cs"/>
              </a:rPr>
              <a:t>adjacent</a:t>
            </a:r>
            <a:r>
              <a:rPr lang="es-ES" sz="1200" kern="1200" dirty="0" smtClean="0">
                <a:solidFill>
                  <a:schemeClr val="tx1"/>
                </a:solidFill>
                <a:effectLst/>
                <a:latin typeface="+mn-lt"/>
                <a:ea typeface="+mn-ea"/>
                <a:cs typeface="+mn-cs"/>
              </a:rPr>
              <a:t> seas this variable has an average </a:t>
            </a:r>
            <a:r>
              <a:rPr lang="es-ES" sz="1200" kern="1200" dirty="0" err="1" smtClean="0">
                <a:solidFill>
                  <a:schemeClr val="tx1"/>
                </a:solidFill>
                <a:effectLst/>
                <a:latin typeface="+mn-lt"/>
                <a:ea typeface="+mn-ea"/>
                <a:cs typeface="+mn-cs"/>
              </a:rPr>
              <a:t>annual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behavior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presents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close</a:t>
            </a:r>
            <a:r>
              <a:rPr lang="es-ES" sz="1200" kern="1200" dirty="0" smtClean="0">
                <a:solidFill>
                  <a:schemeClr val="tx1"/>
                </a:solidFill>
                <a:effectLst/>
                <a:latin typeface="+mn-lt"/>
                <a:ea typeface="+mn-ea"/>
                <a:cs typeface="+mn-cs"/>
              </a:rPr>
              <a:t> to 0.56 </a:t>
            </a:r>
            <a:r>
              <a:rPr lang="es-ES" sz="1200" kern="1200" dirty="0" err="1" smtClean="0">
                <a:solidFill>
                  <a:schemeClr val="tx1"/>
                </a:solidFill>
                <a:effectLst/>
                <a:latin typeface="+mn-lt"/>
                <a:ea typeface="+mn-ea"/>
                <a:cs typeface="+mn-cs"/>
              </a:rPr>
              <a:t>higher</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Straits</a:t>
            </a:r>
            <a:r>
              <a:rPr lang="es-ES" sz="1200" kern="1200" dirty="0" smtClean="0">
                <a:solidFill>
                  <a:schemeClr val="tx1"/>
                </a:solidFill>
                <a:effectLst/>
                <a:latin typeface="+mn-lt"/>
                <a:ea typeface="+mn-ea"/>
                <a:cs typeface="+mn-cs"/>
              </a:rPr>
              <a:t> of Florida, </a:t>
            </a:r>
            <a:r>
              <a:rPr lang="es-ES" sz="1200" kern="1200" dirty="0" err="1" smtClean="0">
                <a:solidFill>
                  <a:schemeClr val="tx1"/>
                </a:solidFill>
                <a:effectLst/>
                <a:latin typeface="+mn-lt"/>
                <a:ea typeface="+mn-ea"/>
                <a:cs typeface="+mn-cs"/>
              </a:rPr>
              <a:t>southeast</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Gulf</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Mexico</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southwest</a:t>
            </a:r>
            <a:r>
              <a:rPr lang="es-ES" sz="1200" kern="1200" dirty="0" smtClean="0">
                <a:solidFill>
                  <a:schemeClr val="tx1"/>
                </a:solidFill>
                <a:effectLst/>
                <a:latin typeface="+mn-lt"/>
                <a:ea typeface="+mn-ea"/>
                <a:cs typeface="+mn-cs"/>
              </a:rPr>
              <a:t> of Granma.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analyzing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sequence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maps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corresponding</a:t>
            </a:r>
            <a:r>
              <a:rPr lang="es-ES" sz="1200" kern="1200" dirty="0" smtClean="0">
                <a:solidFill>
                  <a:schemeClr val="tx1"/>
                </a:solidFill>
                <a:effectLst/>
                <a:latin typeface="+mn-lt"/>
                <a:ea typeface="+mn-ea"/>
                <a:cs typeface="+mn-cs"/>
              </a:rPr>
              <a:t> to the average </a:t>
            </a:r>
            <a:r>
              <a:rPr lang="es-ES" sz="1200" kern="1200" dirty="0" err="1" smtClean="0">
                <a:solidFill>
                  <a:schemeClr val="tx1"/>
                </a:solidFill>
                <a:effectLst/>
                <a:latin typeface="+mn-lt"/>
                <a:ea typeface="+mn-ea"/>
                <a:cs typeface="+mn-cs"/>
              </a:rPr>
              <a:t>frequency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ducts in the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1981 - 2021, it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observed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was</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tendency</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increase</a:t>
            </a:r>
            <a:r>
              <a:rPr lang="es-ES" sz="1200" kern="1200" dirty="0" smtClean="0">
                <a:solidFill>
                  <a:schemeClr val="tx1"/>
                </a:solidFill>
                <a:effectLst/>
                <a:latin typeface="+mn-lt"/>
                <a:ea typeface="+mn-ea"/>
                <a:cs typeface="+mn-cs"/>
              </a:rPr>
              <a:t> this variable in the </a:t>
            </a:r>
            <a:r>
              <a:rPr lang="es-ES" sz="1200" kern="1200" dirty="0" err="1" smtClean="0">
                <a:solidFill>
                  <a:schemeClr val="tx1"/>
                </a:solidFill>
                <a:effectLst/>
                <a:latin typeface="+mn-lt"/>
                <a:ea typeface="+mn-ea"/>
                <a:cs typeface="+mn-cs"/>
              </a:rPr>
              <a:t>last</a:t>
            </a:r>
            <a:r>
              <a:rPr lang="es-ES" sz="1200" kern="1200" dirty="0" smtClean="0">
                <a:solidFill>
                  <a:schemeClr val="tx1"/>
                </a:solidFill>
                <a:effectLst/>
                <a:latin typeface="+mn-lt"/>
                <a:ea typeface="+mn-ea"/>
                <a:cs typeface="+mn-cs"/>
              </a:rPr>
              <a:t> 10 </a:t>
            </a:r>
            <a:r>
              <a:rPr lang="es-ES" sz="1200" kern="1200" dirty="0" err="1" smtClean="0">
                <a:solidFill>
                  <a:schemeClr val="tx1"/>
                </a:solidFill>
                <a:effectLst/>
                <a:latin typeface="+mn-lt"/>
                <a:ea typeface="+mn-ea"/>
                <a:cs typeface="+mn-cs"/>
              </a:rPr>
              <a:t>years</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(Figure 4b). This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happeing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because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recent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years</a:t>
            </a:r>
            <a:r>
              <a:rPr lang="es-ES" sz="1200" kern="1200" dirty="0" smtClean="0">
                <a:solidFill>
                  <a:schemeClr val="tx1"/>
                </a:solidFill>
                <a:effectLst/>
                <a:latin typeface="+mn-lt"/>
                <a:ea typeface="+mn-ea"/>
                <a:cs typeface="+mn-cs"/>
              </a:rPr>
              <a:t> an expanssion in the </a:t>
            </a:r>
            <a:r>
              <a:rPr lang="es-ES" sz="1200" kern="1200" dirty="0" err="1" smtClean="0">
                <a:solidFill>
                  <a:schemeClr val="tx1"/>
                </a:solidFill>
                <a:effectLst/>
                <a:latin typeface="+mn-lt"/>
                <a:ea typeface="+mn-ea"/>
                <a:cs typeface="+mn-cs"/>
              </a:rPr>
              <a:t>Atlantic</a:t>
            </a:r>
            <a:r>
              <a:rPr lang="es-ES" sz="1200" kern="1200" dirty="0" smtClean="0">
                <a:solidFill>
                  <a:schemeClr val="tx1"/>
                </a:solidFill>
                <a:effectLst/>
                <a:latin typeface="+mn-lt"/>
                <a:ea typeface="+mn-ea"/>
                <a:cs typeface="+mn-cs"/>
              </a:rPr>
              <a:t> subtropical anticyclon has </a:t>
            </a:r>
            <a:r>
              <a:rPr lang="es-ES" sz="1200" kern="1200" dirty="0" err="1" smtClean="0">
                <a:solidFill>
                  <a:schemeClr val="tx1"/>
                </a:solidFill>
                <a:effectLst/>
                <a:latin typeface="+mn-lt"/>
                <a:ea typeface="+mn-ea"/>
                <a:cs typeface="+mn-cs"/>
              </a:rPr>
              <a:t>been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observed</a:t>
            </a:r>
            <a:r>
              <a:rPr lang="es-ES" sz="1200" kern="1200" dirty="0" smtClean="0">
                <a:solidFill>
                  <a:schemeClr val="tx1"/>
                </a:solidFill>
                <a:effectLst/>
                <a:latin typeface="+mn-lt"/>
                <a:ea typeface="+mn-ea"/>
                <a:cs typeface="+mn-cs"/>
              </a:rPr>
              <a:t>. Due to this </a:t>
            </a:r>
            <a:r>
              <a:rPr lang="es-ES" sz="1200" kern="1200" dirty="0" err="1" smtClean="0">
                <a:solidFill>
                  <a:schemeClr val="tx1"/>
                </a:solidFill>
                <a:effectLst/>
                <a:latin typeface="+mn-lt"/>
                <a:ea typeface="+mn-ea"/>
                <a:cs typeface="+mn-cs"/>
              </a:rPr>
              <a:t>change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circulation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days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predominace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stable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atmospheric</a:t>
            </a:r>
            <a:r>
              <a:rPr lang="es-ES" sz="1200" kern="1200" dirty="0" smtClean="0">
                <a:solidFill>
                  <a:schemeClr val="tx1"/>
                </a:solidFill>
                <a:effectLst/>
                <a:latin typeface="+mn-lt"/>
                <a:ea typeface="+mn-ea"/>
                <a:cs typeface="+mn-cs"/>
              </a:rPr>
              <a:t> conditions </a:t>
            </a:r>
            <a:r>
              <a:rPr lang="es-ES" sz="1200" kern="1200" dirty="0" err="1" smtClean="0">
                <a:solidFill>
                  <a:schemeClr val="tx1"/>
                </a:solidFill>
                <a:effectLst/>
                <a:latin typeface="+mn-lt"/>
                <a:ea typeface="+mn-ea"/>
                <a:cs typeface="+mn-cs"/>
              </a:rPr>
              <a:t>have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incresed</a:t>
            </a:r>
            <a:r>
              <a:rPr lang="es-ES" sz="1200" kern="1200" dirty="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8</a:t>
            </a:fld>
            <a:endParaRPr lang="es-ES"/>
          </a:p>
        </p:txBody>
      </p:sp>
    </p:spTree>
    <p:extLst>
      <p:ext uri="{BB962C8B-B14F-4D97-AF65-F5344CB8AC3E}">
        <p14:creationId xmlns:p14="http://schemas.microsoft.com/office/powerpoint/2010/main" val="2099686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analyzing</a:t>
            </a:r>
            <a:r>
              <a:rPr lang="es-ES" sz="1200" kern="1200" dirty="0" smtClean="0">
                <a:solidFill>
                  <a:schemeClr val="tx1"/>
                </a:solidFill>
                <a:effectLst/>
                <a:latin typeface="+mn-lt"/>
                <a:ea typeface="+mn-ea"/>
                <a:cs typeface="+mn-cs"/>
              </a:rPr>
              <a:t> the average </a:t>
            </a:r>
            <a:r>
              <a:rPr lang="es-ES" sz="1200" kern="1200" dirty="0" err="1" smtClean="0">
                <a:solidFill>
                  <a:schemeClr val="tx1"/>
                </a:solidFill>
                <a:effectLst/>
                <a:latin typeface="+mn-lt"/>
                <a:ea typeface="+mn-ea"/>
                <a:cs typeface="+mn-cs"/>
              </a:rPr>
              <a:t>frequency</a:t>
            </a:r>
            <a:r>
              <a:rPr lang="es-ES" sz="1200" kern="1200" dirty="0" smtClean="0">
                <a:solidFill>
                  <a:schemeClr val="tx1"/>
                </a:solidFill>
                <a:effectLst/>
                <a:latin typeface="+mn-lt"/>
                <a:ea typeface="+mn-ea"/>
                <a:cs typeface="+mn-cs"/>
              </a:rPr>
              <a:t> of duct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month</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year</a:t>
            </a:r>
            <a:r>
              <a:rPr lang="es-ES" sz="1200" kern="1200" dirty="0" smtClean="0">
                <a:solidFill>
                  <a:schemeClr val="tx1"/>
                </a:solidFill>
                <a:effectLst/>
                <a:latin typeface="+mn-lt"/>
                <a:ea typeface="+mn-ea"/>
                <a:cs typeface="+mn-cs"/>
              </a:rPr>
              <a:t>, it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noticeable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March-August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semester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an </a:t>
            </a:r>
            <a:r>
              <a:rPr lang="es-ES" sz="1200" kern="1200" dirty="0" err="1" smtClean="0">
                <a:solidFill>
                  <a:schemeClr val="tx1"/>
                </a:solidFill>
                <a:effectLst/>
                <a:latin typeface="+mn-lt"/>
                <a:ea typeface="+mn-ea"/>
                <a:cs typeface="+mn-cs"/>
              </a:rPr>
              <a:t>increase</a:t>
            </a:r>
            <a:r>
              <a:rPr lang="es-ES" sz="1200" kern="1200" dirty="0" smtClean="0">
                <a:solidFill>
                  <a:schemeClr val="tx1"/>
                </a:solidFill>
                <a:effectLst/>
                <a:latin typeface="+mn-lt"/>
                <a:ea typeface="+mn-ea"/>
                <a:cs typeface="+mn-cs"/>
              </a:rPr>
              <a:t> in this variable in the seas </a:t>
            </a:r>
            <a:r>
              <a:rPr lang="es-ES" sz="1200" kern="1200" dirty="0" err="1" smtClean="0">
                <a:solidFill>
                  <a:schemeClr val="tx1"/>
                </a:solidFill>
                <a:effectLst/>
                <a:latin typeface="+mn-lt"/>
                <a:ea typeface="+mn-ea"/>
                <a:cs typeface="+mn-cs"/>
              </a:rPr>
              <a:t>adjacent</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entire</a:t>
            </a:r>
            <a:r>
              <a:rPr lang="es-ES" sz="1200" kern="1200" dirty="0" smtClean="0">
                <a:solidFill>
                  <a:schemeClr val="tx1"/>
                </a:solidFill>
                <a:effectLst/>
                <a:latin typeface="+mn-lt"/>
                <a:ea typeface="+mn-ea"/>
                <a:cs typeface="+mn-cs"/>
              </a:rPr>
              <a:t> Cuban </a:t>
            </a:r>
            <a:r>
              <a:rPr lang="es-ES" sz="1200" kern="1200" dirty="0" err="1" smtClean="0">
                <a:solidFill>
                  <a:schemeClr val="tx1"/>
                </a:solidFill>
                <a:effectLst/>
                <a:latin typeface="+mn-lt"/>
                <a:ea typeface="+mn-ea"/>
                <a:cs typeface="+mn-cs"/>
              </a:rPr>
              <a:t>archipelago</a:t>
            </a:r>
            <a:r>
              <a:rPr lang="es-ES" sz="1200" kern="1200" dirty="0" smtClean="0">
                <a:solidFill>
                  <a:schemeClr val="tx1"/>
                </a:solidFill>
                <a:effectLst/>
                <a:latin typeface="+mn-lt"/>
                <a:ea typeface="+mn-ea"/>
                <a:cs typeface="+mn-cs"/>
              </a:rPr>
              <a:t> (Figure 5). The seas to the </a:t>
            </a:r>
            <a:r>
              <a:rPr lang="es-ES" sz="1200" kern="1200" dirty="0" err="1" smtClean="0">
                <a:solidFill>
                  <a:schemeClr val="tx1"/>
                </a:solidFill>
                <a:effectLst/>
                <a:latin typeface="+mn-lt"/>
                <a:ea typeface="+mn-ea"/>
                <a:cs typeface="+mn-cs"/>
              </a:rPr>
              <a:t>east</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eastern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provinces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where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highest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frequency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occurrence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events</a:t>
            </a:r>
            <a:r>
              <a:rPr lang="es-ES" sz="1200" kern="1200" dirty="0" smtClean="0">
                <a:solidFill>
                  <a:schemeClr val="tx1"/>
                </a:solidFill>
                <a:effectLst/>
                <a:latin typeface="+mn-lt"/>
                <a:ea typeface="+mn-ea"/>
                <a:cs typeface="+mn-cs"/>
              </a:rPr>
              <a:t> are </a:t>
            </a:r>
            <a:r>
              <a:rPr lang="es-ES" sz="1200" kern="1200" dirty="0" err="1" smtClean="0">
                <a:solidFill>
                  <a:schemeClr val="tx1"/>
                </a:solidFill>
                <a:effectLst/>
                <a:latin typeface="+mn-lt"/>
                <a:ea typeface="+mn-ea"/>
                <a:cs typeface="+mn-cs"/>
              </a:rPr>
              <a:t>shown</a:t>
            </a:r>
            <a:r>
              <a:rPr lang="es-ES" sz="1200" kern="1200" dirty="0" smtClean="0">
                <a:solidFill>
                  <a:schemeClr val="tx1"/>
                </a:solidFill>
                <a:effectLst/>
                <a:latin typeface="+mn-lt"/>
                <a:ea typeface="+mn-ea"/>
                <a:cs typeface="+mn-cs"/>
              </a:rPr>
              <a:t>, with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higher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than</a:t>
            </a:r>
            <a:r>
              <a:rPr lang="es-ES" sz="1200" kern="1200" dirty="0" smtClean="0">
                <a:solidFill>
                  <a:schemeClr val="tx1"/>
                </a:solidFill>
                <a:effectLst/>
                <a:latin typeface="+mn-lt"/>
                <a:ea typeface="+mn-ea"/>
                <a:cs typeface="+mn-cs"/>
              </a:rPr>
              <a:t> 0.85 in the </a:t>
            </a:r>
            <a:r>
              <a:rPr lang="es-ES" sz="1200" kern="1200" dirty="0" err="1" smtClean="0">
                <a:solidFill>
                  <a:schemeClr val="tx1"/>
                </a:solidFill>
                <a:effectLst/>
                <a:latin typeface="+mn-lt"/>
                <a:ea typeface="+mn-ea"/>
                <a:cs typeface="+mn-cs"/>
              </a:rPr>
              <a:t>month</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other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hand</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areas</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north</a:t>
            </a:r>
            <a:r>
              <a:rPr lang="es-ES" sz="1200" kern="1200" dirty="0" smtClean="0">
                <a:solidFill>
                  <a:schemeClr val="tx1"/>
                </a:solidFill>
                <a:effectLst/>
                <a:latin typeface="+mn-lt"/>
                <a:ea typeface="+mn-ea"/>
                <a:cs typeface="+mn-cs"/>
              </a:rPr>
              <a:t> of the Western </a:t>
            </a:r>
            <a:r>
              <a:rPr lang="es-ES" sz="1200" kern="1200" dirty="0" err="1" smtClean="0">
                <a:solidFill>
                  <a:schemeClr val="tx1"/>
                </a:solidFill>
                <a:effectLst/>
                <a:latin typeface="+mn-lt"/>
                <a:ea typeface="+mn-ea"/>
                <a:cs typeface="+mn-cs"/>
              </a:rPr>
              <a:t>region</a:t>
            </a:r>
            <a:r>
              <a:rPr lang="es-ES" sz="1200" kern="1200" dirty="0" smtClean="0">
                <a:solidFill>
                  <a:schemeClr val="tx1"/>
                </a:solidFill>
                <a:effectLst/>
                <a:latin typeface="+mn-lt"/>
                <a:ea typeface="+mn-ea"/>
                <a:cs typeface="+mn-cs"/>
              </a:rPr>
              <a:t> show </a:t>
            </a:r>
            <a:r>
              <a:rPr lang="es-ES" sz="1200" kern="1200" dirty="0" err="1" smtClean="0">
                <a:solidFill>
                  <a:schemeClr val="tx1"/>
                </a:solidFill>
                <a:effectLst/>
                <a:latin typeface="+mn-lt"/>
                <a:ea typeface="+mn-ea"/>
                <a:cs typeface="+mn-cs"/>
              </a:rPr>
              <a:t>maximum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values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above</a:t>
            </a:r>
            <a:r>
              <a:rPr lang="es-ES" sz="1200" kern="1200" dirty="0" smtClean="0">
                <a:solidFill>
                  <a:schemeClr val="tx1"/>
                </a:solidFill>
                <a:effectLst/>
                <a:latin typeface="+mn-lt"/>
                <a:ea typeface="+mn-ea"/>
                <a:cs typeface="+mn-cs"/>
              </a:rPr>
              <a:t> 0.66 in the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April</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a:t>
            </a:r>
            <a:br>
              <a:rPr lang="es-ES" sz="1200" kern="1200" dirty="0" smtClean="0">
                <a:solidFill>
                  <a:schemeClr val="tx1"/>
                </a:solidFill>
                <a:effectLst/>
                <a:latin typeface="+mn-lt"/>
                <a:ea typeface="+mn-ea"/>
                <a:cs typeface="+mn-cs"/>
              </a:rPr>
            </a:b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9</a:t>
            </a:fld>
            <a:endParaRPr lang="es-ES"/>
          </a:p>
        </p:txBody>
      </p:sp>
    </p:spTree>
    <p:extLst>
      <p:ext uri="{BB962C8B-B14F-4D97-AF65-F5344CB8AC3E}">
        <p14:creationId xmlns:p14="http://schemas.microsoft.com/office/powerpoint/2010/main" val="420983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The </a:t>
            </a:r>
            <a:r>
              <a:rPr lang="es-ES" sz="1200" kern="1200" dirty="0" err="1" smtClean="0">
                <a:solidFill>
                  <a:schemeClr val="tx1"/>
                </a:solidFill>
                <a:effectLst/>
                <a:latin typeface="+mn-lt"/>
                <a:ea typeface="+mn-ea"/>
                <a:cs typeface="+mn-cs"/>
              </a:rPr>
              <a:t>Caribbean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geographic</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basin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subject</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influence</a:t>
            </a:r>
            <a:r>
              <a:rPr lang="es-ES" sz="1200" kern="1200" dirty="0" smtClean="0">
                <a:solidFill>
                  <a:schemeClr val="tx1"/>
                </a:solidFill>
                <a:effectLst/>
                <a:latin typeface="+mn-lt"/>
                <a:ea typeface="+mn-ea"/>
                <a:cs typeface="+mn-cs"/>
              </a:rPr>
              <a:t> of continental </a:t>
            </a:r>
            <a:r>
              <a:rPr lang="es-ES" sz="1200" kern="1200" dirty="0" err="1" smtClean="0">
                <a:solidFill>
                  <a:schemeClr val="tx1"/>
                </a:solidFill>
                <a:effectLst/>
                <a:latin typeface="+mn-lt"/>
                <a:ea typeface="+mn-ea"/>
                <a:cs typeface="+mn-cs"/>
              </a:rPr>
              <a:t>anticyclones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winter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the centers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move</a:t>
            </a:r>
            <a:r>
              <a:rPr lang="es-ES" sz="1200" kern="1200" dirty="0" smtClean="0">
                <a:solidFill>
                  <a:schemeClr val="tx1"/>
                </a:solidFill>
                <a:effectLst/>
                <a:latin typeface="+mn-lt"/>
                <a:ea typeface="+mn-ea"/>
                <a:cs typeface="+mn-cs"/>
              </a:rPr>
              <a:t> to the </a:t>
            </a:r>
            <a:r>
              <a:rPr lang="es-ES" sz="1200" kern="1200" dirty="0" err="1" smtClean="0">
                <a:solidFill>
                  <a:schemeClr val="tx1"/>
                </a:solidFill>
                <a:effectLst/>
                <a:latin typeface="+mn-lt"/>
                <a:ea typeface="+mn-ea"/>
                <a:cs typeface="+mn-cs"/>
              </a:rPr>
              <a:t>southern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part</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United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States</a:t>
            </a:r>
            <a:r>
              <a:rPr lang="es-ES" sz="1200" kern="1200" dirty="0" smtClean="0">
                <a:solidFill>
                  <a:schemeClr val="tx1"/>
                </a:solidFill>
                <a:effectLst/>
                <a:latin typeface="+mn-lt"/>
                <a:ea typeface="+mn-ea"/>
                <a:cs typeface="+mn-cs"/>
              </a:rPr>
              <a:t> cause intense </a:t>
            </a:r>
            <a:r>
              <a:rPr lang="es-ES" sz="1200" kern="1200" dirty="0" err="1" smtClean="0">
                <a:solidFill>
                  <a:schemeClr val="tx1"/>
                </a:solidFill>
                <a:effectLst/>
                <a:latin typeface="+mn-lt"/>
                <a:ea typeface="+mn-ea"/>
                <a:cs typeface="+mn-cs"/>
              </a:rPr>
              <a:t>cold</a:t>
            </a:r>
            <a:r>
              <a:rPr lang="es-ES" sz="1200" kern="1200" dirty="0" smtClean="0">
                <a:solidFill>
                  <a:schemeClr val="tx1"/>
                </a:solidFill>
                <a:effectLst/>
                <a:latin typeface="+mn-lt"/>
                <a:ea typeface="+mn-ea"/>
                <a:cs typeface="+mn-cs"/>
              </a:rPr>
              <a:t> air </a:t>
            </a:r>
            <a:r>
              <a:rPr lang="es-ES" sz="1200" kern="1200" dirty="0" err="1" smtClean="0">
                <a:solidFill>
                  <a:schemeClr val="tx1"/>
                </a:solidFill>
                <a:effectLst/>
                <a:latin typeface="+mn-lt"/>
                <a:ea typeface="+mn-ea"/>
                <a:cs typeface="+mn-cs"/>
              </a:rPr>
              <a:t>transport</a:t>
            </a:r>
            <a:r>
              <a:rPr lang="es-ES" sz="1200" kern="1200" dirty="0" smtClean="0">
                <a:solidFill>
                  <a:schemeClr val="tx1"/>
                </a:solidFill>
                <a:effectLst/>
                <a:latin typeface="+mn-lt"/>
                <a:ea typeface="+mn-ea"/>
                <a:cs typeface="+mn-cs"/>
              </a:rPr>
              <a:t> from the center of this country to the western </a:t>
            </a:r>
            <a:r>
              <a:rPr lang="es-ES" sz="1200" kern="1200" dirty="0" err="1" smtClean="0">
                <a:solidFill>
                  <a:schemeClr val="tx1"/>
                </a:solidFill>
                <a:effectLst/>
                <a:latin typeface="+mn-lt"/>
                <a:ea typeface="+mn-ea"/>
                <a:cs typeface="+mn-cs"/>
              </a:rPr>
              <a:t>half</a:t>
            </a:r>
            <a:r>
              <a:rPr lang="es-ES" sz="1200" kern="1200" dirty="0" smtClean="0">
                <a:solidFill>
                  <a:schemeClr val="tx1"/>
                </a:solidFill>
                <a:effectLst/>
                <a:latin typeface="+mn-lt"/>
                <a:ea typeface="+mn-ea"/>
                <a:cs typeface="+mn-cs"/>
              </a:rPr>
              <a:t> of Cuba.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this </a:t>
            </a:r>
            <a:r>
              <a:rPr lang="es-ES" sz="1200" kern="1200" dirty="0" err="1" smtClean="0">
                <a:solidFill>
                  <a:schemeClr val="tx1"/>
                </a:solidFill>
                <a:effectLst/>
                <a:latin typeface="+mn-lt"/>
                <a:ea typeface="+mn-ea"/>
                <a:cs typeface="+mn-cs"/>
              </a:rPr>
              <a:t>displacement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process</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migratory</a:t>
            </a:r>
            <a:r>
              <a:rPr lang="es-ES" sz="1200" kern="1200" dirty="0" smtClean="0">
                <a:solidFill>
                  <a:schemeClr val="tx1"/>
                </a:solidFill>
                <a:effectLst/>
                <a:latin typeface="+mn-lt"/>
                <a:ea typeface="+mn-ea"/>
                <a:cs typeface="+mn-cs"/>
              </a:rPr>
              <a:t> air </a:t>
            </a:r>
            <a:r>
              <a:rPr lang="es-ES" sz="1200" kern="1200" dirty="0" err="1" smtClean="0">
                <a:solidFill>
                  <a:schemeClr val="tx1"/>
                </a:solidFill>
                <a:effectLst/>
                <a:latin typeface="+mn-lt"/>
                <a:ea typeface="+mn-ea"/>
                <a:cs typeface="+mn-cs"/>
              </a:rPr>
              <a:t>mass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changes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slightly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consequently</a:t>
            </a:r>
            <a:r>
              <a:rPr lang="es-ES" sz="1200" kern="1200" dirty="0" smtClean="0">
                <a:solidFill>
                  <a:schemeClr val="tx1"/>
                </a:solidFill>
                <a:effectLst/>
                <a:latin typeface="+mn-lt"/>
                <a:ea typeface="+mn-ea"/>
                <a:cs typeface="+mn-cs"/>
              </a:rPr>
              <a:t> it loses its </a:t>
            </a:r>
            <a:r>
              <a:rPr lang="es-ES" sz="1200" kern="1200" dirty="0" err="1" smtClean="0">
                <a:solidFill>
                  <a:schemeClr val="tx1"/>
                </a:solidFill>
                <a:effectLst/>
                <a:latin typeface="+mn-lt"/>
                <a:ea typeface="+mn-ea"/>
                <a:cs typeface="+mn-cs"/>
              </a:rPr>
              <a:t>representation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ends</a:t>
            </a:r>
            <a:r>
              <a:rPr lang="es-ES" sz="1200" kern="1200" dirty="0" smtClean="0">
                <a:solidFill>
                  <a:schemeClr val="tx1"/>
                </a:solidFill>
                <a:effectLst/>
                <a:latin typeface="+mn-lt"/>
                <a:ea typeface="+mn-ea"/>
                <a:cs typeface="+mn-cs"/>
              </a:rPr>
              <a:t> up </a:t>
            </a:r>
            <a:r>
              <a:rPr lang="es-ES" sz="1200" kern="1200" dirty="0" err="1" smtClean="0">
                <a:solidFill>
                  <a:schemeClr val="tx1"/>
                </a:solidFill>
                <a:effectLst/>
                <a:latin typeface="+mn-lt"/>
                <a:ea typeface="+mn-ea"/>
                <a:cs typeface="+mn-cs"/>
              </a:rPr>
              <a:t>being</a:t>
            </a:r>
            <a:r>
              <a:rPr lang="es-ES" sz="1200" kern="1200" dirty="0" smtClean="0">
                <a:solidFill>
                  <a:schemeClr val="tx1"/>
                </a:solidFill>
                <a:effectLst/>
                <a:latin typeface="+mn-lt"/>
                <a:ea typeface="+mn-ea"/>
                <a:cs typeface="+mn-cs"/>
              </a:rPr>
              <a:t> absorbed </a:t>
            </a:r>
            <a:r>
              <a:rPr lang="es-ES" sz="1200" kern="1200" dirty="0" err="1" smtClean="0">
                <a:solidFill>
                  <a:schemeClr val="tx1"/>
                </a:solidFill>
                <a:effectLst/>
                <a:latin typeface="+mn-lt"/>
                <a:ea typeface="+mn-ea"/>
                <a:cs typeface="+mn-cs"/>
              </a:rPr>
              <a:t>by</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Atlantic</a:t>
            </a:r>
            <a:r>
              <a:rPr lang="es-ES" sz="1200" kern="1200" dirty="0" smtClean="0">
                <a:solidFill>
                  <a:schemeClr val="tx1"/>
                </a:solidFill>
                <a:effectLst/>
                <a:latin typeface="+mn-lt"/>
                <a:ea typeface="+mn-ea"/>
                <a:cs typeface="+mn-cs"/>
              </a:rPr>
              <a:t> Subtropical </a:t>
            </a:r>
            <a:r>
              <a:rPr lang="es-ES" sz="1200" kern="1200" dirty="0" err="1" smtClean="0">
                <a:solidFill>
                  <a:schemeClr val="tx1"/>
                </a:solidFill>
                <a:effectLst/>
                <a:latin typeface="+mn-lt"/>
                <a:ea typeface="+mn-ea"/>
                <a:cs typeface="+mn-cs"/>
              </a:rPr>
              <a:t>Anticyclone</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presence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secondary</a:t>
            </a:r>
            <a:r>
              <a:rPr lang="es-ES" sz="1200" kern="1200" dirty="0" smtClean="0">
                <a:solidFill>
                  <a:schemeClr val="tx1"/>
                </a:solidFill>
                <a:effectLst/>
                <a:latin typeface="+mn-lt"/>
                <a:ea typeface="+mn-ea"/>
                <a:cs typeface="+mn-cs"/>
              </a:rPr>
              <a:t> centers of </a:t>
            </a:r>
            <a:r>
              <a:rPr lang="es-ES" sz="1200" kern="1200" dirty="0" err="1" smtClean="0">
                <a:solidFill>
                  <a:schemeClr val="tx1"/>
                </a:solidFill>
                <a:effectLst/>
                <a:latin typeface="+mn-lt"/>
                <a:ea typeface="+mn-ea"/>
                <a:cs typeface="+mn-cs"/>
              </a:rPr>
              <a:t>high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pressure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favors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subsidence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helping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moisture</a:t>
            </a:r>
            <a:r>
              <a:rPr lang="es-ES" sz="1200" kern="1200" dirty="0" smtClean="0">
                <a:solidFill>
                  <a:schemeClr val="tx1"/>
                </a:solidFill>
                <a:effectLst/>
                <a:latin typeface="+mn-lt"/>
                <a:ea typeface="+mn-ea"/>
                <a:cs typeface="+mn-cs"/>
              </a:rPr>
              <a:t> to </a:t>
            </a:r>
            <a:r>
              <a:rPr lang="es-ES" sz="1200" kern="1200" dirty="0" err="1" smtClean="0">
                <a:solidFill>
                  <a:schemeClr val="tx1"/>
                </a:solidFill>
                <a:effectLst/>
                <a:latin typeface="+mn-lt"/>
                <a:ea typeface="+mn-ea"/>
                <a:cs typeface="+mn-cs"/>
              </a:rPr>
              <a:t>accumulate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surface</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March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like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you</a:t>
            </a:r>
            <a:r>
              <a:rPr lang="es-ES" sz="1200" kern="1200" dirty="0" smtClean="0">
                <a:solidFill>
                  <a:schemeClr val="tx1"/>
                </a:solidFill>
                <a:effectLst/>
                <a:latin typeface="+mn-lt"/>
                <a:ea typeface="+mn-ea"/>
                <a:cs typeface="+mn-cs"/>
              </a:rPr>
              <a:t> can </a:t>
            </a:r>
            <a:r>
              <a:rPr lang="es-ES" sz="1200" kern="1200" dirty="0" err="1" smtClean="0">
                <a:solidFill>
                  <a:schemeClr val="tx1"/>
                </a:solidFill>
                <a:effectLst/>
                <a:latin typeface="+mn-lt"/>
                <a:ea typeface="+mn-ea"/>
                <a:cs typeface="+mn-cs"/>
              </a:rPr>
              <a:t>see</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picture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when</a:t>
            </a:r>
            <a:r>
              <a:rPr lang="es-ES" sz="1200" kern="1200" dirty="0" smtClean="0">
                <a:solidFill>
                  <a:schemeClr val="tx1"/>
                </a:solidFill>
                <a:effectLst/>
                <a:latin typeface="+mn-lt"/>
                <a:ea typeface="+mn-ea"/>
                <a:cs typeface="+mn-cs"/>
              </a:rPr>
              <a:t> the subtropical </a:t>
            </a:r>
            <a:r>
              <a:rPr lang="es-ES" sz="1200" kern="1200" dirty="0" err="1" smtClean="0">
                <a:solidFill>
                  <a:schemeClr val="tx1"/>
                </a:solidFill>
                <a:effectLst/>
                <a:latin typeface="+mn-lt"/>
                <a:ea typeface="+mn-ea"/>
                <a:cs typeface="+mn-cs"/>
              </a:rPr>
              <a:t>anticyclone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withdrawn</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certain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homogeneity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created</a:t>
            </a:r>
            <a:r>
              <a:rPr lang="es-ES" sz="1200" kern="1200" dirty="0" smtClean="0">
                <a:solidFill>
                  <a:schemeClr val="tx1"/>
                </a:solidFill>
                <a:effectLst/>
                <a:latin typeface="+mn-lt"/>
                <a:ea typeface="+mn-ea"/>
                <a:cs typeface="+mn-cs"/>
              </a:rPr>
              <a:t> between its </a:t>
            </a:r>
            <a:r>
              <a:rPr lang="es-ES" sz="1200" kern="1200" dirty="0" err="1" smtClean="0">
                <a:solidFill>
                  <a:schemeClr val="tx1"/>
                </a:solidFill>
                <a:effectLst/>
                <a:latin typeface="+mn-lt"/>
                <a:ea typeface="+mn-ea"/>
                <a:cs typeface="+mn-cs"/>
              </a:rPr>
              <a:t>ridge</a:t>
            </a:r>
            <a:r>
              <a:rPr lang="es-ES" sz="1200" kern="1200" dirty="0" smtClean="0">
                <a:solidFill>
                  <a:schemeClr val="tx1"/>
                </a:solidFill>
                <a:effectLst/>
                <a:latin typeface="+mn-lt"/>
                <a:ea typeface="+mn-ea"/>
                <a:cs typeface="+mn-cs"/>
              </a:rPr>
              <a:t> and the </a:t>
            </a:r>
            <a:r>
              <a:rPr lang="es-ES" sz="1200" kern="1200" dirty="0" err="1" smtClean="0">
                <a:solidFill>
                  <a:schemeClr val="tx1"/>
                </a:solidFill>
                <a:effectLst/>
                <a:latin typeface="+mn-lt"/>
                <a:ea typeface="+mn-ea"/>
                <a:cs typeface="+mn-cs"/>
              </a:rPr>
              <a:t>ridge</a:t>
            </a:r>
            <a:r>
              <a:rPr lang="es-ES" sz="1200" kern="1200" dirty="0" smtClean="0">
                <a:solidFill>
                  <a:schemeClr val="tx1"/>
                </a:solidFill>
                <a:effectLst/>
                <a:latin typeface="+mn-lt"/>
                <a:ea typeface="+mn-ea"/>
                <a:cs typeface="+mn-cs"/>
              </a:rPr>
              <a:t> of the </a:t>
            </a:r>
            <a:r>
              <a:rPr lang="es-ES" sz="1200" kern="1200" dirty="0" err="1" smtClean="0">
                <a:solidFill>
                  <a:schemeClr val="tx1"/>
                </a:solidFill>
                <a:effectLst/>
                <a:latin typeface="+mn-lt"/>
                <a:ea typeface="+mn-ea"/>
                <a:cs typeface="+mn-cs"/>
              </a:rPr>
              <a:t>migratory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anticyclone</a:t>
            </a:r>
            <a:r>
              <a:rPr lang="es-ES" sz="1200" kern="1200" dirty="0" smtClean="0">
                <a:solidFill>
                  <a:schemeClr val="tx1"/>
                </a:solidFill>
                <a:effectLst/>
                <a:latin typeface="+mn-lt"/>
                <a:ea typeface="+mn-ea"/>
                <a:cs typeface="+mn-cs"/>
              </a:rPr>
              <a:t> (Figure 6), the </a:t>
            </a:r>
            <a:r>
              <a:rPr lang="es-ES" sz="1200" kern="1200" dirty="0" err="1" smtClean="0">
                <a:solidFill>
                  <a:schemeClr val="tx1"/>
                </a:solidFill>
                <a:effectLst/>
                <a:latin typeface="+mn-lt"/>
                <a:ea typeface="+mn-ea"/>
                <a:cs typeface="+mn-cs"/>
              </a:rPr>
              <a:t>latter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also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weakened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therefore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successive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processes</a:t>
            </a:r>
            <a:r>
              <a:rPr lang="es-ES" sz="1200" kern="1200" dirty="0" smtClean="0">
                <a:solidFill>
                  <a:schemeClr val="tx1"/>
                </a:solidFill>
                <a:effectLst/>
                <a:latin typeface="+mn-lt"/>
                <a:ea typeface="+mn-ea"/>
                <a:cs typeface="+mn-cs"/>
              </a:rPr>
              <a:t> of air </a:t>
            </a:r>
            <a:r>
              <a:rPr lang="es-ES" sz="1200" kern="1200" dirty="0" err="1" smtClean="0">
                <a:solidFill>
                  <a:schemeClr val="tx1"/>
                </a:solidFill>
                <a:effectLst/>
                <a:latin typeface="+mn-lt"/>
                <a:ea typeface="+mn-ea"/>
                <a:cs typeface="+mn-cs"/>
              </a:rPr>
              <a:t>mass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replacement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begin</a:t>
            </a:r>
            <a:r>
              <a:rPr lang="es-ES" sz="1200" kern="1200" dirty="0" smtClean="0">
                <a:solidFill>
                  <a:schemeClr val="tx1"/>
                </a:solidFill>
                <a:effectLst/>
                <a:latin typeface="+mn-lt"/>
                <a:ea typeface="+mn-ea"/>
                <a:cs typeface="+mn-cs"/>
              </a:rPr>
              <a:t> to emerge. and </a:t>
            </a:r>
            <a:r>
              <a:rPr lang="es-ES" sz="1200" kern="1200" dirty="0" err="1" smtClean="0">
                <a:solidFill>
                  <a:schemeClr val="tx1"/>
                </a:solidFill>
                <a:effectLst/>
                <a:latin typeface="+mn-lt"/>
                <a:ea typeface="+mn-ea"/>
                <a:cs typeface="+mn-cs"/>
              </a:rPr>
              <a:t>since</a:t>
            </a:r>
            <a:r>
              <a:rPr lang="es-ES" sz="1200" kern="1200" dirty="0" smtClean="0">
                <a:solidFill>
                  <a:schemeClr val="tx1"/>
                </a:solidFill>
                <a:effectLst/>
                <a:latin typeface="+mn-lt"/>
                <a:ea typeface="+mn-ea"/>
                <a:cs typeface="+mn-cs"/>
              </a:rPr>
              <a:t> this </a:t>
            </a:r>
            <a:r>
              <a:rPr lang="es-ES" sz="1200" kern="1200" dirty="0" err="1" smtClean="0">
                <a:solidFill>
                  <a:schemeClr val="tx1"/>
                </a:solidFill>
                <a:effectLst/>
                <a:latin typeface="+mn-lt"/>
                <a:ea typeface="+mn-ea"/>
                <a:cs typeface="+mn-cs"/>
              </a:rPr>
              <a:t>cycle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repeated</a:t>
            </a:r>
            <a:r>
              <a:rPr lang="es-ES" sz="1200" kern="1200" dirty="0" smtClean="0">
                <a:solidFill>
                  <a:schemeClr val="tx1"/>
                </a:solidFill>
                <a:effectLst/>
                <a:latin typeface="+mn-lt"/>
                <a:ea typeface="+mn-ea"/>
                <a:cs typeface="+mn-cs"/>
              </a:rPr>
              <a:t>, an </a:t>
            </a:r>
            <a:r>
              <a:rPr lang="es-ES" sz="1200" kern="1200" dirty="0" err="1" smtClean="0">
                <a:solidFill>
                  <a:schemeClr val="tx1"/>
                </a:solidFill>
                <a:effectLst/>
                <a:latin typeface="+mn-lt"/>
                <a:ea typeface="+mn-ea"/>
                <a:cs typeface="+mn-cs"/>
              </a:rPr>
              <a:t>accumulation</a:t>
            </a:r>
            <a:r>
              <a:rPr lang="es-ES" sz="1200" kern="1200" dirty="0" smtClean="0">
                <a:solidFill>
                  <a:schemeClr val="tx1"/>
                </a:solidFill>
                <a:effectLst/>
                <a:latin typeface="+mn-lt"/>
                <a:ea typeface="+mn-ea"/>
                <a:cs typeface="+mn-cs"/>
              </a:rPr>
              <a:t> of air </a:t>
            </a:r>
            <a:r>
              <a:rPr lang="es-ES" sz="1200" kern="1200" dirty="0" err="1" smtClean="0">
                <a:solidFill>
                  <a:schemeClr val="tx1"/>
                </a:solidFill>
                <a:effectLst/>
                <a:latin typeface="+mn-lt"/>
                <a:ea typeface="+mn-ea"/>
                <a:cs typeface="+mn-cs"/>
              </a:rPr>
              <a:t>takes</a:t>
            </a:r>
            <a:r>
              <a:rPr lang="es-ES" sz="1200" kern="1200" dirty="0" smtClean="0">
                <a:solidFill>
                  <a:schemeClr val="tx1"/>
                </a:solidFill>
                <a:effectLst/>
                <a:latin typeface="+mn-lt"/>
                <a:ea typeface="+mn-ea"/>
                <a:cs typeface="+mn-cs"/>
              </a:rPr>
              <a:t> place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creates</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dry</a:t>
            </a:r>
            <a:r>
              <a:rPr lang="es-ES" sz="1200" kern="1200" dirty="0" smtClean="0">
                <a:solidFill>
                  <a:schemeClr val="tx1"/>
                </a:solidFill>
                <a:effectLst/>
                <a:latin typeface="+mn-lt"/>
                <a:ea typeface="+mn-ea"/>
                <a:cs typeface="+mn-cs"/>
              </a:rPr>
              <a:t> layer in the height (</a:t>
            </a:r>
            <a:r>
              <a:rPr lang="es-ES" sz="1200" kern="1200" dirty="0" err="1" smtClean="0">
                <a:solidFill>
                  <a:schemeClr val="tx1"/>
                </a:solidFill>
                <a:effectLst/>
                <a:latin typeface="+mn-lt"/>
                <a:ea typeface="+mn-ea"/>
                <a:cs typeface="+mn-cs"/>
              </a:rPr>
              <a:t>left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picture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confining</a:t>
            </a:r>
            <a:r>
              <a:rPr lang="es-ES" sz="1200" kern="1200" dirty="0" smtClean="0">
                <a:solidFill>
                  <a:schemeClr val="tx1"/>
                </a:solidFill>
                <a:effectLst/>
                <a:latin typeface="+mn-lt"/>
                <a:ea typeface="+mn-ea"/>
                <a:cs typeface="+mn-cs"/>
              </a:rPr>
              <a:t> the </a:t>
            </a:r>
            <a:r>
              <a:rPr lang="es-ES" sz="1200" kern="1200" dirty="0" err="1" smtClean="0">
                <a:solidFill>
                  <a:schemeClr val="tx1"/>
                </a:solidFill>
                <a:effectLst/>
                <a:latin typeface="+mn-lt"/>
                <a:ea typeface="+mn-ea"/>
                <a:cs typeface="+mn-cs"/>
              </a:rPr>
              <a:t>humidity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on</a:t>
            </a:r>
            <a:r>
              <a:rPr lang="es-ES" sz="1200" kern="1200" dirty="0" smtClean="0">
                <a:solidFill>
                  <a:schemeClr val="tx1"/>
                </a:solidFill>
                <a:effectLst/>
                <a:latin typeface="+mn-lt"/>
                <a:ea typeface="+mn-ea"/>
                <a:cs typeface="+mn-cs"/>
              </a:rPr>
              <a:t> the Surface (</a:t>
            </a:r>
            <a:r>
              <a:rPr lang="es-ES" sz="1200" kern="1200" dirty="0" err="1" smtClean="0">
                <a:solidFill>
                  <a:schemeClr val="tx1"/>
                </a:solidFill>
                <a:effectLst/>
                <a:latin typeface="+mn-lt"/>
                <a:ea typeface="+mn-ea"/>
                <a:cs typeface="+mn-cs"/>
              </a:rPr>
              <a:t>right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picture</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In the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of June and </a:t>
            </a:r>
            <a:r>
              <a:rPr lang="es-ES" sz="1200" kern="1200" dirty="0" err="1" smtClean="0">
                <a:solidFill>
                  <a:schemeClr val="tx1"/>
                </a:solidFill>
                <a:effectLst/>
                <a:latin typeface="+mn-lt"/>
                <a:ea typeface="+mn-ea"/>
                <a:cs typeface="+mn-cs"/>
              </a:rPr>
              <a:t>July</a:t>
            </a:r>
            <a:r>
              <a:rPr lang="es-ES" sz="1200" kern="1200" dirty="0" smtClean="0">
                <a:solidFill>
                  <a:schemeClr val="tx1"/>
                </a:solidFill>
                <a:effectLst/>
                <a:latin typeface="+mn-lt"/>
                <a:ea typeface="+mn-ea"/>
                <a:cs typeface="+mn-cs"/>
              </a:rPr>
              <a:t>, the subtropical </a:t>
            </a:r>
            <a:r>
              <a:rPr lang="es-ES" sz="1200" kern="1200" dirty="0" err="1" smtClean="0">
                <a:solidFill>
                  <a:schemeClr val="tx1"/>
                </a:solidFill>
                <a:effectLst/>
                <a:latin typeface="+mn-lt"/>
                <a:ea typeface="+mn-ea"/>
                <a:cs typeface="+mn-cs"/>
              </a:rPr>
              <a:t>anticyclone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reaches</a:t>
            </a:r>
            <a:r>
              <a:rPr lang="es-ES" sz="1200" kern="1200" dirty="0" smtClean="0">
                <a:solidFill>
                  <a:schemeClr val="tx1"/>
                </a:solidFill>
                <a:effectLst/>
                <a:latin typeface="+mn-lt"/>
                <a:ea typeface="+mn-ea"/>
                <a:cs typeface="+mn-cs"/>
              </a:rPr>
              <a:t> its </a:t>
            </a:r>
            <a:r>
              <a:rPr lang="es-ES" sz="1200" kern="1200" dirty="0" err="1" smtClean="0">
                <a:solidFill>
                  <a:schemeClr val="tx1"/>
                </a:solidFill>
                <a:effectLst/>
                <a:latin typeface="+mn-lt"/>
                <a:ea typeface="+mn-ea"/>
                <a:cs typeface="+mn-cs"/>
              </a:rPr>
              <a:t>maximum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expansion</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ridge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during</a:t>
            </a:r>
            <a:r>
              <a:rPr lang="es-ES" sz="1200" kern="1200" dirty="0" smtClean="0">
                <a:solidFill>
                  <a:schemeClr val="tx1"/>
                </a:solidFill>
                <a:effectLst/>
                <a:latin typeface="+mn-lt"/>
                <a:ea typeface="+mn-ea"/>
                <a:cs typeface="+mn-cs"/>
              </a:rPr>
              <a:t> this </a:t>
            </a:r>
            <a:r>
              <a:rPr lang="es-ES" sz="1200" kern="1200" dirty="0" err="1" smtClean="0">
                <a:solidFill>
                  <a:schemeClr val="tx1"/>
                </a:solidFill>
                <a:effectLst/>
                <a:latin typeface="+mn-lt"/>
                <a:ea typeface="+mn-ea"/>
                <a:cs typeface="+mn-cs"/>
              </a:rPr>
              <a:t>period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no </a:t>
            </a:r>
            <a:r>
              <a:rPr lang="es-ES" sz="1200" kern="1200" dirty="0" err="1" smtClean="0">
                <a:solidFill>
                  <a:schemeClr val="tx1"/>
                </a:solidFill>
                <a:effectLst/>
                <a:latin typeface="+mn-lt"/>
                <a:ea typeface="+mn-ea"/>
                <a:cs typeface="+mn-cs"/>
              </a:rPr>
              <a:t>influence</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migratory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anticyclones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either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but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months</a:t>
            </a:r>
            <a:r>
              <a:rPr lang="es-ES" sz="1200" kern="1200" dirty="0" smtClean="0">
                <a:solidFill>
                  <a:schemeClr val="tx1"/>
                </a:solidFill>
                <a:effectLst/>
                <a:latin typeface="+mn-lt"/>
                <a:ea typeface="+mn-ea"/>
                <a:cs typeface="+mn-cs"/>
              </a:rPr>
              <a:t> coincide with the </a:t>
            </a:r>
            <a:r>
              <a:rPr lang="es-ES" sz="1200" kern="1200" dirty="0" err="1" smtClean="0">
                <a:solidFill>
                  <a:schemeClr val="tx1"/>
                </a:solidFill>
                <a:effectLst/>
                <a:latin typeface="+mn-lt"/>
                <a:ea typeface="+mn-ea"/>
                <a:cs typeface="+mn-cs"/>
              </a:rPr>
              <a:t>maximum</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intensity</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frequency</a:t>
            </a:r>
            <a:r>
              <a:rPr lang="es-ES" sz="1200" kern="1200" dirty="0" smtClean="0">
                <a:solidFill>
                  <a:schemeClr val="tx1"/>
                </a:solidFill>
                <a:effectLst/>
                <a:latin typeface="+mn-lt"/>
                <a:ea typeface="+mn-ea"/>
                <a:cs typeface="+mn-cs"/>
              </a:rPr>
              <a:t> of the tropical </a:t>
            </a:r>
            <a:r>
              <a:rPr lang="es-ES" sz="1200" kern="1200" dirty="0" err="1" smtClean="0">
                <a:solidFill>
                  <a:schemeClr val="tx1"/>
                </a:solidFill>
                <a:effectLst/>
                <a:latin typeface="+mn-lt"/>
                <a:ea typeface="+mn-ea"/>
                <a:cs typeface="+mn-cs"/>
              </a:rPr>
              <a:t>waves</a:t>
            </a:r>
            <a:r>
              <a:rPr lang="es-ES" sz="1200" kern="1200" dirty="0" smtClean="0">
                <a:solidFill>
                  <a:schemeClr val="tx1"/>
                </a:solidFill>
                <a:effectLst/>
                <a:latin typeface="+mn-lt"/>
                <a:ea typeface="+mn-ea"/>
                <a:cs typeface="+mn-cs"/>
              </a:rPr>
              <a:t> from the East, </a:t>
            </a:r>
            <a:r>
              <a:rPr lang="es-ES" sz="1200" kern="1200" dirty="0" err="1" smtClean="0">
                <a:solidFill>
                  <a:schemeClr val="tx1"/>
                </a:solidFill>
                <a:effectLst/>
                <a:latin typeface="+mn-lt"/>
                <a:ea typeface="+mn-ea"/>
                <a:cs typeface="+mn-cs"/>
              </a:rPr>
              <a:t>generating</a:t>
            </a:r>
            <a:r>
              <a:rPr lang="es-ES" sz="1200" kern="1200" dirty="0" smtClean="0">
                <a:solidFill>
                  <a:schemeClr val="tx1"/>
                </a:solidFill>
                <a:effectLst/>
                <a:latin typeface="+mn-lt"/>
                <a:ea typeface="+mn-ea"/>
                <a:cs typeface="+mn-cs"/>
              </a:rPr>
              <a:t> a </a:t>
            </a:r>
            <a:r>
              <a:rPr lang="es-ES" sz="1200" kern="1200" dirty="0" err="1" smtClean="0">
                <a:solidFill>
                  <a:schemeClr val="tx1"/>
                </a:solidFill>
                <a:effectLst/>
                <a:latin typeface="+mn-lt"/>
                <a:ea typeface="+mn-ea"/>
                <a:cs typeface="+mn-cs"/>
              </a:rPr>
              <a:t>pattern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very</a:t>
            </a:r>
            <a:r>
              <a:rPr lang="es-ES" sz="1200" kern="1200" dirty="0" smtClean="0">
                <a:solidFill>
                  <a:schemeClr val="tx1"/>
                </a:solidFill>
                <a:effectLst/>
                <a:latin typeface="+mn-lt"/>
                <a:ea typeface="+mn-ea"/>
                <a:cs typeface="+mn-cs"/>
              </a:rPr>
              <a:t> similar to </a:t>
            </a:r>
            <a:r>
              <a:rPr lang="es-ES" sz="1200" kern="1200" dirty="0" err="1" smtClean="0">
                <a:solidFill>
                  <a:schemeClr val="tx1"/>
                </a:solidFill>
                <a:effectLst/>
                <a:latin typeface="+mn-lt"/>
                <a:ea typeface="+mn-ea"/>
                <a:cs typeface="+mn-cs"/>
              </a:rPr>
              <a:t>that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observed</a:t>
            </a:r>
            <a:r>
              <a:rPr lang="es-ES" sz="1200" kern="1200" dirty="0" smtClean="0">
                <a:solidFill>
                  <a:schemeClr val="tx1"/>
                </a:solidFill>
                <a:effectLst/>
                <a:latin typeface="+mn-lt"/>
                <a:ea typeface="+mn-ea"/>
                <a:cs typeface="+mn-cs"/>
              </a:rPr>
              <a:t> in the </a:t>
            </a:r>
            <a:r>
              <a:rPr lang="es-ES" sz="1200" kern="1200" dirty="0" err="1" smtClean="0">
                <a:solidFill>
                  <a:schemeClr val="tx1"/>
                </a:solidFill>
                <a:effectLst/>
                <a:latin typeface="+mn-lt"/>
                <a:ea typeface="+mn-ea"/>
                <a:cs typeface="+mn-cs"/>
              </a:rPr>
              <a:t>month</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March</a:t>
            </a:r>
            <a:r>
              <a:rPr lang="es-ES" sz="1200" kern="1200" smtClean="0">
                <a:solidFill>
                  <a:schemeClr val="tx1"/>
                </a:solidFill>
                <a:effectLst/>
                <a:latin typeface="+mn-lt"/>
                <a:ea typeface="+mn-ea"/>
                <a:cs typeface="+mn-cs"/>
              </a:rPr>
              <a:t>.</a:t>
            </a:r>
          </a:p>
          <a:p>
            <a:endParaRPr lang="es-ES" dirty="0"/>
          </a:p>
        </p:txBody>
      </p:sp>
      <p:sp>
        <p:nvSpPr>
          <p:cNvPr id="4" name="Marcador de número de diapositiva 3"/>
          <p:cNvSpPr>
            <a:spLocks noGrp="1"/>
          </p:cNvSpPr>
          <p:nvPr>
            <p:ph type="sldNum" sz="quarter" idx="10"/>
          </p:nvPr>
        </p:nvSpPr>
        <p:spPr/>
        <p:txBody>
          <a:bodyPr/>
          <a:lstStyle/>
          <a:p>
            <a:fld id="{49B2C4F8-7840-40CC-9089-F07BA4C3D1CE}" type="slidenum">
              <a:rPr lang="es-ES" smtClean="0"/>
              <a:t>10</a:t>
            </a:fld>
            <a:endParaRPr lang="es-ES"/>
          </a:p>
        </p:txBody>
      </p:sp>
    </p:spTree>
    <p:extLst>
      <p:ext uri="{BB962C8B-B14F-4D97-AF65-F5344CB8AC3E}">
        <p14:creationId xmlns:p14="http://schemas.microsoft.com/office/powerpoint/2010/main" val="1355727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7BD0D931-723F-4E94-B499-E87D155C45FB}" type="datetimeFigureOut">
              <a:rPr lang="es-ES" smtClean="0"/>
              <a:t>15/10/2023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9901309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BD0D931-723F-4E94-B499-E87D155C45FB}" type="datetimeFigureOut">
              <a:rPr lang="es-ES" smtClean="0"/>
              <a:t>15/10/2023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37439697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BD0D931-723F-4E94-B499-E87D155C45FB}" type="datetimeFigureOut">
              <a:rPr lang="es-ES" smtClean="0"/>
              <a:t>15/10/2023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24234553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BD0D931-723F-4E94-B499-E87D155C45FB}" type="datetimeFigureOut">
              <a:rPr lang="es-ES" smtClean="0"/>
              <a:t>15/10/2023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1046406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BD0D931-723F-4E94-B499-E87D155C45FB}" type="datetimeFigureOut">
              <a:rPr lang="es-ES" smtClean="0"/>
              <a:t>15/10/2023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38508639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7BD0D931-723F-4E94-B499-E87D155C45FB}" type="datetimeFigureOut">
              <a:rPr lang="es-ES" smtClean="0"/>
              <a:t>15/10/2023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19986147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7BD0D931-723F-4E94-B499-E87D155C45FB}" type="datetimeFigureOut">
              <a:rPr lang="es-ES" smtClean="0"/>
              <a:t>15/10/2023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2255397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7BD0D931-723F-4E94-B499-E87D155C45FB}" type="datetimeFigureOut">
              <a:rPr lang="es-ES" smtClean="0"/>
              <a:t>15/10/2023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43120236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BD0D931-723F-4E94-B499-E87D155C45FB}" type="datetimeFigureOut">
              <a:rPr lang="es-ES" smtClean="0"/>
              <a:t>15/10/2023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24758302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BD0D931-723F-4E94-B499-E87D155C45FB}" type="datetimeFigureOut">
              <a:rPr lang="es-ES" smtClean="0"/>
              <a:t>15/10/2023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33976702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BD0D931-723F-4E94-B499-E87D155C45FB}" type="datetimeFigureOut">
              <a:rPr lang="es-ES" smtClean="0"/>
              <a:t>15/10/2023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D2CD7F3F-3831-472E-929B-BE2E7DEE52C7}" type="slidenum">
              <a:rPr lang="es-ES" smtClean="0"/>
              <a:t>‹Nº›</a:t>
            </a:fld>
            <a:endParaRPr lang="es-ES"/>
          </a:p>
        </p:txBody>
      </p:sp>
    </p:spTree>
    <p:extLst>
      <p:ext uri="{BB962C8B-B14F-4D97-AF65-F5344CB8AC3E}">
        <p14:creationId xmlns:p14="http://schemas.microsoft.com/office/powerpoint/2010/main" val="21918904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0D931-723F-4E94-B499-E87D155C45FB}" type="datetimeFigureOut">
              <a:rPr lang="es-ES" smtClean="0"/>
              <a:t>15/10/2023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D7F3F-3831-472E-929B-BE2E7DEE52C7}" type="slidenum">
              <a:rPr lang="es-ES" smtClean="0"/>
              <a:t>‹Nº›</a:t>
            </a:fld>
            <a:endParaRPr lang="es-ES"/>
          </a:p>
        </p:txBody>
      </p:sp>
    </p:spTree>
    <p:extLst>
      <p:ext uri="{BB962C8B-B14F-4D97-AF65-F5344CB8AC3E}">
        <p14:creationId xmlns:p14="http://schemas.microsoft.com/office/powerpoint/2010/main" val="3671018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hyperlink" Target="mailto:lanyer1978@gmail.com"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mailto:ailyncita13@gmail.com" TargetMode="External"/><Relationship Id="rId5" Type="http://schemas.openxmlformats.org/officeDocument/2006/relationships/hyperlink" Target="mailto:aluislfh@gmail.com" TargetMode="External"/><Relationship Id="rId4" Type="http://schemas.openxmlformats.org/officeDocument/2006/relationships/hyperlink" Target="mailto:laurapit09@gmail.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mp3"/><Relationship Id="rId7" Type="http://schemas.openxmlformats.org/officeDocument/2006/relationships/diagramLayout" Target="../diagrams/layout1.xml"/><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1.png"/><Relationship Id="rId5" Type="http://schemas.openxmlformats.org/officeDocument/2006/relationships/notesSlide" Target="../notesSlides/notesSlide1.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1.png"/><Relationship Id="rId2" Type="http://schemas.microsoft.com/office/2007/relationships/media" Target="../media/media5.mp3"/><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p3"/><Relationship Id="rId7" Type="http://schemas.openxmlformats.org/officeDocument/2006/relationships/image" Target="../media/image6.png"/><Relationship Id="rId2" Type="http://schemas.microsoft.com/office/2007/relationships/media" Target="../media/media7.mp3"/><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606696"/>
            <a:ext cx="12192000" cy="954107"/>
          </a:xfrm>
          <a:prstGeom prst="rect">
            <a:avLst/>
          </a:prstGeom>
        </p:spPr>
        <p:txBody>
          <a:bodyPr wrap="square">
            <a:spAutoFit/>
          </a:bodyPr>
          <a:lstStyle/>
          <a:p>
            <a:pPr algn="ctr"/>
            <a:r>
              <a:rPr lang="en-US" sz="2800" dirty="0">
                <a:latin typeface="Palatino Linotype" panose="02040502050505030304" pitchFamily="18" charset="0"/>
                <a:ea typeface="SimSun" panose="02010600030101010101" pitchFamily="2" charset="-122"/>
                <a:cs typeface="Times New Roman" panose="02020603050405020304" pitchFamily="18" charset="0"/>
              </a:rPr>
              <a:t>Presented at the 6th International Electronic Conference on Atmospheric </a:t>
            </a:r>
            <a:r>
              <a:rPr lang="en-US" sz="2800" dirty="0" smtClean="0">
                <a:latin typeface="Palatino Linotype" panose="02040502050505030304" pitchFamily="18" charset="0"/>
                <a:ea typeface="SimSun" panose="02010600030101010101" pitchFamily="2" charset="-122"/>
                <a:cs typeface="Times New Roman" panose="02020603050405020304" pitchFamily="18" charset="0"/>
              </a:rPr>
              <a:t>Sciences</a:t>
            </a:r>
            <a:endParaRPr lang="es-ES" sz="2800" dirty="0"/>
          </a:p>
        </p:txBody>
      </p:sp>
      <p:sp>
        <p:nvSpPr>
          <p:cNvPr id="6" name="Rectángulo 5"/>
          <p:cNvSpPr/>
          <p:nvPr/>
        </p:nvSpPr>
        <p:spPr>
          <a:xfrm>
            <a:off x="166687" y="238647"/>
            <a:ext cx="11858625" cy="2123658"/>
          </a:xfrm>
          <a:prstGeom prst="rect">
            <a:avLst/>
          </a:prstGeom>
        </p:spPr>
        <p:txBody>
          <a:bodyPr wrap="square">
            <a:spAutoFit/>
          </a:bodyPr>
          <a:lstStyle/>
          <a:p>
            <a:pPr algn="ctr"/>
            <a:r>
              <a:rPr lang="en-US" sz="4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“Synoptic </a:t>
            </a:r>
            <a:r>
              <a:rPr lang="en-US" sz="4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scale factors involved in the appearance of tropospheric ducts in the Caribbean </a:t>
            </a:r>
            <a:r>
              <a:rPr lang="en-US" sz="4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Sea” </a:t>
            </a:r>
            <a:endParaRPr lang="es-ES" sz="4400" b="1" dirty="0"/>
          </a:p>
        </p:txBody>
      </p:sp>
      <p:sp>
        <p:nvSpPr>
          <p:cNvPr id="7" name="Rectángulo 6"/>
          <p:cNvSpPr/>
          <p:nvPr/>
        </p:nvSpPr>
        <p:spPr>
          <a:xfrm>
            <a:off x="166687" y="3923810"/>
            <a:ext cx="12192000" cy="1077218"/>
          </a:xfrm>
          <a:prstGeom prst="rect">
            <a:avLst/>
          </a:prstGeom>
        </p:spPr>
        <p:txBody>
          <a:bodyPr wrap="square">
            <a:spAutoFit/>
          </a:bodyPr>
          <a:lstStyle/>
          <a:p>
            <a:pPr algn="ctr"/>
            <a:r>
              <a:rPr lang="en-US" sz="3200" b="1" dirty="0" smtClean="0">
                <a:latin typeface="Palatino Linotype" panose="02040502050505030304" pitchFamily="18" charset="0"/>
                <a:ea typeface="SimSun" panose="02010600030101010101" pitchFamily="2" charset="-122"/>
                <a:cs typeface="Times New Roman" panose="02020603050405020304" pitchFamily="18" charset="0"/>
              </a:rPr>
              <a:t>Authors: </a:t>
            </a:r>
            <a:r>
              <a:rPr lang="es-ES_tradnl" sz="3200" b="1" dirty="0">
                <a:latin typeface="Palatino Linotype" panose="02040502050505030304" pitchFamily="18" charset="0"/>
              </a:rPr>
              <a:t>Laura Leiva Pit </a:t>
            </a:r>
            <a:r>
              <a:rPr lang="es-ES_tradnl" sz="3200" b="1" baseline="30000" dirty="0">
                <a:latin typeface="Palatino Linotype" panose="02040502050505030304" pitchFamily="18" charset="0"/>
              </a:rPr>
              <a:t>1,</a:t>
            </a:r>
            <a:r>
              <a:rPr lang="es-ES_tradnl" sz="3200" b="1" dirty="0">
                <a:latin typeface="Palatino Linotype" panose="02040502050505030304" pitchFamily="18" charset="0"/>
              </a:rPr>
              <a:t> *; Adrián Luis Ferrer Hernández</a:t>
            </a:r>
            <a:r>
              <a:rPr lang="es-ES_tradnl" sz="3200" b="1" baseline="30000" dirty="0">
                <a:latin typeface="Palatino Linotype" panose="02040502050505030304" pitchFamily="18" charset="0"/>
              </a:rPr>
              <a:t>2</a:t>
            </a:r>
            <a:r>
              <a:rPr lang="es-ES_tradnl" sz="3200" b="1" dirty="0">
                <a:latin typeface="Palatino Linotype" panose="02040502050505030304" pitchFamily="18" charset="0"/>
              </a:rPr>
              <a:t>; Ailyn Caridad Justiz Águila</a:t>
            </a:r>
            <a:r>
              <a:rPr lang="es-ES_tradnl" sz="3200" b="1" baseline="30000" dirty="0">
                <a:latin typeface="Palatino Linotype" panose="02040502050505030304" pitchFamily="18" charset="0"/>
              </a:rPr>
              <a:t>2</a:t>
            </a:r>
            <a:r>
              <a:rPr lang="es-ES_tradnl" sz="3200" b="1" dirty="0">
                <a:latin typeface="Palatino Linotype" panose="02040502050505030304" pitchFamily="18" charset="0"/>
              </a:rPr>
              <a:t> and Lanyer Pérez Galorbo</a:t>
            </a:r>
            <a:r>
              <a:rPr lang="es-ES_tradnl" sz="3200" b="1" baseline="30000" dirty="0">
                <a:latin typeface="Palatino Linotype" panose="02040502050505030304" pitchFamily="18" charset="0"/>
              </a:rPr>
              <a:t>3</a:t>
            </a:r>
            <a:r>
              <a:rPr lang="es-ES_tradnl" sz="3200" b="1" dirty="0">
                <a:latin typeface="Palatino Linotype" panose="02040502050505030304" pitchFamily="18" charset="0"/>
              </a:rPr>
              <a:t>   </a:t>
            </a:r>
            <a:endParaRPr lang="es-ES" sz="3200" b="1" dirty="0">
              <a:latin typeface="Palatino Linotype" panose="02040502050505030304" pitchFamily="18" charset="0"/>
            </a:endParaRPr>
          </a:p>
        </p:txBody>
      </p:sp>
      <p:sp>
        <p:nvSpPr>
          <p:cNvPr id="8" name="Rectángulo 7"/>
          <p:cNvSpPr/>
          <p:nvPr/>
        </p:nvSpPr>
        <p:spPr>
          <a:xfrm>
            <a:off x="-1281112" y="5575192"/>
            <a:ext cx="13192125" cy="1077218"/>
          </a:xfrm>
          <a:prstGeom prst="rect">
            <a:avLst/>
          </a:prstGeom>
        </p:spPr>
        <p:txBody>
          <a:bodyPr wrap="square">
            <a:spAutoFit/>
          </a:bodyPr>
          <a:lstStyle/>
          <a:p>
            <a:pPr marL="1656080" indent="-125730" algn="just">
              <a:spcAft>
                <a:spcPts val="0"/>
              </a:spcAft>
            </a:pPr>
            <a:r>
              <a:rPr lang="en-US" sz="1600" baseline="300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1 </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National Forecast Center, Institute of Meteorology, La Habana, Cuba; </a:t>
            </a:r>
            <a:r>
              <a:rPr lang="en-US" sz="1600"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hlinkClick r:id="rId4"/>
              </a:rPr>
              <a:t>laurapit09@gmail.com</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endParaRPr lang="es-E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indent="-125730" algn="just">
              <a:spcAft>
                <a:spcPts val="0"/>
              </a:spcAft>
            </a:pPr>
            <a:r>
              <a:rPr lang="en-US" sz="1600" baseline="300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2</a:t>
            </a:r>
            <a:r>
              <a:rPr lang="en-US" sz="1600" dirty="0" smtClean="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Center </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for Atmospheric Physics, Institute of Meteorology, La Habana, Cuba; </a:t>
            </a:r>
            <a:r>
              <a:rPr lang="en-US" sz="1600"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hlinkClick r:id="rId5"/>
              </a:rPr>
              <a:t>aluislfh@gmail.com</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1600"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hlinkClick r:id="rId6"/>
              </a:rPr>
              <a:t>ailyncita13@gmail.com</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endParaRPr lang="es-E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56080" indent="-125730" algn="just">
              <a:spcAft>
                <a:spcPts val="0"/>
              </a:spcAft>
            </a:pPr>
            <a:r>
              <a:rPr lang="en-US" sz="1600" baseline="300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3 </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Ministry of Communications, La Habana, Cuba; </a:t>
            </a:r>
            <a:r>
              <a:rPr lang="en-US" sz="1600"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hlinkClick r:id="rId7"/>
              </a:rPr>
              <a:t>lanyer1978@gmail.com</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endParaRPr lang="es-E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marL="1614488" algn="just">
              <a:spcAft>
                <a:spcPts val="0"/>
              </a:spcAft>
            </a:pP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*Correspondence: </a:t>
            </a:r>
            <a:r>
              <a:rPr lang="en-US" sz="1600" u="sng"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hlinkClick r:id="rId4"/>
              </a:rPr>
              <a:t>laurapit09@gmail.com</a:t>
            </a:r>
            <a:r>
              <a:rPr lang="en-U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endParaRPr lang="es-ES" sz="16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2" name="Diapositiv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15712" y="6103668"/>
            <a:ext cx="609600" cy="609600"/>
          </a:xfrm>
          <a:prstGeom prst="rect">
            <a:avLst/>
          </a:prstGeom>
        </p:spPr>
      </p:pic>
    </p:spTree>
    <p:extLst>
      <p:ext uri="{BB962C8B-B14F-4D97-AF65-F5344CB8AC3E}">
        <p14:creationId xmlns:p14="http://schemas.microsoft.com/office/powerpoint/2010/main" val="35436338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ribe_sfc_mslp_03"/>
          <p:cNvPicPr/>
          <p:nvPr/>
        </p:nvPicPr>
        <p:blipFill rotWithShape="1">
          <a:blip r:embed="rId5" cstate="print">
            <a:extLst>
              <a:ext uri="{28A0092B-C50C-407E-A947-70E740481C1C}">
                <a14:useLocalDpi xmlns:a14="http://schemas.microsoft.com/office/drawing/2010/main" val="0"/>
              </a:ext>
            </a:extLst>
          </a:blip>
          <a:srcRect t="6365"/>
          <a:stretch/>
        </p:blipFill>
        <p:spPr bwMode="auto">
          <a:xfrm>
            <a:off x="3393845" y="214323"/>
            <a:ext cx="4772693" cy="2513111"/>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315311" y="2727434"/>
            <a:ext cx="11603420" cy="646331"/>
          </a:xfrm>
          <a:prstGeom prst="rect">
            <a:avLst/>
          </a:prstGeom>
        </p:spPr>
        <p:txBody>
          <a:bodyPr wrap="square">
            <a:spAutoFit/>
          </a:bodyPr>
          <a:lstStyle/>
          <a:p>
            <a:pPr algn="ctr"/>
            <a:r>
              <a:rPr lang="en-US"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Monthly averages in the month of March of Atmospheric Pressure (Surface level) (Source: Prepared by the author).</a:t>
            </a:r>
            <a:endParaRPr lang="es-ES" b="1" dirty="0"/>
          </a:p>
        </p:txBody>
      </p:sp>
      <p:pic>
        <p:nvPicPr>
          <p:cNvPr id="6" name="Imagen 5" descr="caribe_plev850mb_rhum_03"/>
          <p:cNvPicPr/>
          <p:nvPr/>
        </p:nvPicPr>
        <p:blipFill rotWithShape="1">
          <a:blip r:embed="rId6" cstate="print">
            <a:extLst>
              <a:ext uri="{28A0092B-C50C-407E-A947-70E740481C1C}">
                <a14:useLocalDpi xmlns:a14="http://schemas.microsoft.com/office/drawing/2010/main" val="0"/>
              </a:ext>
            </a:extLst>
          </a:blip>
          <a:srcRect t="6628"/>
          <a:stretch/>
        </p:blipFill>
        <p:spPr bwMode="auto">
          <a:xfrm>
            <a:off x="315311" y="3373765"/>
            <a:ext cx="4788584" cy="2513111"/>
          </a:xfrm>
          <a:prstGeom prst="rect">
            <a:avLst/>
          </a:prstGeom>
          <a:noFill/>
          <a:ln>
            <a:noFill/>
          </a:ln>
          <a:extLst>
            <a:ext uri="{53640926-AAD7-44D8-BBD7-CCE9431645EC}">
              <a14:shadowObscured xmlns:a14="http://schemas.microsoft.com/office/drawing/2010/main"/>
            </a:ext>
          </a:extLst>
        </p:spPr>
      </p:pic>
      <p:pic>
        <p:nvPicPr>
          <p:cNvPr id="7" name="Imagen 6" descr="caribe_sfc_rhum_03"/>
          <p:cNvPicPr/>
          <p:nvPr/>
        </p:nvPicPr>
        <p:blipFill rotWithShape="1">
          <a:blip r:embed="rId7" cstate="print">
            <a:extLst>
              <a:ext uri="{28A0092B-C50C-407E-A947-70E740481C1C}">
                <a14:useLocalDpi xmlns:a14="http://schemas.microsoft.com/office/drawing/2010/main" val="0"/>
              </a:ext>
            </a:extLst>
          </a:blip>
          <a:srcRect t="6628"/>
          <a:stretch/>
        </p:blipFill>
        <p:spPr bwMode="auto">
          <a:xfrm>
            <a:off x="6684579" y="3373764"/>
            <a:ext cx="4788584" cy="2513111"/>
          </a:xfrm>
          <a:prstGeom prst="rect">
            <a:avLst/>
          </a:prstGeom>
          <a:noFill/>
          <a:ln>
            <a:noFill/>
          </a:ln>
          <a:extLst>
            <a:ext uri="{53640926-AAD7-44D8-BBD7-CCE9431645EC}">
              <a14:shadowObscured xmlns:a14="http://schemas.microsoft.com/office/drawing/2010/main"/>
            </a:ext>
          </a:extLst>
        </p:spPr>
      </p:pic>
      <p:sp>
        <p:nvSpPr>
          <p:cNvPr id="8" name="Rectángulo 7"/>
          <p:cNvSpPr/>
          <p:nvPr/>
        </p:nvSpPr>
        <p:spPr>
          <a:xfrm>
            <a:off x="-867103" y="5942275"/>
            <a:ext cx="12340266" cy="590931"/>
          </a:xfrm>
          <a:prstGeom prst="rect">
            <a:avLst/>
          </a:prstGeom>
        </p:spPr>
        <p:txBody>
          <a:bodyPr wrap="square">
            <a:spAutoFit/>
          </a:bodyPr>
          <a:lstStyle/>
          <a:p>
            <a:pPr marL="1619250" marR="154940" indent="-11113" algn="ctr">
              <a:lnSpc>
                <a:spcPct val="90000"/>
              </a:lnSpc>
              <a:spcAft>
                <a:spcPts val="0"/>
              </a:spcAft>
            </a:pPr>
            <a:r>
              <a:rPr lang="en-US"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Average in 5 years of relative humidity in the month of </a:t>
            </a:r>
            <a:r>
              <a:rPr lang="en-US"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March, Left</a:t>
            </a:r>
            <a:r>
              <a:rPr lang="en-US"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 Relative humidity at altitude (850 mb</a:t>
            </a:r>
            <a:r>
              <a:rPr lang="en-US"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 Right</a:t>
            </a:r>
            <a:r>
              <a:rPr lang="en-US"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 Relative humidity on the surface, (Source: Prepared by the author).</a:t>
            </a:r>
            <a:endParaRPr lang="es-ES"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pic>
        <p:nvPicPr>
          <p:cNvPr id="2" name="Diap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9131" y="230032"/>
            <a:ext cx="609600" cy="609600"/>
          </a:xfrm>
          <a:prstGeom prst="rect">
            <a:avLst/>
          </a:prstGeom>
        </p:spPr>
      </p:pic>
    </p:spTree>
    <p:extLst>
      <p:ext uri="{BB962C8B-B14F-4D97-AF65-F5344CB8AC3E}">
        <p14:creationId xmlns:p14="http://schemas.microsoft.com/office/powerpoint/2010/main" val="15200313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40070" y="203916"/>
            <a:ext cx="12943489" cy="5992410"/>
          </a:xfrm>
          <a:prstGeom prst="rect">
            <a:avLst/>
          </a:prstGeom>
        </p:spPr>
        <p:txBody>
          <a:bodyPr wrap="square">
            <a:spAutoFit/>
          </a:bodyPr>
          <a:lstStyle/>
          <a:p>
            <a:pPr marL="1656080" indent="269875" algn="just">
              <a:lnSpc>
                <a:spcPct val="90000"/>
              </a:lnSpc>
              <a:spcAft>
                <a:spcPts val="0"/>
              </a:spcAft>
            </a:pPr>
            <a:endPar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1656080" indent="269875" algn="just">
              <a:lnSpc>
                <a:spcPct val="90000"/>
              </a:lnSpc>
              <a:spcAft>
                <a:spcPts val="0"/>
              </a:spcAft>
            </a:pPr>
            <a:r>
              <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Conclussions</a:t>
            </a:r>
          </a:p>
          <a:p>
            <a:pPr marL="1656080" indent="269875" algn="just">
              <a:lnSpc>
                <a:spcPct val="90000"/>
              </a:lnSpc>
              <a:spcAft>
                <a:spcPts val="0"/>
              </a:spcAft>
            </a:pPr>
            <a:endParaRPr lang="en-US"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1941830" indent="-285750" algn="just">
              <a:lnSpc>
                <a:spcPct val="90000"/>
              </a:lnSpc>
              <a:spcAft>
                <a:spcPts val="0"/>
              </a:spcAft>
              <a:buFont typeface="Arial" panose="020B0604020202020204" pitchFamily="34" charset="0"/>
              <a:buChar char="•"/>
            </a:pPr>
            <a:r>
              <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a:t>
            </a:r>
            <a:r>
              <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ERA5 reanalysis was feasible to determine the behavior of the parameters associated with the tropospheric ducts in the area of the Caribbean Sea, Gulf of Mexico and Florida Strait, then it can be affirmed that during the quarter March - May in the period between 1981-2021 the greatest thicknesses of the ducts are </a:t>
            </a:r>
            <a:r>
              <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observed.</a:t>
            </a:r>
          </a:p>
          <a:p>
            <a:pPr marL="1941830" indent="-285750" algn="just">
              <a:lnSpc>
                <a:spcPct val="90000"/>
              </a:lnSpc>
              <a:spcAft>
                <a:spcPts val="0"/>
              </a:spcAft>
              <a:buFont typeface="Arial" panose="020B0604020202020204" pitchFamily="34" charset="0"/>
              <a:buChar char="•"/>
            </a:pPr>
            <a:endPar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1941830" indent="-285750" algn="just">
              <a:lnSpc>
                <a:spcPct val="90000"/>
              </a:lnSpc>
              <a:spcAft>
                <a:spcPts val="0"/>
              </a:spcAft>
              <a:buFont typeface="Arial" panose="020B0604020202020204" pitchFamily="34" charset="0"/>
              <a:buChar char="•"/>
            </a:pPr>
            <a:r>
              <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a:t>
            </a:r>
            <a:r>
              <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presence of atmospheric stability and the combination of a humid layer at low levels with a dry layer at altitude favors the formation of tropospheric ducts, therefore, the possibility of interference in communications increases. </a:t>
            </a:r>
            <a:endPar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1941830" indent="-285750" algn="just">
              <a:lnSpc>
                <a:spcPct val="90000"/>
              </a:lnSpc>
              <a:spcAft>
                <a:spcPts val="0"/>
              </a:spcAft>
              <a:buFont typeface="Arial" panose="020B0604020202020204" pitchFamily="34" charset="0"/>
              <a:buChar char="•"/>
            </a:pPr>
            <a:endPar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1941830" indent="-285750" algn="just">
              <a:lnSpc>
                <a:spcPct val="90000"/>
              </a:lnSpc>
              <a:spcAft>
                <a:spcPts val="0"/>
              </a:spcAft>
              <a:buFont typeface="Arial" panose="020B0604020202020204" pitchFamily="34" charset="0"/>
              <a:buChar char="•"/>
            </a:pPr>
            <a:r>
              <a:rPr lang="en-US" sz="2400" b="1" dirty="0" smtClean="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a:t>
            </a:r>
            <a:r>
              <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synoptic situations that mainly enable the formation of tropospheric ducts are: Interaction of the Atlantic Subtropical Anticyclone with migratory anticyclones during the winter period, mainly in the March-May quarter, and the interaction of the Atlantic Subtropical Anticyclone with eastern tropical waves during the month of July. </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p:txBody>
      </p:sp>
      <p:pic>
        <p:nvPicPr>
          <p:cNvPr id="2" name="Diap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8619" y="6009290"/>
            <a:ext cx="609600" cy="609600"/>
          </a:xfrm>
          <a:prstGeom prst="rect">
            <a:avLst/>
          </a:prstGeom>
        </p:spPr>
      </p:pic>
    </p:spTree>
    <p:extLst>
      <p:ext uri="{BB962C8B-B14F-4D97-AF65-F5344CB8AC3E}">
        <p14:creationId xmlns:p14="http://schemas.microsoft.com/office/powerpoint/2010/main" val="354072434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72779597"/>
              </p:ext>
            </p:extLst>
          </p:nvPr>
        </p:nvGraphicFramePr>
        <p:xfrm>
          <a:off x="2254469" y="1765733"/>
          <a:ext cx="7290676" cy="47454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ángulo 6"/>
          <p:cNvSpPr/>
          <p:nvPr/>
        </p:nvSpPr>
        <p:spPr>
          <a:xfrm>
            <a:off x="289034" y="196073"/>
            <a:ext cx="11487807" cy="1569660"/>
          </a:xfrm>
          <a:prstGeom prst="rect">
            <a:avLst/>
          </a:prstGeom>
        </p:spPr>
        <p:txBody>
          <a:bodyPr wrap="square">
            <a:spAutoFit/>
          </a:bodyPr>
          <a:lstStyle/>
          <a:p>
            <a:pPr algn="just"/>
            <a:r>
              <a:rPr lang="en-U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Tropospheric ducts are an abnormal condition of the atmosphere that affects the propagation of electromagnetic waves, which has a direct impact on the performance of various radio systems, including mobile telephony, which is especially sensitive to these interferences in communications.</a:t>
            </a:r>
            <a:endParaRPr lang="es-ES" sz="2400" b="1" dirty="0"/>
          </a:p>
        </p:txBody>
      </p:sp>
      <p:pic>
        <p:nvPicPr>
          <p:cNvPr id="2" name="Diapositiva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56427" y="6040821"/>
            <a:ext cx="609600" cy="609600"/>
          </a:xfrm>
          <a:prstGeom prst="rect">
            <a:avLst/>
          </a:prstGeom>
        </p:spPr>
      </p:pic>
    </p:spTree>
    <p:custDataLst>
      <p:tags r:id="rId1"/>
    </p:custDataLst>
    <p:extLst>
      <p:ext uri="{BB962C8B-B14F-4D97-AF65-F5344CB8AC3E}">
        <p14:creationId xmlns:p14="http://schemas.microsoft.com/office/powerpoint/2010/main" val="243057385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6670" y="264651"/>
            <a:ext cx="11975330" cy="523220"/>
          </a:xfrm>
          <a:prstGeom prst="rect">
            <a:avLst/>
          </a:prstGeom>
        </p:spPr>
        <p:txBody>
          <a:bodyPr wrap="none">
            <a:spAutoFit/>
          </a:bodyPr>
          <a:lstStyle/>
          <a:p>
            <a:pPr lvl="0"/>
            <a:r>
              <a:rPr lang="es-ES" sz="2800" b="1" dirty="0">
                <a:latin typeface="Palatino Linotype" panose="02040502050505030304" pitchFamily="18" charset="0"/>
              </a:rPr>
              <a:t>Tropospheric </a:t>
            </a:r>
            <a:r>
              <a:rPr lang="es-ES" sz="2800" b="1" dirty="0" smtClean="0">
                <a:latin typeface="Palatino Linotype" panose="02040502050505030304" pitchFamily="18" charset="0"/>
              </a:rPr>
              <a:t>Ducts and its relationship with meteorological conditions </a:t>
            </a:r>
            <a:endParaRPr lang="es-ES" sz="2800" b="1" dirty="0">
              <a:latin typeface="Palatino Linotype" panose="02040502050505030304" pitchFamily="18" charset="0"/>
            </a:endParaRPr>
          </a:p>
        </p:txBody>
      </p:sp>
      <p:sp>
        <p:nvSpPr>
          <p:cNvPr id="5" name="Rectángulo 4"/>
          <p:cNvSpPr/>
          <p:nvPr/>
        </p:nvSpPr>
        <p:spPr>
          <a:xfrm>
            <a:off x="536028" y="1150882"/>
            <a:ext cx="4682358" cy="127700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6" name="Rectángulo 5"/>
          <p:cNvSpPr/>
          <p:nvPr/>
        </p:nvSpPr>
        <p:spPr>
          <a:xfrm>
            <a:off x="775137" y="1150882"/>
            <a:ext cx="4204139" cy="1200329"/>
          </a:xfrm>
          <a:prstGeom prst="rect">
            <a:avLst/>
          </a:prstGeom>
        </p:spPr>
        <p:txBody>
          <a:bodyPr wrap="square">
            <a:spAutoFit/>
          </a:bodyPr>
          <a:lstStyle/>
          <a:p>
            <a:pPr algn="ctr"/>
            <a:r>
              <a:rPr lang="es-ES" sz="2400" b="1" dirty="0" smtClean="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Analyzing </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and forecasting interference in radio communications networks </a:t>
            </a:r>
            <a:endParaRPr lang="es-ES" sz="2400" b="1" dirty="0"/>
          </a:p>
        </p:txBody>
      </p:sp>
      <p:cxnSp>
        <p:nvCxnSpPr>
          <p:cNvPr id="8" name="Conector angular 7"/>
          <p:cNvCxnSpPr/>
          <p:nvPr/>
        </p:nvCxnSpPr>
        <p:spPr>
          <a:xfrm>
            <a:off x="5407572" y="1751046"/>
            <a:ext cx="1545021" cy="1370526"/>
          </a:xfrm>
          <a:prstGeom prst="bentConnector3">
            <a:avLst/>
          </a:prstGeom>
          <a:ln w="38100">
            <a:tailEnd type="triangle"/>
          </a:ln>
        </p:spPr>
        <p:style>
          <a:lnRef idx="3">
            <a:schemeClr val="dk1"/>
          </a:lnRef>
          <a:fillRef idx="0">
            <a:schemeClr val="dk1"/>
          </a:fillRef>
          <a:effectRef idx="2">
            <a:schemeClr val="dk1"/>
          </a:effectRef>
          <a:fontRef idx="minor">
            <a:schemeClr val="tx1"/>
          </a:fontRef>
        </p:style>
      </p:cxnSp>
      <p:sp>
        <p:nvSpPr>
          <p:cNvPr id="9" name="Rectángulo 8"/>
          <p:cNvSpPr/>
          <p:nvPr/>
        </p:nvSpPr>
        <p:spPr>
          <a:xfrm>
            <a:off x="7543939" y="2614540"/>
            <a:ext cx="2474646" cy="1077218"/>
          </a:xfrm>
          <a:prstGeom prst="rect">
            <a:avLst/>
          </a:prstGeom>
        </p:spPr>
        <p:txBody>
          <a:bodyPr wrap="square">
            <a:spAutoFit/>
          </a:bodyPr>
          <a:lstStyle/>
          <a:p>
            <a:pPr algn="ctr"/>
            <a:r>
              <a:rPr lang="es-ES" sz="3200" b="1" dirty="0" smtClean="0">
                <a:solidFill>
                  <a:srgbClr val="FF0000"/>
                </a:solidFill>
                <a:latin typeface="Palatino Linotype" panose="02040502050505030304" pitchFamily="18" charset="0"/>
                <a:ea typeface="Malgun Gothic" panose="020B0503020000020004" pitchFamily="34" charset="-127"/>
                <a:cs typeface="Times New Roman" panose="02020603050405020304" pitchFamily="18" charset="0"/>
              </a:rPr>
              <a:t>A NOVEL TOPIC</a:t>
            </a:r>
            <a:endParaRPr lang="es-ES" sz="3200" b="1" dirty="0">
              <a:solidFill>
                <a:srgbClr val="FF0000"/>
              </a:solidFill>
            </a:endParaRPr>
          </a:p>
        </p:txBody>
      </p:sp>
      <p:sp>
        <p:nvSpPr>
          <p:cNvPr id="10" name="Rectángulo 9"/>
          <p:cNvSpPr/>
          <p:nvPr/>
        </p:nvSpPr>
        <p:spPr>
          <a:xfrm>
            <a:off x="7220607" y="2551385"/>
            <a:ext cx="3121310" cy="114037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11" name="Rectángulo 10"/>
          <p:cNvSpPr/>
          <p:nvPr/>
        </p:nvSpPr>
        <p:spPr>
          <a:xfrm>
            <a:off x="5733262" y="4485776"/>
            <a:ext cx="6096000" cy="1938992"/>
          </a:xfrm>
          <a:prstGeom prst="rect">
            <a:avLst/>
          </a:prstGeom>
        </p:spPr>
        <p:txBody>
          <a:bodyPr>
            <a:spAutoFit/>
          </a:bodyPr>
          <a:lstStyle/>
          <a:p>
            <a:pPr algn="ct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Implementing this method will allow the generation of short, medium and long-term alerts of possible interruptions in radio communications systems due to refractive anomalies. </a:t>
            </a:r>
            <a:endParaRPr lang="es-ES" sz="2400" b="1" dirty="0"/>
          </a:p>
        </p:txBody>
      </p:sp>
      <p:sp>
        <p:nvSpPr>
          <p:cNvPr id="12" name="Rectángulo 11"/>
          <p:cNvSpPr/>
          <p:nvPr/>
        </p:nvSpPr>
        <p:spPr>
          <a:xfrm>
            <a:off x="5612523" y="4485776"/>
            <a:ext cx="6369269" cy="19389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cxnSp>
        <p:nvCxnSpPr>
          <p:cNvPr id="14" name="Conector recto de flecha 13"/>
          <p:cNvCxnSpPr/>
          <p:nvPr/>
        </p:nvCxnSpPr>
        <p:spPr>
          <a:xfrm>
            <a:off x="8734097" y="3831021"/>
            <a:ext cx="0" cy="4729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536028" y="4485776"/>
            <a:ext cx="3074275" cy="1938992"/>
          </a:xfrm>
          <a:prstGeom prst="rect">
            <a:avLst/>
          </a:prstGeom>
        </p:spPr>
        <p:txBody>
          <a:bodyPr wrap="square">
            <a:spAutoFit/>
          </a:bodyPr>
          <a:lstStyle/>
          <a:p>
            <a:pPr algn="ctr"/>
            <a:r>
              <a:rPr lang="es-ES" sz="2400" b="1" dirty="0" err="1" smtClean="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Also</a:t>
            </a:r>
            <a:r>
              <a:rPr lang="es-ES" sz="2400" b="1" dirty="0" smtClean="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smtClean="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is</a:t>
            </a:r>
            <a:r>
              <a:rPr lang="es-ES" sz="2400" b="1" dirty="0" smtClean="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possible </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to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avoid</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carrying</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out</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long</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periods</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of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field</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tests</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and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other</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types</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 of similar </a:t>
            </a:r>
            <a:r>
              <a:rPr lang="es-ES" sz="2400" b="1" dirty="0" err="1">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studies</a:t>
            </a:r>
            <a:r>
              <a:rPr lang="es-ES" sz="2400" b="1" dirty="0">
                <a:solidFill>
                  <a:srgbClr val="000000"/>
                </a:solidFill>
                <a:latin typeface="Palatino Linotype" panose="02040502050505030304" pitchFamily="18" charset="0"/>
                <a:ea typeface="Malgun Gothic" panose="020B0503020000020004" pitchFamily="34" charset="-127"/>
                <a:cs typeface="Times New Roman" panose="02020603050405020304" pitchFamily="18" charset="0"/>
              </a:rPr>
              <a:t>.</a:t>
            </a:r>
            <a:endParaRPr lang="es-ES" sz="2400" b="1" dirty="0"/>
          </a:p>
        </p:txBody>
      </p:sp>
      <p:sp>
        <p:nvSpPr>
          <p:cNvPr id="16" name="Rectángulo 15"/>
          <p:cNvSpPr/>
          <p:nvPr/>
        </p:nvSpPr>
        <p:spPr>
          <a:xfrm>
            <a:off x="376348" y="4394881"/>
            <a:ext cx="3393633" cy="212078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cxnSp>
        <p:nvCxnSpPr>
          <p:cNvPr id="18" name="Conector recto de flecha 17"/>
          <p:cNvCxnSpPr/>
          <p:nvPr/>
        </p:nvCxnSpPr>
        <p:spPr>
          <a:xfrm flipH="1">
            <a:off x="4051738" y="5455272"/>
            <a:ext cx="13558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Dia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19662" y="964658"/>
            <a:ext cx="609600" cy="609600"/>
          </a:xfrm>
          <a:prstGeom prst="rect">
            <a:avLst/>
          </a:prstGeom>
        </p:spPr>
      </p:pic>
    </p:spTree>
    <p:custDataLst>
      <p:tags r:id="rId1"/>
    </p:custDataLst>
    <p:extLst>
      <p:ext uri="{BB962C8B-B14F-4D97-AF65-F5344CB8AC3E}">
        <p14:creationId xmlns:p14="http://schemas.microsoft.com/office/powerpoint/2010/main" val="25464856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808" y="204980"/>
            <a:ext cx="11745310" cy="1077218"/>
          </a:xfrm>
          <a:prstGeom prst="rect">
            <a:avLst/>
          </a:prstGeom>
        </p:spPr>
        <p:txBody>
          <a:bodyPr wrap="square">
            <a:spAutoFit/>
          </a:bodyPr>
          <a:lstStyle/>
          <a:p>
            <a:pPr algn="ctr"/>
            <a:r>
              <a:rPr lang="en-US" sz="32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For the accomplishment of this work the ERA-5 reanalysis was used.</a:t>
            </a:r>
            <a:r>
              <a:rPr lang="en-US" sz="32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 </a:t>
            </a:r>
            <a:endParaRPr lang="es-ES" sz="3200" b="1" dirty="0"/>
          </a:p>
        </p:txBody>
      </p:sp>
      <p:sp>
        <p:nvSpPr>
          <p:cNvPr id="3" name="Rectángulo 2"/>
          <p:cNvSpPr/>
          <p:nvPr/>
        </p:nvSpPr>
        <p:spPr>
          <a:xfrm>
            <a:off x="493864" y="1492339"/>
            <a:ext cx="11351254" cy="3188565"/>
          </a:xfrm>
          <a:prstGeom prst="rect">
            <a:avLst/>
          </a:prstGeom>
        </p:spPr>
        <p:txBody>
          <a:bodyPr wrap="square">
            <a:spAutoFit/>
          </a:bodyPr>
          <a:lstStyle/>
          <a:p>
            <a:pPr marL="342900" lvl="0" indent="-342900" algn="just">
              <a:lnSpc>
                <a:spcPct val="90000"/>
              </a:lnSpc>
              <a:spcAft>
                <a:spcPts val="1000"/>
              </a:spcAft>
              <a:buFont typeface="Symbol" panose="05050102010706020507" pitchFamily="18" charset="2"/>
              <a:buChar char=""/>
            </a:pPr>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Duct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base height.</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Minimum vertical gradient of refractivity inside trapping layer.</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Trapping layer top height.</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Mean vertical gradient of refractivity inside trapping layer.</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Trapping layer base height. </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Atmospheric pressure adjusted to mean sea level.</a:t>
            </a:r>
            <a:endParaRPr lang="es-ES" sz="2400" b="1"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marL="342900" lvl="0" indent="-342900" algn="just">
              <a:lnSpc>
                <a:spcPct val="90000"/>
              </a:lnSpc>
              <a:spcAft>
                <a:spcPts val="1000"/>
              </a:spcAft>
              <a:buFont typeface="Symbol" panose="05050102010706020507" pitchFamily="18" charset="2"/>
              <a:buChar char=""/>
            </a:pP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Relative humidity at 2m from the ground.  </a:t>
            </a:r>
            <a:endParaRPr lang="es-ES" sz="2400" b="1" dirty="0"/>
          </a:p>
        </p:txBody>
      </p:sp>
      <p:sp>
        <p:nvSpPr>
          <p:cNvPr id="7" name="Rectángulo 6"/>
          <p:cNvSpPr/>
          <p:nvPr/>
        </p:nvSpPr>
        <p:spPr>
          <a:xfrm>
            <a:off x="493864" y="5051774"/>
            <a:ext cx="11351253" cy="1384995"/>
          </a:xfrm>
          <a:prstGeom prst="rect">
            <a:avLst/>
          </a:prstGeom>
        </p:spPr>
        <p:txBody>
          <a:bodyPr wrap="square">
            <a:spAutoFit/>
          </a:bodyPr>
          <a:lstStyle/>
          <a:p>
            <a:pPr algn="just"/>
            <a:r>
              <a:rPr lang="en-US" sz="28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For this study, was used the data from the record of occurrence of ducts, these records are obtained from products produced by the Ministry of Communications of </a:t>
            </a:r>
            <a:r>
              <a:rPr lang="en-US" sz="28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Cuba.</a:t>
            </a:r>
            <a:endParaRPr lang="es-ES" sz="2800" b="1" dirty="0"/>
          </a:p>
        </p:txBody>
      </p:sp>
      <p:pic>
        <p:nvPicPr>
          <p:cNvPr id="4" name="Diaposituva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35517" y="977398"/>
            <a:ext cx="609600" cy="609600"/>
          </a:xfrm>
          <a:prstGeom prst="rect">
            <a:avLst/>
          </a:prstGeom>
        </p:spPr>
      </p:pic>
    </p:spTree>
    <p:custDataLst>
      <p:tags r:id="rId1"/>
    </p:custDataLst>
    <p:extLst>
      <p:ext uri="{BB962C8B-B14F-4D97-AF65-F5344CB8AC3E}">
        <p14:creationId xmlns:p14="http://schemas.microsoft.com/office/powerpoint/2010/main" val="90147214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1921" y="366170"/>
            <a:ext cx="4185441" cy="618631"/>
          </a:xfrm>
          <a:prstGeom prst="rect">
            <a:avLst/>
          </a:prstGeom>
        </p:spPr>
        <p:txBody>
          <a:bodyPr wrap="none">
            <a:spAutoFit/>
          </a:bodyPr>
          <a:lstStyle/>
          <a:p>
            <a:pPr lvl="0">
              <a:lnSpc>
                <a:spcPct val="95000"/>
              </a:lnSpc>
              <a:spcBef>
                <a:spcPts val="1200"/>
              </a:spcBef>
              <a:spcAft>
                <a:spcPts val="300"/>
              </a:spcAft>
            </a:pPr>
            <a:r>
              <a:rPr lang="en-US" sz="3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Results</a:t>
            </a:r>
            <a:r>
              <a:rPr lang="en-US" sz="3600" b="1" spc="-65"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Discussion</a:t>
            </a:r>
            <a:endParaRPr lang="es-ES" sz="3600" b="1"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921" y="1211825"/>
            <a:ext cx="5577977" cy="4700243"/>
          </a:xfrm>
          <a:prstGeom prst="rect">
            <a:avLst/>
          </a:prstGeom>
        </p:spPr>
      </p:pic>
      <p:cxnSp>
        <p:nvCxnSpPr>
          <p:cNvPr id="8" name="Conector recto 7"/>
          <p:cNvCxnSpPr/>
          <p:nvPr/>
        </p:nvCxnSpPr>
        <p:spPr>
          <a:xfrm>
            <a:off x="3222441" y="2349062"/>
            <a:ext cx="0" cy="2490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042962" y="2865080"/>
            <a:ext cx="6096000" cy="3046988"/>
          </a:xfrm>
          <a:prstGeom prst="rect">
            <a:avLst/>
          </a:prstGeom>
        </p:spPr>
        <p:txBody>
          <a:bodyPr>
            <a:spAutoFit/>
          </a:bodyPr>
          <a:lstStyle/>
          <a:p>
            <a:pPr algn="ct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The section selected </a:t>
            </a:r>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for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the investigation corresponds to the Florida Straits area , due to the proximity of this area to the country’s capital, also due to the socioeconomic interest and the </a:t>
            </a:r>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impact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that the occurrence of an interference in this area, which is the most populated in the country, has on communications. </a:t>
            </a:r>
            <a:endParaRPr lang="es-ES" sz="2400" b="1" dirty="0"/>
          </a:p>
        </p:txBody>
      </p:sp>
      <p:sp>
        <p:nvSpPr>
          <p:cNvPr id="10" name="Rectángulo 9"/>
          <p:cNvSpPr/>
          <p:nvPr/>
        </p:nvSpPr>
        <p:spPr>
          <a:xfrm>
            <a:off x="6775264" y="675485"/>
            <a:ext cx="4746812" cy="1337289"/>
          </a:xfrm>
          <a:prstGeom prst="rect">
            <a:avLst/>
          </a:prstGeom>
        </p:spPr>
        <p:txBody>
          <a:bodyPr wrap="none">
            <a:spAutoFit/>
          </a:bodyPr>
          <a:lstStyle/>
          <a:p>
            <a:pPr lvl="0">
              <a:lnSpc>
                <a:spcPct val="95000"/>
              </a:lnSpc>
              <a:spcBef>
                <a:spcPts val="1200"/>
              </a:spcBef>
              <a:spcAft>
                <a:spcPts val="300"/>
              </a:spcAft>
            </a:pPr>
            <a:r>
              <a:rPr lang="en-US" sz="3600" b="1" dirty="0" smtClean="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1: 24.58 °N – 81.79 °W</a:t>
            </a:r>
          </a:p>
          <a:p>
            <a:pPr lvl="0">
              <a:lnSpc>
                <a:spcPct val="95000"/>
              </a:lnSpc>
              <a:spcBef>
                <a:spcPts val="1200"/>
              </a:spcBef>
              <a:spcAft>
                <a:spcPts val="300"/>
              </a:spcAft>
            </a:pPr>
            <a:r>
              <a:rPr lang="en-US" sz="3600" b="1" dirty="0" smtClean="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2: 22.94 °N – 91.79 °W</a:t>
            </a:r>
            <a:endParaRPr lang="es-ES" sz="3600" b="1"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2" name="Rectángulo 1"/>
          <p:cNvSpPr/>
          <p:nvPr/>
        </p:nvSpPr>
        <p:spPr>
          <a:xfrm>
            <a:off x="2824633" y="2278696"/>
            <a:ext cx="338554" cy="461665"/>
          </a:xfrm>
          <a:prstGeom prst="rect">
            <a:avLst/>
          </a:prstGeom>
        </p:spPr>
        <p:txBody>
          <a:bodyPr wrap="none">
            <a:spAutoFit/>
          </a:bodyPr>
          <a:lstStyle/>
          <a:p>
            <a:r>
              <a:rPr lang="en-US" sz="2400" b="1" dirty="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1</a:t>
            </a:r>
            <a:endParaRPr lang="es-ES" sz="2400" dirty="0"/>
          </a:p>
        </p:txBody>
      </p:sp>
      <p:sp>
        <p:nvSpPr>
          <p:cNvPr id="11" name="Rectángulo 10"/>
          <p:cNvSpPr/>
          <p:nvPr/>
        </p:nvSpPr>
        <p:spPr>
          <a:xfrm>
            <a:off x="2824633" y="4521998"/>
            <a:ext cx="338554" cy="461665"/>
          </a:xfrm>
          <a:prstGeom prst="rect">
            <a:avLst/>
          </a:prstGeom>
        </p:spPr>
        <p:txBody>
          <a:bodyPr wrap="none">
            <a:spAutoFit/>
          </a:bodyPr>
          <a:lstStyle/>
          <a:p>
            <a:r>
              <a:rPr lang="en-US" sz="2400" b="1" dirty="0" smtClean="0">
                <a:solidFill>
                  <a:srgbClr val="FF0000"/>
                </a:solidFill>
                <a:latin typeface="Palatino Linotype" panose="02040502050505030304" pitchFamily="18" charset="0"/>
                <a:ea typeface="Times New Roman" panose="02020603050405020304" pitchFamily="18" charset="0"/>
                <a:cs typeface="Times New Roman" panose="02020603050405020304" pitchFamily="18" charset="0"/>
              </a:rPr>
              <a:t>2</a:t>
            </a:r>
            <a:endParaRPr lang="es-ES" sz="2400" dirty="0"/>
          </a:p>
        </p:txBody>
      </p:sp>
      <p:pic>
        <p:nvPicPr>
          <p:cNvPr id="3" name="Diap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17276" y="5912068"/>
            <a:ext cx="609600" cy="609600"/>
          </a:xfrm>
          <a:prstGeom prst="rect">
            <a:avLst/>
          </a:prstGeom>
        </p:spPr>
      </p:pic>
    </p:spTree>
    <p:custDataLst>
      <p:tags r:id="rId1"/>
    </p:custDataLst>
    <p:extLst>
      <p:ext uri="{BB962C8B-B14F-4D97-AF65-F5344CB8AC3E}">
        <p14:creationId xmlns:p14="http://schemas.microsoft.com/office/powerpoint/2010/main" val="18007014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Evento\Publicacion 1\Estructura\Review\clim_tpl_florida.png"/>
          <p:cNvPicPr/>
          <p:nvPr/>
        </p:nvPicPr>
        <p:blipFill rotWithShape="1">
          <a:blip r:embed="rId5" cstate="print">
            <a:extLst>
              <a:ext uri="{28A0092B-C50C-407E-A947-70E740481C1C}">
                <a14:useLocalDpi xmlns:a14="http://schemas.microsoft.com/office/drawing/2010/main" val="0"/>
              </a:ext>
            </a:extLst>
          </a:blip>
          <a:srcRect t="8260"/>
          <a:stretch/>
        </p:blipFill>
        <p:spPr bwMode="auto">
          <a:xfrm>
            <a:off x="441433" y="928653"/>
            <a:ext cx="5350477" cy="3548751"/>
          </a:xfrm>
          <a:prstGeom prst="rect">
            <a:avLst/>
          </a:prstGeom>
          <a:noFill/>
          <a:ln>
            <a:noFill/>
          </a:ln>
          <a:extLst>
            <a:ext uri="{53640926-AAD7-44D8-BBD7-CCE9431645EC}">
              <a14:shadowObscured xmlns:a14="http://schemas.microsoft.com/office/drawing/2010/main"/>
            </a:ext>
          </a:extLst>
        </p:spPr>
      </p:pic>
      <p:pic>
        <p:nvPicPr>
          <p:cNvPr id="5" name="Imagen 4" descr="H:\Evento\Publicacion 1\Estructura\Review\tpl_anual esp medio.png"/>
          <p:cNvPicPr/>
          <p:nvPr/>
        </p:nvPicPr>
        <p:blipFill>
          <a:blip r:embed="rId6">
            <a:extLst>
              <a:ext uri="{28A0092B-C50C-407E-A947-70E740481C1C}">
                <a14:useLocalDpi xmlns:a14="http://schemas.microsoft.com/office/drawing/2010/main" val="0"/>
              </a:ext>
            </a:extLst>
          </a:blip>
          <a:srcRect/>
          <a:stretch>
            <a:fillRect/>
          </a:stretch>
        </p:blipFill>
        <p:spPr bwMode="auto">
          <a:xfrm>
            <a:off x="6605751" y="904874"/>
            <a:ext cx="5350477" cy="3390901"/>
          </a:xfrm>
          <a:prstGeom prst="rect">
            <a:avLst/>
          </a:prstGeom>
          <a:noFill/>
          <a:ln>
            <a:noFill/>
          </a:ln>
        </p:spPr>
      </p:pic>
      <p:sp>
        <p:nvSpPr>
          <p:cNvPr id="6" name="Cuadro de texto 74"/>
          <p:cNvSpPr txBox="1"/>
          <p:nvPr/>
        </p:nvSpPr>
        <p:spPr>
          <a:xfrm rot="16200000">
            <a:off x="-506940" y="2413623"/>
            <a:ext cx="1896745"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Time (Months)</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7" name="Cuadro de texto 5"/>
          <p:cNvSpPr txBox="1"/>
          <p:nvPr/>
        </p:nvSpPr>
        <p:spPr>
          <a:xfrm>
            <a:off x="1828256" y="4485333"/>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Latitude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8" name="Cuadro de texto 14"/>
          <p:cNvSpPr txBox="1"/>
          <p:nvPr/>
        </p:nvSpPr>
        <p:spPr>
          <a:xfrm>
            <a:off x="7992574" y="4438362"/>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Longitude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9" name="Cuadro de texto 12"/>
          <p:cNvSpPr txBox="1"/>
          <p:nvPr/>
        </p:nvSpPr>
        <p:spPr>
          <a:xfrm rot="16200000">
            <a:off x="4910416" y="2413622"/>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Latitude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2" name="Rectángulo 1"/>
          <p:cNvSpPr/>
          <p:nvPr/>
        </p:nvSpPr>
        <p:spPr>
          <a:xfrm>
            <a:off x="359183" y="4915839"/>
            <a:ext cx="5870167" cy="1631216"/>
          </a:xfrm>
          <a:prstGeom prst="rect">
            <a:avLst/>
          </a:prstGeom>
        </p:spPr>
        <p:txBody>
          <a:bodyPr wrap="square">
            <a:spAutoFit/>
          </a:bodyPr>
          <a:lstStyle/>
          <a:p>
            <a:pPr algn="just"/>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During the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months of March to May the greatest thicknesses of ducts are present, also seeing that the maximum values can be in April where for all the analyzed section </a:t>
            </a:r>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the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values are greater than 70 meters thick of the duct layer on average.</a:t>
            </a:r>
            <a:endParaRPr lang="es-ES" sz="2000" b="1" dirty="0"/>
          </a:p>
        </p:txBody>
      </p:sp>
      <p:sp>
        <p:nvSpPr>
          <p:cNvPr id="3" name="Rectángulo 2"/>
          <p:cNvSpPr/>
          <p:nvPr/>
        </p:nvSpPr>
        <p:spPr>
          <a:xfrm>
            <a:off x="293159" y="4838700"/>
            <a:ext cx="6053945" cy="18097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11" name="Rectángulo 10"/>
          <p:cNvSpPr/>
          <p:nvPr/>
        </p:nvSpPr>
        <p:spPr>
          <a:xfrm>
            <a:off x="6791324" y="4735235"/>
            <a:ext cx="5019675" cy="1938992"/>
          </a:xfrm>
          <a:prstGeom prst="rect">
            <a:avLst/>
          </a:prstGeom>
        </p:spPr>
        <p:txBody>
          <a:bodyPr wrap="square">
            <a:spAutoFit/>
          </a:bodyPr>
          <a:lstStyle/>
          <a:p>
            <a:pPr algn="just"/>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Reflects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the annual behavior of the ducts layer thickness around the archipielgo. It is observed that the highest thickness values are located in the Yucatan Channel, the Florida Strait and in Paso de los Vientos. </a:t>
            </a:r>
            <a:endParaRPr lang="es-ES" sz="2000" b="1" dirty="0"/>
          </a:p>
        </p:txBody>
      </p:sp>
      <p:sp>
        <p:nvSpPr>
          <p:cNvPr id="12" name="Rectángulo 11"/>
          <p:cNvSpPr/>
          <p:nvPr/>
        </p:nvSpPr>
        <p:spPr>
          <a:xfrm>
            <a:off x="6713009" y="4781878"/>
            <a:ext cx="5174191" cy="186657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13" name="Rectángulo 12"/>
          <p:cNvSpPr/>
          <p:nvPr/>
        </p:nvSpPr>
        <p:spPr>
          <a:xfrm>
            <a:off x="4050650" y="134505"/>
            <a:ext cx="4296369" cy="584775"/>
          </a:xfrm>
          <a:prstGeom prst="rect">
            <a:avLst/>
          </a:prstGeom>
          <a:noFill/>
        </p:spPr>
        <p:txBody>
          <a:bodyPr wrap="none" lIns="91440" tIns="45720" rIns="91440" bIns="45720">
            <a:spAutoFit/>
          </a:bodyPr>
          <a:lstStyle/>
          <a:p>
            <a:pPr algn="ctr"/>
            <a:r>
              <a:rPr lang="es-ES" sz="3200" b="1" cap="none" spc="0" dirty="0" smtClean="0">
                <a:ln w="0"/>
                <a:solidFill>
                  <a:schemeClr val="tx1"/>
                </a:solidFill>
                <a:effectLst>
                  <a:outerShdw blurRad="38100" dist="19050" dir="2700000" algn="tl" rotWithShape="0">
                    <a:schemeClr val="dk1">
                      <a:alpha val="40000"/>
                    </a:schemeClr>
                  </a:outerShdw>
                </a:effectLst>
                <a:latin typeface="Palatino Linotype" panose="02040502050505030304" pitchFamily="18" charset="0"/>
              </a:rPr>
              <a:t>Ducts layer thickness.</a:t>
            </a:r>
            <a:endParaRPr lang="es-ES" sz="3200" b="1" cap="none" spc="0" dirty="0">
              <a:ln w="0"/>
              <a:solidFill>
                <a:schemeClr val="tx1"/>
              </a:solidFill>
              <a:effectLst>
                <a:outerShdw blurRad="38100" dist="19050" dir="2700000" algn="tl" rotWithShape="0">
                  <a:schemeClr val="dk1">
                    <a:alpha val="40000"/>
                  </a:schemeClr>
                </a:outerShdw>
              </a:effectLst>
              <a:latin typeface="Palatino Linotype" panose="02040502050505030304" pitchFamily="18" charset="0"/>
            </a:endParaRPr>
          </a:p>
        </p:txBody>
      </p:sp>
      <p:pic>
        <p:nvPicPr>
          <p:cNvPr id="10" name="Diap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46628" y="113971"/>
            <a:ext cx="609600" cy="609600"/>
          </a:xfrm>
          <a:prstGeom prst="rect">
            <a:avLst/>
          </a:prstGeom>
        </p:spPr>
      </p:pic>
    </p:spTree>
    <p:extLst>
      <p:ext uri="{BB962C8B-B14F-4D97-AF65-F5344CB8AC3E}">
        <p14:creationId xmlns:p14="http://schemas.microsoft.com/office/powerpoint/2010/main" val="33524906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Para la tesis\Nuevo...Interferencia en las comunicaciones\Elaboración\Distribucion\para cap3\Agrupados para estudio\Climatologia\dctb\clim_dctb_florida.png"/>
          <p:cNvPicPr/>
          <p:nvPr/>
        </p:nvPicPr>
        <p:blipFill rotWithShape="1">
          <a:blip r:embed="rId6" cstate="print">
            <a:extLst>
              <a:ext uri="{28A0092B-C50C-407E-A947-70E740481C1C}">
                <a14:useLocalDpi xmlns:a14="http://schemas.microsoft.com/office/drawing/2010/main" val="0"/>
              </a:ext>
            </a:extLst>
          </a:blip>
          <a:srcRect t="8637"/>
          <a:stretch/>
        </p:blipFill>
        <p:spPr bwMode="auto">
          <a:xfrm>
            <a:off x="441435" y="782203"/>
            <a:ext cx="5312979" cy="3144396"/>
          </a:xfrm>
          <a:prstGeom prst="rect">
            <a:avLst/>
          </a:prstGeom>
          <a:noFill/>
          <a:ln>
            <a:noFill/>
          </a:ln>
          <a:extLst>
            <a:ext uri="{53640926-AAD7-44D8-BBD7-CCE9431645EC}">
              <a14:shadowObscured xmlns:a14="http://schemas.microsoft.com/office/drawing/2010/main"/>
            </a:ext>
          </a:extLst>
        </p:spPr>
      </p:pic>
      <p:pic>
        <p:nvPicPr>
          <p:cNvPr id="5" name="Imagen 4" descr="H:\Evento\Publicacion 1\Estructura\Review\dctb_anual alt media.png"/>
          <p:cNvPicPr/>
          <p:nvPr/>
        </p:nvPicPr>
        <p:blipFill>
          <a:blip r:embed="rId7">
            <a:extLst>
              <a:ext uri="{28A0092B-C50C-407E-A947-70E740481C1C}">
                <a14:useLocalDpi xmlns:a14="http://schemas.microsoft.com/office/drawing/2010/main" val="0"/>
              </a:ext>
            </a:extLst>
          </a:blip>
          <a:srcRect/>
          <a:stretch>
            <a:fillRect/>
          </a:stretch>
        </p:blipFill>
        <p:spPr bwMode="auto">
          <a:xfrm>
            <a:off x="6290441" y="782203"/>
            <a:ext cx="5312979" cy="3144396"/>
          </a:xfrm>
          <a:prstGeom prst="rect">
            <a:avLst/>
          </a:prstGeom>
          <a:noFill/>
          <a:ln>
            <a:noFill/>
          </a:ln>
        </p:spPr>
      </p:pic>
      <p:sp>
        <p:nvSpPr>
          <p:cNvPr id="6" name="Cuadro de texto 74"/>
          <p:cNvSpPr txBox="1"/>
          <p:nvPr/>
        </p:nvSpPr>
        <p:spPr>
          <a:xfrm rot="16200000">
            <a:off x="-506939" y="2120576"/>
            <a:ext cx="1896745"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Time (Months)</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7" name="Cuadro de texto 5"/>
          <p:cNvSpPr txBox="1"/>
          <p:nvPr/>
        </p:nvSpPr>
        <p:spPr>
          <a:xfrm>
            <a:off x="1528711" y="3989659"/>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Latitude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8" name="Cuadro de texto 14"/>
          <p:cNvSpPr txBox="1"/>
          <p:nvPr/>
        </p:nvSpPr>
        <p:spPr>
          <a:xfrm>
            <a:off x="7658515" y="4090633"/>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Longitude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9" name="Cuadro de texto 12"/>
          <p:cNvSpPr txBox="1"/>
          <p:nvPr/>
        </p:nvSpPr>
        <p:spPr>
          <a:xfrm rot="16200000">
            <a:off x="4853754" y="1922346"/>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Latitude</a:t>
            </a:r>
            <a:endParaRPr lang="es-ES" sz="2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11" name="Rectángulo 10"/>
          <p:cNvSpPr/>
          <p:nvPr/>
        </p:nvSpPr>
        <p:spPr>
          <a:xfrm>
            <a:off x="359185" y="4571299"/>
            <a:ext cx="5003389" cy="2246769"/>
          </a:xfrm>
          <a:prstGeom prst="rect">
            <a:avLst/>
          </a:prstGeom>
        </p:spPr>
        <p:txBody>
          <a:bodyPr wrap="square">
            <a:spAutoFit/>
          </a:bodyPr>
          <a:lstStyle/>
          <a:p>
            <a:pPr algn="just"/>
            <a:r>
              <a:rPr lang="en-US" sz="2000" b="1" dirty="0" smtClean="0">
                <a:solidFill>
                  <a:srgbClr val="FF0000"/>
                </a:solidFill>
                <a:latin typeface="Palatino Linotype" panose="02040502050505030304" pitchFamily="18" charset="0"/>
                <a:ea typeface="SimSun" panose="02010600030101010101" pitchFamily="2" charset="-122"/>
                <a:cs typeface="Arial" panose="020B0604020202020204" pitchFamily="34" charset="0"/>
              </a:rPr>
              <a:t>May, June, July, August, September and October:</a:t>
            </a:r>
          </a:p>
          <a:p>
            <a:pPr algn="just"/>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Between 150 – 250 m.</a:t>
            </a:r>
          </a:p>
          <a:p>
            <a:pPr algn="just"/>
            <a:endPar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endParaRPr>
          </a:p>
          <a:p>
            <a:pPr algn="just"/>
            <a:r>
              <a:rPr lang="en-US" sz="2000" b="1" dirty="0" smtClean="0">
                <a:solidFill>
                  <a:srgbClr val="FF0000"/>
                </a:solidFill>
                <a:latin typeface="Palatino Linotype" panose="02040502050505030304" pitchFamily="18" charset="0"/>
                <a:ea typeface="SimSun" panose="02010600030101010101" pitchFamily="2" charset="-122"/>
                <a:cs typeface="Arial" panose="020B0604020202020204" pitchFamily="34" charset="0"/>
              </a:rPr>
              <a:t>January, February, March and December:</a:t>
            </a:r>
          </a:p>
          <a:p>
            <a:pPr algn="just"/>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Between 300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 </a:t>
            </a:r>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400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m.</a:t>
            </a:r>
          </a:p>
          <a:p>
            <a:pPr algn="just"/>
            <a:endParaRPr lang="es-ES" sz="2000" b="1" dirty="0"/>
          </a:p>
        </p:txBody>
      </p:sp>
      <p:sp>
        <p:nvSpPr>
          <p:cNvPr id="12" name="Rectángulo 11"/>
          <p:cNvSpPr/>
          <p:nvPr/>
        </p:nvSpPr>
        <p:spPr>
          <a:xfrm>
            <a:off x="293161" y="4404587"/>
            <a:ext cx="5174189" cy="225338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2" name="Rectángulo 1"/>
          <p:cNvSpPr/>
          <p:nvPr/>
        </p:nvSpPr>
        <p:spPr>
          <a:xfrm>
            <a:off x="6092431" y="4551212"/>
            <a:ext cx="5578695" cy="1938992"/>
          </a:xfrm>
          <a:prstGeom prst="rect">
            <a:avLst/>
          </a:prstGeom>
        </p:spPr>
        <p:txBody>
          <a:bodyPr wrap="square">
            <a:spAutoFit/>
          </a:bodyPr>
          <a:lstStyle/>
          <a:p>
            <a:pPr algn="just"/>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The same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variable but taking into account its behavior during an entire </a:t>
            </a:r>
            <a:r>
              <a:rPr lang="en-US" sz="20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year, </a:t>
            </a:r>
            <a:r>
              <a:rPr lang="en-US" sz="20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it is seen that during the period the average values of duct height range between 250 meters and 350 meters to the north and west of Cuba, being inferior to the south of the island. </a:t>
            </a:r>
            <a:endParaRPr lang="es-ES" sz="2000" b="1" dirty="0"/>
          </a:p>
        </p:txBody>
      </p:sp>
      <p:sp>
        <p:nvSpPr>
          <p:cNvPr id="3" name="Rectángulo 2"/>
          <p:cNvSpPr/>
          <p:nvPr/>
        </p:nvSpPr>
        <p:spPr>
          <a:xfrm>
            <a:off x="5993896" y="4387178"/>
            <a:ext cx="5803025" cy="227079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ES"/>
          </a:p>
        </p:txBody>
      </p:sp>
      <p:sp>
        <p:nvSpPr>
          <p:cNvPr id="13" name="Rectángulo 12"/>
          <p:cNvSpPr/>
          <p:nvPr/>
        </p:nvSpPr>
        <p:spPr>
          <a:xfrm>
            <a:off x="4586506" y="106936"/>
            <a:ext cx="3348995" cy="584775"/>
          </a:xfrm>
          <a:prstGeom prst="rect">
            <a:avLst/>
          </a:prstGeom>
          <a:noFill/>
        </p:spPr>
        <p:txBody>
          <a:bodyPr wrap="none" lIns="91440" tIns="45720" rIns="91440" bIns="45720">
            <a:spAutoFit/>
          </a:bodyPr>
          <a:lstStyle/>
          <a:p>
            <a:pPr algn="ctr"/>
            <a:r>
              <a:rPr lang="es-ES" sz="3200" b="1" cap="none" spc="0" dirty="0" smtClean="0">
                <a:ln w="0"/>
                <a:solidFill>
                  <a:schemeClr val="tx1"/>
                </a:solidFill>
                <a:effectLst>
                  <a:outerShdw blurRad="38100" dist="19050" dir="2700000" algn="tl" rotWithShape="0">
                    <a:schemeClr val="dk1">
                      <a:alpha val="40000"/>
                    </a:schemeClr>
                  </a:outerShdw>
                </a:effectLst>
                <a:latin typeface="Palatino Linotype" panose="02040502050505030304" pitchFamily="18" charset="0"/>
              </a:rPr>
              <a:t>Duct base height</a:t>
            </a:r>
            <a:endParaRPr lang="es-ES" sz="3200" b="1" cap="none" spc="0" dirty="0">
              <a:ln w="0"/>
              <a:solidFill>
                <a:schemeClr val="tx1"/>
              </a:solidFill>
              <a:effectLst>
                <a:outerShdw blurRad="38100" dist="19050" dir="2700000" algn="tl" rotWithShape="0">
                  <a:schemeClr val="dk1">
                    <a:alpha val="40000"/>
                  </a:schemeClr>
                </a:outerShdw>
              </a:effectLst>
              <a:latin typeface="Palatino Linotype" panose="02040502050505030304" pitchFamily="18" charset="0"/>
            </a:endParaRPr>
          </a:p>
        </p:txBody>
      </p:sp>
      <p:pic>
        <p:nvPicPr>
          <p:cNvPr id="10" name="Diap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92121" y="106936"/>
            <a:ext cx="609600" cy="609600"/>
          </a:xfrm>
          <a:prstGeom prst="rect">
            <a:avLst/>
          </a:prstGeom>
        </p:spPr>
      </p:pic>
    </p:spTree>
    <p:custDataLst>
      <p:tags r:id="rId1"/>
    </p:custDataLst>
    <p:extLst>
      <p:ext uri="{BB962C8B-B14F-4D97-AF65-F5344CB8AC3E}">
        <p14:creationId xmlns:p14="http://schemas.microsoft.com/office/powerpoint/2010/main" val="9929261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H:\Evento\Publicacion 1\Estructura\Review\Frecuencia\frec_total.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433" y="942975"/>
            <a:ext cx="5454869" cy="3164599"/>
          </a:xfrm>
          <a:prstGeom prst="rect">
            <a:avLst/>
          </a:prstGeom>
          <a:noFill/>
          <a:ln>
            <a:noFill/>
          </a:ln>
        </p:spPr>
      </p:pic>
      <p:pic>
        <p:nvPicPr>
          <p:cNvPr id="9" name="Imagen 8" descr="H:\Evento\Publicacion 1\mensuales\diff_last_10year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1368" y="942975"/>
            <a:ext cx="5454869" cy="3164599"/>
          </a:xfrm>
          <a:prstGeom prst="rect">
            <a:avLst/>
          </a:prstGeom>
          <a:noFill/>
          <a:ln>
            <a:noFill/>
          </a:ln>
        </p:spPr>
      </p:pic>
      <p:sp>
        <p:nvSpPr>
          <p:cNvPr id="2" name="Rectángulo 1"/>
          <p:cNvSpPr/>
          <p:nvPr/>
        </p:nvSpPr>
        <p:spPr>
          <a:xfrm>
            <a:off x="399391" y="4272644"/>
            <a:ext cx="5496911" cy="1938992"/>
          </a:xfrm>
          <a:prstGeom prst="rect">
            <a:avLst/>
          </a:prstGeom>
          <a:ln>
            <a:solidFill>
              <a:schemeClr val="tx1"/>
            </a:solidFill>
          </a:ln>
        </p:spPr>
        <p:txBody>
          <a:bodyPr wrap="square">
            <a:spAutoFit/>
          </a:bodyPr>
          <a:lstStyle/>
          <a:p>
            <a:pPr algn="just"/>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This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variable has an average annual behavior that presents values close to 0.56 higher in the Straits of Florida, southeast of the Gulf of Mexico and southwest of Granma. </a:t>
            </a:r>
            <a:endParaRPr lang="es-ES" sz="2400" b="1" dirty="0"/>
          </a:p>
        </p:txBody>
      </p:sp>
      <p:sp>
        <p:nvSpPr>
          <p:cNvPr id="3" name="Rectángulo 2"/>
          <p:cNvSpPr/>
          <p:nvPr/>
        </p:nvSpPr>
        <p:spPr>
          <a:xfrm>
            <a:off x="6351368" y="4253789"/>
            <a:ext cx="5496909" cy="2308324"/>
          </a:xfrm>
          <a:prstGeom prst="rect">
            <a:avLst/>
          </a:prstGeom>
          <a:ln>
            <a:solidFill>
              <a:schemeClr val="tx1"/>
            </a:solidFill>
          </a:ln>
        </p:spPr>
        <p:txBody>
          <a:bodyPr wrap="square">
            <a:spAutoFit/>
          </a:bodyPr>
          <a:lstStyle/>
          <a:p>
            <a:pPr algn="just"/>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It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was observed that there was a tendency to increase this variable in the last 10 years of the </a:t>
            </a:r>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period. This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is </a:t>
            </a:r>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happening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because in recent years an expanssion in the Atlantic subtropical anticyclon has been observed. </a:t>
            </a:r>
            <a:endParaRPr lang="es-ES" sz="2400" b="1" dirty="0"/>
          </a:p>
        </p:txBody>
      </p:sp>
      <p:sp>
        <p:nvSpPr>
          <p:cNvPr id="6" name="Rectángulo 5"/>
          <p:cNvSpPr/>
          <p:nvPr/>
        </p:nvSpPr>
        <p:spPr>
          <a:xfrm>
            <a:off x="2494601" y="106936"/>
            <a:ext cx="7532832" cy="584775"/>
          </a:xfrm>
          <a:prstGeom prst="rect">
            <a:avLst/>
          </a:prstGeom>
          <a:noFill/>
        </p:spPr>
        <p:txBody>
          <a:bodyPr wrap="none" lIns="91440" tIns="45720" rIns="91440" bIns="45720">
            <a:spAutoFit/>
          </a:bodyPr>
          <a:lstStyle/>
          <a:p>
            <a:pPr algn="ctr"/>
            <a:r>
              <a:rPr lang="es-ES" sz="3200" b="1" cap="none" spc="0" dirty="0" smtClean="0">
                <a:ln w="0"/>
                <a:solidFill>
                  <a:schemeClr val="tx1"/>
                </a:solidFill>
                <a:effectLst>
                  <a:outerShdw blurRad="38100" dist="19050" dir="2700000" algn="tl" rotWithShape="0">
                    <a:schemeClr val="dk1">
                      <a:alpha val="40000"/>
                    </a:schemeClr>
                  </a:outerShdw>
                </a:effectLst>
                <a:latin typeface="Palatino Linotype" panose="02040502050505030304" pitchFamily="18" charset="0"/>
              </a:rPr>
              <a:t>Annual frequency of duct´s occurrence </a:t>
            </a:r>
            <a:endParaRPr lang="es-ES" sz="3200" b="1" cap="none" spc="0" dirty="0">
              <a:ln w="0"/>
              <a:solidFill>
                <a:schemeClr val="tx1"/>
              </a:solidFill>
              <a:effectLst>
                <a:outerShdw blurRad="38100" dist="19050" dir="2700000" algn="tl" rotWithShape="0">
                  <a:schemeClr val="dk1">
                    <a:alpha val="40000"/>
                  </a:schemeClr>
                </a:outerShdw>
              </a:effectLst>
              <a:latin typeface="Palatino Linotype" panose="02040502050505030304" pitchFamily="18" charset="0"/>
            </a:endParaRPr>
          </a:p>
        </p:txBody>
      </p:sp>
      <p:pic>
        <p:nvPicPr>
          <p:cNvPr id="4" name="Diap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8677" y="260268"/>
            <a:ext cx="609600" cy="609600"/>
          </a:xfrm>
          <a:prstGeom prst="rect">
            <a:avLst/>
          </a:prstGeom>
        </p:spPr>
      </p:pic>
    </p:spTree>
    <p:extLst>
      <p:ext uri="{BB962C8B-B14F-4D97-AF65-F5344CB8AC3E}">
        <p14:creationId xmlns:p14="http://schemas.microsoft.com/office/powerpoint/2010/main" val="319723958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H:\Evento\Publicacion 1\mensuales\frec_mensual_0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317" y="742950"/>
            <a:ext cx="3571062" cy="2051120"/>
          </a:xfrm>
          <a:prstGeom prst="rect">
            <a:avLst/>
          </a:prstGeom>
          <a:noFill/>
          <a:ln>
            <a:noFill/>
          </a:ln>
        </p:spPr>
      </p:pic>
      <p:pic>
        <p:nvPicPr>
          <p:cNvPr id="5" name="Imagen 4" descr="H:\Evento\Publicacion 1\mensuales\frec_mensual_04.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4042" y="742950"/>
            <a:ext cx="3571062" cy="2051120"/>
          </a:xfrm>
          <a:prstGeom prst="rect">
            <a:avLst/>
          </a:prstGeom>
          <a:noFill/>
          <a:ln>
            <a:noFill/>
          </a:ln>
        </p:spPr>
      </p:pic>
      <p:pic>
        <p:nvPicPr>
          <p:cNvPr id="6" name="Imagen 5" descr="H:\Evento\Publicacion 1\mensuales\frec_mensual_05.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8483" y="742950"/>
            <a:ext cx="3571062" cy="2051120"/>
          </a:xfrm>
          <a:prstGeom prst="rect">
            <a:avLst/>
          </a:prstGeom>
          <a:noFill/>
          <a:ln>
            <a:noFill/>
          </a:ln>
        </p:spPr>
      </p:pic>
      <p:sp>
        <p:nvSpPr>
          <p:cNvPr id="7" name="Cuadro de texto 17"/>
          <p:cNvSpPr txBox="1"/>
          <p:nvPr/>
        </p:nvSpPr>
        <p:spPr>
          <a:xfrm>
            <a:off x="645489" y="2939038"/>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March</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8" name="Cuadro de texto 17"/>
          <p:cNvSpPr txBox="1"/>
          <p:nvPr/>
        </p:nvSpPr>
        <p:spPr>
          <a:xfrm>
            <a:off x="4651158" y="2931155"/>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smtClean="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April</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9" name="Cuadro de texto 17"/>
          <p:cNvSpPr txBox="1"/>
          <p:nvPr/>
        </p:nvSpPr>
        <p:spPr>
          <a:xfrm>
            <a:off x="8655599" y="2931155"/>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smtClean="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May</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pic>
        <p:nvPicPr>
          <p:cNvPr id="10" name="Imagen 9" descr="H:\Evento\Publicacion 1\mensuales\frec_mensual_06.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317" y="3228975"/>
            <a:ext cx="3571062" cy="2102742"/>
          </a:xfrm>
          <a:prstGeom prst="rect">
            <a:avLst/>
          </a:prstGeom>
          <a:noFill/>
          <a:ln>
            <a:noFill/>
          </a:ln>
        </p:spPr>
      </p:pic>
      <p:pic>
        <p:nvPicPr>
          <p:cNvPr id="11" name="Imagen 10" descr="H:\Evento\Publicacion 1\mensuales\frec_mensual_07.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4042" y="3228975"/>
            <a:ext cx="3622386" cy="2102742"/>
          </a:xfrm>
          <a:prstGeom prst="rect">
            <a:avLst/>
          </a:prstGeom>
          <a:noFill/>
          <a:ln>
            <a:noFill/>
          </a:ln>
        </p:spPr>
      </p:pic>
      <p:pic>
        <p:nvPicPr>
          <p:cNvPr id="12" name="Imagen 11" descr="H:\Evento\Publicacion 1\mensuales\frec_mensual_08.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8483" y="3228975"/>
            <a:ext cx="3571062" cy="2102742"/>
          </a:xfrm>
          <a:prstGeom prst="rect">
            <a:avLst/>
          </a:prstGeom>
          <a:noFill/>
          <a:ln>
            <a:noFill/>
          </a:ln>
        </p:spPr>
      </p:pic>
      <p:sp>
        <p:nvSpPr>
          <p:cNvPr id="16" name="Cuadro de texto 17"/>
          <p:cNvSpPr txBox="1"/>
          <p:nvPr/>
        </p:nvSpPr>
        <p:spPr>
          <a:xfrm>
            <a:off x="645489" y="5460091"/>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smtClean="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June</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17" name="Cuadro de texto 17"/>
          <p:cNvSpPr txBox="1"/>
          <p:nvPr/>
        </p:nvSpPr>
        <p:spPr>
          <a:xfrm>
            <a:off x="4651158" y="5523908"/>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smtClean="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July</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18" name="Cuadro de texto 17"/>
          <p:cNvSpPr txBox="1"/>
          <p:nvPr/>
        </p:nvSpPr>
        <p:spPr>
          <a:xfrm>
            <a:off x="8655599" y="5540428"/>
            <a:ext cx="2576830" cy="296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300"/>
              </a:lnSpc>
              <a:spcAft>
                <a:spcPts val="0"/>
              </a:spcAft>
            </a:pPr>
            <a:r>
              <a:rPr lang="es-CU" sz="2000" b="1" dirty="0" smtClean="0">
                <a:solidFill>
                  <a:srgbClr val="000000"/>
                </a:solidFill>
                <a:effectLst/>
                <a:latin typeface="Palatino Linotype" panose="02040502050505030304" pitchFamily="18" charset="0"/>
                <a:ea typeface="SimSun" panose="02010600030101010101" pitchFamily="2" charset="-122"/>
                <a:cs typeface="Arial" panose="020B0604020202020204" pitchFamily="34" charset="0"/>
              </a:rPr>
              <a:t>August</a:t>
            </a:r>
            <a:endParaRPr lang="es-ES" sz="2800" b="1"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2" name="Rectángulo 1"/>
          <p:cNvSpPr/>
          <p:nvPr/>
        </p:nvSpPr>
        <p:spPr>
          <a:xfrm>
            <a:off x="228428" y="5724360"/>
            <a:ext cx="11821683" cy="830997"/>
          </a:xfrm>
          <a:prstGeom prst="rect">
            <a:avLst/>
          </a:prstGeom>
        </p:spPr>
        <p:txBody>
          <a:bodyPr wrap="square">
            <a:spAutoFit/>
          </a:bodyPr>
          <a:lstStyle/>
          <a:p>
            <a:pPr algn="just"/>
            <a:r>
              <a:rPr lang="en-US" sz="2400" b="1" dirty="0" smtClean="0">
                <a:solidFill>
                  <a:srgbClr val="000000"/>
                </a:solidFill>
                <a:latin typeface="Palatino Linotype" panose="02040502050505030304" pitchFamily="18" charset="0"/>
                <a:ea typeface="SimSun" panose="02010600030101010101" pitchFamily="2" charset="-122"/>
                <a:cs typeface="Arial" panose="020B0604020202020204" pitchFamily="34" charset="0"/>
              </a:rPr>
              <a:t>Is </a:t>
            </a:r>
            <a:r>
              <a:rPr lang="en-US" sz="2400" b="1" dirty="0">
                <a:solidFill>
                  <a:srgbClr val="000000"/>
                </a:solidFill>
                <a:latin typeface="Palatino Linotype" panose="02040502050505030304" pitchFamily="18" charset="0"/>
                <a:ea typeface="SimSun" panose="02010600030101010101" pitchFamily="2" charset="-122"/>
                <a:cs typeface="Arial" panose="020B0604020202020204" pitchFamily="34" charset="0"/>
              </a:rPr>
              <a:t>noticeable that during the March-August semester there is an increase in this variable in the seas adjacent to the entire Cuban archipelago</a:t>
            </a:r>
            <a:endParaRPr lang="es-ES" sz="2400" b="1" dirty="0"/>
          </a:p>
        </p:txBody>
      </p:sp>
      <p:sp>
        <p:nvSpPr>
          <p:cNvPr id="14" name="Rectángulo 13"/>
          <p:cNvSpPr/>
          <p:nvPr/>
        </p:nvSpPr>
        <p:spPr>
          <a:xfrm>
            <a:off x="1622448" y="155543"/>
            <a:ext cx="9244838" cy="523220"/>
          </a:xfrm>
          <a:prstGeom prst="rect">
            <a:avLst/>
          </a:prstGeom>
        </p:spPr>
        <p:txBody>
          <a:bodyPr wrap="none">
            <a:spAutoFit/>
          </a:bodyPr>
          <a:lstStyle/>
          <a:p>
            <a:r>
              <a:rPr lang="en-US" sz="2800" b="1" dirty="0">
                <a:latin typeface="Palatino Linotype" panose="02040502050505030304" pitchFamily="18" charset="0"/>
              </a:rPr>
              <a:t>Maps of average monthly frequency between </a:t>
            </a:r>
            <a:r>
              <a:rPr lang="en-US" sz="2800" b="1" dirty="0" smtClean="0">
                <a:latin typeface="Palatino Linotype" panose="02040502050505030304" pitchFamily="18" charset="0"/>
              </a:rPr>
              <a:t>1981-2021</a:t>
            </a:r>
            <a:endParaRPr lang="es-ES" sz="2800" b="1" dirty="0">
              <a:latin typeface="Palatino Linotype" panose="02040502050505030304" pitchFamily="18" charset="0"/>
            </a:endParaRPr>
          </a:p>
        </p:txBody>
      </p:sp>
      <p:pic>
        <p:nvPicPr>
          <p:cNvPr id="3" name="Diap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40511" y="96577"/>
            <a:ext cx="609600" cy="609600"/>
          </a:xfrm>
          <a:prstGeom prst="rect">
            <a:avLst/>
          </a:prstGeom>
        </p:spPr>
      </p:pic>
    </p:spTree>
    <p:extLst>
      <p:ext uri="{BB962C8B-B14F-4D97-AF65-F5344CB8AC3E}">
        <p14:creationId xmlns:p14="http://schemas.microsoft.com/office/powerpoint/2010/main" val="40824579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2.7|1.9|1.3|2.2|1.6|1.4|1.6"/>
</p:tagLst>
</file>

<file path=ppt/tags/tag3.xml><?xml version="1.0" encoding="utf-8"?>
<p:tagLst xmlns:a="http://schemas.openxmlformats.org/drawingml/2006/main" xmlns:r="http://schemas.openxmlformats.org/officeDocument/2006/relationships" xmlns:p="http://schemas.openxmlformats.org/presentationml/2006/main">
  <p:tag name="TIMING" val="|1.5|3.9|1.8|1.3|1.1|1.3|1.3|2"/>
</p:tagLst>
</file>

<file path=ppt/tags/tag4.xml><?xml version="1.0" encoding="utf-8"?>
<p:tagLst xmlns:a="http://schemas.openxmlformats.org/drawingml/2006/main" xmlns:r="http://schemas.openxmlformats.org/officeDocument/2006/relationships" xmlns:p="http://schemas.openxmlformats.org/presentationml/2006/main">
  <p:tag name="TIMING" val="|3.9|2|0.8|1"/>
</p:tagLst>
</file>

<file path=ppt/tags/tag5.xml><?xml version="1.0" encoding="utf-8"?>
<p:tagLst xmlns:a="http://schemas.openxmlformats.org/drawingml/2006/main" xmlns:r="http://schemas.openxmlformats.org/officeDocument/2006/relationships" xmlns:p="http://schemas.openxmlformats.org/presentationml/2006/main">
  <p:tag name="TIMING" val="|2.9|2.3"/>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2118</Words>
  <Application>Microsoft Office PowerPoint</Application>
  <PresentationFormat>Panorámica</PresentationFormat>
  <Paragraphs>102</Paragraphs>
  <Slides>11</Slides>
  <Notes>9</Notes>
  <HiddenSlides>0</HiddenSlides>
  <MMClips>11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11</vt:i4>
      </vt:variant>
    </vt:vector>
  </HeadingPairs>
  <TitlesOfParts>
    <vt:vector size="20" baseType="lpstr">
      <vt:lpstr>Malgun Gothic</vt:lpstr>
      <vt:lpstr>SimSun</vt:lpstr>
      <vt:lpstr>Arial</vt:lpstr>
      <vt:lpstr>Calibri</vt:lpstr>
      <vt:lpstr>Calibri Light</vt:lpstr>
      <vt:lpstr>Palatino Linotype</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JIMIN</dc:creator>
  <cp:lastModifiedBy>laura</cp:lastModifiedBy>
  <cp:revision>46</cp:revision>
  <dcterms:created xsi:type="dcterms:W3CDTF">2023-08-27T23:47:55Z</dcterms:created>
  <dcterms:modified xsi:type="dcterms:W3CDTF">2023-10-15T19:14:10Z</dcterms:modified>
</cp:coreProperties>
</file>