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307" r:id="rId3"/>
    <p:sldId id="404" r:id="rId4"/>
    <p:sldId id="405" r:id="rId5"/>
    <p:sldId id="266" r:id="rId6"/>
    <p:sldId id="272" r:id="rId7"/>
    <p:sldId id="311" r:id="rId8"/>
    <p:sldId id="315" r:id="rId9"/>
    <p:sldId id="277" r:id="rId10"/>
    <p:sldId id="283" r:id="rId11"/>
    <p:sldId id="325" r:id="rId12"/>
    <p:sldId id="326" r:id="rId13"/>
    <p:sldId id="329" r:id="rId14"/>
    <p:sldId id="332" r:id="rId15"/>
    <p:sldId id="333" r:id="rId16"/>
    <p:sldId id="361" r:id="rId17"/>
    <p:sldId id="362" r:id="rId18"/>
    <p:sldId id="294" r:id="rId19"/>
  </p:sldIdLst>
  <p:sldSz cx="12192000" cy="6858000"/>
  <p:notesSz cx="6858000" cy="9144000"/>
  <p:defaultText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97" autoAdjust="0"/>
    <p:restoredTop sz="95033" autoAdjust="0"/>
  </p:normalViewPr>
  <p:slideViewPr>
    <p:cSldViewPr snapToGrid="0">
      <p:cViewPr varScale="1">
        <p:scale>
          <a:sx n="78" d="100"/>
          <a:sy n="78" d="100"/>
        </p:scale>
        <p:origin x="5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F21F69-D087-42DA-A832-F9333F25FE1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F01E709-9224-4F22-8AE3-6EC073A1B9C1}">
      <dgm:prSet custT="1"/>
      <dgm:spPr/>
      <dgm:t>
        <a:bodyPr/>
        <a:lstStyle/>
        <a:p>
          <a:r>
            <a:rPr lang="en-GB" sz="2500" dirty="0">
              <a:latin typeface="Arial" panose="020B0604020202020204" pitchFamily="34" charset="0"/>
              <a:cs typeface="Arial" panose="020B0604020202020204" pitchFamily="34" charset="0"/>
            </a:rPr>
            <a:t>The model’s effectiveness is assessed by estimating numerous statistical error metrices and fitness indicators. The following error metrices are used to assess the model:</a:t>
          </a:r>
          <a:endParaRPr lang="en-US" sz="2500" dirty="0">
            <a:latin typeface="Arial" panose="020B0604020202020204" pitchFamily="34" charset="0"/>
            <a:cs typeface="Arial" panose="020B0604020202020204" pitchFamily="34" charset="0"/>
          </a:endParaRPr>
        </a:p>
      </dgm:t>
    </dgm:pt>
    <dgm:pt modelId="{39A6690F-F314-4CEE-94B6-AF31D005F772}" type="parTrans" cxnId="{B3312670-F43A-4973-9AD6-3A7982A21D65}">
      <dgm:prSet/>
      <dgm:spPr/>
      <dgm:t>
        <a:bodyPr/>
        <a:lstStyle/>
        <a:p>
          <a:endParaRPr lang="en-US"/>
        </a:p>
      </dgm:t>
    </dgm:pt>
    <dgm:pt modelId="{F4CACC38-EDD2-49BC-BD7A-75AE2F181659}" type="sibTrans" cxnId="{B3312670-F43A-4973-9AD6-3A7982A21D65}">
      <dgm:prSet/>
      <dgm:spPr/>
      <dgm:t>
        <a:bodyPr/>
        <a:lstStyle/>
        <a:p>
          <a:endParaRPr lang="en-US"/>
        </a:p>
      </dgm:t>
    </dgm:pt>
    <dgm:pt modelId="{302A582A-4825-4A61-B904-DDC07E817860}">
      <dgm:prSet custT="1"/>
      <dgm:spPr/>
      <dgm:t>
        <a:bodyPr/>
        <a:lstStyle/>
        <a:p>
          <a:r>
            <a:rPr lang="en-US" sz="2500" dirty="0">
              <a:latin typeface="Arial" panose="020B0604020202020204" pitchFamily="34" charset="0"/>
              <a:cs typeface="Arial" panose="020B0604020202020204" pitchFamily="34" charset="0"/>
            </a:rPr>
            <a:t>Coefficient of Correlation (R)</a:t>
          </a:r>
          <a:endParaRPr lang="en-US" sz="2500" b="0" dirty="0">
            <a:latin typeface="Arial" panose="020B0604020202020204" pitchFamily="34" charset="0"/>
            <a:cs typeface="Arial" panose="020B0604020202020204" pitchFamily="34" charset="0"/>
          </a:endParaRPr>
        </a:p>
      </dgm:t>
    </dgm:pt>
    <dgm:pt modelId="{66BFE240-3EF8-4500-AE6A-0B835742EB75}" type="parTrans" cxnId="{1359877C-3987-438D-BD57-F773840C6218}">
      <dgm:prSet/>
      <dgm:spPr/>
      <dgm:t>
        <a:bodyPr/>
        <a:lstStyle/>
        <a:p>
          <a:endParaRPr lang="en-US"/>
        </a:p>
      </dgm:t>
    </dgm:pt>
    <dgm:pt modelId="{41CEF661-3FCF-40E1-8A8E-72BB6060B79D}" type="sibTrans" cxnId="{1359877C-3987-438D-BD57-F773840C6218}">
      <dgm:prSet/>
      <dgm:spPr/>
      <dgm:t>
        <a:bodyPr/>
        <a:lstStyle/>
        <a:p>
          <a:endParaRPr lang="en-US"/>
        </a:p>
      </dgm:t>
    </dgm:pt>
    <dgm:pt modelId="{23FF0E38-8B48-42F3-893F-5437D9BC9DBC}">
      <dgm:prSet custT="1"/>
      <dgm:spPr/>
      <dgm:t>
        <a:bodyPr/>
        <a:lstStyle/>
        <a:p>
          <a:pPr>
            <a:buFont typeface="Symbol" panose="05050102010706020507" pitchFamily="18" charset="2"/>
            <a:buChar char=""/>
          </a:pPr>
          <a:r>
            <a:rPr lang="en-GB" sz="2500" dirty="0">
              <a:latin typeface="Arial" panose="020B0604020202020204" pitchFamily="34" charset="0"/>
              <a:cs typeface="Arial" panose="020B0604020202020204" pitchFamily="34" charset="0"/>
            </a:rPr>
            <a:t>Mean Absolute Error (MAE)</a:t>
          </a:r>
          <a:endParaRPr lang="en-PK" sz="2500" dirty="0">
            <a:latin typeface="Arial" panose="020B0604020202020204" pitchFamily="34" charset="0"/>
            <a:cs typeface="Arial" panose="020B0604020202020204" pitchFamily="34" charset="0"/>
          </a:endParaRPr>
        </a:p>
      </dgm:t>
    </dgm:pt>
    <dgm:pt modelId="{1CA99317-31E4-4A28-96B7-DAE06D539E7C}" type="parTrans" cxnId="{6DB8C5C0-64D1-4506-BB2B-A09BEFD5A943}">
      <dgm:prSet/>
      <dgm:spPr/>
      <dgm:t>
        <a:bodyPr/>
        <a:lstStyle/>
        <a:p>
          <a:endParaRPr lang="en-PK"/>
        </a:p>
      </dgm:t>
    </dgm:pt>
    <dgm:pt modelId="{F32F7DEE-6A6C-495D-98CB-D1167689FC7B}" type="sibTrans" cxnId="{6DB8C5C0-64D1-4506-BB2B-A09BEFD5A943}">
      <dgm:prSet/>
      <dgm:spPr/>
      <dgm:t>
        <a:bodyPr/>
        <a:lstStyle/>
        <a:p>
          <a:endParaRPr lang="en-PK"/>
        </a:p>
      </dgm:t>
    </dgm:pt>
    <dgm:pt modelId="{937F3722-5654-4898-99B9-43164997F1F9}">
      <dgm:prSet custT="1"/>
      <dgm:spPr/>
      <dgm:t>
        <a:bodyPr/>
        <a:lstStyle/>
        <a:p>
          <a:pPr>
            <a:buFont typeface="Symbol" panose="05050102010706020507" pitchFamily="18" charset="2"/>
            <a:buChar char=""/>
          </a:pPr>
          <a:r>
            <a:rPr lang="en-GB" sz="2500" dirty="0">
              <a:latin typeface="Arial" panose="020B0604020202020204" pitchFamily="34" charset="0"/>
              <a:cs typeface="Arial" panose="020B0604020202020204" pitchFamily="34" charset="0"/>
            </a:rPr>
            <a:t>Root Mean Squared Error (RMSE)</a:t>
          </a:r>
          <a:endParaRPr lang="en-PK" sz="2500" dirty="0">
            <a:latin typeface="Arial" panose="020B0604020202020204" pitchFamily="34" charset="0"/>
            <a:cs typeface="Arial" panose="020B0604020202020204" pitchFamily="34" charset="0"/>
          </a:endParaRPr>
        </a:p>
      </dgm:t>
    </dgm:pt>
    <dgm:pt modelId="{889631E7-8F07-4092-9761-15636DB2C1A6}" type="parTrans" cxnId="{20A47C89-40CA-4B86-B79F-12648CBC62B6}">
      <dgm:prSet/>
      <dgm:spPr/>
      <dgm:t>
        <a:bodyPr/>
        <a:lstStyle/>
        <a:p>
          <a:endParaRPr lang="en-PK"/>
        </a:p>
      </dgm:t>
    </dgm:pt>
    <dgm:pt modelId="{5751666F-ADCE-41F1-BAD4-BF1133B2F756}" type="sibTrans" cxnId="{20A47C89-40CA-4B86-B79F-12648CBC62B6}">
      <dgm:prSet/>
      <dgm:spPr/>
      <dgm:t>
        <a:bodyPr/>
        <a:lstStyle/>
        <a:p>
          <a:endParaRPr lang="en-PK"/>
        </a:p>
      </dgm:t>
    </dgm:pt>
    <dgm:pt modelId="{721AE7DA-4D5F-4CD2-AB7A-E27AB0CE29B3}" type="pres">
      <dgm:prSet presAssocID="{E7F21F69-D087-42DA-A832-F9333F25FE19}" presName="linear" presStyleCnt="0">
        <dgm:presLayoutVars>
          <dgm:animLvl val="lvl"/>
          <dgm:resizeHandles val="exact"/>
        </dgm:presLayoutVars>
      </dgm:prSet>
      <dgm:spPr/>
    </dgm:pt>
    <dgm:pt modelId="{AFC6BB26-79BB-4240-B876-E87F7E018CCE}" type="pres">
      <dgm:prSet presAssocID="{CF01E709-9224-4F22-8AE3-6EC073A1B9C1}" presName="parentText" presStyleLbl="node1" presStyleIdx="0" presStyleCnt="1" custLinFactNeighborX="935" custLinFactNeighborY="-95022">
        <dgm:presLayoutVars>
          <dgm:chMax val="0"/>
          <dgm:bulletEnabled val="1"/>
        </dgm:presLayoutVars>
      </dgm:prSet>
      <dgm:spPr/>
    </dgm:pt>
    <dgm:pt modelId="{5222C51F-C60D-44D7-A103-13BA0B8689AF}" type="pres">
      <dgm:prSet presAssocID="{CF01E709-9224-4F22-8AE3-6EC073A1B9C1}" presName="childText" presStyleLbl="revTx" presStyleIdx="0" presStyleCnt="1" custLinFactNeighborX="187" custLinFactNeighborY="-16253">
        <dgm:presLayoutVars>
          <dgm:bulletEnabled val="1"/>
        </dgm:presLayoutVars>
      </dgm:prSet>
      <dgm:spPr/>
    </dgm:pt>
  </dgm:ptLst>
  <dgm:cxnLst>
    <dgm:cxn modelId="{9AEB755F-D5E7-4B35-9316-AF6FFF4EC394}" type="presOf" srcId="{302A582A-4825-4A61-B904-DDC07E817860}" destId="{5222C51F-C60D-44D7-A103-13BA0B8689AF}" srcOrd="0" destOrd="0" presId="urn:microsoft.com/office/officeart/2005/8/layout/vList2"/>
    <dgm:cxn modelId="{B3312670-F43A-4973-9AD6-3A7982A21D65}" srcId="{E7F21F69-D087-42DA-A832-F9333F25FE19}" destId="{CF01E709-9224-4F22-8AE3-6EC073A1B9C1}" srcOrd="0" destOrd="0" parTransId="{39A6690F-F314-4CEE-94B6-AF31D005F772}" sibTransId="{F4CACC38-EDD2-49BC-BD7A-75AE2F181659}"/>
    <dgm:cxn modelId="{3B5A5C71-437C-40FB-A8F3-2D1B34664AF8}" type="presOf" srcId="{E7F21F69-D087-42DA-A832-F9333F25FE19}" destId="{721AE7DA-4D5F-4CD2-AB7A-E27AB0CE29B3}" srcOrd="0" destOrd="0" presId="urn:microsoft.com/office/officeart/2005/8/layout/vList2"/>
    <dgm:cxn modelId="{1359877C-3987-438D-BD57-F773840C6218}" srcId="{CF01E709-9224-4F22-8AE3-6EC073A1B9C1}" destId="{302A582A-4825-4A61-B904-DDC07E817860}" srcOrd="0" destOrd="0" parTransId="{66BFE240-3EF8-4500-AE6A-0B835742EB75}" sibTransId="{41CEF661-3FCF-40E1-8A8E-72BB6060B79D}"/>
    <dgm:cxn modelId="{EDD1D57D-EEAB-4690-A1AE-32EF31029F3E}" type="presOf" srcId="{23FF0E38-8B48-42F3-893F-5437D9BC9DBC}" destId="{5222C51F-C60D-44D7-A103-13BA0B8689AF}" srcOrd="0" destOrd="1" presId="urn:microsoft.com/office/officeart/2005/8/layout/vList2"/>
    <dgm:cxn modelId="{193A6584-53BE-484C-A5BC-CEB01404E95B}" type="presOf" srcId="{937F3722-5654-4898-99B9-43164997F1F9}" destId="{5222C51F-C60D-44D7-A103-13BA0B8689AF}" srcOrd="0" destOrd="2" presId="urn:microsoft.com/office/officeart/2005/8/layout/vList2"/>
    <dgm:cxn modelId="{20A47C89-40CA-4B86-B79F-12648CBC62B6}" srcId="{CF01E709-9224-4F22-8AE3-6EC073A1B9C1}" destId="{937F3722-5654-4898-99B9-43164997F1F9}" srcOrd="2" destOrd="0" parTransId="{889631E7-8F07-4092-9761-15636DB2C1A6}" sibTransId="{5751666F-ADCE-41F1-BAD4-BF1133B2F756}"/>
    <dgm:cxn modelId="{6DB8C5C0-64D1-4506-BB2B-A09BEFD5A943}" srcId="{CF01E709-9224-4F22-8AE3-6EC073A1B9C1}" destId="{23FF0E38-8B48-42F3-893F-5437D9BC9DBC}" srcOrd="1" destOrd="0" parTransId="{1CA99317-31E4-4A28-96B7-DAE06D539E7C}" sibTransId="{F32F7DEE-6A6C-495D-98CB-D1167689FC7B}"/>
    <dgm:cxn modelId="{DF8135CA-61FF-4778-8EDA-0B1685A1E309}" type="presOf" srcId="{CF01E709-9224-4F22-8AE3-6EC073A1B9C1}" destId="{AFC6BB26-79BB-4240-B876-E87F7E018CCE}" srcOrd="0" destOrd="0" presId="urn:microsoft.com/office/officeart/2005/8/layout/vList2"/>
    <dgm:cxn modelId="{4BDB942F-B0FB-4717-8A6E-7CA7818D3526}" type="presParOf" srcId="{721AE7DA-4D5F-4CD2-AB7A-E27AB0CE29B3}" destId="{AFC6BB26-79BB-4240-B876-E87F7E018CCE}" srcOrd="0" destOrd="0" presId="urn:microsoft.com/office/officeart/2005/8/layout/vList2"/>
    <dgm:cxn modelId="{ACC13AD3-01DC-4C52-B7F9-BAC061587EF3}" type="presParOf" srcId="{721AE7DA-4D5F-4CD2-AB7A-E27AB0CE29B3}" destId="{5222C51F-C60D-44D7-A103-13BA0B8689A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C6BB26-79BB-4240-B876-E87F7E018CCE}">
      <dsp:nvSpPr>
        <dsp:cNvPr id="0" name=""/>
        <dsp:cNvSpPr/>
      </dsp:nvSpPr>
      <dsp:spPr>
        <a:xfrm>
          <a:off x="0" y="0"/>
          <a:ext cx="10515600" cy="13308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latin typeface="Arial" panose="020B0604020202020204" pitchFamily="34" charset="0"/>
              <a:cs typeface="Arial" panose="020B0604020202020204" pitchFamily="34" charset="0"/>
            </a:rPr>
            <a:t>The model’s effectiveness is assessed by estimating numerous statistical error metrices and fitness indicators. The following error metrices are used to assess the model:</a:t>
          </a:r>
          <a:endParaRPr lang="en-US" sz="2500" kern="1200" dirty="0">
            <a:latin typeface="Arial" panose="020B0604020202020204" pitchFamily="34" charset="0"/>
            <a:cs typeface="Arial" panose="020B0604020202020204" pitchFamily="34" charset="0"/>
          </a:endParaRPr>
        </a:p>
      </dsp:txBody>
      <dsp:txXfrm>
        <a:off x="64968" y="64968"/>
        <a:ext cx="10385664" cy="1200939"/>
      </dsp:txXfrm>
    </dsp:sp>
    <dsp:sp modelId="{5222C51F-C60D-44D7-A103-13BA0B8689AF}">
      <dsp:nvSpPr>
        <dsp:cNvPr id="0" name=""/>
        <dsp:cNvSpPr/>
      </dsp:nvSpPr>
      <dsp:spPr>
        <a:xfrm>
          <a:off x="0" y="2189801"/>
          <a:ext cx="10515600" cy="1210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1750" rIns="177800" bIns="3175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latin typeface="Arial" panose="020B0604020202020204" pitchFamily="34" charset="0"/>
              <a:cs typeface="Arial" panose="020B0604020202020204" pitchFamily="34" charset="0"/>
            </a:rPr>
            <a:t>Coefficient of Correlation (R)</a:t>
          </a:r>
          <a:endParaRPr lang="en-US" sz="2500" b="0" kern="1200" dirty="0">
            <a:latin typeface="Arial" panose="020B0604020202020204" pitchFamily="34" charset="0"/>
            <a:cs typeface="Arial" panose="020B0604020202020204" pitchFamily="34" charset="0"/>
          </a:endParaRPr>
        </a:p>
        <a:p>
          <a:pPr marL="228600" lvl="1" indent="-228600" algn="l" defTabSz="1111250">
            <a:lnSpc>
              <a:spcPct val="90000"/>
            </a:lnSpc>
            <a:spcBef>
              <a:spcPct val="0"/>
            </a:spcBef>
            <a:spcAft>
              <a:spcPct val="20000"/>
            </a:spcAft>
            <a:buFont typeface="Symbol" panose="05050102010706020507" pitchFamily="18" charset="2"/>
            <a:buChar char=""/>
          </a:pPr>
          <a:r>
            <a:rPr lang="en-GB" sz="2500" kern="1200" dirty="0">
              <a:latin typeface="Arial" panose="020B0604020202020204" pitchFamily="34" charset="0"/>
              <a:cs typeface="Arial" panose="020B0604020202020204" pitchFamily="34" charset="0"/>
            </a:rPr>
            <a:t>Mean Absolute Error (MAE)</a:t>
          </a:r>
          <a:endParaRPr lang="en-PK" sz="2500" kern="1200" dirty="0">
            <a:latin typeface="Arial" panose="020B0604020202020204" pitchFamily="34" charset="0"/>
            <a:cs typeface="Arial" panose="020B0604020202020204" pitchFamily="34" charset="0"/>
          </a:endParaRPr>
        </a:p>
        <a:p>
          <a:pPr marL="228600" lvl="1" indent="-228600" algn="l" defTabSz="1111250">
            <a:lnSpc>
              <a:spcPct val="90000"/>
            </a:lnSpc>
            <a:spcBef>
              <a:spcPct val="0"/>
            </a:spcBef>
            <a:spcAft>
              <a:spcPct val="20000"/>
            </a:spcAft>
            <a:buFont typeface="Symbol" panose="05050102010706020507" pitchFamily="18" charset="2"/>
            <a:buChar char=""/>
          </a:pPr>
          <a:r>
            <a:rPr lang="en-GB" sz="2500" kern="1200" dirty="0">
              <a:latin typeface="Arial" panose="020B0604020202020204" pitchFamily="34" charset="0"/>
              <a:cs typeface="Arial" panose="020B0604020202020204" pitchFamily="34" charset="0"/>
            </a:rPr>
            <a:t>Root Mean Squared Error (RMSE)</a:t>
          </a:r>
          <a:endParaRPr lang="en-PK" sz="2500" kern="1200" dirty="0">
            <a:latin typeface="Arial" panose="020B0604020202020204" pitchFamily="34" charset="0"/>
            <a:cs typeface="Arial" panose="020B0604020202020204" pitchFamily="34" charset="0"/>
          </a:endParaRPr>
        </a:p>
      </dsp:txBody>
      <dsp:txXfrm>
        <a:off x="0" y="2189801"/>
        <a:ext cx="10515600" cy="12109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8-13T08:30:01.946"/>
    </inkml:context>
    <inkml:brush xml:id="br0">
      <inkml:brushProperty name="width" value="0.35" units="cm"/>
      <inkml:brushProperty name="height" value="0.35" units="cm"/>
      <inkml:brushProperty name="color" value="#FFFFFF"/>
    </inkml:brush>
  </inkml:definitions>
  <inkml:trace contextRef="#ctx0" brushRef="#br0">1 44 24575,'707'-23'0,"-318"6"0,374 14 62,-397 5-1489</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B06B3-D440-40D5-B77E-B8FA82460937}" type="datetimeFigureOut">
              <a:rPr lang="en-PK" smtClean="0"/>
              <a:t>19/09/2023</a:t>
            </a:fld>
            <a:endParaRPr lang="en-P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396CE6-DDB5-4ECE-8AFA-22033FD253BC}" type="slidenum">
              <a:rPr lang="en-PK" smtClean="0"/>
              <a:t>‹#›</a:t>
            </a:fld>
            <a:endParaRPr lang="en-PK"/>
          </a:p>
        </p:txBody>
      </p:sp>
    </p:spTree>
    <p:extLst>
      <p:ext uri="{BB962C8B-B14F-4D97-AF65-F5344CB8AC3E}">
        <p14:creationId xmlns:p14="http://schemas.microsoft.com/office/powerpoint/2010/main" val="55418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5DE52-9DC5-0E45-E168-3BB8AA5A04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PK"/>
          </a:p>
        </p:txBody>
      </p:sp>
      <p:sp>
        <p:nvSpPr>
          <p:cNvPr id="3" name="Subtitle 2">
            <a:extLst>
              <a:ext uri="{FF2B5EF4-FFF2-40B4-BE49-F238E27FC236}">
                <a16:creationId xmlns:a16="http://schemas.microsoft.com/office/drawing/2014/main" id="{7DF9C57E-11C8-27F7-6264-099194BE61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PK"/>
          </a:p>
        </p:txBody>
      </p:sp>
      <p:sp>
        <p:nvSpPr>
          <p:cNvPr id="4" name="Date Placeholder 3">
            <a:extLst>
              <a:ext uri="{FF2B5EF4-FFF2-40B4-BE49-F238E27FC236}">
                <a16:creationId xmlns:a16="http://schemas.microsoft.com/office/drawing/2014/main" id="{388764DE-D950-E9AA-A98D-BFAA923DB4EF}"/>
              </a:ext>
            </a:extLst>
          </p:cNvPr>
          <p:cNvSpPr>
            <a:spLocks noGrp="1"/>
          </p:cNvSpPr>
          <p:nvPr>
            <p:ph type="dt" sz="half" idx="10"/>
          </p:nvPr>
        </p:nvSpPr>
        <p:spPr/>
        <p:txBody>
          <a:bodyPr/>
          <a:lstStyle/>
          <a:p>
            <a:fld id="{38AA1E1F-08C0-4E9E-90DD-3294DEF89CD8}" type="datetimeFigureOut">
              <a:rPr lang="en-PK" smtClean="0"/>
              <a:t>19/09/2023</a:t>
            </a:fld>
            <a:endParaRPr lang="en-PK"/>
          </a:p>
        </p:txBody>
      </p:sp>
      <p:sp>
        <p:nvSpPr>
          <p:cNvPr id="5" name="Footer Placeholder 4">
            <a:extLst>
              <a:ext uri="{FF2B5EF4-FFF2-40B4-BE49-F238E27FC236}">
                <a16:creationId xmlns:a16="http://schemas.microsoft.com/office/drawing/2014/main" id="{EDE009FF-98A7-5102-9A21-B556233C45B7}"/>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0EA83F77-E6E5-C484-1617-8A4973183615}"/>
              </a:ext>
            </a:extLst>
          </p:cNvPr>
          <p:cNvSpPr>
            <a:spLocks noGrp="1"/>
          </p:cNvSpPr>
          <p:nvPr>
            <p:ph type="sldNum" sz="quarter" idx="12"/>
          </p:nvPr>
        </p:nvSpPr>
        <p:spPr/>
        <p:txBody>
          <a:bodyPr/>
          <a:lstStyle/>
          <a:p>
            <a:fld id="{4A473A51-6262-4F17-9D3D-07973002ECFA}" type="slidenum">
              <a:rPr lang="en-PK" smtClean="0"/>
              <a:t>‹#›</a:t>
            </a:fld>
            <a:endParaRPr lang="en-PK"/>
          </a:p>
        </p:txBody>
      </p:sp>
    </p:spTree>
    <p:extLst>
      <p:ext uri="{BB962C8B-B14F-4D97-AF65-F5344CB8AC3E}">
        <p14:creationId xmlns:p14="http://schemas.microsoft.com/office/powerpoint/2010/main" val="2118044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721C6-E7BE-9E0D-61F9-9D646B06F168}"/>
              </a:ext>
            </a:extLst>
          </p:cNvPr>
          <p:cNvSpPr>
            <a:spLocks noGrp="1"/>
          </p:cNvSpPr>
          <p:nvPr>
            <p:ph type="title"/>
          </p:nvPr>
        </p:nvSpPr>
        <p:spPr/>
        <p:txBody>
          <a:bodyPr/>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34480E32-42FE-9EF9-FD97-D791FE2F0B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FAD08F27-DDA4-8868-A9D7-3B67EE4009BA}"/>
              </a:ext>
            </a:extLst>
          </p:cNvPr>
          <p:cNvSpPr>
            <a:spLocks noGrp="1"/>
          </p:cNvSpPr>
          <p:nvPr>
            <p:ph type="dt" sz="half" idx="10"/>
          </p:nvPr>
        </p:nvSpPr>
        <p:spPr/>
        <p:txBody>
          <a:bodyPr/>
          <a:lstStyle/>
          <a:p>
            <a:fld id="{38AA1E1F-08C0-4E9E-90DD-3294DEF89CD8}" type="datetimeFigureOut">
              <a:rPr lang="en-PK" smtClean="0"/>
              <a:t>19/09/2023</a:t>
            </a:fld>
            <a:endParaRPr lang="en-PK"/>
          </a:p>
        </p:txBody>
      </p:sp>
      <p:sp>
        <p:nvSpPr>
          <p:cNvPr id="5" name="Footer Placeholder 4">
            <a:extLst>
              <a:ext uri="{FF2B5EF4-FFF2-40B4-BE49-F238E27FC236}">
                <a16:creationId xmlns:a16="http://schemas.microsoft.com/office/drawing/2014/main" id="{2C2422B7-AF34-EF9D-D8B3-208BC284A06C}"/>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BF02FC1F-08BD-5A74-4D24-58CD15A54BBD}"/>
              </a:ext>
            </a:extLst>
          </p:cNvPr>
          <p:cNvSpPr>
            <a:spLocks noGrp="1"/>
          </p:cNvSpPr>
          <p:nvPr>
            <p:ph type="sldNum" sz="quarter" idx="12"/>
          </p:nvPr>
        </p:nvSpPr>
        <p:spPr/>
        <p:txBody>
          <a:bodyPr/>
          <a:lstStyle/>
          <a:p>
            <a:fld id="{4A473A51-6262-4F17-9D3D-07973002ECFA}" type="slidenum">
              <a:rPr lang="en-PK" smtClean="0"/>
              <a:t>‹#›</a:t>
            </a:fld>
            <a:endParaRPr lang="en-PK"/>
          </a:p>
        </p:txBody>
      </p:sp>
    </p:spTree>
    <p:extLst>
      <p:ext uri="{BB962C8B-B14F-4D97-AF65-F5344CB8AC3E}">
        <p14:creationId xmlns:p14="http://schemas.microsoft.com/office/powerpoint/2010/main" val="3389588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9D3A53-6B4E-C23E-37D1-DFF2DCADF9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1565EB03-F482-701B-DB02-1E255B3805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94FB860A-96A0-77B4-1687-46319A973FB0}"/>
              </a:ext>
            </a:extLst>
          </p:cNvPr>
          <p:cNvSpPr>
            <a:spLocks noGrp="1"/>
          </p:cNvSpPr>
          <p:nvPr>
            <p:ph type="dt" sz="half" idx="10"/>
          </p:nvPr>
        </p:nvSpPr>
        <p:spPr/>
        <p:txBody>
          <a:bodyPr/>
          <a:lstStyle/>
          <a:p>
            <a:fld id="{38AA1E1F-08C0-4E9E-90DD-3294DEF89CD8}" type="datetimeFigureOut">
              <a:rPr lang="en-PK" smtClean="0"/>
              <a:t>19/09/2023</a:t>
            </a:fld>
            <a:endParaRPr lang="en-PK"/>
          </a:p>
        </p:txBody>
      </p:sp>
      <p:sp>
        <p:nvSpPr>
          <p:cNvPr id="5" name="Footer Placeholder 4">
            <a:extLst>
              <a:ext uri="{FF2B5EF4-FFF2-40B4-BE49-F238E27FC236}">
                <a16:creationId xmlns:a16="http://schemas.microsoft.com/office/drawing/2014/main" id="{D1507EDA-8056-2FE1-89E5-D50232CC3FFD}"/>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B230E883-DAF1-8B0A-50C5-9D41264691C0}"/>
              </a:ext>
            </a:extLst>
          </p:cNvPr>
          <p:cNvSpPr>
            <a:spLocks noGrp="1"/>
          </p:cNvSpPr>
          <p:nvPr>
            <p:ph type="sldNum" sz="quarter" idx="12"/>
          </p:nvPr>
        </p:nvSpPr>
        <p:spPr/>
        <p:txBody>
          <a:bodyPr/>
          <a:lstStyle/>
          <a:p>
            <a:fld id="{4A473A51-6262-4F17-9D3D-07973002ECFA}" type="slidenum">
              <a:rPr lang="en-PK" smtClean="0"/>
              <a:t>‹#›</a:t>
            </a:fld>
            <a:endParaRPr lang="en-PK"/>
          </a:p>
        </p:txBody>
      </p:sp>
    </p:spTree>
    <p:extLst>
      <p:ext uri="{BB962C8B-B14F-4D97-AF65-F5344CB8AC3E}">
        <p14:creationId xmlns:p14="http://schemas.microsoft.com/office/powerpoint/2010/main" val="3192205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5F760-4AC3-60EF-94C8-DF258771DA41}"/>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681E0DD8-6771-3C54-59E8-48CD5D962D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6305F9A4-2916-C009-46D3-D9CBFB6EEAD1}"/>
              </a:ext>
            </a:extLst>
          </p:cNvPr>
          <p:cNvSpPr>
            <a:spLocks noGrp="1"/>
          </p:cNvSpPr>
          <p:nvPr>
            <p:ph type="dt" sz="half" idx="10"/>
          </p:nvPr>
        </p:nvSpPr>
        <p:spPr/>
        <p:txBody>
          <a:bodyPr/>
          <a:lstStyle/>
          <a:p>
            <a:fld id="{38AA1E1F-08C0-4E9E-90DD-3294DEF89CD8}" type="datetimeFigureOut">
              <a:rPr lang="en-PK" smtClean="0"/>
              <a:t>19/09/2023</a:t>
            </a:fld>
            <a:endParaRPr lang="en-PK"/>
          </a:p>
        </p:txBody>
      </p:sp>
      <p:sp>
        <p:nvSpPr>
          <p:cNvPr id="5" name="Footer Placeholder 4">
            <a:extLst>
              <a:ext uri="{FF2B5EF4-FFF2-40B4-BE49-F238E27FC236}">
                <a16:creationId xmlns:a16="http://schemas.microsoft.com/office/drawing/2014/main" id="{493E8F95-966D-DF7B-DD2E-FD6D93AB4D77}"/>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A8707D22-B9B9-F920-687B-443898549247}"/>
              </a:ext>
            </a:extLst>
          </p:cNvPr>
          <p:cNvSpPr>
            <a:spLocks noGrp="1"/>
          </p:cNvSpPr>
          <p:nvPr>
            <p:ph type="sldNum" sz="quarter" idx="12"/>
          </p:nvPr>
        </p:nvSpPr>
        <p:spPr/>
        <p:txBody>
          <a:bodyPr/>
          <a:lstStyle/>
          <a:p>
            <a:fld id="{4A473A51-6262-4F17-9D3D-07973002ECFA}" type="slidenum">
              <a:rPr lang="en-PK" smtClean="0"/>
              <a:t>‹#›</a:t>
            </a:fld>
            <a:endParaRPr lang="en-PK"/>
          </a:p>
        </p:txBody>
      </p:sp>
    </p:spTree>
    <p:extLst>
      <p:ext uri="{BB962C8B-B14F-4D97-AF65-F5344CB8AC3E}">
        <p14:creationId xmlns:p14="http://schemas.microsoft.com/office/powerpoint/2010/main" val="3915448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02334-C307-3E0F-9F71-24A20D46C8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PK"/>
          </a:p>
        </p:txBody>
      </p:sp>
      <p:sp>
        <p:nvSpPr>
          <p:cNvPr id="3" name="Text Placeholder 2">
            <a:extLst>
              <a:ext uri="{FF2B5EF4-FFF2-40B4-BE49-F238E27FC236}">
                <a16:creationId xmlns:a16="http://schemas.microsoft.com/office/drawing/2014/main" id="{BE76EC76-5C0A-5A99-0F66-291285B979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88A20E-EC14-C03B-5B41-2D726F7CFE5D}"/>
              </a:ext>
            </a:extLst>
          </p:cNvPr>
          <p:cNvSpPr>
            <a:spLocks noGrp="1"/>
          </p:cNvSpPr>
          <p:nvPr>
            <p:ph type="dt" sz="half" idx="10"/>
          </p:nvPr>
        </p:nvSpPr>
        <p:spPr/>
        <p:txBody>
          <a:bodyPr/>
          <a:lstStyle/>
          <a:p>
            <a:fld id="{38AA1E1F-08C0-4E9E-90DD-3294DEF89CD8}" type="datetimeFigureOut">
              <a:rPr lang="en-PK" smtClean="0"/>
              <a:t>19/09/2023</a:t>
            </a:fld>
            <a:endParaRPr lang="en-PK"/>
          </a:p>
        </p:txBody>
      </p:sp>
      <p:sp>
        <p:nvSpPr>
          <p:cNvPr id="5" name="Footer Placeholder 4">
            <a:extLst>
              <a:ext uri="{FF2B5EF4-FFF2-40B4-BE49-F238E27FC236}">
                <a16:creationId xmlns:a16="http://schemas.microsoft.com/office/drawing/2014/main" id="{843BBD19-5136-2AF3-4887-47E48F33F92C}"/>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21F8A1A7-132E-B60E-3E6E-2C18E5B12A8C}"/>
              </a:ext>
            </a:extLst>
          </p:cNvPr>
          <p:cNvSpPr>
            <a:spLocks noGrp="1"/>
          </p:cNvSpPr>
          <p:nvPr>
            <p:ph type="sldNum" sz="quarter" idx="12"/>
          </p:nvPr>
        </p:nvSpPr>
        <p:spPr/>
        <p:txBody>
          <a:bodyPr/>
          <a:lstStyle/>
          <a:p>
            <a:fld id="{4A473A51-6262-4F17-9D3D-07973002ECFA}" type="slidenum">
              <a:rPr lang="en-PK" smtClean="0"/>
              <a:t>‹#›</a:t>
            </a:fld>
            <a:endParaRPr lang="en-PK"/>
          </a:p>
        </p:txBody>
      </p:sp>
    </p:spTree>
    <p:extLst>
      <p:ext uri="{BB962C8B-B14F-4D97-AF65-F5344CB8AC3E}">
        <p14:creationId xmlns:p14="http://schemas.microsoft.com/office/powerpoint/2010/main" val="850502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149EE-E8F3-0C04-2316-5ECE9EA6BACF}"/>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43A1434A-5AE8-8EEA-4EBA-19FBC52F78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Content Placeholder 3">
            <a:extLst>
              <a:ext uri="{FF2B5EF4-FFF2-40B4-BE49-F238E27FC236}">
                <a16:creationId xmlns:a16="http://schemas.microsoft.com/office/drawing/2014/main" id="{70686DA9-E1E6-72EE-8AED-BFBF845012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Date Placeholder 4">
            <a:extLst>
              <a:ext uri="{FF2B5EF4-FFF2-40B4-BE49-F238E27FC236}">
                <a16:creationId xmlns:a16="http://schemas.microsoft.com/office/drawing/2014/main" id="{74AF962D-819D-27E3-CCC0-D129CB192029}"/>
              </a:ext>
            </a:extLst>
          </p:cNvPr>
          <p:cNvSpPr>
            <a:spLocks noGrp="1"/>
          </p:cNvSpPr>
          <p:nvPr>
            <p:ph type="dt" sz="half" idx="10"/>
          </p:nvPr>
        </p:nvSpPr>
        <p:spPr/>
        <p:txBody>
          <a:bodyPr/>
          <a:lstStyle/>
          <a:p>
            <a:fld id="{38AA1E1F-08C0-4E9E-90DD-3294DEF89CD8}" type="datetimeFigureOut">
              <a:rPr lang="en-PK" smtClean="0"/>
              <a:t>19/09/2023</a:t>
            </a:fld>
            <a:endParaRPr lang="en-PK"/>
          </a:p>
        </p:txBody>
      </p:sp>
      <p:sp>
        <p:nvSpPr>
          <p:cNvPr id="6" name="Footer Placeholder 5">
            <a:extLst>
              <a:ext uri="{FF2B5EF4-FFF2-40B4-BE49-F238E27FC236}">
                <a16:creationId xmlns:a16="http://schemas.microsoft.com/office/drawing/2014/main" id="{E4A13397-86AB-B70A-C60C-4C159CEFD940}"/>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D1F1A6AF-4020-8D3E-9710-9FF79568C14E}"/>
              </a:ext>
            </a:extLst>
          </p:cNvPr>
          <p:cNvSpPr>
            <a:spLocks noGrp="1"/>
          </p:cNvSpPr>
          <p:nvPr>
            <p:ph type="sldNum" sz="quarter" idx="12"/>
          </p:nvPr>
        </p:nvSpPr>
        <p:spPr/>
        <p:txBody>
          <a:bodyPr/>
          <a:lstStyle/>
          <a:p>
            <a:fld id="{4A473A51-6262-4F17-9D3D-07973002ECFA}" type="slidenum">
              <a:rPr lang="en-PK" smtClean="0"/>
              <a:t>‹#›</a:t>
            </a:fld>
            <a:endParaRPr lang="en-PK"/>
          </a:p>
        </p:txBody>
      </p:sp>
    </p:spTree>
    <p:extLst>
      <p:ext uri="{BB962C8B-B14F-4D97-AF65-F5344CB8AC3E}">
        <p14:creationId xmlns:p14="http://schemas.microsoft.com/office/powerpoint/2010/main" val="394494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DCB58-6967-4764-6A4D-F43A807C150A}"/>
              </a:ext>
            </a:extLst>
          </p:cNvPr>
          <p:cNvSpPr>
            <a:spLocks noGrp="1"/>
          </p:cNvSpPr>
          <p:nvPr>
            <p:ph type="title"/>
          </p:nvPr>
        </p:nvSpPr>
        <p:spPr>
          <a:xfrm>
            <a:off x="839788" y="365125"/>
            <a:ext cx="10515600" cy="1325563"/>
          </a:xfrm>
        </p:spPr>
        <p:txBody>
          <a:bodyPr/>
          <a:lstStyle/>
          <a:p>
            <a:r>
              <a:rPr lang="en-US"/>
              <a:t>Click to edit Master title style</a:t>
            </a:r>
            <a:endParaRPr lang="en-PK"/>
          </a:p>
        </p:txBody>
      </p:sp>
      <p:sp>
        <p:nvSpPr>
          <p:cNvPr id="3" name="Text Placeholder 2">
            <a:extLst>
              <a:ext uri="{FF2B5EF4-FFF2-40B4-BE49-F238E27FC236}">
                <a16:creationId xmlns:a16="http://schemas.microsoft.com/office/drawing/2014/main" id="{4C51BA33-D410-CF0C-F7C6-5AA780DD3C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8301AC-1703-0033-056C-91751A7939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Text Placeholder 4">
            <a:extLst>
              <a:ext uri="{FF2B5EF4-FFF2-40B4-BE49-F238E27FC236}">
                <a16:creationId xmlns:a16="http://schemas.microsoft.com/office/drawing/2014/main" id="{19BA39AA-72E7-687C-45B1-D3AC8A15F7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D2B862-350E-91C5-99C7-145E86176E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7" name="Date Placeholder 6">
            <a:extLst>
              <a:ext uri="{FF2B5EF4-FFF2-40B4-BE49-F238E27FC236}">
                <a16:creationId xmlns:a16="http://schemas.microsoft.com/office/drawing/2014/main" id="{28D1D3D5-DCB8-0928-EDA2-B40ACF1C6ED6}"/>
              </a:ext>
            </a:extLst>
          </p:cNvPr>
          <p:cNvSpPr>
            <a:spLocks noGrp="1"/>
          </p:cNvSpPr>
          <p:nvPr>
            <p:ph type="dt" sz="half" idx="10"/>
          </p:nvPr>
        </p:nvSpPr>
        <p:spPr/>
        <p:txBody>
          <a:bodyPr/>
          <a:lstStyle/>
          <a:p>
            <a:fld id="{38AA1E1F-08C0-4E9E-90DD-3294DEF89CD8}" type="datetimeFigureOut">
              <a:rPr lang="en-PK" smtClean="0"/>
              <a:t>19/09/2023</a:t>
            </a:fld>
            <a:endParaRPr lang="en-PK"/>
          </a:p>
        </p:txBody>
      </p:sp>
      <p:sp>
        <p:nvSpPr>
          <p:cNvPr id="8" name="Footer Placeholder 7">
            <a:extLst>
              <a:ext uri="{FF2B5EF4-FFF2-40B4-BE49-F238E27FC236}">
                <a16:creationId xmlns:a16="http://schemas.microsoft.com/office/drawing/2014/main" id="{1B7C64E7-F3A0-557E-4A07-94D9EEE09541}"/>
              </a:ext>
            </a:extLst>
          </p:cNvPr>
          <p:cNvSpPr>
            <a:spLocks noGrp="1"/>
          </p:cNvSpPr>
          <p:nvPr>
            <p:ph type="ftr" sz="quarter" idx="11"/>
          </p:nvPr>
        </p:nvSpPr>
        <p:spPr/>
        <p:txBody>
          <a:bodyPr/>
          <a:lstStyle/>
          <a:p>
            <a:endParaRPr lang="en-PK"/>
          </a:p>
        </p:txBody>
      </p:sp>
      <p:sp>
        <p:nvSpPr>
          <p:cNvPr id="9" name="Slide Number Placeholder 8">
            <a:extLst>
              <a:ext uri="{FF2B5EF4-FFF2-40B4-BE49-F238E27FC236}">
                <a16:creationId xmlns:a16="http://schemas.microsoft.com/office/drawing/2014/main" id="{33E96A31-63BC-0F16-D23E-1A6EC51D0510}"/>
              </a:ext>
            </a:extLst>
          </p:cNvPr>
          <p:cNvSpPr>
            <a:spLocks noGrp="1"/>
          </p:cNvSpPr>
          <p:nvPr>
            <p:ph type="sldNum" sz="quarter" idx="12"/>
          </p:nvPr>
        </p:nvSpPr>
        <p:spPr/>
        <p:txBody>
          <a:bodyPr/>
          <a:lstStyle/>
          <a:p>
            <a:fld id="{4A473A51-6262-4F17-9D3D-07973002ECFA}" type="slidenum">
              <a:rPr lang="en-PK" smtClean="0"/>
              <a:t>‹#›</a:t>
            </a:fld>
            <a:endParaRPr lang="en-PK"/>
          </a:p>
        </p:txBody>
      </p:sp>
    </p:spTree>
    <p:extLst>
      <p:ext uri="{BB962C8B-B14F-4D97-AF65-F5344CB8AC3E}">
        <p14:creationId xmlns:p14="http://schemas.microsoft.com/office/powerpoint/2010/main" val="486730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6B042-07C4-F420-077C-3C693ABEEE47}"/>
              </a:ext>
            </a:extLst>
          </p:cNvPr>
          <p:cNvSpPr>
            <a:spLocks noGrp="1"/>
          </p:cNvSpPr>
          <p:nvPr>
            <p:ph type="title"/>
          </p:nvPr>
        </p:nvSpPr>
        <p:spPr/>
        <p:txBody>
          <a:bodyPr/>
          <a:lstStyle/>
          <a:p>
            <a:r>
              <a:rPr lang="en-US"/>
              <a:t>Click to edit Master title style</a:t>
            </a:r>
            <a:endParaRPr lang="en-PK"/>
          </a:p>
        </p:txBody>
      </p:sp>
      <p:sp>
        <p:nvSpPr>
          <p:cNvPr id="3" name="Date Placeholder 2">
            <a:extLst>
              <a:ext uri="{FF2B5EF4-FFF2-40B4-BE49-F238E27FC236}">
                <a16:creationId xmlns:a16="http://schemas.microsoft.com/office/drawing/2014/main" id="{472F8D39-42BD-B793-2351-7B5BE3C98C39}"/>
              </a:ext>
            </a:extLst>
          </p:cNvPr>
          <p:cNvSpPr>
            <a:spLocks noGrp="1"/>
          </p:cNvSpPr>
          <p:nvPr>
            <p:ph type="dt" sz="half" idx="10"/>
          </p:nvPr>
        </p:nvSpPr>
        <p:spPr/>
        <p:txBody>
          <a:bodyPr/>
          <a:lstStyle/>
          <a:p>
            <a:fld id="{38AA1E1F-08C0-4E9E-90DD-3294DEF89CD8}" type="datetimeFigureOut">
              <a:rPr lang="en-PK" smtClean="0"/>
              <a:t>19/09/2023</a:t>
            </a:fld>
            <a:endParaRPr lang="en-PK"/>
          </a:p>
        </p:txBody>
      </p:sp>
      <p:sp>
        <p:nvSpPr>
          <p:cNvPr id="4" name="Footer Placeholder 3">
            <a:extLst>
              <a:ext uri="{FF2B5EF4-FFF2-40B4-BE49-F238E27FC236}">
                <a16:creationId xmlns:a16="http://schemas.microsoft.com/office/drawing/2014/main" id="{6341A0FE-5A28-E801-BA31-DA7DFAC1F627}"/>
              </a:ext>
            </a:extLst>
          </p:cNvPr>
          <p:cNvSpPr>
            <a:spLocks noGrp="1"/>
          </p:cNvSpPr>
          <p:nvPr>
            <p:ph type="ftr" sz="quarter" idx="11"/>
          </p:nvPr>
        </p:nvSpPr>
        <p:spPr/>
        <p:txBody>
          <a:bodyPr/>
          <a:lstStyle/>
          <a:p>
            <a:endParaRPr lang="en-PK"/>
          </a:p>
        </p:txBody>
      </p:sp>
      <p:sp>
        <p:nvSpPr>
          <p:cNvPr id="5" name="Slide Number Placeholder 4">
            <a:extLst>
              <a:ext uri="{FF2B5EF4-FFF2-40B4-BE49-F238E27FC236}">
                <a16:creationId xmlns:a16="http://schemas.microsoft.com/office/drawing/2014/main" id="{80025B7A-C25E-0E15-BE00-9CAE57655C06}"/>
              </a:ext>
            </a:extLst>
          </p:cNvPr>
          <p:cNvSpPr>
            <a:spLocks noGrp="1"/>
          </p:cNvSpPr>
          <p:nvPr>
            <p:ph type="sldNum" sz="quarter" idx="12"/>
          </p:nvPr>
        </p:nvSpPr>
        <p:spPr/>
        <p:txBody>
          <a:bodyPr/>
          <a:lstStyle/>
          <a:p>
            <a:fld id="{4A473A51-6262-4F17-9D3D-07973002ECFA}" type="slidenum">
              <a:rPr lang="en-PK" smtClean="0"/>
              <a:t>‹#›</a:t>
            </a:fld>
            <a:endParaRPr lang="en-PK"/>
          </a:p>
        </p:txBody>
      </p:sp>
    </p:spTree>
    <p:extLst>
      <p:ext uri="{BB962C8B-B14F-4D97-AF65-F5344CB8AC3E}">
        <p14:creationId xmlns:p14="http://schemas.microsoft.com/office/powerpoint/2010/main" val="3583716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EB7259-BA83-DECE-E38A-099A94DF25FB}"/>
              </a:ext>
            </a:extLst>
          </p:cNvPr>
          <p:cNvSpPr>
            <a:spLocks noGrp="1"/>
          </p:cNvSpPr>
          <p:nvPr>
            <p:ph type="dt" sz="half" idx="10"/>
          </p:nvPr>
        </p:nvSpPr>
        <p:spPr/>
        <p:txBody>
          <a:bodyPr/>
          <a:lstStyle/>
          <a:p>
            <a:fld id="{38AA1E1F-08C0-4E9E-90DD-3294DEF89CD8}" type="datetimeFigureOut">
              <a:rPr lang="en-PK" smtClean="0"/>
              <a:t>19/09/2023</a:t>
            </a:fld>
            <a:endParaRPr lang="en-PK"/>
          </a:p>
        </p:txBody>
      </p:sp>
      <p:sp>
        <p:nvSpPr>
          <p:cNvPr id="3" name="Footer Placeholder 2">
            <a:extLst>
              <a:ext uri="{FF2B5EF4-FFF2-40B4-BE49-F238E27FC236}">
                <a16:creationId xmlns:a16="http://schemas.microsoft.com/office/drawing/2014/main" id="{3123AE6A-0641-8963-DE5B-755FB5272517}"/>
              </a:ext>
            </a:extLst>
          </p:cNvPr>
          <p:cNvSpPr>
            <a:spLocks noGrp="1"/>
          </p:cNvSpPr>
          <p:nvPr>
            <p:ph type="ftr" sz="quarter" idx="11"/>
          </p:nvPr>
        </p:nvSpPr>
        <p:spPr/>
        <p:txBody>
          <a:bodyPr/>
          <a:lstStyle/>
          <a:p>
            <a:endParaRPr lang="en-PK"/>
          </a:p>
        </p:txBody>
      </p:sp>
      <p:sp>
        <p:nvSpPr>
          <p:cNvPr id="4" name="Slide Number Placeholder 3">
            <a:extLst>
              <a:ext uri="{FF2B5EF4-FFF2-40B4-BE49-F238E27FC236}">
                <a16:creationId xmlns:a16="http://schemas.microsoft.com/office/drawing/2014/main" id="{22867FBB-26DC-8AD1-88C0-6B26540181A9}"/>
              </a:ext>
            </a:extLst>
          </p:cNvPr>
          <p:cNvSpPr>
            <a:spLocks noGrp="1"/>
          </p:cNvSpPr>
          <p:nvPr>
            <p:ph type="sldNum" sz="quarter" idx="12"/>
          </p:nvPr>
        </p:nvSpPr>
        <p:spPr/>
        <p:txBody>
          <a:bodyPr/>
          <a:lstStyle/>
          <a:p>
            <a:fld id="{4A473A51-6262-4F17-9D3D-07973002ECFA}" type="slidenum">
              <a:rPr lang="en-PK" smtClean="0"/>
              <a:t>‹#›</a:t>
            </a:fld>
            <a:endParaRPr lang="en-PK"/>
          </a:p>
        </p:txBody>
      </p:sp>
    </p:spTree>
    <p:extLst>
      <p:ext uri="{BB962C8B-B14F-4D97-AF65-F5344CB8AC3E}">
        <p14:creationId xmlns:p14="http://schemas.microsoft.com/office/powerpoint/2010/main" val="1456425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29C47-C7AC-A358-D4E1-D58905B86C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Content Placeholder 2">
            <a:extLst>
              <a:ext uri="{FF2B5EF4-FFF2-40B4-BE49-F238E27FC236}">
                <a16:creationId xmlns:a16="http://schemas.microsoft.com/office/drawing/2014/main" id="{D8500116-F213-B134-2ED1-9E1A09BBA5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Text Placeholder 3">
            <a:extLst>
              <a:ext uri="{FF2B5EF4-FFF2-40B4-BE49-F238E27FC236}">
                <a16:creationId xmlns:a16="http://schemas.microsoft.com/office/drawing/2014/main" id="{5EA76905-74D6-9A38-77EE-7698B32462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2A3ECA-3EFD-478F-97EE-16A11E05B228}"/>
              </a:ext>
            </a:extLst>
          </p:cNvPr>
          <p:cNvSpPr>
            <a:spLocks noGrp="1"/>
          </p:cNvSpPr>
          <p:nvPr>
            <p:ph type="dt" sz="half" idx="10"/>
          </p:nvPr>
        </p:nvSpPr>
        <p:spPr/>
        <p:txBody>
          <a:bodyPr/>
          <a:lstStyle/>
          <a:p>
            <a:fld id="{38AA1E1F-08C0-4E9E-90DD-3294DEF89CD8}" type="datetimeFigureOut">
              <a:rPr lang="en-PK" smtClean="0"/>
              <a:t>19/09/2023</a:t>
            </a:fld>
            <a:endParaRPr lang="en-PK"/>
          </a:p>
        </p:txBody>
      </p:sp>
      <p:sp>
        <p:nvSpPr>
          <p:cNvPr id="6" name="Footer Placeholder 5">
            <a:extLst>
              <a:ext uri="{FF2B5EF4-FFF2-40B4-BE49-F238E27FC236}">
                <a16:creationId xmlns:a16="http://schemas.microsoft.com/office/drawing/2014/main" id="{7AFAF889-953A-D423-B315-A86C2F430CB4}"/>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FDB51EE8-D174-04BB-85DD-F0FA0004CF44}"/>
              </a:ext>
            </a:extLst>
          </p:cNvPr>
          <p:cNvSpPr>
            <a:spLocks noGrp="1"/>
          </p:cNvSpPr>
          <p:nvPr>
            <p:ph type="sldNum" sz="quarter" idx="12"/>
          </p:nvPr>
        </p:nvSpPr>
        <p:spPr/>
        <p:txBody>
          <a:bodyPr/>
          <a:lstStyle/>
          <a:p>
            <a:fld id="{4A473A51-6262-4F17-9D3D-07973002ECFA}" type="slidenum">
              <a:rPr lang="en-PK" smtClean="0"/>
              <a:t>‹#›</a:t>
            </a:fld>
            <a:endParaRPr lang="en-PK"/>
          </a:p>
        </p:txBody>
      </p:sp>
    </p:spTree>
    <p:extLst>
      <p:ext uri="{BB962C8B-B14F-4D97-AF65-F5344CB8AC3E}">
        <p14:creationId xmlns:p14="http://schemas.microsoft.com/office/powerpoint/2010/main" val="1513279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9A424-BD07-50A1-3152-FE04CA2731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Picture Placeholder 2">
            <a:extLst>
              <a:ext uri="{FF2B5EF4-FFF2-40B4-BE49-F238E27FC236}">
                <a16:creationId xmlns:a16="http://schemas.microsoft.com/office/drawing/2014/main" id="{5B322EB5-8D68-6A95-155B-3708D493C6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K"/>
          </a:p>
        </p:txBody>
      </p:sp>
      <p:sp>
        <p:nvSpPr>
          <p:cNvPr id="4" name="Text Placeholder 3">
            <a:extLst>
              <a:ext uri="{FF2B5EF4-FFF2-40B4-BE49-F238E27FC236}">
                <a16:creationId xmlns:a16="http://schemas.microsoft.com/office/drawing/2014/main" id="{7BE92D98-A4FE-A2AC-6135-4A805458B8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77DE82-A902-FE55-B4BA-345A6446F356}"/>
              </a:ext>
            </a:extLst>
          </p:cNvPr>
          <p:cNvSpPr>
            <a:spLocks noGrp="1"/>
          </p:cNvSpPr>
          <p:nvPr>
            <p:ph type="dt" sz="half" idx="10"/>
          </p:nvPr>
        </p:nvSpPr>
        <p:spPr/>
        <p:txBody>
          <a:bodyPr/>
          <a:lstStyle/>
          <a:p>
            <a:fld id="{38AA1E1F-08C0-4E9E-90DD-3294DEF89CD8}" type="datetimeFigureOut">
              <a:rPr lang="en-PK" smtClean="0"/>
              <a:t>19/09/2023</a:t>
            </a:fld>
            <a:endParaRPr lang="en-PK"/>
          </a:p>
        </p:txBody>
      </p:sp>
      <p:sp>
        <p:nvSpPr>
          <p:cNvPr id="6" name="Footer Placeholder 5">
            <a:extLst>
              <a:ext uri="{FF2B5EF4-FFF2-40B4-BE49-F238E27FC236}">
                <a16:creationId xmlns:a16="http://schemas.microsoft.com/office/drawing/2014/main" id="{7E818895-18CA-C5D4-5313-8ABCE1770A77}"/>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C5EC4C9E-A53B-4C76-476B-84AE9AD187C2}"/>
              </a:ext>
            </a:extLst>
          </p:cNvPr>
          <p:cNvSpPr>
            <a:spLocks noGrp="1"/>
          </p:cNvSpPr>
          <p:nvPr>
            <p:ph type="sldNum" sz="quarter" idx="12"/>
          </p:nvPr>
        </p:nvSpPr>
        <p:spPr/>
        <p:txBody>
          <a:bodyPr/>
          <a:lstStyle/>
          <a:p>
            <a:fld id="{4A473A51-6262-4F17-9D3D-07973002ECFA}" type="slidenum">
              <a:rPr lang="en-PK" smtClean="0"/>
              <a:t>‹#›</a:t>
            </a:fld>
            <a:endParaRPr lang="en-PK"/>
          </a:p>
        </p:txBody>
      </p:sp>
    </p:spTree>
    <p:extLst>
      <p:ext uri="{BB962C8B-B14F-4D97-AF65-F5344CB8AC3E}">
        <p14:creationId xmlns:p14="http://schemas.microsoft.com/office/powerpoint/2010/main" val="4084453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3E6F86-4837-3822-40CC-D220EFAC28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PK"/>
          </a:p>
        </p:txBody>
      </p:sp>
      <p:sp>
        <p:nvSpPr>
          <p:cNvPr id="3" name="Text Placeholder 2">
            <a:extLst>
              <a:ext uri="{FF2B5EF4-FFF2-40B4-BE49-F238E27FC236}">
                <a16:creationId xmlns:a16="http://schemas.microsoft.com/office/drawing/2014/main" id="{80133CF1-6A42-EC95-4783-9F0F534E9F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0ED61455-3DB3-D625-9876-4C07FCAC92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A1E1F-08C0-4E9E-90DD-3294DEF89CD8}" type="datetimeFigureOut">
              <a:rPr lang="en-PK" smtClean="0"/>
              <a:t>19/09/2023</a:t>
            </a:fld>
            <a:endParaRPr lang="en-PK"/>
          </a:p>
        </p:txBody>
      </p:sp>
      <p:sp>
        <p:nvSpPr>
          <p:cNvPr id="5" name="Footer Placeholder 4">
            <a:extLst>
              <a:ext uri="{FF2B5EF4-FFF2-40B4-BE49-F238E27FC236}">
                <a16:creationId xmlns:a16="http://schemas.microsoft.com/office/drawing/2014/main" id="{37E3992B-F125-D032-9386-B0CEED85DF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K"/>
          </a:p>
        </p:txBody>
      </p:sp>
      <p:sp>
        <p:nvSpPr>
          <p:cNvPr id="6" name="Slide Number Placeholder 5">
            <a:extLst>
              <a:ext uri="{FF2B5EF4-FFF2-40B4-BE49-F238E27FC236}">
                <a16:creationId xmlns:a16="http://schemas.microsoft.com/office/drawing/2014/main" id="{68711F90-8C33-C637-2F3E-C1975CEA87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73A51-6262-4F17-9D3D-07973002ECFA}" type="slidenum">
              <a:rPr lang="en-PK" smtClean="0"/>
              <a:t>‹#›</a:t>
            </a:fld>
            <a:endParaRPr lang="en-PK"/>
          </a:p>
        </p:txBody>
      </p:sp>
    </p:spTree>
    <p:extLst>
      <p:ext uri="{BB962C8B-B14F-4D97-AF65-F5344CB8AC3E}">
        <p14:creationId xmlns:p14="http://schemas.microsoft.com/office/powerpoint/2010/main" val="4205987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omputer script on a screen">
            <a:extLst>
              <a:ext uri="{FF2B5EF4-FFF2-40B4-BE49-F238E27FC236}">
                <a16:creationId xmlns:a16="http://schemas.microsoft.com/office/drawing/2014/main" id="{5877E478-F55F-AC4A-B53B-4EF040B147D1}"/>
              </a:ext>
            </a:extLst>
          </p:cNvPr>
          <p:cNvPicPr>
            <a:picLocks noChangeAspect="1"/>
          </p:cNvPicPr>
          <p:nvPr/>
        </p:nvPicPr>
        <p:blipFill rotWithShape="1">
          <a:blip r:embed="rId2">
            <a:alphaModFix amt="35000"/>
          </a:blip>
          <a:srcRect t="7017" b="8713"/>
          <a:stretch/>
        </p:blipFill>
        <p:spPr>
          <a:xfrm>
            <a:off x="20" y="9833"/>
            <a:ext cx="12191980" cy="6857999"/>
          </a:xfrm>
          <a:prstGeom prst="rect">
            <a:avLst/>
          </a:prstGeom>
        </p:spPr>
      </p:pic>
      <p:sp>
        <p:nvSpPr>
          <p:cNvPr id="2" name="Title 1">
            <a:extLst>
              <a:ext uri="{FF2B5EF4-FFF2-40B4-BE49-F238E27FC236}">
                <a16:creationId xmlns:a16="http://schemas.microsoft.com/office/drawing/2014/main" id="{8C583351-0D11-70AF-ED60-6CBD9FDE479E}"/>
              </a:ext>
            </a:extLst>
          </p:cNvPr>
          <p:cNvSpPr>
            <a:spLocks noGrp="1"/>
          </p:cNvSpPr>
          <p:nvPr>
            <p:ph type="title"/>
          </p:nvPr>
        </p:nvSpPr>
        <p:spPr>
          <a:xfrm>
            <a:off x="838201" y="9833"/>
            <a:ext cx="3313164" cy="6735095"/>
          </a:xfrm>
        </p:spPr>
        <p:txBody>
          <a:bodyPr>
            <a:normAutofit/>
          </a:bodyPr>
          <a:lstStyle/>
          <a:p>
            <a:pPr algn="r"/>
            <a:br>
              <a:rPr lang="en-GB" sz="4000" b="1" dirty="0">
                <a:solidFill>
                  <a:srgbClr val="FFFFFF"/>
                </a:solidFill>
              </a:rPr>
            </a:br>
            <a:br>
              <a:rPr lang="en-GB" sz="4000" b="1" dirty="0">
                <a:solidFill>
                  <a:srgbClr val="FFFFFF"/>
                </a:solidFill>
              </a:rPr>
            </a:br>
            <a:r>
              <a:rPr lang="en-GB" sz="3000" b="1" dirty="0">
                <a:solidFill>
                  <a:srgbClr val="FFFFFF"/>
                </a:solidFill>
              </a:rPr>
              <a:t>Research Title:</a:t>
            </a:r>
            <a:br>
              <a:rPr lang="en-GB" sz="3000" b="1" dirty="0">
                <a:solidFill>
                  <a:srgbClr val="FFFFFF"/>
                </a:solidFill>
              </a:rPr>
            </a:br>
            <a:br>
              <a:rPr lang="en-GB" sz="3000" b="1" dirty="0">
                <a:solidFill>
                  <a:srgbClr val="FFFFFF"/>
                </a:solidFill>
              </a:rPr>
            </a:br>
            <a:br>
              <a:rPr lang="en-GB" sz="3000" b="1" dirty="0">
                <a:solidFill>
                  <a:srgbClr val="FFFFFF"/>
                </a:solidFill>
              </a:rPr>
            </a:br>
            <a:br>
              <a:rPr lang="en-GB" sz="3000" b="1" dirty="0">
                <a:solidFill>
                  <a:srgbClr val="FFFFFF"/>
                </a:solidFill>
              </a:rPr>
            </a:br>
            <a:br>
              <a:rPr lang="en-GB" sz="3000" b="1" dirty="0">
                <a:solidFill>
                  <a:srgbClr val="FFFFFF"/>
                </a:solidFill>
              </a:rPr>
            </a:br>
            <a:r>
              <a:rPr lang="en-GB" sz="3000" kern="100" dirty="0">
                <a:effectLst/>
                <a:latin typeface="+mj-lt"/>
                <a:ea typeface="Calibri" panose="020F0502020204030204" pitchFamily="34" charset="0"/>
                <a:cs typeface="Times New Roman" panose="02020603050405020304" pitchFamily="18" charset="0"/>
              </a:rPr>
              <a:t>Author:</a:t>
            </a:r>
            <a:br>
              <a:rPr lang="en-GB" sz="3000" kern="100" dirty="0">
                <a:effectLst/>
                <a:latin typeface="+mj-lt"/>
                <a:ea typeface="Calibri" panose="020F0502020204030204" pitchFamily="34" charset="0"/>
                <a:cs typeface="Times New Roman" panose="02020603050405020304" pitchFamily="18" charset="0"/>
              </a:rPr>
            </a:br>
            <a:br>
              <a:rPr lang="en-GB" sz="3000" kern="100" dirty="0">
                <a:effectLst/>
                <a:latin typeface="+mj-lt"/>
                <a:ea typeface="Calibri" panose="020F0502020204030204" pitchFamily="34" charset="0"/>
                <a:cs typeface="Times New Roman" panose="02020603050405020304" pitchFamily="18" charset="0"/>
              </a:rPr>
            </a:br>
            <a:br>
              <a:rPr lang="en-GB" sz="3000" kern="100" dirty="0">
                <a:effectLst/>
                <a:latin typeface="+mj-lt"/>
                <a:ea typeface="Calibri" panose="020F0502020204030204" pitchFamily="34" charset="0"/>
                <a:cs typeface="Times New Roman" panose="02020603050405020304" pitchFamily="18" charset="0"/>
              </a:rPr>
            </a:br>
            <a:br>
              <a:rPr lang="en-GB" sz="3000" kern="100" dirty="0">
                <a:effectLst/>
                <a:latin typeface="+mj-lt"/>
                <a:ea typeface="Calibri" panose="020F0502020204030204" pitchFamily="34" charset="0"/>
                <a:cs typeface="Times New Roman" panose="02020603050405020304" pitchFamily="18" charset="0"/>
              </a:rPr>
            </a:br>
            <a:r>
              <a:rPr lang="en-GB" sz="3000" kern="100" dirty="0">
                <a:effectLst/>
                <a:latin typeface="+mj-lt"/>
                <a:ea typeface="Calibri" panose="020F0502020204030204" pitchFamily="34" charset="0"/>
                <a:cs typeface="Times New Roman" panose="02020603050405020304" pitchFamily="18" charset="0"/>
              </a:rPr>
              <a:t>Affiliation:</a:t>
            </a:r>
            <a:endParaRPr lang="en-PK" sz="3000" b="1" dirty="0">
              <a:solidFill>
                <a:srgbClr val="FFFFFF"/>
              </a:solidFill>
            </a:endParaRPr>
          </a:p>
        </p:txBody>
      </p:sp>
      <p:cxnSp>
        <p:nvCxnSpPr>
          <p:cNvPr id="16" name="Straight Connector 15">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5D96E85-9EEE-35B0-0ACE-4E3A0EDED7C9}"/>
              </a:ext>
            </a:extLst>
          </p:cNvPr>
          <p:cNvSpPr>
            <a:spLocks noGrp="1"/>
          </p:cNvSpPr>
          <p:nvPr>
            <p:ph idx="1"/>
          </p:nvPr>
        </p:nvSpPr>
        <p:spPr>
          <a:xfrm>
            <a:off x="5155379" y="9833"/>
            <a:ext cx="5744685" cy="6735095"/>
          </a:xfrm>
        </p:spPr>
        <p:txBody>
          <a:bodyPr anchor="ctr">
            <a:normAutofit/>
          </a:bodyPr>
          <a:lstStyle/>
          <a:p>
            <a:pPr marL="0" indent="0" algn="just">
              <a:lnSpc>
                <a:spcPct val="107000"/>
              </a:lnSpc>
              <a:spcAft>
                <a:spcPts val="800"/>
              </a:spcAft>
              <a:buNone/>
            </a:pPr>
            <a:r>
              <a:rPr lang="en-GB" b="1" kern="0" dirty="0">
                <a:effectLst/>
                <a:latin typeface="+mj-lt"/>
                <a:ea typeface="Times New Roman" panose="02020603050405020304" pitchFamily="18" charset="0"/>
                <a:cs typeface="Arial" panose="020B0604020202020204" pitchFamily="34" charset="0"/>
              </a:rPr>
              <a:t>Estimation of 28-day Compressive Strength of Self-compacting Concrete using Multi Expression Programming (MEP): An Artificial Intelligence approach</a:t>
            </a:r>
          </a:p>
          <a:p>
            <a:pPr marL="0" indent="0" algn="just">
              <a:lnSpc>
                <a:spcPct val="107000"/>
              </a:lnSpc>
              <a:spcAft>
                <a:spcPts val="800"/>
              </a:spcAft>
              <a:buNone/>
            </a:pPr>
            <a:endParaRPr lang="en-GB" b="1" kern="0" dirty="0">
              <a:effectLst/>
              <a:latin typeface="+mj-lt"/>
              <a:ea typeface="Times New Roman" panose="02020603050405020304" pitchFamily="18" charset="0"/>
              <a:cs typeface="Arial" panose="020B0604020202020204" pitchFamily="34" charset="0"/>
            </a:endParaRPr>
          </a:p>
          <a:p>
            <a:pPr marL="0" indent="0" algn="just">
              <a:lnSpc>
                <a:spcPct val="107000"/>
              </a:lnSpc>
              <a:spcAft>
                <a:spcPts val="800"/>
              </a:spcAft>
              <a:buNone/>
            </a:pPr>
            <a:r>
              <a:rPr lang="en-GB" kern="100" dirty="0">
                <a:effectLst/>
                <a:latin typeface="+mj-lt"/>
                <a:ea typeface="Calibri" panose="020F0502020204030204" pitchFamily="34" charset="0"/>
                <a:cs typeface="Times New Roman" panose="02020603050405020304" pitchFamily="18" charset="0"/>
              </a:rPr>
              <a:t>Waleed Bin Inqiad</a:t>
            </a:r>
          </a:p>
          <a:p>
            <a:pPr marL="0" indent="0" algn="just">
              <a:lnSpc>
                <a:spcPct val="107000"/>
              </a:lnSpc>
              <a:spcAft>
                <a:spcPts val="800"/>
              </a:spcAft>
              <a:buNone/>
            </a:pPr>
            <a:endParaRPr lang="en-GB" kern="1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GB" kern="100" dirty="0">
                <a:latin typeface="+mj-lt"/>
                <a:ea typeface="Calibri" panose="020F0502020204030204" pitchFamily="34" charset="0"/>
                <a:cs typeface="Times New Roman" panose="02020603050405020304" pitchFamily="18" charset="0"/>
              </a:rPr>
              <a:t>National University of Sciences and Technology Pakistan</a:t>
            </a:r>
            <a:endParaRPr lang="en-PK" kern="100" dirty="0">
              <a:effectLst/>
              <a:latin typeface="+mj-lt"/>
              <a:ea typeface="Calibri" panose="020F0502020204030204" pitchFamily="34" charset="0"/>
              <a:cs typeface="Times New Roman" panose="02020603050405020304" pitchFamily="18" charset="0"/>
            </a:endParaRPr>
          </a:p>
        </p:txBody>
      </p:sp>
      <p:cxnSp>
        <p:nvCxnSpPr>
          <p:cNvPr id="6" name="Straight Connector 5">
            <a:extLst>
              <a:ext uri="{FF2B5EF4-FFF2-40B4-BE49-F238E27FC236}">
                <a16:creationId xmlns:a16="http://schemas.microsoft.com/office/drawing/2014/main" id="{E93B8A53-6400-516C-C716-845388599599}"/>
              </a:ext>
            </a:extLst>
          </p:cNvPr>
          <p:cNvCxnSpPr>
            <a:cxnSpLocks/>
          </p:cNvCxnSpPr>
          <p:nvPr/>
        </p:nvCxnSpPr>
        <p:spPr>
          <a:xfrm flipV="1">
            <a:off x="4653372" y="9833"/>
            <a:ext cx="0" cy="6848167"/>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00892536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80AB6-33CE-1EC1-A22B-8DC79F7CEA4E}"/>
              </a:ext>
            </a:extLst>
          </p:cNvPr>
          <p:cNvSpPr>
            <a:spLocks noGrp="1"/>
          </p:cNvSpPr>
          <p:nvPr>
            <p:ph type="title"/>
          </p:nvPr>
        </p:nvSpPr>
        <p:spPr>
          <a:xfrm>
            <a:off x="838200" y="248418"/>
            <a:ext cx="10515600" cy="1325563"/>
          </a:xfrm>
        </p:spPr>
        <p:txBody>
          <a:bodyPr>
            <a:normAutofit/>
          </a:bodyPr>
          <a:lstStyle/>
          <a:p>
            <a:pPr algn="ctr"/>
            <a:r>
              <a:rPr lang="en-GB" sz="4000" b="1" u="sng" dirty="0">
                <a:latin typeface="Arial" panose="020B0604020202020204" pitchFamily="34" charset="0"/>
                <a:cs typeface="Arial" panose="020B0604020202020204" pitchFamily="34" charset="0"/>
              </a:rPr>
              <a:t>Error Metrics and Performance Indicators</a:t>
            </a:r>
            <a:endParaRPr lang="en-PK" sz="4000" b="1" u="sng" dirty="0">
              <a:latin typeface="Arial" panose="020B0604020202020204" pitchFamily="34" charset="0"/>
              <a:cs typeface="Arial" panose="020B0604020202020204" pitchFamily="34" charset="0"/>
            </a:endParaRPr>
          </a:p>
        </p:txBody>
      </p:sp>
      <p:graphicFrame>
        <p:nvGraphicFramePr>
          <p:cNvPr id="5" name="Content Placeholder 2">
            <a:extLst>
              <a:ext uri="{FF2B5EF4-FFF2-40B4-BE49-F238E27FC236}">
                <a16:creationId xmlns:a16="http://schemas.microsoft.com/office/drawing/2014/main" id="{66F6CE4D-3FA7-4821-6716-E853C2EB0DDA}"/>
              </a:ext>
            </a:extLst>
          </p:cNvPr>
          <p:cNvGraphicFramePr>
            <a:graphicFrameLocks noGrp="1"/>
          </p:cNvGraphicFramePr>
          <p:nvPr>
            <p:ph idx="1"/>
            <p:extLst>
              <p:ext uri="{D42A27DB-BD31-4B8C-83A1-F6EECF244321}">
                <p14:modId xmlns:p14="http://schemas.microsoft.com/office/powerpoint/2010/main" val="367541242"/>
              </p:ext>
            </p:extLst>
          </p:nvPr>
        </p:nvGraphicFramePr>
        <p:xfrm>
          <a:off x="651387" y="1917290"/>
          <a:ext cx="10515600" cy="46922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9267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59E3-D701-83E3-B292-DA71BBDB5589}"/>
              </a:ext>
            </a:extLst>
          </p:cNvPr>
          <p:cNvSpPr>
            <a:spLocks noGrp="1"/>
          </p:cNvSpPr>
          <p:nvPr>
            <p:ph type="title"/>
          </p:nvPr>
        </p:nvSpPr>
        <p:spPr>
          <a:xfrm>
            <a:off x="838200" y="-126488"/>
            <a:ext cx="10515600" cy="1325563"/>
          </a:xfrm>
        </p:spPr>
        <p:txBody>
          <a:bodyPr>
            <a:normAutofit/>
          </a:bodyPr>
          <a:lstStyle/>
          <a:p>
            <a:pPr algn="ctr"/>
            <a:r>
              <a:rPr lang="en-GB" sz="4000" b="1" u="sng" dirty="0">
                <a:latin typeface="Arial" panose="020B0604020202020204" pitchFamily="34" charset="0"/>
                <a:cs typeface="Arial" panose="020B0604020202020204" pitchFamily="34" charset="0"/>
              </a:rPr>
              <a:t>Development of MEP  Model</a:t>
            </a:r>
            <a:endParaRPr lang="en-PK" sz="4000" b="1"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B9978E1-A537-703D-AFEE-867A20A55254}"/>
              </a:ext>
            </a:extLst>
          </p:cNvPr>
          <p:cNvSpPr>
            <a:spLocks noGrp="1"/>
          </p:cNvSpPr>
          <p:nvPr>
            <p:ph idx="1"/>
          </p:nvPr>
        </p:nvSpPr>
        <p:spPr>
          <a:xfrm>
            <a:off x="838200" y="1199074"/>
            <a:ext cx="10515600" cy="5658925"/>
          </a:xfrm>
        </p:spPr>
        <p:txBody>
          <a:bodyPr/>
          <a:lstStyle/>
          <a:p>
            <a:pPr algn="just"/>
            <a:r>
              <a:rPr lang="en-PK" sz="2500" dirty="0">
                <a:effectLst/>
                <a:latin typeface="Arial" panose="020B0604020202020204" pitchFamily="34" charset="0"/>
                <a:ea typeface="Calibri" panose="020F0502020204030204" pitchFamily="34" charset="0"/>
                <a:cs typeface="Arial" panose="020B0604020202020204" pitchFamily="34" charset="0"/>
              </a:rPr>
              <a:t>MEPX 2021.05.18.0 a commercially available computer tool, was used to implement the MEP algorithm</a:t>
            </a:r>
            <a:r>
              <a:rPr lang="en-GB" sz="2500" dirty="0">
                <a:effectLst/>
                <a:latin typeface="Arial" panose="020B0604020202020204" pitchFamily="34" charset="0"/>
                <a:ea typeface="Calibri" panose="020F0502020204030204" pitchFamily="34" charset="0"/>
                <a:cs typeface="Arial" panose="020B0604020202020204" pitchFamily="34" charset="0"/>
              </a:rPr>
              <a:t>. </a:t>
            </a:r>
          </a:p>
          <a:p>
            <a:pPr algn="just"/>
            <a:r>
              <a:rPr lang="en-PK" sz="2500" dirty="0">
                <a:effectLst/>
                <a:latin typeface="Arial" panose="020B0604020202020204" pitchFamily="34" charset="0"/>
                <a:ea typeface="Calibri" panose="020F0502020204030204" pitchFamily="34" charset="0"/>
                <a:cs typeface="Arial" panose="020B0604020202020204" pitchFamily="34" charset="0"/>
              </a:rPr>
              <a:t>The </a:t>
            </a:r>
            <a:r>
              <a:rPr lang="en-GB" sz="2500" dirty="0">
                <a:effectLst/>
                <a:latin typeface="Arial" panose="020B0604020202020204" pitchFamily="34" charset="0"/>
                <a:ea typeface="Calibri" panose="020F0502020204030204" pitchFamily="34" charset="0"/>
                <a:cs typeface="Arial" panose="020B0604020202020204" pitchFamily="34" charset="0"/>
              </a:rPr>
              <a:t>fitting</a:t>
            </a:r>
            <a:r>
              <a:rPr lang="en-PK" sz="2500" dirty="0">
                <a:effectLst/>
                <a:latin typeface="Arial" panose="020B0604020202020204" pitchFamily="34" charset="0"/>
                <a:ea typeface="Calibri" panose="020F0502020204030204" pitchFamily="34" charset="0"/>
                <a:cs typeface="Arial" panose="020B0604020202020204" pitchFamily="34" charset="0"/>
              </a:rPr>
              <a:t> parameters are chosen using earlier recommendations and a trial-and-error method</a:t>
            </a:r>
            <a:r>
              <a:rPr lang="en-GB" sz="2500" dirty="0">
                <a:effectLst/>
                <a:latin typeface="Arial" panose="020B0604020202020204" pitchFamily="34" charset="0"/>
                <a:ea typeface="Calibri" panose="020F0502020204030204" pitchFamily="34" charset="0"/>
                <a:cs typeface="Arial" panose="020B0604020202020204" pitchFamily="34" charset="0"/>
              </a:rPr>
              <a:t>.</a:t>
            </a:r>
          </a:p>
          <a:p>
            <a:pPr algn="just"/>
            <a:endParaRPr lang="en-GB" sz="1800" dirty="0">
              <a:latin typeface="Times New Roman" panose="02020603050405020304" pitchFamily="18" charset="0"/>
            </a:endParaRPr>
          </a:p>
          <a:p>
            <a:pPr algn="just"/>
            <a:endParaRPr lang="en-GB" dirty="0"/>
          </a:p>
          <a:p>
            <a:pPr algn="just"/>
            <a:endParaRPr lang="en-GB" dirty="0"/>
          </a:p>
          <a:p>
            <a:pPr algn="just"/>
            <a:endParaRPr lang="en-PK" dirty="0"/>
          </a:p>
        </p:txBody>
      </p:sp>
      <p:graphicFrame>
        <p:nvGraphicFramePr>
          <p:cNvPr id="4" name="Table 3">
            <a:extLst>
              <a:ext uri="{FF2B5EF4-FFF2-40B4-BE49-F238E27FC236}">
                <a16:creationId xmlns:a16="http://schemas.microsoft.com/office/drawing/2014/main" id="{6E8FFD08-FAA3-6B7E-F0C7-4E9B217F6146}"/>
              </a:ext>
            </a:extLst>
          </p:cNvPr>
          <p:cNvGraphicFramePr>
            <a:graphicFrameLocks noGrp="1"/>
          </p:cNvGraphicFramePr>
          <p:nvPr>
            <p:extLst>
              <p:ext uri="{D42A27DB-BD31-4B8C-83A1-F6EECF244321}">
                <p14:modId xmlns:p14="http://schemas.microsoft.com/office/powerpoint/2010/main" val="1795724"/>
              </p:ext>
            </p:extLst>
          </p:nvPr>
        </p:nvGraphicFramePr>
        <p:xfrm>
          <a:off x="3215639" y="3002280"/>
          <a:ext cx="6026682" cy="3644326"/>
        </p:xfrm>
        <a:graphic>
          <a:graphicData uri="http://schemas.openxmlformats.org/drawingml/2006/table">
            <a:tbl>
              <a:tblPr firstRow="1" firstCol="1" bandRow="1">
                <a:tableStyleId>{5C22544A-7EE6-4342-B048-85BDC9FD1C3A}</a:tableStyleId>
              </a:tblPr>
              <a:tblGrid>
                <a:gridCol w="3013341">
                  <a:extLst>
                    <a:ext uri="{9D8B030D-6E8A-4147-A177-3AD203B41FA5}">
                      <a16:colId xmlns:a16="http://schemas.microsoft.com/office/drawing/2014/main" val="1776941913"/>
                    </a:ext>
                  </a:extLst>
                </a:gridCol>
                <a:gridCol w="3013341">
                  <a:extLst>
                    <a:ext uri="{9D8B030D-6E8A-4147-A177-3AD203B41FA5}">
                      <a16:colId xmlns:a16="http://schemas.microsoft.com/office/drawing/2014/main" val="2529773364"/>
                    </a:ext>
                  </a:extLst>
                </a:gridCol>
              </a:tblGrid>
              <a:tr h="520618">
                <a:tc>
                  <a:txBody>
                    <a:bodyPr/>
                    <a:lstStyle/>
                    <a:p>
                      <a:pPr algn="ctr">
                        <a:lnSpc>
                          <a:spcPts val="1300"/>
                        </a:lnSpc>
                      </a:pPr>
                      <a:r>
                        <a:rPr lang="en-US" sz="1800" kern="100" dirty="0">
                          <a:effectLst/>
                          <a:latin typeface="Arial" panose="020B0604020202020204" pitchFamily="34" charset="0"/>
                          <a:cs typeface="Arial" panose="020B0604020202020204" pitchFamily="34" charset="0"/>
                        </a:rPr>
                        <a:t>Parameter</a:t>
                      </a:r>
                      <a:endParaRPr lang="en-PK"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ts val="1300"/>
                        </a:lnSpc>
                      </a:pPr>
                      <a:r>
                        <a:rPr lang="en-US" sz="1800" kern="100">
                          <a:effectLst/>
                          <a:latin typeface="Arial" panose="020B0604020202020204" pitchFamily="34" charset="0"/>
                          <a:cs typeface="Arial" panose="020B0604020202020204" pitchFamily="34" charset="0"/>
                        </a:rPr>
                        <a:t>Value</a:t>
                      </a:r>
                      <a:endParaRPr lang="en-PK" sz="18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287778639"/>
                  </a:ext>
                </a:extLst>
              </a:tr>
              <a:tr h="520618">
                <a:tc>
                  <a:txBody>
                    <a:bodyPr/>
                    <a:lstStyle/>
                    <a:p>
                      <a:pPr algn="ctr">
                        <a:lnSpc>
                          <a:spcPts val="1300"/>
                        </a:lnSpc>
                      </a:pPr>
                      <a:r>
                        <a:rPr lang="en-US" sz="1800" kern="100" dirty="0">
                          <a:effectLst/>
                          <a:latin typeface="Arial" panose="020B0604020202020204" pitchFamily="34" charset="0"/>
                          <a:cs typeface="Arial" panose="020B0604020202020204" pitchFamily="34" charset="0"/>
                        </a:rPr>
                        <a:t>No. of Subpopulations</a:t>
                      </a:r>
                      <a:endParaRPr lang="en-PK"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ts val="1300"/>
                        </a:lnSpc>
                      </a:pPr>
                      <a:r>
                        <a:rPr lang="en-US" sz="1800" kern="100">
                          <a:effectLst/>
                          <a:latin typeface="Arial" panose="020B0604020202020204" pitchFamily="34" charset="0"/>
                          <a:cs typeface="Arial" panose="020B0604020202020204" pitchFamily="34" charset="0"/>
                        </a:rPr>
                        <a:t>200</a:t>
                      </a:r>
                      <a:endParaRPr lang="en-PK" sz="18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3108811977"/>
                  </a:ext>
                </a:extLst>
              </a:tr>
              <a:tr h="520618">
                <a:tc>
                  <a:txBody>
                    <a:bodyPr/>
                    <a:lstStyle/>
                    <a:p>
                      <a:pPr algn="ctr">
                        <a:lnSpc>
                          <a:spcPts val="1300"/>
                        </a:lnSpc>
                      </a:pPr>
                      <a:r>
                        <a:rPr lang="en-US" sz="1800" kern="100" dirty="0">
                          <a:effectLst/>
                          <a:latin typeface="Arial" panose="020B0604020202020204" pitchFamily="34" charset="0"/>
                          <a:cs typeface="Arial" panose="020B0604020202020204" pitchFamily="34" charset="0"/>
                        </a:rPr>
                        <a:t>Size of Subpopulation</a:t>
                      </a:r>
                      <a:endParaRPr lang="en-PK"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ts val="1300"/>
                        </a:lnSpc>
                      </a:pPr>
                      <a:r>
                        <a:rPr lang="en-US" sz="1800" kern="100">
                          <a:effectLst/>
                          <a:latin typeface="Arial" panose="020B0604020202020204" pitchFamily="34" charset="0"/>
                          <a:cs typeface="Arial" panose="020B0604020202020204" pitchFamily="34" charset="0"/>
                        </a:rPr>
                        <a:t>1000</a:t>
                      </a:r>
                      <a:endParaRPr lang="en-PK" sz="18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3266380537"/>
                  </a:ext>
                </a:extLst>
              </a:tr>
              <a:tr h="520618">
                <a:tc>
                  <a:txBody>
                    <a:bodyPr/>
                    <a:lstStyle/>
                    <a:p>
                      <a:pPr algn="ctr">
                        <a:lnSpc>
                          <a:spcPts val="1300"/>
                        </a:lnSpc>
                      </a:pPr>
                      <a:r>
                        <a:rPr lang="en-US" sz="1800" kern="100" dirty="0">
                          <a:effectLst/>
                          <a:latin typeface="Arial" panose="020B0604020202020204" pitchFamily="34" charset="0"/>
                          <a:cs typeface="Arial" panose="020B0604020202020204" pitchFamily="34" charset="0"/>
                        </a:rPr>
                        <a:t>Code Length</a:t>
                      </a:r>
                      <a:endParaRPr lang="en-PK"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ts val="1300"/>
                        </a:lnSpc>
                      </a:pPr>
                      <a:r>
                        <a:rPr lang="en-US" sz="1800" kern="100" dirty="0">
                          <a:effectLst/>
                          <a:latin typeface="Arial" panose="020B0604020202020204" pitchFamily="34" charset="0"/>
                          <a:cs typeface="Arial" panose="020B0604020202020204" pitchFamily="34" charset="0"/>
                        </a:rPr>
                        <a:t>40</a:t>
                      </a:r>
                      <a:endParaRPr lang="en-PK"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3743285508"/>
                  </a:ext>
                </a:extLst>
              </a:tr>
              <a:tr h="520618">
                <a:tc>
                  <a:txBody>
                    <a:bodyPr/>
                    <a:lstStyle/>
                    <a:p>
                      <a:pPr algn="ctr">
                        <a:lnSpc>
                          <a:spcPts val="1300"/>
                        </a:lnSpc>
                      </a:pPr>
                      <a:r>
                        <a:rPr lang="en-US" sz="1800" kern="100">
                          <a:effectLst/>
                          <a:latin typeface="Arial" panose="020B0604020202020204" pitchFamily="34" charset="0"/>
                          <a:cs typeface="Arial" panose="020B0604020202020204" pitchFamily="34" charset="0"/>
                        </a:rPr>
                        <a:t>Number of Generations</a:t>
                      </a:r>
                      <a:endParaRPr lang="en-PK" sz="18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ts val="1300"/>
                        </a:lnSpc>
                      </a:pPr>
                      <a:r>
                        <a:rPr lang="en-US" sz="1800" kern="100" dirty="0">
                          <a:effectLst/>
                          <a:latin typeface="Arial" panose="020B0604020202020204" pitchFamily="34" charset="0"/>
                          <a:cs typeface="Arial" panose="020B0604020202020204" pitchFamily="34" charset="0"/>
                        </a:rPr>
                        <a:t>1000</a:t>
                      </a:r>
                      <a:endParaRPr lang="en-PK"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584168510"/>
                  </a:ext>
                </a:extLst>
              </a:tr>
              <a:tr h="520618">
                <a:tc>
                  <a:txBody>
                    <a:bodyPr/>
                    <a:lstStyle/>
                    <a:p>
                      <a:pPr algn="ctr">
                        <a:lnSpc>
                          <a:spcPts val="1300"/>
                        </a:lnSpc>
                      </a:pPr>
                      <a:r>
                        <a:rPr lang="en-US" sz="1800" kern="100">
                          <a:effectLst/>
                          <a:latin typeface="Arial" panose="020B0604020202020204" pitchFamily="34" charset="0"/>
                          <a:cs typeface="Arial" panose="020B0604020202020204" pitchFamily="34" charset="0"/>
                        </a:rPr>
                        <a:t>Number of Runs</a:t>
                      </a:r>
                      <a:endParaRPr lang="en-PK" sz="18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ts val="1300"/>
                        </a:lnSpc>
                      </a:pPr>
                      <a:r>
                        <a:rPr lang="en-US" sz="1800" kern="100" dirty="0">
                          <a:effectLst/>
                          <a:latin typeface="Arial" panose="020B0604020202020204" pitchFamily="34" charset="0"/>
                          <a:cs typeface="Arial" panose="020B0604020202020204" pitchFamily="34" charset="0"/>
                        </a:rPr>
                        <a:t>10</a:t>
                      </a:r>
                      <a:endParaRPr lang="en-PK"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3548113948"/>
                  </a:ext>
                </a:extLst>
              </a:tr>
              <a:tr h="520618">
                <a:tc>
                  <a:txBody>
                    <a:bodyPr/>
                    <a:lstStyle/>
                    <a:p>
                      <a:pPr algn="ctr">
                        <a:lnSpc>
                          <a:spcPts val="1300"/>
                        </a:lnSpc>
                      </a:pPr>
                      <a:r>
                        <a:rPr lang="en-US" sz="1800" kern="100">
                          <a:effectLst/>
                          <a:latin typeface="Arial" panose="020B0604020202020204" pitchFamily="34" charset="0"/>
                          <a:cs typeface="Arial" panose="020B0604020202020204" pitchFamily="34" charset="0"/>
                        </a:rPr>
                        <a:t>Functions</a:t>
                      </a:r>
                      <a:endParaRPr lang="en-PK" sz="18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ts val="1300"/>
                        </a:lnSpc>
                      </a:pPr>
                      <a:r>
                        <a:rPr lang="en-US" sz="1800" kern="100" dirty="0">
                          <a:effectLst/>
                          <a:latin typeface="Arial" panose="020B0604020202020204" pitchFamily="34" charset="0"/>
                          <a:cs typeface="Arial" panose="020B0604020202020204" pitchFamily="34" charset="0"/>
                        </a:rPr>
                        <a:t>+, -, ×, ÷, sqrt, sin, cos, tan</a:t>
                      </a:r>
                      <a:endParaRPr lang="en-PK"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2359509458"/>
                  </a:ext>
                </a:extLst>
              </a:tr>
            </a:tbl>
          </a:graphicData>
        </a:graphic>
      </p:graphicFrame>
    </p:spTree>
    <p:extLst>
      <p:ext uri="{BB962C8B-B14F-4D97-AF65-F5344CB8AC3E}">
        <p14:creationId xmlns:p14="http://schemas.microsoft.com/office/powerpoint/2010/main" val="3061172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F5AA9-2ED5-F7B4-453F-05F37906E565}"/>
              </a:ext>
            </a:extLst>
          </p:cNvPr>
          <p:cNvSpPr>
            <a:spLocks noGrp="1"/>
          </p:cNvSpPr>
          <p:nvPr>
            <p:ph type="title"/>
          </p:nvPr>
        </p:nvSpPr>
        <p:spPr>
          <a:xfrm>
            <a:off x="838200" y="-96991"/>
            <a:ext cx="10515600" cy="1325563"/>
          </a:xfrm>
        </p:spPr>
        <p:txBody>
          <a:bodyPr>
            <a:normAutofit/>
          </a:bodyPr>
          <a:lstStyle/>
          <a:p>
            <a:pPr algn="ctr"/>
            <a:r>
              <a:rPr lang="en-GB" sz="4000" b="1" u="sng" dirty="0">
                <a:latin typeface="Arial" panose="020B0604020202020204" pitchFamily="34" charset="0"/>
                <a:cs typeface="Arial" panose="020B0604020202020204" pitchFamily="34" charset="0"/>
              </a:rPr>
              <a:t>Development of MEP  Model</a:t>
            </a:r>
            <a:endParaRPr lang="en-PK" sz="4000" b="1" u="sng"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63007A5-3C46-FA06-D810-B05FB9E0A2A9}"/>
                  </a:ext>
                </a:extLst>
              </p:cNvPr>
              <p:cNvSpPr>
                <a:spLocks noGrp="1"/>
              </p:cNvSpPr>
              <p:nvPr>
                <p:ph idx="1"/>
              </p:nvPr>
            </p:nvSpPr>
            <p:spPr>
              <a:xfrm>
                <a:off x="838200" y="1599482"/>
                <a:ext cx="10515600" cy="5032375"/>
              </a:xfrm>
            </p:spPr>
            <p:txBody>
              <a:bodyPr>
                <a:normAutofit/>
              </a:bodyPr>
              <a:lstStyle/>
              <a:p>
                <a:pPr marL="0" indent="0" algn="just">
                  <a:lnSpc>
                    <a:spcPct val="150000"/>
                  </a:lnSpc>
                  <a:spcAft>
                    <a:spcPts val="800"/>
                  </a:spcAft>
                  <a:buNone/>
                </a:pPr>
                <a:r>
                  <a:rPr lang="en-PK" sz="2500" kern="100" dirty="0">
                    <a:effectLst/>
                    <a:latin typeface="Arial" panose="020B0604020202020204" pitchFamily="34" charset="0"/>
                    <a:ea typeface="Calibri" panose="020F0502020204030204" pitchFamily="34" charset="0"/>
                    <a:cs typeface="Arial" panose="020B0604020202020204" pitchFamily="34" charset="0"/>
                  </a:rPr>
                  <a:t>The</a:t>
                </a:r>
                <a:r>
                  <a:rPr lang="en-GB" sz="2500" kern="100" dirty="0">
                    <a:effectLst/>
                    <a:latin typeface="Arial" panose="020B0604020202020204" pitchFamily="34" charset="0"/>
                    <a:ea typeface="Calibri" panose="020F0502020204030204" pitchFamily="34" charset="0"/>
                    <a:cs typeface="Arial" panose="020B0604020202020204" pitchFamily="34" charset="0"/>
                  </a:rPr>
                  <a:t> software gives the output in the form of </a:t>
                </a:r>
                <a:r>
                  <a:rPr lang="en-PK" sz="2500" kern="100" dirty="0">
                    <a:effectLst/>
                    <a:latin typeface="Arial" panose="020B0604020202020204" pitchFamily="34" charset="0"/>
                    <a:ea typeface="Calibri" panose="020F0502020204030204" pitchFamily="34" charset="0"/>
                    <a:cs typeface="Arial" panose="020B0604020202020204" pitchFamily="34" charset="0"/>
                  </a:rPr>
                  <a:t>C++</a:t>
                </a:r>
                <a:r>
                  <a:rPr lang="en-GB" sz="2500" kern="100" dirty="0">
                    <a:effectLst/>
                    <a:latin typeface="Arial" panose="020B0604020202020204" pitchFamily="34" charset="0"/>
                    <a:ea typeface="Calibri" panose="020F0502020204030204" pitchFamily="34" charset="0"/>
                    <a:cs typeface="Arial" panose="020B0604020202020204" pitchFamily="34" charset="0"/>
                  </a:rPr>
                  <a:t> code and the </a:t>
                </a:r>
                <a:r>
                  <a:rPr lang="en-PK" sz="2500" kern="100" dirty="0">
                    <a:effectLst/>
                    <a:latin typeface="Arial" panose="020B0604020202020204" pitchFamily="34" charset="0"/>
                    <a:ea typeface="Calibri" panose="020F0502020204030204" pitchFamily="34" charset="0"/>
                    <a:cs typeface="Arial" panose="020B0604020202020204" pitchFamily="34" charset="0"/>
                  </a:rPr>
                  <a:t>output has been decoded to get the empirical equation for the</a:t>
                </a:r>
                <a:r>
                  <a:rPr lang="en-GB" sz="2500" kern="100" dirty="0">
                    <a:effectLst/>
                    <a:latin typeface="Arial" panose="020B0604020202020204" pitchFamily="34" charset="0"/>
                    <a:ea typeface="Calibri" panose="020F0502020204030204" pitchFamily="34" charset="0"/>
                    <a:cs typeface="Arial" panose="020B0604020202020204" pitchFamily="34" charset="0"/>
                  </a:rPr>
                  <a:t> compressive strength</a:t>
                </a:r>
                <a:r>
                  <a:rPr lang="en-PK" sz="2500" kern="100" dirty="0">
                    <a:effectLst/>
                    <a:latin typeface="Arial" panose="020B0604020202020204" pitchFamily="34" charset="0"/>
                    <a:ea typeface="Calibri" panose="020F0502020204030204" pitchFamily="34" charset="0"/>
                    <a:cs typeface="Arial" panose="020B0604020202020204" pitchFamily="34" charset="0"/>
                  </a:rPr>
                  <a:t>. The equation thus derived is given below</a:t>
                </a:r>
                <a:r>
                  <a:rPr lang="en-GB" sz="2500" kern="100" dirty="0">
                    <a:effectLst/>
                    <a:latin typeface="Arial" panose="020B0604020202020204" pitchFamily="34" charset="0"/>
                    <a:ea typeface="Calibri" panose="020F0502020204030204" pitchFamily="34" charset="0"/>
                    <a:cs typeface="Arial" panose="020B0604020202020204" pitchFamily="34" charset="0"/>
                  </a:rPr>
                  <a:t>:</a:t>
                </a:r>
                <a:endParaRPr lang="en-PK" sz="2500" kern="10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en-GB" sz="31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PK" sz="31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14:m>
                  <m:oMath xmlns:m="http://schemas.openxmlformats.org/officeDocument/2006/math">
                    <m:r>
                      <a:rPr lang="en-GB" sz="3000" i="1">
                        <a:latin typeface="Cambria Math" panose="02040503050406030204" pitchFamily="18" charset="0"/>
                      </a:rPr>
                      <m:t>𝑦</m:t>
                    </m:r>
                    <m:r>
                      <a:rPr lang="en-GB" sz="3000" i="1">
                        <a:latin typeface="Cambria Math" panose="02040503050406030204" pitchFamily="18" charset="0"/>
                      </a:rPr>
                      <m:t>= </m:t>
                    </m:r>
                    <m:f>
                      <m:fPr>
                        <m:ctrlPr>
                          <a:rPr lang="en-PK" sz="3000" i="1">
                            <a:latin typeface="Cambria Math" panose="02040503050406030204" pitchFamily="18" charset="0"/>
                          </a:rPr>
                        </m:ctrlPr>
                      </m:fPr>
                      <m:num>
                        <m:r>
                          <a:rPr lang="en-GB" sz="3000" i="1">
                            <a:latin typeface="Cambria Math" panose="02040503050406030204" pitchFamily="18" charset="0"/>
                          </a:rPr>
                          <m:t>(</m:t>
                        </m:r>
                        <m:sSub>
                          <m:sSubPr>
                            <m:ctrlPr>
                              <a:rPr lang="en-PK" sz="3000" i="1">
                                <a:latin typeface="Cambria Math" panose="02040503050406030204" pitchFamily="18" charset="0"/>
                              </a:rPr>
                            </m:ctrlPr>
                          </m:sSubPr>
                          <m:e>
                            <m:r>
                              <a:rPr lang="en-GB" sz="3000" i="1">
                                <a:latin typeface="Cambria Math" panose="02040503050406030204" pitchFamily="18" charset="0"/>
                              </a:rPr>
                              <m:t>𝑥</m:t>
                            </m:r>
                          </m:e>
                          <m:sub>
                            <m:r>
                              <a:rPr lang="en-GB" sz="3000" i="1">
                                <a:latin typeface="Cambria Math" panose="02040503050406030204" pitchFamily="18" charset="0"/>
                              </a:rPr>
                              <m:t>1</m:t>
                            </m:r>
                          </m:sub>
                        </m:sSub>
                        <m:sSub>
                          <m:sSubPr>
                            <m:ctrlPr>
                              <a:rPr lang="en-PK" sz="3000" i="1">
                                <a:latin typeface="Cambria Math" panose="02040503050406030204" pitchFamily="18" charset="0"/>
                              </a:rPr>
                            </m:ctrlPr>
                          </m:sSubPr>
                          <m:e>
                            <m:r>
                              <a:rPr lang="en-GB" sz="3000" i="1">
                                <a:latin typeface="Cambria Math" panose="02040503050406030204" pitchFamily="18" charset="0"/>
                              </a:rPr>
                              <m:t>𝑥</m:t>
                            </m:r>
                          </m:e>
                          <m:sub>
                            <m:r>
                              <a:rPr lang="en-GB" sz="3000" i="1">
                                <a:latin typeface="Cambria Math" panose="02040503050406030204" pitchFamily="18" charset="0"/>
                              </a:rPr>
                              <m:t>5</m:t>
                            </m:r>
                          </m:sub>
                        </m:sSub>
                        <m:r>
                          <a:rPr lang="en-GB" sz="3000" i="1">
                            <a:latin typeface="Cambria Math" panose="02040503050406030204" pitchFamily="18" charset="0"/>
                          </a:rPr>
                          <m:t>+</m:t>
                        </m:r>
                        <m:sSub>
                          <m:sSubPr>
                            <m:ctrlPr>
                              <a:rPr lang="en-PK" sz="3000" i="1">
                                <a:latin typeface="Cambria Math" panose="02040503050406030204" pitchFamily="18" charset="0"/>
                              </a:rPr>
                            </m:ctrlPr>
                          </m:sSubPr>
                          <m:e>
                            <m:r>
                              <a:rPr lang="en-GB" sz="3000" i="1">
                                <a:latin typeface="Cambria Math" panose="02040503050406030204" pitchFamily="18" charset="0"/>
                              </a:rPr>
                              <m:t>𝑥</m:t>
                            </m:r>
                          </m:e>
                          <m:sub>
                            <m:r>
                              <a:rPr lang="en-GB" sz="3000" i="1">
                                <a:latin typeface="Cambria Math" panose="02040503050406030204" pitchFamily="18" charset="0"/>
                              </a:rPr>
                              <m:t>2</m:t>
                            </m:r>
                          </m:sub>
                        </m:sSub>
                        <m:r>
                          <a:rPr lang="en-GB" sz="3000" i="1">
                            <a:latin typeface="Cambria Math" panose="02040503050406030204" pitchFamily="18" charset="0"/>
                          </a:rPr>
                          <m:t>)+[(</m:t>
                        </m:r>
                        <m:sSub>
                          <m:sSubPr>
                            <m:ctrlPr>
                              <a:rPr lang="en-PK" sz="3000" i="1">
                                <a:latin typeface="Cambria Math" panose="02040503050406030204" pitchFamily="18" charset="0"/>
                              </a:rPr>
                            </m:ctrlPr>
                          </m:sSubPr>
                          <m:e>
                            <m:r>
                              <a:rPr lang="en-GB" sz="3000" i="1">
                                <a:latin typeface="Cambria Math" panose="02040503050406030204" pitchFamily="18" charset="0"/>
                              </a:rPr>
                              <m:t>𝑥</m:t>
                            </m:r>
                          </m:e>
                          <m:sub>
                            <m:r>
                              <a:rPr lang="en-GB" sz="3000" i="1">
                                <a:latin typeface="Cambria Math" panose="02040503050406030204" pitchFamily="18" charset="0"/>
                              </a:rPr>
                              <m:t>1</m:t>
                            </m:r>
                          </m:sub>
                        </m:sSub>
                        <m:rad>
                          <m:radPr>
                            <m:degHide m:val="on"/>
                            <m:ctrlPr>
                              <a:rPr lang="en-PK" sz="3000" i="1">
                                <a:latin typeface="Cambria Math" panose="02040503050406030204" pitchFamily="18" charset="0"/>
                              </a:rPr>
                            </m:ctrlPr>
                          </m:radPr>
                          <m:deg/>
                          <m:e>
                            <m:rad>
                              <m:radPr>
                                <m:degHide m:val="on"/>
                                <m:ctrlPr>
                                  <a:rPr lang="en-PK" sz="3000" i="1">
                                    <a:latin typeface="Cambria Math" panose="02040503050406030204" pitchFamily="18" charset="0"/>
                                  </a:rPr>
                                </m:ctrlPr>
                              </m:radPr>
                              <m:deg/>
                              <m:e>
                                <m:sSub>
                                  <m:sSubPr>
                                    <m:ctrlPr>
                                      <a:rPr lang="en-PK" sz="3000" i="1">
                                        <a:latin typeface="Cambria Math" panose="02040503050406030204" pitchFamily="18" charset="0"/>
                                      </a:rPr>
                                    </m:ctrlPr>
                                  </m:sSubPr>
                                  <m:e>
                                    <m:r>
                                      <a:rPr lang="en-GB" sz="3000" i="1">
                                        <a:latin typeface="Cambria Math" panose="02040503050406030204" pitchFamily="18" charset="0"/>
                                      </a:rPr>
                                      <m:t>𝑥</m:t>
                                    </m:r>
                                  </m:e>
                                  <m:sub>
                                    <m:r>
                                      <a:rPr lang="en-GB" sz="3000" i="1">
                                        <a:latin typeface="Cambria Math" panose="02040503050406030204" pitchFamily="18" charset="0"/>
                                      </a:rPr>
                                      <m:t>3</m:t>
                                    </m:r>
                                  </m:sub>
                                </m:sSub>
                                <m:r>
                                  <a:rPr lang="en-GB" sz="3000" i="1">
                                    <a:latin typeface="Cambria Math" panose="02040503050406030204" pitchFamily="18" charset="0"/>
                                  </a:rPr>
                                  <m:t>+</m:t>
                                </m:r>
                                <m:sSub>
                                  <m:sSubPr>
                                    <m:ctrlPr>
                                      <a:rPr lang="en-PK" sz="3000" i="1">
                                        <a:latin typeface="Cambria Math" panose="02040503050406030204" pitchFamily="18" charset="0"/>
                                      </a:rPr>
                                    </m:ctrlPr>
                                  </m:sSubPr>
                                  <m:e>
                                    <m:r>
                                      <a:rPr lang="en-GB" sz="3000" i="1">
                                        <a:latin typeface="Cambria Math" panose="02040503050406030204" pitchFamily="18" charset="0"/>
                                      </a:rPr>
                                      <m:t>𝑥</m:t>
                                    </m:r>
                                  </m:e>
                                  <m:sub>
                                    <m:r>
                                      <a:rPr lang="en-GB" sz="3000" i="1">
                                        <a:latin typeface="Cambria Math" panose="02040503050406030204" pitchFamily="18" charset="0"/>
                                      </a:rPr>
                                      <m:t>4</m:t>
                                    </m:r>
                                  </m:sub>
                                </m:sSub>
                              </m:e>
                            </m:rad>
                          </m:e>
                        </m:rad>
                        <m:r>
                          <a:rPr lang="en-GB" sz="3000" i="1">
                            <a:latin typeface="Cambria Math" panose="02040503050406030204" pitchFamily="18" charset="0"/>
                          </a:rPr>
                          <m:t>)−</m:t>
                        </m:r>
                        <m:rad>
                          <m:radPr>
                            <m:degHide m:val="on"/>
                            <m:ctrlPr>
                              <a:rPr lang="en-PK" sz="3000" i="1">
                                <a:latin typeface="Cambria Math" panose="02040503050406030204" pitchFamily="18" charset="0"/>
                              </a:rPr>
                            </m:ctrlPr>
                          </m:radPr>
                          <m:deg/>
                          <m:e>
                            <m:sSub>
                              <m:sSubPr>
                                <m:ctrlPr>
                                  <a:rPr lang="en-PK" sz="3000" i="1">
                                    <a:latin typeface="Cambria Math" panose="02040503050406030204" pitchFamily="18" charset="0"/>
                                  </a:rPr>
                                </m:ctrlPr>
                              </m:sSubPr>
                              <m:e>
                                <m:r>
                                  <a:rPr lang="en-GB" sz="3000" i="1">
                                    <a:latin typeface="Cambria Math" panose="02040503050406030204" pitchFamily="18" charset="0"/>
                                  </a:rPr>
                                  <m:t>𝑥</m:t>
                                </m:r>
                              </m:e>
                              <m:sub>
                                <m:r>
                                  <a:rPr lang="en-GB" sz="3000" i="1">
                                    <a:latin typeface="Cambria Math" panose="02040503050406030204" pitchFamily="18" charset="0"/>
                                  </a:rPr>
                                  <m:t>3</m:t>
                                </m:r>
                              </m:sub>
                            </m:sSub>
                            <m:r>
                              <a:rPr lang="en-GB" sz="3000" i="1">
                                <a:latin typeface="Cambria Math" panose="02040503050406030204" pitchFamily="18" charset="0"/>
                              </a:rPr>
                              <m:t>+</m:t>
                            </m:r>
                            <m:sSub>
                              <m:sSubPr>
                                <m:ctrlPr>
                                  <a:rPr lang="en-PK" sz="3000" i="1">
                                    <a:latin typeface="Cambria Math" panose="02040503050406030204" pitchFamily="18" charset="0"/>
                                  </a:rPr>
                                </m:ctrlPr>
                              </m:sSubPr>
                              <m:e>
                                <m:r>
                                  <a:rPr lang="en-GB" sz="3000" i="1">
                                    <a:latin typeface="Cambria Math" panose="02040503050406030204" pitchFamily="18" charset="0"/>
                                  </a:rPr>
                                  <m:t>𝑥</m:t>
                                </m:r>
                              </m:e>
                              <m:sub>
                                <m:r>
                                  <a:rPr lang="en-GB" sz="3000" i="1">
                                    <a:latin typeface="Cambria Math" panose="02040503050406030204" pitchFamily="18" charset="0"/>
                                  </a:rPr>
                                  <m:t>4</m:t>
                                </m:r>
                              </m:sub>
                            </m:sSub>
                          </m:e>
                        </m:rad>
                        <m:r>
                          <a:rPr lang="en-GB" sz="3000" i="1">
                            <a:latin typeface="Cambria Math" panose="02040503050406030204" pitchFamily="18" charset="0"/>
                          </a:rPr>
                          <m:t>]+(</m:t>
                        </m:r>
                        <m:f>
                          <m:fPr>
                            <m:ctrlPr>
                              <a:rPr lang="en-PK" sz="3000" i="1">
                                <a:latin typeface="Cambria Math" panose="02040503050406030204" pitchFamily="18" charset="0"/>
                              </a:rPr>
                            </m:ctrlPr>
                          </m:fPr>
                          <m:num>
                            <m:sSub>
                              <m:sSubPr>
                                <m:ctrlPr>
                                  <a:rPr lang="en-PK" sz="3000" i="1">
                                    <a:latin typeface="Cambria Math" panose="02040503050406030204" pitchFamily="18" charset="0"/>
                                  </a:rPr>
                                </m:ctrlPr>
                              </m:sSubPr>
                              <m:e>
                                <m:r>
                                  <a:rPr lang="en-GB" sz="3000" i="1">
                                    <a:latin typeface="Cambria Math" panose="02040503050406030204" pitchFamily="18" charset="0"/>
                                  </a:rPr>
                                  <m:t>𝑥</m:t>
                                </m:r>
                              </m:e>
                              <m:sub>
                                <m:r>
                                  <a:rPr lang="en-GB" sz="3000" i="1">
                                    <a:latin typeface="Cambria Math" panose="02040503050406030204" pitchFamily="18" charset="0"/>
                                  </a:rPr>
                                  <m:t>1</m:t>
                                </m:r>
                              </m:sub>
                            </m:sSub>
                            <m:r>
                              <a:rPr lang="en-GB" sz="3000" i="1">
                                <a:latin typeface="Cambria Math" panose="02040503050406030204" pitchFamily="18" charset="0"/>
                              </a:rPr>
                              <m:t>+</m:t>
                            </m:r>
                            <m:sSub>
                              <m:sSubPr>
                                <m:ctrlPr>
                                  <a:rPr lang="en-PK" sz="3000" i="1">
                                    <a:latin typeface="Cambria Math" panose="02040503050406030204" pitchFamily="18" charset="0"/>
                                  </a:rPr>
                                </m:ctrlPr>
                              </m:sSubPr>
                              <m:e>
                                <m:r>
                                  <a:rPr lang="en-GB" sz="3000" i="1">
                                    <a:latin typeface="Cambria Math" panose="02040503050406030204" pitchFamily="18" charset="0"/>
                                  </a:rPr>
                                  <m:t>𝑥</m:t>
                                </m:r>
                              </m:e>
                              <m:sub>
                                <m:r>
                                  <a:rPr lang="en-GB" sz="3000" i="1">
                                    <a:latin typeface="Cambria Math" panose="02040503050406030204" pitchFamily="18" charset="0"/>
                                  </a:rPr>
                                  <m:t>2</m:t>
                                </m:r>
                              </m:sub>
                            </m:sSub>
                            <m:r>
                              <a:rPr lang="en-GB" sz="3000" i="1">
                                <a:latin typeface="Cambria Math" panose="02040503050406030204" pitchFamily="18" charset="0"/>
                              </a:rPr>
                              <m:t>+</m:t>
                            </m:r>
                            <m:sSub>
                              <m:sSubPr>
                                <m:ctrlPr>
                                  <a:rPr lang="en-PK" sz="3000" i="1">
                                    <a:latin typeface="Cambria Math" panose="02040503050406030204" pitchFamily="18" charset="0"/>
                                  </a:rPr>
                                </m:ctrlPr>
                              </m:sSubPr>
                              <m:e>
                                <m:r>
                                  <a:rPr lang="en-GB" sz="3000" i="1">
                                    <a:latin typeface="Cambria Math" panose="02040503050406030204" pitchFamily="18" charset="0"/>
                                  </a:rPr>
                                  <m:t>𝑥</m:t>
                                </m:r>
                              </m:e>
                              <m:sub>
                                <m:r>
                                  <a:rPr lang="en-GB" sz="3000" i="1">
                                    <a:latin typeface="Cambria Math" panose="02040503050406030204" pitchFamily="18" charset="0"/>
                                  </a:rPr>
                                  <m:t>3</m:t>
                                </m:r>
                              </m:sub>
                            </m:sSub>
                          </m:num>
                          <m:den>
                            <m:sSub>
                              <m:sSubPr>
                                <m:ctrlPr>
                                  <a:rPr lang="en-PK" sz="3000" i="1">
                                    <a:latin typeface="Cambria Math" panose="02040503050406030204" pitchFamily="18" charset="0"/>
                                  </a:rPr>
                                </m:ctrlPr>
                              </m:sSubPr>
                              <m:e>
                                <m:r>
                                  <a:rPr lang="en-GB" sz="3000" i="1">
                                    <a:latin typeface="Cambria Math" panose="02040503050406030204" pitchFamily="18" charset="0"/>
                                  </a:rPr>
                                  <m:t>𝑥</m:t>
                                </m:r>
                              </m:e>
                              <m:sub>
                                <m:r>
                                  <a:rPr lang="en-GB" sz="3000" i="1">
                                    <a:latin typeface="Cambria Math" panose="02040503050406030204" pitchFamily="18" charset="0"/>
                                  </a:rPr>
                                  <m:t>0</m:t>
                                </m:r>
                              </m:sub>
                            </m:sSub>
                          </m:den>
                        </m:f>
                        <m:r>
                          <a:rPr lang="en-GB" sz="3000" i="1">
                            <a:latin typeface="Cambria Math" panose="02040503050406030204" pitchFamily="18" charset="0"/>
                          </a:rPr>
                          <m:t>)</m:t>
                        </m:r>
                      </m:num>
                      <m:den>
                        <m:r>
                          <a:rPr lang="en-GB" sz="3000" i="1">
                            <a:latin typeface="Cambria Math" panose="02040503050406030204" pitchFamily="18" charset="0"/>
                          </a:rPr>
                          <m:t>(</m:t>
                        </m:r>
                        <m:rad>
                          <m:radPr>
                            <m:degHide m:val="on"/>
                            <m:ctrlPr>
                              <a:rPr lang="en-PK" sz="3000" i="1">
                                <a:latin typeface="Cambria Math" panose="02040503050406030204" pitchFamily="18" charset="0"/>
                              </a:rPr>
                            </m:ctrlPr>
                          </m:radPr>
                          <m:deg/>
                          <m:e>
                            <m:sSub>
                              <m:sSubPr>
                                <m:ctrlPr>
                                  <a:rPr lang="en-PK" sz="3000" i="1">
                                    <a:latin typeface="Cambria Math" panose="02040503050406030204" pitchFamily="18" charset="0"/>
                                  </a:rPr>
                                </m:ctrlPr>
                              </m:sSubPr>
                              <m:e>
                                <m:r>
                                  <a:rPr lang="en-GB" sz="3000" i="1">
                                    <a:latin typeface="Cambria Math" panose="02040503050406030204" pitchFamily="18" charset="0"/>
                                  </a:rPr>
                                  <m:t>𝑥</m:t>
                                </m:r>
                              </m:e>
                              <m:sub>
                                <m:r>
                                  <a:rPr lang="en-GB" sz="3000" i="1">
                                    <a:latin typeface="Cambria Math" panose="02040503050406030204" pitchFamily="18" charset="0"/>
                                  </a:rPr>
                                  <m:t>3</m:t>
                                </m:r>
                              </m:sub>
                            </m:sSub>
                            <m:r>
                              <a:rPr lang="en-GB" sz="3000" i="1">
                                <a:latin typeface="Cambria Math" panose="02040503050406030204" pitchFamily="18" charset="0"/>
                              </a:rPr>
                              <m:t>+</m:t>
                            </m:r>
                            <m:sSub>
                              <m:sSubPr>
                                <m:ctrlPr>
                                  <a:rPr lang="en-PK" sz="3000" i="1">
                                    <a:latin typeface="Cambria Math" panose="02040503050406030204" pitchFamily="18" charset="0"/>
                                  </a:rPr>
                                </m:ctrlPr>
                              </m:sSubPr>
                              <m:e>
                                <m:r>
                                  <a:rPr lang="en-GB" sz="3000" i="1">
                                    <a:latin typeface="Cambria Math" panose="02040503050406030204" pitchFamily="18" charset="0"/>
                                  </a:rPr>
                                  <m:t>𝑥</m:t>
                                </m:r>
                              </m:e>
                              <m:sub>
                                <m:r>
                                  <a:rPr lang="en-GB" sz="3000" i="1">
                                    <a:latin typeface="Cambria Math" panose="02040503050406030204" pitchFamily="18" charset="0"/>
                                  </a:rPr>
                                  <m:t>4</m:t>
                                </m:r>
                              </m:sub>
                            </m:sSub>
                          </m:e>
                        </m:rad>
                        <m:r>
                          <a:rPr lang="en-GB" sz="3000" i="1">
                            <a:latin typeface="Cambria Math" panose="02040503050406030204" pitchFamily="18" charset="0"/>
                          </a:rPr>
                          <m:t>)+</m:t>
                        </m:r>
                        <m:sSup>
                          <m:sSupPr>
                            <m:ctrlPr>
                              <a:rPr lang="en-PK" sz="3000" i="1">
                                <a:latin typeface="Cambria Math" panose="02040503050406030204" pitchFamily="18" charset="0"/>
                              </a:rPr>
                            </m:ctrlPr>
                          </m:sSupPr>
                          <m:e>
                            <m:r>
                              <a:rPr lang="en-GB" sz="3000" i="1">
                                <a:latin typeface="Cambria Math" panose="02040503050406030204" pitchFamily="18" charset="0"/>
                              </a:rPr>
                              <m:t>(</m:t>
                            </m:r>
                            <m:func>
                              <m:funcPr>
                                <m:ctrlPr>
                                  <a:rPr lang="en-PK" sz="3000" i="1">
                                    <a:latin typeface="Cambria Math" panose="02040503050406030204" pitchFamily="18" charset="0"/>
                                  </a:rPr>
                                </m:ctrlPr>
                              </m:funcPr>
                              <m:fName>
                                <m:r>
                                  <m:rPr>
                                    <m:sty m:val="p"/>
                                  </m:rPr>
                                  <a:rPr lang="en-GB" sz="3000">
                                    <a:latin typeface="Cambria Math" panose="02040503050406030204" pitchFamily="18" charset="0"/>
                                  </a:rPr>
                                  <m:t>tan</m:t>
                                </m:r>
                              </m:fName>
                              <m:e>
                                <m:r>
                                  <a:rPr lang="en-GB" sz="3000" b="1" i="1">
                                    <a:latin typeface="Cambria Math" panose="02040503050406030204" pitchFamily="18" charset="0"/>
                                  </a:rPr>
                                  <m:t>(</m:t>
                                </m:r>
                                <m:func>
                                  <m:funcPr>
                                    <m:ctrlPr>
                                      <a:rPr lang="en-PK" sz="3000" i="1">
                                        <a:latin typeface="Cambria Math" panose="02040503050406030204" pitchFamily="18" charset="0"/>
                                      </a:rPr>
                                    </m:ctrlPr>
                                  </m:funcPr>
                                  <m:fName>
                                    <m:r>
                                      <m:rPr>
                                        <m:sty m:val="p"/>
                                      </m:rPr>
                                      <a:rPr lang="en-GB" sz="3000">
                                        <a:latin typeface="Cambria Math" panose="02040503050406030204" pitchFamily="18" charset="0"/>
                                      </a:rPr>
                                      <m:t>sin</m:t>
                                    </m:r>
                                  </m:fName>
                                  <m:e>
                                    <m:r>
                                      <a:rPr lang="en-GB" sz="3000" i="1">
                                        <a:latin typeface="Cambria Math" panose="02040503050406030204" pitchFamily="18" charset="0"/>
                                      </a:rPr>
                                      <m:t>(</m:t>
                                    </m:r>
                                    <m:sSub>
                                      <m:sSubPr>
                                        <m:ctrlPr>
                                          <a:rPr lang="en-PK" sz="3000" i="1">
                                            <a:latin typeface="Cambria Math" panose="02040503050406030204" pitchFamily="18" charset="0"/>
                                          </a:rPr>
                                        </m:ctrlPr>
                                      </m:sSubPr>
                                      <m:e>
                                        <m:r>
                                          <a:rPr lang="en-GB" sz="3000" i="1">
                                            <a:latin typeface="Cambria Math" panose="02040503050406030204" pitchFamily="18" charset="0"/>
                                          </a:rPr>
                                          <m:t>𝑥</m:t>
                                        </m:r>
                                      </m:e>
                                      <m:sub>
                                        <m:r>
                                          <a:rPr lang="en-GB" sz="3000" i="1">
                                            <a:latin typeface="Cambria Math" panose="02040503050406030204" pitchFamily="18" charset="0"/>
                                          </a:rPr>
                                          <m:t>4</m:t>
                                        </m:r>
                                      </m:sub>
                                    </m:sSub>
                                    <m:r>
                                      <a:rPr lang="en-GB" sz="3000" i="1">
                                        <a:latin typeface="Cambria Math" panose="02040503050406030204" pitchFamily="18" charset="0"/>
                                      </a:rPr>
                                      <m:t>)</m:t>
                                    </m:r>
                                  </m:e>
                                </m:func>
                                <m:r>
                                  <a:rPr lang="en-GB" sz="3000" b="1" i="1">
                                    <a:latin typeface="Cambria Math" panose="02040503050406030204" pitchFamily="18" charset="0"/>
                                  </a:rPr>
                                  <m:t>)</m:t>
                                </m:r>
                              </m:e>
                            </m:func>
                            <m:r>
                              <a:rPr lang="en-GB" sz="3000" i="1">
                                <a:latin typeface="Cambria Math" panose="02040503050406030204" pitchFamily="18" charset="0"/>
                              </a:rPr>
                              <m:t>)</m:t>
                            </m:r>
                          </m:e>
                          <m:sup>
                            <m:r>
                              <a:rPr lang="en-GB" sz="3000" i="1">
                                <a:latin typeface="Cambria Math" panose="02040503050406030204" pitchFamily="18" charset="0"/>
                              </a:rPr>
                              <m:t>2</m:t>
                            </m:r>
                          </m:sup>
                        </m:sSup>
                      </m:den>
                    </m:f>
                    <m:r>
                      <a:rPr lang="en-GB" sz="3000" i="1">
                        <a:latin typeface="Cambria Math" panose="02040503050406030204" pitchFamily="18" charset="0"/>
                      </a:rPr>
                      <m:t>−</m:t>
                    </m:r>
                    <m:func>
                      <m:funcPr>
                        <m:ctrlPr>
                          <a:rPr lang="en-PK" sz="3000" i="1">
                            <a:latin typeface="Cambria Math" panose="02040503050406030204" pitchFamily="18" charset="0"/>
                          </a:rPr>
                        </m:ctrlPr>
                      </m:funcPr>
                      <m:fName>
                        <m:r>
                          <m:rPr>
                            <m:sty m:val="p"/>
                          </m:rPr>
                          <a:rPr lang="en-GB" sz="3000">
                            <a:latin typeface="Cambria Math" panose="02040503050406030204" pitchFamily="18" charset="0"/>
                          </a:rPr>
                          <m:t>cos</m:t>
                        </m:r>
                      </m:fName>
                      <m:e>
                        <m:r>
                          <a:rPr lang="en-GB" sz="3000" i="1">
                            <a:latin typeface="Cambria Math" panose="02040503050406030204" pitchFamily="18" charset="0"/>
                          </a:rPr>
                          <m:t>(</m:t>
                        </m:r>
                        <m:sSub>
                          <m:sSubPr>
                            <m:ctrlPr>
                              <a:rPr lang="en-PK" sz="3000" i="1">
                                <a:latin typeface="Cambria Math" panose="02040503050406030204" pitchFamily="18" charset="0"/>
                              </a:rPr>
                            </m:ctrlPr>
                          </m:sSubPr>
                          <m:e>
                            <m:r>
                              <a:rPr lang="en-GB" sz="3000" i="1">
                                <a:latin typeface="Cambria Math" panose="02040503050406030204" pitchFamily="18" charset="0"/>
                              </a:rPr>
                              <m:t>𝑥</m:t>
                            </m:r>
                          </m:e>
                          <m:sub>
                            <m:r>
                              <a:rPr lang="en-GB" sz="3000" i="1">
                                <a:latin typeface="Cambria Math" panose="02040503050406030204" pitchFamily="18" charset="0"/>
                              </a:rPr>
                              <m:t>1</m:t>
                            </m:r>
                          </m:sub>
                        </m:sSub>
                        <m:r>
                          <a:rPr lang="en-GB" sz="3000" i="1">
                            <a:latin typeface="Cambria Math" panose="02040503050406030204" pitchFamily="18" charset="0"/>
                          </a:rPr>
                          <m:t>)</m:t>
                        </m:r>
                      </m:e>
                    </m:func>
                  </m:oMath>
                </a14:m>
                <a:r>
                  <a:rPr lang="en-GB" sz="30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PK" sz="3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PK" dirty="0"/>
              </a:p>
            </p:txBody>
          </p:sp>
        </mc:Choice>
        <mc:Fallback xmlns="">
          <p:sp>
            <p:nvSpPr>
              <p:cNvPr id="3" name="Content Placeholder 2">
                <a:extLst>
                  <a:ext uri="{FF2B5EF4-FFF2-40B4-BE49-F238E27FC236}">
                    <a16:creationId xmlns:a16="http://schemas.microsoft.com/office/drawing/2014/main" id="{663007A5-3C46-FA06-D810-B05FB9E0A2A9}"/>
                  </a:ext>
                </a:extLst>
              </p:cNvPr>
              <p:cNvSpPr>
                <a:spLocks noGrp="1" noRot="1" noChangeAspect="1" noMove="1" noResize="1" noEditPoints="1" noAdjustHandles="1" noChangeArrowheads="1" noChangeShapeType="1" noTextEdit="1"/>
              </p:cNvSpPr>
              <p:nvPr>
                <p:ph idx="1"/>
              </p:nvPr>
            </p:nvSpPr>
            <p:spPr>
              <a:xfrm>
                <a:off x="838200" y="1599482"/>
                <a:ext cx="10515600" cy="5032375"/>
              </a:xfrm>
              <a:blipFill>
                <a:blip r:embed="rId2"/>
                <a:stretch>
                  <a:fillRect l="-986" r="-928"/>
                </a:stretch>
              </a:blipFill>
            </p:spPr>
            <p:txBody>
              <a:bodyPr/>
              <a:lstStyle/>
              <a:p>
                <a:r>
                  <a:rPr lang="en-PK">
                    <a:noFill/>
                  </a:rPr>
                  <a:t> </a:t>
                </a:r>
              </a:p>
            </p:txBody>
          </p:sp>
        </mc:Fallback>
      </mc:AlternateContent>
    </p:spTree>
    <p:extLst>
      <p:ext uri="{BB962C8B-B14F-4D97-AF65-F5344CB8AC3E}">
        <p14:creationId xmlns:p14="http://schemas.microsoft.com/office/powerpoint/2010/main" val="474580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D0C44-A8DA-4BC9-5D40-4F58AB21EA9E}"/>
              </a:ext>
            </a:extLst>
          </p:cNvPr>
          <p:cNvSpPr>
            <a:spLocks noGrp="1"/>
          </p:cNvSpPr>
          <p:nvPr>
            <p:ph type="title"/>
          </p:nvPr>
        </p:nvSpPr>
        <p:spPr>
          <a:xfrm>
            <a:off x="907026" y="18255"/>
            <a:ext cx="10515600" cy="1325563"/>
          </a:xfrm>
        </p:spPr>
        <p:txBody>
          <a:bodyPr>
            <a:normAutofit/>
          </a:bodyPr>
          <a:lstStyle/>
          <a:p>
            <a:pPr algn="ctr"/>
            <a:r>
              <a:rPr lang="en-GB" sz="4000" b="1" u="sng" dirty="0">
                <a:latin typeface="Arial" panose="020B0604020202020204" pitchFamily="34" charset="0"/>
                <a:cs typeface="Arial" panose="020B0604020202020204" pitchFamily="34" charset="0"/>
              </a:rPr>
              <a:t>Error Metrices</a:t>
            </a:r>
          </a:p>
        </p:txBody>
      </p:sp>
      <p:sp>
        <p:nvSpPr>
          <p:cNvPr id="3" name="Content Placeholder 2">
            <a:extLst>
              <a:ext uri="{FF2B5EF4-FFF2-40B4-BE49-F238E27FC236}">
                <a16:creationId xmlns:a16="http://schemas.microsoft.com/office/drawing/2014/main" id="{73886D61-A7AB-09A9-B0AE-4F9868D2DE1D}"/>
              </a:ext>
            </a:extLst>
          </p:cNvPr>
          <p:cNvSpPr>
            <a:spLocks noGrp="1"/>
          </p:cNvSpPr>
          <p:nvPr>
            <p:ph idx="1"/>
          </p:nvPr>
        </p:nvSpPr>
        <p:spPr/>
        <p:txBody>
          <a:bodyPr/>
          <a:lstStyle/>
          <a:p>
            <a:endParaRPr lang="en-GB" dirty="0"/>
          </a:p>
          <a:p>
            <a:endParaRPr lang="en-GB" dirty="0"/>
          </a:p>
          <a:p>
            <a:endParaRPr lang="en-PK" dirty="0"/>
          </a:p>
        </p:txBody>
      </p:sp>
      <p:graphicFrame>
        <p:nvGraphicFramePr>
          <p:cNvPr id="5" name="Table 4">
            <a:extLst>
              <a:ext uri="{FF2B5EF4-FFF2-40B4-BE49-F238E27FC236}">
                <a16:creationId xmlns:a16="http://schemas.microsoft.com/office/drawing/2014/main" id="{F4193D5F-D18A-3021-B98A-50FC40165E7A}"/>
              </a:ext>
            </a:extLst>
          </p:cNvPr>
          <p:cNvGraphicFramePr>
            <a:graphicFrameLocks noGrp="1"/>
          </p:cNvGraphicFramePr>
          <p:nvPr>
            <p:extLst>
              <p:ext uri="{D42A27DB-BD31-4B8C-83A1-F6EECF244321}">
                <p14:modId xmlns:p14="http://schemas.microsoft.com/office/powerpoint/2010/main" val="4173439653"/>
              </p:ext>
            </p:extLst>
          </p:nvPr>
        </p:nvGraphicFramePr>
        <p:xfrm>
          <a:off x="3333135" y="2389239"/>
          <a:ext cx="4998066" cy="3271332"/>
        </p:xfrm>
        <a:graphic>
          <a:graphicData uri="http://schemas.openxmlformats.org/drawingml/2006/table">
            <a:tbl>
              <a:tblPr firstRow="1" firstCol="1" bandRow="1">
                <a:tableStyleId>{5C22544A-7EE6-4342-B048-85BDC9FD1C3A}</a:tableStyleId>
              </a:tblPr>
              <a:tblGrid>
                <a:gridCol w="1666022">
                  <a:extLst>
                    <a:ext uri="{9D8B030D-6E8A-4147-A177-3AD203B41FA5}">
                      <a16:colId xmlns:a16="http://schemas.microsoft.com/office/drawing/2014/main" val="98168914"/>
                    </a:ext>
                  </a:extLst>
                </a:gridCol>
                <a:gridCol w="1666022">
                  <a:extLst>
                    <a:ext uri="{9D8B030D-6E8A-4147-A177-3AD203B41FA5}">
                      <a16:colId xmlns:a16="http://schemas.microsoft.com/office/drawing/2014/main" val="2478805585"/>
                    </a:ext>
                  </a:extLst>
                </a:gridCol>
                <a:gridCol w="1666022">
                  <a:extLst>
                    <a:ext uri="{9D8B030D-6E8A-4147-A177-3AD203B41FA5}">
                      <a16:colId xmlns:a16="http://schemas.microsoft.com/office/drawing/2014/main" val="876844718"/>
                    </a:ext>
                  </a:extLst>
                </a:gridCol>
              </a:tblGrid>
              <a:tr h="817833">
                <a:tc>
                  <a:txBody>
                    <a:bodyPr/>
                    <a:lstStyle/>
                    <a:p>
                      <a:pPr algn="ctr">
                        <a:lnSpc>
                          <a:spcPts val="1300"/>
                        </a:lnSpc>
                      </a:pPr>
                      <a:r>
                        <a:rPr lang="en-US" sz="1800" kern="100" dirty="0">
                          <a:effectLst/>
                          <a:latin typeface="Arial" panose="020B0604020202020204" pitchFamily="34" charset="0"/>
                          <a:cs typeface="Arial" panose="020B0604020202020204" pitchFamily="34" charset="0"/>
                        </a:rPr>
                        <a:t>Error Metric</a:t>
                      </a:r>
                      <a:endParaRPr lang="en-PK"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ts val="1300"/>
                        </a:lnSpc>
                      </a:pPr>
                      <a:r>
                        <a:rPr lang="en-US" sz="1800" kern="100">
                          <a:effectLst/>
                          <a:latin typeface="Arial" panose="020B0604020202020204" pitchFamily="34" charset="0"/>
                          <a:cs typeface="Arial" panose="020B0604020202020204" pitchFamily="34" charset="0"/>
                        </a:rPr>
                        <a:t>Training</a:t>
                      </a:r>
                      <a:endParaRPr lang="en-PK" sz="18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ts val="1300"/>
                        </a:lnSpc>
                      </a:pPr>
                      <a:endParaRPr lang="en-US" sz="1800" kern="100" dirty="0">
                        <a:effectLst/>
                        <a:latin typeface="Arial" panose="020B0604020202020204" pitchFamily="34" charset="0"/>
                        <a:cs typeface="Arial" panose="020B0604020202020204" pitchFamily="34" charset="0"/>
                      </a:endParaRPr>
                    </a:p>
                    <a:p>
                      <a:pPr algn="ctr">
                        <a:lnSpc>
                          <a:spcPts val="1300"/>
                        </a:lnSpc>
                      </a:pPr>
                      <a:endParaRPr lang="en-US" sz="1800" kern="100" dirty="0">
                        <a:effectLst/>
                        <a:latin typeface="Arial" panose="020B0604020202020204" pitchFamily="34" charset="0"/>
                        <a:cs typeface="Arial" panose="020B0604020202020204" pitchFamily="34" charset="0"/>
                      </a:endParaRPr>
                    </a:p>
                    <a:p>
                      <a:pPr algn="ctr">
                        <a:lnSpc>
                          <a:spcPts val="1300"/>
                        </a:lnSpc>
                      </a:pPr>
                      <a:r>
                        <a:rPr lang="en-US" sz="1800" kern="100" dirty="0">
                          <a:effectLst/>
                          <a:latin typeface="Arial" panose="020B0604020202020204" pitchFamily="34" charset="0"/>
                          <a:cs typeface="Arial" panose="020B0604020202020204" pitchFamily="34" charset="0"/>
                        </a:rPr>
                        <a:t>Validation</a:t>
                      </a:r>
                      <a:endParaRPr lang="en-PK"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496875937"/>
                  </a:ext>
                </a:extLst>
              </a:tr>
              <a:tr h="817833">
                <a:tc>
                  <a:txBody>
                    <a:bodyPr/>
                    <a:lstStyle/>
                    <a:p>
                      <a:pPr algn="ctr">
                        <a:lnSpc>
                          <a:spcPts val="1300"/>
                        </a:lnSpc>
                      </a:pPr>
                      <a:r>
                        <a:rPr lang="en-US" sz="1800" kern="100">
                          <a:effectLst/>
                          <a:latin typeface="Arial" panose="020B0604020202020204" pitchFamily="34" charset="0"/>
                          <a:cs typeface="Arial" panose="020B0604020202020204" pitchFamily="34" charset="0"/>
                        </a:rPr>
                        <a:t>MAE</a:t>
                      </a:r>
                      <a:endParaRPr lang="en-PK" sz="18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ts val="1300"/>
                        </a:lnSpc>
                      </a:pPr>
                      <a:r>
                        <a:rPr lang="en-US" sz="1800" kern="100" dirty="0">
                          <a:effectLst/>
                          <a:latin typeface="Arial" panose="020B0604020202020204" pitchFamily="34" charset="0"/>
                          <a:cs typeface="Arial" panose="020B0604020202020204" pitchFamily="34" charset="0"/>
                        </a:rPr>
                        <a:t>3.66</a:t>
                      </a:r>
                      <a:endParaRPr lang="en-PK"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ts val="1300"/>
                        </a:lnSpc>
                      </a:pPr>
                      <a:endParaRPr lang="en-US" sz="1800" kern="100" dirty="0">
                        <a:effectLst/>
                        <a:latin typeface="Arial" panose="020B0604020202020204" pitchFamily="34" charset="0"/>
                        <a:cs typeface="Arial" panose="020B0604020202020204" pitchFamily="34" charset="0"/>
                      </a:endParaRPr>
                    </a:p>
                    <a:p>
                      <a:pPr algn="ctr">
                        <a:lnSpc>
                          <a:spcPts val="1300"/>
                        </a:lnSpc>
                      </a:pPr>
                      <a:endParaRPr lang="en-US" sz="1800" kern="100" dirty="0">
                        <a:effectLst/>
                        <a:latin typeface="Arial" panose="020B0604020202020204" pitchFamily="34" charset="0"/>
                        <a:cs typeface="Arial" panose="020B0604020202020204" pitchFamily="34" charset="0"/>
                      </a:endParaRPr>
                    </a:p>
                    <a:p>
                      <a:pPr algn="ctr">
                        <a:lnSpc>
                          <a:spcPts val="1300"/>
                        </a:lnSpc>
                      </a:pPr>
                      <a:r>
                        <a:rPr lang="en-US" sz="1800" kern="100" dirty="0">
                          <a:effectLst/>
                          <a:latin typeface="Arial" panose="020B0604020202020204" pitchFamily="34" charset="0"/>
                          <a:cs typeface="Arial" panose="020B0604020202020204" pitchFamily="34" charset="0"/>
                        </a:rPr>
                        <a:t>3.15</a:t>
                      </a:r>
                      <a:endParaRPr lang="en-PK"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06232250"/>
                  </a:ext>
                </a:extLst>
              </a:tr>
              <a:tr h="817833">
                <a:tc>
                  <a:txBody>
                    <a:bodyPr/>
                    <a:lstStyle/>
                    <a:p>
                      <a:pPr algn="ctr">
                        <a:lnSpc>
                          <a:spcPts val="1300"/>
                        </a:lnSpc>
                      </a:pPr>
                      <a:r>
                        <a:rPr lang="en-US" sz="1800" kern="100">
                          <a:effectLst/>
                          <a:latin typeface="Arial" panose="020B0604020202020204" pitchFamily="34" charset="0"/>
                          <a:cs typeface="Arial" panose="020B0604020202020204" pitchFamily="34" charset="0"/>
                        </a:rPr>
                        <a:t>RMSE</a:t>
                      </a:r>
                      <a:endParaRPr lang="en-PK" sz="18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ts val="1300"/>
                        </a:lnSpc>
                      </a:pPr>
                      <a:r>
                        <a:rPr lang="en-US" sz="1800" kern="100">
                          <a:effectLst/>
                          <a:latin typeface="Arial" panose="020B0604020202020204" pitchFamily="34" charset="0"/>
                          <a:cs typeface="Arial" panose="020B0604020202020204" pitchFamily="34" charset="0"/>
                        </a:rPr>
                        <a:t>4.68</a:t>
                      </a:r>
                      <a:endParaRPr lang="en-PK" sz="18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ts val="1300"/>
                        </a:lnSpc>
                      </a:pPr>
                      <a:endParaRPr lang="en-US" sz="1800" kern="100" dirty="0">
                        <a:effectLst/>
                        <a:latin typeface="Arial" panose="020B0604020202020204" pitchFamily="34" charset="0"/>
                        <a:cs typeface="Arial" panose="020B0604020202020204" pitchFamily="34" charset="0"/>
                      </a:endParaRPr>
                    </a:p>
                    <a:p>
                      <a:pPr algn="ctr">
                        <a:lnSpc>
                          <a:spcPts val="1300"/>
                        </a:lnSpc>
                      </a:pPr>
                      <a:endParaRPr lang="en-US" sz="1800" kern="100" dirty="0">
                        <a:effectLst/>
                        <a:latin typeface="Arial" panose="020B0604020202020204" pitchFamily="34" charset="0"/>
                        <a:cs typeface="Arial" panose="020B0604020202020204" pitchFamily="34" charset="0"/>
                      </a:endParaRPr>
                    </a:p>
                    <a:p>
                      <a:pPr algn="ctr">
                        <a:lnSpc>
                          <a:spcPts val="1300"/>
                        </a:lnSpc>
                      </a:pPr>
                      <a:r>
                        <a:rPr lang="en-US" sz="1800" kern="100" dirty="0">
                          <a:effectLst/>
                          <a:latin typeface="Arial" panose="020B0604020202020204" pitchFamily="34" charset="0"/>
                          <a:cs typeface="Arial" panose="020B0604020202020204" pitchFamily="34" charset="0"/>
                        </a:rPr>
                        <a:t>3.69</a:t>
                      </a:r>
                      <a:endParaRPr lang="en-PK"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757183263"/>
                  </a:ext>
                </a:extLst>
              </a:tr>
              <a:tr h="817833">
                <a:tc>
                  <a:txBody>
                    <a:bodyPr/>
                    <a:lstStyle/>
                    <a:p>
                      <a:pPr algn="ctr">
                        <a:lnSpc>
                          <a:spcPts val="1300"/>
                        </a:lnSpc>
                      </a:pPr>
                      <a:r>
                        <a:rPr lang="en-US" sz="1800" kern="100">
                          <a:effectLst/>
                          <a:latin typeface="Arial" panose="020B0604020202020204" pitchFamily="34" charset="0"/>
                          <a:cs typeface="Arial" panose="020B0604020202020204" pitchFamily="34" charset="0"/>
                        </a:rPr>
                        <a:t>R</a:t>
                      </a:r>
                      <a:endParaRPr lang="en-PK" sz="18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ts val="1300"/>
                        </a:lnSpc>
                      </a:pPr>
                      <a:r>
                        <a:rPr lang="en-US" sz="1800" kern="100">
                          <a:effectLst/>
                          <a:latin typeface="Arial" panose="020B0604020202020204" pitchFamily="34" charset="0"/>
                          <a:cs typeface="Arial" panose="020B0604020202020204" pitchFamily="34" charset="0"/>
                        </a:rPr>
                        <a:t>0.94</a:t>
                      </a:r>
                      <a:endParaRPr lang="en-PK" sz="18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ts val="1300"/>
                        </a:lnSpc>
                      </a:pPr>
                      <a:endParaRPr lang="en-US" sz="1800" kern="100" dirty="0">
                        <a:effectLst/>
                        <a:latin typeface="Arial" panose="020B0604020202020204" pitchFamily="34" charset="0"/>
                        <a:cs typeface="Arial" panose="020B0604020202020204" pitchFamily="34" charset="0"/>
                      </a:endParaRPr>
                    </a:p>
                    <a:p>
                      <a:pPr algn="ctr">
                        <a:lnSpc>
                          <a:spcPts val="1300"/>
                        </a:lnSpc>
                      </a:pPr>
                      <a:endParaRPr lang="en-US" sz="1800" kern="100" dirty="0">
                        <a:effectLst/>
                        <a:latin typeface="Arial" panose="020B0604020202020204" pitchFamily="34" charset="0"/>
                        <a:cs typeface="Arial" panose="020B0604020202020204" pitchFamily="34" charset="0"/>
                      </a:endParaRPr>
                    </a:p>
                    <a:p>
                      <a:pPr algn="ctr">
                        <a:lnSpc>
                          <a:spcPts val="1300"/>
                        </a:lnSpc>
                      </a:pPr>
                      <a:r>
                        <a:rPr lang="en-US" sz="1800" kern="100" dirty="0">
                          <a:effectLst/>
                          <a:latin typeface="Arial" panose="020B0604020202020204" pitchFamily="34" charset="0"/>
                          <a:cs typeface="Arial" panose="020B0604020202020204" pitchFamily="34" charset="0"/>
                        </a:rPr>
                        <a:t>0.96</a:t>
                      </a:r>
                      <a:endParaRPr lang="en-PK" sz="18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787278934"/>
                  </a:ext>
                </a:extLst>
              </a:tr>
            </a:tbl>
          </a:graphicData>
        </a:graphic>
      </p:graphicFrame>
    </p:spTree>
    <p:extLst>
      <p:ext uri="{BB962C8B-B14F-4D97-AF65-F5344CB8AC3E}">
        <p14:creationId xmlns:p14="http://schemas.microsoft.com/office/powerpoint/2010/main" val="472623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21904-7A3A-CA1F-8C6A-44A110855F56}"/>
              </a:ext>
            </a:extLst>
          </p:cNvPr>
          <p:cNvSpPr>
            <a:spLocks noGrp="1"/>
          </p:cNvSpPr>
          <p:nvPr>
            <p:ph type="title"/>
          </p:nvPr>
        </p:nvSpPr>
        <p:spPr/>
        <p:txBody>
          <a:bodyPr>
            <a:normAutofit/>
          </a:bodyPr>
          <a:lstStyle/>
          <a:p>
            <a:pPr algn="ctr"/>
            <a:r>
              <a:rPr lang="en-GB" sz="4000" b="1" u="sng" dirty="0">
                <a:latin typeface="Arial" panose="020B0604020202020204" pitchFamily="34" charset="0"/>
                <a:cs typeface="Arial" panose="020B0604020202020204" pitchFamily="34" charset="0"/>
              </a:rPr>
              <a:t>Scatter plots</a:t>
            </a:r>
          </a:p>
        </p:txBody>
      </p:sp>
      <p:sp>
        <p:nvSpPr>
          <p:cNvPr id="3" name="Content Placeholder 2">
            <a:extLst>
              <a:ext uri="{FF2B5EF4-FFF2-40B4-BE49-F238E27FC236}">
                <a16:creationId xmlns:a16="http://schemas.microsoft.com/office/drawing/2014/main" id="{5B783DA8-0FA5-0927-03F2-3941186FB0A1}"/>
              </a:ext>
            </a:extLst>
          </p:cNvPr>
          <p:cNvSpPr>
            <a:spLocks noGrp="1"/>
          </p:cNvSpPr>
          <p:nvPr>
            <p:ph idx="1"/>
          </p:nvPr>
        </p:nvSpPr>
        <p:spPr/>
        <p:txBody>
          <a:bodyPr/>
          <a:lstStyle/>
          <a:p>
            <a:endParaRPr lang="en-GB" dirty="0"/>
          </a:p>
          <a:p>
            <a:endParaRPr lang="en-PK" dirty="0"/>
          </a:p>
        </p:txBody>
      </p:sp>
      <p:pic>
        <p:nvPicPr>
          <p:cNvPr id="8" name="Picture 7">
            <a:extLst>
              <a:ext uri="{FF2B5EF4-FFF2-40B4-BE49-F238E27FC236}">
                <a16:creationId xmlns:a16="http://schemas.microsoft.com/office/drawing/2014/main" id="{BCFFF305-B0B5-DD97-4321-3EB07F0DF8C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3918" y="1635739"/>
            <a:ext cx="6345041" cy="4857136"/>
          </a:xfrm>
          <a:prstGeom prst="rect">
            <a:avLst/>
          </a:prstGeom>
          <a:noFill/>
          <a:ln>
            <a:noFill/>
          </a:ln>
        </p:spPr>
      </p:pic>
      <p:pic>
        <p:nvPicPr>
          <p:cNvPr id="9" name="Picture 8">
            <a:extLst>
              <a:ext uri="{FF2B5EF4-FFF2-40B4-BE49-F238E27FC236}">
                <a16:creationId xmlns:a16="http://schemas.microsoft.com/office/drawing/2014/main" id="{67FA4708-3972-CB88-1D66-25E337EFB2A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73214" y="1627586"/>
            <a:ext cx="6427438" cy="4922280"/>
          </a:xfrm>
          <a:prstGeom prst="rect">
            <a:avLst/>
          </a:prstGeom>
          <a:noFill/>
          <a:ln>
            <a:noFill/>
          </a:ln>
        </p:spPr>
      </p:pic>
    </p:spTree>
    <p:extLst>
      <p:ext uri="{BB962C8B-B14F-4D97-AF65-F5344CB8AC3E}">
        <p14:creationId xmlns:p14="http://schemas.microsoft.com/office/powerpoint/2010/main" val="2592042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C0A55-323D-5C53-F8D8-71D249B472D3}"/>
              </a:ext>
            </a:extLst>
          </p:cNvPr>
          <p:cNvSpPr>
            <a:spLocks noGrp="1"/>
          </p:cNvSpPr>
          <p:nvPr>
            <p:ph type="title"/>
          </p:nvPr>
        </p:nvSpPr>
        <p:spPr>
          <a:xfrm>
            <a:off x="838200" y="119318"/>
            <a:ext cx="10515600" cy="1325563"/>
          </a:xfrm>
        </p:spPr>
        <p:txBody>
          <a:bodyPr>
            <a:normAutofit/>
          </a:bodyPr>
          <a:lstStyle/>
          <a:p>
            <a:pPr algn="ctr"/>
            <a:r>
              <a:rPr lang="en-GB" sz="4000" b="1" u="sng" dirty="0">
                <a:latin typeface="Arial" panose="020B0604020202020204" pitchFamily="34" charset="0"/>
                <a:cs typeface="Arial" panose="020B0604020202020204" pitchFamily="34" charset="0"/>
              </a:rPr>
              <a:t>Series plot</a:t>
            </a:r>
          </a:p>
        </p:txBody>
      </p:sp>
      <p:pic>
        <p:nvPicPr>
          <p:cNvPr id="6" name="Picture 5">
            <a:extLst>
              <a:ext uri="{FF2B5EF4-FFF2-40B4-BE49-F238E27FC236}">
                <a16:creationId xmlns:a16="http://schemas.microsoft.com/office/drawing/2014/main" id="{6DCEFD4D-84D6-5EFE-D294-CACBE527FBE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31313" y="1343590"/>
            <a:ext cx="7529374" cy="5765133"/>
          </a:xfrm>
          <a:prstGeom prst="rect">
            <a:avLst/>
          </a:prstGeom>
          <a:noFill/>
          <a:ln>
            <a:noFill/>
          </a:ln>
        </p:spPr>
      </p:pic>
    </p:spTree>
    <p:extLst>
      <p:ext uri="{BB962C8B-B14F-4D97-AF65-F5344CB8AC3E}">
        <p14:creationId xmlns:p14="http://schemas.microsoft.com/office/powerpoint/2010/main" val="3238093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352FC-1258-4000-2359-85B4973B7311}"/>
              </a:ext>
            </a:extLst>
          </p:cNvPr>
          <p:cNvSpPr>
            <a:spLocks noGrp="1"/>
          </p:cNvSpPr>
          <p:nvPr>
            <p:ph type="title"/>
          </p:nvPr>
        </p:nvSpPr>
        <p:spPr>
          <a:xfrm>
            <a:off x="838200" y="0"/>
            <a:ext cx="10515600" cy="1325563"/>
          </a:xfrm>
        </p:spPr>
        <p:txBody>
          <a:bodyPr>
            <a:normAutofit/>
          </a:bodyPr>
          <a:lstStyle/>
          <a:p>
            <a:pPr algn="ctr"/>
            <a:r>
              <a:rPr lang="en-GB" sz="4000" b="1" u="sng" dirty="0">
                <a:latin typeface="Arial" panose="020B0604020202020204" pitchFamily="34" charset="0"/>
                <a:cs typeface="Arial" panose="020B0604020202020204" pitchFamily="34" charset="0"/>
              </a:rPr>
              <a:t>Conclusions</a:t>
            </a:r>
            <a:endParaRPr lang="en-PK" sz="4000" b="1"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F3C0016-E56B-D900-D0AA-16DDA26F24C1}"/>
              </a:ext>
            </a:extLst>
          </p:cNvPr>
          <p:cNvSpPr>
            <a:spLocks noGrp="1"/>
          </p:cNvSpPr>
          <p:nvPr>
            <p:ph idx="1"/>
          </p:nvPr>
        </p:nvSpPr>
        <p:spPr>
          <a:xfrm>
            <a:off x="838200" y="1641987"/>
            <a:ext cx="10515600" cy="4534976"/>
          </a:xfrm>
        </p:spPr>
        <p:txBody>
          <a:bodyPr>
            <a:normAutofit/>
          </a:bodyPr>
          <a:lstStyle/>
          <a:p>
            <a:pPr marL="342900" lvl="0" indent="-342900" algn="just">
              <a:lnSpc>
                <a:spcPct val="150000"/>
              </a:lnSpc>
              <a:buFont typeface="Symbol" panose="05050102010706020507" pitchFamily="18" charset="2"/>
              <a:buChar char=""/>
            </a:pPr>
            <a:r>
              <a:rPr lang="en-GB" sz="2500" dirty="0">
                <a:effectLst/>
                <a:latin typeface="Arial" panose="020B0604020202020204" pitchFamily="34" charset="0"/>
                <a:ea typeface="Roboto" panose="02000000000000000000" pitchFamily="2" charset="0"/>
                <a:cs typeface="Arial" panose="020B0604020202020204" pitchFamily="34" charset="0"/>
              </a:rPr>
              <a:t>The predicting ability is verified by plotting scatter and series plots.</a:t>
            </a:r>
          </a:p>
          <a:p>
            <a:pPr marL="342900" lvl="0" indent="-342900" algn="just">
              <a:lnSpc>
                <a:spcPct val="150000"/>
              </a:lnSpc>
              <a:buFont typeface="Symbol" panose="05050102010706020507" pitchFamily="18" charset="2"/>
              <a:buChar char=""/>
            </a:pPr>
            <a:r>
              <a:rPr lang="en-GB" sz="2500" dirty="0">
                <a:effectLst/>
                <a:latin typeface="Arial" panose="020B0604020202020204" pitchFamily="34" charset="0"/>
                <a:ea typeface="Roboto" panose="02000000000000000000" pitchFamily="2" charset="0"/>
                <a:cs typeface="Arial" panose="020B0604020202020204" pitchFamily="34" charset="0"/>
              </a:rPr>
              <a:t> The statistical evaluation revealed that the model is statistically accurate having coefficient of correlation 0.94 and 0.96 for training and validation respectively.</a:t>
            </a:r>
          </a:p>
          <a:p>
            <a:pPr marL="342900" lvl="0" indent="-342900" algn="just">
              <a:lnSpc>
                <a:spcPct val="150000"/>
              </a:lnSpc>
              <a:buFont typeface="Symbol" panose="05050102010706020507" pitchFamily="18" charset="2"/>
              <a:buChar char=""/>
            </a:pPr>
            <a:r>
              <a:rPr lang="en-GB" sz="2500" dirty="0">
                <a:latin typeface="Arial" panose="020B0604020202020204" pitchFamily="34" charset="0"/>
                <a:ea typeface="Roboto" panose="02000000000000000000" pitchFamily="2" charset="0"/>
                <a:cs typeface="Arial" panose="020B0604020202020204" pitchFamily="34" charset="0"/>
              </a:rPr>
              <a:t>T</a:t>
            </a:r>
            <a:r>
              <a:rPr lang="en-GB" sz="2500" dirty="0">
                <a:effectLst/>
                <a:latin typeface="Arial" panose="020B0604020202020204" pitchFamily="34" charset="0"/>
                <a:ea typeface="Roboto" panose="02000000000000000000" pitchFamily="2" charset="0"/>
                <a:cs typeface="Arial" panose="020B0604020202020204" pitchFamily="34" charset="0"/>
              </a:rPr>
              <a:t>he error values of validation sets are less or at least equal to training errors which indicates that the models have good generalization capacity, and the problem of overfitting is eliminated effectively. </a:t>
            </a:r>
            <a:endParaRPr lang="en-PK" sz="2500" dirty="0">
              <a:effectLst/>
              <a:latin typeface="Arial" panose="020B0604020202020204" pitchFamily="34" charset="0"/>
              <a:ea typeface="Roboto" panose="02000000000000000000" pitchFamily="2" charset="0"/>
              <a:cs typeface="Arial" panose="020B0604020202020204" pitchFamily="34" charset="0"/>
            </a:endParaRPr>
          </a:p>
          <a:p>
            <a:pPr marL="342900" lvl="0" indent="-342900" algn="just">
              <a:lnSpc>
                <a:spcPct val="150000"/>
              </a:lnSpc>
              <a:spcAft>
                <a:spcPts val="800"/>
              </a:spcAft>
              <a:buFont typeface="Symbol" panose="05050102010706020507" pitchFamily="18" charset="2"/>
              <a:buChar char=""/>
            </a:pPr>
            <a:endParaRPr lang="en-PK" sz="1200" dirty="0">
              <a:effectLst/>
              <a:latin typeface="Roboto" panose="02000000000000000000" pitchFamily="2" charset="0"/>
              <a:ea typeface="Roboto" panose="02000000000000000000" pitchFamily="2" charset="0"/>
              <a:cs typeface="Roboto" panose="02000000000000000000" pitchFamily="2" charset="0"/>
            </a:endParaRPr>
          </a:p>
          <a:p>
            <a:endParaRPr lang="en-PK" dirty="0"/>
          </a:p>
        </p:txBody>
      </p:sp>
    </p:spTree>
    <p:extLst>
      <p:ext uri="{BB962C8B-B14F-4D97-AF65-F5344CB8AC3E}">
        <p14:creationId xmlns:p14="http://schemas.microsoft.com/office/powerpoint/2010/main" val="3062208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09027-8AD5-4DE9-D9F8-16F365D3D817}"/>
              </a:ext>
            </a:extLst>
          </p:cNvPr>
          <p:cNvSpPr>
            <a:spLocks noGrp="1"/>
          </p:cNvSpPr>
          <p:nvPr>
            <p:ph type="title"/>
          </p:nvPr>
        </p:nvSpPr>
        <p:spPr>
          <a:xfrm>
            <a:off x="956186" y="332887"/>
            <a:ext cx="10515600" cy="1325563"/>
          </a:xfrm>
        </p:spPr>
        <p:txBody>
          <a:bodyPr>
            <a:normAutofit/>
          </a:bodyPr>
          <a:lstStyle/>
          <a:p>
            <a:pPr algn="ctr"/>
            <a:r>
              <a:rPr lang="en-GB" sz="4000" b="1" u="sng" dirty="0">
                <a:latin typeface="Arial" panose="020B0604020202020204" pitchFamily="34" charset="0"/>
                <a:cs typeface="Arial" panose="020B0604020202020204" pitchFamily="34" charset="0"/>
              </a:rPr>
              <a:t>Recommendations</a:t>
            </a:r>
            <a:endParaRPr lang="en-PK" sz="4000" b="1"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039E464-03CF-A19B-83CE-AA6F12DF9964}"/>
              </a:ext>
            </a:extLst>
          </p:cNvPr>
          <p:cNvSpPr>
            <a:spLocks noGrp="1"/>
          </p:cNvSpPr>
          <p:nvPr>
            <p:ph idx="1"/>
          </p:nvPr>
        </p:nvSpPr>
        <p:spPr/>
        <p:txBody>
          <a:bodyPr>
            <a:normAutofit fontScale="77500" lnSpcReduction="20000"/>
          </a:bodyPr>
          <a:lstStyle/>
          <a:p>
            <a:pPr marL="342900" lvl="0" indent="-342900" algn="just">
              <a:lnSpc>
                <a:spcPct val="150000"/>
              </a:lnSpc>
              <a:buFont typeface="Symbol" panose="05050102010706020507" pitchFamily="18" charset="2"/>
              <a:buChar char=""/>
            </a:pPr>
            <a:r>
              <a:rPr lang="en-PK" sz="2800" dirty="0">
                <a:effectLst/>
                <a:latin typeface="Roboto" panose="02000000000000000000" pitchFamily="2" charset="0"/>
                <a:ea typeface="Roboto" panose="02000000000000000000" pitchFamily="2" charset="0"/>
                <a:cs typeface="Roboto" panose="02000000000000000000" pitchFamily="2" charset="0"/>
              </a:rPr>
              <a:t>To develop a more efficient predictive model,  maxim</a:t>
            </a:r>
            <a:r>
              <a:rPr lang="en-GB" sz="2800" dirty="0" err="1">
                <a:effectLst/>
                <a:latin typeface="Roboto" panose="02000000000000000000" pitchFamily="2" charset="0"/>
                <a:ea typeface="Roboto" panose="02000000000000000000" pitchFamily="2" charset="0"/>
                <a:cs typeface="Roboto" panose="02000000000000000000" pitchFamily="2" charset="0"/>
              </a:rPr>
              <a:t>ize</a:t>
            </a:r>
            <a:r>
              <a:rPr lang="en-PK" sz="2800" dirty="0">
                <a:effectLst/>
                <a:latin typeface="Roboto" panose="02000000000000000000" pitchFamily="2" charset="0"/>
                <a:ea typeface="Roboto" panose="02000000000000000000" pitchFamily="2" charset="0"/>
                <a:cs typeface="Roboto" panose="02000000000000000000" pitchFamily="2" charset="0"/>
              </a:rPr>
              <a:t> explanatory variables.</a:t>
            </a:r>
          </a:p>
          <a:p>
            <a:pPr marL="342900" lvl="0" indent="-342900" algn="just">
              <a:lnSpc>
                <a:spcPct val="150000"/>
              </a:lnSpc>
              <a:buFont typeface="Symbol" panose="05050102010706020507" pitchFamily="18" charset="2"/>
              <a:buChar char=""/>
            </a:pPr>
            <a:r>
              <a:rPr lang="en-GB" sz="2800" dirty="0">
                <a:latin typeface="Roboto" panose="02000000000000000000" pitchFamily="2" charset="0"/>
                <a:ea typeface="Roboto" panose="02000000000000000000" pitchFamily="2" charset="0"/>
                <a:cs typeface="Roboto" panose="02000000000000000000" pitchFamily="2" charset="0"/>
              </a:rPr>
              <a:t>T</a:t>
            </a:r>
            <a:r>
              <a:rPr lang="en-PK" sz="2800" dirty="0">
                <a:effectLst/>
                <a:latin typeface="Roboto" panose="02000000000000000000" pitchFamily="2" charset="0"/>
                <a:ea typeface="Roboto" panose="02000000000000000000" pitchFamily="2" charset="0"/>
                <a:cs typeface="Roboto" panose="02000000000000000000" pitchFamily="2" charset="0"/>
              </a:rPr>
              <a:t>his study </a:t>
            </a:r>
            <a:r>
              <a:rPr lang="en-GB" sz="2800" dirty="0">
                <a:latin typeface="Roboto" panose="02000000000000000000" pitchFamily="2" charset="0"/>
                <a:ea typeface="Roboto" panose="02000000000000000000" pitchFamily="2" charset="0"/>
                <a:cs typeface="Roboto" panose="02000000000000000000" pitchFamily="2" charset="0"/>
              </a:rPr>
              <a:t>used </a:t>
            </a:r>
            <a:r>
              <a:rPr lang="en-PK" sz="2800" dirty="0">
                <a:effectLst/>
                <a:latin typeface="Roboto" panose="02000000000000000000" pitchFamily="2" charset="0"/>
                <a:ea typeface="Roboto" panose="02000000000000000000" pitchFamily="2" charset="0"/>
                <a:cs typeface="Roboto" panose="02000000000000000000" pitchFamily="2" charset="0"/>
              </a:rPr>
              <a:t>s</a:t>
            </a:r>
            <a:r>
              <a:rPr lang="en-GB" sz="2800" dirty="0">
                <a:effectLst/>
                <a:latin typeface="Roboto" panose="02000000000000000000" pitchFamily="2" charset="0"/>
                <a:ea typeface="Roboto" panose="02000000000000000000" pitchFamily="2" charset="0"/>
                <a:cs typeface="Roboto" panose="02000000000000000000" pitchFamily="2" charset="0"/>
              </a:rPr>
              <a:t>ix</a:t>
            </a:r>
            <a:r>
              <a:rPr lang="en-PK" sz="2800" dirty="0">
                <a:effectLst/>
                <a:latin typeface="Roboto" panose="02000000000000000000" pitchFamily="2" charset="0"/>
                <a:ea typeface="Roboto" panose="02000000000000000000" pitchFamily="2" charset="0"/>
                <a:cs typeface="Roboto" panose="02000000000000000000" pitchFamily="2" charset="0"/>
              </a:rPr>
              <a:t> parameters for model</a:t>
            </a:r>
            <a:r>
              <a:rPr lang="en-GB" sz="2800" dirty="0">
                <a:effectLst/>
                <a:latin typeface="Roboto" panose="02000000000000000000" pitchFamily="2" charset="0"/>
                <a:ea typeface="Roboto" panose="02000000000000000000" pitchFamily="2" charset="0"/>
                <a:cs typeface="Roboto" panose="02000000000000000000" pitchFamily="2" charset="0"/>
              </a:rPr>
              <a:t>l</a:t>
            </a:r>
            <a:r>
              <a:rPr lang="en-PK" sz="2800" dirty="0" err="1">
                <a:effectLst/>
                <a:latin typeface="Roboto" panose="02000000000000000000" pitchFamily="2" charset="0"/>
                <a:ea typeface="Roboto" panose="02000000000000000000" pitchFamily="2" charset="0"/>
                <a:cs typeface="Roboto" panose="02000000000000000000" pitchFamily="2" charset="0"/>
              </a:rPr>
              <a:t>ing</a:t>
            </a:r>
            <a:r>
              <a:rPr lang="en-PK" sz="2800" dirty="0">
                <a:effectLst/>
                <a:latin typeface="Roboto" panose="02000000000000000000" pitchFamily="2" charset="0"/>
                <a:ea typeface="Roboto" panose="02000000000000000000" pitchFamily="2" charset="0"/>
                <a:cs typeface="Roboto" panose="02000000000000000000" pitchFamily="2" charset="0"/>
              </a:rPr>
              <a:t> </a:t>
            </a:r>
            <a:r>
              <a:rPr lang="en-PK" sz="2800" dirty="0" err="1">
                <a:effectLst/>
                <a:latin typeface="Roboto" panose="02000000000000000000" pitchFamily="2" charset="0"/>
                <a:ea typeface="Roboto" panose="02000000000000000000" pitchFamily="2" charset="0"/>
                <a:cs typeface="Roboto" panose="02000000000000000000" pitchFamily="2" charset="0"/>
              </a:rPr>
              <a:t>th</a:t>
            </a:r>
            <a:r>
              <a:rPr lang="en-GB" sz="2800" dirty="0">
                <a:effectLst/>
                <a:latin typeface="Roboto" panose="02000000000000000000" pitchFamily="2" charset="0"/>
                <a:ea typeface="Roboto" panose="02000000000000000000" pitchFamily="2" charset="0"/>
                <a:cs typeface="Roboto" panose="02000000000000000000" pitchFamily="2" charset="0"/>
              </a:rPr>
              <a:t>e</a:t>
            </a:r>
            <a:r>
              <a:rPr lang="en-PK" sz="2800" dirty="0">
                <a:effectLst/>
                <a:latin typeface="Roboto" panose="02000000000000000000" pitchFamily="2" charset="0"/>
                <a:ea typeface="Roboto" panose="02000000000000000000" pitchFamily="2" charset="0"/>
                <a:cs typeface="Roboto" panose="02000000000000000000" pitchFamily="2" charset="0"/>
              </a:rPr>
              <a:t> strength</a:t>
            </a:r>
            <a:r>
              <a:rPr lang="en-GB" sz="2800" dirty="0">
                <a:effectLst/>
                <a:latin typeface="Roboto" panose="02000000000000000000" pitchFamily="2" charset="0"/>
                <a:ea typeface="Roboto" panose="02000000000000000000" pitchFamily="2" charset="0"/>
                <a:cs typeface="Roboto" panose="02000000000000000000" pitchFamily="2" charset="0"/>
              </a:rPr>
              <a:t> but</a:t>
            </a:r>
            <a:r>
              <a:rPr lang="en-PK" sz="2800" dirty="0">
                <a:effectLst/>
                <a:latin typeface="Roboto" panose="02000000000000000000" pitchFamily="2" charset="0"/>
                <a:ea typeface="Roboto" panose="02000000000000000000" pitchFamily="2" charset="0"/>
                <a:cs typeface="Roboto" panose="02000000000000000000" pitchFamily="2" charset="0"/>
              </a:rPr>
              <a:t> it is crucial to consider other variables in subsequent research. </a:t>
            </a:r>
          </a:p>
          <a:p>
            <a:pPr marL="342900" lvl="0" indent="-342900" algn="just">
              <a:lnSpc>
                <a:spcPct val="150000"/>
              </a:lnSpc>
              <a:spcAft>
                <a:spcPts val="800"/>
              </a:spcAft>
              <a:buFont typeface="Symbol" panose="05050102010706020507" pitchFamily="18" charset="2"/>
              <a:buChar char=""/>
            </a:pPr>
            <a:r>
              <a:rPr lang="en-GB" sz="2800" dirty="0">
                <a:latin typeface="Roboto" panose="02000000000000000000" pitchFamily="2" charset="0"/>
                <a:ea typeface="Roboto" panose="02000000000000000000" pitchFamily="2" charset="0"/>
                <a:cs typeface="Roboto" panose="02000000000000000000" pitchFamily="2" charset="0"/>
              </a:rPr>
              <a:t>O</a:t>
            </a:r>
            <a:r>
              <a:rPr lang="en-GB" sz="2800" dirty="0">
                <a:effectLst/>
                <a:latin typeface="Roboto" panose="02000000000000000000" pitchFamily="2" charset="0"/>
                <a:ea typeface="Roboto" panose="02000000000000000000" pitchFamily="2" charset="0"/>
                <a:cs typeface="Roboto" panose="02000000000000000000" pitchFamily="2" charset="0"/>
              </a:rPr>
              <a:t>ther</a:t>
            </a:r>
            <a:r>
              <a:rPr lang="en-PK" sz="2800" dirty="0">
                <a:effectLst/>
                <a:latin typeface="Roboto" panose="02000000000000000000" pitchFamily="2" charset="0"/>
                <a:ea typeface="Roboto" panose="02000000000000000000" pitchFamily="2" charset="0"/>
                <a:cs typeface="Roboto" panose="02000000000000000000" pitchFamily="2" charset="0"/>
              </a:rPr>
              <a:t> mechanical characteristics of SCC </a:t>
            </a:r>
            <a:r>
              <a:rPr lang="en-GB" sz="2800" dirty="0">
                <a:effectLst/>
                <a:latin typeface="Roboto" panose="02000000000000000000" pitchFamily="2" charset="0"/>
                <a:ea typeface="Roboto" panose="02000000000000000000" pitchFamily="2" charset="0"/>
                <a:cs typeface="Roboto" panose="02000000000000000000" pitchFamily="2" charset="0"/>
              </a:rPr>
              <a:t>should be explored</a:t>
            </a:r>
            <a:r>
              <a:rPr lang="en-PK" sz="2800" dirty="0">
                <a:effectLst/>
                <a:latin typeface="Roboto" panose="02000000000000000000" pitchFamily="2" charset="0"/>
                <a:ea typeface="Roboto" panose="02000000000000000000" pitchFamily="2" charset="0"/>
                <a:cs typeface="Roboto" panose="02000000000000000000" pitchFamily="2" charset="0"/>
              </a:rPr>
              <a:t>.</a:t>
            </a:r>
            <a:r>
              <a:rPr lang="en-GB" sz="2800" dirty="0">
                <a:effectLst/>
                <a:latin typeface="Roboto" panose="02000000000000000000" pitchFamily="2" charset="0"/>
                <a:ea typeface="Roboto" panose="02000000000000000000" pitchFamily="2" charset="0"/>
                <a:cs typeface="Roboto" panose="02000000000000000000" pitchFamily="2" charset="0"/>
              </a:rPr>
              <a:t> </a:t>
            </a:r>
          </a:p>
          <a:p>
            <a:pPr marL="342900" lvl="0" indent="-342900" algn="just">
              <a:lnSpc>
                <a:spcPct val="150000"/>
              </a:lnSpc>
              <a:buFont typeface="Symbol" panose="05050102010706020507" pitchFamily="18" charset="2"/>
              <a:buChar char=""/>
            </a:pPr>
            <a:r>
              <a:rPr lang="en-GB" sz="2800" dirty="0">
                <a:latin typeface="Roboto" panose="02000000000000000000" pitchFamily="2" charset="0"/>
                <a:ea typeface="Roboto" panose="02000000000000000000" pitchFamily="2" charset="0"/>
                <a:cs typeface="Roboto" panose="02000000000000000000" pitchFamily="2" charset="0"/>
              </a:rPr>
              <a:t>I</a:t>
            </a:r>
            <a:r>
              <a:rPr lang="en-PK" sz="2800" dirty="0">
                <a:latin typeface="Roboto" panose="02000000000000000000" pitchFamily="2" charset="0"/>
                <a:ea typeface="Roboto" panose="02000000000000000000" pitchFamily="2" charset="0"/>
                <a:cs typeface="Roboto" panose="02000000000000000000" pitchFamily="2" charset="0"/>
              </a:rPr>
              <a:t>t is recommended to employ diverse artificial intelligence (AI) techniques</a:t>
            </a:r>
            <a:r>
              <a:rPr lang="en-GB" sz="2800" dirty="0">
                <a:latin typeface="Roboto" panose="02000000000000000000" pitchFamily="2" charset="0"/>
                <a:ea typeface="Roboto" panose="02000000000000000000" pitchFamily="2" charset="0"/>
                <a:cs typeface="Roboto" panose="02000000000000000000" pitchFamily="2" charset="0"/>
              </a:rPr>
              <a:t> </a:t>
            </a:r>
            <a:r>
              <a:rPr lang="en-PK" sz="2800" dirty="0">
                <a:latin typeface="Roboto" panose="02000000000000000000" pitchFamily="2" charset="0"/>
                <a:ea typeface="Roboto" panose="02000000000000000000" pitchFamily="2" charset="0"/>
                <a:cs typeface="Roboto" panose="02000000000000000000" pitchFamily="2" charset="0"/>
              </a:rPr>
              <a:t>to predict the aforementioned mechanical properties of SCC. </a:t>
            </a:r>
            <a:endParaRPr lang="en-GB" sz="2800" dirty="0">
              <a:latin typeface="Roboto" panose="02000000000000000000" pitchFamily="2" charset="0"/>
              <a:ea typeface="Roboto" panose="02000000000000000000" pitchFamily="2" charset="0"/>
              <a:cs typeface="Roboto" panose="02000000000000000000" pitchFamily="2" charset="0"/>
            </a:endParaRPr>
          </a:p>
          <a:p>
            <a:pPr marL="342900" lvl="0" indent="-342900" algn="just">
              <a:lnSpc>
                <a:spcPct val="150000"/>
              </a:lnSpc>
              <a:buFont typeface="Symbol" panose="05050102010706020507" pitchFamily="18" charset="2"/>
              <a:buChar char=""/>
            </a:pPr>
            <a:r>
              <a:rPr lang="en-GB" sz="2800" dirty="0">
                <a:latin typeface="Roboto" panose="02000000000000000000" pitchFamily="2" charset="0"/>
                <a:ea typeface="Roboto" panose="02000000000000000000" pitchFamily="2" charset="0"/>
                <a:cs typeface="Roboto" panose="02000000000000000000" pitchFamily="2" charset="0"/>
              </a:rPr>
              <a:t>C</a:t>
            </a:r>
            <a:r>
              <a:rPr lang="en-PK" sz="2800" dirty="0" err="1">
                <a:latin typeface="Roboto" panose="02000000000000000000" pitchFamily="2" charset="0"/>
                <a:ea typeface="Roboto" panose="02000000000000000000" pitchFamily="2" charset="0"/>
                <a:cs typeface="Roboto" panose="02000000000000000000" pitchFamily="2" charset="0"/>
              </a:rPr>
              <a:t>onduct</a:t>
            </a:r>
            <a:r>
              <a:rPr lang="en-PK" sz="2800" dirty="0">
                <a:latin typeface="Roboto" panose="02000000000000000000" pitchFamily="2" charset="0"/>
                <a:ea typeface="Roboto" panose="02000000000000000000" pitchFamily="2" charset="0"/>
                <a:cs typeface="Roboto" panose="02000000000000000000" pitchFamily="2" charset="0"/>
              </a:rPr>
              <a:t> an extensive investigation focusing on </a:t>
            </a:r>
            <a:r>
              <a:rPr lang="en-GB" sz="2800" dirty="0">
                <a:latin typeface="Roboto" panose="02000000000000000000" pitchFamily="2" charset="0"/>
                <a:ea typeface="Roboto" panose="02000000000000000000" pitchFamily="2" charset="0"/>
                <a:cs typeface="Roboto" panose="02000000000000000000" pitchFamily="2" charset="0"/>
              </a:rPr>
              <a:t>other</a:t>
            </a:r>
            <a:r>
              <a:rPr lang="en-PK" sz="2800" dirty="0">
                <a:latin typeface="Roboto" panose="02000000000000000000" pitchFamily="2" charset="0"/>
                <a:ea typeface="Roboto" panose="02000000000000000000" pitchFamily="2" charset="0"/>
                <a:cs typeface="Roboto" panose="02000000000000000000" pitchFamily="2" charset="0"/>
              </a:rPr>
              <a:t> various mechanical properties of </a:t>
            </a:r>
            <a:r>
              <a:rPr lang="en-PK" sz="2800" dirty="0" err="1">
                <a:latin typeface="Roboto" panose="02000000000000000000" pitchFamily="2" charset="0"/>
                <a:ea typeface="Roboto" panose="02000000000000000000" pitchFamily="2" charset="0"/>
                <a:cs typeface="Roboto" panose="02000000000000000000" pitchFamily="2" charset="0"/>
              </a:rPr>
              <a:t>fiber</a:t>
            </a:r>
            <a:r>
              <a:rPr lang="en-PK" sz="2800" dirty="0">
                <a:latin typeface="Roboto" panose="02000000000000000000" pitchFamily="2" charset="0"/>
                <a:ea typeface="Roboto" panose="02000000000000000000" pitchFamily="2" charset="0"/>
                <a:cs typeface="Roboto" panose="02000000000000000000" pitchFamily="2" charset="0"/>
              </a:rPr>
              <a:t>-reinforced SCC. </a:t>
            </a:r>
          </a:p>
          <a:p>
            <a:endParaRPr lang="en-PK" dirty="0"/>
          </a:p>
        </p:txBody>
      </p:sp>
    </p:spTree>
    <p:extLst>
      <p:ext uri="{BB962C8B-B14F-4D97-AF65-F5344CB8AC3E}">
        <p14:creationId xmlns:p14="http://schemas.microsoft.com/office/powerpoint/2010/main" val="3231701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8CBE6-9FF4-7947-E535-49785E11EE04}"/>
              </a:ext>
            </a:extLst>
          </p:cNvPr>
          <p:cNvSpPr>
            <a:spLocks noGrp="1"/>
          </p:cNvSpPr>
          <p:nvPr>
            <p:ph type="title"/>
          </p:nvPr>
        </p:nvSpPr>
        <p:spPr>
          <a:xfrm>
            <a:off x="838200" y="1"/>
            <a:ext cx="10515600" cy="681036"/>
          </a:xfrm>
        </p:spPr>
        <p:txBody>
          <a:bodyPr>
            <a:normAutofit/>
          </a:bodyPr>
          <a:lstStyle/>
          <a:p>
            <a:pPr algn="ctr"/>
            <a:r>
              <a:rPr lang="en-GB" sz="4000" b="1" u="sng" dirty="0">
                <a:latin typeface="Arial" panose="020B0604020202020204" pitchFamily="34" charset="0"/>
                <a:cs typeface="Arial" panose="020B0604020202020204" pitchFamily="34" charset="0"/>
              </a:rPr>
              <a:t>References</a:t>
            </a:r>
            <a:endParaRPr lang="en-PK" sz="4000" u="sng" dirty="0"/>
          </a:p>
        </p:txBody>
      </p:sp>
      <p:sp>
        <p:nvSpPr>
          <p:cNvPr id="3" name="Content Placeholder 2">
            <a:extLst>
              <a:ext uri="{FF2B5EF4-FFF2-40B4-BE49-F238E27FC236}">
                <a16:creationId xmlns:a16="http://schemas.microsoft.com/office/drawing/2014/main" id="{05807C47-0B27-718C-1298-2F8AB27E289C}"/>
              </a:ext>
            </a:extLst>
          </p:cNvPr>
          <p:cNvSpPr>
            <a:spLocks noGrp="1"/>
          </p:cNvSpPr>
          <p:nvPr>
            <p:ph idx="1"/>
          </p:nvPr>
        </p:nvSpPr>
        <p:spPr>
          <a:xfrm>
            <a:off x="108155" y="1150373"/>
            <a:ext cx="11867535" cy="5707625"/>
          </a:xfrm>
        </p:spPr>
        <p:txBody>
          <a:bodyPr>
            <a:noAutofit/>
          </a:bodyPr>
          <a:lstStyle/>
          <a:p>
            <a:pPr algn="just"/>
            <a:r>
              <a:rPr lang="en-GB" sz="2000" dirty="0">
                <a:latin typeface="Arial" panose="020B0604020202020204" pitchFamily="34" charset="0"/>
                <a:cs typeface="Arial" panose="020B0604020202020204" pitchFamily="34" charset="0"/>
              </a:rPr>
              <a:t>[1] </a:t>
            </a:r>
            <a:r>
              <a:rPr lang="en-GB" sz="2000" dirty="0" err="1">
                <a:latin typeface="Arial" panose="020B0604020202020204" pitchFamily="34" charset="0"/>
                <a:cs typeface="Arial" panose="020B0604020202020204" pitchFamily="34" charset="0"/>
              </a:rPr>
              <a:t>Sizirici</a:t>
            </a:r>
            <a:r>
              <a:rPr lang="en-GB" sz="2000" dirty="0">
                <a:latin typeface="Arial" panose="020B0604020202020204" pitchFamily="34" charset="0"/>
                <a:cs typeface="Arial" panose="020B0604020202020204" pitchFamily="34" charset="0"/>
              </a:rPr>
              <a:t>, B.; </a:t>
            </a:r>
            <a:r>
              <a:rPr lang="en-GB" sz="2000" dirty="0" err="1">
                <a:latin typeface="Arial" panose="020B0604020202020204" pitchFamily="34" charset="0"/>
                <a:cs typeface="Arial" panose="020B0604020202020204" pitchFamily="34" charset="0"/>
              </a:rPr>
              <a:t>Fseha</a:t>
            </a:r>
            <a:r>
              <a:rPr lang="en-GB" sz="2000" dirty="0">
                <a:latin typeface="Arial" panose="020B0604020202020204" pitchFamily="34" charset="0"/>
                <a:cs typeface="Arial" panose="020B0604020202020204" pitchFamily="34" charset="0"/>
              </a:rPr>
              <a:t>, Y.; Cho, C.-S.; </a:t>
            </a:r>
            <a:r>
              <a:rPr lang="en-GB" sz="2000" dirty="0" err="1">
                <a:latin typeface="Arial" panose="020B0604020202020204" pitchFamily="34" charset="0"/>
                <a:cs typeface="Arial" panose="020B0604020202020204" pitchFamily="34" charset="0"/>
              </a:rPr>
              <a:t>Yildiz</a:t>
            </a:r>
            <a:r>
              <a:rPr lang="en-GB" sz="2000" dirty="0">
                <a:latin typeface="Arial" panose="020B0604020202020204" pitchFamily="34" charset="0"/>
                <a:cs typeface="Arial" panose="020B0604020202020204" pitchFamily="34" charset="0"/>
              </a:rPr>
              <a:t>, I.; Byon, Y.-J. A Review of Carbon Footprint Reduction in Construction Industry, from Design to Operation. Materials 2021, 14, 6094. https://doi.org/10.3390/ma14206094 </a:t>
            </a:r>
          </a:p>
          <a:p>
            <a:pPr algn="just"/>
            <a:r>
              <a:rPr lang="en-GB" sz="2000" dirty="0">
                <a:latin typeface="Arial" panose="020B0604020202020204" pitchFamily="34" charset="0"/>
                <a:cs typeface="Arial" panose="020B0604020202020204" pitchFamily="34" charset="0"/>
              </a:rPr>
              <a:t>[2] P.G. </a:t>
            </a:r>
            <a:r>
              <a:rPr lang="en-GB" sz="2000" dirty="0" err="1">
                <a:latin typeface="Arial" panose="020B0604020202020204" pitchFamily="34" charset="0"/>
                <a:cs typeface="Arial" panose="020B0604020202020204" pitchFamily="34" charset="0"/>
              </a:rPr>
              <a:t>Asteris</a:t>
            </a:r>
            <a:r>
              <a:rPr lang="en-GB" sz="2000" dirty="0">
                <a:latin typeface="Arial" panose="020B0604020202020204" pitchFamily="34" charset="0"/>
                <a:cs typeface="Arial" panose="020B0604020202020204" pitchFamily="34" charset="0"/>
              </a:rPr>
              <a:t>, K.G. Kolovos, M.G. </a:t>
            </a:r>
            <a:r>
              <a:rPr lang="en-GB" sz="2000" dirty="0" err="1">
                <a:latin typeface="Arial" panose="020B0604020202020204" pitchFamily="34" charset="0"/>
                <a:cs typeface="Arial" panose="020B0604020202020204" pitchFamily="34" charset="0"/>
              </a:rPr>
              <a:t>Douvika</a:t>
            </a:r>
            <a:r>
              <a:rPr lang="en-GB" sz="2000" dirty="0">
                <a:latin typeface="Arial" panose="020B0604020202020204" pitchFamily="34" charset="0"/>
                <a:cs typeface="Arial" panose="020B0604020202020204" pitchFamily="34" charset="0"/>
              </a:rPr>
              <a:t> &amp; K. </a:t>
            </a:r>
            <a:r>
              <a:rPr lang="en-GB" sz="2000" dirty="0" err="1">
                <a:latin typeface="Arial" panose="020B0604020202020204" pitchFamily="34" charset="0"/>
                <a:cs typeface="Arial" panose="020B0604020202020204" pitchFamily="34" charset="0"/>
              </a:rPr>
              <a:t>Roinos</a:t>
            </a:r>
            <a:r>
              <a:rPr lang="en-GB" sz="2000" dirty="0">
                <a:latin typeface="Arial" panose="020B0604020202020204" pitchFamily="34" charset="0"/>
                <a:cs typeface="Arial" panose="020B0604020202020204" pitchFamily="34" charset="0"/>
              </a:rPr>
              <a:t> (2016) Prediction of </a:t>
            </a:r>
            <a:r>
              <a:rPr lang="en-GB" sz="2000" dirty="0" err="1">
                <a:latin typeface="Arial" panose="020B0604020202020204" pitchFamily="34" charset="0"/>
                <a:cs typeface="Arial" panose="020B0604020202020204" pitchFamily="34" charset="0"/>
              </a:rPr>
              <a:t>selfcompacting</a:t>
            </a:r>
            <a:r>
              <a:rPr lang="en-GB" sz="2000" dirty="0">
                <a:latin typeface="Arial" panose="020B0604020202020204" pitchFamily="34" charset="0"/>
                <a:cs typeface="Arial" panose="020B0604020202020204" pitchFamily="34" charset="0"/>
              </a:rPr>
              <a:t> concrete strength using artificial neural networks, European Journal of Environmental and Civil Engineering, 20:sup1, s102-s122, DOI: 10.1080/19648189.2016.1246693 </a:t>
            </a:r>
          </a:p>
          <a:p>
            <a:pPr algn="just"/>
            <a:r>
              <a:rPr lang="en-GB" sz="2000" dirty="0">
                <a:latin typeface="Arial" panose="020B0604020202020204" pitchFamily="34" charset="0"/>
                <a:cs typeface="Arial" panose="020B0604020202020204" pitchFamily="34" charset="0"/>
              </a:rPr>
              <a:t>[3] Self-Compacting Concrete :Hajime Okamura  and Masahiro </a:t>
            </a:r>
            <a:r>
              <a:rPr lang="en-GB" sz="2000" dirty="0" err="1">
                <a:latin typeface="Arial" panose="020B0604020202020204" pitchFamily="34" charset="0"/>
                <a:cs typeface="Arial" panose="020B0604020202020204" pitchFamily="34" charset="0"/>
              </a:rPr>
              <a:t>Ouchi</a:t>
            </a:r>
            <a:endParaRPr lang="en-GB" sz="2000" dirty="0">
              <a:latin typeface="Arial" panose="020B0604020202020204" pitchFamily="34" charset="0"/>
              <a:cs typeface="Arial" panose="020B0604020202020204" pitchFamily="34" charset="0"/>
            </a:endParaRPr>
          </a:p>
          <a:p>
            <a:pPr algn="just"/>
            <a:r>
              <a:rPr lang="en-GB" sz="2000" dirty="0">
                <a:latin typeface="Arial" panose="020B0604020202020204" pitchFamily="34" charset="0"/>
                <a:cs typeface="Arial" panose="020B0604020202020204" pitchFamily="34" charset="0"/>
              </a:rPr>
              <a:t>[4] Self-Compacting Concrete: Theoretical and experimental study H.J.H. Brouwers , H.J. Radix</a:t>
            </a:r>
          </a:p>
          <a:p>
            <a:pPr algn="just"/>
            <a:r>
              <a:rPr lang="en-GB" sz="2000" dirty="0">
                <a:latin typeface="Arial" panose="020B0604020202020204" pitchFamily="34" charset="0"/>
                <a:cs typeface="Arial" panose="020B0604020202020204" pitchFamily="34" charset="0"/>
              </a:rPr>
              <a:t>[5] Properties of self-compacting concrete containing class F fly ash  by </a:t>
            </a:r>
            <a:r>
              <a:rPr lang="en-GB" sz="2000" dirty="0" err="1">
                <a:latin typeface="Arial" panose="020B0604020202020204" pitchFamily="34" charset="0"/>
                <a:cs typeface="Arial" panose="020B0604020202020204" pitchFamily="34" charset="0"/>
              </a:rPr>
              <a:t>Rafat</a:t>
            </a:r>
            <a:r>
              <a:rPr lang="en-GB" sz="2000" dirty="0">
                <a:latin typeface="Arial" panose="020B0604020202020204" pitchFamily="34" charset="0"/>
                <a:cs typeface="Arial" panose="020B0604020202020204" pitchFamily="34" charset="0"/>
              </a:rPr>
              <a:t> Siddique , Department of Civil Engineering, Thapar University, Patiala, Punjab 147 004, India</a:t>
            </a:r>
          </a:p>
          <a:p>
            <a:pPr algn="just"/>
            <a:r>
              <a:rPr lang="en-GB" sz="2000" dirty="0">
                <a:latin typeface="Arial" panose="020B0604020202020204" pitchFamily="34" charset="0"/>
                <a:cs typeface="Arial" panose="020B0604020202020204" pitchFamily="34" charset="0"/>
              </a:rPr>
              <a:t>[6] Performance of Self-Compacting Concrete Containing Different Mineral Admixtures: P. Ramanathan, I. Baskar, P. </a:t>
            </a:r>
            <a:r>
              <a:rPr lang="en-GB" sz="2000" dirty="0" err="1">
                <a:latin typeface="Arial" panose="020B0604020202020204" pitchFamily="34" charset="0"/>
                <a:cs typeface="Arial" panose="020B0604020202020204" pitchFamily="34" charset="0"/>
              </a:rPr>
              <a:t>Muthupriya</a:t>
            </a:r>
            <a:r>
              <a:rPr lang="en-GB" sz="2000" dirty="0">
                <a:latin typeface="Arial" panose="020B0604020202020204" pitchFamily="34" charset="0"/>
                <a:cs typeface="Arial" panose="020B0604020202020204" pitchFamily="34" charset="0"/>
              </a:rPr>
              <a:t>, and R. </a:t>
            </a:r>
            <a:r>
              <a:rPr lang="en-GB" sz="2000" dirty="0" err="1">
                <a:latin typeface="Arial" panose="020B0604020202020204" pitchFamily="34" charset="0"/>
                <a:cs typeface="Arial" panose="020B0604020202020204" pitchFamily="34" charset="0"/>
              </a:rPr>
              <a:t>Venkatasubramani</a:t>
            </a:r>
            <a:endParaRPr lang="en-GB" sz="2000" dirty="0">
              <a:latin typeface="Arial" panose="020B0604020202020204" pitchFamily="34" charset="0"/>
              <a:cs typeface="Arial" panose="020B0604020202020204" pitchFamily="34" charset="0"/>
            </a:endParaRPr>
          </a:p>
          <a:p>
            <a:pPr algn="just"/>
            <a:r>
              <a:rPr lang="en-GB" sz="2000" dirty="0">
                <a:latin typeface="Arial" panose="020B0604020202020204" pitchFamily="34" charset="0"/>
                <a:cs typeface="Arial" panose="020B0604020202020204" pitchFamily="34" charset="0"/>
              </a:rPr>
              <a:t>[7] Effect of composition variations on bond properties of Self-Compacting Concrete specimens </a:t>
            </a:r>
            <a:r>
              <a:rPr lang="en-GB" sz="2000" dirty="0" err="1">
                <a:latin typeface="Arial" panose="020B0604020202020204" pitchFamily="34" charset="0"/>
                <a:cs typeface="Arial" panose="020B0604020202020204" pitchFamily="34" charset="0"/>
              </a:rPr>
              <a:t>Ioannis</a:t>
            </a:r>
            <a:r>
              <a:rPr lang="en-GB" sz="2000" dirty="0">
                <a:latin typeface="Arial" panose="020B0604020202020204" pitchFamily="34" charset="0"/>
                <a:cs typeface="Arial" panose="020B0604020202020204" pitchFamily="34" charset="0"/>
              </a:rPr>
              <a:t> P. </a:t>
            </a:r>
            <a:r>
              <a:rPr lang="en-GB" sz="2000" dirty="0" err="1">
                <a:latin typeface="Arial" panose="020B0604020202020204" pitchFamily="34" charset="0"/>
                <a:cs typeface="Arial" panose="020B0604020202020204" pitchFamily="34" charset="0"/>
              </a:rPr>
              <a:t>Sfikas</a:t>
            </a:r>
            <a:r>
              <a:rPr lang="en-GB" sz="2000" dirty="0">
                <a:latin typeface="Arial" panose="020B0604020202020204" pitchFamily="34" charset="0"/>
                <a:cs typeface="Arial" panose="020B0604020202020204" pitchFamily="34" charset="0"/>
              </a:rPr>
              <a:t>  , Konstantinos G. </a:t>
            </a:r>
            <a:r>
              <a:rPr lang="en-GB" sz="2000" dirty="0" err="1">
                <a:latin typeface="Arial" panose="020B0604020202020204" pitchFamily="34" charset="0"/>
                <a:cs typeface="Arial" panose="020B0604020202020204" pitchFamily="34" charset="0"/>
              </a:rPr>
              <a:t>Trezos</a:t>
            </a:r>
            <a:endParaRPr lang="en-PK"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981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DAF86-DB4C-399F-562E-AFBD13B796E0}"/>
              </a:ext>
            </a:extLst>
          </p:cNvPr>
          <p:cNvSpPr>
            <a:spLocks noGrp="1"/>
          </p:cNvSpPr>
          <p:nvPr>
            <p:ph type="title"/>
          </p:nvPr>
        </p:nvSpPr>
        <p:spPr>
          <a:xfrm>
            <a:off x="2338664" y="935841"/>
            <a:ext cx="10515600" cy="422065"/>
          </a:xfrm>
        </p:spPr>
        <p:txBody>
          <a:bodyPr>
            <a:normAutofit fontScale="90000"/>
          </a:bodyPr>
          <a:lstStyle/>
          <a:p>
            <a:r>
              <a:rPr kumimoji="0" lang="en-US" sz="4400" b="1" i="0" u="sng" strike="noStrike" kern="0" cap="none" spc="0" normalizeH="0" baseline="0" noProof="0" dirty="0">
                <a:ln>
                  <a:noFill/>
                </a:ln>
                <a:solidFill>
                  <a:srgbClr val="3F4D53"/>
                </a:solidFill>
                <a:effectLst/>
                <a:uLnTx/>
                <a:uFillTx/>
                <a:latin typeface="Poppins SemiBold"/>
                <a:cs typeface="Poppins SemiBold"/>
                <a:sym typeface="Poppins SemiBold"/>
              </a:rPr>
              <a:t>SEQUENCE OF PRESENTATION</a:t>
            </a:r>
            <a:br>
              <a:rPr kumimoji="0" lang="en-US" sz="4400" b="1" i="0" u="none" strike="noStrike" kern="0" cap="none" spc="0" normalizeH="0" baseline="0" noProof="0" dirty="0">
                <a:ln>
                  <a:noFill/>
                </a:ln>
                <a:solidFill>
                  <a:srgbClr val="3F4D53"/>
                </a:solidFill>
                <a:effectLst/>
                <a:uLnTx/>
                <a:uFillTx/>
                <a:latin typeface="Poppins SemiBold"/>
                <a:cs typeface="Poppins SemiBold"/>
                <a:sym typeface="Poppins SemiBold"/>
              </a:rPr>
            </a:br>
            <a:endParaRPr lang="en-PK" dirty="0"/>
          </a:p>
        </p:txBody>
      </p:sp>
      <p:sp>
        <p:nvSpPr>
          <p:cNvPr id="6" name="Google Shape;9143;p32">
            <a:extLst>
              <a:ext uri="{FF2B5EF4-FFF2-40B4-BE49-F238E27FC236}">
                <a16:creationId xmlns:a16="http://schemas.microsoft.com/office/drawing/2014/main" id="{F8213C4F-1156-366C-4D34-0F49215C96C9}"/>
              </a:ext>
            </a:extLst>
          </p:cNvPr>
          <p:cNvSpPr txBox="1">
            <a:spLocks/>
          </p:cNvSpPr>
          <p:nvPr/>
        </p:nvSpPr>
        <p:spPr>
          <a:xfrm>
            <a:off x="-322714" y="1890402"/>
            <a:ext cx="1760400" cy="722000"/>
          </a:xfrm>
          <a:prstGeom prst="rect">
            <a:avLst/>
          </a:prstGeom>
          <a:noFill/>
          <a:ln>
            <a:noFill/>
          </a:ln>
        </p:spPr>
        <p:txBody>
          <a:bodyPr spcFirstLastPara="1" wrap="square" lIns="304800" tIns="121900" rIns="121900" bIns="121900" anchor="ctr"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accent2"/>
              </a:buClr>
              <a:buSzPts val="3600"/>
              <a:buFont typeface="Poppins SemiBold"/>
              <a:buNone/>
              <a:defRPr sz="4800" b="0" i="0" u="none" strike="noStrike" cap="none">
                <a:solidFill>
                  <a:schemeClr val="accent2"/>
                </a:solidFill>
                <a:latin typeface="Poppins SemiBold"/>
                <a:ea typeface="Poppins SemiBold"/>
                <a:cs typeface="Poppins SemiBold"/>
                <a:sym typeface="Poppins SemiBold"/>
              </a:defRPr>
            </a:lvl1pPr>
            <a:lvl2pPr marR="0" lvl="1"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2pPr>
            <a:lvl3pPr marR="0" lvl="2"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3pPr>
            <a:lvl4pPr marR="0" lvl="3"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4pPr>
            <a:lvl5pPr marR="0" lvl="4"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5pPr>
            <a:lvl6pPr marR="0" lvl="5"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6pPr>
            <a:lvl7pPr marR="0" lvl="6"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7pPr>
            <a:lvl8pPr marR="0" lvl="7"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8pPr>
            <a:lvl9pPr marR="0" lvl="8"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9pPr>
          </a:lstStyle>
          <a:p>
            <a:pPr marL="0" marR="0" lvl="0" indent="0" algn="r" defTabSz="914400" rtl="0" eaLnBrk="1" fontAlgn="auto" latinLnBrk="0" hangingPunct="1">
              <a:lnSpc>
                <a:spcPct val="100000"/>
              </a:lnSpc>
              <a:spcBef>
                <a:spcPts val="0"/>
              </a:spcBef>
              <a:spcAft>
                <a:spcPts val="0"/>
              </a:spcAft>
              <a:buClr>
                <a:srgbClr val="3F4D53"/>
              </a:buClr>
              <a:buSzPts val="3600"/>
              <a:buFont typeface="Poppins SemiBold"/>
              <a:buNone/>
              <a:tabLst/>
              <a:defRPr/>
            </a:pPr>
            <a:r>
              <a:rPr kumimoji="0" lang="en" sz="3000" b="0" i="0" u="none" strike="noStrike" kern="0" cap="none" spc="0" normalizeH="0" baseline="0" noProof="0" dirty="0">
                <a:ln>
                  <a:noFill/>
                </a:ln>
                <a:solidFill>
                  <a:srgbClr val="3F4D53"/>
                </a:solidFill>
                <a:effectLst/>
                <a:uLnTx/>
                <a:uFillTx/>
                <a:latin typeface="Poppins SemiBold"/>
                <a:cs typeface="Poppins SemiBold"/>
                <a:sym typeface="Poppins SemiBold"/>
              </a:rPr>
              <a:t>01.</a:t>
            </a:r>
          </a:p>
        </p:txBody>
      </p:sp>
      <p:sp>
        <p:nvSpPr>
          <p:cNvPr id="7" name="Google Shape;9144;p32">
            <a:extLst>
              <a:ext uri="{FF2B5EF4-FFF2-40B4-BE49-F238E27FC236}">
                <a16:creationId xmlns:a16="http://schemas.microsoft.com/office/drawing/2014/main" id="{1F0FFD1D-9B3C-5D03-FD4E-79B8B927E7D2}"/>
              </a:ext>
            </a:extLst>
          </p:cNvPr>
          <p:cNvSpPr txBox="1">
            <a:spLocks/>
          </p:cNvSpPr>
          <p:nvPr/>
        </p:nvSpPr>
        <p:spPr>
          <a:xfrm>
            <a:off x="1576226" y="2038661"/>
            <a:ext cx="3744000" cy="550400"/>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1pPr>
            <a:lvl2pPr marR="0" lvl="1"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2pPr>
            <a:lvl3pPr marR="0" lvl="2"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3pPr>
            <a:lvl4pPr marR="0" lvl="3"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4pPr>
            <a:lvl5pPr marR="0" lvl="4"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5pPr>
            <a:lvl6pPr marR="0" lvl="5"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6pPr>
            <a:lvl7pPr marR="0" lvl="6"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7pPr>
            <a:lvl8pPr marR="0" lvl="7"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8pPr>
            <a:lvl9pPr marR="0" lvl="8"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9pPr>
          </a:lstStyle>
          <a:p>
            <a:pPr marL="0" marR="0" lvl="0" indent="0" algn="l" defTabSz="914400" rtl="0" eaLnBrk="1" fontAlgn="auto" latinLnBrk="0" hangingPunct="1">
              <a:lnSpc>
                <a:spcPct val="100000"/>
              </a:lnSpc>
              <a:spcBef>
                <a:spcPts val="0"/>
              </a:spcBef>
              <a:spcAft>
                <a:spcPts val="0"/>
              </a:spcAft>
              <a:buClr>
                <a:srgbClr val="3F4D53"/>
              </a:buClr>
              <a:buSzPts val="1800"/>
              <a:buFont typeface="Poppins SemiBold"/>
              <a:buNone/>
              <a:tabLst/>
              <a:defRPr/>
            </a:pPr>
            <a:r>
              <a:rPr kumimoji="0" lang="en-US" sz="3000" b="0" i="0" u="none" strike="noStrike" kern="0" cap="none" spc="0" normalizeH="0" baseline="0" noProof="0" dirty="0">
                <a:ln>
                  <a:noFill/>
                </a:ln>
                <a:solidFill>
                  <a:srgbClr val="3F4D53"/>
                </a:solidFill>
                <a:effectLst/>
                <a:uLnTx/>
                <a:uFillTx/>
                <a:latin typeface="Poppins SemiBold"/>
                <a:cs typeface="Poppins SemiBold"/>
                <a:sym typeface="Poppins SemiBold"/>
              </a:rPr>
              <a:t>Introduction</a:t>
            </a:r>
          </a:p>
        </p:txBody>
      </p:sp>
      <p:sp>
        <p:nvSpPr>
          <p:cNvPr id="9" name="Google Shape;9146;p32">
            <a:extLst>
              <a:ext uri="{FF2B5EF4-FFF2-40B4-BE49-F238E27FC236}">
                <a16:creationId xmlns:a16="http://schemas.microsoft.com/office/drawing/2014/main" id="{A0CE70C7-BE93-BBE8-95DE-1490EA64323A}"/>
              </a:ext>
            </a:extLst>
          </p:cNvPr>
          <p:cNvSpPr txBox="1">
            <a:spLocks/>
          </p:cNvSpPr>
          <p:nvPr/>
        </p:nvSpPr>
        <p:spPr>
          <a:xfrm>
            <a:off x="-253887" y="2707000"/>
            <a:ext cx="1760400" cy="7220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accent2"/>
              </a:buClr>
              <a:buSzPts val="3600"/>
              <a:buFont typeface="Poppins SemiBold"/>
              <a:buNone/>
              <a:defRPr sz="4800" b="0" i="0" u="none" strike="noStrike" cap="none">
                <a:solidFill>
                  <a:schemeClr val="accent2"/>
                </a:solidFill>
                <a:latin typeface="Poppins SemiBold"/>
                <a:ea typeface="Poppins SemiBold"/>
                <a:cs typeface="Poppins SemiBold"/>
                <a:sym typeface="Poppins SemiBold"/>
              </a:defRPr>
            </a:lvl1pPr>
            <a:lvl2pPr marR="0" lvl="1"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2pPr>
            <a:lvl3pPr marR="0" lvl="2"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3pPr>
            <a:lvl4pPr marR="0" lvl="3"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4pPr>
            <a:lvl5pPr marR="0" lvl="4"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5pPr>
            <a:lvl6pPr marR="0" lvl="5"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6pPr>
            <a:lvl7pPr marR="0" lvl="6"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7pPr>
            <a:lvl8pPr marR="0" lvl="7"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8pPr>
            <a:lvl9pPr marR="0" lvl="8"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9pPr>
          </a:lstStyle>
          <a:p>
            <a:pPr marL="0" marR="0" lvl="0" indent="0" algn="r" defTabSz="914400" rtl="0" eaLnBrk="1" fontAlgn="auto" latinLnBrk="0" hangingPunct="1">
              <a:lnSpc>
                <a:spcPct val="100000"/>
              </a:lnSpc>
              <a:spcBef>
                <a:spcPts val="0"/>
              </a:spcBef>
              <a:spcAft>
                <a:spcPts val="0"/>
              </a:spcAft>
              <a:buClr>
                <a:srgbClr val="3F4D53"/>
              </a:buClr>
              <a:buSzPts val="3600"/>
              <a:buFont typeface="Poppins SemiBold"/>
              <a:buNone/>
              <a:tabLst/>
              <a:defRPr/>
            </a:pPr>
            <a:r>
              <a:rPr kumimoji="0" lang="en" sz="3000" b="0" i="0" u="none" strike="noStrike" kern="0" cap="none" spc="0" normalizeH="0" baseline="0" noProof="0" dirty="0">
                <a:ln>
                  <a:noFill/>
                </a:ln>
                <a:solidFill>
                  <a:srgbClr val="3F4D53"/>
                </a:solidFill>
                <a:effectLst/>
                <a:uLnTx/>
                <a:uFillTx/>
                <a:latin typeface="Poppins SemiBold"/>
                <a:cs typeface="Poppins SemiBold"/>
                <a:sym typeface="Poppins SemiBold"/>
              </a:rPr>
              <a:t>02.</a:t>
            </a:r>
          </a:p>
        </p:txBody>
      </p:sp>
      <p:sp>
        <p:nvSpPr>
          <p:cNvPr id="10" name="Google Shape;9147;p32">
            <a:extLst>
              <a:ext uri="{FF2B5EF4-FFF2-40B4-BE49-F238E27FC236}">
                <a16:creationId xmlns:a16="http://schemas.microsoft.com/office/drawing/2014/main" id="{F7B16C91-518D-7ED0-4E7D-9154FC3213A3}"/>
              </a:ext>
            </a:extLst>
          </p:cNvPr>
          <p:cNvSpPr txBox="1">
            <a:spLocks/>
          </p:cNvSpPr>
          <p:nvPr/>
        </p:nvSpPr>
        <p:spPr>
          <a:xfrm>
            <a:off x="1576226" y="2809487"/>
            <a:ext cx="6020238" cy="550400"/>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1pPr>
            <a:lvl2pPr marR="0" lvl="1"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2pPr>
            <a:lvl3pPr marR="0" lvl="2"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3pPr>
            <a:lvl4pPr marR="0" lvl="3"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4pPr>
            <a:lvl5pPr marR="0" lvl="4"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5pPr>
            <a:lvl6pPr marR="0" lvl="5"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6pPr>
            <a:lvl7pPr marR="0" lvl="6"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7pPr>
            <a:lvl8pPr marR="0" lvl="7"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8pPr>
            <a:lvl9pPr marR="0" lvl="8"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9pPr>
          </a:lstStyle>
          <a:p>
            <a:pPr marL="0" marR="0" lvl="0" indent="0" algn="l" defTabSz="914400" rtl="0" eaLnBrk="1" fontAlgn="auto" latinLnBrk="0" hangingPunct="1">
              <a:lnSpc>
                <a:spcPct val="100000"/>
              </a:lnSpc>
              <a:spcBef>
                <a:spcPts val="0"/>
              </a:spcBef>
              <a:spcAft>
                <a:spcPts val="0"/>
              </a:spcAft>
              <a:buClr>
                <a:srgbClr val="3F4D53"/>
              </a:buClr>
              <a:buSzPts val="1800"/>
              <a:buFont typeface="Poppins SemiBold"/>
              <a:buNone/>
              <a:tabLst/>
              <a:defRPr/>
            </a:pPr>
            <a:r>
              <a:rPr kumimoji="0" lang="en-US" sz="3000" b="0" i="0" u="none" strike="noStrike" kern="0" cap="none" spc="0" normalizeH="0" baseline="0" noProof="0" dirty="0">
                <a:ln>
                  <a:noFill/>
                </a:ln>
                <a:solidFill>
                  <a:srgbClr val="3F4D53"/>
                </a:solidFill>
                <a:effectLst/>
                <a:uLnTx/>
                <a:uFillTx/>
                <a:latin typeface="Poppins SemiBold"/>
                <a:cs typeface="Poppins SemiBold"/>
                <a:sym typeface="Poppins SemiBold"/>
              </a:rPr>
              <a:t>Literature Review</a:t>
            </a:r>
            <a:endParaRPr kumimoji="0" lang="en-US" sz="3000" b="0" i="0" u="none" strike="noStrike" kern="0" cap="none" spc="0" normalizeH="0" baseline="0" noProof="0" dirty="0">
              <a:ln>
                <a:noFill/>
              </a:ln>
              <a:solidFill>
                <a:srgbClr val="FF0000"/>
              </a:solidFill>
              <a:effectLst/>
              <a:uLnTx/>
              <a:uFillTx/>
              <a:latin typeface="Poppins SemiBold"/>
              <a:cs typeface="Poppins SemiBold"/>
              <a:sym typeface="Poppins SemiBold"/>
            </a:endParaRPr>
          </a:p>
        </p:txBody>
      </p:sp>
      <p:sp>
        <p:nvSpPr>
          <p:cNvPr id="15" name="Google Shape;9152;p32">
            <a:extLst>
              <a:ext uri="{FF2B5EF4-FFF2-40B4-BE49-F238E27FC236}">
                <a16:creationId xmlns:a16="http://schemas.microsoft.com/office/drawing/2014/main" id="{178656F7-C248-7222-DC2D-D081A8A97753}"/>
              </a:ext>
            </a:extLst>
          </p:cNvPr>
          <p:cNvSpPr txBox="1">
            <a:spLocks/>
          </p:cNvSpPr>
          <p:nvPr/>
        </p:nvSpPr>
        <p:spPr>
          <a:xfrm>
            <a:off x="1805408" y="5570745"/>
            <a:ext cx="4280780" cy="7220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accent2"/>
              </a:buClr>
              <a:buSzPts val="1400"/>
              <a:buFont typeface="Poppins Light"/>
              <a:buNone/>
              <a:defRPr sz="1867" b="0" i="0" u="none" strike="noStrike" cap="none">
                <a:solidFill>
                  <a:schemeClr val="accent2"/>
                </a:solidFill>
                <a:latin typeface="Poppins Light"/>
                <a:ea typeface="Poppins Light"/>
                <a:cs typeface="Poppins Light"/>
                <a:sym typeface="Poppins Light"/>
              </a:defRPr>
            </a:lvl1pPr>
            <a:lvl2pPr marL="914400" marR="0" lvl="1" indent="-317500" algn="l" rtl="0">
              <a:lnSpc>
                <a:spcPct val="100000"/>
              </a:lnSpc>
              <a:spcBef>
                <a:spcPts val="0"/>
              </a:spcBef>
              <a:spcAft>
                <a:spcPts val="0"/>
              </a:spcAft>
              <a:buClr>
                <a:schemeClr val="accent2"/>
              </a:buClr>
              <a:buSzPts val="1400"/>
              <a:buFont typeface="Poppins Light"/>
              <a:buNone/>
              <a:defRPr sz="1867" b="0" i="0" u="none" strike="noStrike" cap="none">
                <a:solidFill>
                  <a:schemeClr val="accent2"/>
                </a:solidFill>
                <a:latin typeface="Poppins Light"/>
                <a:ea typeface="Poppins Light"/>
                <a:cs typeface="Poppins Light"/>
                <a:sym typeface="Poppins Light"/>
              </a:defRPr>
            </a:lvl2pPr>
            <a:lvl3pPr marL="1371600" marR="0" lvl="2" indent="-317500" algn="l" rtl="0">
              <a:lnSpc>
                <a:spcPct val="100000"/>
              </a:lnSpc>
              <a:spcBef>
                <a:spcPts val="0"/>
              </a:spcBef>
              <a:spcAft>
                <a:spcPts val="0"/>
              </a:spcAft>
              <a:buClr>
                <a:schemeClr val="accent2"/>
              </a:buClr>
              <a:buSzPts val="1400"/>
              <a:buFont typeface="Poppins Light"/>
              <a:buNone/>
              <a:defRPr sz="1867" b="0" i="0" u="none" strike="noStrike" cap="none">
                <a:solidFill>
                  <a:schemeClr val="accent2"/>
                </a:solidFill>
                <a:latin typeface="Poppins Light"/>
                <a:ea typeface="Poppins Light"/>
                <a:cs typeface="Poppins Light"/>
                <a:sym typeface="Poppins Light"/>
              </a:defRPr>
            </a:lvl3pPr>
            <a:lvl4pPr marL="1828800" marR="0" lvl="3" indent="-317500" algn="l" rtl="0">
              <a:lnSpc>
                <a:spcPct val="100000"/>
              </a:lnSpc>
              <a:spcBef>
                <a:spcPts val="0"/>
              </a:spcBef>
              <a:spcAft>
                <a:spcPts val="0"/>
              </a:spcAft>
              <a:buClr>
                <a:schemeClr val="accent2"/>
              </a:buClr>
              <a:buSzPts val="1400"/>
              <a:buFont typeface="Poppins Light"/>
              <a:buNone/>
              <a:defRPr sz="1867" b="0" i="0" u="none" strike="noStrike" cap="none">
                <a:solidFill>
                  <a:schemeClr val="accent2"/>
                </a:solidFill>
                <a:latin typeface="Poppins Light"/>
                <a:ea typeface="Poppins Light"/>
                <a:cs typeface="Poppins Light"/>
                <a:sym typeface="Poppins Light"/>
              </a:defRPr>
            </a:lvl4pPr>
            <a:lvl5pPr marL="2286000" marR="0" lvl="4" indent="-317500" algn="l" rtl="0">
              <a:lnSpc>
                <a:spcPct val="100000"/>
              </a:lnSpc>
              <a:spcBef>
                <a:spcPts val="0"/>
              </a:spcBef>
              <a:spcAft>
                <a:spcPts val="0"/>
              </a:spcAft>
              <a:buClr>
                <a:schemeClr val="accent2"/>
              </a:buClr>
              <a:buSzPts val="1400"/>
              <a:buFont typeface="Poppins Light"/>
              <a:buNone/>
              <a:defRPr sz="1867" b="0" i="0" u="none" strike="noStrike" cap="none">
                <a:solidFill>
                  <a:schemeClr val="accent2"/>
                </a:solidFill>
                <a:latin typeface="Poppins Light"/>
                <a:ea typeface="Poppins Light"/>
                <a:cs typeface="Poppins Light"/>
                <a:sym typeface="Poppins Light"/>
              </a:defRPr>
            </a:lvl5pPr>
            <a:lvl6pPr marL="2743200" marR="0" lvl="5" indent="-317500" algn="l" rtl="0">
              <a:lnSpc>
                <a:spcPct val="100000"/>
              </a:lnSpc>
              <a:spcBef>
                <a:spcPts val="0"/>
              </a:spcBef>
              <a:spcAft>
                <a:spcPts val="0"/>
              </a:spcAft>
              <a:buClr>
                <a:schemeClr val="accent2"/>
              </a:buClr>
              <a:buSzPts val="1400"/>
              <a:buFont typeface="Poppins Light"/>
              <a:buNone/>
              <a:defRPr sz="1867" b="0" i="0" u="none" strike="noStrike" cap="none">
                <a:solidFill>
                  <a:schemeClr val="accent2"/>
                </a:solidFill>
                <a:latin typeface="Poppins Light"/>
                <a:ea typeface="Poppins Light"/>
                <a:cs typeface="Poppins Light"/>
                <a:sym typeface="Poppins Light"/>
              </a:defRPr>
            </a:lvl6pPr>
            <a:lvl7pPr marL="3200400" marR="0" lvl="6" indent="-317500" algn="l" rtl="0">
              <a:lnSpc>
                <a:spcPct val="100000"/>
              </a:lnSpc>
              <a:spcBef>
                <a:spcPts val="0"/>
              </a:spcBef>
              <a:spcAft>
                <a:spcPts val="0"/>
              </a:spcAft>
              <a:buClr>
                <a:schemeClr val="accent2"/>
              </a:buClr>
              <a:buSzPts val="1400"/>
              <a:buFont typeface="Poppins Light"/>
              <a:buNone/>
              <a:defRPr sz="1867" b="0" i="0" u="none" strike="noStrike" cap="none">
                <a:solidFill>
                  <a:schemeClr val="accent2"/>
                </a:solidFill>
                <a:latin typeface="Poppins Light"/>
                <a:ea typeface="Poppins Light"/>
                <a:cs typeface="Poppins Light"/>
                <a:sym typeface="Poppins Light"/>
              </a:defRPr>
            </a:lvl7pPr>
            <a:lvl8pPr marL="3657600" marR="0" lvl="7" indent="-317500" algn="l" rtl="0">
              <a:lnSpc>
                <a:spcPct val="100000"/>
              </a:lnSpc>
              <a:spcBef>
                <a:spcPts val="0"/>
              </a:spcBef>
              <a:spcAft>
                <a:spcPts val="0"/>
              </a:spcAft>
              <a:buClr>
                <a:schemeClr val="accent2"/>
              </a:buClr>
              <a:buSzPts val="1400"/>
              <a:buFont typeface="Poppins Light"/>
              <a:buNone/>
              <a:defRPr sz="1867" b="0" i="0" u="none" strike="noStrike" cap="none">
                <a:solidFill>
                  <a:schemeClr val="accent2"/>
                </a:solidFill>
                <a:latin typeface="Poppins Light"/>
                <a:ea typeface="Poppins Light"/>
                <a:cs typeface="Poppins Light"/>
                <a:sym typeface="Poppins Light"/>
              </a:defRPr>
            </a:lvl8pPr>
            <a:lvl9pPr marL="4114800" marR="0" lvl="8" indent="-317500" algn="l" rtl="0">
              <a:lnSpc>
                <a:spcPct val="100000"/>
              </a:lnSpc>
              <a:spcBef>
                <a:spcPts val="0"/>
              </a:spcBef>
              <a:spcAft>
                <a:spcPts val="0"/>
              </a:spcAft>
              <a:buClr>
                <a:schemeClr val="accent2"/>
              </a:buClr>
              <a:buSzPts val="1400"/>
              <a:buFont typeface="Poppins Light"/>
              <a:buNone/>
              <a:defRPr sz="1867" b="0" i="0" u="none" strike="noStrike" cap="none">
                <a:solidFill>
                  <a:schemeClr val="accent2"/>
                </a:solidFill>
                <a:latin typeface="Poppins Light"/>
                <a:ea typeface="Poppins Light"/>
                <a:cs typeface="Poppins Light"/>
                <a:sym typeface="Poppins Light"/>
              </a:defRPr>
            </a:lvl9pPr>
          </a:lstStyle>
          <a:p>
            <a:pPr marL="342900" marR="0" lvl="0" indent="-342900" algn="l" defTabSz="914400" rtl="0" eaLnBrk="1" fontAlgn="auto" latinLnBrk="0" hangingPunct="1">
              <a:lnSpc>
                <a:spcPct val="100000"/>
              </a:lnSpc>
              <a:spcBef>
                <a:spcPts val="0"/>
              </a:spcBef>
              <a:spcAft>
                <a:spcPts val="0"/>
              </a:spcAft>
              <a:buClr>
                <a:srgbClr val="3F4D53"/>
              </a:buClr>
              <a:buSzPct val="120000"/>
              <a:buFont typeface="Arial" panose="020B0604020202020204" pitchFamily="34" charset="0"/>
              <a:buChar char="•"/>
              <a:tabLst/>
              <a:defRPr/>
            </a:pPr>
            <a:endParaRPr kumimoji="0" lang="en-US" sz="1500" b="0" i="0" u="none" strike="noStrike" kern="0" cap="none" spc="0" normalizeH="0" baseline="0" noProof="0" dirty="0">
              <a:ln>
                <a:noFill/>
              </a:ln>
              <a:solidFill>
                <a:srgbClr val="3F4D53"/>
              </a:solidFill>
              <a:effectLst/>
              <a:uLnTx/>
              <a:uFillTx/>
              <a:latin typeface="Poppins Light"/>
              <a:cs typeface="Poppins Light"/>
              <a:sym typeface="Poppins Light"/>
            </a:endParaRPr>
          </a:p>
        </p:txBody>
      </p:sp>
      <p:sp>
        <p:nvSpPr>
          <p:cNvPr id="16" name="Google Shape;9153;p32">
            <a:extLst>
              <a:ext uri="{FF2B5EF4-FFF2-40B4-BE49-F238E27FC236}">
                <a16:creationId xmlns:a16="http://schemas.microsoft.com/office/drawing/2014/main" id="{DE03123D-8008-9F56-3DD9-698E8A38795A}"/>
              </a:ext>
            </a:extLst>
          </p:cNvPr>
          <p:cNvSpPr txBox="1">
            <a:spLocks/>
          </p:cNvSpPr>
          <p:nvPr/>
        </p:nvSpPr>
        <p:spPr>
          <a:xfrm>
            <a:off x="-253887" y="3523598"/>
            <a:ext cx="1760400" cy="770018"/>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accent2"/>
              </a:buClr>
              <a:buSzPts val="3600"/>
              <a:buFont typeface="Poppins SemiBold"/>
              <a:buNone/>
              <a:defRPr sz="4800" b="0" i="0" u="none" strike="noStrike" cap="none">
                <a:solidFill>
                  <a:schemeClr val="accent2"/>
                </a:solidFill>
                <a:latin typeface="Poppins SemiBold"/>
                <a:ea typeface="Poppins SemiBold"/>
                <a:cs typeface="Poppins SemiBold"/>
                <a:sym typeface="Poppins SemiBold"/>
              </a:defRPr>
            </a:lvl1pPr>
            <a:lvl2pPr marR="0" lvl="1"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2pPr>
            <a:lvl3pPr marR="0" lvl="2"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3pPr>
            <a:lvl4pPr marR="0" lvl="3"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4pPr>
            <a:lvl5pPr marR="0" lvl="4"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5pPr>
            <a:lvl6pPr marR="0" lvl="5"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6pPr>
            <a:lvl7pPr marR="0" lvl="6"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7pPr>
            <a:lvl8pPr marR="0" lvl="7"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8pPr>
            <a:lvl9pPr marR="0" lvl="8"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9pPr>
          </a:lstStyle>
          <a:p>
            <a:pPr marL="0" marR="0" lvl="0" indent="0" algn="r" defTabSz="914400" rtl="0" eaLnBrk="1" fontAlgn="auto" latinLnBrk="0" hangingPunct="1">
              <a:lnSpc>
                <a:spcPct val="100000"/>
              </a:lnSpc>
              <a:spcBef>
                <a:spcPts val="0"/>
              </a:spcBef>
              <a:spcAft>
                <a:spcPts val="0"/>
              </a:spcAft>
              <a:buClr>
                <a:srgbClr val="3F4D53"/>
              </a:buClr>
              <a:buSzPts val="3600"/>
              <a:buFont typeface="Poppins SemiBold"/>
              <a:buNone/>
              <a:tabLst/>
              <a:defRPr/>
            </a:pPr>
            <a:r>
              <a:rPr kumimoji="0" lang="en" sz="3000" b="0" i="0" u="none" strike="noStrike" kern="0" cap="none" spc="0" normalizeH="0" baseline="0" noProof="0" dirty="0">
                <a:ln>
                  <a:noFill/>
                </a:ln>
                <a:solidFill>
                  <a:srgbClr val="3F4D53"/>
                </a:solidFill>
                <a:effectLst/>
                <a:uLnTx/>
                <a:uFillTx/>
                <a:latin typeface="Poppins SemiBold"/>
                <a:cs typeface="Poppins SemiBold"/>
                <a:sym typeface="Poppins SemiBold"/>
              </a:rPr>
              <a:t>03.</a:t>
            </a:r>
          </a:p>
        </p:txBody>
      </p:sp>
      <p:sp>
        <p:nvSpPr>
          <p:cNvPr id="17" name="Google Shape;9154;p32">
            <a:extLst>
              <a:ext uri="{FF2B5EF4-FFF2-40B4-BE49-F238E27FC236}">
                <a16:creationId xmlns:a16="http://schemas.microsoft.com/office/drawing/2014/main" id="{EABF213C-B63D-FEC2-6424-FD66F371F408}"/>
              </a:ext>
            </a:extLst>
          </p:cNvPr>
          <p:cNvSpPr txBox="1">
            <a:spLocks/>
          </p:cNvSpPr>
          <p:nvPr/>
        </p:nvSpPr>
        <p:spPr>
          <a:xfrm>
            <a:off x="1576226" y="3720356"/>
            <a:ext cx="5374436" cy="550400"/>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1pPr>
            <a:lvl2pPr marR="0" lvl="1"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2pPr>
            <a:lvl3pPr marR="0" lvl="2"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3pPr>
            <a:lvl4pPr marR="0" lvl="3"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4pPr>
            <a:lvl5pPr marR="0" lvl="4"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5pPr>
            <a:lvl6pPr marR="0" lvl="5"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6pPr>
            <a:lvl7pPr marR="0" lvl="6"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7pPr>
            <a:lvl8pPr marR="0" lvl="7"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8pPr>
            <a:lvl9pPr marR="0" lvl="8"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9pPr>
          </a:lstStyle>
          <a:p>
            <a:pPr marL="0" marR="0" lvl="0" indent="0" algn="l" defTabSz="914400" rtl="0" eaLnBrk="1" fontAlgn="auto" latinLnBrk="0" hangingPunct="1">
              <a:lnSpc>
                <a:spcPct val="100000"/>
              </a:lnSpc>
              <a:spcBef>
                <a:spcPts val="0"/>
              </a:spcBef>
              <a:spcAft>
                <a:spcPts val="0"/>
              </a:spcAft>
              <a:buClr>
                <a:srgbClr val="3F4D53"/>
              </a:buClr>
              <a:buSzPts val="1800"/>
              <a:buFont typeface="Poppins SemiBold"/>
              <a:buNone/>
              <a:tabLst/>
              <a:defRPr/>
            </a:pPr>
            <a:r>
              <a:rPr kumimoji="0" lang="en-US" sz="3000" b="0" i="0" u="none" strike="noStrike" kern="0" cap="none" spc="0" normalizeH="0" baseline="0" noProof="0" dirty="0">
                <a:ln>
                  <a:noFill/>
                </a:ln>
                <a:solidFill>
                  <a:srgbClr val="3F4D53"/>
                </a:solidFill>
                <a:effectLst/>
                <a:uLnTx/>
                <a:uFillTx/>
                <a:latin typeface="Poppins SemiBold"/>
                <a:cs typeface="Poppins SemiBold"/>
                <a:sym typeface="Poppins SemiBold"/>
              </a:rPr>
              <a:t>Research Methodology</a:t>
            </a:r>
          </a:p>
        </p:txBody>
      </p:sp>
      <p:sp>
        <p:nvSpPr>
          <p:cNvPr id="19" name="Google Shape;9156;p32">
            <a:extLst>
              <a:ext uri="{FF2B5EF4-FFF2-40B4-BE49-F238E27FC236}">
                <a16:creationId xmlns:a16="http://schemas.microsoft.com/office/drawing/2014/main" id="{226255B0-874F-DE00-0551-D784412AC39D}"/>
              </a:ext>
            </a:extLst>
          </p:cNvPr>
          <p:cNvSpPr txBox="1">
            <a:spLocks/>
          </p:cNvSpPr>
          <p:nvPr/>
        </p:nvSpPr>
        <p:spPr>
          <a:xfrm>
            <a:off x="-184174" y="4430533"/>
            <a:ext cx="1760400" cy="770018"/>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accent2"/>
              </a:buClr>
              <a:buSzPts val="3600"/>
              <a:buFont typeface="Poppins SemiBold"/>
              <a:buNone/>
              <a:defRPr sz="4800" b="0" i="0" u="none" strike="noStrike" cap="none">
                <a:solidFill>
                  <a:schemeClr val="accent2"/>
                </a:solidFill>
                <a:latin typeface="Poppins SemiBold"/>
                <a:ea typeface="Poppins SemiBold"/>
                <a:cs typeface="Poppins SemiBold"/>
                <a:sym typeface="Poppins SemiBold"/>
              </a:defRPr>
            </a:lvl1pPr>
            <a:lvl2pPr marR="0" lvl="1"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2pPr>
            <a:lvl3pPr marR="0" lvl="2"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3pPr>
            <a:lvl4pPr marR="0" lvl="3"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4pPr>
            <a:lvl5pPr marR="0" lvl="4"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5pPr>
            <a:lvl6pPr marR="0" lvl="5"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6pPr>
            <a:lvl7pPr marR="0" lvl="6"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7pPr>
            <a:lvl8pPr marR="0" lvl="7"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8pPr>
            <a:lvl9pPr marR="0" lvl="8"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9pPr>
          </a:lstStyle>
          <a:p>
            <a:pPr marL="0" marR="0" lvl="0" indent="0" algn="r" defTabSz="914400" rtl="0" eaLnBrk="1" fontAlgn="auto" latinLnBrk="0" hangingPunct="1">
              <a:lnSpc>
                <a:spcPct val="100000"/>
              </a:lnSpc>
              <a:spcBef>
                <a:spcPts val="0"/>
              </a:spcBef>
              <a:spcAft>
                <a:spcPts val="0"/>
              </a:spcAft>
              <a:buClr>
                <a:srgbClr val="3F4D53"/>
              </a:buClr>
              <a:buSzPts val="3600"/>
              <a:buFont typeface="Poppins SemiBold"/>
              <a:buNone/>
              <a:tabLst/>
              <a:defRPr/>
            </a:pPr>
            <a:r>
              <a:rPr kumimoji="0" lang="en" sz="3000" b="0" i="0" u="none" strike="noStrike" kern="0" cap="none" spc="0" normalizeH="0" baseline="0" noProof="0" dirty="0">
                <a:ln>
                  <a:noFill/>
                </a:ln>
                <a:solidFill>
                  <a:srgbClr val="3F4D53"/>
                </a:solidFill>
                <a:effectLst/>
                <a:uLnTx/>
                <a:uFillTx/>
                <a:latin typeface="Poppins SemiBold"/>
                <a:cs typeface="Poppins SemiBold"/>
                <a:sym typeface="Poppins SemiBold"/>
              </a:rPr>
              <a:t>04.</a:t>
            </a:r>
          </a:p>
        </p:txBody>
      </p:sp>
      <p:sp>
        <p:nvSpPr>
          <p:cNvPr id="20" name="Google Shape;9157;p32">
            <a:extLst>
              <a:ext uri="{FF2B5EF4-FFF2-40B4-BE49-F238E27FC236}">
                <a16:creationId xmlns:a16="http://schemas.microsoft.com/office/drawing/2014/main" id="{CD6F8A62-BAA7-5314-8182-E9D4C52B7963}"/>
              </a:ext>
            </a:extLst>
          </p:cNvPr>
          <p:cNvSpPr txBox="1">
            <a:spLocks/>
          </p:cNvSpPr>
          <p:nvPr/>
        </p:nvSpPr>
        <p:spPr>
          <a:xfrm>
            <a:off x="1644164" y="4676522"/>
            <a:ext cx="5497802" cy="550400"/>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1pPr>
            <a:lvl2pPr marR="0" lvl="1"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2pPr>
            <a:lvl3pPr marR="0" lvl="2"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3pPr>
            <a:lvl4pPr marR="0" lvl="3"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4pPr>
            <a:lvl5pPr marR="0" lvl="4"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5pPr>
            <a:lvl6pPr marR="0" lvl="5"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6pPr>
            <a:lvl7pPr marR="0" lvl="6"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7pPr>
            <a:lvl8pPr marR="0" lvl="7"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8pPr>
            <a:lvl9pPr marR="0" lvl="8"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9pPr>
          </a:lstStyle>
          <a:p>
            <a:pPr marL="0" marR="0" lvl="0" indent="0" algn="l" defTabSz="914400" rtl="0" eaLnBrk="1" fontAlgn="auto" latinLnBrk="0" hangingPunct="1">
              <a:lnSpc>
                <a:spcPct val="100000"/>
              </a:lnSpc>
              <a:spcBef>
                <a:spcPts val="0"/>
              </a:spcBef>
              <a:spcAft>
                <a:spcPts val="0"/>
              </a:spcAft>
              <a:buClr>
                <a:srgbClr val="3F4D53"/>
              </a:buClr>
              <a:buSzPts val="1800"/>
              <a:buFont typeface="Poppins SemiBold"/>
              <a:buNone/>
              <a:tabLst/>
              <a:defRPr/>
            </a:pPr>
            <a:r>
              <a:rPr kumimoji="0" lang="en-US" sz="3000" b="0" i="0" u="none" strike="noStrike" kern="0" cap="none" spc="0" normalizeH="0" baseline="0" noProof="0" dirty="0">
                <a:ln>
                  <a:noFill/>
                </a:ln>
                <a:solidFill>
                  <a:srgbClr val="3F4D53"/>
                </a:solidFill>
                <a:effectLst/>
                <a:uLnTx/>
                <a:uFillTx/>
                <a:latin typeface="Poppins SemiBold"/>
                <a:cs typeface="Poppins SemiBold"/>
                <a:sym typeface="Poppins SemiBold"/>
              </a:rPr>
              <a:t>Results</a:t>
            </a:r>
          </a:p>
        </p:txBody>
      </p:sp>
      <p:sp>
        <p:nvSpPr>
          <p:cNvPr id="22" name="Google Shape;9159;p32">
            <a:extLst>
              <a:ext uri="{FF2B5EF4-FFF2-40B4-BE49-F238E27FC236}">
                <a16:creationId xmlns:a16="http://schemas.microsoft.com/office/drawing/2014/main" id="{082F865E-790A-CAA7-1B62-23A97AB7B53E}"/>
              </a:ext>
            </a:extLst>
          </p:cNvPr>
          <p:cNvSpPr txBox="1">
            <a:spLocks/>
          </p:cNvSpPr>
          <p:nvPr/>
        </p:nvSpPr>
        <p:spPr>
          <a:xfrm>
            <a:off x="-116236" y="5363016"/>
            <a:ext cx="1760400" cy="770018"/>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accent2"/>
              </a:buClr>
              <a:buSzPts val="3600"/>
              <a:buFont typeface="Poppins SemiBold"/>
              <a:buNone/>
              <a:defRPr sz="4800" b="0" i="0" u="none" strike="noStrike" cap="none">
                <a:solidFill>
                  <a:schemeClr val="accent2"/>
                </a:solidFill>
                <a:latin typeface="Poppins SemiBold"/>
                <a:ea typeface="Poppins SemiBold"/>
                <a:cs typeface="Poppins SemiBold"/>
                <a:sym typeface="Poppins SemiBold"/>
              </a:defRPr>
            </a:lvl1pPr>
            <a:lvl2pPr marR="0" lvl="1"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2pPr>
            <a:lvl3pPr marR="0" lvl="2"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3pPr>
            <a:lvl4pPr marR="0" lvl="3"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4pPr>
            <a:lvl5pPr marR="0" lvl="4"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5pPr>
            <a:lvl6pPr marR="0" lvl="5"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6pPr>
            <a:lvl7pPr marR="0" lvl="6"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7pPr>
            <a:lvl8pPr marR="0" lvl="7"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8pPr>
            <a:lvl9pPr marR="0" lvl="8" algn="r" rtl="0">
              <a:lnSpc>
                <a:spcPct val="100000"/>
              </a:lnSpc>
              <a:spcBef>
                <a:spcPts val="0"/>
              </a:spcBef>
              <a:spcAft>
                <a:spcPts val="0"/>
              </a:spcAft>
              <a:buClr>
                <a:schemeClr val="accent2"/>
              </a:buClr>
              <a:buSzPts val="12000"/>
              <a:buFont typeface="Poppins SemiBold"/>
              <a:buNone/>
              <a:defRPr sz="16000" b="0" i="0" u="none" strike="noStrike" cap="none">
                <a:solidFill>
                  <a:schemeClr val="accent2"/>
                </a:solidFill>
                <a:latin typeface="Poppins SemiBold"/>
                <a:ea typeface="Poppins SemiBold"/>
                <a:cs typeface="Poppins SemiBold"/>
                <a:sym typeface="Poppins SemiBold"/>
              </a:defRPr>
            </a:lvl9pPr>
          </a:lstStyle>
          <a:p>
            <a:pPr marL="0" marR="0" lvl="0" indent="0" algn="r" defTabSz="914400" rtl="0" eaLnBrk="1" fontAlgn="auto" latinLnBrk="0" hangingPunct="1">
              <a:lnSpc>
                <a:spcPct val="100000"/>
              </a:lnSpc>
              <a:spcBef>
                <a:spcPts val="0"/>
              </a:spcBef>
              <a:spcAft>
                <a:spcPts val="0"/>
              </a:spcAft>
              <a:buClr>
                <a:srgbClr val="3F4D53"/>
              </a:buClr>
              <a:buSzPts val="3600"/>
              <a:buFont typeface="Poppins SemiBold"/>
              <a:buNone/>
              <a:tabLst/>
              <a:defRPr/>
            </a:pPr>
            <a:r>
              <a:rPr kumimoji="0" lang="en" sz="3000" b="0" i="0" u="none" strike="noStrike" kern="0" cap="none" spc="0" normalizeH="0" baseline="0" noProof="0" dirty="0">
                <a:ln>
                  <a:noFill/>
                </a:ln>
                <a:solidFill>
                  <a:srgbClr val="3F4D53"/>
                </a:solidFill>
                <a:effectLst/>
                <a:uLnTx/>
                <a:uFillTx/>
                <a:latin typeface="Poppins SemiBold"/>
                <a:cs typeface="Poppins SemiBold"/>
                <a:sym typeface="Poppins SemiBold"/>
              </a:rPr>
              <a:t>05.</a:t>
            </a:r>
          </a:p>
        </p:txBody>
      </p:sp>
      <p:sp>
        <p:nvSpPr>
          <p:cNvPr id="23" name="Google Shape;9160;p32">
            <a:extLst>
              <a:ext uri="{FF2B5EF4-FFF2-40B4-BE49-F238E27FC236}">
                <a16:creationId xmlns:a16="http://schemas.microsoft.com/office/drawing/2014/main" id="{995585FF-F4DA-E745-96EE-7E623A1EC978}"/>
              </a:ext>
            </a:extLst>
          </p:cNvPr>
          <p:cNvSpPr txBox="1">
            <a:spLocks/>
          </p:cNvSpPr>
          <p:nvPr/>
        </p:nvSpPr>
        <p:spPr>
          <a:xfrm>
            <a:off x="1644164" y="5587391"/>
            <a:ext cx="4888584" cy="550400"/>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1pPr>
            <a:lvl2pPr marR="0" lvl="1"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2pPr>
            <a:lvl3pPr marR="0" lvl="2"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3pPr>
            <a:lvl4pPr marR="0" lvl="3"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4pPr>
            <a:lvl5pPr marR="0" lvl="4"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5pPr>
            <a:lvl6pPr marR="0" lvl="5"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6pPr>
            <a:lvl7pPr marR="0" lvl="6"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7pPr>
            <a:lvl8pPr marR="0" lvl="7"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8pPr>
            <a:lvl9pPr marR="0" lvl="8" algn="l" rtl="0">
              <a:lnSpc>
                <a:spcPct val="100000"/>
              </a:lnSpc>
              <a:spcBef>
                <a:spcPts val="0"/>
              </a:spcBef>
              <a:spcAft>
                <a:spcPts val="0"/>
              </a:spcAft>
              <a:buClr>
                <a:schemeClr val="accent2"/>
              </a:buClr>
              <a:buSzPts val="1800"/>
              <a:buFont typeface="Poppins SemiBold"/>
              <a:buNone/>
              <a:defRPr sz="2400" b="0" i="0" u="none" strike="noStrike" cap="none">
                <a:solidFill>
                  <a:schemeClr val="accent2"/>
                </a:solidFill>
                <a:latin typeface="Poppins SemiBold"/>
                <a:ea typeface="Poppins SemiBold"/>
                <a:cs typeface="Poppins SemiBold"/>
                <a:sym typeface="Poppins SemiBold"/>
              </a:defRPr>
            </a:lvl9pPr>
          </a:lstStyle>
          <a:p>
            <a:pPr marL="0" marR="0" lvl="0" indent="0" algn="l" defTabSz="914400" rtl="0" eaLnBrk="1" fontAlgn="auto" latinLnBrk="0" hangingPunct="1">
              <a:lnSpc>
                <a:spcPct val="100000"/>
              </a:lnSpc>
              <a:spcBef>
                <a:spcPts val="0"/>
              </a:spcBef>
              <a:spcAft>
                <a:spcPts val="0"/>
              </a:spcAft>
              <a:buClr>
                <a:srgbClr val="3F4D53"/>
              </a:buClr>
              <a:buSzPts val="1800"/>
              <a:buFont typeface="Poppins SemiBold"/>
              <a:buNone/>
              <a:tabLst/>
              <a:defRPr/>
            </a:pPr>
            <a:r>
              <a:rPr kumimoji="0" lang="en-US" sz="3000" b="0" i="0" u="none" strike="noStrike" kern="0" cap="none" spc="0" normalizeH="0" baseline="0" noProof="0" dirty="0">
                <a:ln>
                  <a:noFill/>
                </a:ln>
                <a:solidFill>
                  <a:srgbClr val="3F4D53"/>
                </a:solidFill>
                <a:effectLst/>
                <a:uLnTx/>
                <a:uFillTx/>
                <a:latin typeface="Poppins SemiBold"/>
                <a:cs typeface="Poppins SemiBold"/>
                <a:sym typeface="Poppins SemiBold"/>
              </a:rPr>
              <a:t>Conclusion</a:t>
            </a:r>
          </a:p>
        </p:txBody>
      </p:sp>
    </p:spTree>
    <p:extLst>
      <p:ext uri="{BB962C8B-B14F-4D97-AF65-F5344CB8AC3E}">
        <p14:creationId xmlns:p14="http://schemas.microsoft.com/office/powerpoint/2010/main" val="3789072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04446-8275-A309-33D1-CACD7837800A}"/>
              </a:ext>
            </a:extLst>
          </p:cNvPr>
          <p:cNvSpPr>
            <a:spLocks noGrp="1"/>
          </p:cNvSpPr>
          <p:nvPr>
            <p:ph type="title"/>
          </p:nvPr>
        </p:nvSpPr>
        <p:spPr>
          <a:xfrm>
            <a:off x="838200" y="-14747"/>
            <a:ext cx="10515600" cy="1299597"/>
          </a:xfrm>
        </p:spPr>
        <p:txBody>
          <a:bodyPr>
            <a:normAutofit/>
          </a:bodyPr>
          <a:lstStyle/>
          <a:p>
            <a:pPr algn="ctr"/>
            <a:r>
              <a:rPr lang="en-US" sz="4000" b="1" u="sng" dirty="0">
                <a:latin typeface="Railway bold"/>
                <a:cs typeface="Arial" panose="020B0604020202020204" pitchFamily="34" charset="0"/>
              </a:rPr>
              <a:t>ARTIFICIAL INTELLIGENCE (AI)</a:t>
            </a:r>
            <a:endParaRPr lang="en-US" sz="4000" u="sng" dirty="0"/>
          </a:p>
        </p:txBody>
      </p:sp>
      <p:sp>
        <p:nvSpPr>
          <p:cNvPr id="3" name="Content Placeholder 2">
            <a:extLst>
              <a:ext uri="{FF2B5EF4-FFF2-40B4-BE49-F238E27FC236}">
                <a16:creationId xmlns:a16="http://schemas.microsoft.com/office/drawing/2014/main" id="{D1675249-FA3B-21D9-E334-CC69890BD34D}"/>
              </a:ext>
            </a:extLst>
          </p:cNvPr>
          <p:cNvSpPr>
            <a:spLocks noGrp="1"/>
          </p:cNvSpPr>
          <p:nvPr>
            <p:ph idx="1"/>
          </p:nvPr>
        </p:nvSpPr>
        <p:spPr>
          <a:xfrm>
            <a:off x="838200" y="1337186"/>
            <a:ext cx="5257800" cy="5309419"/>
          </a:xfrm>
        </p:spPr>
        <p:txBody>
          <a:bodyPr>
            <a:normAutofit/>
          </a:bodyPr>
          <a:lstStyle/>
          <a:p>
            <a:pPr marL="0" indent="0">
              <a:buNone/>
            </a:pPr>
            <a:endParaRPr lang="en-US" sz="2000" b="1" dirty="0">
              <a:latin typeface="Arial" panose="020B0604020202020204" pitchFamily="34" charset="0"/>
              <a:cs typeface="Arial" panose="020B0604020202020204" pitchFamily="34" charset="0"/>
            </a:endParaRPr>
          </a:p>
          <a:p>
            <a:pPr algn="just"/>
            <a:r>
              <a:rPr lang="en-US" sz="2500" dirty="0">
                <a:latin typeface="Roboto" panose="02000000000000000000" pitchFamily="2" charset="0"/>
                <a:ea typeface="Roboto" panose="02000000000000000000" pitchFamily="2" charset="0"/>
                <a:cs typeface="Roboto" panose="02000000000000000000" pitchFamily="2" charset="0"/>
              </a:rPr>
              <a:t>It is the ability of computers and machines to mimic the problem-solving capabilities of human mind.</a:t>
            </a:r>
          </a:p>
          <a:p>
            <a:pPr algn="just"/>
            <a:r>
              <a:rPr lang="en-GB" sz="2500" dirty="0">
                <a:latin typeface="Roboto" panose="02000000000000000000" pitchFamily="2" charset="0"/>
                <a:ea typeface="Roboto" panose="02000000000000000000" pitchFamily="2" charset="0"/>
                <a:cs typeface="Roboto" panose="02000000000000000000" pitchFamily="2" charset="0"/>
              </a:rPr>
              <a:t>Machine learning is a branch of AI.</a:t>
            </a:r>
          </a:p>
          <a:p>
            <a:pPr algn="just"/>
            <a:r>
              <a:rPr lang="en-GB" sz="2500" dirty="0">
                <a:latin typeface="Roboto" panose="02000000000000000000" pitchFamily="2" charset="0"/>
                <a:ea typeface="Roboto" panose="02000000000000000000" pitchFamily="2" charset="0"/>
                <a:cs typeface="Roboto" panose="02000000000000000000" pitchFamily="2" charset="0"/>
              </a:rPr>
              <a:t>Usage of mathematical algorithms  to help a computer learn without direct instruction. </a:t>
            </a:r>
          </a:p>
          <a:p>
            <a:pPr algn="just"/>
            <a:r>
              <a:rPr lang="en-GB" sz="2500" dirty="0">
                <a:latin typeface="Roboto" panose="02000000000000000000" pitchFamily="2" charset="0"/>
                <a:ea typeface="Roboto" panose="02000000000000000000" pitchFamily="2" charset="0"/>
                <a:cs typeface="Roboto" panose="02000000000000000000" pitchFamily="2" charset="0"/>
              </a:rPr>
              <a:t>ML algorithms can predict different properties of concrete.</a:t>
            </a:r>
          </a:p>
          <a:p>
            <a:endParaRPr lang="en-US" dirty="0"/>
          </a:p>
        </p:txBody>
      </p:sp>
      <p:pic>
        <p:nvPicPr>
          <p:cNvPr id="4" name="Content Placeholder 3">
            <a:extLst>
              <a:ext uri="{FF2B5EF4-FFF2-40B4-BE49-F238E27FC236}">
                <a16:creationId xmlns:a16="http://schemas.microsoft.com/office/drawing/2014/main" id="{912497EE-4BC7-39A4-7029-49112DA0E07E}"/>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3975" b="97071" l="10000" r="96792">
                        <a14:foregroundMark x1="20000" y1="51883" x2="23396" y2="44351"/>
                        <a14:foregroundMark x1="23396" y1="44351" x2="28491" y2="38075"/>
                        <a14:foregroundMark x1="28491" y1="38075" x2="51321" y2="31799"/>
                        <a14:foregroundMark x1="22264" y1="35983" x2="26038" y2="27197"/>
                        <a14:foregroundMark x1="26038" y1="27197" x2="33208" y2="20711"/>
                        <a14:foregroundMark x1="33208" y1="20711" x2="58113" y2="14435"/>
                        <a14:foregroundMark x1="58113" y1="14435" x2="66792" y2="17573"/>
                        <a14:foregroundMark x1="66792" y1="17573" x2="84340" y2="40167"/>
                        <a14:foregroundMark x1="84340" y1="40167" x2="87170" y2="49163"/>
                        <a14:foregroundMark x1="87170" y1="49163" x2="86415" y2="66736"/>
                        <a14:foregroundMark x1="86415" y1="66736" x2="77925" y2="83891"/>
                        <a14:foregroundMark x1="77925" y1="83891" x2="62453" y2="91841"/>
                        <a14:foregroundMark x1="62453" y1="91841" x2="37925" y2="92259"/>
                        <a14:foregroundMark x1="37925" y1="92259" x2="25660" y2="81381"/>
                        <a14:foregroundMark x1="25660" y1="81381" x2="16981" y2="55021"/>
                        <a14:foregroundMark x1="16981" y1="55021" x2="24528" y2="29916"/>
                        <a14:foregroundMark x1="24528" y1="29916" x2="29057" y2="21757"/>
                        <a14:foregroundMark x1="29057" y1="21757" x2="47547" y2="12552"/>
                        <a14:foregroundMark x1="47547" y1="12552" x2="57547" y2="11925"/>
                        <a14:foregroundMark x1="57547" y1="11925" x2="68491" y2="16109"/>
                        <a14:foregroundMark x1="68491" y1="16109" x2="82264" y2="30335"/>
                        <a14:foregroundMark x1="82264" y1="30335" x2="85472" y2="38494"/>
                        <a14:foregroundMark x1="33962" y1="14226" x2="57925" y2="8159"/>
                        <a14:foregroundMark x1="57925" y1="8159" x2="71887" y2="15272"/>
                        <a14:foregroundMark x1="59623" y1="31799" x2="57358" y2="40377"/>
                        <a14:foregroundMark x1="57358" y1="40377" x2="58113" y2="43096"/>
                        <a14:foregroundMark x1="50566" y1="5858" x2="58302" y2="3975"/>
                        <a14:foregroundMark x1="58302" y1="3975" x2="62075" y2="5230"/>
                        <a14:foregroundMark x1="92075" y1="33264" x2="95094" y2="51674"/>
                        <a14:foregroundMark x1="95094" y1="51674" x2="90377" y2="67782"/>
                        <a14:foregroundMark x1="90377" y1="67782" x2="89434" y2="69456"/>
                        <a14:foregroundMark x1="94151" y1="40377" x2="94528" y2="50000"/>
                        <a14:foregroundMark x1="94528" y1="50000" x2="92264" y2="60042"/>
                        <a14:foregroundMark x1="92264" y1="60042" x2="91321" y2="61297"/>
                        <a14:foregroundMark x1="95094" y1="43305" x2="96981" y2="51464"/>
                        <a14:foregroundMark x1="96981" y1="51464" x2="94528" y2="56067"/>
                        <a14:foregroundMark x1="44717" y1="95607" x2="52642" y2="97071"/>
                        <a14:foregroundMark x1="52642" y1="97071" x2="63019" y2="95188"/>
                      </a14:backgroundRemoval>
                    </a14:imgEffect>
                  </a14:imgLayer>
                </a14:imgProps>
              </a:ext>
            </a:extLst>
          </a:blip>
          <a:stretch>
            <a:fillRect/>
          </a:stretch>
        </p:blipFill>
        <p:spPr>
          <a:xfrm>
            <a:off x="5958822" y="1507510"/>
            <a:ext cx="5756191" cy="5191431"/>
          </a:xfrm>
          <a:prstGeom prst="rect">
            <a:avLst/>
          </a:prstGeom>
        </p:spPr>
      </p:pic>
    </p:spTree>
    <p:extLst>
      <p:ext uri="{BB962C8B-B14F-4D97-AF65-F5344CB8AC3E}">
        <p14:creationId xmlns:p14="http://schemas.microsoft.com/office/powerpoint/2010/main" val="2727252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EC35D-E5FF-25F6-11A6-9AA3BF2455D7}"/>
              </a:ext>
            </a:extLst>
          </p:cNvPr>
          <p:cNvSpPr>
            <a:spLocks noGrp="1"/>
          </p:cNvSpPr>
          <p:nvPr>
            <p:ph type="title"/>
          </p:nvPr>
        </p:nvSpPr>
        <p:spPr>
          <a:xfrm>
            <a:off x="838200" y="520505"/>
            <a:ext cx="10515600" cy="436098"/>
          </a:xfrm>
        </p:spPr>
        <p:txBody>
          <a:bodyPr>
            <a:noAutofit/>
          </a:bodyPr>
          <a:lstStyle/>
          <a:p>
            <a:r>
              <a:rPr lang="en-GB" sz="4000" b="1" dirty="0">
                <a:latin typeface="Arial" panose="020B0604020202020204" pitchFamily="34" charset="0"/>
                <a:cs typeface="Arial" panose="020B0604020202020204" pitchFamily="34" charset="0"/>
              </a:rPr>
              <a:t>            </a:t>
            </a:r>
            <a:r>
              <a:rPr lang="en-GB" sz="4000" b="1" u="sng" dirty="0">
                <a:latin typeface="Railway bold"/>
                <a:cs typeface="Arial" panose="020B0604020202020204" pitchFamily="34" charset="0"/>
              </a:rPr>
              <a:t>Self-Compacting Concrete (SCC)</a:t>
            </a:r>
            <a:endParaRPr lang="en-PK" sz="4000" u="sng" dirty="0">
              <a:latin typeface="Railway bold"/>
            </a:endParaRPr>
          </a:p>
        </p:txBody>
      </p:sp>
      <p:sp>
        <p:nvSpPr>
          <p:cNvPr id="3" name="Content Placeholder 2">
            <a:extLst>
              <a:ext uri="{FF2B5EF4-FFF2-40B4-BE49-F238E27FC236}">
                <a16:creationId xmlns:a16="http://schemas.microsoft.com/office/drawing/2014/main" id="{EEAF7E64-2080-77E4-6678-81AEB55A804B}"/>
              </a:ext>
            </a:extLst>
          </p:cNvPr>
          <p:cNvSpPr>
            <a:spLocks noGrp="1"/>
          </p:cNvSpPr>
          <p:nvPr>
            <p:ph idx="1"/>
          </p:nvPr>
        </p:nvSpPr>
        <p:spPr>
          <a:xfrm>
            <a:off x="838200" y="1602658"/>
            <a:ext cx="10515600" cy="4898769"/>
          </a:xfrm>
        </p:spPr>
        <p:txBody>
          <a:bodyPr>
            <a:normAutofit/>
          </a:bodyPr>
          <a:lstStyle/>
          <a:p>
            <a:pPr marL="0" indent="0" algn="just">
              <a:buNone/>
            </a:pPr>
            <a:r>
              <a:rPr lang="en-US" sz="2500" dirty="0">
                <a:latin typeface="Arial" panose="020B0604020202020204" pitchFamily="34" charset="0"/>
                <a:cs typeface="Arial" panose="020B0604020202020204" pitchFamily="34" charset="0"/>
              </a:rPr>
              <a:t>A special type of concrete that has following properties:</a:t>
            </a:r>
          </a:p>
          <a:p>
            <a:pPr algn="just">
              <a:buFont typeface="Wingdings" panose="05000000000000000000" pitchFamily="2" charset="2"/>
              <a:buChar char="Ø"/>
            </a:pPr>
            <a:r>
              <a:rPr lang="en-US" sz="2500" dirty="0">
                <a:latin typeface="Arial" panose="020B0604020202020204" pitchFamily="34" charset="0"/>
                <a:cs typeface="Arial" panose="020B0604020202020204" pitchFamily="34" charset="0"/>
              </a:rPr>
              <a:t>Increased flowability.</a:t>
            </a:r>
          </a:p>
          <a:p>
            <a:pPr algn="just">
              <a:buFont typeface="Wingdings" panose="05000000000000000000" pitchFamily="2" charset="2"/>
              <a:buChar char="Ø"/>
            </a:pPr>
            <a:r>
              <a:rPr lang="en-US" sz="2500" dirty="0">
                <a:latin typeface="Arial" panose="020B0604020202020204" pitchFamily="34" charset="0"/>
                <a:cs typeface="Arial" panose="020B0604020202020204" pitchFamily="34" charset="0"/>
              </a:rPr>
              <a:t>Segregation resistance.</a:t>
            </a:r>
            <a:r>
              <a:rPr lang="en-US" sz="2500" b="1" dirty="0">
                <a:latin typeface="Arial" panose="020B0604020202020204" pitchFamily="34" charset="0"/>
                <a:cs typeface="Arial" panose="020B0604020202020204" pitchFamily="34" charset="0"/>
              </a:rPr>
              <a:t> </a:t>
            </a:r>
            <a:endParaRPr lang="en-US" sz="25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sz="2500" dirty="0">
                <a:latin typeface="Arial" panose="020B0604020202020204" pitchFamily="34" charset="0"/>
                <a:cs typeface="Arial" panose="020B0604020202020204" pitchFamily="34" charset="0"/>
              </a:rPr>
              <a:t>Can settle under its own weight. </a:t>
            </a:r>
          </a:p>
          <a:p>
            <a:pPr algn="just">
              <a:buFont typeface="Wingdings" panose="05000000000000000000" pitchFamily="2" charset="2"/>
              <a:buChar char="Ø"/>
            </a:pPr>
            <a:r>
              <a:rPr lang="en-US" sz="2500" dirty="0">
                <a:latin typeface="Arial" panose="020B0604020202020204" pitchFamily="34" charset="0"/>
                <a:cs typeface="Arial" panose="020B0604020202020204" pitchFamily="34" charset="0"/>
              </a:rPr>
              <a:t>Can compact itself without  external vibration. </a:t>
            </a:r>
          </a:p>
          <a:p>
            <a:pPr marL="0" indent="0" algn="just">
              <a:buNone/>
            </a:pPr>
            <a:endParaRPr lang="en-US" sz="2500" dirty="0">
              <a:latin typeface="Arial" panose="020B0604020202020204" pitchFamily="34" charset="0"/>
              <a:cs typeface="Arial" panose="020B0604020202020204" pitchFamily="34" charset="0"/>
            </a:endParaRPr>
          </a:p>
          <a:p>
            <a:pPr marL="0" indent="0" algn="just">
              <a:buNone/>
            </a:pPr>
            <a:r>
              <a:rPr lang="en-US" sz="2500" dirty="0">
                <a:latin typeface="Arial" panose="020B0604020202020204" pitchFamily="34" charset="0"/>
                <a:cs typeface="Arial" panose="020B0604020202020204" pitchFamily="34" charset="0"/>
              </a:rPr>
              <a:t>The utilization of powder industrial by-products like fly ash and silica fume</a:t>
            </a:r>
            <a:r>
              <a:rPr lang="en-US" sz="2500" dirty="0">
                <a:solidFill>
                  <a:schemeClr val="accent1"/>
                </a:solidFill>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in production of SCC  for environmental and economic benefits has attracted the attention of researchers as an effective way for renewable resources.</a:t>
            </a:r>
          </a:p>
          <a:p>
            <a:endParaRPr lang="en-PK" dirty="0"/>
          </a:p>
        </p:txBody>
      </p:sp>
    </p:spTree>
    <p:extLst>
      <p:ext uri="{BB962C8B-B14F-4D97-AF65-F5344CB8AC3E}">
        <p14:creationId xmlns:p14="http://schemas.microsoft.com/office/powerpoint/2010/main" val="4201820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CF4F9-68B9-ED76-D39B-4022EE31EEEC}"/>
              </a:ext>
            </a:extLst>
          </p:cNvPr>
          <p:cNvSpPr>
            <a:spLocks noGrp="1"/>
          </p:cNvSpPr>
          <p:nvPr>
            <p:ph type="title"/>
          </p:nvPr>
        </p:nvSpPr>
        <p:spPr/>
        <p:txBody>
          <a:bodyPr>
            <a:normAutofit/>
          </a:bodyPr>
          <a:lstStyle/>
          <a:p>
            <a:pPr algn="ctr"/>
            <a:r>
              <a:rPr lang="en-US" sz="4000" b="1" u="sng" dirty="0">
                <a:latin typeface="Arial" panose="020B0604020202020204" pitchFamily="34" charset="0"/>
                <a:cs typeface="Arial" panose="020B0604020202020204" pitchFamily="34" charset="0"/>
              </a:rPr>
              <a:t>PROBLEM STATEMENT</a:t>
            </a:r>
            <a:endParaRPr lang="en-PK" sz="4000" dirty="0"/>
          </a:p>
        </p:txBody>
      </p:sp>
      <p:sp>
        <p:nvSpPr>
          <p:cNvPr id="3" name="Content Placeholder 2">
            <a:extLst>
              <a:ext uri="{FF2B5EF4-FFF2-40B4-BE49-F238E27FC236}">
                <a16:creationId xmlns:a16="http://schemas.microsoft.com/office/drawing/2014/main" id="{4FB5EF78-F8D9-99E3-9A0E-1C39F9AE864E}"/>
              </a:ext>
            </a:extLst>
          </p:cNvPr>
          <p:cNvSpPr>
            <a:spLocks noGrp="1"/>
          </p:cNvSpPr>
          <p:nvPr>
            <p:ph idx="1"/>
          </p:nvPr>
        </p:nvSpPr>
        <p:spPr/>
        <p:txBody>
          <a:bodyPr>
            <a:normAutofit/>
          </a:bodyPr>
          <a:lstStyle/>
          <a:p>
            <a:pPr algn="just"/>
            <a:r>
              <a:rPr lang="en-US" sz="2500" dirty="0">
                <a:solidFill>
                  <a:srgbClr val="FF0000"/>
                </a:solidFill>
                <a:latin typeface="Arial" panose="020B0604020202020204" pitchFamily="34" charset="0"/>
                <a:cs typeface="Arial" panose="020B0604020202020204" pitchFamily="34" charset="0"/>
              </a:rPr>
              <a:t>V</a:t>
            </a:r>
            <a:r>
              <a:rPr lang="en-US" sz="2500" dirty="0">
                <a:solidFill>
                  <a:srgbClr val="FF0000"/>
                </a:solidFill>
                <a:effectLst/>
                <a:latin typeface="Arial" panose="020B0604020202020204" pitchFamily="34" charset="0"/>
                <a:cs typeface="Arial" panose="020B0604020202020204" pitchFamily="34" charset="0"/>
              </a:rPr>
              <a:t>ery few methods</a:t>
            </a:r>
            <a:r>
              <a:rPr lang="en-US" sz="2500" dirty="0">
                <a:solidFill>
                  <a:srgbClr val="FF0000"/>
                </a:solidFill>
                <a:latin typeface="Arial" panose="020B0604020202020204" pitchFamily="34" charset="0"/>
                <a:cs typeface="Arial" panose="020B0604020202020204" pitchFamily="34" charset="0"/>
              </a:rPr>
              <a:t> </a:t>
            </a:r>
            <a:r>
              <a:rPr lang="en-US" sz="2500" dirty="0">
                <a:effectLst/>
                <a:latin typeface="Arial" panose="020B0604020202020204" pitchFamily="34" charset="0"/>
                <a:cs typeface="Arial" panose="020B0604020202020204" pitchFamily="34" charset="0"/>
              </a:rPr>
              <a:t>can reliably predict the compressive strength of SCC based on the mix components. </a:t>
            </a:r>
          </a:p>
          <a:p>
            <a:pPr algn="just"/>
            <a:r>
              <a:rPr lang="en-US" sz="2500" dirty="0">
                <a:effectLst/>
                <a:latin typeface="Arial" panose="020B0604020202020204" pitchFamily="34" charset="0"/>
                <a:cs typeface="Arial" panose="020B0604020202020204" pitchFamily="34" charset="0"/>
              </a:rPr>
              <a:t>This is due to the </a:t>
            </a:r>
            <a:r>
              <a:rPr lang="en-US" sz="2500" dirty="0">
                <a:solidFill>
                  <a:srgbClr val="FF0000"/>
                </a:solidFill>
                <a:effectLst/>
                <a:latin typeface="Arial" panose="020B0604020202020204" pitchFamily="34" charset="0"/>
                <a:cs typeface="Arial" panose="020B0604020202020204" pitchFamily="34" charset="0"/>
              </a:rPr>
              <a:t>highly non-linear behavior </a:t>
            </a:r>
            <a:r>
              <a:rPr lang="en-US" sz="2500" dirty="0">
                <a:effectLst/>
                <a:latin typeface="Arial" panose="020B0604020202020204" pitchFamily="34" charset="0"/>
                <a:cs typeface="Arial" panose="020B0604020202020204" pitchFamily="34" charset="0"/>
              </a:rPr>
              <a:t>exhibited by the compressive strength in relation to the components of the concrete mixtures.</a:t>
            </a:r>
          </a:p>
          <a:p>
            <a:pPr algn="just"/>
            <a:r>
              <a:rPr lang="en-GB" sz="2500" dirty="0">
                <a:effectLst/>
                <a:latin typeface="Arial" panose="020B0604020202020204" pitchFamily="34" charset="0"/>
                <a:ea typeface="Calibri" panose="020F0502020204030204" pitchFamily="34" charset="0"/>
                <a:cs typeface="Arial" panose="020B0604020202020204" pitchFamily="34" charset="0"/>
              </a:rPr>
              <a:t>Although we have conventional methods to find the 28-day compressive strength, but there are many limitations with these methods.</a:t>
            </a:r>
            <a:endParaRPr lang="en-PK" sz="2500" dirty="0">
              <a:effectLst/>
              <a:latin typeface="Arial" panose="020B0604020202020204" pitchFamily="34" charset="0"/>
              <a:ea typeface="Calibri" panose="020F0502020204030204" pitchFamily="34" charset="0"/>
              <a:cs typeface="Arial" panose="020B0604020202020204" pitchFamily="34" charset="0"/>
            </a:endParaRPr>
          </a:p>
          <a:p>
            <a:pPr algn="just"/>
            <a:endParaRPr lang="en-PK"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6860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D8409-706E-ED49-959E-E48E9F046F7B}"/>
              </a:ext>
            </a:extLst>
          </p:cNvPr>
          <p:cNvSpPr>
            <a:spLocks noGrp="1"/>
          </p:cNvSpPr>
          <p:nvPr>
            <p:ph type="title"/>
          </p:nvPr>
        </p:nvSpPr>
        <p:spPr>
          <a:xfrm>
            <a:off x="1662822" y="401699"/>
            <a:ext cx="8965204" cy="722563"/>
          </a:xfrm>
        </p:spPr>
        <p:txBody>
          <a:bodyPr anchor="t">
            <a:normAutofit/>
          </a:bodyPr>
          <a:lstStyle/>
          <a:p>
            <a:pPr algn="ctr"/>
            <a:r>
              <a:rPr lang="en-GB" sz="4000" b="1" u="sng" dirty="0">
                <a:latin typeface="Arial" panose="020B0604020202020204" pitchFamily="34" charset="0"/>
                <a:cs typeface="Arial" panose="020B0604020202020204" pitchFamily="34" charset="0"/>
              </a:rPr>
              <a:t>Genetic Programming (GP)</a:t>
            </a:r>
            <a:endParaRPr lang="en-PK" sz="4000" b="1" u="sng" dirty="0">
              <a:latin typeface="Arial" panose="020B0604020202020204" pitchFamily="34" charset="0"/>
              <a:cs typeface="Arial" panose="020B0604020202020204" pitchFamily="34" charset="0"/>
            </a:endParaRPr>
          </a:p>
        </p:txBody>
      </p:sp>
      <p:cxnSp>
        <p:nvCxnSpPr>
          <p:cNvPr id="19" name="Straight Connector 14">
            <a:extLst>
              <a:ext uri="{FF2B5EF4-FFF2-40B4-BE49-F238E27FC236}">
                <a16:creationId xmlns:a16="http://schemas.microsoft.com/office/drawing/2014/main" id="{FC23E3B9-5ABF-58B3-E2B0-E9A5DAA900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2A1C4EF-1594-037C-C567-23A071F41195}"/>
              </a:ext>
            </a:extLst>
          </p:cNvPr>
          <p:cNvSpPr>
            <a:spLocks noGrp="1"/>
          </p:cNvSpPr>
          <p:nvPr>
            <p:ph idx="1"/>
          </p:nvPr>
        </p:nvSpPr>
        <p:spPr>
          <a:xfrm>
            <a:off x="761840" y="1454046"/>
            <a:ext cx="4544762" cy="5002254"/>
          </a:xfrm>
        </p:spPr>
        <p:txBody>
          <a:bodyPr>
            <a:normAutofit/>
          </a:bodyPr>
          <a:lstStyle/>
          <a:p>
            <a:pPr algn="just"/>
            <a:r>
              <a:rPr lang="en-PK" sz="1900" dirty="0">
                <a:effectLst/>
                <a:latin typeface="Arial" panose="020B0604020202020204" pitchFamily="34" charset="0"/>
                <a:ea typeface="Calibri" panose="020F0502020204030204" pitchFamily="34" charset="0"/>
                <a:cs typeface="Arial" panose="020B0604020202020204" pitchFamily="34" charset="0"/>
              </a:rPr>
              <a:t>Genetic Programming is an evolutionary technique used for breeding a population of computer programs</a:t>
            </a:r>
            <a:r>
              <a:rPr lang="en-GB" sz="1900" dirty="0">
                <a:effectLst/>
                <a:latin typeface="Arial" panose="020B0604020202020204" pitchFamily="34" charset="0"/>
                <a:ea typeface="Calibri" panose="020F0502020204030204" pitchFamily="34" charset="0"/>
                <a:cs typeface="Arial" panose="020B0604020202020204" pitchFamily="34" charset="0"/>
              </a:rPr>
              <a:t>.</a:t>
            </a:r>
            <a:r>
              <a:rPr lang="en-GB" sz="1900" dirty="0">
                <a:latin typeface="Arial" panose="020B0604020202020204" pitchFamily="34" charset="0"/>
                <a:cs typeface="Arial" panose="020B0604020202020204" pitchFamily="34" charset="0"/>
              </a:rPr>
              <a:t> </a:t>
            </a:r>
          </a:p>
          <a:p>
            <a:pPr algn="just"/>
            <a:r>
              <a:rPr lang="en-GB" sz="1900" dirty="0">
                <a:latin typeface="Arial" panose="020B0604020202020204" pitchFamily="34" charset="0"/>
                <a:cs typeface="Arial" panose="020B0604020202020204" pitchFamily="34" charset="0"/>
              </a:rPr>
              <a:t>It is a problem-solving approach in which computer programs are evolved to solve problems based on the </a:t>
            </a:r>
            <a:r>
              <a:rPr lang="en-GB" sz="1900" dirty="0">
                <a:solidFill>
                  <a:srgbClr val="FF0000"/>
                </a:solidFill>
                <a:latin typeface="Arial" panose="020B0604020202020204" pitchFamily="34" charset="0"/>
                <a:cs typeface="Arial" panose="020B0604020202020204" pitchFamily="34" charset="0"/>
              </a:rPr>
              <a:t>Darwinian principle of reproduction </a:t>
            </a:r>
            <a:r>
              <a:rPr lang="en-GB" sz="1900" dirty="0">
                <a:latin typeface="Arial" panose="020B0604020202020204" pitchFamily="34" charset="0"/>
                <a:cs typeface="Arial" panose="020B0604020202020204" pitchFamily="34" charset="0"/>
              </a:rPr>
              <a:t>and using operations such as reproduction, crossover and mutation.</a:t>
            </a:r>
          </a:p>
          <a:p>
            <a:pPr algn="just"/>
            <a:r>
              <a:rPr lang="en-PK" sz="1900" dirty="0">
                <a:effectLst/>
                <a:latin typeface="Arial" panose="020B0604020202020204" pitchFamily="34" charset="0"/>
                <a:ea typeface="Calibri" panose="020F0502020204030204" pitchFamily="34" charset="0"/>
                <a:cs typeface="Arial" panose="020B0604020202020204" pitchFamily="34" charset="0"/>
              </a:rPr>
              <a:t>GP individuals are represented and manipulated as nonlinear entities, usually trees.</a:t>
            </a:r>
            <a:r>
              <a:rPr lang="en-GB" sz="1900" dirty="0">
                <a:effectLst/>
                <a:latin typeface="Arial" panose="020B0604020202020204" pitchFamily="34" charset="0"/>
                <a:ea typeface="Calibri" panose="020F0502020204030204" pitchFamily="34" charset="0"/>
                <a:cs typeface="Arial" panose="020B0604020202020204" pitchFamily="34" charset="0"/>
              </a:rPr>
              <a:t>.</a:t>
            </a:r>
          </a:p>
          <a:p>
            <a:pPr algn="just"/>
            <a:r>
              <a:rPr lang="en-GB" sz="1900" dirty="0">
                <a:latin typeface="Arial" panose="020B0604020202020204" pitchFamily="34" charset="0"/>
                <a:cs typeface="Arial" panose="020B0604020202020204" pitchFamily="34" charset="0"/>
              </a:rPr>
              <a:t>GEP and MEP are sub-techniques of genetic programming.</a:t>
            </a:r>
          </a:p>
          <a:p>
            <a:pPr algn="just"/>
            <a:endParaRPr lang="en-GB" sz="1900" dirty="0">
              <a:latin typeface="Arial" panose="020B0604020202020204" pitchFamily="34" charset="0"/>
              <a:cs typeface="Arial" panose="020B0604020202020204" pitchFamily="34" charset="0"/>
            </a:endParaRPr>
          </a:p>
          <a:p>
            <a:pPr marL="0" indent="0">
              <a:buNone/>
            </a:pPr>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endParaRPr lang="en-PK" sz="1400" dirty="0">
              <a:latin typeface="Arial" panose="020B0604020202020204" pitchFamily="34" charset="0"/>
              <a:cs typeface="Arial" panose="020B0604020202020204" pitchFamily="34" charset="0"/>
            </a:endParaRPr>
          </a:p>
        </p:txBody>
      </p:sp>
      <p:pic>
        <p:nvPicPr>
          <p:cNvPr id="5" name="Picture 4" descr="Diagram&#10;&#10;Description automatically generated">
            <a:extLst>
              <a:ext uri="{FF2B5EF4-FFF2-40B4-BE49-F238E27FC236}">
                <a16:creationId xmlns:a16="http://schemas.microsoft.com/office/drawing/2014/main" id="{17A58CA4-C680-71D4-D68F-A4CD41B023BC}"/>
              </a:ext>
            </a:extLst>
          </p:cNvPr>
          <p:cNvPicPr>
            <a:picLocks noChangeAspect="1"/>
          </p:cNvPicPr>
          <p:nvPr/>
        </p:nvPicPr>
        <p:blipFill>
          <a:blip r:embed="rId2"/>
          <a:stretch>
            <a:fillRect/>
          </a:stretch>
        </p:blipFill>
        <p:spPr>
          <a:xfrm>
            <a:off x="6302476" y="1802882"/>
            <a:ext cx="5114431" cy="3661693"/>
          </a:xfrm>
          <a:prstGeom prst="rect">
            <a:avLst/>
          </a:prstGeom>
        </p:spPr>
      </p:pic>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87D5BAD6-E6E0-03D2-A05B-2859A5C0A030}"/>
                  </a:ext>
                </a:extLst>
              </p14:cNvPr>
              <p14:cNvContentPartPr/>
              <p14:nvPr/>
            </p14:nvContentPartPr>
            <p14:xfrm>
              <a:off x="839260" y="853448"/>
              <a:ext cx="801360" cy="15840"/>
            </p14:xfrm>
          </p:contentPart>
        </mc:Choice>
        <mc:Fallback xmlns="">
          <p:pic>
            <p:nvPicPr>
              <p:cNvPr id="4" name="Ink 3">
                <a:extLst>
                  <a:ext uri="{FF2B5EF4-FFF2-40B4-BE49-F238E27FC236}">
                    <a16:creationId xmlns:a16="http://schemas.microsoft.com/office/drawing/2014/main" id="{87D5BAD6-E6E0-03D2-A05B-2859A5C0A030}"/>
                  </a:ext>
                </a:extLst>
              </p:cNvPr>
              <p:cNvPicPr/>
              <p:nvPr/>
            </p:nvPicPr>
            <p:blipFill>
              <a:blip r:embed="rId4"/>
              <a:stretch>
                <a:fillRect/>
              </a:stretch>
            </p:blipFill>
            <p:spPr>
              <a:xfrm>
                <a:off x="776620" y="790808"/>
                <a:ext cx="927000" cy="141480"/>
              </a:xfrm>
              <a:prstGeom prst="rect">
                <a:avLst/>
              </a:prstGeom>
            </p:spPr>
          </p:pic>
        </mc:Fallback>
      </mc:AlternateContent>
    </p:spTree>
    <p:extLst>
      <p:ext uri="{BB962C8B-B14F-4D97-AF65-F5344CB8AC3E}">
        <p14:creationId xmlns:p14="http://schemas.microsoft.com/office/powerpoint/2010/main" val="4058937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A6E0A-BCBB-569C-553C-7343361E09BE}"/>
              </a:ext>
            </a:extLst>
          </p:cNvPr>
          <p:cNvSpPr>
            <a:spLocks noGrp="1"/>
          </p:cNvSpPr>
          <p:nvPr>
            <p:ph type="title"/>
          </p:nvPr>
        </p:nvSpPr>
        <p:spPr/>
        <p:txBody>
          <a:bodyPr>
            <a:normAutofit/>
          </a:bodyPr>
          <a:lstStyle/>
          <a:p>
            <a:pPr algn="ctr"/>
            <a:r>
              <a:rPr lang="en-GB" sz="4000" b="1" u="sng" dirty="0">
                <a:latin typeface="Arial" panose="020B0604020202020204" pitchFamily="34" charset="0"/>
                <a:cs typeface="Arial" panose="020B0604020202020204" pitchFamily="34" charset="0"/>
              </a:rPr>
              <a:t>Multi Expression Programming (MEP)</a:t>
            </a:r>
            <a:endParaRPr lang="en-PK" sz="4000" u="sng" dirty="0"/>
          </a:p>
        </p:txBody>
      </p:sp>
      <p:sp>
        <p:nvSpPr>
          <p:cNvPr id="3" name="Content Placeholder 2">
            <a:extLst>
              <a:ext uri="{FF2B5EF4-FFF2-40B4-BE49-F238E27FC236}">
                <a16:creationId xmlns:a16="http://schemas.microsoft.com/office/drawing/2014/main" id="{B70FA1E0-2F47-A198-F071-4860BEA26635}"/>
              </a:ext>
            </a:extLst>
          </p:cNvPr>
          <p:cNvSpPr>
            <a:spLocks noGrp="1"/>
          </p:cNvSpPr>
          <p:nvPr>
            <p:ph idx="1"/>
          </p:nvPr>
        </p:nvSpPr>
        <p:spPr/>
        <p:txBody>
          <a:bodyPr>
            <a:normAutofit fontScale="85000" lnSpcReduction="10000"/>
          </a:bodyPr>
          <a:lstStyle/>
          <a:p>
            <a:pPr algn="just"/>
            <a:r>
              <a:rPr lang="en-PK" sz="2800" dirty="0">
                <a:effectLst/>
                <a:latin typeface="Arial" panose="020B0604020202020204" pitchFamily="34" charset="0"/>
                <a:ea typeface="Calibri" panose="020F0502020204030204" pitchFamily="34" charset="0"/>
                <a:cs typeface="Arial" panose="020B0604020202020204" pitchFamily="34" charset="0"/>
              </a:rPr>
              <a:t>MEP uses </a:t>
            </a:r>
            <a:r>
              <a:rPr lang="en-PK" sz="2800" dirty="0">
                <a:solidFill>
                  <a:srgbClr val="FF0000"/>
                </a:solidFill>
                <a:effectLst/>
                <a:latin typeface="Arial" panose="020B0604020202020204" pitchFamily="34" charset="0"/>
                <a:ea typeface="Calibri" panose="020F0502020204030204" pitchFamily="34" charset="0"/>
                <a:cs typeface="Arial" panose="020B0604020202020204" pitchFamily="34" charset="0"/>
              </a:rPr>
              <a:t>linear chromosomes </a:t>
            </a:r>
            <a:r>
              <a:rPr lang="en-PK" sz="2800" dirty="0">
                <a:effectLst/>
                <a:latin typeface="Arial" panose="020B0604020202020204" pitchFamily="34" charset="0"/>
                <a:ea typeface="Calibri" panose="020F0502020204030204" pitchFamily="34" charset="0"/>
                <a:cs typeface="Arial" panose="020B0604020202020204" pitchFamily="34" charset="0"/>
              </a:rPr>
              <a:t>for solution encoding and has a special ability to </a:t>
            </a:r>
            <a:r>
              <a:rPr lang="en-PK" sz="2800" dirty="0">
                <a:solidFill>
                  <a:srgbClr val="FF0000"/>
                </a:solidFill>
                <a:effectLst/>
                <a:latin typeface="Arial" panose="020B0604020202020204" pitchFamily="34" charset="0"/>
                <a:ea typeface="Calibri" panose="020F0502020204030204" pitchFamily="34" charset="0"/>
                <a:cs typeface="Arial" panose="020B0604020202020204" pitchFamily="34" charset="0"/>
              </a:rPr>
              <a:t>encode multiple solutions in a single chromosome</a:t>
            </a:r>
            <a:r>
              <a:rPr lang="en-PK" sz="2800" dirty="0">
                <a:effectLst/>
                <a:latin typeface="Arial" panose="020B0604020202020204" pitchFamily="34" charset="0"/>
                <a:ea typeface="Calibri" panose="020F0502020204030204" pitchFamily="34" charset="0"/>
                <a:cs typeface="Arial" panose="020B0604020202020204" pitchFamily="34" charset="0"/>
              </a:rPr>
              <a:t>. According to the fitness values of the individuals, the best encoded solution is chosen to represent the chromosome. </a:t>
            </a:r>
            <a:endParaRPr lang="en-GB" sz="2800" dirty="0">
              <a:effectLst/>
              <a:latin typeface="Arial" panose="020B0604020202020204" pitchFamily="34" charset="0"/>
              <a:ea typeface="Calibri" panose="020F0502020204030204" pitchFamily="34" charset="0"/>
              <a:cs typeface="Arial" panose="020B0604020202020204" pitchFamily="34" charset="0"/>
            </a:endParaRPr>
          </a:p>
          <a:p>
            <a:pPr algn="just"/>
            <a:r>
              <a:rPr lang="en-PK" sz="2800" dirty="0">
                <a:effectLst/>
                <a:latin typeface="Arial" panose="020B0604020202020204" pitchFamily="34" charset="0"/>
                <a:ea typeface="Calibri" panose="020F0502020204030204" pitchFamily="34" charset="0"/>
                <a:cs typeface="Arial" panose="020B0604020202020204" pitchFamily="34" charset="0"/>
              </a:rPr>
              <a:t>Comparing to the other GP variants that store a single solution in a chromosome, </a:t>
            </a:r>
            <a:r>
              <a:rPr lang="en-PK" sz="2800" dirty="0">
                <a:solidFill>
                  <a:srgbClr val="FF0000"/>
                </a:solidFill>
                <a:effectLst/>
                <a:latin typeface="Arial" panose="020B0604020202020204" pitchFamily="34" charset="0"/>
                <a:ea typeface="Calibri" panose="020F0502020204030204" pitchFamily="34" charset="0"/>
                <a:cs typeface="Arial" panose="020B0604020202020204" pitchFamily="34" charset="0"/>
              </a:rPr>
              <a:t>MEP does not increase the complexity of the decoding </a:t>
            </a:r>
            <a:r>
              <a:rPr lang="en-PK" sz="2800" dirty="0">
                <a:effectLst/>
                <a:latin typeface="Arial" panose="020B0604020202020204" pitchFamily="34" charset="0"/>
                <a:ea typeface="Calibri" panose="020F0502020204030204" pitchFamily="34" charset="0"/>
                <a:cs typeface="Arial" panose="020B0604020202020204" pitchFamily="34" charset="0"/>
              </a:rPr>
              <a:t>process</a:t>
            </a:r>
            <a:r>
              <a:rPr lang="en-GB" sz="2800" dirty="0">
                <a:effectLst/>
                <a:latin typeface="Arial" panose="020B0604020202020204" pitchFamily="34" charset="0"/>
                <a:ea typeface="Calibri" panose="020F0502020204030204" pitchFamily="34" charset="0"/>
                <a:cs typeface="Arial" panose="020B0604020202020204" pitchFamily="34" charset="0"/>
              </a:rPr>
              <a:t>.</a:t>
            </a:r>
          </a:p>
          <a:p>
            <a:pPr algn="just"/>
            <a:r>
              <a:rPr lang="en-GB" sz="2800" dirty="0">
                <a:latin typeface="Arial" panose="020B0604020202020204" pitchFamily="34" charset="0"/>
                <a:cs typeface="Arial" panose="020B0604020202020204" pitchFamily="34" charset="0"/>
              </a:rPr>
              <a:t>In the evolution process of MEP, the </a:t>
            </a:r>
            <a:r>
              <a:rPr lang="en-GB" sz="2800" dirty="0">
                <a:solidFill>
                  <a:schemeClr val="accent1"/>
                </a:solidFill>
                <a:latin typeface="Arial" panose="020B0604020202020204" pitchFamily="34" charset="0"/>
                <a:cs typeface="Arial" panose="020B0604020202020204" pitchFamily="34" charset="0"/>
              </a:rPr>
              <a:t>mathematical inconsistencies </a:t>
            </a:r>
            <a:r>
              <a:rPr lang="en-GB" sz="2800" dirty="0">
                <a:latin typeface="Arial" panose="020B0604020202020204" pitchFamily="34" charset="0"/>
                <a:cs typeface="Arial" panose="020B0604020202020204" pitchFamily="34" charset="0"/>
              </a:rPr>
              <a:t>are read and </a:t>
            </a:r>
            <a:r>
              <a:rPr lang="en-GB" sz="2800" dirty="0">
                <a:solidFill>
                  <a:schemeClr val="accent1"/>
                </a:solidFill>
                <a:latin typeface="Arial" panose="020B0604020202020204" pitchFamily="34" charset="0"/>
                <a:cs typeface="Arial" panose="020B0604020202020204" pitchFamily="34" charset="0"/>
              </a:rPr>
              <a:t>eliminated </a:t>
            </a:r>
            <a:r>
              <a:rPr lang="en-GB" sz="2800" dirty="0">
                <a:latin typeface="Arial" panose="020B0604020202020204" pitchFamily="34" charset="0"/>
                <a:cs typeface="Arial" panose="020B0604020202020204" pitchFamily="34" charset="0"/>
              </a:rPr>
              <a:t>from the ultimate expression. Also, in MEP the process of </a:t>
            </a:r>
            <a:r>
              <a:rPr lang="en-GB" sz="2800" dirty="0">
                <a:solidFill>
                  <a:schemeClr val="accent1"/>
                </a:solidFill>
                <a:latin typeface="Arial" panose="020B0604020202020204" pitchFamily="34" charset="0"/>
                <a:cs typeface="Arial" panose="020B0604020202020204" pitchFamily="34" charset="0"/>
              </a:rPr>
              <a:t>decoding is much simple </a:t>
            </a:r>
            <a:r>
              <a:rPr lang="en-GB" sz="2800" dirty="0">
                <a:latin typeface="Arial" panose="020B0604020202020204" pitchFamily="34" charset="0"/>
                <a:cs typeface="Arial" panose="020B0604020202020204" pitchFamily="34" charset="0"/>
              </a:rPr>
              <a:t>related to other soft computing techniques.</a:t>
            </a:r>
          </a:p>
          <a:p>
            <a:pPr algn="just"/>
            <a:r>
              <a:rPr lang="en-GB" sz="2800" dirty="0">
                <a:latin typeface="Arial" panose="020B0604020202020204" pitchFamily="34" charset="0"/>
                <a:cs typeface="Arial" panose="020B0604020202020204" pitchFamily="34" charset="0"/>
              </a:rPr>
              <a:t>It is an upgraded version of GP that has the capacity of processing an </a:t>
            </a:r>
            <a:r>
              <a:rPr lang="en-GB" sz="2800" dirty="0">
                <a:solidFill>
                  <a:schemeClr val="accent1"/>
                </a:solidFill>
                <a:latin typeface="Arial" panose="020B0604020202020204" pitchFamily="34" charset="0"/>
                <a:cs typeface="Arial" panose="020B0604020202020204" pitchFamily="34" charset="0"/>
              </a:rPr>
              <a:t>accurate result </a:t>
            </a:r>
            <a:r>
              <a:rPr lang="en-GB" sz="2800" dirty="0">
                <a:latin typeface="Arial" panose="020B0604020202020204" pitchFamily="34" charset="0"/>
                <a:cs typeface="Arial" panose="020B0604020202020204" pitchFamily="34" charset="0"/>
              </a:rPr>
              <a:t>even when the ultimate form of equation is not known.</a:t>
            </a:r>
          </a:p>
          <a:p>
            <a:pPr algn="just"/>
            <a:endParaRPr lang="en-PK" dirty="0"/>
          </a:p>
        </p:txBody>
      </p:sp>
    </p:spTree>
    <p:extLst>
      <p:ext uri="{BB962C8B-B14F-4D97-AF65-F5344CB8AC3E}">
        <p14:creationId xmlns:p14="http://schemas.microsoft.com/office/powerpoint/2010/main" val="4274094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2F9E3-6BF3-954E-7A66-8D30AE98E75F}"/>
              </a:ext>
            </a:extLst>
          </p:cNvPr>
          <p:cNvSpPr>
            <a:spLocks noGrp="1"/>
          </p:cNvSpPr>
          <p:nvPr>
            <p:ph type="title"/>
          </p:nvPr>
        </p:nvSpPr>
        <p:spPr>
          <a:xfrm>
            <a:off x="1034845" y="-21419"/>
            <a:ext cx="10515600" cy="1325563"/>
          </a:xfrm>
        </p:spPr>
        <p:txBody>
          <a:bodyPr>
            <a:normAutofit/>
          </a:bodyPr>
          <a:lstStyle/>
          <a:p>
            <a:pPr algn="ctr"/>
            <a:r>
              <a:rPr lang="en-GB" sz="4000" b="1" u="sng" dirty="0">
                <a:effectLst/>
                <a:latin typeface="Arial" panose="020B0604020202020204" pitchFamily="34" charset="0"/>
                <a:ea typeface="Calibri" panose="020F0502020204030204" pitchFamily="34" charset="0"/>
                <a:cs typeface="Arial" panose="020B0604020202020204" pitchFamily="34" charset="0"/>
              </a:rPr>
              <a:t>Flow Chart </a:t>
            </a:r>
            <a:r>
              <a:rPr lang="en-GB" sz="4000" b="1" u="sng" dirty="0">
                <a:latin typeface="Arial" panose="020B0604020202020204" pitchFamily="34" charset="0"/>
                <a:ea typeface="Calibri" panose="020F0502020204030204" pitchFamily="34" charset="0"/>
                <a:cs typeface="Arial" panose="020B0604020202020204" pitchFamily="34" charset="0"/>
              </a:rPr>
              <a:t>of </a:t>
            </a:r>
            <a:r>
              <a:rPr lang="en-GB" sz="4000" b="1" u="sng" dirty="0">
                <a:effectLst/>
                <a:latin typeface="Arial" panose="020B0604020202020204" pitchFamily="34" charset="0"/>
                <a:ea typeface="Calibri" panose="020F0502020204030204" pitchFamily="34" charset="0"/>
                <a:cs typeface="Arial" panose="020B0604020202020204" pitchFamily="34" charset="0"/>
              </a:rPr>
              <a:t>MEP Algorithm</a:t>
            </a:r>
            <a:endParaRPr lang="en-PK" sz="4000" u="sng" dirty="0"/>
          </a:p>
        </p:txBody>
      </p:sp>
      <p:pic>
        <p:nvPicPr>
          <p:cNvPr id="4" name="Content Placeholder 3">
            <a:extLst>
              <a:ext uri="{FF2B5EF4-FFF2-40B4-BE49-F238E27FC236}">
                <a16:creationId xmlns:a16="http://schemas.microsoft.com/office/drawing/2014/main" id="{67F09E7C-600C-8DAE-6C7B-6B00D39258F8}"/>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5716" y="1071716"/>
            <a:ext cx="6664662" cy="5681353"/>
          </a:xfrm>
          <a:prstGeom prst="rect">
            <a:avLst/>
          </a:prstGeom>
          <a:noFill/>
          <a:ln>
            <a:noFill/>
          </a:ln>
        </p:spPr>
      </p:pic>
    </p:spTree>
    <p:extLst>
      <p:ext uri="{BB962C8B-B14F-4D97-AF65-F5344CB8AC3E}">
        <p14:creationId xmlns:p14="http://schemas.microsoft.com/office/powerpoint/2010/main" val="1597130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8AE51-1DBA-F420-C9A3-7086570FA789}"/>
              </a:ext>
            </a:extLst>
          </p:cNvPr>
          <p:cNvSpPr>
            <a:spLocks noGrp="1"/>
          </p:cNvSpPr>
          <p:nvPr>
            <p:ph type="title"/>
          </p:nvPr>
        </p:nvSpPr>
        <p:spPr>
          <a:xfrm>
            <a:off x="916858" y="0"/>
            <a:ext cx="10515600" cy="1325563"/>
          </a:xfrm>
        </p:spPr>
        <p:txBody>
          <a:bodyPr>
            <a:normAutofit/>
          </a:bodyPr>
          <a:lstStyle/>
          <a:p>
            <a:pPr algn="ctr"/>
            <a:r>
              <a:rPr lang="en-GB" sz="4000" b="1" u="sng" dirty="0">
                <a:latin typeface="Arial" panose="020B0604020202020204" pitchFamily="34" charset="0"/>
                <a:cs typeface="Arial" panose="020B0604020202020204" pitchFamily="34" charset="0"/>
              </a:rPr>
              <a:t>Data</a:t>
            </a:r>
            <a:r>
              <a:rPr lang="en-GB" sz="4000" b="1" u="sng" dirty="0"/>
              <a:t> </a:t>
            </a:r>
            <a:r>
              <a:rPr lang="en-GB" sz="4000" b="1" u="sng" dirty="0">
                <a:latin typeface="Arial" panose="020B0604020202020204" pitchFamily="34" charset="0"/>
                <a:cs typeface="Arial" panose="020B0604020202020204" pitchFamily="34" charset="0"/>
              </a:rPr>
              <a:t>Collection</a:t>
            </a:r>
            <a:endParaRPr lang="en-PK" sz="4000" b="1" u="sng" dirty="0">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EA0E992-B724-39C8-7048-920C8EDD9CBE}"/>
                  </a:ext>
                </a:extLst>
              </p:cNvPr>
              <p:cNvSpPr>
                <a:spLocks noGrp="1"/>
              </p:cNvSpPr>
              <p:nvPr>
                <p:ph idx="1"/>
              </p:nvPr>
            </p:nvSpPr>
            <p:spPr/>
            <p:txBody>
              <a:bodyPr>
                <a:normAutofit/>
              </a:bodyPr>
              <a:lstStyle/>
              <a:p>
                <a:pPr marL="342900" lvl="0" indent="-342900" algn="just">
                  <a:lnSpc>
                    <a:spcPct val="107000"/>
                  </a:lnSpc>
                  <a:buFont typeface="Symbol" panose="05050102010706020507" pitchFamily="18" charset="2"/>
                  <a:buChar char=""/>
                </a:pPr>
                <a:r>
                  <a:rPr lang="en-GB" sz="2500" dirty="0">
                    <a:latin typeface="Calibri" panose="020F0502020204030204" pitchFamily="34" charset="0"/>
                    <a:ea typeface="Calibri" panose="020F0502020204030204" pitchFamily="34" charset="0"/>
                    <a:cs typeface="Calibri" panose="020F0502020204030204" pitchFamily="34" charset="0"/>
                  </a:rPr>
                  <a:t>216 </a:t>
                </a:r>
                <a:r>
                  <a:rPr lang="en-GB" sz="2500" dirty="0">
                    <a:effectLst/>
                    <a:latin typeface="Calibri" panose="020F0502020204030204" pitchFamily="34" charset="0"/>
                    <a:ea typeface="Calibri" panose="020F0502020204030204" pitchFamily="34" charset="0"/>
                    <a:cs typeface="Calibri" panose="020F0502020204030204" pitchFamily="34" charset="0"/>
                  </a:rPr>
                  <a:t>data sets are collected from comprehensive literature search.</a:t>
                </a:r>
                <a:endParaRPr lang="en-PK" sz="2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2500" dirty="0">
                    <a:effectLst/>
                    <a:latin typeface="Calibri" panose="020F0502020204030204" pitchFamily="34" charset="0"/>
                    <a:ea typeface="Calibri" panose="020F0502020204030204" pitchFamily="34" charset="0"/>
                  </a:rPr>
                  <a:t>There are 6 input variables used in the study including water-cement ratio, fly ash</a:t>
                </a:r>
                <a:r>
                  <a:rPr lang="en-GB" sz="2500" dirty="0">
                    <a:latin typeface="Calibri" panose="020F0502020204030204" pitchFamily="34" charset="0"/>
                    <a:ea typeface="Calibri" panose="020F0502020204030204" pitchFamily="34" charset="0"/>
                  </a:rPr>
                  <a:t> </a:t>
                </a:r>
                <a:r>
                  <a:rPr lang="en-GB" sz="1800" dirty="0"/>
                  <a:t>(</a:t>
                </a:r>
                <a14:m>
                  <m:oMath xmlns:m="http://schemas.openxmlformats.org/officeDocument/2006/math">
                    <m:f>
                      <m:fPr>
                        <m:type m:val="lin"/>
                        <m:ctrlPr>
                          <a:rPr lang="en-PK" sz="1800" i="1">
                            <a:latin typeface="Cambria Math" panose="02040503050406030204" pitchFamily="18" charset="0"/>
                          </a:rPr>
                        </m:ctrlPr>
                      </m:fPr>
                      <m:num>
                        <m:r>
                          <a:rPr lang="en-GB" sz="1800" i="1">
                            <a:latin typeface="Cambria Math" panose="02040503050406030204" pitchFamily="18" charset="0"/>
                          </a:rPr>
                          <m:t>𝑘𝑔</m:t>
                        </m:r>
                      </m:num>
                      <m:den>
                        <m:sSup>
                          <m:sSupPr>
                            <m:ctrlPr>
                              <a:rPr lang="en-PK" sz="1800" i="1">
                                <a:latin typeface="Cambria Math" panose="02040503050406030204" pitchFamily="18" charset="0"/>
                              </a:rPr>
                            </m:ctrlPr>
                          </m:sSupPr>
                          <m:e>
                            <m:r>
                              <a:rPr lang="en-GB" sz="1800" i="1">
                                <a:latin typeface="Cambria Math" panose="02040503050406030204" pitchFamily="18" charset="0"/>
                              </a:rPr>
                              <m:t>𝑚</m:t>
                            </m:r>
                          </m:e>
                          <m:sup>
                            <m:r>
                              <a:rPr lang="en-GB" sz="1800" i="1">
                                <a:latin typeface="Cambria Math" panose="02040503050406030204" pitchFamily="18" charset="0"/>
                              </a:rPr>
                              <m:t>3</m:t>
                            </m:r>
                          </m:sup>
                        </m:sSup>
                      </m:den>
                    </m:f>
                  </m:oMath>
                </a14:m>
                <a:r>
                  <a:rPr lang="en-GB" sz="1800" dirty="0"/>
                  <a:t>)</a:t>
                </a:r>
                <a:r>
                  <a:rPr lang="en-GB" sz="2500" dirty="0">
                    <a:effectLst/>
                    <a:latin typeface="Calibri" panose="020F0502020204030204" pitchFamily="34" charset="0"/>
                    <a:ea typeface="Calibri" panose="020F0502020204030204" pitchFamily="34" charset="0"/>
                  </a:rPr>
                  <a:t>, silica fume </a:t>
                </a:r>
                <a:r>
                  <a:rPr lang="en-GB" sz="1800" dirty="0"/>
                  <a:t>(</a:t>
                </a:r>
                <a14:m>
                  <m:oMath xmlns:m="http://schemas.openxmlformats.org/officeDocument/2006/math">
                    <m:f>
                      <m:fPr>
                        <m:type m:val="lin"/>
                        <m:ctrlPr>
                          <a:rPr lang="en-PK" sz="1800" i="1"/>
                        </m:ctrlPr>
                      </m:fPr>
                      <m:num>
                        <m:r>
                          <a:rPr lang="en-GB" sz="1800" i="1"/>
                          <m:t>𝑘𝑔</m:t>
                        </m:r>
                      </m:num>
                      <m:den>
                        <m:sSup>
                          <m:sSupPr>
                            <m:ctrlPr>
                              <a:rPr lang="en-PK" sz="1800" i="1"/>
                            </m:ctrlPr>
                          </m:sSupPr>
                          <m:e>
                            <m:r>
                              <a:rPr lang="en-GB" sz="1800" i="1"/>
                              <m:t>𝑚</m:t>
                            </m:r>
                          </m:e>
                          <m:sup>
                            <m:r>
                              <a:rPr lang="en-GB" sz="1800" i="1"/>
                              <m:t>3</m:t>
                            </m:r>
                          </m:sup>
                        </m:sSup>
                      </m:den>
                    </m:f>
                  </m:oMath>
                </a14:m>
                <a:r>
                  <a:rPr lang="en-GB" sz="1800" dirty="0"/>
                  <a:t>)</a:t>
                </a:r>
                <a:r>
                  <a:rPr lang="en-GB" sz="1800" dirty="0">
                    <a:effectLst/>
                    <a:latin typeface="Calibri" panose="020F0502020204030204" pitchFamily="34" charset="0"/>
                    <a:ea typeface="Calibri" panose="020F0502020204030204" pitchFamily="34" charset="0"/>
                  </a:rPr>
                  <a:t>, </a:t>
                </a:r>
                <a:r>
                  <a:rPr lang="en-GB" sz="2500" dirty="0">
                    <a:effectLst/>
                    <a:latin typeface="Calibri" panose="020F0502020204030204" pitchFamily="34" charset="0"/>
                    <a:ea typeface="Calibri" panose="020F0502020204030204" pitchFamily="34" charset="0"/>
                  </a:rPr>
                  <a:t>coarse agg</a:t>
                </a:r>
                <a:r>
                  <a:rPr lang="en-GB" sz="2500" dirty="0">
                    <a:latin typeface="Calibri" panose="020F0502020204030204" pitchFamily="34" charset="0"/>
                    <a:ea typeface="Calibri" panose="020F0502020204030204" pitchFamily="34" charset="0"/>
                  </a:rPr>
                  <a:t>regate </a:t>
                </a:r>
                <a:r>
                  <a:rPr lang="en-GB" sz="1800" dirty="0"/>
                  <a:t>(</a:t>
                </a:r>
                <a14:m>
                  <m:oMath xmlns:m="http://schemas.openxmlformats.org/officeDocument/2006/math">
                    <m:f>
                      <m:fPr>
                        <m:type m:val="lin"/>
                        <m:ctrlPr>
                          <a:rPr lang="en-PK" sz="1800" i="1">
                            <a:latin typeface="Cambria Math" panose="02040503050406030204" pitchFamily="18" charset="0"/>
                          </a:rPr>
                        </m:ctrlPr>
                      </m:fPr>
                      <m:num>
                        <m:r>
                          <a:rPr lang="en-GB" sz="1800" i="1">
                            <a:latin typeface="Cambria Math" panose="02040503050406030204" pitchFamily="18" charset="0"/>
                          </a:rPr>
                          <m:t>𝑘𝑔</m:t>
                        </m:r>
                      </m:num>
                      <m:den>
                        <m:sSup>
                          <m:sSupPr>
                            <m:ctrlPr>
                              <a:rPr lang="en-PK" sz="1800" i="1">
                                <a:latin typeface="Cambria Math" panose="02040503050406030204" pitchFamily="18" charset="0"/>
                              </a:rPr>
                            </m:ctrlPr>
                          </m:sSupPr>
                          <m:e>
                            <m:r>
                              <a:rPr lang="en-GB" sz="1800" i="1">
                                <a:latin typeface="Cambria Math" panose="02040503050406030204" pitchFamily="18" charset="0"/>
                              </a:rPr>
                              <m:t>𝑚</m:t>
                            </m:r>
                          </m:e>
                          <m:sup>
                            <m:r>
                              <a:rPr lang="en-GB" sz="1800" i="1">
                                <a:latin typeface="Cambria Math" panose="02040503050406030204" pitchFamily="18" charset="0"/>
                              </a:rPr>
                              <m:t>3</m:t>
                            </m:r>
                          </m:sup>
                        </m:sSup>
                      </m:den>
                    </m:f>
                  </m:oMath>
                </a14:m>
                <a:r>
                  <a:rPr lang="en-GB" sz="1800" dirty="0"/>
                  <a:t>)</a:t>
                </a:r>
                <a:r>
                  <a:rPr lang="en-GB" sz="1800" dirty="0">
                    <a:effectLst/>
                    <a:latin typeface="Calibri" panose="020F0502020204030204" pitchFamily="34" charset="0"/>
                    <a:ea typeface="Calibri" panose="020F0502020204030204" pitchFamily="34" charset="0"/>
                  </a:rPr>
                  <a:t>, </a:t>
                </a:r>
                <a:r>
                  <a:rPr lang="en-GB" sz="2500" dirty="0">
                    <a:effectLst/>
                    <a:latin typeface="Calibri" panose="020F0502020204030204" pitchFamily="34" charset="0"/>
                    <a:ea typeface="Calibri" panose="020F0502020204030204" pitchFamily="34" charset="0"/>
                  </a:rPr>
                  <a:t>fine aggregate </a:t>
                </a:r>
                <a:r>
                  <a:rPr lang="en-GB" sz="1800" dirty="0"/>
                  <a:t>(</a:t>
                </a:r>
                <a14:m>
                  <m:oMath xmlns:m="http://schemas.openxmlformats.org/officeDocument/2006/math">
                    <m:f>
                      <m:fPr>
                        <m:type m:val="lin"/>
                        <m:ctrlPr>
                          <a:rPr lang="en-PK" sz="1800" i="1">
                            <a:latin typeface="Cambria Math" panose="02040503050406030204" pitchFamily="18" charset="0"/>
                          </a:rPr>
                        </m:ctrlPr>
                      </m:fPr>
                      <m:num>
                        <m:r>
                          <a:rPr lang="en-GB" sz="1800" i="1">
                            <a:latin typeface="Cambria Math" panose="02040503050406030204" pitchFamily="18" charset="0"/>
                          </a:rPr>
                          <m:t>𝑘𝑔</m:t>
                        </m:r>
                      </m:num>
                      <m:den>
                        <m:sSup>
                          <m:sSupPr>
                            <m:ctrlPr>
                              <a:rPr lang="en-PK" sz="1800" i="1">
                                <a:latin typeface="Cambria Math" panose="02040503050406030204" pitchFamily="18" charset="0"/>
                              </a:rPr>
                            </m:ctrlPr>
                          </m:sSupPr>
                          <m:e>
                            <m:r>
                              <a:rPr lang="en-GB" sz="1800" i="1">
                                <a:latin typeface="Cambria Math" panose="02040503050406030204" pitchFamily="18" charset="0"/>
                              </a:rPr>
                              <m:t>𝑚</m:t>
                            </m:r>
                          </m:e>
                          <m:sup>
                            <m:r>
                              <a:rPr lang="en-GB" sz="1800" i="1">
                                <a:latin typeface="Cambria Math" panose="02040503050406030204" pitchFamily="18" charset="0"/>
                              </a:rPr>
                              <m:t>3</m:t>
                            </m:r>
                          </m:sup>
                        </m:sSup>
                      </m:den>
                    </m:f>
                  </m:oMath>
                </a14:m>
                <a:r>
                  <a:rPr lang="en-GB" sz="1800" dirty="0"/>
                  <a:t>)</a:t>
                </a:r>
                <a:r>
                  <a:rPr lang="en-GB" sz="1800" dirty="0">
                    <a:effectLst/>
                    <a:latin typeface="Calibri" panose="020F0502020204030204" pitchFamily="34" charset="0"/>
                    <a:ea typeface="Calibri" panose="020F0502020204030204" pitchFamily="34" charset="0"/>
                  </a:rPr>
                  <a:t>, </a:t>
                </a:r>
                <a:r>
                  <a:rPr lang="en-GB" sz="2500" dirty="0">
                    <a:effectLst/>
                    <a:latin typeface="Calibri" panose="020F0502020204030204" pitchFamily="34" charset="0"/>
                    <a:ea typeface="Calibri" panose="020F0502020204030204" pitchFamily="34" charset="0"/>
                  </a:rPr>
                  <a:t>and superplasticizer </a:t>
                </a:r>
                <a:r>
                  <a:rPr lang="en-GB" sz="1800" dirty="0"/>
                  <a:t>(</a:t>
                </a:r>
                <a14:m>
                  <m:oMath xmlns:m="http://schemas.openxmlformats.org/officeDocument/2006/math">
                    <m:f>
                      <m:fPr>
                        <m:type m:val="lin"/>
                        <m:ctrlPr>
                          <a:rPr lang="en-PK" sz="1800" i="1">
                            <a:latin typeface="Cambria Math" panose="02040503050406030204" pitchFamily="18" charset="0"/>
                          </a:rPr>
                        </m:ctrlPr>
                      </m:fPr>
                      <m:num>
                        <m:r>
                          <a:rPr lang="en-GB" sz="1800" i="1">
                            <a:latin typeface="Cambria Math" panose="02040503050406030204" pitchFamily="18" charset="0"/>
                          </a:rPr>
                          <m:t>𝑘𝑔</m:t>
                        </m:r>
                      </m:num>
                      <m:den>
                        <m:sSup>
                          <m:sSupPr>
                            <m:ctrlPr>
                              <a:rPr lang="en-PK" sz="1800" i="1">
                                <a:latin typeface="Cambria Math" panose="02040503050406030204" pitchFamily="18" charset="0"/>
                              </a:rPr>
                            </m:ctrlPr>
                          </m:sSupPr>
                          <m:e>
                            <m:r>
                              <a:rPr lang="en-GB" sz="1800" i="1">
                                <a:latin typeface="Cambria Math" panose="02040503050406030204" pitchFamily="18" charset="0"/>
                              </a:rPr>
                              <m:t>𝑚</m:t>
                            </m:r>
                          </m:e>
                          <m:sup>
                            <m:r>
                              <a:rPr lang="en-GB" sz="1800" i="1">
                                <a:latin typeface="Cambria Math" panose="02040503050406030204" pitchFamily="18" charset="0"/>
                              </a:rPr>
                              <m:t>3</m:t>
                            </m:r>
                          </m:sup>
                        </m:sSup>
                      </m:den>
                    </m:f>
                  </m:oMath>
                </a14:m>
                <a:r>
                  <a:rPr lang="en-GB" sz="1800" dirty="0">
                    <a:effectLst/>
                    <a:latin typeface="Calibri" panose="020F0502020204030204" pitchFamily="34" charset="0"/>
                    <a:ea typeface="Calibri" panose="020F0502020204030204" pitchFamily="34" charset="0"/>
                  </a:rPr>
                  <a:t>) </a:t>
                </a:r>
                <a:r>
                  <a:rPr lang="en-GB" sz="2500" dirty="0">
                    <a:effectLst/>
                    <a:latin typeface="Calibri" panose="020F0502020204030204" pitchFamily="34" charset="0"/>
                    <a:ea typeface="Calibri" panose="020F0502020204030204" pitchFamily="34" charset="0"/>
                  </a:rPr>
                  <a:t>and one output variable:</a:t>
                </a:r>
                <a:r>
                  <a:rPr lang="en-GB" sz="2500" dirty="0">
                    <a:latin typeface="Calibri" panose="020F0502020204030204" pitchFamily="34" charset="0"/>
                    <a:ea typeface="Calibri" panose="020F0502020204030204" pitchFamily="34" charset="0"/>
                  </a:rPr>
                  <a:t> </a:t>
                </a:r>
                <a:r>
                  <a:rPr lang="en-GB" sz="2500" dirty="0">
                    <a:effectLst/>
                    <a:latin typeface="Calibri" panose="020F0502020204030204" pitchFamily="34" charset="0"/>
                    <a:ea typeface="Calibri" panose="020F0502020204030204" pitchFamily="34" charset="0"/>
                  </a:rPr>
                  <a:t>28-day compressive strength (MPa).</a:t>
                </a:r>
              </a:p>
              <a:p>
                <a:pPr marL="342900" lvl="0" indent="-342900" algn="just">
                  <a:lnSpc>
                    <a:spcPct val="107000"/>
                  </a:lnSpc>
                  <a:spcAft>
                    <a:spcPts val="800"/>
                  </a:spcAft>
                  <a:buFont typeface="Symbol" panose="05050102010706020507" pitchFamily="18" charset="2"/>
                  <a:buChar char=""/>
                </a:pPr>
                <a:r>
                  <a:rPr lang="en-GB" sz="2500" dirty="0">
                    <a:latin typeface="Calibri" panose="020F0502020204030204" pitchFamily="34" charset="0"/>
                    <a:ea typeface="Calibri" panose="020F0502020204030204" pitchFamily="34" charset="0"/>
                  </a:rPr>
                  <a:t>70% data used for training.</a:t>
                </a:r>
              </a:p>
              <a:p>
                <a:pPr marL="342900" lvl="0" indent="-342900" algn="just">
                  <a:lnSpc>
                    <a:spcPct val="107000"/>
                  </a:lnSpc>
                  <a:spcAft>
                    <a:spcPts val="800"/>
                  </a:spcAft>
                  <a:buFont typeface="Symbol" panose="05050102010706020507" pitchFamily="18" charset="2"/>
                  <a:buChar char=""/>
                </a:pPr>
                <a:r>
                  <a:rPr lang="en-GB" sz="2500" dirty="0">
                    <a:effectLst/>
                    <a:latin typeface="Calibri" panose="020F0502020204030204" pitchFamily="34" charset="0"/>
                    <a:ea typeface="Calibri" panose="020F0502020204030204" pitchFamily="34" charset="0"/>
                  </a:rPr>
                  <a:t>30% used for validation.</a:t>
                </a:r>
              </a:p>
              <a:p>
                <a:pPr marL="342900" lvl="0" indent="-342900" algn="just">
                  <a:lnSpc>
                    <a:spcPct val="107000"/>
                  </a:lnSpc>
                  <a:spcAft>
                    <a:spcPts val="800"/>
                  </a:spcAft>
                  <a:buFont typeface="Symbol" panose="05050102010706020507" pitchFamily="18" charset="2"/>
                  <a:buChar char=""/>
                </a:pPr>
                <a:endParaRPr lang="en-PK"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PK" sz="2200" dirty="0">
                  <a:latin typeface="Arial" panose="020B0604020202020204" pitchFamily="34" charset="0"/>
                  <a:cs typeface="Arial" panose="020B0604020202020204" pitchFamily="34" charset="0"/>
                </a:endParaRPr>
              </a:p>
            </p:txBody>
          </p:sp>
        </mc:Choice>
        <mc:Fallback>
          <p:sp>
            <p:nvSpPr>
              <p:cNvPr id="3" name="Content Placeholder 2">
                <a:extLst>
                  <a:ext uri="{FF2B5EF4-FFF2-40B4-BE49-F238E27FC236}">
                    <a16:creationId xmlns:a16="http://schemas.microsoft.com/office/drawing/2014/main" id="{AEA0E992-B724-39C8-7048-920C8EDD9CBE}"/>
                  </a:ext>
                </a:extLst>
              </p:cNvPr>
              <p:cNvSpPr>
                <a:spLocks noGrp="1" noRot="1" noChangeAspect="1" noMove="1" noResize="1" noEditPoints="1" noAdjustHandles="1" noChangeArrowheads="1" noChangeShapeType="1" noTextEdit="1"/>
              </p:cNvSpPr>
              <p:nvPr>
                <p:ph idx="1"/>
              </p:nvPr>
            </p:nvSpPr>
            <p:spPr>
              <a:blipFill>
                <a:blip r:embed="rId2"/>
                <a:stretch>
                  <a:fillRect l="-986" t="-1401" r="-2087"/>
                </a:stretch>
              </a:blipFill>
            </p:spPr>
            <p:txBody>
              <a:bodyPr/>
              <a:lstStyle/>
              <a:p>
                <a:r>
                  <a:rPr lang="en-PK">
                    <a:noFill/>
                  </a:rPr>
                  <a:t> </a:t>
                </a:r>
              </a:p>
            </p:txBody>
          </p:sp>
        </mc:Fallback>
      </mc:AlternateContent>
    </p:spTree>
    <p:extLst>
      <p:ext uri="{BB962C8B-B14F-4D97-AF65-F5344CB8AC3E}">
        <p14:creationId xmlns:p14="http://schemas.microsoft.com/office/powerpoint/2010/main" val="1969390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839</TotalTime>
  <Words>1113</Words>
  <Application>Microsoft Office PowerPoint</Application>
  <PresentationFormat>Widescreen</PresentationFormat>
  <Paragraphs>123</Paragraphs>
  <Slides>18</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18</vt:i4>
      </vt:variant>
    </vt:vector>
  </HeadingPairs>
  <TitlesOfParts>
    <vt:vector size="30" baseType="lpstr">
      <vt:lpstr>Arial</vt:lpstr>
      <vt:lpstr>Calibri</vt:lpstr>
      <vt:lpstr>Calibri Light</vt:lpstr>
      <vt:lpstr>Cambria Math</vt:lpstr>
      <vt:lpstr>Poppins Light</vt:lpstr>
      <vt:lpstr>Poppins SemiBold</vt:lpstr>
      <vt:lpstr>Railway bold</vt:lpstr>
      <vt:lpstr>Roboto</vt:lpstr>
      <vt:lpstr>Symbol</vt:lpstr>
      <vt:lpstr>Times New Roman</vt:lpstr>
      <vt:lpstr>Wingdings</vt:lpstr>
      <vt:lpstr>Office Theme</vt:lpstr>
      <vt:lpstr>  Research Title:     Author:    Affiliation:</vt:lpstr>
      <vt:lpstr>SEQUENCE OF PRESENTATION </vt:lpstr>
      <vt:lpstr>ARTIFICIAL INTELLIGENCE (AI)</vt:lpstr>
      <vt:lpstr>            Self-Compacting Concrete (SCC)</vt:lpstr>
      <vt:lpstr>PROBLEM STATEMENT</vt:lpstr>
      <vt:lpstr>Genetic Programming (GP)</vt:lpstr>
      <vt:lpstr>Multi Expression Programming (MEP)</vt:lpstr>
      <vt:lpstr>Flow Chart of MEP Algorithm</vt:lpstr>
      <vt:lpstr>Data Collection</vt:lpstr>
      <vt:lpstr>Error Metrics and Performance Indicators</vt:lpstr>
      <vt:lpstr>Development of MEP  Model</vt:lpstr>
      <vt:lpstr>Development of MEP  Model</vt:lpstr>
      <vt:lpstr>Error Metrices</vt:lpstr>
      <vt:lpstr>Scatter plots</vt:lpstr>
      <vt:lpstr>Series plot</vt:lpstr>
      <vt:lpstr>Conclusions</vt:lpstr>
      <vt:lpstr>Recommendations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INITIAL PRESENTATION FYP</dc:title>
  <dc:creator>Waleed Bin Inqiad</dc:creator>
  <cp:lastModifiedBy>Waleed Bin Inqiad</cp:lastModifiedBy>
  <cp:revision>115</cp:revision>
  <dcterms:created xsi:type="dcterms:W3CDTF">2022-12-25T19:24:34Z</dcterms:created>
  <dcterms:modified xsi:type="dcterms:W3CDTF">2023-09-19T10:52:59Z</dcterms:modified>
</cp:coreProperties>
</file>