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400675" cy="7559675"/>
  <p:notesSz cx="6858000" cy="9144000"/>
  <p:defaultTextStyle>
    <a:defPPr>
      <a:defRPr lang="pl-PL"/>
    </a:defPPr>
    <a:lvl1pPr algn="just" defTabSz="715063" rtl="0" fontAlgn="base">
      <a:spcBef>
        <a:spcPct val="0"/>
      </a:spcBef>
      <a:spcAft>
        <a:spcPct val="0"/>
      </a:spcAft>
      <a:defRPr sz="487" b="1" kern="1200">
        <a:solidFill>
          <a:schemeClr val="tx1"/>
        </a:solidFill>
        <a:latin typeface="Arial" charset="0"/>
        <a:ea typeface="+mn-ea"/>
        <a:cs typeface="+mn-cs"/>
      </a:defRPr>
    </a:lvl1pPr>
    <a:lvl2pPr marL="357531" indent="-247873" algn="just" defTabSz="715063" rtl="0" fontAlgn="base">
      <a:spcBef>
        <a:spcPct val="0"/>
      </a:spcBef>
      <a:spcAft>
        <a:spcPct val="0"/>
      </a:spcAft>
      <a:defRPr sz="487" b="1" kern="1200">
        <a:solidFill>
          <a:schemeClr val="tx1"/>
        </a:solidFill>
        <a:latin typeface="Arial" charset="0"/>
        <a:ea typeface="+mn-ea"/>
        <a:cs typeface="+mn-cs"/>
      </a:defRPr>
    </a:lvl2pPr>
    <a:lvl3pPr marL="715063" indent="-495746" algn="just" defTabSz="715063" rtl="0" fontAlgn="base">
      <a:spcBef>
        <a:spcPct val="0"/>
      </a:spcBef>
      <a:spcAft>
        <a:spcPct val="0"/>
      </a:spcAft>
      <a:defRPr sz="487" b="1" kern="1200">
        <a:solidFill>
          <a:schemeClr val="tx1"/>
        </a:solidFill>
        <a:latin typeface="Arial" charset="0"/>
        <a:ea typeface="+mn-ea"/>
        <a:cs typeface="+mn-cs"/>
      </a:defRPr>
    </a:lvl3pPr>
    <a:lvl4pPr marL="1072975" indent="-744000" algn="just" defTabSz="715063" rtl="0" fontAlgn="base">
      <a:spcBef>
        <a:spcPct val="0"/>
      </a:spcBef>
      <a:spcAft>
        <a:spcPct val="0"/>
      </a:spcAft>
      <a:defRPr sz="487" b="1" kern="1200">
        <a:solidFill>
          <a:schemeClr val="tx1"/>
        </a:solidFill>
        <a:latin typeface="Arial" charset="0"/>
        <a:ea typeface="+mn-ea"/>
        <a:cs typeface="+mn-cs"/>
      </a:defRPr>
    </a:lvl4pPr>
    <a:lvl5pPr marL="1430506" indent="-991874" algn="just" defTabSz="715063" rtl="0" fontAlgn="base">
      <a:spcBef>
        <a:spcPct val="0"/>
      </a:spcBef>
      <a:spcAft>
        <a:spcPct val="0"/>
      </a:spcAft>
      <a:defRPr sz="487" b="1" kern="1200">
        <a:solidFill>
          <a:schemeClr val="tx1"/>
        </a:solidFill>
        <a:latin typeface="Arial" charset="0"/>
        <a:ea typeface="+mn-ea"/>
        <a:cs typeface="+mn-cs"/>
      </a:defRPr>
    </a:lvl5pPr>
    <a:lvl6pPr marL="548291" algn="l" defTabSz="219316" rtl="0" eaLnBrk="1" latinLnBrk="0" hangingPunct="1">
      <a:defRPr sz="487" b="1" kern="1200">
        <a:solidFill>
          <a:schemeClr val="tx1"/>
        </a:solidFill>
        <a:latin typeface="Arial" charset="0"/>
        <a:ea typeface="+mn-ea"/>
        <a:cs typeface="+mn-cs"/>
      </a:defRPr>
    </a:lvl6pPr>
    <a:lvl7pPr marL="657949" algn="l" defTabSz="219316" rtl="0" eaLnBrk="1" latinLnBrk="0" hangingPunct="1">
      <a:defRPr sz="487" b="1" kern="1200">
        <a:solidFill>
          <a:schemeClr val="tx1"/>
        </a:solidFill>
        <a:latin typeface="Arial" charset="0"/>
        <a:ea typeface="+mn-ea"/>
        <a:cs typeface="+mn-cs"/>
      </a:defRPr>
    </a:lvl7pPr>
    <a:lvl8pPr marL="767607" algn="l" defTabSz="219316" rtl="0" eaLnBrk="1" latinLnBrk="0" hangingPunct="1">
      <a:defRPr sz="487" b="1" kern="1200">
        <a:solidFill>
          <a:schemeClr val="tx1"/>
        </a:solidFill>
        <a:latin typeface="Arial" charset="0"/>
        <a:ea typeface="+mn-ea"/>
        <a:cs typeface="+mn-cs"/>
      </a:defRPr>
    </a:lvl8pPr>
    <a:lvl9pPr marL="877265" algn="l" defTabSz="219316" rtl="0" eaLnBrk="1" latinLnBrk="0" hangingPunct="1">
      <a:defRPr sz="487"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kcja bez tytułu" id="{471B9369-95A2-45EA-9EFB-50D7BCDCF4F7}">
          <p14:sldIdLst>
            <p14:sldId id="256"/>
          </p14:sldIdLst>
        </p14:section>
      </p14:sectionLst>
    </p:ext>
    <p:ext uri="{EFAFB233-063F-42B5-8137-9DF3F51BA10A}">
      <p15:sldGuideLst xmlns:p15="http://schemas.microsoft.com/office/powerpoint/2012/main">
        <p15:guide id="1" orient="horz" pos="2381" userDrawn="1">
          <p15:clr>
            <a:srgbClr val="A4A3A4"/>
          </p15:clr>
        </p15:guide>
        <p15:guide id="2" pos="17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a:srgbClr val="FFCC66"/>
    <a:srgbClr val="FFFF66"/>
    <a:srgbClr val="CCFF99"/>
    <a:srgbClr val="CCFFCC"/>
    <a:srgbClr val="66FF33"/>
    <a:srgbClr val="009900"/>
    <a:srgbClr val="FF99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93" autoAdjust="0"/>
    <p:restoredTop sz="94535" autoAdjust="0"/>
  </p:normalViewPr>
  <p:slideViewPr>
    <p:cSldViewPr>
      <p:cViewPr>
        <p:scale>
          <a:sx n="200" d="100"/>
          <a:sy n="200" d="100"/>
        </p:scale>
        <p:origin x="-126" y="-5304"/>
      </p:cViewPr>
      <p:guideLst>
        <p:guide orient="horz" pos="2381"/>
        <p:guide pos="170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Arkusz1!$B$1</c:f>
              <c:strCache>
                <c:ptCount val="1"/>
                <c:pt idx="0">
                  <c:v>Seria 1</c:v>
                </c:pt>
              </c:strCache>
            </c:strRef>
          </c:tx>
          <c:spPr>
            <a:solidFill>
              <a:schemeClr val="accent1"/>
            </a:solidFill>
            <a:ln>
              <a:noFill/>
            </a:ln>
            <a:effectLst/>
          </c:spPr>
          <c:invertIfNegative val="0"/>
          <c:dLbls>
            <c:dLbl>
              <c:idx val="0"/>
              <c:tx>
                <c:rich>
                  <a:bodyPr/>
                  <a:lstStyle/>
                  <a:p>
                    <a:r>
                      <a:rPr lang="en-US" baseline="0"/>
                      <a:t>3.22</a:t>
                    </a:r>
                    <a:r>
                      <a:rPr lang="en-US" baseline="30000"/>
                      <a:t>c</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705-4CA3-ACF2-444CDD567DF8}"/>
                </c:ext>
              </c:extLst>
            </c:dLbl>
            <c:dLbl>
              <c:idx val="1"/>
              <c:tx>
                <c:rich>
                  <a:bodyPr/>
                  <a:lstStyle/>
                  <a:p>
                    <a:r>
                      <a:rPr lang="en-US" baseline="0" dirty="0"/>
                      <a:t>3.48</a:t>
                    </a:r>
                    <a:r>
                      <a:rPr lang="en-US" baseline="30000" dirty="0"/>
                      <a:t>b</a:t>
                    </a:r>
                    <a:endParaRPr lang="en-US" baseline="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05-4CA3-ACF2-444CDD567DF8}"/>
                </c:ext>
              </c:extLst>
            </c:dLbl>
            <c:dLbl>
              <c:idx val="2"/>
              <c:tx>
                <c:rich>
                  <a:bodyPr/>
                  <a:lstStyle/>
                  <a:p>
                    <a:r>
                      <a:rPr lang="en-US" baseline="0"/>
                      <a:t>3.35</a:t>
                    </a:r>
                    <a:r>
                      <a:rPr lang="en-US" baseline="30000"/>
                      <a:t>c</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705-4CA3-ACF2-444CDD567DF8}"/>
                </c:ext>
              </c:extLst>
            </c:dLbl>
            <c:dLbl>
              <c:idx val="3"/>
              <c:tx>
                <c:rich>
                  <a:bodyPr/>
                  <a:lstStyle/>
                  <a:p>
                    <a:r>
                      <a:rPr lang="en-US" baseline="0" dirty="0"/>
                      <a:t>3.55</a:t>
                    </a:r>
                    <a:r>
                      <a:rPr lang="en-US" baseline="30000" dirty="0"/>
                      <a:t>a</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705-4CA3-ACF2-444CDD567DF8}"/>
                </c:ext>
              </c:extLst>
            </c:dLbl>
            <c:spPr>
              <a:noFill/>
              <a:ln>
                <a:noFill/>
              </a:ln>
              <a:effectLst/>
            </c:spPr>
            <c:txPr>
              <a:bodyPr rot="0" spcFirstLastPara="1" vertOverflow="ellipsis" vert="horz" wrap="square" lIns="38100" tIns="19050" rIns="38100" bIns="19050" anchor="ctr" anchorCtr="1">
                <a:spAutoFit/>
              </a:bodyPr>
              <a:lstStyle/>
              <a:p>
                <a:pPr>
                  <a:defRPr sz="500" b="0" i="0" u="none" strike="noStrike" kern="1200" baseline="0">
                    <a:solidFill>
                      <a:schemeClr val="tx1"/>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Arkusz1!$A$2:$A$5</c:f>
              <c:strCache>
                <c:ptCount val="4"/>
                <c:pt idx="0">
                  <c:v>Control (A)</c:v>
                </c:pt>
                <c:pt idx="1">
                  <c:v>Seeds inoculated (B)</c:v>
                </c:pt>
                <c:pt idx="2">
                  <c:v>Foliar fertilization with Ti (C)</c:v>
                </c:pt>
                <c:pt idx="3">
                  <c:v>D = B + C</c:v>
                </c:pt>
              </c:strCache>
            </c:strRef>
          </c:cat>
          <c:val>
            <c:numRef>
              <c:f>Arkusz1!$B$2:$B$5</c:f>
              <c:numCache>
                <c:formatCode>General</c:formatCode>
                <c:ptCount val="4"/>
                <c:pt idx="0">
                  <c:v>3.22</c:v>
                </c:pt>
                <c:pt idx="1">
                  <c:v>4.01</c:v>
                </c:pt>
                <c:pt idx="2">
                  <c:v>3.35</c:v>
                </c:pt>
                <c:pt idx="3">
                  <c:v>4.22</c:v>
                </c:pt>
              </c:numCache>
            </c:numRef>
          </c:val>
          <c:extLst>
            <c:ext xmlns:c16="http://schemas.microsoft.com/office/drawing/2014/chart" uri="{C3380CC4-5D6E-409C-BE32-E72D297353CC}">
              <c16:uniqueId val="{00000004-C705-4CA3-ACF2-444CDD567DF8}"/>
            </c:ext>
          </c:extLst>
        </c:ser>
        <c:dLbls>
          <c:showLegendKey val="0"/>
          <c:showVal val="0"/>
          <c:showCatName val="0"/>
          <c:showSerName val="0"/>
          <c:showPercent val="0"/>
          <c:showBubbleSize val="0"/>
        </c:dLbls>
        <c:gapWidth val="219"/>
        <c:overlap val="-27"/>
        <c:axId val="1353261343"/>
        <c:axId val="1614229471"/>
      </c:barChart>
      <c:catAx>
        <c:axId val="135326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crossAx val="1614229471"/>
        <c:crosses val="autoZero"/>
        <c:auto val="1"/>
        <c:lblAlgn val="ctr"/>
        <c:lblOffset val="100"/>
        <c:noMultiLvlLbl val="0"/>
      </c:catAx>
      <c:valAx>
        <c:axId val="1614229471"/>
        <c:scaling>
          <c:orientation val="minMax"/>
        </c:scaling>
        <c:delete val="0"/>
        <c:axPos val="l"/>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5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crossAx val="1353261343"/>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7528DBC-CDC8-4C06-9347-FCF91B0037FA}" type="datetimeFigureOut">
              <a:rPr lang="pl-PL"/>
              <a:pPr>
                <a:defRPr/>
              </a:pPr>
              <a:t>20.06.2023</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C031E76-5069-41E9-BE07-6E71D92ADA2D}" type="slidenum">
              <a:rPr lang="pl-PL"/>
              <a:pPr>
                <a:defRPr/>
              </a:pPr>
              <a:t>‹#›</a:t>
            </a:fld>
            <a:endParaRPr lang="pl-PL"/>
          </a:p>
        </p:txBody>
      </p:sp>
    </p:spTree>
    <p:extLst>
      <p:ext uri="{BB962C8B-B14F-4D97-AF65-F5344CB8AC3E}">
        <p14:creationId xmlns:p14="http://schemas.microsoft.com/office/powerpoint/2010/main" val="263923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7C3DC3-0C93-4B48-B725-E167708FF9D9}" type="datetimeFigureOut">
              <a:rPr lang="pl-PL" smtClean="0"/>
              <a:t>20.06.2023</a:t>
            </a:fld>
            <a:endParaRPr lang="pl-PL"/>
          </a:p>
        </p:txBody>
      </p:sp>
      <p:sp>
        <p:nvSpPr>
          <p:cNvPr id="4" name="Symbol zastępczy obrazu slajdu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E12C9-C666-4097-AAB1-0058F4599F72}" type="slidenum">
              <a:rPr lang="pl-PL" smtClean="0"/>
              <a:t>‹#›</a:t>
            </a:fld>
            <a:endParaRPr lang="pl-PL"/>
          </a:p>
        </p:txBody>
      </p:sp>
    </p:spTree>
    <p:extLst>
      <p:ext uri="{BB962C8B-B14F-4D97-AF65-F5344CB8AC3E}">
        <p14:creationId xmlns:p14="http://schemas.microsoft.com/office/powerpoint/2010/main" val="666821194"/>
      </p:ext>
    </p:extLst>
  </p:cSld>
  <p:clrMap bg1="lt1" tx1="dk1" bg2="lt2" tx2="dk2" accent1="accent1" accent2="accent2" accent3="accent3" accent4="accent4" accent5="accent5" accent6="accent6" hlink="hlink" folHlink="folHlink"/>
  <p:notesStyle>
    <a:lvl1pPr marL="0" algn="l" defTabSz="193578" rtl="0" eaLnBrk="1" latinLnBrk="0" hangingPunct="1">
      <a:defRPr sz="254" kern="1200">
        <a:solidFill>
          <a:schemeClr val="tx1"/>
        </a:solidFill>
        <a:latin typeface="+mn-lt"/>
        <a:ea typeface="+mn-ea"/>
        <a:cs typeface="+mn-cs"/>
      </a:defRPr>
    </a:lvl1pPr>
    <a:lvl2pPr marL="96789" algn="l" defTabSz="193578" rtl="0" eaLnBrk="1" latinLnBrk="0" hangingPunct="1">
      <a:defRPr sz="254" kern="1200">
        <a:solidFill>
          <a:schemeClr val="tx1"/>
        </a:solidFill>
        <a:latin typeface="+mn-lt"/>
        <a:ea typeface="+mn-ea"/>
        <a:cs typeface="+mn-cs"/>
      </a:defRPr>
    </a:lvl2pPr>
    <a:lvl3pPr marL="193578" algn="l" defTabSz="193578" rtl="0" eaLnBrk="1" latinLnBrk="0" hangingPunct="1">
      <a:defRPr sz="254" kern="1200">
        <a:solidFill>
          <a:schemeClr val="tx1"/>
        </a:solidFill>
        <a:latin typeface="+mn-lt"/>
        <a:ea typeface="+mn-ea"/>
        <a:cs typeface="+mn-cs"/>
      </a:defRPr>
    </a:lvl3pPr>
    <a:lvl4pPr marL="290368" algn="l" defTabSz="193578" rtl="0" eaLnBrk="1" latinLnBrk="0" hangingPunct="1">
      <a:defRPr sz="254" kern="1200">
        <a:solidFill>
          <a:schemeClr val="tx1"/>
        </a:solidFill>
        <a:latin typeface="+mn-lt"/>
        <a:ea typeface="+mn-ea"/>
        <a:cs typeface="+mn-cs"/>
      </a:defRPr>
    </a:lvl4pPr>
    <a:lvl5pPr marL="387157" algn="l" defTabSz="193578" rtl="0" eaLnBrk="1" latinLnBrk="0" hangingPunct="1">
      <a:defRPr sz="254" kern="1200">
        <a:solidFill>
          <a:schemeClr val="tx1"/>
        </a:solidFill>
        <a:latin typeface="+mn-lt"/>
        <a:ea typeface="+mn-ea"/>
        <a:cs typeface="+mn-cs"/>
      </a:defRPr>
    </a:lvl5pPr>
    <a:lvl6pPr marL="483946" algn="l" defTabSz="193578" rtl="0" eaLnBrk="1" latinLnBrk="0" hangingPunct="1">
      <a:defRPr sz="254" kern="1200">
        <a:solidFill>
          <a:schemeClr val="tx1"/>
        </a:solidFill>
        <a:latin typeface="+mn-lt"/>
        <a:ea typeface="+mn-ea"/>
        <a:cs typeface="+mn-cs"/>
      </a:defRPr>
    </a:lvl6pPr>
    <a:lvl7pPr marL="580735" algn="l" defTabSz="193578" rtl="0" eaLnBrk="1" latinLnBrk="0" hangingPunct="1">
      <a:defRPr sz="254" kern="1200">
        <a:solidFill>
          <a:schemeClr val="tx1"/>
        </a:solidFill>
        <a:latin typeface="+mn-lt"/>
        <a:ea typeface="+mn-ea"/>
        <a:cs typeface="+mn-cs"/>
      </a:defRPr>
    </a:lvl7pPr>
    <a:lvl8pPr marL="677525" algn="l" defTabSz="193578" rtl="0" eaLnBrk="1" latinLnBrk="0" hangingPunct="1">
      <a:defRPr sz="254" kern="1200">
        <a:solidFill>
          <a:schemeClr val="tx1"/>
        </a:solidFill>
        <a:latin typeface="+mn-lt"/>
        <a:ea typeface="+mn-ea"/>
        <a:cs typeface="+mn-cs"/>
      </a:defRPr>
    </a:lvl8pPr>
    <a:lvl9pPr marL="774314" algn="l" defTabSz="193578" rtl="0" eaLnBrk="1" latinLnBrk="0" hangingPunct="1">
      <a:defRPr sz="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2327275" y="1143000"/>
            <a:ext cx="2203450" cy="30861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9EE12C9-C666-4097-AAB1-0058F4599F72}" type="slidenum">
              <a:rPr lang="pl-PL" smtClean="0"/>
              <a:t>1</a:t>
            </a:fld>
            <a:endParaRPr lang="pl-PL"/>
          </a:p>
        </p:txBody>
      </p:sp>
    </p:spTree>
    <p:extLst>
      <p:ext uri="{BB962C8B-B14F-4D97-AF65-F5344CB8AC3E}">
        <p14:creationId xmlns:p14="http://schemas.microsoft.com/office/powerpoint/2010/main" val="191524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342735" y="2348400"/>
            <a:ext cx="3884332" cy="1620431"/>
          </a:xfrm>
        </p:spPr>
        <p:txBody>
          <a:bodyPr/>
          <a:lstStyle/>
          <a:p>
            <a:r>
              <a:rPr lang="pl-PL"/>
              <a:t>Kliknij, aby edytować styl</a:t>
            </a:r>
          </a:p>
        </p:txBody>
      </p:sp>
      <p:sp>
        <p:nvSpPr>
          <p:cNvPr id="3" name="Podtytuł 2"/>
          <p:cNvSpPr>
            <a:spLocks noGrp="1"/>
          </p:cNvSpPr>
          <p:nvPr>
            <p:ph type="subTitle" idx="1"/>
          </p:nvPr>
        </p:nvSpPr>
        <p:spPr>
          <a:xfrm>
            <a:off x="685471" y="4283816"/>
            <a:ext cx="3198861" cy="1931917"/>
          </a:xfrm>
        </p:spPr>
        <p:txBody>
          <a:bodyPr/>
          <a:lstStyle>
            <a:lvl1pPr marL="0" indent="0" algn="ctr">
              <a:buNone/>
              <a:defRPr>
                <a:solidFill>
                  <a:schemeClr val="tx1">
                    <a:tint val="75000"/>
                  </a:schemeClr>
                </a:solidFill>
              </a:defRPr>
            </a:lvl1pPr>
            <a:lvl2pPr marL="354387" indent="0" algn="ctr">
              <a:buNone/>
              <a:defRPr>
                <a:solidFill>
                  <a:schemeClr val="tx1">
                    <a:tint val="75000"/>
                  </a:schemeClr>
                </a:solidFill>
              </a:defRPr>
            </a:lvl2pPr>
            <a:lvl3pPr marL="708774" indent="0" algn="ctr">
              <a:buNone/>
              <a:defRPr>
                <a:solidFill>
                  <a:schemeClr val="tx1">
                    <a:tint val="75000"/>
                  </a:schemeClr>
                </a:solidFill>
              </a:defRPr>
            </a:lvl3pPr>
            <a:lvl4pPr marL="1063160" indent="0" algn="ctr">
              <a:buNone/>
              <a:defRPr>
                <a:solidFill>
                  <a:schemeClr val="tx1">
                    <a:tint val="75000"/>
                  </a:schemeClr>
                </a:solidFill>
              </a:defRPr>
            </a:lvl4pPr>
            <a:lvl5pPr marL="1417547" indent="0" algn="ctr">
              <a:buNone/>
              <a:defRPr>
                <a:solidFill>
                  <a:schemeClr val="tx1">
                    <a:tint val="75000"/>
                  </a:schemeClr>
                </a:solidFill>
              </a:defRPr>
            </a:lvl5pPr>
            <a:lvl6pPr marL="1771934" indent="0" algn="ctr">
              <a:buNone/>
              <a:defRPr>
                <a:solidFill>
                  <a:schemeClr val="tx1">
                    <a:tint val="75000"/>
                  </a:schemeClr>
                </a:solidFill>
              </a:defRPr>
            </a:lvl6pPr>
            <a:lvl7pPr marL="2126321" indent="0" algn="ctr">
              <a:buNone/>
              <a:defRPr>
                <a:solidFill>
                  <a:schemeClr val="tx1">
                    <a:tint val="75000"/>
                  </a:schemeClr>
                </a:solidFill>
              </a:defRPr>
            </a:lvl7pPr>
            <a:lvl8pPr marL="2480708" indent="0" algn="ctr">
              <a:buNone/>
              <a:defRPr>
                <a:solidFill>
                  <a:schemeClr val="tx1">
                    <a:tint val="75000"/>
                  </a:schemeClr>
                </a:solidFill>
              </a:defRPr>
            </a:lvl8pPr>
            <a:lvl9pPr marL="2835095"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67B8AE7C-9552-4FC6-8521-B03FFABF2FDA}" type="datetimeFigureOut">
              <a:rPr lang="pl-PL"/>
              <a:pPr>
                <a:defRPr/>
              </a:pPr>
              <a:t>20.06.2023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787DD9C-017E-4979-9A41-BD2636BAE601}"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A26423F-E417-4B96-A6E2-70F5A1BB74F9}" type="datetimeFigureOut">
              <a:rPr lang="pl-PL"/>
              <a:pPr>
                <a:defRPr/>
              </a:pPr>
              <a:t>20.06.2023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F8FE9CA-F3DE-413E-AD1C-DE33FF2459C0}"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41060" y="1907419"/>
            <a:ext cx="3643147" cy="4063675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10030" y="1907419"/>
            <a:ext cx="10854866" cy="4063675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34D60991-1D02-4CD1-8EBE-E1727D515F0D}" type="datetimeFigureOut">
              <a:rPr lang="pl-PL"/>
              <a:pPr>
                <a:defRPr/>
              </a:pPr>
              <a:t>20.06.2023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6BACA41-DDE9-4200-8834-74F419082F13}"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99208AC-AE38-4E51-914D-0787356BB78B}" type="datetimeFigureOut">
              <a:rPr lang="pl-PL"/>
              <a:pPr>
                <a:defRPr/>
              </a:pPr>
              <a:t>20.06.2023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A8C0EAD-3E33-476E-BD14-A924888294CD}"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360983" y="4857792"/>
            <a:ext cx="3884332" cy="1501435"/>
          </a:xfrm>
        </p:spPr>
        <p:txBody>
          <a:bodyPr anchor="t"/>
          <a:lstStyle>
            <a:lvl1pPr algn="l">
              <a:defRPr sz="3082" b="1" cap="all"/>
            </a:lvl1pPr>
          </a:lstStyle>
          <a:p>
            <a:r>
              <a:rPr lang="pl-PL"/>
              <a:t>Kliknij, aby edytować styl</a:t>
            </a:r>
          </a:p>
        </p:txBody>
      </p:sp>
      <p:sp>
        <p:nvSpPr>
          <p:cNvPr id="3" name="Symbol zastępczy tekstu 2"/>
          <p:cNvSpPr>
            <a:spLocks noGrp="1"/>
          </p:cNvSpPr>
          <p:nvPr>
            <p:ph type="body" idx="1"/>
          </p:nvPr>
        </p:nvSpPr>
        <p:spPr>
          <a:xfrm>
            <a:off x="360983" y="3204114"/>
            <a:ext cx="3884332" cy="1653678"/>
          </a:xfrm>
        </p:spPr>
        <p:txBody>
          <a:bodyPr anchor="b"/>
          <a:lstStyle>
            <a:lvl1pPr marL="0" indent="0">
              <a:buNone/>
              <a:defRPr sz="1572">
                <a:solidFill>
                  <a:schemeClr val="tx1">
                    <a:tint val="75000"/>
                  </a:schemeClr>
                </a:solidFill>
              </a:defRPr>
            </a:lvl1pPr>
            <a:lvl2pPr marL="354387" indent="0">
              <a:buNone/>
              <a:defRPr sz="1405">
                <a:solidFill>
                  <a:schemeClr val="tx1">
                    <a:tint val="75000"/>
                  </a:schemeClr>
                </a:solidFill>
              </a:defRPr>
            </a:lvl2pPr>
            <a:lvl3pPr marL="708774" indent="0">
              <a:buNone/>
              <a:defRPr sz="1237">
                <a:solidFill>
                  <a:schemeClr val="tx1">
                    <a:tint val="75000"/>
                  </a:schemeClr>
                </a:solidFill>
              </a:defRPr>
            </a:lvl3pPr>
            <a:lvl4pPr marL="1063160" indent="0">
              <a:buNone/>
              <a:defRPr sz="1090">
                <a:solidFill>
                  <a:schemeClr val="tx1">
                    <a:tint val="75000"/>
                  </a:schemeClr>
                </a:solidFill>
              </a:defRPr>
            </a:lvl4pPr>
            <a:lvl5pPr marL="1417547" indent="0">
              <a:buNone/>
              <a:defRPr sz="1090">
                <a:solidFill>
                  <a:schemeClr val="tx1">
                    <a:tint val="75000"/>
                  </a:schemeClr>
                </a:solidFill>
              </a:defRPr>
            </a:lvl5pPr>
            <a:lvl6pPr marL="1771934" indent="0">
              <a:buNone/>
              <a:defRPr sz="1090">
                <a:solidFill>
                  <a:schemeClr val="tx1">
                    <a:tint val="75000"/>
                  </a:schemeClr>
                </a:solidFill>
              </a:defRPr>
            </a:lvl6pPr>
            <a:lvl7pPr marL="2126321" indent="0">
              <a:buNone/>
              <a:defRPr sz="1090">
                <a:solidFill>
                  <a:schemeClr val="tx1">
                    <a:tint val="75000"/>
                  </a:schemeClr>
                </a:solidFill>
              </a:defRPr>
            </a:lvl7pPr>
            <a:lvl8pPr marL="2480708" indent="0">
              <a:buNone/>
              <a:defRPr sz="1090">
                <a:solidFill>
                  <a:schemeClr val="tx1">
                    <a:tint val="75000"/>
                  </a:schemeClr>
                </a:solidFill>
              </a:defRPr>
            </a:lvl8pPr>
            <a:lvl9pPr marL="2835095" indent="0">
              <a:buNone/>
              <a:defRPr sz="109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74100CC6-DFE0-4896-BA43-8D07084B99A8}" type="datetimeFigureOut">
              <a:rPr lang="pl-PL"/>
              <a:pPr>
                <a:defRPr/>
              </a:pPr>
              <a:t>20.06.2023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5F934A2-9F9C-4A7B-8B14-AAF3D0987AA8}"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10030" y="11112023"/>
            <a:ext cx="7249007" cy="31432149"/>
          </a:xfrm>
        </p:spPr>
        <p:txBody>
          <a:bodyPr/>
          <a:lstStyle>
            <a:lvl1pPr>
              <a:defRPr sz="2160"/>
            </a:lvl1pPr>
            <a:lvl2pPr>
              <a:defRPr sz="1845"/>
            </a:lvl2pPr>
            <a:lvl3pPr>
              <a:defRPr sz="1572"/>
            </a:lvl3pPr>
            <a:lvl4pPr>
              <a:defRPr sz="1405"/>
            </a:lvl4pPr>
            <a:lvl5pPr>
              <a:defRPr sz="1405"/>
            </a:lvl5pPr>
            <a:lvl6pPr>
              <a:defRPr sz="1405"/>
            </a:lvl6pPr>
            <a:lvl7pPr>
              <a:defRPr sz="1405"/>
            </a:lvl7pPr>
            <a:lvl8pPr>
              <a:defRPr sz="1405"/>
            </a:lvl8pPr>
            <a:lvl9pPr>
              <a:defRPr sz="1405"/>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8135200" y="11112023"/>
            <a:ext cx="7249007" cy="31432149"/>
          </a:xfrm>
        </p:spPr>
        <p:txBody>
          <a:bodyPr/>
          <a:lstStyle>
            <a:lvl1pPr>
              <a:defRPr sz="2160"/>
            </a:lvl1pPr>
            <a:lvl2pPr>
              <a:defRPr sz="1845"/>
            </a:lvl2pPr>
            <a:lvl3pPr>
              <a:defRPr sz="1572"/>
            </a:lvl3pPr>
            <a:lvl4pPr>
              <a:defRPr sz="1405"/>
            </a:lvl4pPr>
            <a:lvl5pPr>
              <a:defRPr sz="1405"/>
            </a:lvl5pPr>
            <a:lvl6pPr>
              <a:defRPr sz="1405"/>
            </a:lvl6pPr>
            <a:lvl7pPr>
              <a:defRPr sz="1405"/>
            </a:lvl7pPr>
            <a:lvl8pPr>
              <a:defRPr sz="1405"/>
            </a:lvl8pPr>
            <a:lvl9pPr>
              <a:defRPr sz="1405"/>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13B2B14B-1CB8-4980-8905-25242E97609A}" type="datetimeFigureOut">
              <a:rPr lang="pl-PL"/>
              <a:pPr>
                <a:defRPr/>
              </a:pPr>
              <a:t>20.06.2023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5131519-0CEE-41BB-AD52-59B23463A843}"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228490" y="302738"/>
            <a:ext cx="4112822" cy="1259946"/>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228490" y="1692178"/>
            <a:ext cx="2019123" cy="705219"/>
          </a:xfrm>
        </p:spPr>
        <p:txBody>
          <a:bodyPr anchor="b"/>
          <a:lstStyle>
            <a:lvl1pPr marL="0" indent="0">
              <a:buNone/>
              <a:defRPr sz="1845" b="1"/>
            </a:lvl1pPr>
            <a:lvl2pPr marL="354387" indent="0">
              <a:buNone/>
              <a:defRPr sz="1572" b="1"/>
            </a:lvl2pPr>
            <a:lvl3pPr marL="708774" indent="0">
              <a:buNone/>
              <a:defRPr sz="1405" b="1"/>
            </a:lvl3pPr>
            <a:lvl4pPr marL="1063160" indent="0">
              <a:buNone/>
              <a:defRPr sz="1237" b="1"/>
            </a:lvl4pPr>
            <a:lvl5pPr marL="1417547" indent="0">
              <a:buNone/>
              <a:defRPr sz="1237" b="1"/>
            </a:lvl5pPr>
            <a:lvl6pPr marL="1771934" indent="0">
              <a:buNone/>
              <a:defRPr sz="1237" b="1"/>
            </a:lvl6pPr>
            <a:lvl7pPr marL="2126321" indent="0">
              <a:buNone/>
              <a:defRPr sz="1237" b="1"/>
            </a:lvl7pPr>
            <a:lvl8pPr marL="2480708" indent="0">
              <a:buNone/>
              <a:defRPr sz="1237" b="1"/>
            </a:lvl8pPr>
            <a:lvl9pPr marL="2835095" indent="0">
              <a:buNone/>
              <a:defRPr sz="1237" b="1"/>
            </a:lvl9pPr>
          </a:lstStyle>
          <a:p>
            <a:pPr lvl="0"/>
            <a:r>
              <a:rPr lang="pl-PL"/>
              <a:t>Kliknij, aby edytować style wzorca tekstu</a:t>
            </a:r>
          </a:p>
        </p:txBody>
      </p:sp>
      <p:sp>
        <p:nvSpPr>
          <p:cNvPr id="4" name="Symbol zastępczy zawartości 3"/>
          <p:cNvSpPr>
            <a:spLocks noGrp="1"/>
          </p:cNvSpPr>
          <p:nvPr>
            <p:ph sz="half" idx="2"/>
          </p:nvPr>
        </p:nvSpPr>
        <p:spPr>
          <a:xfrm>
            <a:off x="228490" y="2397398"/>
            <a:ext cx="2019123" cy="4355563"/>
          </a:xfrm>
        </p:spPr>
        <p:txBody>
          <a:bodyPr/>
          <a:lstStyle>
            <a:lvl1pPr>
              <a:defRPr sz="1845"/>
            </a:lvl1pPr>
            <a:lvl2pPr>
              <a:defRPr sz="1572"/>
            </a:lvl2pPr>
            <a:lvl3pPr>
              <a:defRPr sz="1405"/>
            </a:lvl3pPr>
            <a:lvl4pPr>
              <a:defRPr sz="1237"/>
            </a:lvl4pPr>
            <a:lvl5pPr>
              <a:defRPr sz="1237"/>
            </a:lvl5pPr>
            <a:lvl6pPr>
              <a:defRPr sz="1237"/>
            </a:lvl6pPr>
            <a:lvl7pPr>
              <a:defRPr sz="1237"/>
            </a:lvl7pPr>
            <a:lvl8pPr>
              <a:defRPr sz="1237"/>
            </a:lvl8pPr>
            <a:lvl9pPr>
              <a:defRPr sz="1237"/>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2321396" y="1692178"/>
            <a:ext cx="2019916" cy="705219"/>
          </a:xfrm>
        </p:spPr>
        <p:txBody>
          <a:bodyPr anchor="b"/>
          <a:lstStyle>
            <a:lvl1pPr marL="0" indent="0">
              <a:buNone/>
              <a:defRPr sz="1845" b="1"/>
            </a:lvl1pPr>
            <a:lvl2pPr marL="354387" indent="0">
              <a:buNone/>
              <a:defRPr sz="1572" b="1"/>
            </a:lvl2pPr>
            <a:lvl3pPr marL="708774" indent="0">
              <a:buNone/>
              <a:defRPr sz="1405" b="1"/>
            </a:lvl3pPr>
            <a:lvl4pPr marL="1063160" indent="0">
              <a:buNone/>
              <a:defRPr sz="1237" b="1"/>
            </a:lvl4pPr>
            <a:lvl5pPr marL="1417547" indent="0">
              <a:buNone/>
              <a:defRPr sz="1237" b="1"/>
            </a:lvl5pPr>
            <a:lvl6pPr marL="1771934" indent="0">
              <a:buNone/>
              <a:defRPr sz="1237" b="1"/>
            </a:lvl6pPr>
            <a:lvl7pPr marL="2126321" indent="0">
              <a:buNone/>
              <a:defRPr sz="1237" b="1"/>
            </a:lvl7pPr>
            <a:lvl8pPr marL="2480708" indent="0">
              <a:buNone/>
              <a:defRPr sz="1237" b="1"/>
            </a:lvl8pPr>
            <a:lvl9pPr marL="2835095" indent="0">
              <a:buNone/>
              <a:defRPr sz="1237" b="1"/>
            </a:lvl9pPr>
          </a:lstStyle>
          <a:p>
            <a:pPr lvl="0"/>
            <a:r>
              <a:rPr lang="pl-PL"/>
              <a:t>Kliknij, aby edytować style wzorca tekstu</a:t>
            </a:r>
          </a:p>
        </p:txBody>
      </p:sp>
      <p:sp>
        <p:nvSpPr>
          <p:cNvPr id="6" name="Symbol zastępczy zawartości 5"/>
          <p:cNvSpPr>
            <a:spLocks noGrp="1"/>
          </p:cNvSpPr>
          <p:nvPr>
            <p:ph sz="quarter" idx="4"/>
          </p:nvPr>
        </p:nvSpPr>
        <p:spPr>
          <a:xfrm>
            <a:off x="2321396" y="2397398"/>
            <a:ext cx="2019916" cy="4355563"/>
          </a:xfrm>
        </p:spPr>
        <p:txBody>
          <a:bodyPr/>
          <a:lstStyle>
            <a:lvl1pPr>
              <a:defRPr sz="1845"/>
            </a:lvl1pPr>
            <a:lvl2pPr>
              <a:defRPr sz="1572"/>
            </a:lvl2pPr>
            <a:lvl3pPr>
              <a:defRPr sz="1405"/>
            </a:lvl3pPr>
            <a:lvl4pPr>
              <a:defRPr sz="1237"/>
            </a:lvl4pPr>
            <a:lvl5pPr>
              <a:defRPr sz="1237"/>
            </a:lvl5pPr>
            <a:lvl6pPr>
              <a:defRPr sz="1237"/>
            </a:lvl6pPr>
            <a:lvl7pPr>
              <a:defRPr sz="1237"/>
            </a:lvl7pPr>
            <a:lvl8pPr>
              <a:defRPr sz="1237"/>
            </a:lvl8pPr>
            <a:lvl9pPr>
              <a:defRPr sz="1237"/>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5B34C6A9-EEC3-4383-902E-FAACA43AD932}" type="datetimeFigureOut">
              <a:rPr lang="pl-PL"/>
              <a:pPr>
                <a:defRPr/>
              </a:pPr>
              <a:t>20.06.2023</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DD8744B8-6847-4048-ABFB-B1A65D6D41C1}"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05418722-B035-44C8-9D91-E130ABBAF5E8}" type="datetimeFigureOut">
              <a:rPr lang="pl-PL"/>
              <a:pPr>
                <a:defRPr/>
              </a:pPr>
              <a:t>20.06.2023</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9F46E96E-9687-4987-8370-B792DFA002E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05CA8ACC-A426-4330-ABAE-66F6C31F0627}" type="datetimeFigureOut">
              <a:rPr lang="pl-PL"/>
              <a:pPr>
                <a:defRPr/>
              </a:pPr>
              <a:t>20.06.2023</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0EB999A-282A-44B0-9996-53ECA57C28F9}"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28491" y="300987"/>
            <a:ext cx="1503433" cy="1280945"/>
          </a:xfrm>
        </p:spPr>
        <p:txBody>
          <a:bodyPr anchor="b"/>
          <a:lstStyle>
            <a:lvl1pPr algn="l">
              <a:defRPr sz="1572" b="1"/>
            </a:lvl1pPr>
          </a:lstStyle>
          <a:p>
            <a:r>
              <a:rPr lang="pl-PL"/>
              <a:t>Kliknij, aby edytować styl</a:t>
            </a:r>
          </a:p>
        </p:txBody>
      </p:sp>
      <p:sp>
        <p:nvSpPr>
          <p:cNvPr id="3" name="Symbol zastępczy zawartości 2"/>
          <p:cNvSpPr>
            <a:spLocks noGrp="1"/>
          </p:cNvSpPr>
          <p:nvPr>
            <p:ph idx="1"/>
          </p:nvPr>
        </p:nvSpPr>
        <p:spPr>
          <a:xfrm>
            <a:off x="1786666" y="300988"/>
            <a:ext cx="2554646" cy="6451973"/>
          </a:xfrm>
        </p:spPr>
        <p:txBody>
          <a:bodyPr/>
          <a:lstStyle>
            <a:lvl1pPr>
              <a:defRPr sz="2474"/>
            </a:lvl1pPr>
            <a:lvl2pPr>
              <a:defRPr sz="2160"/>
            </a:lvl2pPr>
            <a:lvl3pPr>
              <a:defRPr sz="1845"/>
            </a:lvl3pPr>
            <a:lvl4pPr>
              <a:defRPr sz="1572"/>
            </a:lvl4pPr>
            <a:lvl5pPr>
              <a:defRPr sz="1572"/>
            </a:lvl5pPr>
            <a:lvl6pPr>
              <a:defRPr sz="1572"/>
            </a:lvl6pPr>
            <a:lvl7pPr>
              <a:defRPr sz="1572"/>
            </a:lvl7pPr>
            <a:lvl8pPr>
              <a:defRPr sz="1572"/>
            </a:lvl8pPr>
            <a:lvl9pPr>
              <a:defRPr sz="1572"/>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228491" y="1581933"/>
            <a:ext cx="1503433" cy="5171028"/>
          </a:xfrm>
        </p:spPr>
        <p:txBody>
          <a:bodyPr/>
          <a:lstStyle>
            <a:lvl1pPr marL="0" indent="0">
              <a:buNone/>
              <a:defRPr sz="1090"/>
            </a:lvl1pPr>
            <a:lvl2pPr marL="354387" indent="0">
              <a:buNone/>
              <a:defRPr sz="923"/>
            </a:lvl2pPr>
            <a:lvl3pPr marL="708774" indent="0">
              <a:buNone/>
              <a:defRPr sz="755"/>
            </a:lvl3pPr>
            <a:lvl4pPr marL="1063160" indent="0">
              <a:buNone/>
              <a:defRPr sz="713"/>
            </a:lvl4pPr>
            <a:lvl5pPr marL="1417547" indent="0">
              <a:buNone/>
              <a:defRPr sz="713"/>
            </a:lvl5pPr>
            <a:lvl6pPr marL="1771934" indent="0">
              <a:buNone/>
              <a:defRPr sz="713"/>
            </a:lvl6pPr>
            <a:lvl7pPr marL="2126321" indent="0">
              <a:buNone/>
              <a:defRPr sz="713"/>
            </a:lvl7pPr>
            <a:lvl8pPr marL="2480708" indent="0">
              <a:buNone/>
              <a:defRPr sz="713"/>
            </a:lvl8pPr>
            <a:lvl9pPr marL="2835095" indent="0">
              <a:buNone/>
              <a:defRPr sz="713"/>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48E34F3-08C2-4522-AED7-E1D38651B7A5}" type="datetimeFigureOut">
              <a:rPr lang="pl-PL"/>
              <a:pPr>
                <a:defRPr/>
              </a:pPr>
              <a:t>20.06.2023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7E40D28-706E-4A8A-AB59-D3E987E4E675}"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95714" y="5291773"/>
            <a:ext cx="2741881" cy="624723"/>
          </a:xfrm>
        </p:spPr>
        <p:txBody>
          <a:bodyPr anchor="b"/>
          <a:lstStyle>
            <a:lvl1pPr algn="l">
              <a:defRPr sz="1572" b="1"/>
            </a:lvl1pPr>
          </a:lstStyle>
          <a:p>
            <a:r>
              <a:rPr lang="pl-PL"/>
              <a:t>Kliknij, aby edytować styl</a:t>
            </a:r>
          </a:p>
        </p:txBody>
      </p:sp>
      <p:sp>
        <p:nvSpPr>
          <p:cNvPr id="3" name="Symbol zastępczy obrazu 2"/>
          <p:cNvSpPr>
            <a:spLocks noGrp="1"/>
          </p:cNvSpPr>
          <p:nvPr>
            <p:ph type="pic" idx="1"/>
          </p:nvPr>
        </p:nvSpPr>
        <p:spPr>
          <a:xfrm>
            <a:off x="895714" y="675471"/>
            <a:ext cx="2741881" cy="4535805"/>
          </a:xfrm>
        </p:spPr>
        <p:txBody>
          <a:bodyPr rtlCol="0">
            <a:normAutofit/>
          </a:bodyPr>
          <a:lstStyle>
            <a:lvl1pPr marL="0" indent="0">
              <a:buNone/>
              <a:defRPr sz="2474"/>
            </a:lvl1pPr>
            <a:lvl2pPr marL="354387" indent="0">
              <a:buNone/>
              <a:defRPr sz="2160"/>
            </a:lvl2pPr>
            <a:lvl3pPr marL="708774" indent="0">
              <a:buNone/>
              <a:defRPr sz="1845"/>
            </a:lvl3pPr>
            <a:lvl4pPr marL="1063160" indent="0">
              <a:buNone/>
              <a:defRPr sz="1572"/>
            </a:lvl4pPr>
            <a:lvl5pPr marL="1417547" indent="0">
              <a:buNone/>
              <a:defRPr sz="1572"/>
            </a:lvl5pPr>
            <a:lvl6pPr marL="1771934" indent="0">
              <a:buNone/>
              <a:defRPr sz="1572"/>
            </a:lvl6pPr>
            <a:lvl7pPr marL="2126321" indent="0">
              <a:buNone/>
              <a:defRPr sz="1572"/>
            </a:lvl7pPr>
            <a:lvl8pPr marL="2480708" indent="0">
              <a:buNone/>
              <a:defRPr sz="1572"/>
            </a:lvl8pPr>
            <a:lvl9pPr marL="2835095" indent="0">
              <a:buNone/>
              <a:defRPr sz="1572"/>
            </a:lvl9pPr>
          </a:lstStyle>
          <a:p>
            <a:pPr lvl="0"/>
            <a:endParaRPr lang="pl-PL" noProof="0"/>
          </a:p>
        </p:txBody>
      </p:sp>
      <p:sp>
        <p:nvSpPr>
          <p:cNvPr id="4" name="Symbol zastępczy tekstu 3"/>
          <p:cNvSpPr>
            <a:spLocks noGrp="1"/>
          </p:cNvSpPr>
          <p:nvPr>
            <p:ph type="body" sz="half" idx="2"/>
          </p:nvPr>
        </p:nvSpPr>
        <p:spPr>
          <a:xfrm>
            <a:off x="895714" y="5916497"/>
            <a:ext cx="2741881" cy="887211"/>
          </a:xfrm>
        </p:spPr>
        <p:txBody>
          <a:bodyPr/>
          <a:lstStyle>
            <a:lvl1pPr marL="0" indent="0">
              <a:buNone/>
              <a:defRPr sz="1090"/>
            </a:lvl1pPr>
            <a:lvl2pPr marL="354387" indent="0">
              <a:buNone/>
              <a:defRPr sz="923"/>
            </a:lvl2pPr>
            <a:lvl3pPr marL="708774" indent="0">
              <a:buNone/>
              <a:defRPr sz="755"/>
            </a:lvl3pPr>
            <a:lvl4pPr marL="1063160" indent="0">
              <a:buNone/>
              <a:defRPr sz="713"/>
            </a:lvl4pPr>
            <a:lvl5pPr marL="1417547" indent="0">
              <a:buNone/>
              <a:defRPr sz="713"/>
            </a:lvl5pPr>
            <a:lvl6pPr marL="1771934" indent="0">
              <a:buNone/>
              <a:defRPr sz="713"/>
            </a:lvl6pPr>
            <a:lvl7pPr marL="2126321" indent="0">
              <a:buNone/>
              <a:defRPr sz="713"/>
            </a:lvl7pPr>
            <a:lvl8pPr marL="2480708" indent="0">
              <a:buNone/>
              <a:defRPr sz="713"/>
            </a:lvl8pPr>
            <a:lvl9pPr marL="2835095" indent="0">
              <a:buNone/>
              <a:defRPr sz="713"/>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4C10A08-B820-4D97-A6AF-0C8E7A353557}" type="datetimeFigureOut">
              <a:rPr lang="pl-PL"/>
              <a:pPr>
                <a:defRPr/>
              </a:pPr>
              <a:t>20.06.2023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2CE06F-3534-41CE-8046-CCF8D560842E}"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270272" y="302580"/>
            <a:ext cx="4860131" cy="1259946"/>
          </a:xfrm>
          <a:prstGeom prst="rect">
            <a:avLst/>
          </a:prstGeom>
          <a:noFill/>
          <a:ln w="9525">
            <a:noFill/>
            <a:miter lim="800000"/>
            <a:headEnd/>
            <a:tailEnd/>
          </a:ln>
        </p:spPr>
        <p:txBody>
          <a:bodyPr vert="horz" wrap="square" lIns="338052" tIns="169026" rIns="338052" bIns="169026" numCol="1" anchor="ctr" anchorCtr="0" compatLnSpc="1">
            <a:prstTxWarp prst="textNoShape">
              <a:avLst/>
            </a:prstTxWarp>
          </a:bodyPr>
          <a:lstStyle/>
          <a:p>
            <a:pPr lvl="0"/>
            <a:r>
              <a:rPr lang="pl-PL"/>
              <a:t>Kliknij, aby edytować styl</a:t>
            </a:r>
          </a:p>
        </p:txBody>
      </p:sp>
      <p:sp>
        <p:nvSpPr>
          <p:cNvPr id="2051" name="Symbol zastępczy tekstu 2"/>
          <p:cNvSpPr>
            <a:spLocks noGrp="1"/>
          </p:cNvSpPr>
          <p:nvPr>
            <p:ph type="body" idx="1"/>
          </p:nvPr>
        </p:nvSpPr>
        <p:spPr bwMode="auto">
          <a:xfrm>
            <a:off x="270272" y="1763998"/>
            <a:ext cx="4860131" cy="4989045"/>
          </a:xfrm>
          <a:prstGeom prst="rect">
            <a:avLst/>
          </a:prstGeom>
          <a:noFill/>
          <a:ln w="9525">
            <a:noFill/>
            <a:miter lim="800000"/>
            <a:headEnd/>
            <a:tailEnd/>
          </a:ln>
        </p:spPr>
        <p:txBody>
          <a:bodyPr vert="horz" wrap="square" lIns="338052" tIns="169026" rIns="338052" bIns="169026"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270272" y="7006736"/>
            <a:ext cx="1259681" cy="402575"/>
          </a:xfrm>
          <a:prstGeom prst="rect">
            <a:avLst/>
          </a:prstGeom>
        </p:spPr>
        <p:txBody>
          <a:bodyPr vert="horz" lIns="338052" tIns="169026" rIns="338052" bIns="169026" rtlCol="0" anchor="ctr"/>
          <a:lstStyle>
            <a:lvl1pPr algn="l" defTabSz="708774" fontAlgn="auto">
              <a:spcBef>
                <a:spcPts val="0"/>
              </a:spcBef>
              <a:spcAft>
                <a:spcPts val="0"/>
              </a:spcAft>
              <a:defRPr sz="923" b="0">
                <a:solidFill>
                  <a:schemeClr val="tx1">
                    <a:tint val="75000"/>
                  </a:schemeClr>
                </a:solidFill>
                <a:latin typeface="+mn-lt"/>
              </a:defRPr>
            </a:lvl1pPr>
          </a:lstStyle>
          <a:p>
            <a:pPr>
              <a:defRPr/>
            </a:pPr>
            <a:fld id="{82D44259-BAB0-44C2-9B5E-B6359E777F40}" type="datetimeFigureOut">
              <a:rPr lang="pl-PL"/>
              <a:pPr>
                <a:defRPr/>
              </a:pPr>
              <a:t>20.06.2023</a:t>
            </a:fld>
            <a:endParaRPr lang="pl-PL"/>
          </a:p>
        </p:txBody>
      </p:sp>
      <p:sp>
        <p:nvSpPr>
          <p:cNvPr id="5" name="Symbol zastępczy stopki 4"/>
          <p:cNvSpPr>
            <a:spLocks noGrp="1"/>
          </p:cNvSpPr>
          <p:nvPr>
            <p:ph type="ftr" sz="quarter" idx="3"/>
          </p:nvPr>
        </p:nvSpPr>
        <p:spPr>
          <a:xfrm>
            <a:off x="1845073" y="7006736"/>
            <a:ext cx="1710531" cy="402575"/>
          </a:xfrm>
          <a:prstGeom prst="rect">
            <a:avLst/>
          </a:prstGeom>
        </p:spPr>
        <p:txBody>
          <a:bodyPr vert="horz" lIns="338052" tIns="169026" rIns="338052" bIns="169026" rtlCol="0" anchor="ctr"/>
          <a:lstStyle>
            <a:lvl1pPr algn="ctr" defTabSz="708774" fontAlgn="auto">
              <a:spcBef>
                <a:spcPts val="0"/>
              </a:spcBef>
              <a:spcAft>
                <a:spcPts val="0"/>
              </a:spcAft>
              <a:defRPr sz="923" b="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3870722" y="7006736"/>
            <a:ext cx="1259681" cy="402575"/>
          </a:xfrm>
          <a:prstGeom prst="rect">
            <a:avLst/>
          </a:prstGeom>
        </p:spPr>
        <p:txBody>
          <a:bodyPr vert="horz" lIns="338052" tIns="169026" rIns="338052" bIns="169026" rtlCol="0" anchor="ctr"/>
          <a:lstStyle>
            <a:lvl1pPr algn="r" defTabSz="708774" fontAlgn="auto">
              <a:spcBef>
                <a:spcPts val="0"/>
              </a:spcBef>
              <a:spcAft>
                <a:spcPts val="0"/>
              </a:spcAft>
              <a:defRPr sz="923" b="0">
                <a:solidFill>
                  <a:schemeClr val="tx1">
                    <a:tint val="75000"/>
                  </a:schemeClr>
                </a:solidFill>
                <a:latin typeface="+mn-lt"/>
              </a:defRPr>
            </a:lvl1pPr>
          </a:lstStyle>
          <a:p>
            <a:pPr>
              <a:defRPr/>
            </a:pPr>
            <a:fld id="{E90042D0-FC91-447F-B5B2-4F8E3DF0AE24}"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08399" rtl="0" eaLnBrk="0" fontAlgn="base" hangingPunct="0">
        <a:spcBef>
          <a:spcPct val="0"/>
        </a:spcBef>
        <a:spcAft>
          <a:spcPct val="0"/>
        </a:spcAft>
        <a:defRPr sz="3418" kern="1200">
          <a:solidFill>
            <a:schemeClr val="tx1"/>
          </a:solidFill>
          <a:latin typeface="+mj-lt"/>
          <a:ea typeface="+mj-ea"/>
          <a:cs typeface="+mj-cs"/>
        </a:defRPr>
      </a:lvl1pPr>
      <a:lvl2pPr algn="ctr" defTabSz="708399" rtl="0" eaLnBrk="0" fontAlgn="base" hangingPunct="0">
        <a:spcBef>
          <a:spcPct val="0"/>
        </a:spcBef>
        <a:spcAft>
          <a:spcPct val="0"/>
        </a:spcAft>
        <a:defRPr sz="3418">
          <a:solidFill>
            <a:schemeClr val="tx1"/>
          </a:solidFill>
          <a:latin typeface="Calibri" pitchFamily="34" charset="0"/>
        </a:defRPr>
      </a:lvl2pPr>
      <a:lvl3pPr algn="ctr" defTabSz="708399" rtl="0" eaLnBrk="0" fontAlgn="base" hangingPunct="0">
        <a:spcBef>
          <a:spcPct val="0"/>
        </a:spcBef>
        <a:spcAft>
          <a:spcPct val="0"/>
        </a:spcAft>
        <a:defRPr sz="3418">
          <a:solidFill>
            <a:schemeClr val="tx1"/>
          </a:solidFill>
          <a:latin typeface="Calibri" pitchFamily="34" charset="0"/>
        </a:defRPr>
      </a:lvl3pPr>
      <a:lvl4pPr algn="ctr" defTabSz="708399" rtl="0" eaLnBrk="0" fontAlgn="base" hangingPunct="0">
        <a:spcBef>
          <a:spcPct val="0"/>
        </a:spcBef>
        <a:spcAft>
          <a:spcPct val="0"/>
        </a:spcAft>
        <a:defRPr sz="3418">
          <a:solidFill>
            <a:schemeClr val="tx1"/>
          </a:solidFill>
          <a:latin typeface="Calibri" pitchFamily="34" charset="0"/>
        </a:defRPr>
      </a:lvl4pPr>
      <a:lvl5pPr algn="ctr" defTabSz="708399" rtl="0" eaLnBrk="0" fontAlgn="base" hangingPunct="0">
        <a:spcBef>
          <a:spcPct val="0"/>
        </a:spcBef>
        <a:spcAft>
          <a:spcPct val="0"/>
        </a:spcAft>
        <a:defRPr sz="3418">
          <a:solidFill>
            <a:schemeClr val="tx1"/>
          </a:solidFill>
          <a:latin typeface="Calibri" pitchFamily="34" charset="0"/>
        </a:defRPr>
      </a:lvl5pPr>
      <a:lvl6pPr marL="108636" algn="ctr" defTabSz="708399" rtl="0" fontAlgn="base">
        <a:spcBef>
          <a:spcPct val="0"/>
        </a:spcBef>
        <a:spcAft>
          <a:spcPct val="0"/>
        </a:spcAft>
        <a:defRPr sz="3418">
          <a:solidFill>
            <a:schemeClr val="tx1"/>
          </a:solidFill>
          <a:latin typeface="Calibri" pitchFamily="34" charset="0"/>
        </a:defRPr>
      </a:lvl6pPr>
      <a:lvl7pPr marL="217273" algn="ctr" defTabSz="708399" rtl="0" fontAlgn="base">
        <a:spcBef>
          <a:spcPct val="0"/>
        </a:spcBef>
        <a:spcAft>
          <a:spcPct val="0"/>
        </a:spcAft>
        <a:defRPr sz="3418">
          <a:solidFill>
            <a:schemeClr val="tx1"/>
          </a:solidFill>
          <a:latin typeface="Calibri" pitchFamily="34" charset="0"/>
        </a:defRPr>
      </a:lvl7pPr>
      <a:lvl8pPr marL="325909" algn="ctr" defTabSz="708399" rtl="0" fontAlgn="base">
        <a:spcBef>
          <a:spcPct val="0"/>
        </a:spcBef>
        <a:spcAft>
          <a:spcPct val="0"/>
        </a:spcAft>
        <a:defRPr sz="3418">
          <a:solidFill>
            <a:schemeClr val="tx1"/>
          </a:solidFill>
          <a:latin typeface="Calibri" pitchFamily="34" charset="0"/>
        </a:defRPr>
      </a:lvl8pPr>
      <a:lvl9pPr marL="434545" algn="ctr" defTabSz="708399" rtl="0" fontAlgn="base">
        <a:spcBef>
          <a:spcPct val="0"/>
        </a:spcBef>
        <a:spcAft>
          <a:spcPct val="0"/>
        </a:spcAft>
        <a:defRPr sz="3418">
          <a:solidFill>
            <a:schemeClr val="tx1"/>
          </a:solidFill>
          <a:latin typeface="Calibri" pitchFamily="34" charset="0"/>
        </a:defRPr>
      </a:lvl9pPr>
    </p:titleStyle>
    <p:bodyStyle>
      <a:lvl1pPr marL="265555" indent="-265555" algn="l" defTabSz="708399" rtl="0" eaLnBrk="0" fontAlgn="base" hangingPunct="0">
        <a:spcBef>
          <a:spcPct val="20000"/>
        </a:spcBef>
        <a:spcAft>
          <a:spcPct val="0"/>
        </a:spcAft>
        <a:buFont typeface="Arial" charset="0"/>
        <a:buChar char="•"/>
        <a:defRPr sz="2474" kern="1200">
          <a:solidFill>
            <a:schemeClr val="tx1"/>
          </a:solidFill>
          <a:latin typeface="+mn-lt"/>
          <a:ea typeface="+mn-ea"/>
          <a:cs typeface="+mn-cs"/>
        </a:defRPr>
      </a:lvl1pPr>
      <a:lvl2pPr marL="575622" indent="-221422" algn="l" defTabSz="708399" rtl="0" eaLnBrk="0" fontAlgn="base" hangingPunct="0">
        <a:spcBef>
          <a:spcPct val="20000"/>
        </a:spcBef>
        <a:spcAft>
          <a:spcPct val="0"/>
        </a:spcAft>
        <a:buFont typeface="Arial" charset="0"/>
        <a:buChar char="–"/>
        <a:defRPr sz="2160" kern="1200">
          <a:solidFill>
            <a:schemeClr val="tx1"/>
          </a:solidFill>
          <a:latin typeface="+mn-lt"/>
          <a:ea typeface="+mn-ea"/>
          <a:cs typeface="+mn-cs"/>
        </a:defRPr>
      </a:lvl2pPr>
      <a:lvl3pPr marL="885688" indent="-176911" algn="l" defTabSz="708399" rtl="0" eaLnBrk="0" fontAlgn="base" hangingPunct="0">
        <a:spcBef>
          <a:spcPct val="20000"/>
        </a:spcBef>
        <a:spcAft>
          <a:spcPct val="0"/>
        </a:spcAft>
        <a:buFont typeface="Arial" charset="0"/>
        <a:buChar char="•"/>
        <a:defRPr sz="1845" kern="1200">
          <a:solidFill>
            <a:schemeClr val="tx1"/>
          </a:solidFill>
          <a:latin typeface="+mn-lt"/>
          <a:ea typeface="+mn-ea"/>
          <a:cs typeface="+mn-cs"/>
        </a:defRPr>
      </a:lvl3pPr>
      <a:lvl4pPr marL="1240264" indent="-176911" algn="l" defTabSz="708399" rtl="0" eaLnBrk="0" fontAlgn="base" hangingPunct="0">
        <a:spcBef>
          <a:spcPct val="20000"/>
        </a:spcBef>
        <a:spcAft>
          <a:spcPct val="0"/>
        </a:spcAft>
        <a:buFont typeface="Arial" charset="0"/>
        <a:buChar char="–"/>
        <a:defRPr sz="1572" kern="1200">
          <a:solidFill>
            <a:schemeClr val="tx1"/>
          </a:solidFill>
          <a:latin typeface="+mn-lt"/>
          <a:ea typeface="+mn-ea"/>
          <a:cs typeface="+mn-cs"/>
        </a:defRPr>
      </a:lvl4pPr>
      <a:lvl5pPr marL="1594464" indent="-176911" algn="l" defTabSz="708399" rtl="0" eaLnBrk="0" fontAlgn="base" hangingPunct="0">
        <a:spcBef>
          <a:spcPct val="20000"/>
        </a:spcBef>
        <a:spcAft>
          <a:spcPct val="0"/>
        </a:spcAft>
        <a:buFont typeface="Arial" charset="0"/>
        <a:buChar char="»"/>
        <a:defRPr sz="1572" kern="1200">
          <a:solidFill>
            <a:schemeClr val="tx1"/>
          </a:solidFill>
          <a:latin typeface="+mn-lt"/>
          <a:ea typeface="+mn-ea"/>
          <a:cs typeface="+mn-cs"/>
        </a:defRPr>
      </a:lvl5pPr>
      <a:lvl6pPr marL="1949128" indent="-177193" algn="l" defTabSz="708774" rtl="0" eaLnBrk="1" latinLnBrk="0" hangingPunct="1">
        <a:spcBef>
          <a:spcPct val="20000"/>
        </a:spcBef>
        <a:buFont typeface="Arial" pitchFamily="34" charset="0"/>
        <a:buChar char="•"/>
        <a:defRPr sz="1572" kern="1200">
          <a:solidFill>
            <a:schemeClr val="tx1"/>
          </a:solidFill>
          <a:latin typeface="+mn-lt"/>
          <a:ea typeface="+mn-ea"/>
          <a:cs typeface="+mn-cs"/>
        </a:defRPr>
      </a:lvl6pPr>
      <a:lvl7pPr marL="2303514" indent="-177193" algn="l" defTabSz="708774" rtl="0" eaLnBrk="1" latinLnBrk="0" hangingPunct="1">
        <a:spcBef>
          <a:spcPct val="20000"/>
        </a:spcBef>
        <a:buFont typeface="Arial" pitchFamily="34" charset="0"/>
        <a:buChar char="•"/>
        <a:defRPr sz="1572" kern="1200">
          <a:solidFill>
            <a:schemeClr val="tx1"/>
          </a:solidFill>
          <a:latin typeface="+mn-lt"/>
          <a:ea typeface="+mn-ea"/>
          <a:cs typeface="+mn-cs"/>
        </a:defRPr>
      </a:lvl7pPr>
      <a:lvl8pPr marL="2657901" indent="-177193" algn="l" defTabSz="708774" rtl="0" eaLnBrk="1" latinLnBrk="0" hangingPunct="1">
        <a:spcBef>
          <a:spcPct val="20000"/>
        </a:spcBef>
        <a:buFont typeface="Arial" pitchFamily="34" charset="0"/>
        <a:buChar char="•"/>
        <a:defRPr sz="1572" kern="1200">
          <a:solidFill>
            <a:schemeClr val="tx1"/>
          </a:solidFill>
          <a:latin typeface="+mn-lt"/>
          <a:ea typeface="+mn-ea"/>
          <a:cs typeface="+mn-cs"/>
        </a:defRPr>
      </a:lvl8pPr>
      <a:lvl9pPr marL="3012288" indent="-177193" algn="l" defTabSz="708774" rtl="0" eaLnBrk="1" latinLnBrk="0" hangingPunct="1">
        <a:spcBef>
          <a:spcPct val="20000"/>
        </a:spcBef>
        <a:buFont typeface="Arial" pitchFamily="34" charset="0"/>
        <a:buChar char="•"/>
        <a:defRPr sz="1572" kern="1200">
          <a:solidFill>
            <a:schemeClr val="tx1"/>
          </a:solidFill>
          <a:latin typeface="+mn-lt"/>
          <a:ea typeface="+mn-ea"/>
          <a:cs typeface="+mn-cs"/>
        </a:defRPr>
      </a:lvl9pPr>
    </p:bodyStyle>
    <p:otherStyle>
      <a:defPPr>
        <a:defRPr lang="pl-PL"/>
      </a:defPPr>
      <a:lvl1pPr marL="0" algn="l" defTabSz="708774" rtl="0" eaLnBrk="1" latinLnBrk="0" hangingPunct="1">
        <a:defRPr sz="1405" kern="1200">
          <a:solidFill>
            <a:schemeClr val="tx1"/>
          </a:solidFill>
          <a:latin typeface="+mn-lt"/>
          <a:ea typeface="+mn-ea"/>
          <a:cs typeface="+mn-cs"/>
        </a:defRPr>
      </a:lvl1pPr>
      <a:lvl2pPr marL="354387" algn="l" defTabSz="708774" rtl="0" eaLnBrk="1" latinLnBrk="0" hangingPunct="1">
        <a:defRPr sz="1405" kern="1200">
          <a:solidFill>
            <a:schemeClr val="tx1"/>
          </a:solidFill>
          <a:latin typeface="+mn-lt"/>
          <a:ea typeface="+mn-ea"/>
          <a:cs typeface="+mn-cs"/>
        </a:defRPr>
      </a:lvl2pPr>
      <a:lvl3pPr marL="708774" algn="l" defTabSz="708774" rtl="0" eaLnBrk="1" latinLnBrk="0" hangingPunct="1">
        <a:defRPr sz="1405" kern="1200">
          <a:solidFill>
            <a:schemeClr val="tx1"/>
          </a:solidFill>
          <a:latin typeface="+mn-lt"/>
          <a:ea typeface="+mn-ea"/>
          <a:cs typeface="+mn-cs"/>
        </a:defRPr>
      </a:lvl3pPr>
      <a:lvl4pPr marL="1063160" algn="l" defTabSz="708774" rtl="0" eaLnBrk="1" latinLnBrk="0" hangingPunct="1">
        <a:defRPr sz="1405" kern="1200">
          <a:solidFill>
            <a:schemeClr val="tx1"/>
          </a:solidFill>
          <a:latin typeface="+mn-lt"/>
          <a:ea typeface="+mn-ea"/>
          <a:cs typeface="+mn-cs"/>
        </a:defRPr>
      </a:lvl4pPr>
      <a:lvl5pPr marL="1417547" algn="l" defTabSz="708774" rtl="0" eaLnBrk="1" latinLnBrk="0" hangingPunct="1">
        <a:defRPr sz="1405" kern="1200">
          <a:solidFill>
            <a:schemeClr val="tx1"/>
          </a:solidFill>
          <a:latin typeface="+mn-lt"/>
          <a:ea typeface="+mn-ea"/>
          <a:cs typeface="+mn-cs"/>
        </a:defRPr>
      </a:lvl5pPr>
      <a:lvl6pPr marL="1771934" algn="l" defTabSz="708774" rtl="0" eaLnBrk="1" latinLnBrk="0" hangingPunct="1">
        <a:defRPr sz="1405" kern="1200">
          <a:solidFill>
            <a:schemeClr val="tx1"/>
          </a:solidFill>
          <a:latin typeface="+mn-lt"/>
          <a:ea typeface="+mn-ea"/>
          <a:cs typeface="+mn-cs"/>
        </a:defRPr>
      </a:lvl6pPr>
      <a:lvl7pPr marL="2126321" algn="l" defTabSz="708774" rtl="0" eaLnBrk="1" latinLnBrk="0" hangingPunct="1">
        <a:defRPr sz="1405" kern="1200">
          <a:solidFill>
            <a:schemeClr val="tx1"/>
          </a:solidFill>
          <a:latin typeface="+mn-lt"/>
          <a:ea typeface="+mn-ea"/>
          <a:cs typeface="+mn-cs"/>
        </a:defRPr>
      </a:lvl7pPr>
      <a:lvl8pPr marL="2480708" algn="l" defTabSz="708774" rtl="0" eaLnBrk="1" latinLnBrk="0" hangingPunct="1">
        <a:defRPr sz="1405" kern="1200">
          <a:solidFill>
            <a:schemeClr val="tx1"/>
          </a:solidFill>
          <a:latin typeface="+mn-lt"/>
          <a:ea typeface="+mn-ea"/>
          <a:cs typeface="+mn-cs"/>
        </a:defRPr>
      </a:lvl8pPr>
      <a:lvl9pPr marL="2835095" algn="l" defTabSz="708774" rtl="0" eaLnBrk="1" latinLnBrk="0" hangingPunct="1">
        <a:defRPr sz="14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14799" y="1238729"/>
            <a:ext cx="2948622" cy="638394"/>
          </a:xfrm>
          <a:prstGeom prst="rect">
            <a:avLst/>
          </a:prstGeom>
          <a:noFill/>
          <a:ln w="9525">
            <a:noFill/>
            <a:miter lim="800000"/>
            <a:headEnd/>
            <a:tailEnd/>
          </a:ln>
          <a:effectLst/>
        </p:spPr>
        <p:txBody>
          <a:bodyPr wrap="square" lIns="15000" tIns="7500" rIns="15000" bIns="7500" anchor="ctr">
            <a:spAutoFit/>
          </a:bodyPr>
          <a:lstStyle/>
          <a:p>
            <a:pPr algn="r" defTabSz="149752">
              <a:defRPr/>
            </a:pPr>
            <a:endParaRPr lang="pl-PL" sz="100" dirty="0">
              <a:effectLst>
                <a:outerShdw blurRad="38100" dist="38100" dir="2700000" algn="tl">
                  <a:srgbClr val="FFFFFF"/>
                </a:outerShdw>
              </a:effectLst>
              <a:latin typeface="Bookman Old Style" pitchFamily="18" charset="0"/>
            </a:endParaRPr>
          </a:p>
          <a:p>
            <a:pPr algn="ctr" defTabSz="149752">
              <a:defRPr/>
            </a:pPr>
            <a:r>
              <a:rPr lang="pl-PL" sz="840" dirty="0">
                <a:solidFill>
                  <a:srgbClr val="0060A8"/>
                </a:solidFill>
                <a:latin typeface="Times New Roman" panose="02020603050405020304" pitchFamily="18" charset="0"/>
                <a:cs typeface="Times New Roman" panose="02020603050405020304" pitchFamily="18" charset="0"/>
              </a:rPr>
              <a:t>Wacław Jarecki</a:t>
            </a:r>
          </a:p>
          <a:p>
            <a:pPr algn="ctr" defTabSz="149752">
              <a:defRPr/>
            </a:pPr>
            <a:endParaRPr lang="pl-PL" sz="1600" baseline="30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defTabSz="149752">
              <a:defRPr/>
            </a:pPr>
            <a:r>
              <a:rPr lang="en-US" sz="588" dirty="0">
                <a:latin typeface="Times New Roman" panose="02020603050405020304" pitchFamily="18" charset="0"/>
                <a:cs typeface="Times New Roman" panose="02020603050405020304" pitchFamily="18" charset="0"/>
              </a:rPr>
              <a:t>Department of Crop Production, University of </a:t>
            </a:r>
            <a:r>
              <a:rPr lang="en-US" sz="588" dirty="0" err="1">
                <a:latin typeface="Times New Roman" panose="02020603050405020304" pitchFamily="18" charset="0"/>
                <a:cs typeface="Times New Roman" panose="02020603050405020304" pitchFamily="18" charset="0"/>
              </a:rPr>
              <a:t>Rzeszów</a:t>
            </a:r>
            <a:r>
              <a:rPr lang="en-US" sz="588" dirty="0">
                <a:latin typeface="Times New Roman" panose="02020603050405020304" pitchFamily="18" charset="0"/>
                <a:cs typeface="Times New Roman" panose="02020603050405020304" pitchFamily="18" charset="0"/>
              </a:rPr>
              <a:t>, </a:t>
            </a:r>
            <a:endParaRPr lang="pl-PL" sz="588" dirty="0">
              <a:latin typeface="Times New Roman" panose="02020603050405020304" pitchFamily="18" charset="0"/>
              <a:cs typeface="Times New Roman" panose="02020603050405020304" pitchFamily="18" charset="0"/>
            </a:endParaRPr>
          </a:p>
          <a:p>
            <a:pPr algn="ctr" defTabSz="149752">
              <a:defRPr/>
            </a:pPr>
            <a:r>
              <a:rPr lang="en-US" sz="588" dirty="0" err="1">
                <a:latin typeface="Times New Roman" panose="02020603050405020304" pitchFamily="18" charset="0"/>
                <a:cs typeface="Times New Roman" panose="02020603050405020304" pitchFamily="18" charset="0"/>
              </a:rPr>
              <a:t>Zelwerowicza</a:t>
            </a:r>
            <a:r>
              <a:rPr lang="en-US" sz="588" dirty="0">
                <a:latin typeface="Times New Roman" panose="02020603050405020304" pitchFamily="18" charset="0"/>
                <a:cs typeface="Times New Roman" panose="02020603050405020304" pitchFamily="18" charset="0"/>
              </a:rPr>
              <a:t> 4 St., 35-601 </a:t>
            </a:r>
            <a:r>
              <a:rPr lang="en-US" sz="588" dirty="0" err="1">
                <a:latin typeface="Times New Roman" panose="02020603050405020304" pitchFamily="18" charset="0"/>
                <a:cs typeface="Times New Roman" panose="02020603050405020304" pitchFamily="18" charset="0"/>
              </a:rPr>
              <a:t>Rzeszów</a:t>
            </a:r>
            <a:r>
              <a:rPr lang="en-US" sz="588" dirty="0">
                <a:latin typeface="Times New Roman" panose="02020603050405020304" pitchFamily="18" charset="0"/>
                <a:cs typeface="Times New Roman" panose="02020603050405020304" pitchFamily="18" charset="0"/>
              </a:rPr>
              <a:t>, </a:t>
            </a:r>
            <a:r>
              <a:rPr lang="pl-PL" sz="588" dirty="0">
                <a:latin typeface="Times New Roman" panose="02020603050405020304" pitchFamily="18" charset="0"/>
                <a:cs typeface="Times New Roman" panose="02020603050405020304" pitchFamily="18" charset="0"/>
              </a:rPr>
              <a:t> </a:t>
            </a:r>
            <a:r>
              <a:rPr lang="en-US" sz="588" dirty="0">
                <a:latin typeface="Times New Roman" panose="02020603050405020304" pitchFamily="18" charset="0"/>
                <a:cs typeface="Times New Roman" panose="02020603050405020304" pitchFamily="18" charset="0"/>
              </a:rPr>
              <a:t>Poland, </a:t>
            </a:r>
            <a:endParaRPr lang="pl-PL" sz="588" dirty="0">
              <a:latin typeface="Times New Roman" panose="02020603050405020304" pitchFamily="18" charset="0"/>
              <a:cs typeface="Times New Roman" panose="02020603050405020304" pitchFamily="18" charset="0"/>
            </a:endParaRPr>
          </a:p>
          <a:p>
            <a:pPr algn="ctr" defTabSz="149752">
              <a:defRPr/>
            </a:pPr>
            <a:r>
              <a:rPr lang="pl-PL" sz="588" dirty="0">
                <a:latin typeface="Times New Roman" panose="02020603050405020304" pitchFamily="18" charset="0"/>
                <a:cs typeface="Times New Roman" panose="02020603050405020304" pitchFamily="18" charset="0"/>
              </a:rPr>
              <a:t> </a:t>
            </a:r>
            <a:r>
              <a:rPr lang="en-US" sz="588" dirty="0">
                <a:latin typeface="Times New Roman" panose="02020603050405020304" pitchFamily="18" charset="0"/>
                <a:cs typeface="Times New Roman" panose="02020603050405020304" pitchFamily="18" charset="0"/>
              </a:rPr>
              <a:t>e-mail: wjarecki@ur.edu.pl or waclaw.jarecki@wp.pl</a:t>
            </a:r>
            <a:endParaRPr lang="pl-PL" sz="588" dirty="0">
              <a:latin typeface="Times New Roman" panose="02020603050405020304" pitchFamily="18" charset="0"/>
              <a:cs typeface="Times New Roman" panose="02020603050405020304" pitchFamily="18" charset="0"/>
            </a:endParaRPr>
          </a:p>
          <a:p>
            <a:pPr algn="ctr" defTabSz="149752">
              <a:defRPr/>
            </a:pPr>
            <a:endParaRPr lang="pl-PL" sz="419" baseline="30000" dirty="0">
              <a:solidFill>
                <a:srgbClr val="0070C0"/>
              </a:solidFill>
              <a:effectLst>
                <a:outerShdw blurRad="38100" dist="38100" dir="2700000" algn="tl">
                  <a:srgbClr val="000000">
                    <a:alpha val="43137"/>
                  </a:srgbClr>
                </a:outerShdw>
              </a:effectLst>
            </a:endParaRPr>
          </a:p>
        </p:txBody>
      </p:sp>
      <p:sp>
        <p:nvSpPr>
          <p:cNvPr id="1042" name="Prostokąt 651"/>
          <p:cNvSpPr>
            <a:spLocks noChangeArrowheads="1"/>
          </p:cNvSpPr>
          <p:nvPr/>
        </p:nvSpPr>
        <p:spPr bwMode="auto">
          <a:xfrm>
            <a:off x="284805" y="2290468"/>
            <a:ext cx="4944807" cy="668269"/>
          </a:xfrm>
          <a:prstGeom prst="rect">
            <a:avLst/>
          </a:prstGeom>
          <a:noFill/>
          <a:ln w="9525">
            <a:noFill/>
            <a:miter lim="800000"/>
            <a:headEnd/>
            <a:tailEnd/>
          </a:ln>
        </p:spPr>
        <p:txBody>
          <a:bodyPr wrap="square" lIns="21727" tIns="10863" rIns="21727" bIns="10863">
            <a:spAutoFit/>
          </a:bodyPr>
          <a:lstStyle/>
          <a:p>
            <a:r>
              <a:rPr lang="en-US" sz="600" dirty="0">
                <a:latin typeface="Times New Roman" panose="02020603050405020304" pitchFamily="18" charset="0"/>
                <a:cs typeface="Times New Roman" panose="02020603050405020304" pitchFamily="18" charset="0"/>
              </a:rPr>
              <a:t>Soybean is the most important protein and oil plant in the world</a:t>
            </a:r>
            <a:r>
              <a:rPr lang="pl-PL" sz="600" dirty="0">
                <a:latin typeface="Times New Roman" panose="02020603050405020304" pitchFamily="18" charset="0"/>
                <a:cs typeface="Times New Roman" panose="02020603050405020304" pitchFamily="18" charset="0"/>
              </a:rPr>
              <a:t>, </a:t>
            </a:r>
            <a:r>
              <a:rPr lang="en-US" sz="600" dirty="0">
                <a:latin typeface="Times New Roman" panose="02020603050405020304" pitchFamily="18" charset="0"/>
                <a:cs typeface="Times New Roman" panose="02020603050405020304" pitchFamily="18" charset="0"/>
              </a:rPr>
              <a:t>and its advantages and disadvantages are well known.  The largest soybean producers are Brazil, the United States, Argentina and China [1]. In Europe, soybean meal and seeds are in high demand, but the region relies mainly on imports due to the small area of legume cultivation, only 1.5% of agricultural land [2]. In Poland, efforts have been made to increase soybean production through the use of optimal cultivars and cultivation technology. In soybean agriculture practice, an important treatment is the inoculation of seeds with symbiotic bacteria and optimal fertilization with selected nutrients. Recently, due to the rising dearth of  microelements in soils worldwide, the use of several elements such as B, Zn, Cu, Mn, Mo, Fe, Si or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has received great attention in crop production. Although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application in crops is very rare, but s</a:t>
            </a:r>
            <a:r>
              <a:rPr lang="pl-PL" sz="600" dirty="0" err="1">
                <a:latin typeface="Times New Roman" panose="02020603050405020304" pitchFamily="18" charset="0"/>
                <a:cs typeface="Times New Roman" panose="02020603050405020304" pitchFamily="18" charset="0"/>
              </a:rPr>
              <a:t>ome</a:t>
            </a:r>
            <a:r>
              <a:rPr lang="en-US" sz="600" dirty="0">
                <a:latin typeface="Times New Roman" panose="02020603050405020304" pitchFamily="18" charset="0"/>
                <a:cs typeface="Times New Roman" panose="02020603050405020304" pitchFamily="18" charset="0"/>
              </a:rPr>
              <a:t> studies </a:t>
            </a:r>
            <a:r>
              <a:rPr lang="pl-PL" sz="600" dirty="0">
                <a:latin typeface="Times New Roman" panose="02020603050405020304" pitchFamily="18" charset="0"/>
                <a:cs typeface="Times New Roman" panose="02020603050405020304" pitchFamily="18" charset="0"/>
              </a:rPr>
              <a:t>[3] </a:t>
            </a:r>
            <a:r>
              <a:rPr lang="en-US" sz="600" dirty="0">
                <a:latin typeface="Times New Roman" panose="02020603050405020304" pitchFamily="18" charset="0"/>
                <a:cs typeface="Times New Roman" panose="02020603050405020304" pitchFamily="18" charset="0"/>
              </a:rPr>
              <a:t>reported its beneficial effects on plant growth and development. </a:t>
            </a:r>
            <a:endParaRPr lang="pl-PL" sz="600" dirty="0">
              <a:latin typeface="Times New Roman" panose="02020603050405020304" pitchFamily="18" charset="0"/>
              <a:cs typeface="Times New Roman" panose="02020603050405020304" pitchFamily="18" charset="0"/>
            </a:endParaRPr>
          </a:p>
        </p:txBody>
      </p:sp>
      <p:sp>
        <p:nvSpPr>
          <p:cNvPr id="1423" name="Rectangle 399"/>
          <p:cNvSpPr>
            <a:spLocks noChangeArrowheads="1"/>
          </p:cNvSpPr>
          <p:nvPr/>
        </p:nvSpPr>
        <p:spPr bwMode="auto">
          <a:xfrm>
            <a:off x="821504" y="965808"/>
            <a:ext cx="3734922" cy="157365"/>
          </a:xfrm>
          <a:prstGeom prst="rect">
            <a:avLst/>
          </a:prstGeom>
          <a:noFill/>
          <a:ln w="9525" cap="flat" cmpd="sng" algn="ctr">
            <a:noFill/>
            <a:prstDash val="solid"/>
            <a:miter lim="800000"/>
            <a:headEnd/>
            <a:tailEnd/>
          </a:ln>
          <a:effectLst/>
        </p:spPr>
        <p:txBody>
          <a:bodyPr wrap="square" lIns="15000" tIns="7500" rIns="15000" bIns="7500" anchor="ctr">
            <a:spAutoFit/>
          </a:bodyPr>
          <a:lstStyle/>
          <a:p>
            <a:pPr algn="ctr" defTabSz="149752">
              <a:defRPr/>
            </a:pPr>
            <a:r>
              <a:rPr lang="en-US" sz="924" dirty="0">
                <a:solidFill>
                  <a:srgbClr val="0060A8"/>
                </a:solidFill>
                <a:latin typeface="Times New Roman" panose="02020603050405020304" pitchFamily="18" charset="0"/>
                <a:cs typeface="Times New Roman" panose="02020603050405020304" pitchFamily="18" charset="0"/>
              </a:rPr>
              <a:t>Effect of seed inoculation and fertilization with titanium on soybean yield</a:t>
            </a:r>
            <a:endParaRPr lang="pl-PL" sz="924" dirty="0">
              <a:solidFill>
                <a:srgbClr val="0060A8"/>
              </a:solidFill>
              <a:latin typeface="Times New Roman" panose="02020603050405020304" pitchFamily="18" charset="0"/>
              <a:cs typeface="Times New Roman" panose="02020603050405020304" pitchFamily="18" charset="0"/>
            </a:endParaRPr>
          </a:p>
        </p:txBody>
      </p:sp>
      <p:pic>
        <p:nvPicPr>
          <p:cNvPr id="29" name="Obraz 9" descr="logour.jpg"/>
          <p:cNvPicPr>
            <a:picLocks noChangeAspect="1" noChangeArrowheads="1"/>
          </p:cNvPicPr>
          <p:nvPr/>
        </p:nvPicPr>
        <p:blipFill>
          <a:blip r:embed="rId3" cstate="print"/>
          <a:srcRect/>
          <a:stretch>
            <a:fillRect/>
          </a:stretch>
        </p:blipFill>
        <p:spPr bwMode="auto">
          <a:xfrm>
            <a:off x="540097" y="1237685"/>
            <a:ext cx="862839" cy="829003"/>
          </a:xfrm>
          <a:prstGeom prst="rect">
            <a:avLst/>
          </a:prstGeom>
          <a:noFill/>
        </p:spPr>
      </p:pic>
      <p:sp>
        <p:nvSpPr>
          <p:cNvPr id="6" name="pole tekstowe 5"/>
          <p:cNvSpPr txBox="1"/>
          <p:nvPr/>
        </p:nvSpPr>
        <p:spPr>
          <a:xfrm>
            <a:off x="3391365" y="5218154"/>
            <a:ext cx="1237251" cy="208519"/>
          </a:xfrm>
          <a:prstGeom prst="rect">
            <a:avLst/>
          </a:prstGeom>
          <a:noFill/>
        </p:spPr>
        <p:txBody>
          <a:bodyPr wrap="square" rtlCol="0">
            <a:spAutoFit/>
          </a:bodyPr>
          <a:lstStyle/>
          <a:p>
            <a:pPr algn="ctr"/>
            <a:r>
              <a:rPr lang="pl-PL" sz="755" dirty="0">
                <a:solidFill>
                  <a:srgbClr val="0070C0"/>
                </a:solidFill>
                <a:latin typeface="Times New Roman" panose="02020603050405020304" pitchFamily="18" charset="0"/>
                <a:cs typeface="Times New Roman" panose="02020603050405020304" pitchFamily="18" charset="0"/>
              </a:rPr>
              <a:t>CONCLUSIONS</a:t>
            </a:r>
          </a:p>
        </p:txBody>
      </p:sp>
      <p:sp>
        <p:nvSpPr>
          <p:cNvPr id="2" name="Prostokąt 1">
            <a:extLst>
              <a:ext uri="{FF2B5EF4-FFF2-40B4-BE49-F238E27FC236}">
                <a16:creationId xmlns:a16="http://schemas.microsoft.com/office/drawing/2014/main" id="{8D3DA5E3-50E3-440A-8126-CB6C4FBB81C3}"/>
              </a:ext>
            </a:extLst>
          </p:cNvPr>
          <p:cNvSpPr/>
          <p:nvPr/>
        </p:nvSpPr>
        <p:spPr>
          <a:xfrm>
            <a:off x="2141915" y="2052812"/>
            <a:ext cx="963725" cy="208647"/>
          </a:xfrm>
          <a:prstGeom prst="rect">
            <a:avLst/>
          </a:prstGeom>
        </p:spPr>
        <p:txBody>
          <a:bodyPr wrap="none">
            <a:spAutoFit/>
          </a:bodyPr>
          <a:lstStyle/>
          <a:p>
            <a:r>
              <a:rPr lang="pl-PL" sz="756" dirty="0">
                <a:solidFill>
                  <a:srgbClr val="0070C0"/>
                </a:solidFill>
                <a:latin typeface="Times New Roman" panose="02020603050405020304" pitchFamily="18" charset="0"/>
                <a:cs typeface="Times New Roman" panose="02020603050405020304" pitchFamily="18" charset="0"/>
              </a:rPr>
              <a:t>INTRODUCTION</a:t>
            </a:r>
            <a:endParaRPr lang="pl-PL" sz="756" dirty="0"/>
          </a:p>
        </p:txBody>
      </p:sp>
      <p:sp>
        <p:nvSpPr>
          <p:cNvPr id="3" name="Prostokąt 2">
            <a:extLst>
              <a:ext uri="{FF2B5EF4-FFF2-40B4-BE49-F238E27FC236}">
                <a16:creationId xmlns:a16="http://schemas.microsoft.com/office/drawing/2014/main" id="{B1E6CA84-684E-4F2F-A19C-8A83377A4A93}"/>
              </a:ext>
            </a:extLst>
          </p:cNvPr>
          <p:cNvSpPr/>
          <p:nvPr/>
        </p:nvSpPr>
        <p:spPr>
          <a:xfrm>
            <a:off x="215328" y="3213022"/>
            <a:ext cx="5014284" cy="1015663"/>
          </a:xfrm>
          <a:prstGeom prst="rect">
            <a:avLst/>
          </a:prstGeom>
        </p:spPr>
        <p:txBody>
          <a:bodyPr wrap="square">
            <a:spAutoFit/>
          </a:bodyPr>
          <a:lstStyle/>
          <a:p>
            <a:r>
              <a:rPr lang="en-US" sz="600" dirty="0">
                <a:latin typeface="Times New Roman" panose="02020603050405020304" pitchFamily="18" charset="0"/>
                <a:cs typeface="Times New Roman" panose="02020603050405020304" pitchFamily="18" charset="0"/>
              </a:rPr>
              <a:t>The present study examined the reaction of soybean to seed inoculation with </a:t>
            </a:r>
            <a:r>
              <a:rPr lang="en-US" sz="600" dirty="0" err="1">
                <a:latin typeface="Times New Roman" panose="02020603050405020304" pitchFamily="18" charset="0"/>
                <a:cs typeface="Times New Roman" panose="02020603050405020304" pitchFamily="18" charset="0"/>
              </a:rPr>
              <a:t>Bradyrhizobium</a:t>
            </a:r>
            <a:r>
              <a:rPr lang="en-US" sz="600" dirty="0">
                <a:latin typeface="Times New Roman" panose="02020603050405020304" pitchFamily="18" charset="0"/>
                <a:cs typeface="Times New Roman" panose="02020603050405020304" pitchFamily="18" charset="0"/>
              </a:rPr>
              <a:t> japonicum and the synergistic effect of foliar fertilization plants with titanium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The experiment was carried out in 2021-2022 in a field of the </a:t>
            </a:r>
            <a:r>
              <a:rPr lang="en-US" sz="600" dirty="0" err="1">
                <a:latin typeface="Times New Roman" panose="02020603050405020304" pitchFamily="18" charset="0"/>
                <a:cs typeface="Times New Roman" panose="02020603050405020304" pitchFamily="18" charset="0"/>
              </a:rPr>
              <a:t>Podkarpackie</a:t>
            </a:r>
            <a:r>
              <a:rPr lang="en-US" sz="600" dirty="0">
                <a:latin typeface="Times New Roman" panose="02020603050405020304" pitchFamily="18" charset="0"/>
                <a:cs typeface="Times New Roman" panose="02020603050405020304" pitchFamily="18" charset="0"/>
              </a:rPr>
              <a:t> Agricultural Advisory Centre in </a:t>
            </a:r>
            <a:r>
              <a:rPr lang="en-US" sz="600" dirty="0" err="1">
                <a:latin typeface="Times New Roman" panose="02020603050405020304" pitchFamily="18" charset="0"/>
                <a:cs typeface="Times New Roman" panose="02020603050405020304" pitchFamily="18" charset="0"/>
              </a:rPr>
              <a:t>Boguchwała</a:t>
            </a:r>
            <a:r>
              <a:rPr lang="en-US" sz="600" dirty="0">
                <a:latin typeface="Times New Roman" panose="02020603050405020304" pitchFamily="18" charset="0"/>
                <a:cs typeface="Times New Roman" panose="02020603050405020304" pitchFamily="18" charset="0"/>
              </a:rPr>
              <a:t> (21°57′E, 49°59′N), </a:t>
            </a:r>
            <a:r>
              <a:rPr lang="en-US" sz="600" dirty="0" err="1">
                <a:latin typeface="Times New Roman" panose="02020603050405020304" pitchFamily="18" charset="0"/>
                <a:cs typeface="Times New Roman" panose="02020603050405020304" pitchFamily="18" charset="0"/>
              </a:rPr>
              <a:t>Podkarpackie</a:t>
            </a:r>
            <a:r>
              <a:rPr lang="en-US" sz="600" dirty="0">
                <a:latin typeface="Times New Roman" panose="02020603050405020304" pitchFamily="18" charset="0"/>
                <a:cs typeface="Times New Roman" panose="02020603050405020304" pitchFamily="18" charset="0"/>
              </a:rPr>
              <a:t> Province, Poland. The tested factor was a bacterial inoculant for soybean (PRIMSEED® BIOM </a:t>
            </a:r>
            <a:r>
              <a:rPr lang="en-US" sz="600" dirty="0" err="1">
                <a:latin typeface="Times New Roman" panose="02020603050405020304" pitchFamily="18" charset="0"/>
                <a:cs typeface="Times New Roman" panose="02020603050405020304" pitchFamily="18" charset="0"/>
              </a:rPr>
              <a:t>Soja</a:t>
            </a:r>
            <a:r>
              <a:rPr lang="en-US" sz="600" dirty="0">
                <a:latin typeface="Times New Roman" panose="02020603050405020304" pitchFamily="18" charset="0"/>
                <a:cs typeface="Times New Roman" panose="02020603050405020304" pitchFamily="18" charset="0"/>
              </a:rPr>
              <a:t>) and foliar fertilizer (TYTANIT®,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- 8,5 g/l) with  applied in the following variants:</a:t>
            </a:r>
            <a:endParaRPr lang="pl-PL" sz="600" dirty="0">
              <a:latin typeface="Times New Roman" panose="02020603050405020304" pitchFamily="18" charset="0"/>
              <a:cs typeface="Times New Roman" panose="02020603050405020304" pitchFamily="18" charset="0"/>
            </a:endParaRPr>
          </a:p>
          <a:p>
            <a:r>
              <a:rPr lang="en-US" sz="600" dirty="0">
                <a:latin typeface="Times New Roman" panose="02020603050405020304" pitchFamily="18" charset="0"/>
                <a:cs typeface="Times New Roman" panose="02020603050405020304" pitchFamily="18" charset="0"/>
              </a:rPr>
              <a:t>A – Control </a:t>
            </a:r>
            <a:endParaRPr lang="pl-PL" sz="600" dirty="0">
              <a:latin typeface="Times New Roman" panose="02020603050405020304" pitchFamily="18" charset="0"/>
              <a:cs typeface="Times New Roman" panose="02020603050405020304" pitchFamily="18" charset="0"/>
            </a:endParaRPr>
          </a:p>
          <a:p>
            <a:r>
              <a:rPr lang="en-US" sz="600" dirty="0">
                <a:latin typeface="Times New Roman" panose="02020603050405020304" pitchFamily="18" charset="0"/>
                <a:cs typeface="Times New Roman" panose="02020603050405020304" pitchFamily="18" charset="0"/>
              </a:rPr>
              <a:t>B – Seeds inoculated </a:t>
            </a:r>
            <a:endParaRPr lang="pl-PL" sz="600" dirty="0">
              <a:latin typeface="Times New Roman" panose="02020603050405020304" pitchFamily="18" charset="0"/>
              <a:cs typeface="Times New Roman" panose="02020603050405020304" pitchFamily="18" charset="0"/>
            </a:endParaRPr>
          </a:p>
          <a:p>
            <a:r>
              <a:rPr lang="en-US" sz="600" dirty="0">
                <a:latin typeface="Times New Roman" panose="02020603050405020304" pitchFamily="18" charset="0"/>
                <a:cs typeface="Times New Roman" panose="02020603050405020304" pitchFamily="18" charset="0"/>
              </a:rPr>
              <a:t>C – Foliar fertilization with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(in accordance with the instructions on the product label)</a:t>
            </a:r>
            <a:endParaRPr lang="pl-PL" sz="600" dirty="0">
              <a:latin typeface="Times New Roman" panose="02020603050405020304" pitchFamily="18" charset="0"/>
              <a:cs typeface="Times New Roman" panose="02020603050405020304" pitchFamily="18" charset="0"/>
            </a:endParaRPr>
          </a:p>
          <a:p>
            <a:r>
              <a:rPr lang="en-US" sz="600" dirty="0">
                <a:latin typeface="Times New Roman" panose="02020603050405020304" pitchFamily="18" charset="0"/>
                <a:cs typeface="Times New Roman" panose="02020603050405020304" pitchFamily="18" charset="0"/>
              </a:rPr>
              <a:t>D – B + C.</a:t>
            </a:r>
            <a:endParaRPr lang="pl-PL" sz="600" dirty="0">
              <a:latin typeface="Times New Roman" panose="02020603050405020304" pitchFamily="18" charset="0"/>
              <a:cs typeface="Times New Roman" panose="02020603050405020304" pitchFamily="18" charset="0"/>
            </a:endParaRPr>
          </a:p>
          <a:p>
            <a:r>
              <a:rPr lang="en-US" sz="600" dirty="0">
                <a:latin typeface="Times New Roman" panose="02020603050405020304" pitchFamily="18" charset="0"/>
                <a:cs typeface="Times New Roman" panose="02020603050405020304" pitchFamily="18" charset="0"/>
              </a:rPr>
              <a:t>The experiment was carried out in four replicates in a random block design, using the cultivar </a:t>
            </a:r>
            <a:r>
              <a:rPr lang="en-US" sz="600" dirty="0" err="1">
                <a:latin typeface="Times New Roman" panose="02020603050405020304" pitchFamily="18" charset="0"/>
                <a:cs typeface="Times New Roman" panose="02020603050405020304" pitchFamily="18" charset="0"/>
              </a:rPr>
              <a:t>Mavka</a:t>
            </a:r>
            <a:r>
              <a:rPr lang="en-US" sz="600" dirty="0">
                <a:latin typeface="Times New Roman" panose="02020603050405020304" pitchFamily="18" charset="0"/>
                <a:cs typeface="Times New Roman" panose="02020603050405020304" pitchFamily="18" charset="0"/>
              </a:rPr>
              <a:t>, recommended for cultivation in the study area. Soybean was cultivated in accordance with the best agrotechnical knowledge. </a:t>
            </a:r>
            <a:endParaRPr lang="pl-PL" sz="600" dirty="0">
              <a:latin typeface="Times New Roman" panose="02020603050405020304" pitchFamily="18" charset="0"/>
              <a:cs typeface="Times New Roman" panose="02020603050405020304" pitchFamily="18" charset="0"/>
            </a:endParaRPr>
          </a:p>
        </p:txBody>
      </p:sp>
      <p:sp>
        <p:nvSpPr>
          <p:cNvPr id="19" name="Prostokąt 18">
            <a:extLst>
              <a:ext uri="{FF2B5EF4-FFF2-40B4-BE49-F238E27FC236}">
                <a16:creationId xmlns:a16="http://schemas.microsoft.com/office/drawing/2014/main" id="{E2476A1C-B255-4463-A1F0-2326C7FF2B57}"/>
              </a:ext>
            </a:extLst>
          </p:cNvPr>
          <p:cNvSpPr/>
          <p:nvPr/>
        </p:nvSpPr>
        <p:spPr>
          <a:xfrm>
            <a:off x="1057467" y="6225003"/>
            <a:ext cx="1071127" cy="182807"/>
          </a:xfrm>
          <a:prstGeom prst="rect">
            <a:avLst/>
          </a:prstGeom>
        </p:spPr>
        <p:txBody>
          <a:bodyPr wrap="none">
            <a:spAutoFit/>
          </a:bodyPr>
          <a:lstStyle/>
          <a:p>
            <a:pPr algn="ctr">
              <a:spcAft>
                <a:spcPts val="0"/>
              </a:spcAft>
            </a:pPr>
            <a:r>
              <a:rPr lang="pl-PL" sz="588" dirty="0" err="1">
                <a:latin typeface="Times New Roman" panose="02020603050405020304" pitchFamily="18" charset="0"/>
                <a:cs typeface="Times New Roman" panose="02020603050405020304" pitchFamily="18" charset="0"/>
              </a:rPr>
              <a:t>Figure</a:t>
            </a:r>
            <a:r>
              <a:rPr lang="en-US" sz="588" dirty="0">
                <a:latin typeface="Times New Roman" panose="02020603050405020304" pitchFamily="18" charset="0"/>
                <a:cs typeface="Times New Roman" panose="02020603050405020304" pitchFamily="18" charset="0"/>
              </a:rPr>
              <a:t> </a:t>
            </a:r>
            <a:r>
              <a:rPr lang="pl-PL" sz="588" dirty="0">
                <a:latin typeface="Times New Roman" panose="02020603050405020304" pitchFamily="18" charset="0"/>
                <a:cs typeface="Times New Roman" panose="02020603050405020304" pitchFamily="18" charset="0"/>
              </a:rPr>
              <a:t>1.</a:t>
            </a:r>
            <a:r>
              <a:rPr lang="pl-PL" sz="588" b="0" dirty="0">
                <a:latin typeface="Times New Roman" panose="02020603050405020304" pitchFamily="18" charset="0"/>
                <a:cs typeface="Times New Roman" panose="02020603050405020304" pitchFamily="18" charset="0"/>
              </a:rPr>
              <a:t> </a:t>
            </a:r>
            <a:r>
              <a:rPr lang="en-US" sz="588" b="0" dirty="0">
                <a:latin typeface="Times New Roman" panose="02020603050405020304" pitchFamily="18" charset="0"/>
                <a:cs typeface="Times New Roman" panose="02020603050405020304" pitchFamily="18" charset="0"/>
              </a:rPr>
              <a:t>Grain yield (t</a:t>
            </a:r>
            <a:r>
              <a:rPr lang="pl-PL" sz="588" b="0" dirty="0">
                <a:latin typeface="Times New Roman" panose="02020603050405020304" pitchFamily="18" charset="0"/>
                <a:cs typeface="Times New Roman" panose="02020603050405020304" pitchFamily="18" charset="0"/>
              </a:rPr>
              <a:t>⸱</a:t>
            </a:r>
            <a:r>
              <a:rPr lang="en-US" sz="588" b="0" dirty="0">
                <a:latin typeface="Times New Roman" panose="02020603050405020304" pitchFamily="18" charset="0"/>
                <a:cs typeface="Times New Roman" panose="02020603050405020304" pitchFamily="18" charset="0"/>
              </a:rPr>
              <a:t>ha</a:t>
            </a:r>
            <a:r>
              <a:rPr lang="en-US" sz="588" b="0" baseline="30000" dirty="0">
                <a:latin typeface="Times New Roman" panose="02020603050405020304" pitchFamily="18" charset="0"/>
                <a:cs typeface="Times New Roman" panose="02020603050405020304" pitchFamily="18" charset="0"/>
              </a:rPr>
              <a:t>-1</a:t>
            </a:r>
            <a:r>
              <a:rPr lang="en-US" sz="588" b="0" dirty="0">
                <a:latin typeface="Times New Roman" panose="02020603050405020304" pitchFamily="18" charset="0"/>
                <a:cs typeface="Times New Roman" panose="02020603050405020304" pitchFamily="18" charset="0"/>
              </a:rPr>
              <a:t>)</a:t>
            </a:r>
            <a:endParaRPr lang="pl-PL" sz="588" b="0" dirty="0">
              <a:latin typeface="Times New Roman" panose="02020603050405020304" pitchFamily="18" charset="0"/>
              <a:cs typeface="Times New Roman" panose="02020603050405020304" pitchFamily="18" charset="0"/>
            </a:endParaRPr>
          </a:p>
        </p:txBody>
      </p:sp>
      <p:sp>
        <p:nvSpPr>
          <p:cNvPr id="10" name="Prostokąt 9">
            <a:extLst>
              <a:ext uri="{FF2B5EF4-FFF2-40B4-BE49-F238E27FC236}">
                <a16:creationId xmlns:a16="http://schemas.microsoft.com/office/drawing/2014/main" id="{0222FD10-35D1-4308-AD9B-CEF8ABB9380B}"/>
              </a:ext>
            </a:extLst>
          </p:cNvPr>
          <p:cNvSpPr/>
          <p:nvPr/>
        </p:nvSpPr>
        <p:spPr>
          <a:xfrm>
            <a:off x="1902874" y="2982188"/>
            <a:ext cx="1527982" cy="208519"/>
          </a:xfrm>
          <a:prstGeom prst="rect">
            <a:avLst/>
          </a:prstGeom>
        </p:spPr>
        <p:txBody>
          <a:bodyPr wrap="none">
            <a:spAutoFit/>
          </a:bodyPr>
          <a:lstStyle/>
          <a:p>
            <a:r>
              <a:rPr lang="pl-PL" sz="755" dirty="0">
                <a:solidFill>
                  <a:srgbClr val="0070C0"/>
                </a:solidFill>
                <a:latin typeface="Times New Roman" panose="02020603050405020304" pitchFamily="18" charset="0"/>
                <a:cs typeface="Times New Roman" panose="02020603050405020304" pitchFamily="18" charset="0"/>
              </a:rPr>
              <a:t>MATERIALS AND METHODS</a:t>
            </a:r>
          </a:p>
        </p:txBody>
      </p:sp>
      <p:sp>
        <p:nvSpPr>
          <p:cNvPr id="13" name="Prostokąt 12">
            <a:extLst>
              <a:ext uri="{FF2B5EF4-FFF2-40B4-BE49-F238E27FC236}">
                <a16:creationId xmlns:a16="http://schemas.microsoft.com/office/drawing/2014/main" id="{90CC4D7B-53B6-4455-9740-D2B91E38600C}"/>
              </a:ext>
            </a:extLst>
          </p:cNvPr>
          <p:cNvSpPr/>
          <p:nvPr/>
        </p:nvSpPr>
        <p:spPr>
          <a:xfrm>
            <a:off x="2160041" y="4236453"/>
            <a:ext cx="1043853" cy="208519"/>
          </a:xfrm>
          <a:prstGeom prst="rect">
            <a:avLst/>
          </a:prstGeom>
        </p:spPr>
        <p:txBody>
          <a:bodyPr wrap="square">
            <a:spAutoFit/>
          </a:bodyPr>
          <a:lstStyle/>
          <a:p>
            <a:pPr algn="ctr">
              <a:spcBef>
                <a:spcPts val="0"/>
              </a:spcBef>
              <a:spcAft>
                <a:spcPts val="0"/>
              </a:spcAft>
            </a:pPr>
            <a:r>
              <a:rPr lang="en-US" sz="755" dirty="0">
                <a:solidFill>
                  <a:srgbClr val="0070C0"/>
                </a:solidFill>
                <a:latin typeface="Times New Roman" panose="02020603050405020304" pitchFamily="18" charset="0"/>
                <a:cs typeface="Times New Roman" panose="02020603050405020304" pitchFamily="18" charset="0"/>
              </a:rPr>
              <a:t>RESULTS</a:t>
            </a:r>
            <a:endParaRPr lang="pl-PL" sz="755" dirty="0">
              <a:solidFill>
                <a:srgbClr val="0070C0"/>
              </a:solidFill>
              <a:latin typeface="Times New Roman" panose="02020603050405020304" pitchFamily="18" charset="0"/>
              <a:cs typeface="Times New Roman" panose="02020603050405020304" pitchFamily="18" charset="0"/>
            </a:endParaRPr>
          </a:p>
        </p:txBody>
      </p:sp>
      <p:sp>
        <p:nvSpPr>
          <p:cNvPr id="15" name="Prostokąt 14">
            <a:extLst>
              <a:ext uri="{FF2B5EF4-FFF2-40B4-BE49-F238E27FC236}">
                <a16:creationId xmlns:a16="http://schemas.microsoft.com/office/drawing/2014/main" id="{B2590376-28CC-4244-BC1F-6774942A5028}"/>
              </a:ext>
            </a:extLst>
          </p:cNvPr>
          <p:cNvSpPr/>
          <p:nvPr/>
        </p:nvSpPr>
        <p:spPr>
          <a:xfrm>
            <a:off x="215328" y="4422513"/>
            <a:ext cx="4933281" cy="706347"/>
          </a:xfrm>
          <a:prstGeom prst="rect">
            <a:avLst/>
          </a:prstGeom>
        </p:spPr>
        <p:txBody>
          <a:bodyPr wrap="square">
            <a:spAutoFit/>
          </a:bodyPr>
          <a:lstStyle/>
          <a:p>
            <a:pPr marL="18669">
              <a:lnSpc>
                <a:spcPct val="95000"/>
              </a:lnSpc>
              <a:spcAft>
                <a:spcPts val="0"/>
              </a:spcAft>
            </a:pPr>
            <a:r>
              <a:rPr lang="en-US" sz="600" dirty="0">
                <a:latin typeface="Times New Roman" panose="02020603050405020304" pitchFamily="18" charset="0"/>
                <a:cs typeface="Times New Roman" panose="02020603050405020304" pitchFamily="18" charset="0"/>
              </a:rPr>
              <a:t>It was demonstrated that the best variant was seed inoculation with </a:t>
            </a:r>
            <a:r>
              <a:rPr lang="en-US" sz="600" i="1" dirty="0" err="1">
                <a:latin typeface="Times New Roman" panose="02020603050405020304" pitchFamily="18" charset="0"/>
                <a:cs typeface="Times New Roman" panose="02020603050405020304" pitchFamily="18" charset="0"/>
              </a:rPr>
              <a:t>Bradyrhizobium</a:t>
            </a:r>
            <a:r>
              <a:rPr lang="en-US" sz="600" i="1" dirty="0">
                <a:latin typeface="Times New Roman" panose="02020603050405020304" pitchFamily="18" charset="0"/>
                <a:cs typeface="Times New Roman" panose="02020603050405020304" pitchFamily="18" charset="0"/>
              </a:rPr>
              <a:t> japonicum </a:t>
            </a:r>
            <a:r>
              <a:rPr lang="en-US" sz="600" dirty="0">
                <a:latin typeface="Times New Roman" panose="02020603050405020304" pitchFamily="18" charset="0"/>
                <a:cs typeface="Times New Roman" panose="02020603050405020304" pitchFamily="18" charset="0"/>
              </a:rPr>
              <a:t>in combination with foliar titanium application. As a result of this treatments, a significant increase in nodulation, soil plant analysis development (SPAD) index, leaf area index (LAI) and seed yield (by 0.33 t⸱ha</a:t>
            </a:r>
            <a:r>
              <a:rPr lang="en-US" sz="600" baseline="30000" dirty="0">
                <a:latin typeface="Times New Roman" panose="02020603050405020304" pitchFamily="18" charset="0"/>
                <a:cs typeface="Times New Roman" panose="02020603050405020304" pitchFamily="18" charset="0"/>
              </a:rPr>
              <a:t>-1</a:t>
            </a:r>
            <a:r>
              <a:rPr lang="en-US" sz="600" dirty="0">
                <a:latin typeface="Times New Roman" panose="02020603050405020304" pitchFamily="18" charset="0"/>
                <a:cs typeface="Times New Roman" panose="02020603050405020304" pitchFamily="18" charset="0"/>
              </a:rPr>
              <a:t>) was obtained compared to the control</a:t>
            </a:r>
            <a:r>
              <a:rPr lang="pl-PL" sz="600" dirty="0">
                <a:latin typeface="Times New Roman" panose="02020603050405020304" pitchFamily="18" charset="0"/>
                <a:cs typeface="Times New Roman" panose="02020603050405020304" pitchFamily="18" charset="0"/>
              </a:rPr>
              <a:t> (Fig. 1)</a:t>
            </a:r>
            <a:r>
              <a:rPr lang="en-US" sz="600" dirty="0">
                <a:latin typeface="Times New Roman" panose="02020603050405020304" pitchFamily="18" charset="0"/>
                <a:cs typeface="Times New Roman" panose="02020603050405020304" pitchFamily="18" charset="0"/>
              </a:rPr>
              <a:t>. In addition, the content of total protein in the seeds increased, while the content of crude fat decreased, which significantly modified the yield of both components. Soybean yielded variably during the study years and the difference obtained between 2021 and 2022 was 0.89 t⸱ha</a:t>
            </a:r>
            <a:r>
              <a:rPr lang="en-US" sz="600" baseline="30000" dirty="0">
                <a:latin typeface="Times New Roman" panose="02020603050405020304" pitchFamily="18" charset="0"/>
                <a:cs typeface="Times New Roman" panose="02020603050405020304" pitchFamily="18" charset="0"/>
              </a:rPr>
              <a:t>-1</a:t>
            </a:r>
            <a:r>
              <a:rPr lang="en-US" sz="600" dirty="0">
                <a:latin typeface="Times New Roman" panose="02020603050405020304" pitchFamily="18" charset="0"/>
                <a:cs typeface="Times New Roman" panose="02020603050405020304" pitchFamily="18" charset="0"/>
              </a:rPr>
              <a:t>. Inoculation seeds with </a:t>
            </a:r>
            <a:r>
              <a:rPr lang="en-US" sz="600" i="1" dirty="0">
                <a:latin typeface="Times New Roman" panose="02020603050405020304" pitchFamily="18" charset="0"/>
                <a:cs typeface="Times New Roman" panose="02020603050405020304" pitchFamily="18" charset="0"/>
              </a:rPr>
              <a:t>B. japonicum</a:t>
            </a:r>
            <a:r>
              <a:rPr lang="en-US" sz="600" dirty="0">
                <a:latin typeface="Times New Roman" panose="02020603050405020304" pitchFamily="18" charset="0"/>
                <a:cs typeface="Times New Roman" panose="02020603050405020304" pitchFamily="18" charset="0"/>
              </a:rPr>
              <a:t>, in combination with foliar fertilization with </a:t>
            </a:r>
            <a:r>
              <a:rPr lang="en-US" sz="600" dirty="0" err="1">
                <a:latin typeface="Times New Roman" panose="02020603050405020304" pitchFamily="18" charset="0"/>
                <a:cs typeface="Times New Roman" panose="02020603050405020304" pitchFamily="18" charset="0"/>
              </a:rPr>
              <a:t>Ti</a:t>
            </a:r>
            <a:r>
              <a:rPr lang="en-US" sz="600" dirty="0">
                <a:latin typeface="Times New Roman" panose="02020603050405020304" pitchFamily="18" charset="0"/>
                <a:cs typeface="Times New Roman" panose="02020603050405020304" pitchFamily="18" charset="0"/>
              </a:rPr>
              <a:t>, could be recommended for agricultural practice, which was confirmed by economic calculations. Future experiments will assess the soybean’s response to seed inoculation or coating and fertilization with other micronutrients. </a:t>
            </a:r>
            <a:endParaRPr lang="pl-PL" sz="600" dirty="0">
              <a:latin typeface="Times New Roman" panose="02020603050405020304" pitchFamily="18" charset="0"/>
              <a:cs typeface="Times New Roman" panose="02020603050405020304" pitchFamily="18" charset="0"/>
            </a:endParaRPr>
          </a:p>
        </p:txBody>
      </p:sp>
      <p:sp>
        <p:nvSpPr>
          <p:cNvPr id="17" name="Prostokąt 16">
            <a:extLst>
              <a:ext uri="{FF2B5EF4-FFF2-40B4-BE49-F238E27FC236}">
                <a16:creationId xmlns:a16="http://schemas.microsoft.com/office/drawing/2014/main" id="{E5AF5098-E6BC-408C-B25E-A07B7697878F}"/>
              </a:ext>
            </a:extLst>
          </p:cNvPr>
          <p:cNvSpPr/>
          <p:nvPr/>
        </p:nvSpPr>
        <p:spPr>
          <a:xfrm>
            <a:off x="2817234" y="5472617"/>
            <a:ext cx="2385514" cy="738664"/>
          </a:xfrm>
          <a:prstGeom prst="rect">
            <a:avLst/>
          </a:prstGeom>
        </p:spPr>
        <p:txBody>
          <a:bodyPr wrap="square">
            <a:spAutoFit/>
          </a:bodyPr>
          <a:lstStyle/>
          <a:p>
            <a:r>
              <a:rPr lang="en-US" sz="600" dirty="0">
                <a:latin typeface="Times New Roman" panose="02020603050405020304" pitchFamily="18" charset="0"/>
                <a:cs typeface="Times New Roman" panose="02020603050405020304" pitchFamily="18" charset="0"/>
              </a:rPr>
              <a:t>The present study examined the reaction of soybean to seed inoculation with </a:t>
            </a:r>
            <a:r>
              <a:rPr lang="en-US" sz="600" dirty="0" err="1">
                <a:latin typeface="Times New Roman" panose="02020603050405020304" pitchFamily="18" charset="0"/>
                <a:cs typeface="Times New Roman" panose="02020603050405020304" pitchFamily="18" charset="0"/>
              </a:rPr>
              <a:t>Bradyrhizobium</a:t>
            </a:r>
            <a:r>
              <a:rPr lang="en-US" sz="600" dirty="0">
                <a:latin typeface="Times New Roman" panose="02020603050405020304" pitchFamily="18" charset="0"/>
                <a:cs typeface="Times New Roman" panose="02020603050405020304" pitchFamily="18" charset="0"/>
              </a:rPr>
              <a:t> japonicum and the synergistic effect of foliar fertilization with titanium. It was demonstrated that seed inoculation combined with foliar titanium application significantly increased: nodulation on roots, SPAD index, LAI index, seed protein content, as well as seed yields compared to control. </a:t>
            </a:r>
          </a:p>
        </p:txBody>
      </p:sp>
      <p:sp>
        <p:nvSpPr>
          <p:cNvPr id="20" name="Prostokąt 19">
            <a:extLst>
              <a:ext uri="{FF2B5EF4-FFF2-40B4-BE49-F238E27FC236}">
                <a16:creationId xmlns:a16="http://schemas.microsoft.com/office/drawing/2014/main" id="{373655E9-785C-4782-8569-DDAF9DFFA5DE}"/>
              </a:ext>
            </a:extLst>
          </p:cNvPr>
          <p:cNvSpPr/>
          <p:nvPr/>
        </p:nvSpPr>
        <p:spPr>
          <a:xfrm>
            <a:off x="2170565" y="6458506"/>
            <a:ext cx="837089" cy="208519"/>
          </a:xfrm>
          <a:prstGeom prst="rect">
            <a:avLst/>
          </a:prstGeom>
        </p:spPr>
        <p:txBody>
          <a:bodyPr wrap="none">
            <a:spAutoFit/>
          </a:bodyPr>
          <a:lstStyle/>
          <a:p>
            <a:pPr algn="ctr">
              <a:spcBef>
                <a:spcPts val="0"/>
              </a:spcBef>
              <a:spcAft>
                <a:spcPts val="0"/>
              </a:spcAft>
            </a:pPr>
            <a:r>
              <a:rPr lang="en-US" sz="755" dirty="0">
                <a:solidFill>
                  <a:srgbClr val="0070C0"/>
                </a:solidFill>
                <a:latin typeface="Times New Roman" panose="02020603050405020304" pitchFamily="18" charset="0"/>
                <a:cs typeface="Times New Roman" panose="02020603050405020304" pitchFamily="18" charset="0"/>
              </a:rPr>
              <a:t>REFERENCES</a:t>
            </a:r>
            <a:endParaRPr lang="pl-PL" sz="755" dirty="0">
              <a:solidFill>
                <a:srgbClr val="0070C0"/>
              </a:solidFill>
              <a:latin typeface="Times New Roman" panose="02020603050405020304" pitchFamily="18" charset="0"/>
              <a:cs typeface="Times New Roman" panose="02020603050405020304" pitchFamily="18" charset="0"/>
            </a:endParaRPr>
          </a:p>
        </p:txBody>
      </p:sp>
      <p:sp>
        <p:nvSpPr>
          <p:cNvPr id="22" name="Prostokąt 21">
            <a:extLst>
              <a:ext uri="{FF2B5EF4-FFF2-40B4-BE49-F238E27FC236}">
                <a16:creationId xmlns:a16="http://schemas.microsoft.com/office/drawing/2014/main" id="{7213CADA-2A2C-485D-AEF2-68A5CB9AFFD6}"/>
              </a:ext>
            </a:extLst>
          </p:cNvPr>
          <p:cNvSpPr/>
          <p:nvPr/>
        </p:nvSpPr>
        <p:spPr>
          <a:xfrm>
            <a:off x="16513" y="6690490"/>
            <a:ext cx="5300704" cy="933461"/>
          </a:xfrm>
          <a:prstGeom prst="rect">
            <a:avLst/>
          </a:prstGeom>
        </p:spPr>
        <p:txBody>
          <a:bodyPr wrap="square">
            <a:spAutoFit/>
          </a:bodyPr>
          <a:lstStyle/>
          <a:p>
            <a:pPr marL="228600" lvl="0" indent="-138113">
              <a:buFont typeface="+mj-lt"/>
              <a:buAutoNum type="arabicPeriod"/>
            </a:pPr>
            <a:r>
              <a:rPr lang="en-US" sz="600" b="0" dirty="0" err="1">
                <a:latin typeface="Times New Roman" panose="02020603050405020304" pitchFamily="18" charset="0"/>
                <a:cs typeface="Times New Roman" panose="02020603050405020304" pitchFamily="18" charset="0"/>
              </a:rPr>
              <a:t>Iturralde</a:t>
            </a:r>
            <a:r>
              <a:rPr lang="en-US" sz="600" b="0" dirty="0">
                <a:latin typeface="Times New Roman" panose="02020603050405020304" pitchFamily="18" charset="0"/>
                <a:cs typeface="Times New Roman" panose="02020603050405020304" pitchFamily="18" charset="0"/>
              </a:rPr>
              <a:t>, E.T.; </a:t>
            </a:r>
            <a:r>
              <a:rPr lang="en-US" sz="600" b="0" dirty="0" err="1">
                <a:latin typeface="Times New Roman" panose="02020603050405020304" pitchFamily="18" charset="0"/>
                <a:cs typeface="Times New Roman" panose="02020603050405020304" pitchFamily="18" charset="0"/>
              </a:rPr>
              <a:t>Covelli</a:t>
            </a:r>
            <a:r>
              <a:rPr lang="en-US" sz="600" b="0" dirty="0">
                <a:latin typeface="Times New Roman" panose="02020603050405020304" pitchFamily="18" charset="0"/>
                <a:cs typeface="Times New Roman" panose="02020603050405020304" pitchFamily="18" charset="0"/>
              </a:rPr>
              <a:t>, J.M.; Álvarez, F.; Pérez-</a:t>
            </a:r>
            <a:r>
              <a:rPr lang="en-US" sz="600" b="0" dirty="0" err="1">
                <a:latin typeface="Times New Roman" panose="02020603050405020304" pitchFamily="18" charset="0"/>
                <a:cs typeface="Times New Roman" panose="02020603050405020304" pitchFamily="18" charset="0"/>
              </a:rPr>
              <a:t>Giménez</a:t>
            </a:r>
            <a:r>
              <a:rPr lang="en-US" sz="600" b="0" dirty="0">
                <a:latin typeface="Times New Roman" panose="02020603050405020304" pitchFamily="18" charset="0"/>
                <a:cs typeface="Times New Roman" panose="02020603050405020304" pitchFamily="18" charset="0"/>
              </a:rPr>
              <a:t>, J.; </a:t>
            </a:r>
            <a:r>
              <a:rPr lang="en-US" sz="600" b="0" dirty="0" err="1">
                <a:latin typeface="Times New Roman" panose="02020603050405020304" pitchFamily="18" charset="0"/>
                <a:cs typeface="Times New Roman" panose="02020603050405020304" pitchFamily="18" charset="0"/>
              </a:rPr>
              <a:t>Arrese</a:t>
            </a:r>
            <a:r>
              <a:rPr lang="en-US" sz="600" b="0" dirty="0">
                <a:latin typeface="Times New Roman" panose="02020603050405020304" pitchFamily="18" charset="0"/>
                <a:cs typeface="Times New Roman" panose="02020603050405020304" pitchFamily="18" charset="0"/>
              </a:rPr>
              <a:t>-Igor, C.; </a:t>
            </a:r>
            <a:r>
              <a:rPr lang="en-US" sz="600" b="0" dirty="0" err="1">
                <a:latin typeface="Times New Roman" panose="02020603050405020304" pitchFamily="18" charset="0"/>
                <a:cs typeface="Times New Roman" panose="02020603050405020304" pitchFamily="18" charset="0"/>
              </a:rPr>
              <a:t>Lodeiro</a:t>
            </a:r>
            <a:r>
              <a:rPr lang="en-US" sz="600" b="0" dirty="0">
                <a:latin typeface="Times New Roman" panose="02020603050405020304" pitchFamily="18" charset="0"/>
                <a:cs typeface="Times New Roman" panose="02020603050405020304" pitchFamily="18" charset="0"/>
              </a:rPr>
              <a:t>, A.R. Soybean-</a:t>
            </a:r>
            <a:r>
              <a:rPr lang="en-US" sz="600" b="0" dirty="0" err="1">
                <a:latin typeface="Times New Roman" panose="02020603050405020304" pitchFamily="18" charset="0"/>
                <a:cs typeface="Times New Roman" panose="02020603050405020304" pitchFamily="18" charset="0"/>
              </a:rPr>
              <a:t>nodulating</a:t>
            </a:r>
            <a:r>
              <a:rPr lang="en-US" sz="600" b="0" dirty="0">
                <a:latin typeface="Times New Roman" panose="02020603050405020304" pitchFamily="18" charset="0"/>
                <a:cs typeface="Times New Roman" panose="02020603050405020304" pitchFamily="18" charset="0"/>
              </a:rPr>
              <a:t> strains with low intrinsic competitiveness for nodulation, good symbiotic performance, and stress-tolerance isolated from soybean-cropped soils in Argentina. Front. Microbiol</a:t>
            </a:r>
            <a:r>
              <a:rPr lang="en-US" sz="600" b="0" i="1" dirty="0">
                <a:latin typeface="Times New Roman" panose="02020603050405020304" pitchFamily="18" charset="0"/>
                <a:cs typeface="Times New Roman" panose="02020603050405020304" pitchFamily="18" charset="0"/>
              </a:rPr>
              <a:t>.</a:t>
            </a:r>
            <a:r>
              <a:rPr lang="en-US" sz="600" b="0" dirty="0">
                <a:latin typeface="Times New Roman" panose="02020603050405020304" pitchFamily="18" charset="0"/>
                <a:cs typeface="Times New Roman" panose="02020603050405020304" pitchFamily="18" charset="0"/>
              </a:rPr>
              <a:t> 2019, 10, 1061. </a:t>
            </a:r>
            <a:endParaRPr lang="pl-PL" sz="600" b="0" dirty="0">
              <a:latin typeface="Times New Roman" panose="02020603050405020304" pitchFamily="18" charset="0"/>
              <a:cs typeface="Times New Roman" panose="02020603050405020304" pitchFamily="18" charset="0"/>
            </a:endParaRPr>
          </a:p>
          <a:p>
            <a:pPr marL="228600" lvl="0" indent="-138113">
              <a:buFont typeface="+mj-lt"/>
              <a:buAutoNum type="arabicPeriod"/>
            </a:pPr>
            <a:r>
              <a:rPr lang="en-US" sz="600" b="0" dirty="0">
                <a:latin typeface="Times New Roman" panose="02020603050405020304" pitchFamily="18" charset="0"/>
                <a:cs typeface="Times New Roman" panose="02020603050405020304" pitchFamily="18" charset="0"/>
              </a:rPr>
              <a:t>Watson, C.A.; </a:t>
            </a:r>
            <a:r>
              <a:rPr lang="en-US" sz="600" b="0" dirty="0" err="1">
                <a:latin typeface="Times New Roman" panose="02020603050405020304" pitchFamily="18" charset="0"/>
                <a:cs typeface="Times New Roman" panose="02020603050405020304" pitchFamily="18" charset="0"/>
              </a:rPr>
              <a:t>Reckling</a:t>
            </a:r>
            <a:r>
              <a:rPr lang="en-US" sz="600" b="0" dirty="0">
                <a:latin typeface="Times New Roman" panose="02020603050405020304" pitchFamily="18" charset="0"/>
                <a:cs typeface="Times New Roman" panose="02020603050405020304" pitchFamily="18" charset="0"/>
              </a:rPr>
              <a:t>, M.; </a:t>
            </a:r>
            <a:r>
              <a:rPr lang="en-US" sz="600" b="0" dirty="0" err="1">
                <a:latin typeface="Times New Roman" panose="02020603050405020304" pitchFamily="18" charset="0"/>
                <a:cs typeface="Times New Roman" panose="02020603050405020304" pitchFamily="18" charset="0"/>
              </a:rPr>
              <a:t>Preissel</a:t>
            </a:r>
            <a:r>
              <a:rPr lang="en-US" sz="600" b="0" dirty="0">
                <a:latin typeface="Times New Roman" panose="02020603050405020304" pitchFamily="18" charset="0"/>
                <a:cs typeface="Times New Roman" panose="02020603050405020304" pitchFamily="18" charset="0"/>
              </a:rPr>
              <a:t>, S.; Bachinger, J.; </a:t>
            </a:r>
            <a:r>
              <a:rPr lang="en-US" sz="600" b="0" dirty="0" err="1">
                <a:latin typeface="Times New Roman" panose="02020603050405020304" pitchFamily="18" charset="0"/>
                <a:cs typeface="Times New Roman" panose="02020603050405020304" pitchFamily="18" charset="0"/>
              </a:rPr>
              <a:t>Bergkvist</a:t>
            </a:r>
            <a:r>
              <a:rPr lang="en-US" sz="600" b="0" dirty="0">
                <a:latin typeface="Times New Roman" panose="02020603050405020304" pitchFamily="18" charset="0"/>
                <a:cs typeface="Times New Roman" panose="02020603050405020304" pitchFamily="18" charset="0"/>
              </a:rPr>
              <a:t>, G.; Kuhlman, T.; </a:t>
            </a:r>
            <a:r>
              <a:rPr lang="en-US" sz="600" b="0" dirty="0" err="1">
                <a:latin typeface="Times New Roman" panose="02020603050405020304" pitchFamily="18" charset="0"/>
                <a:cs typeface="Times New Roman" panose="02020603050405020304" pitchFamily="18" charset="0"/>
              </a:rPr>
              <a:t>Lindström</a:t>
            </a:r>
            <a:r>
              <a:rPr lang="en-US" sz="600" b="0" dirty="0">
                <a:latin typeface="Times New Roman" panose="02020603050405020304" pitchFamily="18" charset="0"/>
                <a:cs typeface="Times New Roman" panose="02020603050405020304" pitchFamily="18" charset="0"/>
              </a:rPr>
              <a:t>, K.; </a:t>
            </a:r>
            <a:r>
              <a:rPr lang="en-US" sz="600" b="0" dirty="0" err="1">
                <a:latin typeface="Times New Roman" panose="02020603050405020304" pitchFamily="18" charset="0"/>
                <a:cs typeface="Times New Roman" panose="02020603050405020304" pitchFamily="18" charset="0"/>
              </a:rPr>
              <a:t>Nemecek</a:t>
            </a:r>
            <a:r>
              <a:rPr lang="en-US" sz="600" b="0" dirty="0">
                <a:latin typeface="Times New Roman" panose="02020603050405020304" pitchFamily="18" charset="0"/>
                <a:cs typeface="Times New Roman" panose="02020603050405020304" pitchFamily="18" charset="0"/>
              </a:rPr>
              <a:t>, T.; </a:t>
            </a:r>
            <a:r>
              <a:rPr lang="en-US" sz="600" b="0" dirty="0" err="1">
                <a:latin typeface="Times New Roman" panose="02020603050405020304" pitchFamily="18" charset="0"/>
                <a:cs typeface="Times New Roman" panose="02020603050405020304" pitchFamily="18" charset="0"/>
              </a:rPr>
              <a:t>Topp</a:t>
            </a:r>
            <a:r>
              <a:rPr lang="en-US" sz="600" b="0" dirty="0">
                <a:latin typeface="Times New Roman" panose="02020603050405020304" pitchFamily="18" charset="0"/>
                <a:cs typeface="Times New Roman" panose="02020603050405020304" pitchFamily="18" charset="0"/>
              </a:rPr>
              <a:t>, C.F.E.; </a:t>
            </a:r>
            <a:r>
              <a:rPr lang="en-US" sz="600" b="0" dirty="0" err="1">
                <a:latin typeface="Times New Roman" panose="02020603050405020304" pitchFamily="18" charset="0"/>
                <a:cs typeface="Times New Roman" panose="02020603050405020304" pitchFamily="18" charset="0"/>
              </a:rPr>
              <a:t>Vanhatalo</a:t>
            </a:r>
            <a:r>
              <a:rPr lang="en-US" sz="600" b="0" dirty="0">
                <a:latin typeface="Times New Roman" panose="02020603050405020304" pitchFamily="18" charset="0"/>
                <a:cs typeface="Times New Roman" panose="02020603050405020304" pitchFamily="18" charset="0"/>
              </a:rPr>
              <a:t>, A.; Zander, P.; Murphy-</a:t>
            </a:r>
            <a:r>
              <a:rPr lang="en-US" sz="600" b="0" dirty="0" err="1">
                <a:latin typeface="Times New Roman" panose="02020603050405020304" pitchFamily="18" charset="0"/>
                <a:cs typeface="Times New Roman" panose="02020603050405020304" pitchFamily="18" charset="0"/>
              </a:rPr>
              <a:t>Bokern</a:t>
            </a:r>
            <a:r>
              <a:rPr lang="en-US" sz="600" b="0" dirty="0">
                <a:latin typeface="Times New Roman" panose="02020603050405020304" pitchFamily="18" charset="0"/>
                <a:cs typeface="Times New Roman" panose="02020603050405020304" pitchFamily="18" charset="0"/>
              </a:rPr>
              <a:t>, D.; Stoddard, F.L. Chapter Four - Grain legume production and use in European agricultural systems. Adv. </a:t>
            </a:r>
            <a:r>
              <a:rPr lang="en-US" sz="600" b="0" dirty="0" err="1">
                <a:latin typeface="Times New Roman" panose="02020603050405020304" pitchFamily="18" charset="0"/>
                <a:cs typeface="Times New Roman" panose="02020603050405020304" pitchFamily="18" charset="0"/>
              </a:rPr>
              <a:t>Agron</a:t>
            </a:r>
            <a:r>
              <a:rPr lang="en-US" sz="600" b="0" dirty="0">
                <a:latin typeface="Times New Roman" panose="02020603050405020304" pitchFamily="18" charset="0"/>
                <a:cs typeface="Times New Roman" panose="02020603050405020304" pitchFamily="18" charset="0"/>
              </a:rPr>
              <a:t>. 2017, 144, 235–303. </a:t>
            </a:r>
            <a:endParaRPr lang="pl-PL" sz="600" b="0" dirty="0">
              <a:latin typeface="Times New Roman" panose="02020603050405020304" pitchFamily="18" charset="0"/>
              <a:cs typeface="Times New Roman" panose="02020603050405020304" pitchFamily="18" charset="0"/>
            </a:endParaRPr>
          </a:p>
          <a:p>
            <a:pPr marL="228600" lvl="0" indent="-138113">
              <a:buFont typeface="+mj-lt"/>
              <a:buAutoNum type="arabicPeriod"/>
            </a:pPr>
            <a:r>
              <a:rPr lang="pl-PL" sz="600" b="0" dirty="0" err="1">
                <a:latin typeface="Times New Roman" panose="02020603050405020304" pitchFamily="18" charset="0"/>
                <a:cs typeface="Times New Roman" panose="02020603050405020304" pitchFamily="18" charset="0"/>
              </a:rPr>
              <a:t>Hussain</a:t>
            </a:r>
            <a:r>
              <a:rPr lang="pl-PL" sz="600" b="0" dirty="0">
                <a:latin typeface="Times New Roman" panose="02020603050405020304" pitchFamily="18" charset="0"/>
                <a:cs typeface="Times New Roman" panose="02020603050405020304" pitchFamily="18" charset="0"/>
              </a:rPr>
              <a:t>, S., </a:t>
            </a:r>
            <a:r>
              <a:rPr lang="pl-PL" sz="600" b="0" dirty="0" err="1">
                <a:latin typeface="Times New Roman" panose="02020603050405020304" pitchFamily="18" charset="0"/>
                <a:cs typeface="Times New Roman" panose="02020603050405020304" pitchFamily="18" charset="0"/>
              </a:rPr>
              <a:t>Iqbal</a:t>
            </a:r>
            <a:r>
              <a:rPr lang="pl-PL" sz="600" b="0" dirty="0">
                <a:latin typeface="Times New Roman" panose="02020603050405020304" pitchFamily="18" charset="0"/>
                <a:cs typeface="Times New Roman" panose="02020603050405020304" pitchFamily="18" charset="0"/>
              </a:rPr>
              <a:t>, N., </a:t>
            </a:r>
            <a:r>
              <a:rPr lang="pl-PL" sz="600" b="0" dirty="0" err="1">
                <a:latin typeface="Times New Roman" panose="02020603050405020304" pitchFamily="18" charset="0"/>
                <a:cs typeface="Times New Roman" panose="02020603050405020304" pitchFamily="18" charset="0"/>
              </a:rPr>
              <a:t>Brestic</a:t>
            </a:r>
            <a:r>
              <a:rPr lang="pl-PL" sz="600" b="0" dirty="0">
                <a:latin typeface="Times New Roman" panose="02020603050405020304" pitchFamily="18" charset="0"/>
                <a:cs typeface="Times New Roman" panose="02020603050405020304" pitchFamily="18" charset="0"/>
              </a:rPr>
              <a:t>, M., </a:t>
            </a:r>
            <a:r>
              <a:rPr lang="pl-PL" sz="600" b="0" dirty="0" err="1">
                <a:latin typeface="Times New Roman" panose="02020603050405020304" pitchFamily="18" charset="0"/>
                <a:cs typeface="Times New Roman" panose="02020603050405020304" pitchFamily="18" charset="0"/>
              </a:rPr>
              <a:t>Raza</a:t>
            </a:r>
            <a:r>
              <a:rPr lang="pl-PL" sz="600" b="0" dirty="0">
                <a:latin typeface="Times New Roman" panose="02020603050405020304" pitchFamily="18" charset="0"/>
                <a:cs typeface="Times New Roman" panose="02020603050405020304" pitchFamily="18" charset="0"/>
              </a:rPr>
              <a:t>, M. A., </a:t>
            </a:r>
            <a:r>
              <a:rPr lang="pl-PL" sz="600" b="0" dirty="0" err="1">
                <a:latin typeface="Times New Roman" panose="02020603050405020304" pitchFamily="18" charset="0"/>
                <a:cs typeface="Times New Roman" panose="02020603050405020304" pitchFamily="18" charset="0"/>
              </a:rPr>
              <a:t>Pang</a:t>
            </a:r>
            <a:r>
              <a:rPr lang="pl-PL" sz="600" b="0" dirty="0">
                <a:latin typeface="Times New Roman" panose="02020603050405020304" pitchFamily="18" charset="0"/>
                <a:cs typeface="Times New Roman" panose="02020603050405020304" pitchFamily="18" charset="0"/>
              </a:rPr>
              <a:t>, T., </a:t>
            </a:r>
            <a:r>
              <a:rPr lang="pl-PL" sz="600" b="0" dirty="0" err="1">
                <a:latin typeface="Times New Roman" panose="02020603050405020304" pitchFamily="18" charset="0"/>
                <a:cs typeface="Times New Roman" panose="02020603050405020304" pitchFamily="18" charset="0"/>
              </a:rPr>
              <a:t>Langham</a:t>
            </a:r>
            <a:r>
              <a:rPr lang="pl-PL" sz="600" b="0" dirty="0">
                <a:latin typeface="Times New Roman" panose="02020603050405020304" pitchFamily="18" charset="0"/>
                <a:cs typeface="Times New Roman" panose="02020603050405020304" pitchFamily="18" charset="0"/>
              </a:rPr>
              <a:t>, D. R., ... &amp; Yang, W. </a:t>
            </a:r>
            <a:r>
              <a:rPr lang="pl-PL" sz="600" b="0" dirty="0" err="1">
                <a:latin typeface="Times New Roman" panose="02020603050405020304" pitchFamily="18" charset="0"/>
                <a:cs typeface="Times New Roman" panose="02020603050405020304" pitchFamily="18" charset="0"/>
              </a:rPr>
              <a:t>Changes</a:t>
            </a:r>
            <a:r>
              <a:rPr lang="pl-PL" sz="600" b="0" dirty="0">
                <a:latin typeface="Times New Roman" panose="02020603050405020304" pitchFamily="18" charset="0"/>
                <a:cs typeface="Times New Roman" panose="02020603050405020304" pitchFamily="18" charset="0"/>
              </a:rPr>
              <a:t> in </a:t>
            </a:r>
            <a:r>
              <a:rPr lang="pl-PL" sz="600" b="0" dirty="0" err="1">
                <a:latin typeface="Times New Roman" panose="02020603050405020304" pitchFamily="18" charset="0"/>
                <a:cs typeface="Times New Roman" panose="02020603050405020304" pitchFamily="18" charset="0"/>
              </a:rPr>
              <a:t>morphology</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chlorophyll</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fluorescence</a:t>
            </a:r>
            <a:r>
              <a:rPr lang="pl-PL" sz="600" b="0" dirty="0">
                <a:latin typeface="Times New Roman" panose="02020603050405020304" pitchFamily="18" charset="0"/>
                <a:cs typeface="Times New Roman" panose="02020603050405020304" pitchFamily="18" charset="0"/>
              </a:rPr>
              <a:t> performance and </a:t>
            </a:r>
            <a:r>
              <a:rPr lang="pl-PL" sz="600" b="0" dirty="0" err="1">
                <a:latin typeface="Times New Roman" panose="02020603050405020304" pitchFamily="18" charset="0"/>
                <a:cs typeface="Times New Roman" panose="02020603050405020304" pitchFamily="18" charset="0"/>
              </a:rPr>
              <a:t>Rubisco</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activity</a:t>
            </a:r>
            <a:r>
              <a:rPr lang="pl-PL" sz="600" b="0" dirty="0">
                <a:latin typeface="Times New Roman" panose="02020603050405020304" pitchFamily="18" charset="0"/>
                <a:cs typeface="Times New Roman" panose="02020603050405020304" pitchFamily="18" charset="0"/>
              </a:rPr>
              <a:t> of </a:t>
            </a:r>
            <a:r>
              <a:rPr lang="pl-PL" sz="600" b="0" dirty="0" err="1">
                <a:latin typeface="Times New Roman" panose="02020603050405020304" pitchFamily="18" charset="0"/>
                <a:cs typeface="Times New Roman" panose="02020603050405020304" pitchFamily="18" charset="0"/>
              </a:rPr>
              <a:t>soybean</a:t>
            </a:r>
            <a:r>
              <a:rPr lang="pl-PL" sz="600" b="0" dirty="0">
                <a:latin typeface="Times New Roman" panose="02020603050405020304" pitchFamily="18" charset="0"/>
                <a:cs typeface="Times New Roman" panose="02020603050405020304" pitchFamily="18" charset="0"/>
              </a:rPr>
              <a:t> in </a:t>
            </a:r>
            <a:r>
              <a:rPr lang="pl-PL" sz="600" b="0" dirty="0" err="1">
                <a:latin typeface="Times New Roman" panose="02020603050405020304" pitchFamily="18" charset="0"/>
                <a:cs typeface="Times New Roman" panose="02020603050405020304" pitchFamily="18" charset="0"/>
              </a:rPr>
              <a:t>response</a:t>
            </a:r>
            <a:r>
              <a:rPr lang="pl-PL" sz="600" b="0" dirty="0">
                <a:latin typeface="Times New Roman" panose="02020603050405020304" pitchFamily="18" charset="0"/>
                <a:cs typeface="Times New Roman" panose="02020603050405020304" pitchFamily="18" charset="0"/>
              </a:rPr>
              <a:t> to </a:t>
            </a:r>
            <a:r>
              <a:rPr lang="pl-PL" sz="600" b="0" dirty="0" err="1">
                <a:latin typeface="Times New Roman" panose="02020603050405020304" pitchFamily="18" charset="0"/>
                <a:cs typeface="Times New Roman" panose="02020603050405020304" pitchFamily="18" charset="0"/>
              </a:rPr>
              <a:t>foliar</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application</a:t>
            </a:r>
            <a:r>
              <a:rPr lang="pl-PL" sz="600" b="0" dirty="0">
                <a:latin typeface="Times New Roman" panose="02020603050405020304" pitchFamily="18" charset="0"/>
                <a:cs typeface="Times New Roman" panose="02020603050405020304" pitchFamily="18" charset="0"/>
              </a:rPr>
              <a:t> of </a:t>
            </a:r>
            <a:r>
              <a:rPr lang="pl-PL" sz="600" b="0" dirty="0" err="1">
                <a:latin typeface="Times New Roman" panose="02020603050405020304" pitchFamily="18" charset="0"/>
                <a:cs typeface="Times New Roman" panose="02020603050405020304" pitchFamily="18" charset="0"/>
              </a:rPr>
              <a:t>ionic</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titanium</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under</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normal</a:t>
            </a:r>
            <a:r>
              <a:rPr lang="pl-PL" sz="600" b="0" dirty="0">
                <a:latin typeface="Times New Roman" panose="02020603050405020304" pitchFamily="18" charset="0"/>
                <a:cs typeface="Times New Roman" panose="02020603050405020304" pitchFamily="18" charset="0"/>
              </a:rPr>
              <a:t> </a:t>
            </a:r>
            <a:r>
              <a:rPr lang="pl-PL" sz="600" b="0" dirty="0" err="1">
                <a:latin typeface="Times New Roman" panose="02020603050405020304" pitchFamily="18" charset="0"/>
                <a:cs typeface="Times New Roman" panose="02020603050405020304" pitchFamily="18" charset="0"/>
              </a:rPr>
              <a:t>light</a:t>
            </a:r>
            <a:r>
              <a:rPr lang="pl-PL" sz="600" b="0" dirty="0">
                <a:latin typeface="Times New Roman" panose="02020603050405020304" pitchFamily="18" charset="0"/>
                <a:cs typeface="Times New Roman" panose="02020603050405020304" pitchFamily="18" charset="0"/>
              </a:rPr>
              <a:t> and </a:t>
            </a:r>
            <a:r>
              <a:rPr lang="pl-PL" sz="600" b="0" dirty="0" err="1">
                <a:latin typeface="Times New Roman" panose="02020603050405020304" pitchFamily="18" charset="0"/>
                <a:cs typeface="Times New Roman" panose="02020603050405020304" pitchFamily="18" charset="0"/>
              </a:rPr>
              <a:t>shade</a:t>
            </a:r>
            <a:r>
              <a:rPr lang="pl-PL" sz="600" b="0" dirty="0">
                <a:latin typeface="Times New Roman" panose="02020603050405020304" pitchFamily="18" charset="0"/>
                <a:cs typeface="Times New Roman" panose="02020603050405020304" pitchFamily="18" charset="0"/>
              </a:rPr>
              <a:t> environment. </a:t>
            </a:r>
            <a:r>
              <a:rPr lang="pl-PL" sz="600" b="0" dirty="0" err="1">
                <a:latin typeface="Times New Roman" panose="02020603050405020304" pitchFamily="18" charset="0"/>
                <a:cs typeface="Times New Roman" panose="02020603050405020304" pitchFamily="18" charset="0"/>
              </a:rPr>
              <a:t>Sci</a:t>
            </a:r>
            <a:r>
              <a:rPr lang="pl-PL" sz="600" b="0" dirty="0">
                <a:latin typeface="Times New Roman" panose="02020603050405020304" pitchFamily="18" charset="0"/>
                <a:cs typeface="Times New Roman" panose="02020603050405020304" pitchFamily="18" charset="0"/>
              </a:rPr>
              <a:t>. Total </a:t>
            </a:r>
            <a:r>
              <a:rPr lang="pl-PL" sz="600" b="0" dirty="0" err="1">
                <a:latin typeface="Times New Roman" panose="02020603050405020304" pitchFamily="18" charset="0"/>
                <a:cs typeface="Times New Roman" panose="02020603050405020304" pitchFamily="18" charset="0"/>
              </a:rPr>
              <a:t>Environ</a:t>
            </a:r>
            <a:r>
              <a:rPr lang="pl-PL" sz="600" b="0" dirty="0">
                <a:latin typeface="Times New Roman" panose="02020603050405020304" pitchFamily="18" charset="0"/>
                <a:cs typeface="Times New Roman" panose="02020603050405020304" pitchFamily="18" charset="0"/>
              </a:rPr>
              <a:t>. 2019,  658, 626-637.</a:t>
            </a:r>
          </a:p>
          <a:p>
            <a:pPr marL="228600" lvl="0" indent="-138113">
              <a:buFont typeface="+mj-lt"/>
              <a:buAutoNum type="arabicPeriod"/>
            </a:pPr>
            <a:endParaRPr lang="pl-PL" sz="600" dirty="0">
              <a:latin typeface="Times New Roman" panose="02020603050405020304" pitchFamily="18" charset="0"/>
              <a:cs typeface="Times New Roman" panose="02020603050405020304" pitchFamily="18" charset="0"/>
            </a:endParaRPr>
          </a:p>
          <a:p>
            <a:pPr>
              <a:lnSpc>
                <a:spcPct val="150000"/>
              </a:lnSpc>
            </a:pPr>
            <a:endParaRPr lang="pl-PL" sz="504" dirty="0">
              <a:latin typeface="Times New Roman" panose="02020603050405020304" pitchFamily="18" charset="0"/>
              <a:cs typeface="Times New Roman" panose="02020603050405020304" pitchFamily="18" charset="0"/>
            </a:endParaRPr>
          </a:p>
        </p:txBody>
      </p:sp>
      <p:pic>
        <p:nvPicPr>
          <p:cNvPr id="7" name="Obraz 6">
            <a:extLst>
              <a:ext uri="{FF2B5EF4-FFF2-40B4-BE49-F238E27FC236}">
                <a16:creationId xmlns:a16="http://schemas.microsoft.com/office/drawing/2014/main" id="{17DF684F-D33D-43C2-831F-781C61A1DD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6713" y="1277746"/>
            <a:ext cx="1135071" cy="851304"/>
          </a:xfrm>
          <a:prstGeom prst="rect">
            <a:avLst/>
          </a:prstGeom>
        </p:spPr>
      </p:pic>
      <p:pic>
        <p:nvPicPr>
          <p:cNvPr id="8" name="Obraz 7">
            <a:extLst>
              <a:ext uri="{FF2B5EF4-FFF2-40B4-BE49-F238E27FC236}">
                <a16:creationId xmlns:a16="http://schemas.microsoft.com/office/drawing/2014/main" id="{4DDBB914-5AF0-4B28-896B-745CFED29E46}"/>
              </a:ext>
            </a:extLst>
          </p:cNvPr>
          <p:cNvPicPr>
            <a:picLocks noChangeAspect="1"/>
          </p:cNvPicPr>
          <p:nvPr/>
        </p:nvPicPr>
        <p:blipFill>
          <a:blip r:embed="rId5"/>
          <a:stretch>
            <a:fillRect/>
          </a:stretch>
        </p:blipFill>
        <p:spPr>
          <a:xfrm>
            <a:off x="468090" y="110604"/>
            <a:ext cx="4536504" cy="714203"/>
          </a:xfrm>
          <a:prstGeom prst="rect">
            <a:avLst/>
          </a:prstGeom>
        </p:spPr>
      </p:pic>
      <p:graphicFrame>
        <p:nvGraphicFramePr>
          <p:cNvPr id="27" name="Wykres 26">
            <a:extLst>
              <a:ext uri="{FF2B5EF4-FFF2-40B4-BE49-F238E27FC236}">
                <a16:creationId xmlns:a16="http://schemas.microsoft.com/office/drawing/2014/main" id="{CCB3F286-8FE4-46D4-AC28-0BE088974B24}"/>
              </a:ext>
            </a:extLst>
          </p:cNvPr>
          <p:cNvGraphicFramePr/>
          <p:nvPr>
            <p:extLst>
              <p:ext uri="{D42A27DB-BD31-4B8C-83A1-F6EECF244321}">
                <p14:modId xmlns:p14="http://schemas.microsoft.com/office/powerpoint/2010/main" val="2749606393"/>
              </p:ext>
            </p:extLst>
          </p:nvPr>
        </p:nvGraphicFramePr>
        <p:xfrm>
          <a:off x="396081" y="5152325"/>
          <a:ext cx="2304256" cy="104921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2541</TotalTime>
  <Words>868</Words>
  <Application>Microsoft Office PowerPoint</Application>
  <PresentationFormat>Niestandardowy</PresentationFormat>
  <Paragraphs>30</Paragraphs>
  <Slides>1</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Arial</vt:lpstr>
      <vt:lpstr>Bookman Old Style</vt:lpstr>
      <vt:lpstr>Calibri</vt:lpstr>
      <vt:lpstr>Times New Roman</vt:lpstr>
      <vt:lpstr>Motyw pakietu Office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URZ</dc:creator>
  <cp:lastModifiedBy>Wacław Jarecki</cp:lastModifiedBy>
  <cp:revision>430</cp:revision>
  <dcterms:created xsi:type="dcterms:W3CDTF">2009-06-18T10:45:35Z</dcterms:created>
  <dcterms:modified xsi:type="dcterms:W3CDTF">2023-06-20T10:08:56Z</dcterms:modified>
</cp:coreProperties>
</file>