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59" r:id="rId6"/>
    <p:sldId id="266" r:id="rId7"/>
    <p:sldId id="270" r:id="rId8"/>
    <p:sldId id="26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dzi\Desktop\doktorant&#363;ra\Konferencijos\7.%20Agriculture%20IOCAG2023%20online\krist%20kon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dzi\Desktop\doktorant&#363;ra\Konferencijos\7.%20Agriculture%20IOCAG2023%20online\krist%20konf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dzi\Desktop\doktorant&#363;ra\Konferencijos\7.%20Agriculture%20IOCAG2023%20online\krist%20konf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dzi\Desktop\doktorant&#363;ra\Konferencijos\7.%20Agriculture%20IOCAG2023%20online\krist%20konf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dzi\Desktop\doktorant&#363;ra\Konferencijos\7.%20Agriculture%20IOCAG2023%20online\krist%20konf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'ANOVA 0d'!$O$946</c:f>
              <c:strCache>
                <c:ptCount val="1"/>
                <c:pt idx="0">
                  <c:v>FRAP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 0d'!$N$947:$N$952</c:f>
              <c:strCache>
                <c:ptCount val="6"/>
                <c:pt idx="0">
                  <c:v>150</c:v>
                </c:pt>
                <c:pt idx="1">
                  <c:v>150K</c:v>
                </c:pt>
                <c:pt idx="2">
                  <c:v>200</c:v>
                </c:pt>
                <c:pt idx="3">
                  <c:v>200K</c:v>
                </c:pt>
                <c:pt idx="4">
                  <c:v>250</c:v>
                </c:pt>
                <c:pt idx="5">
                  <c:v>250K</c:v>
                </c:pt>
              </c:strCache>
            </c:strRef>
          </c:cat>
          <c:val>
            <c:numRef>
              <c:f>'ANOVA 0d'!$O$947:$O$952</c:f>
              <c:numCache>
                <c:formatCode>General</c:formatCode>
                <c:ptCount val="6"/>
                <c:pt idx="0">
                  <c:v>126.848</c:v>
                </c:pt>
                <c:pt idx="1">
                  <c:v>134.95400000000001</c:v>
                </c:pt>
                <c:pt idx="2">
                  <c:v>111.836</c:v>
                </c:pt>
                <c:pt idx="3">
                  <c:v>128.12299999999999</c:v>
                </c:pt>
                <c:pt idx="4">
                  <c:v>111.35299999999999</c:v>
                </c:pt>
                <c:pt idx="5">
                  <c:v>139.989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D-4C0D-ABE4-00DBDE2B6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8890799"/>
        <c:axId val="1977959311"/>
      </c:barChart>
      <c:catAx>
        <c:axId val="1978890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PPFD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959311"/>
        <c:crosses val="autoZero"/>
        <c:auto val="1"/>
        <c:lblAlgn val="ctr"/>
        <c:lblOffset val="100"/>
        <c:noMultiLvlLbl val="0"/>
      </c:catAx>
      <c:valAx>
        <c:axId val="1977959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µmol Trolox g-</a:t>
                </a:r>
                <a:r>
                  <a:rPr lang="en-US" sz="1000" b="0" i="0" u="none" strike="noStrike" kern="1200" baseline="3000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9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1 light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'ANOVA 1d light'!$O$946</c:f>
              <c:strCache>
                <c:ptCount val="1"/>
                <c:pt idx="0">
                  <c:v>FRAP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 1d light'!$N$947:$N$952</c:f>
              <c:strCache>
                <c:ptCount val="6"/>
                <c:pt idx="0">
                  <c:v>150</c:v>
                </c:pt>
                <c:pt idx="1">
                  <c:v>150K</c:v>
                </c:pt>
                <c:pt idx="2">
                  <c:v>200</c:v>
                </c:pt>
                <c:pt idx="3">
                  <c:v>200K</c:v>
                </c:pt>
                <c:pt idx="4">
                  <c:v>250</c:v>
                </c:pt>
                <c:pt idx="5">
                  <c:v>250K</c:v>
                </c:pt>
              </c:strCache>
            </c:strRef>
          </c:cat>
          <c:val>
            <c:numRef>
              <c:f>'ANOVA 1d light'!$O$947:$O$952</c:f>
              <c:numCache>
                <c:formatCode>General</c:formatCode>
                <c:ptCount val="6"/>
                <c:pt idx="0">
                  <c:v>127.236</c:v>
                </c:pt>
                <c:pt idx="1">
                  <c:v>140.11199999999999</c:v>
                </c:pt>
                <c:pt idx="2">
                  <c:v>112.42400000000001</c:v>
                </c:pt>
                <c:pt idx="3">
                  <c:v>138.22</c:v>
                </c:pt>
                <c:pt idx="4">
                  <c:v>117.163</c:v>
                </c:pt>
                <c:pt idx="5">
                  <c:v>144.83000000000001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F-4547-BB68-5624CF4DE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381471"/>
        <c:axId val="2106298415"/>
      </c:barChart>
      <c:catAx>
        <c:axId val="183638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PPFD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298415"/>
        <c:crosses val="autoZero"/>
        <c:auto val="1"/>
        <c:lblAlgn val="ctr"/>
        <c:lblOffset val="100"/>
        <c:noMultiLvlLbl val="0"/>
      </c:catAx>
      <c:valAx>
        <c:axId val="210629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µmol Trolox g-</a:t>
                </a:r>
                <a:r>
                  <a:rPr lang="en-US" sz="1000" b="0" i="0" u="none" strike="noStrike" kern="1200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38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1 dark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'ANOVA1d dark'!$O$951</c:f>
              <c:strCache>
                <c:ptCount val="1"/>
                <c:pt idx="0">
                  <c:v>FRAP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'ANOVA1d dark'!$N$952:$N$957</c:f>
              <c:strCache>
                <c:ptCount val="6"/>
                <c:pt idx="0">
                  <c:v>150</c:v>
                </c:pt>
                <c:pt idx="1">
                  <c:v>150K</c:v>
                </c:pt>
                <c:pt idx="2">
                  <c:v>200</c:v>
                </c:pt>
                <c:pt idx="3">
                  <c:v>200K</c:v>
                </c:pt>
                <c:pt idx="4">
                  <c:v>250</c:v>
                </c:pt>
                <c:pt idx="5">
                  <c:v>250K</c:v>
                </c:pt>
              </c:strCache>
            </c:strRef>
          </c:cat>
          <c:val>
            <c:numRef>
              <c:f>'ANOVA1d dark'!$O$952:$O$957</c:f>
              <c:numCache>
                <c:formatCode>General</c:formatCode>
                <c:ptCount val="6"/>
                <c:pt idx="0">
                  <c:v>124.91</c:v>
                </c:pt>
                <c:pt idx="1">
                  <c:v>141.39400000000001</c:v>
                </c:pt>
                <c:pt idx="2">
                  <c:v>121.11199999999999</c:v>
                </c:pt>
                <c:pt idx="3">
                  <c:v>126.843</c:v>
                </c:pt>
                <c:pt idx="4">
                  <c:v>119.255</c:v>
                </c:pt>
                <c:pt idx="5">
                  <c:v>128.62200000000001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6-4862-8A7E-E8BB16F3C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727247"/>
        <c:axId val="2042000095"/>
      </c:barChart>
      <c:catAx>
        <c:axId val="19767272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PPFD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000095"/>
        <c:crosses val="autoZero"/>
        <c:auto val="1"/>
        <c:lblAlgn val="ctr"/>
        <c:lblOffset val="100"/>
        <c:noMultiLvlLbl val="0"/>
      </c:catAx>
      <c:valAx>
        <c:axId val="204200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µmol Trolox g-</a:t>
                </a:r>
                <a:r>
                  <a:rPr lang="en-US" sz="1000" b="0" i="0" u="none" strike="noStrike" kern="1200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727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3 light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'ANOVA 3d light'!$O$951</c:f>
              <c:strCache>
                <c:ptCount val="1"/>
                <c:pt idx="0">
                  <c:v>FRAP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 3d light'!$N$952:$N$957</c:f>
              <c:strCache>
                <c:ptCount val="6"/>
                <c:pt idx="0">
                  <c:v>150</c:v>
                </c:pt>
                <c:pt idx="1">
                  <c:v>150K</c:v>
                </c:pt>
                <c:pt idx="2">
                  <c:v>200</c:v>
                </c:pt>
                <c:pt idx="3">
                  <c:v>200K</c:v>
                </c:pt>
                <c:pt idx="4">
                  <c:v>250</c:v>
                </c:pt>
                <c:pt idx="5">
                  <c:v>250K</c:v>
                </c:pt>
              </c:strCache>
            </c:strRef>
          </c:cat>
          <c:val>
            <c:numRef>
              <c:f>'ANOVA 3d light'!$O$952:$O$957</c:f>
              <c:numCache>
                <c:formatCode>General</c:formatCode>
                <c:ptCount val="6"/>
                <c:pt idx="0">
                  <c:v>123.072</c:v>
                </c:pt>
                <c:pt idx="1">
                  <c:v>153.51599999999999</c:v>
                </c:pt>
                <c:pt idx="2">
                  <c:v>111.121</c:v>
                </c:pt>
                <c:pt idx="3">
                  <c:v>149.49100000000001</c:v>
                </c:pt>
                <c:pt idx="4">
                  <c:v>109.60299999999999</c:v>
                </c:pt>
                <c:pt idx="5">
                  <c:v>149.83099999999999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D-4E09-B20D-75A914071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754479"/>
        <c:axId val="2041990495"/>
      </c:barChart>
      <c:catAx>
        <c:axId val="2040754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PPFD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990495"/>
        <c:crosses val="autoZero"/>
        <c:auto val="1"/>
        <c:lblAlgn val="ctr"/>
        <c:lblOffset val="100"/>
        <c:noMultiLvlLbl val="0"/>
      </c:catAx>
      <c:valAx>
        <c:axId val="204199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µmol Trolox g-</a:t>
                </a:r>
                <a:r>
                  <a:rPr lang="en-US" sz="1000" b="0" i="0" u="none" strike="noStrike" kern="1200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75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Day 3 dark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'ANOVA 3d dark'!$O$951</c:f>
              <c:strCache>
                <c:ptCount val="1"/>
                <c:pt idx="0">
                  <c:v>FRAP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'ANOVA 3d dark'!$N$952:$N$957</c:f>
              <c:strCache>
                <c:ptCount val="6"/>
                <c:pt idx="0">
                  <c:v>150</c:v>
                </c:pt>
                <c:pt idx="1">
                  <c:v>150K</c:v>
                </c:pt>
                <c:pt idx="2">
                  <c:v>200</c:v>
                </c:pt>
                <c:pt idx="3">
                  <c:v>200K</c:v>
                </c:pt>
                <c:pt idx="4">
                  <c:v>250</c:v>
                </c:pt>
                <c:pt idx="5">
                  <c:v>250K</c:v>
                </c:pt>
              </c:strCache>
            </c:strRef>
          </c:cat>
          <c:val>
            <c:numRef>
              <c:f>'ANOVA 3d dark'!$O$952:$O$957</c:f>
              <c:numCache>
                <c:formatCode>General</c:formatCode>
                <c:ptCount val="6"/>
                <c:pt idx="0">
                  <c:v>107.039</c:v>
                </c:pt>
                <c:pt idx="1">
                  <c:v>152.33799999999999</c:v>
                </c:pt>
                <c:pt idx="2">
                  <c:v>105.562</c:v>
                </c:pt>
                <c:pt idx="3">
                  <c:v>143.35499999999999</c:v>
                </c:pt>
                <c:pt idx="4">
                  <c:v>109.77500000000001</c:v>
                </c:pt>
                <c:pt idx="5">
                  <c:v>151.113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5-46C5-9212-FD35ED890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310671"/>
        <c:axId val="2042003455"/>
      </c:barChart>
      <c:catAx>
        <c:axId val="2105310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PPFD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003455"/>
        <c:crosses val="autoZero"/>
        <c:auto val="1"/>
        <c:lblAlgn val="ctr"/>
        <c:lblOffset val="100"/>
        <c:noMultiLvlLbl val="0"/>
      </c:catAx>
      <c:valAx>
        <c:axId val="204200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µmol Trolox g-</a:t>
                </a:r>
                <a:r>
                  <a:rPr lang="en-US" sz="1000" b="0" i="0" u="none" strike="noStrike" kern="1200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31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0.16878</cdr:x>
      <cdr:y>0.17954</cdr:y>
    </cdr:from>
    <cdr:to>
      <cdr:x>0.21711</cdr:x>
      <cdr:y>0.26288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1BA19C-274F-43DB-53E5-2AB27ADE65DA}"/>
            </a:ext>
          </a:extLst>
        </cdr:cNvPr>
        <cdr:cNvSpPr txBox="1"/>
      </cdr:nvSpPr>
      <cdr:spPr>
        <a:xfrm xmlns:a="http://schemas.openxmlformats.org/drawingml/2006/main">
          <a:off x="877827" y="780955"/>
          <a:ext cx="251365" cy="362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0.27548</cdr:x>
      <cdr:y>0.13787</cdr:y>
    </cdr:from>
    <cdr:to>
      <cdr:x>0.32381</cdr:x>
      <cdr:y>0.22121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90CC239-6EF8-106D-B3E8-331DEF7A967F}"/>
            </a:ext>
          </a:extLst>
        </cdr:cNvPr>
        <cdr:cNvSpPr txBox="1"/>
      </cdr:nvSpPr>
      <cdr:spPr>
        <a:xfrm xmlns:a="http://schemas.openxmlformats.org/drawingml/2006/main">
          <a:off x="1432772" y="599696"/>
          <a:ext cx="251365" cy="362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0.5366</cdr:x>
      <cdr:y>0.1586</cdr:y>
    </cdr:from>
    <cdr:to>
      <cdr:x>0.58493</cdr:x>
      <cdr:y>0.24193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90CC239-6EF8-106D-B3E8-331DEF7A967F}"/>
            </a:ext>
          </a:extLst>
        </cdr:cNvPr>
        <cdr:cNvSpPr txBox="1"/>
      </cdr:nvSpPr>
      <cdr:spPr>
        <a:xfrm xmlns:a="http://schemas.openxmlformats.org/drawingml/2006/main">
          <a:off x="2790861" y="689879"/>
          <a:ext cx="251365" cy="362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0.65971</cdr:x>
      <cdr:y>0.25291</cdr:y>
    </cdr:from>
    <cdr:to>
      <cdr:x>0.70804</cdr:x>
      <cdr:y>0.33625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90CC239-6EF8-106D-B3E8-331DEF7A967F}"/>
            </a:ext>
          </a:extLst>
        </cdr:cNvPr>
        <cdr:cNvSpPr txBox="1"/>
      </cdr:nvSpPr>
      <cdr:spPr>
        <a:xfrm xmlns:a="http://schemas.openxmlformats.org/drawingml/2006/main">
          <a:off x="3431169" y="1100132"/>
          <a:ext cx="251365" cy="362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b</a:t>
          </a:r>
        </a:p>
      </cdr:txBody>
    </cdr:sp>
  </cdr:relSizeAnchor>
  <cdr:relSizeAnchor xmlns:cdr="http://schemas.openxmlformats.org/drawingml/2006/chartDrawing">
    <cdr:from>
      <cdr:x>0.41139</cdr:x>
      <cdr:y>0.24434</cdr:y>
    </cdr:from>
    <cdr:to>
      <cdr:x>0.45973</cdr:x>
      <cdr:y>0.32768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90CC239-6EF8-106D-B3E8-331DEF7A967F}"/>
            </a:ext>
          </a:extLst>
        </cdr:cNvPr>
        <cdr:cNvSpPr txBox="1"/>
      </cdr:nvSpPr>
      <cdr:spPr>
        <a:xfrm xmlns:a="http://schemas.openxmlformats.org/drawingml/2006/main">
          <a:off x="4294468" y="927719"/>
          <a:ext cx="504622" cy="316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b</a:t>
          </a:r>
        </a:p>
      </cdr:txBody>
    </cdr:sp>
  </cdr:relSizeAnchor>
  <cdr:relSizeAnchor xmlns:cdr="http://schemas.openxmlformats.org/drawingml/2006/chartDrawing">
    <cdr:from>
      <cdr:x>0.78603</cdr:x>
      <cdr:y>0.10573</cdr:y>
    </cdr:from>
    <cdr:to>
      <cdr:x>0.83436</cdr:x>
      <cdr:y>0.18907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90CC239-6EF8-106D-B3E8-331DEF7A967F}"/>
            </a:ext>
          </a:extLst>
        </cdr:cNvPr>
        <cdr:cNvSpPr txBox="1"/>
      </cdr:nvSpPr>
      <cdr:spPr>
        <a:xfrm xmlns:a="http://schemas.openxmlformats.org/drawingml/2006/main">
          <a:off x="4088172" y="459905"/>
          <a:ext cx="251365" cy="362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0.15333</cdr:x>
      <cdr:y>0.19028</cdr:y>
    </cdr:from>
    <cdr:to>
      <cdr:x>0.255</cdr:x>
      <cdr:y>0.27639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82934D-E894-F266-8A69-A8B4E3A22004}"/>
            </a:ext>
          </a:extLst>
        </cdr:cNvPr>
        <cdr:cNvSpPr txBox="1"/>
      </cdr:nvSpPr>
      <cdr:spPr>
        <a:xfrm xmlns:a="http://schemas.openxmlformats.org/drawingml/2006/main">
          <a:off x="701040" y="521970"/>
          <a:ext cx="46482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abc</a:t>
          </a:r>
        </a:p>
      </cdr:txBody>
    </cdr:sp>
  </cdr:relSizeAnchor>
  <cdr:relSizeAnchor xmlns:cdr="http://schemas.openxmlformats.org/drawingml/2006/chartDrawing">
    <cdr:from>
      <cdr:x>0.29167</cdr:x>
      <cdr:y>0.12639</cdr:y>
    </cdr:from>
    <cdr:to>
      <cdr:x>0.34167</cdr:x>
      <cdr:y>0.19306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E16797E-F9EB-CC9E-6513-C763386DA0D6}"/>
            </a:ext>
          </a:extLst>
        </cdr:cNvPr>
        <cdr:cNvSpPr txBox="1"/>
      </cdr:nvSpPr>
      <cdr:spPr>
        <a:xfrm xmlns:a="http://schemas.openxmlformats.org/drawingml/2006/main">
          <a:off x="1333500" y="346710"/>
          <a:ext cx="22860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0.41278</cdr:x>
      <cdr:y>0.23519</cdr:y>
    </cdr:from>
    <cdr:to>
      <cdr:x>0.46278</cdr:x>
      <cdr:y>0.30185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B43F03D-2DC1-426D-D53A-E17AF5F454FF}"/>
            </a:ext>
          </a:extLst>
        </cdr:cNvPr>
        <cdr:cNvSpPr txBox="1"/>
      </cdr:nvSpPr>
      <cdr:spPr>
        <a:xfrm xmlns:a="http://schemas.openxmlformats.org/drawingml/2006/main">
          <a:off x="1887220" y="645160"/>
          <a:ext cx="22860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</a:t>
          </a:r>
        </a:p>
      </cdr:txBody>
    </cdr:sp>
  </cdr:relSizeAnchor>
  <cdr:relSizeAnchor xmlns:cdr="http://schemas.openxmlformats.org/drawingml/2006/chartDrawing">
    <cdr:from>
      <cdr:x>0.52611</cdr:x>
      <cdr:y>0.14074</cdr:y>
    </cdr:from>
    <cdr:to>
      <cdr:x>0.60333</cdr:x>
      <cdr:y>0.20972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B43F03D-2DC1-426D-D53A-E17AF5F454FF}"/>
            </a:ext>
          </a:extLst>
        </cdr:cNvPr>
        <cdr:cNvSpPr txBox="1"/>
      </cdr:nvSpPr>
      <cdr:spPr>
        <a:xfrm xmlns:a="http://schemas.openxmlformats.org/drawingml/2006/main">
          <a:off x="2405380" y="386080"/>
          <a:ext cx="353060" cy="189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0.64444</cdr:x>
      <cdr:y>0.21574</cdr:y>
    </cdr:from>
    <cdr:to>
      <cdr:x>0.72</cdr:x>
      <cdr:y>0.2875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B43F03D-2DC1-426D-D53A-E17AF5F454FF}"/>
            </a:ext>
          </a:extLst>
        </cdr:cNvPr>
        <cdr:cNvSpPr txBox="1"/>
      </cdr:nvSpPr>
      <cdr:spPr>
        <a:xfrm xmlns:a="http://schemas.openxmlformats.org/drawingml/2006/main">
          <a:off x="2946400" y="591820"/>
          <a:ext cx="345440" cy="19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bc</a:t>
          </a:r>
        </a:p>
      </cdr:txBody>
    </cdr:sp>
  </cdr:relSizeAnchor>
  <cdr:relSizeAnchor xmlns:cdr="http://schemas.openxmlformats.org/drawingml/2006/chartDrawing">
    <cdr:from>
      <cdr:x>0.76944</cdr:x>
      <cdr:y>0.09352</cdr:y>
    </cdr:from>
    <cdr:to>
      <cdr:x>0.81944</cdr:x>
      <cdr:y>0.16019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B43F03D-2DC1-426D-D53A-E17AF5F454FF}"/>
            </a:ext>
          </a:extLst>
        </cdr:cNvPr>
        <cdr:cNvSpPr txBox="1"/>
      </cdr:nvSpPr>
      <cdr:spPr>
        <a:xfrm xmlns:a="http://schemas.openxmlformats.org/drawingml/2006/main">
          <a:off x="3517900" y="256540"/>
          <a:ext cx="22860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</cdr:x>
      <cdr:y>0.19028</cdr:y>
    </cdr:from>
    <cdr:to>
      <cdr:x>0.23333</cdr:x>
      <cdr:y>0.26806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6A351E-1F8B-9D99-8C65-304E449693CE}"/>
            </a:ext>
          </a:extLst>
        </cdr:cNvPr>
        <cdr:cNvSpPr txBox="1"/>
      </cdr:nvSpPr>
      <cdr:spPr>
        <a:xfrm xmlns:a="http://schemas.openxmlformats.org/drawingml/2006/main">
          <a:off x="731520" y="521970"/>
          <a:ext cx="3352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0.29111</cdr:x>
      <cdr:y>0.13519</cdr:y>
    </cdr:from>
    <cdr:to>
      <cdr:x>0.36444</cdr:x>
      <cdr:y>0.21296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4EC7B77-8723-7EBD-FA7C-317EE4E07AB1}"/>
            </a:ext>
          </a:extLst>
        </cdr:cNvPr>
        <cdr:cNvSpPr txBox="1"/>
      </cdr:nvSpPr>
      <cdr:spPr>
        <a:xfrm xmlns:a="http://schemas.openxmlformats.org/drawingml/2006/main">
          <a:off x="1330960" y="370840"/>
          <a:ext cx="3352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0.40611</cdr:x>
      <cdr:y>0.20185</cdr:y>
    </cdr:from>
    <cdr:to>
      <cdr:x>0.47944</cdr:x>
      <cdr:y>0.27963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4EC7B77-8723-7EBD-FA7C-317EE4E07AB1}"/>
            </a:ext>
          </a:extLst>
        </cdr:cNvPr>
        <cdr:cNvSpPr txBox="1"/>
      </cdr:nvSpPr>
      <cdr:spPr>
        <a:xfrm xmlns:a="http://schemas.openxmlformats.org/drawingml/2006/main">
          <a:off x="1856740" y="553720"/>
          <a:ext cx="3352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0.52444</cdr:x>
      <cdr:y>0.18519</cdr:y>
    </cdr:from>
    <cdr:to>
      <cdr:x>0.59778</cdr:x>
      <cdr:y>0.26296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33EF453-BC8B-07C2-75CC-B49C950823F4}"/>
            </a:ext>
          </a:extLst>
        </cdr:cNvPr>
        <cdr:cNvSpPr txBox="1"/>
      </cdr:nvSpPr>
      <cdr:spPr>
        <a:xfrm xmlns:a="http://schemas.openxmlformats.org/drawingml/2006/main">
          <a:off x="2397760" y="508000"/>
          <a:ext cx="3352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  <cdr:relSizeAnchor xmlns:cdr="http://schemas.openxmlformats.org/drawingml/2006/chartDrawing">
    <cdr:from>
      <cdr:x>0.65111</cdr:x>
      <cdr:y>0.21296</cdr:y>
    </cdr:from>
    <cdr:to>
      <cdr:x>0.72444</cdr:x>
      <cdr:y>0.29074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33EF453-BC8B-07C2-75CC-B49C950823F4}"/>
            </a:ext>
          </a:extLst>
        </cdr:cNvPr>
        <cdr:cNvSpPr txBox="1"/>
      </cdr:nvSpPr>
      <cdr:spPr>
        <a:xfrm xmlns:a="http://schemas.openxmlformats.org/drawingml/2006/main">
          <a:off x="2976880" y="584200"/>
          <a:ext cx="3352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0.75611</cdr:x>
      <cdr:y>0.1713</cdr:y>
    </cdr:from>
    <cdr:to>
      <cdr:x>0.82944</cdr:x>
      <cdr:y>0.24907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33EF453-BC8B-07C2-75CC-B49C950823F4}"/>
            </a:ext>
          </a:extLst>
        </cdr:cNvPr>
        <cdr:cNvSpPr txBox="1"/>
      </cdr:nvSpPr>
      <cdr:spPr>
        <a:xfrm xmlns:a="http://schemas.openxmlformats.org/drawingml/2006/main">
          <a:off x="3456940" y="469900"/>
          <a:ext cx="3352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ab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0.16222</cdr:x>
      <cdr:y>0.22251</cdr:y>
    </cdr:from>
    <cdr:to>
      <cdr:x>0.22555</cdr:x>
      <cdr:y>0.31417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AA2144-DC2E-2E31-22B3-AAE61300700B}"/>
            </a:ext>
          </a:extLst>
        </cdr:cNvPr>
        <cdr:cNvSpPr txBox="1"/>
      </cdr:nvSpPr>
      <cdr:spPr>
        <a:xfrm xmlns:a="http://schemas.openxmlformats.org/drawingml/2006/main">
          <a:off x="798541" y="588196"/>
          <a:ext cx="311744" cy="242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b</a:t>
          </a:r>
        </a:p>
      </cdr:txBody>
    </cdr:sp>
  </cdr:relSizeAnchor>
  <cdr:relSizeAnchor xmlns:cdr="http://schemas.openxmlformats.org/drawingml/2006/chartDrawing">
    <cdr:from>
      <cdr:x>0.28944</cdr:x>
      <cdr:y>0.13796</cdr:y>
    </cdr:from>
    <cdr:to>
      <cdr:x>0.35278</cdr:x>
      <cdr:y>0.22963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20BF62A-A814-0235-343C-1766545FBBD7}"/>
            </a:ext>
          </a:extLst>
        </cdr:cNvPr>
        <cdr:cNvSpPr txBox="1"/>
      </cdr:nvSpPr>
      <cdr:spPr>
        <a:xfrm xmlns:a="http://schemas.openxmlformats.org/drawingml/2006/main">
          <a:off x="1323340" y="378460"/>
          <a:ext cx="2895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0.41111</cdr:x>
      <cdr:y>0.28519</cdr:y>
    </cdr:from>
    <cdr:to>
      <cdr:x>0.47444</cdr:x>
      <cdr:y>0.37685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20BF62A-A814-0235-343C-1766545FBBD7}"/>
            </a:ext>
          </a:extLst>
        </cdr:cNvPr>
        <cdr:cNvSpPr txBox="1"/>
      </cdr:nvSpPr>
      <cdr:spPr>
        <a:xfrm xmlns:a="http://schemas.openxmlformats.org/drawingml/2006/main">
          <a:off x="1879600" y="782320"/>
          <a:ext cx="2895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0.52944</cdr:x>
      <cdr:y>0.15463</cdr:y>
    </cdr:from>
    <cdr:to>
      <cdr:x>0.59278</cdr:x>
      <cdr:y>0.2463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20BF62A-A814-0235-343C-1766545FBBD7}"/>
            </a:ext>
          </a:extLst>
        </cdr:cNvPr>
        <cdr:cNvSpPr txBox="1"/>
      </cdr:nvSpPr>
      <cdr:spPr>
        <a:xfrm xmlns:a="http://schemas.openxmlformats.org/drawingml/2006/main">
          <a:off x="2420620" y="424180"/>
          <a:ext cx="2895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0.65111</cdr:x>
      <cdr:y>0.27407</cdr:y>
    </cdr:from>
    <cdr:to>
      <cdr:x>0.71444</cdr:x>
      <cdr:y>0.36574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20BF62A-A814-0235-343C-1766545FBBD7}"/>
            </a:ext>
          </a:extLst>
        </cdr:cNvPr>
        <cdr:cNvSpPr txBox="1"/>
      </cdr:nvSpPr>
      <cdr:spPr>
        <a:xfrm xmlns:a="http://schemas.openxmlformats.org/drawingml/2006/main">
          <a:off x="2976880" y="751840"/>
          <a:ext cx="2895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0.76778</cdr:x>
      <cdr:y>0.14907</cdr:y>
    </cdr:from>
    <cdr:to>
      <cdr:x>0.83111</cdr:x>
      <cdr:y>0.24074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20BF62A-A814-0235-343C-1766545FBBD7}"/>
            </a:ext>
          </a:extLst>
        </cdr:cNvPr>
        <cdr:cNvSpPr txBox="1"/>
      </cdr:nvSpPr>
      <cdr:spPr>
        <a:xfrm xmlns:a="http://schemas.openxmlformats.org/drawingml/2006/main">
          <a:off x="3510280" y="408940"/>
          <a:ext cx="2895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</cdr:x>
      <cdr:y>0.28472</cdr:y>
    </cdr:from>
    <cdr:to>
      <cdr:x>0.23833</cdr:x>
      <cdr:y>0.37917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965F10-536F-3AE4-56B0-9B2EDC2F3E1D}"/>
            </a:ext>
          </a:extLst>
        </cdr:cNvPr>
        <cdr:cNvSpPr txBox="1"/>
      </cdr:nvSpPr>
      <cdr:spPr>
        <a:xfrm xmlns:a="http://schemas.openxmlformats.org/drawingml/2006/main">
          <a:off x="777240" y="781050"/>
          <a:ext cx="3124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0.28778</cdr:x>
      <cdr:y>0.12685</cdr:y>
    </cdr:from>
    <cdr:to>
      <cdr:x>0.35611</cdr:x>
      <cdr:y>0.2213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3A5E933-5A7A-71F8-4819-6BE8613AEDD0}"/>
            </a:ext>
          </a:extLst>
        </cdr:cNvPr>
        <cdr:cNvSpPr txBox="1"/>
      </cdr:nvSpPr>
      <cdr:spPr>
        <a:xfrm xmlns:a="http://schemas.openxmlformats.org/drawingml/2006/main">
          <a:off x="1315720" y="347980"/>
          <a:ext cx="3124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0.40111</cdr:x>
      <cdr:y>0.27963</cdr:y>
    </cdr:from>
    <cdr:to>
      <cdr:x>0.46944</cdr:x>
      <cdr:y>0.37407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98DE1F1-89E7-3366-4C11-C88C6CBD02B6}"/>
            </a:ext>
          </a:extLst>
        </cdr:cNvPr>
        <cdr:cNvSpPr txBox="1"/>
      </cdr:nvSpPr>
      <cdr:spPr>
        <a:xfrm xmlns:a="http://schemas.openxmlformats.org/drawingml/2006/main">
          <a:off x="1833880" y="767080"/>
          <a:ext cx="3124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0.52611</cdr:x>
      <cdr:y>0.1713</cdr:y>
    </cdr:from>
    <cdr:to>
      <cdr:x>0.65333</cdr:x>
      <cdr:y>0.32361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98DE1F1-89E7-3366-4C11-C88C6CBD02B6}"/>
            </a:ext>
          </a:extLst>
        </cdr:cNvPr>
        <cdr:cNvSpPr txBox="1"/>
      </cdr:nvSpPr>
      <cdr:spPr>
        <a:xfrm xmlns:a="http://schemas.openxmlformats.org/drawingml/2006/main">
          <a:off x="2405380" y="469900"/>
          <a:ext cx="581660" cy="417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  <cdr:relSizeAnchor xmlns:cdr="http://schemas.openxmlformats.org/drawingml/2006/chartDrawing">
    <cdr:from>
      <cdr:x>0.64944</cdr:x>
      <cdr:y>0.28241</cdr:y>
    </cdr:from>
    <cdr:to>
      <cdr:x>0.71778</cdr:x>
      <cdr:y>0.37685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98DE1F1-89E7-3366-4C11-C88C6CBD02B6}"/>
            </a:ext>
          </a:extLst>
        </cdr:cNvPr>
        <cdr:cNvSpPr txBox="1"/>
      </cdr:nvSpPr>
      <cdr:spPr>
        <a:xfrm xmlns:a="http://schemas.openxmlformats.org/drawingml/2006/main">
          <a:off x="2969260" y="774700"/>
          <a:ext cx="3124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0.75944</cdr:x>
      <cdr:y>0.13796</cdr:y>
    </cdr:from>
    <cdr:to>
      <cdr:x>0.82778</cdr:x>
      <cdr:y>0.23241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98DE1F1-89E7-3366-4C11-C88C6CBD02B6}"/>
            </a:ext>
          </a:extLst>
        </cdr:cNvPr>
        <cdr:cNvSpPr txBox="1"/>
      </cdr:nvSpPr>
      <cdr:spPr>
        <a:xfrm xmlns:a="http://schemas.openxmlformats.org/drawingml/2006/main">
          <a:off x="3472180" y="378460"/>
          <a:ext cx="3124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63DE0-5ABE-4537-9727-B6DDFDBE5C7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48179-37D8-46FE-BAC0-3E417F75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48179-37D8-46FE-BAC0-3E417F75C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B1BA-5076-20CF-D191-E47ECFB0B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D1B83-0209-C722-E6E0-1ACF72B65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08C2A-75CC-736D-A5F6-463F5823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56C6-1D3C-CE11-0934-BFD25943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B25E-0659-9B61-601D-3C80D17B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98B4-DC77-7F9C-9255-0102E1BF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FDC71-A602-71C9-AC19-7E56DBD43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B2B51-7E6F-B363-FF0E-02547B5E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91941-83D1-1EB2-A239-A0766A18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521B-F3F1-916E-1634-D15BE413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69B28-DEA6-76B4-000F-A55FAE5BB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B4446-D101-84F8-4C5A-76ED6F879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89E8-DC45-87F5-1148-9FCBC874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117C4-3682-C0FF-A19A-CC46E0F5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4C3B-A941-348C-B43B-26DADCD9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7A81-812E-92B6-28BE-D4B34B5D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7ED2-C8E4-C289-9CEA-0A87EFF3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F6AD3-1104-7C36-F08E-DC7266BE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76B9-436B-0B18-DD83-B9844970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72DF9-6202-A578-7105-7215ED97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E08D-6FC7-E1F0-9B71-4D1A7128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157DD-C7D2-0366-C0E7-69A5D9DBE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7810-5338-4E68-7A20-18B02CAD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7D5BF-B61F-57CB-553D-D05403B9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C18C2-5EE3-6A43-0C20-9597CEFD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91AE-945B-3F7E-AC9F-3FA913EE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1A63-B55F-3BBF-16FA-FB6468A26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60384-9C00-4DC0-EC21-D011ED716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412AF-6FA0-51F5-B9F5-82E49D3A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4C5A6-FF96-A1B9-015C-8CF71A57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DDE47-366D-E2D5-D581-E42D678D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B534-C209-F186-3DB6-BA874B64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72DA-41D8-808B-C577-6D93C870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004DE-1557-E908-8997-23AA55502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FA3E0-F9ED-F49E-A118-9AAE3AAE2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467D7-F593-A06B-BA13-3217944CB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039FB-F7E5-2DF7-BE17-E1B31160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C1150-EA66-EFB9-B466-7B72389D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CC811-73C8-FC29-AD68-AC79D582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BE86-A6C3-7221-5D7E-4CA5CE7D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1D963-4D9E-CFDC-F635-FEDD51D5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D0E91-DAEF-FF63-C0F6-A6CB46A0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CB202-CB0E-19B8-785B-7EEFC536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493D8-E06F-ADA1-E0BE-FA87A1CE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57F5C-1F22-C0E4-64D8-9074471E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C099-5EF0-AD5F-A00C-BD6D3992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2AB4-BE19-187B-D1F3-F11FD3D4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16D3-628B-50FB-7D98-B2A74C91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D7B46-4D33-4395-F93A-226640E16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5EACF-BBE1-41B4-F1D9-CE770C07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263D1-5565-D903-56CA-AEB7D79C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03B51-C3DB-6C4E-06D8-8C055A2A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0B95-22EB-9730-E497-B4BFA515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0283E-7694-EA1B-4A56-ED4BAD88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9A53A-74A5-9D35-B6A4-2BE7711E7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59B2F-C88E-D622-F58E-18601D0A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CD264-543B-C676-EAFB-857253E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9AF3-BEFF-2BDE-6294-EC6CA2C0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F875-6916-1791-4A41-D57290DA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3828C-DCB2-13F4-4D22-F180C41D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7954-B052-D193-B2D3-791D7AC4D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2331-4D55-4A56-9853-25AB34ADB21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7C7F-6B7C-0773-8753-A405F736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17B7-FC6F-1263-A5C1-122397AE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6402-A247-44C3-917C-5BA49574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small plants&#10;&#10;Description automatically generated">
            <a:extLst>
              <a:ext uri="{FF2B5EF4-FFF2-40B4-BE49-F238E27FC236}">
                <a16:creationId xmlns:a16="http://schemas.microsoft.com/office/drawing/2014/main" id="{779157FB-47C5-1E5A-614E-13B9EBF10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C35C8-D314-60CE-06D5-52953D85F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>
            <a:normAutofit/>
          </a:bodyPr>
          <a:lstStyle/>
          <a:p>
            <a:r>
              <a:rPr lang="en-US" sz="3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Comparative analysis of antioxidant activity in mustard grown under different lighting conditions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CDEEC-D5B7-1877-0C4D-9A9171A86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337967"/>
          </a:xfrm>
        </p:spPr>
        <p:txBody>
          <a:bodyPr>
            <a:normAutofit/>
          </a:bodyPr>
          <a:lstStyle/>
          <a:p>
            <a:r>
              <a:rPr lang="en-US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Gudžinskaitė</a:t>
            </a:r>
            <a:r>
              <a:rPr lang="en-US" sz="15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1*</a:t>
            </a:r>
            <a:r>
              <a:rPr lang="en-US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 Samuolienė</a:t>
            </a:r>
            <a:r>
              <a:rPr lang="en-US" sz="1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  <a:r>
              <a:rPr lang="en-US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K. Laužikė</a:t>
            </a:r>
            <a:r>
              <a:rPr lang="en-US" sz="1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128270">
              <a:spcBef>
                <a:spcPts val="0"/>
              </a:spcBef>
              <a:spcAft>
                <a:spcPts val="0"/>
              </a:spcAft>
            </a:pPr>
            <a:r>
              <a:rPr lang="en-US" sz="1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1 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 of Horticulture, Lithuanian Research Centre for Agriculture and Forestry, Kaunas str. 30, </a:t>
            </a:r>
            <a:r>
              <a:rPr lang="en-US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Babtai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LT-54333, Lithuania.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128270">
              <a:spcBef>
                <a:spcPts val="0"/>
              </a:spcBef>
              <a:spcAft>
                <a:spcPts val="0"/>
              </a:spcAft>
            </a:pPr>
            <a:r>
              <a:rPr lang="en-US" sz="15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Vytautas Magnus University Agriculture Academy, </a:t>
            </a:r>
            <a:r>
              <a:rPr lang="en-US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Studentų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str. 11, </a:t>
            </a:r>
            <a:r>
              <a:rPr lang="en-US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Akademija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Lithuania.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814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42EB8-6AF5-5AF1-416D-698EF124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7865"/>
            <a:ext cx="10515600" cy="4351338"/>
          </a:xfrm>
        </p:spPr>
        <p:txBody>
          <a:bodyPr/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Antioxidant activity of leafy vegetables is an important aspect of its nutritional value. Light can be used as a natural factor to alter the antioxidant activity during harvest and prolong the shelf-life.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important to understand how efficiently plants use the light they receive, that kind of knowledge may help to reduce energy costs and impact profitability, and productivity</a:t>
            </a:r>
            <a:r>
              <a:rPr lang="en-US" sz="1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aim was to determine if the spectral composition affects antioxidant activity of mustard microgreens at the same light intensity.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FF5A96-7148-25C2-5333-C4F30AE2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-1107439"/>
            <a:ext cx="11836400" cy="391159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36291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9158-D828-9DB4-4052-3E11E37E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249" y="749198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conditions</a:t>
            </a:r>
          </a:p>
        </p:txBody>
      </p:sp>
      <p:pic>
        <p:nvPicPr>
          <p:cNvPr id="4" name="Graphic 3" descr="Leaf outline">
            <a:extLst>
              <a:ext uri="{FF2B5EF4-FFF2-40B4-BE49-F238E27FC236}">
                <a16:creationId xmlns:a16="http://schemas.microsoft.com/office/drawing/2014/main" id="{9BD410C6-35C8-C84F-1078-51395F569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95770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F3B3D5-A186-FB87-8734-F0AC8AE3449C}"/>
              </a:ext>
            </a:extLst>
          </p:cNvPr>
          <p:cNvSpPr txBox="1"/>
          <p:nvPr/>
        </p:nvSpPr>
        <p:spPr>
          <a:xfrm>
            <a:off x="2032000" y="2092960"/>
            <a:ext cx="696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Mustard microgreens (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Brassica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juncea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were grown in a peat substrate</a:t>
            </a:r>
            <a:endParaRPr lang="en-US" dirty="0"/>
          </a:p>
        </p:txBody>
      </p:sp>
      <p:pic>
        <p:nvPicPr>
          <p:cNvPr id="6" name="Graphic 5" descr="Renovation (House With Sparkles) outline">
            <a:extLst>
              <a:ext uri="{FF2B5EF4-FFF2-40B4-BE49-F238E27FC236}">
                <a16:creationId xmlns:a16="http://schemas.microsoft.com/office/drawing/2014/main" id="{0938B02B-6FC4-F8BF-55B5-35BD4C20D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Flashlight outline">
            <a:extLst>
              <a:ext uri="{FF2B5EF4-FFF2-40B4-BE49-F238E27FC236}">
                <a16:creationId xmlns:a16="http://schemas.microsoft.com/office/drawing/2014/main" id="{FA50EE07-9D8D-B8E2-9EA4-6EE41CC2E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399479">
            <a:off x="1637683" y="2667335"/>
            <a:ext cx="509234" cy="509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41606-4706-B0A5-AA81-539F653D81CD}"/>
              </a:ext>
            </a:extLst>
          </p:cNvPr>
          <p:cNvSpPr txBox="1"/>
          <p:nvPr/>
        </p:nvSpPr>
        <p:spPr>
          <a:xfrm>
            <a:off x="2032000" y="3056930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(I) greenhouse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 light was supplemented with white light-emitting diodes (LEDs) lighting (16h)</a:t>
            </a:r>
          </a:p>
          <a:p>
            <a:endParaRPr lang="en-US" dirty="0"/>
          </a:p>
        </p:txBody>
      </p:sp>
      <p:pic>
        <p:nvPicPr>
          <p:cNvPr id="9" name="Graphic 8" descr="Mortgage with solid fill">
            <a:extLst>
              <a:ext uri="{FF2B5EF4-FFF2-40B4-BE49-F238E27FC236}">
                <a16:creationId xmlns:a16="http://schemas.microsoft.com/office/drawing/2014/main" id="{0958D6A3-8917-1849-4469-1724339D86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3953078"/>
            <a:ext cx="914400" cy="914400"/>
          </a:xfrm>
          <a:prstGeom prst="rect">
            <a:avLst/>
          </a:prstGeom>
        </p:spPr>
      </p:pic>
      <p:pic>
        <p:nvPicPr>
          <p:cNvPr id="10" name="Graphic 9" descr="Flashlight with solid fill">
            <a:extLst>
              <a:ext uri="{FF2B5EF4-FFF2-40B4-BE49-F238E27FC236}">
                <a16:creationId xmlns:a16="http://schemas.microsoft.com/office/drawing/2014/main" id="{044E08F3-8A30-FD44-0D40-12BC16E86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192657">
            <a:off x="1595434" y="3717519"/>
            <a:ext cx="531304" cy="531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3541F2-17DD-4AE6-2C6D-8030208232F0}"/>
              </a:ext>
            </a:extLst>
          </p:cNvPr>
          <p:cNvSpPr txBox="1"/>
          <p:nvPr/>
        </p:nvSpPr>
        <p:spPr>
          <a:xfrm>
            <a:off x="2032000" y="4121461"/>
            <a:ext cx="780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(II) in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controlled-environment chamber under lighting consisted of 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61%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15%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FR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4%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spectral composition LED’s.</a:t>
            </a:r>
          </a:p>
          <a:p>
            <a:endParaRPr lang="en-US" dirty="0"/>
          </a:p>
        </p:txBody>
      </p:sp>
      <p:pic>
        <p:nvPicPr>
          <p:cNvPr id="12" name="Graphic 11" descr="Thermometer outline">
            <a:extLst>
              <a:ext uri="{FF2B5EF4-FFF2-40B4-BE49-F238E27FC236}">
                <a16:creationId xmlns:a16="http://schemas.microsoft.com/office/drawing/2014/main" id="{796AAADC-D883-907F-5DD6-AB94E9A859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0280" y="4903876"/>
            <a:ext cx="720339" cy="720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0E4363-669A-74FF-0AEE-B06B378D43D6}"/>
              </a:ext>
            </a:extLst>
          </p:cNvPr>
          <p:cNvSpPr txBox="1"/>
          <p:nvPr/>
        </p:nvSpPr>
        <p:spPr>
          <a:xfrm>
            <a:off x="2072640" y="5044791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±3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temperature was maintained</a:t>
            </a:r>
            <a:endParaRPr lang="en-US" dirty="0"/>
          </a:p>
        </p:txBody>
      </p:sp>
      <p:pic>
        <p:nvPicPr>
          <p:cNvPr id="14" name="Graphic 13" descr="Lights On outline">
            <a:extLst>
              <a:ext uri="{FF2B5EF4-FFF2-40B4-BE49-F238E27FC236}">
                <a16:creationId xmlns:a16="http://schemas.microsoft.com/office/drawing/2014/main" id="{73D66678-5A38-F3AA-78CE-83FCB2494C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3249" y="5782628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865C54-3CBB-8C2A-5C63-3C51ABFF8F11}"/>
              </a:ext>
            </a:extLst>
          </p:cNvPr>
          <p:cNvSpPr txBox="1"/>
          <p:nvPr/>
        </p:nvSpPr>
        <p:spPr>
          <a:xfrm>
            <a:off x="2072640" y="5916662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 PPFD of 150, 200 and 250 µmol m-</a:t>
            </a:r>
            <a:r>
              <a:rPr lang="en-US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s-</a:t>
            </a:r>
            <a:r>
              <a:rPr lang="en-US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was maintained in both treatments.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150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E139-32CA-7510-E644-C1013505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pic>
        <p:nvPicPr>
          <p:cNvPr id="4" name="Graphic 3" descr="Open hand with plant outline">
            <a:extLst>
              <a:ext uri="{FF2B5EF4-FFF2-40B4-BE49-F238E27FC236}">
                <a16:creationId xmlns:a16="http://schemas.microsoft.com/office/drawing/2014/main" id="{8E0B9BC5-FA65-7FE8-51C6-B74BC7162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720" y="188769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C880E-E455-7D81-CC12-F3959E698A63}"/>
              </a:ext>
            </a:extLst>
          </p:cNvPr>
          <p:cNvSpPr txBox="1"/>
          <p:nvPr/>
        </p:nvSpPr>
        <p:spPr>
          <a:xfrm>
            <a:off x="2418080" y="2092960"/>
            <a:ext cx="83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Samples were taken on a harvest day (D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one (D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and three (D</a:t>
            </a:r>
            <a:r>
              <a:rPr lang="en-US" sz="18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days after harvest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DFA69-9D13-0388-DEEF-AE885B088007}"/>
              </a:ext>
            </a:extLst>
          </p:cNvPr>
          <p:cNvSpPr txBox="1"/>
          <p:nvPr/>
        </p:nvSpPr>
        <p:spPr>
          <a:xfrm>
            <a:off x="2397760" y="3267175"/>
            <a:ext cx="739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Samples taken after harvest were held in the  light or dark at +4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Graphic 6" descr="Dim (Smaller Sun) outline">
            <a:extLst>
              <a:ext uri="{FF2B5EF4-FFF2-40B4-BE49-F238E27FC236}">
                <a16:creationId xmlns:a16="http://schemas.microsoft.com/office/drawing/2014/main" id="{1439810D-6665-65CA-B522-78B21AC3E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999106"/>
            <a:ext cx="914400" cy="914400"/>
          </a:xfrm>
          <a:prstGeom prst="rect">
            <a:avLst/>
          </a:prstGeom>
        </p:spPr>
      </p:pic>
      <p:pic>
        <p:nvPicPr>
          <p:cNvPr id="8" name="Graphic 7" descr="Moon outline">
            <a:extLst>
              <a:ext uri="{FF2B5EF4-FFF2-40B4-BE49-F238E27FC236}">
                <a16:creationId xmlns:a16="http://schemas.microsoft.com/office/drawing/2014/main" id="{6F0DA641-7A43-1790-6D5B-FAA5510DE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0780" y="3159125"/>
            <a:ext cx="594360" cy="59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5F277-7474-0B7A-4841-E5C8D36444C1}"/>
              </a:ext>
            </a:extLst>
          </p:cNvPr>
          <p:cNvSpPr txBox="1"/>
          <p:nvPr/>
        </p:nvSpPr>
        <p:spPr>
          <a:xfrm>
            <a:off x="1026160" y="3071585"/>
            <a:ext cx="59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659035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9A112-C9E1-DD81-01A1-1EE7970A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7171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92474-2708-3B70-E1AD-AF1FABC663AB}"/>
              </a:ext>
            </a:extLst>
          </p:cNvPr>
          <p:cNvSpPr txBox="1"/>
          <p:nvPr/>
        </p:nvSpPr>
        <p:spPr>
          <a:xfrm>
            <a:off x="1136397" y="2418408"/>
            <a:ext cx="4959603" cy="3522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harvest day significantly the lowest antioxidant activity was found to be in plants grown in a greenhouse under white light when PPFD was 200 and 250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µmol m-</a:t>
            </a:r>
            <a:r>
              <a:rPr lang="en-US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8F93A3-7468-6A32-450C-8284A443D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65595"/>
              </p:ext>
            </p:extLst>
          </p:nvPr>
        </p:nvGraphicFramePr>
        <p:xfrm>
          <a:off x="6431162" y="863600"/>
          <a:ext cx="5201023" cy="434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3768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65725-A3A2-BF85-F75D-E040DE1C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RESULTS 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7FE13C-6D56-2D66-AA06-170FA53E86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480325"/>
              </p:ext>
            </p:extLst>
          </p:nvPr>
        </p:nvGraphicFramePr>
        <p:xfrm>
          <a:off x="6172200" y="1630094"/>
          <a:ext cx="5181600" cy="268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3F31E21-F9E6-E833-5CA7-A9D8AE8314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479820"/>
              </p:ext>
            </p:extLst>
          </p:nvPr>
        </p:nvGraphicFramePr>
        <p:xfrm>
          <a:off x="6289040" y="4237770"/>
          <a:ext cx="5181600" cy="268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7204EF-6FED-74A4-6F02-070CA684530D}"/>
              </a:ext>
            </a:extLst>
          </p:cNvPr>
          <p:cNvSpPr txBox="1"/>
          <p:nvPr/>
        </p:nvSpPr>
        <p:spPr>
          <a:xfrm>
            <a:off x="1422400" y="2082800"/>
            <a:ext cx="3423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After 1 day of postharvest storage significantly the lowest FRAP antioxidant activity was detected in mustards grown under 200 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µmol m-</a:t>
            </a:r>
            <a:r>
              <a:rPr lang="en-US" sz="2000" kern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000" kern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PPFD white light and held in light during storage. </a:t>
            </a:r>
            <a:endParaRPr lang="en-US" sz="2000" ker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samples held in the dark there were no significant differences in FRAP antioxidant activity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726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65725-A3A2-BF85-F75D-E040DE1C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(3)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A1868BE7-2E1D-2468-5909-C43CC093A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888669"/>
              </p:ext>
            </p:extLst>
          </p:nvPr>
        </p:nvGraphicFramePr>
        <p:xfrm>
          <a:off x="6838946" y="1078469"/>
          <a:ext cx="4922519" cy="264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94161B76-9815-1709-63AC-1050651E5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67681"/>
              </p:ext>
            </p:extLst>
          </p:nvPr>
        </p:nvGraphicFramePr>
        <p:xfrm>
          <a:off x="6838946" y="3849372"/>
          <a:ext cx="4922519" cy="264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33774894-5343-A8A1-75B5-F63C4CFDDA1F}"/>
              </a:ext>
            </a:extLst>
          </p:cNvPr>
          <p:cNvSpPr/>
          <p:nvPr/>
        </p:nvSpPr>
        <p:spPr>
          <a:xfrm rot="10800000">
            <a:off x="8102605" y="3437570"/>
            <a:ext cx="246385" cy="2941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47D4934-FFF1-0BB1-E0CE-D619276E96CA}"/>
              </a:ext>
            </a:extLst>
          </p:cNvPr>
          <p:cNvSpPr/>
          <p:nvPr/>
        </p:nvSpPr>
        <p:spPr>
          <a:xfrm rot="10800000">
            <a:off x="9427208" y="3432236"/>
            <a:ext cx="246385" cy="2706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8C1E23A-E2EB-9D3D-80A3-E7A7BE2FD717}"/>
              </a:ext>
            </a:extLst>
          </p:cNvPr>
          <p:cNvSpPr/>
          <p:nvPr/>
        </p:nvSpPr>
        <p:spPr>
          <a:xfrm rot="10800000">
            <a:off x="10574017" y="3429000"/>
            <a:ext cx="246385" cy="2941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E0F7956-AD19-9167-1E61-66C9BCA11E58}"/>
              </a:ext>
            </a:extLst>
          </p:cNvPr>
          <p:cNvSpPr/>
          <p:nvPr/>
        </p:nvSpPr>
        <p:spPr>
          <a:xfrm rot="10800000">
            <a:off x="8114669" y="6259281"/>
            <a:ext cx="275590" cy="35123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D5D5BDD-E55B-58F4-6375-1FBBB25FD3F7}"/>
              </a:ext>
            </a:extLst>
          </p:cNvPr>
          <p:cNvSpPr/>
          <p:nvPr/>
        </p:nvSpPr>
        <p:spPr>
          <a:xfrm rot="10800000">
            <a:off x="9377047" y="6259281"/>
            <a:ext cx="275590" cy="35123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94AE889-CA96-3091-9105-31B0B8C6E1D5}"/>
              </a:ext>
            </a:extLst>
          </p:cNvPr>
          <p:cNvSpPr/>
          <p:nvPr/>
        </p:nvSpPr>
        <p:spPr>
          <a:xfrm rot="10800000">
            <a:off x="10682607" y="6239199"/>
            <a:ext cx="275590" cy="35123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91480-3E48-9869-03B2-93AE89412A63}"/>
              </a:ext>
            </a:extLst>
          </p:cNvPr>
          <p:cNvSpPr txBox="1"/>
          <p:nvPr/>
        </p:nvSpPr>
        <p:spPr>
          <a:xfrm>
            <a:off x="971552" y="2261523"/>
            <a:ext cx="5053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3 days of postharvest storage there were found significant differences in mustard grown under white light in a green house and under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61%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en-US" sz="2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FR</a:t>
            </a:r>
            <a:r>
              <a:rPr lang="en-US" sz="2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 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in a controlled environment chamber. All three PPFD treatments resulted in a higher FRAP antioxidant activity when grown in a controlled environment chamber, compared to those under same PPFD treatment in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greenhouse. </a:t>
            </a:r>
          </a:p>
        </p:txBody>
      </p:sp>
    </p:spTree>
    <p:extLst>
      <p:ext uri="{BB962C8B-B14F-4D97-AF65-F5344CB8AC3E}">
        <p14:creationId xmlns:p14="http://schemas.microsoft.com/office/powerpoint/2010/main" val="326750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9FB13-2F10-0D53-6EA5-321A41FA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(1)</a:t>
            </a:r>
          </a:p>
        </p:txBody>
      </p:sp>
      <p:pic>
        <p:nvPicPr>
          <p:cNvPr id="11" name="Picture 10" descr="A pile of small plants&#10;&#10;Description automatically generated">
            <a:extLst>
              <a:ext uri="{FF2B5EF4-FFF2-40B4-BE49-F238E27FC236}">
                <a16:creationId xmlns:a16="http://schemas.microsoft.com/office/drawing/2014/main" id="{EE78FBC4-2932-EF9F-6C4B-18588C57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r="15358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5569-7EFF-4CC0-5E26-D43132F7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 showed that on harvest day the lowest FRAP antioxidant activity was found in plants grown under white light when PPFD’s were 200 and 250 µmol m-</a:t>
            </a:r>
            <a:r>
              <a:rPr lang="en-US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s-</a:t>
            </a:r>
            <a:r>
              <a:rPr lang="en-US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postharvest storage after 3 days there was a visible tendency where plants grown under white light in a greenhouse had a significantly lower FRAP antioxidant activity than those grown in a controlled environment chamber under R</a:t>
            </a:r>
            <a:r>
              <a:rPr lang="en-US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61%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</a:t>
            </a:r>
            <a:r>
              <a:rPr lang="en-US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</a:t>
            </a:r>
            <a:r>
              <a:rPr lang="en-US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15%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FR</a:t>
            </a:r>
            <a:r>
              <a:rPr lang="en-US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4%  </a:t>
            </a:r>
            <a:r>
              <a:rPr lang="en-US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light. </a:t>
            </a:r>
          </a:p>
          <a:p>
            <a:endParaRPr lang="en-US" sz="1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57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25C0-1508-E9EF-6D05-364F1F3D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24CB-9532-3702-4937-409C460B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findings show that even separate light components such as PPFD can enable in a higher efficiency.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Concluding by manipulating the spectral composition of the light during mustard microgreen growth, antioxidant activity may be altered during storage.</a:t>
            </a:r>
          </a:p>
          <a:p>
            <a:endParaRPr lang="en-US" sz="2000" dirty="0"/>
          </a:p>
        </p:txBody>
      </p:sp>
      <p:pic>
        <p:nvPicPr>
          <p:cNvPr id="5" name="Picture 4" descr="A row of containers of food&#10;&#10;Description automatically generated">
            <a:extLst>
              <a:ext uri="{FF2B5EF4-FFF2-40B4-BE49-F238E27FC236}">
                <a16:creationId xmlns:a16="http://schemas.microsoft.com/office/drawing/2014/main" id="{F5D05046-7605-F6B4-D3FE-AD44DFF28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4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618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Comparative analysis of antioxidant activity in mustard grown under different lighting conditions</vt:lpstr>
      <vt:lpstr>----------</vt:lpstr>
      <vt:lpstr>Growing conditions</vt:lpstr>
      <vt:lpstr>Samples</vt:lpstr>
      <vt:lpstr>Results (1)</vt:lpstr>
      <vt:lpstr>RESULTS (2)</vt:lpstr>
      <vt:lpstr>RESULTS (3)</vt:lpstr>
      <vt:lpstr>Conclusions (1)</vt:lpstr>
      <vt:lpstr>Conclusions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antioxidant activity in mustard grown under different lighting conditions</dc:title>
  <dc:creator>Ieva Gudžinskaitė</dc:creator>
  <cp:lastModifiedBy>Ieva Gudžinskaitė</cp:lastModifiedBy>
  <cp:revision>6</cp:revision>
  <dcterms:created xsi:type="dcterms:W3CDTF">2023-09-07T05:47:09Z</dcterms:created>
  <dcterms:modified xsi:type="dcterms:W3CDTF">2023-09-11T06:45:05Z</dcterms:modified>
</cp:coreProperties>
</file>