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28800425" cy="35999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9"/>
    <p:restoredTop sz="96018"/>
  </p:normalViewPr>
  <p:slideViewPr>
    <p:cSldViewPr snapToGrid="0">
      <p:cViewPr>
        <p:scale>
          <a:sx n="50" d="100"/>
          <a:sy n="50" d="100"/>
        </p:scale>
        <p:origin x="246" y="-6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niik\Desktop\POSTER\&#913;&#928;&#927;&#932;&#917;&#923;&#917;&#931;&#924;&#913;&#932;&#913;%20(&#913;&#931;&#922;&#927;&#923;&#933;&#924;&#928;&#929;&#927;&#931;-&#922;&#927;&#928;&#929;&#921;&#91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niik\Desktop\POSTER\&#913;&#928;&#927;&#932;&#917;&#923;&#917;&#931;&#924;&#913;&#932;&#913;%20(&#913;&#931;&#922;&#927;&#923;&#933;&#924;&#928;&#929;&#927;&#931;-&#922;&#927;&#928;&#929;&#921;&#91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niik\Desktop\POSTER\&#913;&#928;&#927;&#932;&#917;&#923;&#917;&#931;&#924;&#913;&#932;&#913;%20(&#913;&#931;&#922;&#927;&#923;&#933;&#924;&#928;&#929;&#927;&#931;-&#922;&#927;&#928;&#929;&#921;&#913;).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Comic Sans MS" panose="030F0902030302020204" pitchFamily="66" charset="0"/>
                <a:ea typeface="+mn-ea"/>
                <a:cs typeface="+mn-cs"/>
              </a:defRPr>
            </a:pPr>
            <a:r>
              <a:rPr lang="en-US"/>
              <a:t>Wild Edible Plants </a:t>
            </a:r>
            <a:endParaRPr lang="en-GB"/>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Comic Sans MS" panose="030F0902030302020204" pitchFamily="66" charset="0"/>
              <a:ea typeface="+mn-ea"/>
              <a:cs typeface="+mn-cs"/>
            </a:defRPr>
          </a:pPr>
          <a:endParaRPr lang="el-GR"/>
        </a:p>
      </c:txPr>
    </c:title>
    <c:autoTitleDeleted val="0"/>
    <c:plotArea>
      <c:layout/>
      <c:barChart>
        <c:barDir val="col"/>
        <c:grouping val="clustered"/>
        <c:varyColors val="0"/>
        <c:ser>
          <c:idx val="0"/>
          <c:order val="0"/>
          <c:tx>
            <c:strRef>
              <c:f>Sheet1!$A$4</c:f>
              <c:strCache>
                <c:ptCount val="1"/>
                <c:pt idx="0">
                  <c:v>CONTROL</c:v>
                </c:pt>
              </c:strCache>
            </c:strRef>
          </c:tx>
          <c:spPr>
            <a:solidFill>
              <a:schemeClr val="accent6">
                <a:lumMod val="20000"/>
                <a:lumOff val="80000"/>
              </a:schemeClr>
            </a:solidFill>
            <a:ln>
              <a:noFill/>
            </a:ln>
            <a:effectLst/>
          </c:spPr>
          <c:invertIfNegative val="0"/>
          <c:errBars>
            <c:errBarType val="both"/>
            <c:errValType val="cust"/>
            <c:noEndCap val="0"/>
            <c:plus>
              <c:numLit>
                <c:formatCode>General</c:formatCode>
                <c:ptCount val="1"/>
                <c:pt idx="0">
                  <c:v>1</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multiLvlStrRef>
              <c:f>Sheet1!$B$2:$G$3</c:f>
              <c:multiLvlStrCache>
                <c:ptCount val="6"/>
                <c:lvl>
                  <c:pt idx="0">
                    <c:v>SPAD (Values)</c:v>
                  </c:pt>
                  <c:pt idx="1">
                    <c:v>Diameter of plant (cm)</c:v>
                  </c:pt>
                  <c:pt idx="2">
                    <c:v>SPAD (Values)</c:v>
                  </c:pt>
                  <c:pt idx="3">
                    <c:v>Diameter of plant (cm)</c:v>
                  </c:pt>
                  <c:pt idx="4">
                    <c:v>SPAD (Values)</c:v>
                  </c:pt>
                  <c:pt idx="5">
                    <c:v>Diameter of plant (cm)</c:v>
                  </c:pt>
                </c:lvl>
                <c:lvl>
                  <c:pt idx="0">
                    <c:v>S. hispanicus</c:v>
                  </c:pt>
                  <c:pt idx="2">
                    <c:v>S. oleraceus</c:v>
                  </c:pt>
                  <c:pt idx="4">
                    <c:v>C. spinosum</c:v>
                  </c:pt>
                </c:lvl>
              </c:multiLvlStrCache>
            </c:multiLvlStrRef>
          </c:cat>
          <c:val>
            <c:numRef>
              <c:f>Sheet1!$B$4:$G$4</c:f>
              <c:numCache>
                <c:formatCode>General</c:formatCode>
                <c:ptCount val="6"/>
                <c:pt idx="0">
                  <c:v>36.9</c:v>
                </c:pt>
                <c:pt idx="1">
                  <c:v>24.07</c:v>
                </c:pt>
                <c:pt idx="2">
                  <c:v>36.39</c:v>
                </c:pt>
                <c:pt idx="3">
                  <c:v>31.5</c:v>
                </c:pt>
                <c:pt idx="4">
                  <c:v>48.38</c:v>
                </c:pt>
                <c:pt idx="5">
                  <c:v>16.010000000000002</c:v>
                </c:pt>
              </c:numCache>
            </c:numRef>
          </c:val>
          <c:extLst>
            <c:ext xmlns:c16="http://schemas.microsoft.com/office/drawing/2014/chart" uri="{C3380CC4-5D6E-409C-BE32-E72D297353CC}">
              <c16:uniqueId val="{00000000-2D39-3C45-8C90-8104283B4716}"/>
            </c:ext>
          </c:extLst>
        </c:ser>
        <c:ser>
          <c:idx val="1"/>
          <c:order val="1"/>
          <c:tx>
            <c:strRef>
              <c:f>Sheet1!$A$5</c:f>
              <c:strCache>
                <c:ptCount val="1"/>
                <c:pt idx="0">
                  <c:v>MANURE</c:v>
                </c:pt>
              </c:strCache>
            </c:strRef>
          </c:tx>
          <c:spPr>
            <a:solidFill>
              <a:schemeClr val="tx1">
                <a:lumMod val="75000"/>
                <a:lumOff val="25000"/>
              </a:schemeClr>
            </a:solidFill>
            <a:ln>
              <a:noFill/>
            </a:ln>
            <a:effectLst/>
          </c:spPr>
          <c:invertIfNegative val="0"/>
          <c:errBars>
            <c:errBarType val="both"/>
            <c:errValType val="cust"/>
            <c:noEndCap val="0"/>
            <c:plus>
              <c:numLit>
                <c:formatCode>General</c:formatCode>
                <c:ptCount val="1"/>
                <c:pt idx="0">
                  <c:v>1</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multiLvlStrRef>
              <c:f>Sheet1!$B$2:$G$3</c:f>
              <c:multiLvlStrCache>
                <c:ptCount val="6"/>
                <c:lvl>
                  <c:pt idx="0">
                    <c:v>SPAD (Values)</c:v>
                  </c:pt>
                  <c:pt idx="1">
                    <c:v>Diameter of plant (cm)</c:v>
                  </c:pt>
                  <c:pt idx="2">
                    <c:v>SPAD (Values)</c:v>
                  </c:pt>
                  <c:pt idx="3">
                    <c:v>Diameter of plant (cm)</c:v>
                  </c:pt>
                  <c:pt idx="4">
                    <c:v>SPAD (Values)</c:v>
                  </c:pt>
                  <c:pt idx="5">
                    <c:v>Diameter of plant (cm)</c:v>
                  </c:pt>
                </c:lvl>
                <c:lvl>
                  <c:pt idx="0">
                    <c:v>S. hispanicus</c:v>
                  </c:pt>
                  <c:pt idx="2">
                    <c:v>S. oleraceus</c:v>
                  </c:pt>
                  <c:pt idx="4">
                    <c:v>C. spinosum</c:v>
                  </c:pt>
                </c:lvl>
              </c:multiLvlStrCache>
            </c:multiLvlStrRef>
          </c:cat>
          <c:val>
            <c:numRef>
              <c:f>Sheet1!$B$5:$G$5</c:f>
              <c:numCache>
                <c:formatCode>General</c:formatCode>
                <c:ptCount val="6"/>
                <c:pt idx="0">
                  <c:v>49.8</c:v>
                </c:pt>
                <c:pt idx="1">
                  <c:v>32.72</c:v>
                </c:pt>
                <c:pt idx="2">
                  <c:v>47.52</c:v>
                </c:pt>
                <c:pt idx="3">
                  <c:v>38.4</c:v>
                </c:pt>
                <c:pt idx="4">
                  <c:v>55.41</c:v>
                </c:pt>
                <c:pt idx="5">
                  <c:v>21.55</c:v>
                </c:pt>
              </c:numCache>
            </c:numRef>
          </c:val>
          <c:extLst>
            <c:ext xmlns:c16="http://schemas.microsoft.com/office/drawing/2014/chart" uri="{C3380CC4-5D6E-409C-BE32-E72D297353CC}">
              <c16:uniqueId val="{00000001-2D39-3C45-8C90-8104283B4716}"/>
            </c:ext>
          </c:extLst>
        </c:ser>
        <c:dLbls>
          <c:showLegendKey val="0"/>
          <c:showVal val="0"/>
          <c:showCatName val="0"/>
          <c:showSerName val="0"/>
          <c:showPercent val="0"/>
          <c:showBubbleSize val="0"/>
        </c:dLbls>
        <c:gapWidth val="219"/>
        <c:overlap val="-27"/>
        <c:axId val="399122080"/>
        <c:axId val="399123808"/>
      </c:barChart>
      <c:catAx>
        <c:axId val="399122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Comic Sans MS" panose="030F0902030302020204" pitchFamily="66" charset="0"/>
                <a:ea typeface="+mn-ea"/>
                <a:cs typeface="+mn-cs"/>
              </a:defRPr>
            </a:pPr>
            <a:endParaRPr lang="el-GR"/>
          </a:p>
        </c:txPr>
        <c:crossAx val="399123808"/>
        <c:crosses val="autoZero"/>
        <c:auto val="1"/>
        <c:lblAlgn val="ctr"/>
        <c:lblOffset val="100"/>
        <c:noMultiLvlLbl val="0"/>
      </c:catAx>
      <c:valAx>
        <c:axId val="399123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Comic Sans MS" panose="030F0902030302020204" pitchFamily="66" charset="0"/>
                <a:ea typeface="+mn-ea"/>
                <a:cs typeface="+mn-cs"/>
              </a:defRPr>
            </a:pPr>
            <a:endParaRPr lang="el-GR"/>
          </a:p>
        </c:txPr>
        <c:crossAx val="39912208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Comic Sans MS" panose="030F0902030302020204" pitchFamily="66" charset="0"/>
              <a:ea typeface="+mn-ea"/>
              <a:cs typeface="+mn-cs"/>
            </a:defRPr>
          </a:pPr>
          <a:endParaRPr lang="el-G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12700">
      <a:solidFill>
        <a:schemeClr val="tx1"/>
      </a:solidFill>
      <a:prstDash val="dashDot"/>
    </a:ln>
    <a:effectLst/>
  </c:spPr>
  <c:txPr>
    <a:bodyPr/>
    <a:lstStyle/>
    <a:p>
      <a:pPr>
        <a:defRPr sz="2000" b="0">
          <a:solidFill>
            <a:schemeClr val="tx1"/>
          </a:solidFill>
          <a:latin typeface="Comic Sans MS" panose="030F0902030302020204" pitchFamily="66" charset="0"/>
        </a:defRPr>
      </a:pPr>
      <a:endParaRPr lang="el-G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Comic Sans MS" panose="030F0902030302020204" pitchFamily="66" charset="0"/>
                <a:ea typeface="+mn-ea"/>
                <a:cs typeface="+mn-cs"/>
              </a:defRPr>
            </a:pPr>
            <a:r>
              <a:rPr lang="en-GB"/>
              <a:t>Wild edible Plants</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Comic Sans MS" panose="030F0902030302020204" pitchFamily="66" charset="0"/>
              <a:ea typeface="+mn-ea"/>
              <a:cs typeface="+mn-cs"/>
            </a:defRPr>
          </a:pPr>
          <a:endParaRPr lang="el-GR"/>
        </a:p>
      </c:txPr>
    </c:title>
    <c:autoTitleDeleted val="0"/>
    <c:plotArea>
      <c:layout/>
      <c:barChart>
        <c:barDir val="col"/>
        <c:grouping val="clustered"/>
        <c:varyColors val="0"/>
        <c:ser>
          <c:idx val="0"/>
          <c:order val="0"/>
          <c:tx>
            <c:strRef>
              <c:f>Sheet1!$A$10</c:f>
              <c:strCache>
                <c:ptCount val="1"/>
                <c:pt idx="0">
                  <c:v>CONTROL</c:v>
                </c:pt>
              </c:strCache>
            </c:strRef>
          </c:tx>
          <c:spPr>
            <a:solidFill>
              <a:schemeClr val="accent6">
                <a:lumMod val="20000"/>
                <a:lumOff val="80000"/>
              </a:schemeClr>
            </a:solidFill>
            <a:ln>
              <a:noFill/>
            </a:ln>
            <a:effectLst/>
          </c:spPr>
          <c:invertIfNegative val="0"/>
          <c:errBars>
            <c:errBarType val="both"/>
            <c:errValType val="cust"/>
            <c:noEndCap val="0"/>
            <c:plus>
              <c:numLit>
                <c:formatCode>General</c:formatCode>
                <c:ptCount val="1"/>
                <c:pt idx="0">
                  <c:v>1</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multiLvlStrRef>
              <c:f>Sheet1!$B$8:$J$9</c:f>
              <c:multiLvlStrCache>
                <c:ptCount val="9"/>
                <c:lvl>
                  <c:pt idx="0">
                    <c:v>Weight of plant (g)</c:v>
                  </c:pt>
                  <c:pt idx="1">
                    <c:v>Number of leaves/plant</c:v>
                  </c:pt>
                  <c:pt idx="2">
                    <c:v>Weight of leaves/plant (g)</c:v>
                  </c:pt>
                  <c:pt idx="3">
                    <c:v>Weight of plant (g)</c:v>
                  </c:pt>
                  <c:pt idx="4">
                    <c:v>Number of leaves/plant</c:v>
                  </c:pt>
                  <c:pt idx="5">
                    <c:v>Weight of leaves/plant (g)</c:v>
                  </c:pt>
                  <c:pt idx="6">
                    <c:v>Weight of plant (g)</c:v>
                  </c:pt>
                  <c:pt idx="7">
                    <c:v>Number of leaves/plant</c:v>
                  </c:pt>
                  <c:pt idx="8">
                    <c:v>Weight of leaves/plant (g)</c:v>
                  </c:pt>
                </c:lvl>
                <c:lvl>
                  <c:pt idx="0">
                    <c:v>S. hispanicus</c:v>
                  </c:pt>
                  <c:pt idx="3">
                    <c:v>S. oleraceus</c:v>
                  </c:pt>
                  <c:pt idx="6">
                    <c:v>C. spinosum</c:v>
                  </c:pt>
                </c:lvl>
              </c:multiLvlStrCache>
            </c:multiLvlStrRef>
          </c:cat>
          <c:val>
            <c:numRef>
              <c:f>Sheet1!$B$10:$J$10</c:f>
              <c:numCache>
                <c:formatCode>General</c:formatCode>
                <c:ptCount val="9"/>
                <c:pt idx="0">
                  <c:v>33.85</c:v>
                </c:pt>
                <c:pt idx="1">
                  <c:v>11.63</c:v>
                </c:pt>
                <c:pt idx="2">
                  <c:v>23.88</c:v>
                </c:pt>
                <c:pt idx="3">
                  <c:v>33.39</c:v>
                </c:pt>
                <c:pt idx="4">
                  <c:v>14</c:v>
                </c:pt>
                <c:pt idx="5">
                  <c:v>27.87</c:v>
                </c:pt>
                <c:pt idx="6">
                  <c:v>6.25</c:v>
                </c:pt>
                <c:pt idx="7">
                  <c:v>19.899999999999999</c:v>
                </c:pt>
                <c:pt idx="8">
                  <c:v>3.75</c:v>
                </c:pt>
              </c:numCache>
            </c:numRef>
          </c:val>
          <c:extLst>
            <c:ext xmlns:c16="http://schemas.microsoft.com/office/drawing/2014/chart" uri="{C3380CC4-5D6E-409C-BE32-E72D297353CC}">
              <c16:uniqueId val="{00000000-8965-F745-8784-505EC3D96C55}"/>
            </c:ext>
          </c:extLst>
        </c:ser>
        <c:ser>
          <c:idx val="1"/>
          <c:order val="1"/>
          <c:tx>
            <c:strRef>
              <c:f>Sheet1!$A$11</c:f>
              <c:strCache>
                <c:ptCount val="1"/>
                <c:pt idx="0">
                  <c:v>MANURE</c:v>
                </c:pt>
              </c:strCache>
            </c:strRef>
          </c:tx>
          <c:spPr>
            <a:solidFill>
              <a:schemeClr val="tx1">
                <a:lumMod val="75000"/>
                <a:lumOff val="25000"/>
              </a:schemeClr>
            </a:solidFill>
            <a:ln>
              <a:noFill/>
            </a:ln>
            <a:effectLst/>
          </c:spPr>
          <c:invertIfNegative val="0"/>
          <c:errBars>
            <c:errBarType val="both"/>
            <c:errValType val="cust"/>
            <c:noEndCap val="0"/>
            <c:plus>
              <c:numLit>
                <c:formatCode>General</c:formatCode>
                <c:ptCount val="1"/>
                <c:pt idx="0">
                  <c:v>1</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multiLvlStrRef>
              <c:f>Sheet1!$B$8:$J$9</c:f>
              <c:multiLvlStrCache>
                <c:ptCount val="9"/>
                <c:lvl>
                  <c:pt idx="0">
                    <c:v>Weight of plant (g)</c:v>
                  </c:pt>
                  <c:pt idx="1">
                    <c:v>Number of leaves/plant</c:v>
                  </c:pt>
                  <c:pt idx="2">
                    <c:v>Weight of leaves/plant (g)</c:v>
                  </c:pt>
                  <c:pt idx="3">
                    <c:v>Weight of plant (g)</c:v>
                  </c:pt>
                  <c:pt idx="4">
                    <c:v>Number of leaves/plant</c:v>
                  </c:pt>
                  <c:pt idx="5">
                    <c:v>Weight of leaves/plant (g)</c:v>
                  </c:pt>
                  <c:pt idx="6">
                    <c:v>Weight of plant (g)</c:v>
                  </c:pt>
                  <c:pt idx="7">
                    <c:v>Number of leaves/plant</c:v>
                  </c:pt>
                  <c:pt idx="8">
                    <c:v>Weight of leaves/plant (g)</c:v>
                  </c:pt>
                </c:lvl>
                <c:lvl>
                  <c:pt idx="0">
                    <c:v>S. hispanicus</c:v>
                  </c:pt>
                  <c:pt idx="3">
                    <c:v>S. oleraceus</c:v>
                  </c:pt>
                  <c:pt idx="6">
                    <c:v>C. spinosum</c:v>
                  </c:pt>
                </c:lvl>
              </c:multiLvlStrCache>
            </c:multiLvlStrRef>
          </c:cat>
          <c:val>
            <c:numRef>
              <c:f>Sheet1!$B$11:$J$11</c:f>
              <c:numCache>
                <c:formatCode>General</c:formatCode>
                <c:ptCount val="9"/>
                <c:pt idx="0">
                  <c:v>69.48</c:v>
                </c:pt>
                <c:pt idx="1">
                  <c:v>14.37</c:v>
                </c:pt>
                <c:pt idx="2">
                  <c:v>45.99</c:v>
                </c:pt>
                <c:pt idx="3">
                  <c:v>64.58</c:v>
                </c:pt>
                <c:pt idx="4">
                  <c:v>17.11</c:v>
                </c:pt>
                <c:pt idx="5">
                  <c:v>54.01</c:v>
                </c:pt>
                <c:pt idx="6">
                  <c:v>9.31</c:v>
                </c:pt>
                <c:pt idx="7">
                  <c:v>18.649999999999999</c:v>
                </c:pt>
                <c:pt idx="8">
                  <c:v>6.14</c:v>
                </c:pt>
              </c:numCache>
            </c:numRef>
          </c:val>
          <c:extLst>
            <c:ext xmlns:c16="http://schemas.microsoft.com/office/drawing/2014/chart" uri="{C3380CC4-5D6E-409C-BE32-E72D297353CC}">
              <c16:uniqueId val="{00000001-8965-F745-8784-505EC3D96C55}"/>
            </c:ext>
          </c:extLst>
        </c:ser>
        <c:dLbls>
          <c:showLegendKey val="0"/>
          <c:showVal val="0"/>
          <c:showCatName val="0"/>
          <c:showSerName val="0"/>
          <c:showPercent val="0"/>
          <c:showBubbleSize val="0"/>
        </c:dLbls>
        <c:gapWidth val="219"/>
        <c:overlap val="-27"/>
        <c:axId val="418914320"/>
        <c:axId val="418916048"/>
      </c:barChart>
      <c:catAx>
        <c:axId val="418914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Comic Sans MS" panose="030F0902030302020204" pitchFamily="66" charset="0"/>
                <a:ea typeface="+mn-ea"/>
                <a:cs typeface="+mn-cs"/>
              </a:defRPr>
            </a:pPr>
            <a:endParaRPr lang="el-GR"/>
          </a:p>
        </c:txPr>
        <c:crossAx val="418916048"/>
        <c:crosses val="autoZero"/>
        <c:auto val="1"/>
        <c:lblAlgn val="ctr"/>
        <c:lblOffset val="100"/>
        <c:noMultiLvlLbl val="0"/>
      </c:catAx>
      <c:valAx>
        <c:axId val="4189160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Comic Sans MS" panose="030F0902030302020204" pitchFamily="66" charset="0"/>
                <a:ea typeface="+mn-ea"/>
                <a:cs typeface="+mn-cs"/>
              </a:defRPr>
            </a:pPr>
            <a:endParaRPr lang="el-GR"/>
          </a:p>
        </c:txPr>
        <c:crossAx val="41891432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Comic Sans MS" panose="030F0902030302020204" pitchFamily="66" charset="0"/>
              <a:ea typeface="+mn-ea"/>
              <a:cs typeface="+mn-cs"/>
            </a:defRPr>
          </a:pPr>
          <a:endParaRPr lang="el-G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12700">
      <a:solidFill>
        <a:schemeClr val="tx1"/>
      </a:solidFill>
      <a:prstDash val="dashDot"/>
    </a:ln>
    <a:effectLst/>
  </c:spPr>
  <c:txPr>
    <a:bodyPr/>
    <a:lstStyle/>
    <a:p>
      <a:pPr>
        <a:defRPr sz="2000" b="0">
          <a:solidFill>
            <a:schemeClr val="tx1"/>
          </a:solidFill>
          <a:latin typeface="Comic Sans MS" panose="030F0902030302020204" pitchFamily="66" charset="0"/>
        </a:defRPr>
      </a:pPr>
      <a:endParaRPr lang="el-G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Comic Sans MS" panose="030F0902030302020204" pitchFamily="66" charset="0"/>
                <a:ea typeface="+mn-ea"/>
                <a:cs typeface="+mn-cs"/>
              </a:defRPr>
            </a:pPr>
            <a:r>
              <a:rPr lang="en-GB"/>
              <a:t>Wild Edible Plants</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Comic Sans MS" panose="030F0902030302020204" pitchFamily="66" charset="0"/>
              <a:ea typeface="+mn-ea"/>
              <a:cs typeface="+mn-cs"/>
            </a:defRPr>
          </a:pPr>
          <a:endParaRPr lang="el-GR"/>
        </a:p>
      </c:txPr>
    </c:title>
    <c:autoTitleDeleted val="0"/>
    <c:plotArea>
      <c:layout/>
      <c:barChart>
        <c:barDir val="col"/>
        <c:grouping val="clustered"/>
        <c:varyColors val="0"/>
        <c:ser>
          <c:idx val="0"/>
          <c:order val="0"/>
          <c:tx>
            <c:strRef>
              <c:f>Sheet1!$A$18</c:f>
              <c:strCache>
                <c:ptCount val="1"/>
                <c:pt idx="0">
                  <c:v>CONTROL</c:v>
                </c:pt>
              </c:strCache>
            </c:strRef>
          </c:tx>
          <c:spPr>
            <a:solidFill>
              <a:schemeClr val="accent6">
                <a:lumMod val="20000"/>
                <a:lumOff val="80000"/>
              </a:schemeClr>
            </a:solidFill>
            <a:ln>
              <a:noFill/>
            </a:ln>
            <a:effectLst/>
          </c:spPr>
          <c:invertIfNegative val="0"/>
          <c:errBars>
            <c:errBarType val="both"/>
            <c:errValType val="cust"/>
            <c:noEndCap val="0"/>
            <c:plus>
              <c:numLit>
                <c:formatCode>General</c:formatCode>
                <c:ptCount val="1"/>
                <c:pt idx="0">
                  <c:v>1</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multiLvlStrRef>
              <c:f>Sheet1!$B$16:$J$17</c:f>
              <c:multiLvlStrCache>
                <c:ptCount val="9"/>
                <c:lvl>
                  <c:pt idx="0">
                    <c:v>Dry matter of leaves (%)</c:v>
                  </c:pt>
                  <c:pt idx="1">
                    <c:v>LAI (cm2)</c:v>
                  </c:pt>
                  <c:pt idx="2">
                    <c:v>SLA (m2/kg)</c:v>
                  </c:pt>
                  <c:pt idx="3">
                    <c:v>Dry matter of leaves (%)</c:v>
                  </c:pt>
                  <c:pt idx="4">
                    <c:v>LAI (cm2)</c:v>
                  </c:pt>
                  <c:pt idx="5">
                    <c:v>SLA (m2/kg)</c:v>
                  </c:pt>
                  <c:pt idx="6">
                    <c:v>Dry matter of leaves (%)</c:v>
                  </c:pt>
                  <c:pt idx="7">
                    <c:v>LAI (cm2)</c:v>
                  </c:pt>
                  <c:pt idx="8">
                    <c:v>SLA (m2/kg)</c:v>
                  </c:pt>
                </c:lvl>
                <c:lvl>
                  <c:pt idx="0">
                    <c:v>S. hispanicus</c:v>
                  </c:pt>
                  <c:pt idx="3">
                    <c:v>S. oleraceus</c:v>
                  </c:pt>
                  <c:pt idx="6">
                    <c:v>C. spinosum</c:v>
                  </c:pt>
                </c:lvl>
              </c:multiLvlStrCache>
            </c:multiLvlStrRef>
          </c:cat>
          <c:val>
            <c:numRef>
              <c:f>Sheet1!$B$18:$J$18</c:f>
              <c:numCache>
                <c:formatCode>General</c:formatCode>
                <c:ptCount val="9"/>
                <c:pt idx="0">
                  <c:v>8.68</c:v>
                </c:pt>
                <c:pt idx="1">
                  <c:v>352</c:v>
                </c:pt>
                <c:pt idx="2">
                  <c:v>16.66</c:v>
                </c:pt>
                <c:pt idx="3">
                  <c:v>11.48</c:v>
                </c:pt>
                <c:pt idx="4">
                  <c:v>541.97</c:v>
                </c:pt>
                <c:pt idx="5">
                  <c:v>14.47</c:v>
                </c:pt>
                <c:pt idx="6">
                  <c:v>10.91</c:v>
                </c:pt>
                <c:pt idx="7">
                  <c:v>113.35</c:v>
                </c:pt>
                <c:pt idx="8">
                  <c:v>20.28</c:v>
                </c:pt>
              </c:numCache>
            </c:numRef>
          </c:val>
          <c:extLst>
            <c:ext xmlns:c16="http://schemas.microsoft.com/office/drawing/2014/chart" uri="{C3380CC4-5D6E-409C-BE32-E72D297353CC}">
              <c16:uniqueId val="{00000000-558F-714A-A58D-2BC7DCE328D5}"/>
            </c:ext>
          </c:extLst>
        </c:ser>
        <c:ser>
          <c:idx val="1"/>
          <c:order val="1"/>
          <c:tx>
            <c:strRef>
              <c:f>Sheet1!$A$19</c:f>
              <c:strCache>
                <c:ptCount val="1"/>
                <c:pt idx="0">
                  <c:v>MANURE</c:v>
                </c:pt>
              </c:strCache>
            </c:strRef>
          </c:tx>
          <c:spPr>
            <a:solidFill>
              <a:schemeClr val="tx1">
                <a:lumMod val="75000"/>
                <a:lumOff val="25000"/>
              </a:schemeClr>
            </a:solidFill>
            <a:ln>
              <a:noFill/>
            </a:ln>
            <a:effectLst/>
          </c:spPr>
          <c:invertIfNegative val="0"/>
          <c:errBars>
            <c:errBarType val="both"/>
            <c:errValType val="cust"/>
            <c:noEndCap val="0"/>
            <c:plus>
              <c:numLit>
                <c:formatCode>General</c:formatCode>
                <c:ptCount val="1"/>
                <c:pt idx="0">
                  <c:v>1</c:v>
                </c:pt>
              </c:numLit>
            </c:plus>
            <c:minus>
              <c:numLit>
                <c:formatCode>General</c:formatCode>
                <c:ptCount val="1"/>
                <c:pt idx="0">
                  <c:v>1</c:v>
                </c:pt>
              </c:numLit>
            </c:minus>
            <c:spPr>
              <a:noFill/>
              <a:ln w="9525" cap="flat" cmpd="sng" algn="ctr">
                <a:solidFill>
                  <a:schemeClr val="tx1">
                    <a:lumMod val="65000"/>
                    <a:lumOff val="35000"/>
                  </a:schemeClr>
                </a:solidFill>
                <a:round/>
              </a:ln>
              <a:effectLst/>
            </c:spPr>
          </c:errBars>
          <c:cat>
            <c:multiLvlStrRef>
              <c:f>Sheet1!$B$16:$J$17</c:f>
              <c:multiLvlStrCache>
                <c:ptCount val="9"/>
                <c:lvl>
                  <c:pt idx="0">
                    <c:v>Dry matter of leaves (%)</c:v>
                  </c:pt>
                  <c:pt idx="1">
                    <c:v>LAI (cm2)</c:v>
                  </c:pt>
                  <c:pt idx="2">
                    <c:v>SLA (m2/kg)</c:v>
                  </c:pt>
                  <c:pt idx="3">
                    <c:v>Dry matter of leaves (%)</c:v>
                  </c:pt>
                  <c:pt idx="4">
                    <c:v>LAI (cm2)</c:v>
                  </c:pt>
                  <c:pt idx="5">
                    <c:v>SLA (m2/kg)</c:v>
                  </c:pt>
                  <c:pt idx="6">
                    <c:v>Dry matter of leaves (%)</c:v>
                  </c:pt>
                  <c:pt idx="7">
                    <c:v>LAI (cm2)</c:v>
                  </c:pt>
                  <c:pt idx="8">
                    <c:v>SLA (m2/kg)</c:v>
                  </c:pt>
                </c:lvl>
                <c:lvl>
                  <c:pt idx="0">
                    <c:v>S. hispanicus</c:v>
                  </c:pt>
                  <c:pt idx="3">
                    <c:v>S. oleraceus</c:v>
                  </c:pt>
                  <c:pt idx="6">
                    <c:v>C. spinosum</c:v>
                  </c:pt>
                </c:lvl>
              </c:multiLvlStrCache>
            </c:multiLvlStrRef>
          </c:cat>
          <c:val>
            <c:numRef>
              <c:f>Sheet1!$B$19:$J$19</c:f>
              <c:numCache>
                <c:formatCode>General</c:formatCode>
                <c:ptCount val="9"/>
                <c:pt idx="0">
                  <c:v>9.2200000000000006</c:v>
                </c:pt>
                <c:pt idx="1">
                  <c:v>551.91999999999996</c:v>
                </c:pt>
                <c:pt idx="2">
                  <c:v>12.24</c:v>
                </c:pt>
                <c:pt idx="3">
                  <c:v>9.09</c:v>
                </c:pt>
                <c:pt idx="4">
                  <c:v>815.74</c:v>
                </c:pt>
                <c:pt idx="5">
                  <c:v>14.41</c:v>
                </c:pt>
                <c:pt idx="6">
                  <c:v>12.63</c:v>
                </c:pt>
                <c:pt idx="7">
                  <c:v>167.15</c:v>
                </c:pt>
                <c:pt idx="8">
                  <c:v>14.24</c:v>
                </c:pt>
              </c:numCache>
            </c:numRef>
          </c:val>
          <c:extLst>
            <c:ext xmlns:c16="http://schemas.microsoft.com/office/drawing/2014/chart" uri="{C3380CC4-5D6E-409C-BE32-E72D297353CC}">
              <c16:uniqueId val="{00000001-558F-714A-A58D-2BC7DCE328D5}"/>
            </c:ext>
          </c:extLst>
        </c:ser>
        <c:dLbls>
          <c:showLegendKey val="0"/>
          <c:showVal val="0"/>
          <c:showCatName val="0"/>
          <c:showSerName val="0"/>
          <c:showPercent val="0"/>
          <c:showBubbleSize val="0"/>
        </c:dLbls>
        <c:gapWidth val="219"/>
        <c:overlap val="-27"/>
        <c:axId val="1245210864"/>
        <c:axId val="1245212592"/>
      </c:barChart>
      <c:catAx>
        <c:axId val="1245210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Comic Sans MS" panose="030F0902030302020204" pitchFamily="66" charset="0"/>
                <a:ea typeface="+mn-ea"/>
                <a:cs typeface="+mn-cs"/>
              </a:defRPr>
            </a:pPr>
            <a:endParaRPr lang="el-GR"/>
          </a:p>
        </c:txPr>
        <c:crossAx val="1245212592"/>
        <c:crosses val="autoZero"/>
        <c:auto val="1"/>
        <c:lblAlgn val="ctr"/>
        <c:lblOffset val="100"/>
        <c:noMultiLvlLbl val="0"/>
      </c:catAx>
      <c:valAx>
        <c:axId val="1245212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Comic Sans MS" panose="030F0902030302020204" pitchFamily="66" charset="0"/>
                <a:ea typeface="+mn-ea"/>
                <a:cs typeface="+mn-cs"/>
              </a:defRPr>
            </a:pPr>
            <a:endParaRPr lang="el-GR"/>
          </a:p>
        </c:txPr>
        <c:crossAx val="124521086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Comic Sans MS" panose="030F0902030302020204" pitchFamily="66" charset="0"/>
              <a:ea typeface="+mn-ea"/>
              <a:cs typeface="+mn-cs"/>
            </a:defRPr>
          </a:pPr>
          <a:endParaRPr lang="el-G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12700">
      <a:solidFill>
        <a:schemeClr val="tx1"/>
      </a:solidFill>
      <a:prstDash val="dashDot"/>
    </a:ln>
    <a:effectLst/>
  </c:spPr>
  <c:txPr>
    <a:bodyPr/>
    <a:lstStyle/>
    <a:p>
      <a:pPr>
        <a:defRPr sz="2000" b="0">
          <a:solidFill>
            <a:schemeClr val="tx1"/>
          </a:solidFill>
          <a:latin typeface="Comic Sans MS" panose="030F0902030302020204" pitchFamily="66" charset="0"/>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032" y="5891626"/>
            <a:ext cx="24480361" cy="12533242"/>
          </a:xfrm>
        </p:spPr>
        <p:txBody>
          <a:bodyPr anchor="b"/>
          <a:lstStyle>
            <a:lvl1pPr algn="ctr">
              <a:defRPr sz="18898"/>
            </a:lvl1pPr>
          </a:lstStyle>
          <a:p>
            <a:r>
              <a:rPr lang="en-GB"/>
              <a:t>Click to edit Master title style</a:t>
            </a:r>
            <a:endParaRPr lang="en-US" dirty="0"/>
          </a:p>
        </p:txBody>
      </p:sp>
      <p:sp>
        <p:nvSpPr>
          <p:cNvPr id="3" name="Subtitle 2"/>
          <p:cNvSpPr>
            <a:spLocks noGrp="1"/>
          </p:cNvSpPr>
          <p:nvPr>
            <p:ph type="subTitle" idx="1"/>
          </p:nvPr>
        </p:nvSpPr>
        <p:spPr>
          <a:xfrm>
            <a:off x="3600053" y="18908198"/>
            <a:ext cx="21600319" cy="8691601"/>
          </a:xfrm>
        </p:spPr>
        <p:txBody>
          <a:bodyPr/>
          <a:lstStyle>
            <a:lvl1pPr marL="0" indent="0" algn="ctr">
              <a:buNone/>
              <a:defRPr sz="7559"/>
            </a:lvl1pPr>
            <a:lvl2pPr marL="1440043" indent="0" algn="ctr">
              <a:buNone/>
              <a:defRPr sz="6299"/>
            </a:lvl2pPr>
            <a:lvl3pPr marL="2880086" indent="0" algn="ctr">
              <a:buNone/>
              <a:defRPr sz="5669"/>
            </a:lvl3pPr>
            <a:lvl4pPr marL="4320129" indent="0" algn="ctr">
              <a:buNone/>
              <a:defRPr sz="5040"/>
            </a:lvl4pPr>
            <a:lvl5pPr marL="5760171" indent="0" algn="ctr">
              <a:buNone/>
              <a:defRPr sz="5040"/>
            </a:lvl5pPr>
            <a:lvl6pPr marL="7200214" indent="0" algn="ctr">
              <a:buNone/>
              <a:defRPr sz="5040"/>
            </a:lvl6pPr>
            <a:lvl7pPr marL="8640257" indent="0" algn="ctr">
              <a:buNone/>
              <a:defRPr sz="5040"/>
            </a:lvl7pPr>
            <a:lvl8pPr marL="10080300" indent="0" algn="ctr">
              <a:buNone/>
              <a:defRPr sz="5040"/>
            </a:lvl8pPr>
            <a:lvl9pPr marL="11520343" indent="0" algn="ctr">
              <a:buNone/>
              <a:defRPr sz="504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0A118C9-D910-C14D-938C-E71DA1D07BD1}" type="datetimeFigureOut">
              <a:rPr lang="en-GR" smtClean="0"/>
              <a:t>09/13/2023</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2977ADF-6684-984B-B029-CEBDCB6C2E91}" type="slidenum">
              <a:rPr lang="en-GR" smtClean="0"/>
              <a:t>‹#›</a:t>
            </a:fld>
            <a:endParaRPr lang="en-GR"/>
          </a:p>
        </p:txBody>
      </p:sp>
    </p:spTree>
    <p:extLst>
      <p:ext uri="{BB962C8B-B14F-4D97-AF65-F5344CB8AC3E}">
        <p14:creationId xmlns:p14="http://schemas.microsoft.com/office/powerpoint/2010/main" val="4109219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0A118C9-D910-C14D-938C-E71DA1D07BD1}" type="datetimeFigureOut">
              <a:rPr lang="en-GR" smtClean="0"/>
              <a:t>09/13/2023</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2977ADF-6684-984B-B029-CEBDCB6C2E91}" type="slidenum">
              <a:rPr lang="en-GR" smtClean="0"/>
              <a:t>‹#›</a:t>
            </a:fld>
            <a:endParaRPr lang="en-GR"/>
          </a:p>
        </p:txBody>
      </p:sp>
    </p:spTree>
    <p:extLst>
      <p:ext uri="{BB962C8B-B14F-4D97-AF65-F5344CB8AC3E}">
        <p14:creationId xmlns:p14="http://schemas.microsoft.com/office/powerpoint/2010/main" val="260910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6" y="1916653"/>
            <a:ext cx="6210092" cy="3050811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980031" y="1916653"/>
            <a:ext cx="18270270" cy="3050811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0A118C9-D910-C14D-938C-E71DA1D07BD1}" type="datetimeFigureOut">
              <a:rPr lang="en-GR" smtClean="0"/>
              <a:t>09/13/2023</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2977ADF-6684-984B-B029-CEBDCB6C2E91}" type="slidenum">
              <a:rPr lang="en-GR" smtClean="0"/>
              <a:t>‹#›</a:t>
            </a:fld>
            <a:endParaRPr lang="en-GR"/>
          </a:p>
        </p:txBody>
      </p:sp>
    </p:spTree>
    <p:extLst>
      <p:ext uri="{BB962C8B-B14F-4D97-AF65-F5344CB8AC3E}">
        <p14:creationId xmlns:p14="http://schemas.microsoft.com/office/powerpoint/2010/main" val="2987101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0A118C9-D910-C14D-938C-E71DA1D07BD1}" type="datetimeFigureOut">
              <a:rPr lang="en-GR" smtClean="0"/>
              <a:t>09/13/2023</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2977ADF-6684-984B-B029-CEBDCB6C2E91}" type="slidenum">
              <a:rPr lang="en-GR" smtClean="0"/>
              <a:t>‹#›</a:t>
            </a:fld>
            <a:endParaRPr lang="en-GR"/>
          </a:p>
        </p:txBody>
      </p:sp>
    </p:spTree>
    <p:extLst>
      <p:ext uri="{BB962C8B-B14F-4D97-AF65-F5344CB8AC3E}">
        <p14:creationId xmlns:p14="http://schemas.microsoft.com/office/powerpoint/2010/main" val="3746478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65030" y="8974945"/>
            <a:ext cx="24840367" cy="14974888"/>
          </a:xfrm>
        </p:spPr>
        <p:txBody>
          <a:bodyPr anchor="b"/>
          <a:lstStyle>
            <a:lvl1pPr>
              <a:defRPr sz="18898"/>
            </a:lvl1pPr>
          </a:lstStyle>
          <a:p>
            <a:r>
              <a:rPr lang="en-GB"/>
              <a:t>Click to edit Master title style</a:t>
            </a:r>
            <a:endParaRPr lang="en-US" dirty="0"/>
          </a:p>
        </p:txBody>
      </p:sp>
      <p:sp>
        <p:nvSpPr>
          <p:cNvPr id="3" name="Text Placeholder 2"/>
          <p:cNvSpPr>
            <a:spLocks noGrp="1"/>
          </p:cNvSpPr>
          <p:nvPr>
            <p:ph type="body" idx="1"/>
          </p:nvPr>
        </p:nvSpPr>
        <p:spPr>
          <a:xfrm>
            <a:off x="1965030" y="24091502"/>
            <a:ext cx="24840367" cy="7874940"/>
          </a:xfrm>
        </p:spPr>
        <p:txBody>
          <a:bodyPr/>
          <a:lstStyle>
            <a:lvl1pPr marL="0" indent="0">
              <a:buNone/>
              <a:defRPr sz="7559">
                <a:solidFill>
                  <a:schemeClr val="tx1"/>
                </a:solidFill>
              </a:defRPr>
            </a:lvl1pPr>
            <a:lvl2pPr marL="1440043" indent="0">
              <a:buNone/>
              <a:defRPr sz="6299">
                <a:solidFill>
                  <a:schemeClr val="tx1">
                    <a:tint val="75000"/>
                  </a:schemeClr>
                </a:solidFill>
              </a:defRPr>
            </a:lvl2pPr>
            <a:lvl3pPr marL="2880086" indent="0">
              <a:buNone/>
              <a:defRPr sz="5669">
                <a:solidFill>
                  <a:schemeClr val="tx1">
                    <a:tint val="75000"/>
                  </a:schemeClr>
                </a:solidFill>
              </a:defRPr>
            </a:lvl3pPr>
            <a:lvl4pPr marL="4320129" indent="0">
              <a:buNone/>
              <a:defRPr sz="5040">
                <a:solidFill>
                  <a:schemeClr val="tx1">
                    <a:tint val="75000"/>
                  </a:schemeClr>
                </a:solidFill>
              </a:defRPr>
            </a:lvl4pPr>
            <a:lvl5pPr marL="5760171" indent="0">
              <a:buNone/>
              <a:defRPr sz="5040">
                <a:solidFill>
                  <a:schemeClr val="tx1">
                    <a:tint val="75000"/>
                  </a:schemeClr>
                </a:solidFill>
              </a:defRPr>
            </a:lvl5pPr>
            <a:lvl6pPr marL="7200214" indent="0">
              <a:buNone/>
              <a:defRPr sz="5040">
                <a:solidFill>
                  <a:schemeClr val="tx1">
                    <a:tint val="75000"/>
                  </a:schemeClr>
                </a:solidFill>
              </a:defRPr>
            </a:lvl6pPr>
            <a:lvl7pPr marL="8640257" indent="0">
              <a:buNone/>
              <a:defRPr sz="5040">
                <a:solidFill>
                  <a:schemeClr val="tx1">
                    <a:tint val="75000"/>
                  </a:schemeClr>
                </a:solidFill>
              </a:defRPr>
            </a:lvl7pPr>
            <a:lvl8pPr marL="10080300" indent="0">
              <a:buNone/>
              <a:defRPr sz="5040">
                <a:solidFill>
                  <a:schemeClr val="tx1">
                    <a:tint val="75000"/>
                  </a:schemeClr>
                </a:solidFill>
              </a:defRPr>
            </a:lvl8pPr>
            <a:lvl9pPr marL="11520343" indent="0">
              <a:buNone/>
              <a:defRPr sz="504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0A118C9-D910-C14D-938C-E71DA1D07BD1}" type="datetimeFigureOut">
              <a:rPr lang="en-GR" smtClean="0"/>
              <a:t>09/13/2023</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2977ADF-6684-984B-B029-CEBDCB6C2E91}" type="slidenum">
              <a:rPr lang="en-GR" smtClean="0"/>
              <a:t>‹#›</a:t>
            </a:fld>
            <a:endParaRPr lang="en-GR"/>
          </a:p>
        </p:txBody>
      </p:sp>
    </p:spTree>
    <p:extLst>
      <p:ext uri="{BB962C8B-B14F-4D97-AF65-F5344CB8AC3E}">
        <p14:creationId xmlns:p14="http://schemas.microsoft.com/office/powerpoint/2010/main" val="2152792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980029" y="9583264"/>
            <a:ext cx="12240181" cy="2284150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4580215" y="9583264"/>
            <a:ext cx="12240181" cy="2284150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0A118C9-D910-C14D-938C-E71DA1D07BD1}" type="datetimeFigureOut">
              <a:rPr lang="en-GR" smtClean="0"/>
              <a:t>09/13/2023</a:t>
            </a:fld>
            <a:endParaRPr lang="en-GR"/>
          </a:p>
        </p:txBody>
      </p:sp>
      <p:sp>
        <p:nvSpPr>
          <p:cNvPr id="6" name="Footer Placeholder 5"/>
          <p:cNvSpPr>
            <a:spLocks noGrp="1"/>
          </p:cNvSpPr>
          <p:nvPr>
            <p:ph type="ftr" sz="quarter" idx="11"/>
          </p:nvPr>
        </p:nvSpPr>
        <p:spPr/>
        <p:txBody>
          <a:bodyPr/>
          <a:lstStyle/>
          <a:p>
            <a:endParaRPr lang="en-GR"/>
          </a:p>
        </p:txBody>
      </p:sp>
      <p:sp>
        <p:nvSpPr>
          <p:cNvPr id="7" name="Slide Number Placeholder 6"/>
          <p:cNvSpPr>
            <a:spLocks noGrp="1"/>
          </p:cNvSpPr>
          <p:nvPr>
            <p:ph type="sldNum" sz="quarter" idx="12"/>
          </p:nvPr>
        </p:nvSpPr>
        <p:spPr/>
        <p:txBody>
          <a:bodyPr/>
          <a:lstStyle/>
          <a:p>
            <a:fld id="{D2977ADF-6684-984B-B029-CEBDCB6C2E91}" type="slidenum">
              <a:rPr lang="en-GR" smtClean="0"/>
              <a:t>‹#›</a:t>
            </a:fld>
            <a:endParaRPr lang="en-GR"/>
          </a:p>
        </p:txBody>
      </p:sp>
    </p:spTree>
    <p:extLst>
      <p:ext uri="{BB962C8B-B14F-4D97-AF65-F5344CB8AC3E}">
        <p14:creationId xmlns:p14="http://schemas.microsoft.com/office/powerpoint/2010/main" val="211848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83780" y="1916661"/>
            <a:ext cx="24840367" cy="6958285"/>
          </a:xfrm>
        </p:spPr>
        <p:txBody>
          <a:bodyPr/>
          <a:lstStyle/>
          <a:p>
            <a:r>
              <a:rPr lang="en-GB"/>
              <a:t>Click to edit Master title style</a:t>
            </a:r>
            <a:endParaRPr lang="en-US" dirty="0"/>
          </a:p>
        </p:txBody>
      </p:sp>
      <p:sp>
        <p:nvSpPr>
          <p:cNvPr id="3" name="Text Placeholder 2"/>
          <p:cNvSpPr>
            <a:spLocks noGrp="1"/>
          </p:cNvSpPr>
          <p:nvPr>
            <p:ph type="body" idx="1"/>
          </p:nvPr>
        </p:nvSpPr>
        <p:spPr>
          <a:xfrm>
            <a:off x="1983784" y="8824938"/>
            <a:ext cx="12183928" cy="4324966"/>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en-GB"/>
              <a:t>Click to edit Master text styles</a:t>
            </a:r>
          </a:p>
        </p:txBody>
      </p:sp>
      <p:sp>
        <p:nvSpPr>
          <p:cNvPr id="4" name="Content Placeholder 3"/>
          <p:cNvSpPr>
            <a:spLocks noGrp="1"/>
          </p:cNvSpPr>
          <p:nvPr>
            <p:ph sz="half" idx="2"/>
          </p:nvPr>
        </p:nvSpPr>
        <p:spPr>
          <a:xfrm>
            <a:off x="1983784" y="13149904"/>
            <a:ext cx="12183928" cy="193415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4580217" y="8824938"/>
            <a:ext cx="12243932" cy="4324966"/>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en-GB"/>
              <a:t>Click to edit Master text styles</a:t>
            </a:r>
          </a:p>
        </p:txBody>
      </p:sp>
      <p:sp>
        <p:nvSpPr>
          <p:cNvPr id="6" name="Content Placeholder 5"/>
          <p:cNvSpPr>
            <a:spLocks noGrp="1"/>
          </p:cNvSpPr>
          <p:nvPr>
            <p:ph sz="quarter" idx="4"/>
          </p:nvPr>
        </p:nvSpPr>
        <p:spPr>
          <a:xfrm>
            <a:off x="14580217" y="13149904"/>
            <a:ext cx="12243932" cy="193415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0A118C9-D910-C14D-938C-E71DA1D07BD1}" type="datetimeFigureOut">
              <a:rPr lang="en-GR" smtClean="0"/>
              <a:t>09/13/2023</a:t>
            </a:fld>
            <a:endParaRPr lang="en-GR"/>
          </a:p>
        </p:txBody>
      </p:sp>
      <p:sp>
        <p:nvSpPr>
          <p:cNvPr id="8" name="Footer Placeholder 7"/>
          <p:cNvSpPr>
            <a:spLocks noGrp="1"/>
          </p:cNvSpPr>
          <p:nvPr>
            <p:ph type="ftr" sz="quarter" idx="11"/>
          </p:nvPr>
        </p:nvSpPr>
        <p:spPr/>
        <p:txBody>
          <a:bodyPr/>
          <a:lstStyle/>
          <a:p>
            <a:endParaRPr lang="en-GR"/>
          </a:p>
        </p:txBody>
      </p:sp>
      <p:sp>
        <p:nvSpPr>
          <p:cNvPr id="9" name="Slide Number Placeholder 8"/>
          <p:cNvSpPr>
            <a:spLocks noGrp="1"/>
          </p:cNvSpPr>
          <p:nvPr>
            <p:ph type="sldNum" sz="quarter" idx="12"/>
          </p:nvPr>
        </p:nvSpPr>
        <p:spPr/>
        <p:txBody>
          <a:bodyPr/>
          <a:lstStyle/>
          <a:p>
            <a:fld id="{D2977ADF-6684-984B-B029-CEBDCB6C2E91}" type="slidenum">
              <a:rPr lang="en-GR" smtClean="0"/>
              <a:t>‹#›</a:t>
            </a:fld>
            <a:endParaRPr lang="en-GR"/>
          </a:p>
        </p:txBody>
      </p:sp>
    </p:spTree>
    <p:extLst>
      <p:ext uri="{BB962C8B-B14F-4D97-AF65-F5344CB8AC3E}">
        <p14:creationId xmlns:p14="http://schemas.microsoft.com/office/powerpoint/2010/main" val="661248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0A118C9-D910-C14D-938C-E71DA1D07BD1}" type="datetimeFigureOut">
              <a:rPr lang="en-GR" smtClean="0"/>
              <a:t>09/13/2023</a:t>
            </a:fld>
            <a:endParaRPr lang="en-GR"/>
          </a:p>
        </p:txBody>
      </p:sp>
      <p:sp>
        <p:nvSpPr>
          <p:cNvPr id="4" name="Footer Placeholder 3"/>
          <p:cNvSpPr>
            <a:spLocks noGrp="1"/>
          </p:cNvSpPr>
          <p:nvPr>
            <p:ph type="ftr" sz="quarter" idx="11"/>
          </p:nvPr>
        </p:nvSpPr>
        <p:spPr/>
        <p:txBody>
          <a:bodyPr/>
          <a:lstStyle/>
          <a:p>
            <a:endParaRPr lang="en-GR"/>
          </a:p>
        </p:txBody>
      </p:sp>
      <p:sp>
        <p:nvSpPr>
          <p:cNvPr id="5" name="Slide Number Placeholder 4"/>
          <p:cNvSpPr>
            <a:spLocks noGrp="1"/>
          </p:cNvSpPr>
          <p:nvPr>
            <p:ph type="sldNum" sz="quarter" idx="12"/>
          </p:nvPr>
        </p:nvSpPr>
        <p:spPr/>
        <p:txBody>
          <a:bodyPr/>
          <a:lstStyle/>
          <a:p>
            <a:fld id="{D2977ADF-6684-984B-B029-CEBDCB6C2E91}" type="slidenum">
              <a:rPr lang="en-GR" smtClean="0"/>
              <a:t>‹#›</a:t>
            </a:fld>
            <a:endParaRPr lang="en-GR"/>
          </a:p>
        </p:txBody>
      </p:sp>
    </p:spTree>
    <p:extLst>
      <p:ext uri="{BB962C8B-B14F-4D97-AF65-F5344CB8AC3E}">
        <p14:creationId xmlns:p14="http://schemas.microsoft.com/office/powerpoint/2010/main" val="1635677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A118C9-D910-C14D-938C-E71DA1D07BD1}" type="datetimeFigureOut">
              <a:rPr lang="en-GR" smtClean="0"/>
              <a:t>09/13/2023</a:t>
            </a:fld>
            <a:endParaRPr lang="en-GR"/>
          </a:p>
        </p:txBody>
      </p:sp>
      <p:sp>
        <p:nvSpPr>
          <p:cNvPr id="3" name="Footer Placeholder 2"/>
          <p:cNvSpPr>
            <a:spLocks noGrp="1"/>
          </p:cNvSpPr>
          <p:nvPr>
            <p:ph type="ftr" sz="quarter" idx="11"/>
          </p:nvPr>
        </p:nvSpPr>
        <p:spPr/>
        <p:txBody>
          <a:bodyPr/>
          <a:lstStyle/>
          <a:p>
            <a:endParaRPr lang="en-GR"/>
          </a:p>
        </p:txBody>
      </p:sp>
      <p:sp>
        <p:nvSpPr>
          <p:cNvPr id="4" name="Slide Number Placeholder 3"/>
          <p:cNvSpPr>
            <a:spLocks noGrp="1"/>
          </p:cNvSpPr>
          <p:nvPr>
            <p:ph type="sldNum" sz="quarter" idx="12"/>
          </p:nvPr>
        </p:nvSpPr>
        <p:spPr/>
        <p:txBody>
          <a:bodyPr/>
          <a:lstStyle/>
          <a:p>
            <a:fld id="{D2977ADF-6684-984B-B029-CEBDCB6C2E91}" type="slidenum">
              <a:rPr lang="en-GR" smtClean="0"/>
              <a:t>‹#›</a:t>
            </a:fld>
            <a:endParaRPr lang="en-GR"/>
          </a:p>
        </p:txBody>
      </p:sp>
    </p:spTree>
    <p:extLst>
      <p:ext uri="{BB962C8B-B14F-4D97-AF65-F5344CB8AC3E}">
        <p14:creationId xmlns:p14="http://schemas.microsoft.com/office/powerpoint/2010/main" val="2771088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3780" y="2399982"/>
            <a:ext cx="9288887" cy="8399939"/>
          </a:xfrm>
        </p:spPr>
        <p:txBody>
          <a:bodyPr anchor="b"/>
          <a:lstStyle>
            <a:lvl1pPr>
              <a:defRPr sz="10079"/>
            </a:lvl1pPr>
          </a:lstStyle>
          <a:p>
            <a:r>
              <a:rPr lang="en-GB"/>
              <a:t>Click to edit Master title style</a:t>
            </a:r>
            <a:endParaRPr lang="en-US" dirty="0"/>
          </a:p>
        </p:txBody>
      </p:sp>
      <p:sp>
        <p:nvSpPr>
          <p:cNvPr id="3" name="Content Placeholder 2"/>
          <p:cNvSpPr>
            <a:spLocks noGrp="1"/>
          </p:cNvSpPr>
          <p:nvPr>
            <p:ph idx="1"/>
          </p:nvPr>
        </p:nvSpPr>
        <p:spPr>
          <a:xfrm>
            <a:off x="12243932" y="5183304"/>
            <a:ext cx="14580215" cy="25583147"/>
          </a:xfrm>
        </p:spPr>
        <p:txBody>
          <a:bodyPr/>
          <a:lstStyle>
            <a:lvl1pPr>
              <a:defRPr sz="10079"/>
            </a:lvl1pPr>
            <a:lvl2pPr>
              <a:defRPr sz="8819"/>
            </a:lvl2pPr>
            <a:lvl3pPr>
              <a:defRPr sz="7559"/>
            </a:lvl3pPr>
            <a:lvl4pPr>
              <a:defRPr sz="6299"/>
            </a:lvl4pPr>
            <a:lvl5pPr>
              <a:defRPr sz="6299"/>
            </a:lvl5pPr>
            <a:lvl6pPr>
              <a:defRPr sz="6299"/>
            </a:lvl6pPr>
            <a:lvl7pPr>
              <a:defRPr sz="6299"/>
            </a:lvl7pPr>
            <a:lvl8pPr>
              <a:defRPr sz="6299"/>
            </a:lvl8pPr>
            <a:lvl9pPr>
              <a:defRPr sz="6299"/>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983780" y="10799922"/>
            <a:ext cx="9288887" cy="20008190"/>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en-GB"/>
              <a:t>Click to edit Master text styles</a:t>
            </a:r>
          </a:p>
        </p:txBody>
      </p:sp>
      <p:sp>
        <p:nvSpPr>
          <p:cNvPr id="5" name="Date Placeholder 4"/>
          <p:cNvSpPr>
            <a:spLocks noGrp="1"/>
          </p:cNvSpPr>
          <p:nvPr>
            <p:ph type="dt" sz="half" idx="10"/>
          </p:nvPr>
        </p:nvSpPr>
        <p:spPr/>
        <p:txBody>
          <a:bodyPr/>
          <a:lstStyle/>
          <a:p>
            <a:fld id="{A0A118C9-D910-C14D-938C-E71DA1D07BD1}" type="datetimeFigureOut">
              <a:rPr lang="en-GR" smtClean="0"/>
              <a:t>09/13/2023</a:t>
            </a:fld>
            <a:endParaRPr lang="en-GR"/>
          </a:p>
        </p:txBody>
      </p:sp>
      <p:sp>
        <p:nvSpPr>
          <p:cNvPr id="6" name="Footer Placeholder 5"/>
          <p:cNvSpPr>
            <a:spLocks noGrp="1"/>
          </p:cNvSpPr>
          <p:nvPr>
            <p:ph type="ftr" sz="quarter" idx="11"/>
          </p:nvPr>
        </p:nvSpPr>
        <p:spPr/>
        <p:txBody>
          <a:bodyPr/>
          <a:lstStyle/>
          <a:p>
            <a:endParaRPr lang="en-GR"/>
          </a:p>
        </p:txBody>
      </p:sp>
      <p:sp>
        <p:nvSpPr>
          <p:cNvPr id="7" name="Slide Number Placeholder 6"/>
          <p:cNvSpPr>
            <a:spLocks noGrp="1"/>
          </p:cNvSpPr>
          <p:nvPr>
            <p:ph type="sldNum" sz="quarter" idx="12"/>
          </p:nvPr>
        </p:nvSpPr>
        <p:spPr/>
        <p:txBody>
          <a:bodyPr/>
          <a:lstStyle/>
          <a:p>
            <a:fld id="{D2977ADF-6684-984B-B029-CEBDCB6C2E91}" type="slidenum">
              <a:rPr lang="en-GR" smtClean="0"/>
              <a:t>‹#›</a:t>
            </a:fld>
            <a:endParaRPr lang="en-GR"/>
          </a:p>
        </p:txBody>
      </p:sp>
    </p:spTree>
    <p:extLst>
      <p:ext uri="{BB962C8B-B14F-4D97-AF65-F5344CB8AC3E}">
        <p14:creationId xmlns:p14="http://schemas.microsoft.com/office/powerpoint/2010/main" val="653883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3780" y="2399982"/>
            <a:ext cx="9288887" cy="8399939"/>
          </a:xfrm>
        </p:spPr>
        <p:txBody>
          <a:bodyPr anchor="b"/>
          <a:lstStyle>
            <a:lvl1pPr>
              <a:defRPr sz="10079"/>
            </a:lvl1pPr>
          </a:lstStyle>
          <a:p>
            <a:r>
              <a:rPr lang="en-GB"/>
              <a:t>Click to edit Master title style</a:t>
            </a:r>
            <a:endParaRPr lang="en-US" dirty="0"/>
          </a:p>
        </p:txBody>
      </p:sp>
      <p:sp>
        <p:nvSpPr>
          <p:cNvPr id="3" name="Picture Placeholder 2"/>
          <p:cNvSpPr>
            <a:spLocks noGrp="1" noChangeAspect="1"/>
          </p:cNvSpPr>
          <p:nvPr>
            <p:ph type="pic" idx="1"/>
          </p:nvPr>
        </p:nvSpPr>
        <p:spPr>
          <a:xfrm>
            <a:off x="12243932" y="5183304"/>
            <a:ext cx="14580215" cy="25583147"/>
          </a:xfrm>
        </p:spPr>
        <p:txBody>
          <a:bodyPr anchor="t"/>
          <a:lstStyle>
            <a:lvl1pPr marL="0" indent="0">
              <a:buNone/>
              <a:defRPr sz="10079"/>
            </a:lvl1pPr>
            <a:lvl2pPr marL="1440043" indent="0">
              <a:buNone/>
              <a:defRPr sz="8819"/>
            </a:lvl2pPr>
            <a:lvl3pPr marL="2880086" indent="0">
              <a:buNone/>
              <a:defRPr sz="7559"/>
            </a:lvl3pPr>
            <a:lvl4pPr marL="4320129" indent="0">
              <a:buNone/>
              <a:defRPr sz="6299"/>
            </a:lvl4pPr>
            <a:lvl5pPr marL="5760171" indent="0">
              <a:buNone/>
              <a:defRPr sz="6299"/>
            </a:lvl5pPr>
            <a:lvl6pPr marL="7200214" indent="0">
              <a:buNone/>
              <a:defRPr sz="6299"/>
            </a:lvl6pPr>
            <a:lvl7pPr marL="8640257" indent="0">
              <a:buNone/>
              <a:defRPr sz="6299"/>
            </a:lvl7pPr>
            <a:lvl8pPr marL="10080300" indent="0">
              <a:buNone/>
              <a:defRPr sz="6299"/>
            </a:lvl8pPr>
            <a:lvl9pPr marL="11520343" indent="0">
              <a:buNone/>
              <a:defRPr sz="6299"/>
            </a:lvl9pPr>
          </a:lstStyle>
          <a:p>
            <a:r>
              <a:rPr lang="en-GB"/>
              <a:t>Click icon to add picture</a:t>
            </a:r>
            <a:endParaRPr lang="en-US" dirty="0"/>
          </a:p>
        </p:txBody>
      </p:sp>
      <p:sp>
        <p:nvSpPr>
          <p:cNvPr id="4" name="Text Placeholder 3"/>
          <p:cNvSpPr>
            <a:spLocks noGrp="1"/>
          </p:cNvSpPr>
          <p:nvPr>
            <p:ph type="body" sz="half" idx="2"/>
          </p:nvPr>
        </p:nvSpPr>
        <p:spPr>
          <a:xfrm>
            <a:off x="1983780" y="10799922"/>
            <a:ext cx="9288887" cy="20008190"/>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en-GB"/>
              <a:t>Click to edit Master text styles</a:t>
            </a:r>
          </a:p>
        </p:txBody>
      </p:sp>
      <p:sp>
        <p:nvSpPr>
          <p:cNvPr id="5" name="Date Placeholder 4"/>
          <p:cNvSpPr>
            <a:spLocks noGrp="1"/>
          </p:cNvSpPr>
          <p:nvPr>
            <p:ph type="dt" sz="half" idx="10"/>
          </p:nvPr>
        </p:nvSpPr>
        <p:spPr/>
        <p:txBody>
          <a:bodyPr/>
          <a:lstStyle/>
          <a:p>
            <a:fld id="{A0A118C9-D910-C14D-938C-E71DA1D07BD1}" type="datetimeFigureOut">
              <a:rPr lang="en-GR" smtClean="0"/>
              <a:t>09/13/2023</a:t>
            </a:fld>
            <a:endParaRPr lang="en-GR"/>
          </a:p>
        </p:txBody>
      </p:sp>
      <p:sp>
        <p:nvSpPr>
          <p:cNvPr id="6" name="Footer Placeholder 5"/>
          <p:cNvSpPr>
            <a:spLocks noGrp="1"/>
          </p:cNvSpPr>
          <p:nvPr>
            <p:ph type="ftr" sz="quarter" idx="11"/>
          </p:nvPr>
        </p:nvSpPr>
        <p:spPr/>
        <p:txBody>
          <a:bodyPr/>
          <a:lstStyle/>
          <a:p>
            <a:endParaRPr lang="en-GR"/>
          </a:p>
        </p:txBody>
      </p:sp>
      <p:sp>
        <p:nvSpPr>
          <p:cNvPr id="7" name="Slide Number Placeholder 6"/>
          <p:cNvSpPr>
            <a:spLocks noGrp="1"/>
          </p:cNvSpPr>
          <p:nvPr>
            <p:ph type="sldNum" sz="quarter" idx="12"/>
          </p:nvPr>
        </p:nvSpPr>
        <p:spPr/>
        <p:txBody>
          <a:bodyPr/>
          <a:lstStyle/>
          <a:p>
            <a:fld id="{D2977ADF-6684-984B-B029-CEBDCB6C2E91}" type="slidenum">
              <a:rPr lang="en-GR" smtClean="0"/>
              <a:t>‹#›</a:t>
            </a:fld>
            <a:endParaRPr lang="en-GR"/>
          </a:p>
        </p:txBody>
      </p:sp>
    </p:spTree>
    <p:extLst>
      <p:ext uri="{BB962C8B-B14F-4D97-AF65-F5344CB8AC3E}">
        <p14:creationId xmlns:p14="http://schemas.microsoft.com/office/powerpoint/2010/main" val="2979609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1916661"/>
            <a:ext cx="24840367" cy="6958285"/>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980029" y="9583264"/>
            <a:ext cx="24840367" cy="2284150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980029" y="33366432"/>
            <a:ext cx="6480096" cy="1916653"/>
          </a:xfrm>
          <a:prstGeom prst="rect">
            <a:avLst/>
          </a:prstGeom>
        </p:spPr>
        <p:txBody>
          <a:bodyPr vert="horz" lIns="91440" tIns="45720" rIns="91440" bIns="45720" rtlCol="0" anchor="ctr"/>
          <a:lstStyle>
            <a:lvl1pPr algn="l">
              <a:defRPr sz="3780">
                <a:solidFill>
                  <a:schemeClr val="tx1">
                    <a:tint val="75000"/>
                  </a:schemeClr>
                </a:solidFill>
              </a:defRPr>
            </a:lvl1pPr>
          </a:lstStyle>
          <a:p>
            <a:fld id="{A0A118C9-D910-C14D-938C-E71DA1D07BD1}" type="datetimeFigureOut">
              <a:rPr lang="en-GR" smtClean="0"/>
              <a:t>09/13/2023</a:t>
            </a:fld>
            <a:endParaRPr lang="en-GR"/>
          </a:p>
        </p:txBody>
      </p:sp>
      <p:sp>
        <p:nvSpPr>
          <p:cNvPr id="5" name="Footer Placeholder 4"/>
          <p:cNvSpPr>
            <a:spLocks noGrp="1"/>
          </p:cNvSpPr>
          <p:nvPr>
            <p:ph type="ftr" sz="quarter" idx="3"/>
          </p:nvPr>
        </p:nvSpPr>
        <p:spPr>
          <a:xfrm>
            <a:off x="9540141" y="33366432"/>
            <a:ext cx="9720143" cy="1916653"/>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en-GR"/>
          </a:p>
        </p:txBody>
      </p:sp>
      <p:sp>
        <p:nvSpPr>
          <p:cNvPr id="6" name="Slide Number Placeholder 5"/>
          <p:cNvSpPr>
            <a:spLocks noGrp="1"/>
          </p:cNvSpPr>
          <p:nvPr>
            <p:ph type="sldNum" sz="quarter" idx="4"/>
          </p:nvPr>
        </p:nvSpPr>
        <p:spPr>
          <a:xfrm>
            <a:off x="20340300" y="33366432"/>
            <a:ext cx="6480096" cy="1916653"/>
          </a:xfrm>
          <a:prstGeom prst="rect">
            <a:avLst/>
          </a:prstGeom>
        </p:spPr>
        <p:txBody>
          <a:bodyPr vert="horz" lIns="91440" tIns="45720" rIns="91440" bIns="45720" rtlCol="0" anchor="ctr"/>
          <a:lstStyle>
            <a:lvl1pPr algn="r">
              <a:defRPr sz="3780">
                <a:solidFill>
                  <a:schemeClr val="tx1">
                    <a:tint val="75000"/>
                  </a:schemeClr>
                </a:solidFill>
              </a:defRPr>
            </a:lvl1pPr>
          </a:lstStyle>
          <a:p>
            <a:fld id="{D2977ADF-6684-984B-B029-CEBDCB6C2E91}" type="slidenum">
              <a:rPr lang="en-GR" smtClean="0"/>
              <a:t>‹#›</a:t>
            </a:fld>
            <a:endParaRPr lang="en-GR"/>
          </a:p>
        </p:txBody>
      </p:sp>
    </p:spTree>
    <p:extLst>
      <p:ext uri="{BB962C8B-B14F-4D97-AF65-F5344CB8AC3E}">
        <p14:creationId xmlns:p14="http://schemas.microsoft.com/office/powerpoint/2010/main" val="1197019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880086" rtl="0" eaLnBrk="1" latinLnBrk="0" hangingPunct="1">
        <a:lnSpc>
          <a:spcPct val="90000"/>
        </a:lnSpc>
        <a:spcBef>
          <a:spcPct val="0"/>
        </a:spcBef>
        <a:buNone/>
        <a:defRPr sz="13859" kern="1200">
          <a:solidFill>
            <a:schemeClr val="tx1"/>
          </a:solidFill>
          <a:latin typeface="+mj-lt"/>
          <a:ea typeface="+mj-ea"/>
          <a:cs typeface="+mj-cs"/>
        </a:defRPr>
      </a:lvl1pPr>
    </p:titleStyle>
    <p:bodyStyle>
      <a:lvl1pPr marL="720021" indent="-720021" algn="l" defTabSz="2880086" rtl="0" eaLnBrk="1" latinLnBrk="0"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0"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0"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p:bodyStyle>
    <p:otherStyle>
      <a:defPPr>
        <a:defRPr lang="en-US"/>
      </a:defPPr>
      <a:lvl1pPr marL="0" algn="l" defTabSz="2880086" rtl="0" eaLnBrk="1" latinLnBrk="0" hangingPunct="1">
        <a:defRPr sz="5669" kern="1200">
          <a:solidFill>
            <a:schemeClr val="tx1"/>
          </a:solidFill>
          <a:latin typeface="+mn-lt"/>
          <a:ea typeface="+mn-ea"/>
          <a:cs typeface="+mn-cs"/>
        </a:defRPr>
      </a:lvl1pPr>
      <a:lvl2pPr marL="1440043" algn="l" defTabSz="2880086" rtl="0" eaLnBrk="1" latinLnBrk="0" hangingPunct="1">
        <a:defRPr sz="5669" kern="1200">
          <a:solidFill>
            <a:schemeClr val="tx1"/>
          </a:solidFill>
          <a:latin typeface="+mn-lt"/>
          <a:ea typeface="+mn-ea"/>
          <a:cs typeface="+mn-cs"/>
        </a:defRPr>
      </a:lvl2pPr>
      <a:lvl3pPr marL="2880086" algn="l" defTabSz="2880086" rtl="0" eaLnBrk="1" latinLnBrk="0" hangingPunct="1">
        <a:defRPr sz="5669" kern="1200">
          <a:solidFill>
            <a:schemeClr val="tx1"/>
          </a:solidFill>
          <a:latin typeface="+mn-lt"/>
          <a:ea typeface="+mn-ea"/>
          <a:cs typeface="+mn-cs"/>
        </a:defRPr>
      </a:lvl3pPr>
      <a:lvl4pPr marL="4320129" algn="l" defTabSz="2880086" rtl="0" eaLnBrk="1" latinLnBrk="0" hangingPunct="1">
        <a:defRPr sz="5669" kern="1200">
          <a:solidFill>
            <a:schemeClr val="tx1"/>
          </a:solidFill>
          <a:latin typeface="+mn-lt"/>
          <a:ea typeface="+mn-ea"/>
          <a:cs typeface="+mn-cs"/>
        </a:defRPr>
      </a:lvl4pPr>
      <a:lvl5pPr marL="5760171" algn="l" defTabSz="2880086" rtl="0" eaLnBrk="1" latinLnBrk="0" hangingPunct="1">
        <a:defRPr sz="5669" kern="1200">
          <a:solidFill>
            <a:schemeClr val="tx1"/>
          </a:solidFill>
          <a:latin typeface="+mn-lt"/>
          <a:ea typeface="+mn-ea"/>
          <a:cs typeface="+mn-cs"/>
        </a:defRPr>
      </a:lvl5pPr>
      <a:lvl6pPr marL="7200214" algn="l" defTabSz="2880086" rtl="0" eaLnBrk="1" latinLnBrk="0" hangingPunct="1">
        <a:defRPr sz="5669" kern="1200">
          <a:solidFill>
            <a:schemeClr val="tx1"/>
          </a:solidFill>
          <a:latin typeface="+mn-lt"/>
          <a:ea typeface="+mn-ea"/>
          <a:cs typeface="+mn-cs"/>
        </a:defRPr>
      </a:lvl6pPr>
      <a:lvl7pPr marL="8640257" algn="l" defTabSz="2880086" rtl="0" eaLnBrk="1" latinLnBrk="0" hangingPunct="1">
        <a:defRPr sz="5669" kern="1200">
          <a:solidFill>
            <a:schemeClr val="tx1"/>
          </a:solidFill>
          <a:latin typeface="+mn-lt"/>
          <a:ea typeface="+mn-ea"/>
          <a:cs typeface="+mn-cs"/>
        </a:defRPr>
      </a:lvl7pPr>
      <a:lvl8pPr marL="10080300" algn="l" defTabSz="2880086" rtl="0" eaLnBrk="1" latinLnBrk="0" hangingPunct="1">
        <a:defRPr sz="5669" kern="1200">
          <a:solidFill>
            <a:schemeClr val="tx1"/>
          </a:solidFill>
          <a:latin typeface="+mn-lt"/>
          <a:ea typeface="+mn-ea"/>
          <a:cs typeface="+mn-cs"/>
        </a:defRPr>
      </a:lvl8pPr>
      <a:lvl9pPr marL="11520343" algn="l" defTabSz="2880086" rtl="0" eaLnBrk="1" latinLnBrk="0"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hyperlink" Target="https://doi.org/10.1016/j.lwt.2016.05.046" TargetMode="External"/><Relationship Id="rId7"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2.png"/><Relationship Id="rId4" Type="http://schemas.openxmlformats.org/officeDocument/2006/relationships/hyperlink" Target="https://doi.org/10.1016/j.scienta.2017.12.022"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C29564-F64D-D5A5-487A-FEFE20F85845}"/>
              </a:ext>
            </a:extLst>
          </p:cNvPr>
          <p:cNvSpPr/>
          <p:nvPr/>
        </p:nvSpPr>
        <p:spPr>
          <a:xfrm>
            <a:off x="-88822" y="-179379"/>
            <a:ext cx="28908000" cy="4319412"/>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dirty="0"/>
          </a:p>
        </p:txBody>
      </p:sp>
      <p:sp>
        <p:nvSpPr>
          <p:cNvPr id="5" name="TextBox 4">
            <a:extLst>
              <a:ext uri="{FF2B5EF4-FFF2-40B4-BE49-F238E27FC236}">
                <a16:creationId xmlns:a16="http://schemas.microsoft.com/office/drawing/2014/main" id="{FF92DF67-7637-0D0B-5AC5-B150FE529077}"/>
              </a:ext>
            </a:extLst>
          </p:cNvPr>
          <p:cNvSpPr txBox="1"/>
          <p:nvPr/>
        </p:nvSpPr>
        <p:spPr>
          <a:xfrm>
            <a:off x="415822" y="-171060"/>
            <a:ext cx="27968780" cy="1323439"/>
          </a:xfrm>
          <a:prstGeom prst="rect">
            <a:avLst/>
          </a:prstGeom>
          <a:noFill/>
        </p:spPr>
        <p:txBody>
          <a:bodyPr wrap="square" rtlCol="0">
            <a:spAutoFit/>
          </a:bodyPr>
          <a:lstStyle/>
          <a:p>
            <a:pPr algn="ctr"/>
            <a:r>
              <a:rPr lang="en-US" sz="4000" b="1" dirty="0">
                <a:solidFill>
                  <a:schemeClr val="bg1"/>
                </a:solidFill>
                <a:latin typeface="Comic Sans MS" panose="030F0902030302020204" pitchFamily="66" charset="0"/>
              </a:rPr>
              <a:t>The effect of manure on plant development and yield of the wild edible species </a:t>
            </a:r>
            <a:r>
              <a:rPr lang="en-US" sz="4000" b="1" i="1" dirty="0">
                <a:solidFill>
                  <a:schemeClr val="bg1"/>
                </a:solidFill>
                <a:latin typeface="Comic Sans MS" panose="030F0902030302020204" pitchFamily="66" charset="0"/>
              </a:rPr>
              <a:t>Cichorium spinosum</a:t>
            </a:r>
            <a:r>
              <a:rPr lang="en-US" sz="4000" b="1" dirty="0">
                <a:solidFill>
                  <a:schemeClr val="bg1"/>
                </a:solidFill>
                <a:latin typeface="Comic Sans MS" panose="030F0902030302020204" pitchFamily="66" charset="0"/>
              </a:rPr>
              <a:t>, </a:t>
            </a:r>
            <a:r>
              <a:rPr lang="en-US" sz="4000" b="1" i="1" dirty="0">
                <a:solidFill>
                  <a:schemeClr val="bg1"/>
                </a:solidFill>
                <a:latin typeface="Comic Sans MS" panose="030F0902030302020204" pitchFamily="66" charset="0"/>
              </a:rPr>
              <a:t>Scolymus hispanicus</a:t>
            </a:r>
            <a:r>
              <a:rPr lang="en-US" sz="4000" b="1" dirty="0">
                <a:solidFill>
                  <a:schemeClr val="bg1"/>
                </a:solidFill>
                <a:latin typeface="Comic Sans MS" panose="030F0902030302020204" pitchFamily="66" charset="0"/>
              </a:rPr>
              <a:t> and </a:t>
            </a:r>
            <a:r>
              <a:rPr lang="en-US" sz="4000" b="1" i="1" dirty="0">
                <a:solidFill>
                  <a:schemeClr val="bg1"/>
                </a:solidFill>
                <a:latin typeface="Comic Sans MS" panose="030F0902030302020204" pitchFamily="66" charset="0"/>
              </a:rPr>
              <a:t>Sonchus oleraceus</a:t>
            </a:r>
            <a:r>
              <a:rPr lang="en-US" sz="4000" b="1" dirty="0">
                <a:solidFill>
                  <a:schemeClr val="bg1"/>
                </a:solidFill>
                <a:latin typeface="Comic Sans MS" panose="030F0902030302020204" pitchFamily="66" charset="0"/>
              </a:rPr>
              <a:t>.</a:t>
            </a:r>
            <a:endParaRPr lang="el-GR" sz="4000" i="1" dirty="0">
              <a:solidFill>
                <a:schemeClr val="bg1"/>
              </a:solidFill>
            </a:endParaRPr>
          </a:p>
        </p:txBody>
      </p:sp>
      <p:sp>
        <p:nvSpPr>
          <p:cNvPr id="6" name="TextBox 5">
            <a:extLst>
              <a:ext uri="{FF2B5EF4-FFF2-40B4-BE49-F238E27FC236}">
                <a16:creationId xmlns:a16="http://schemas.microsoft.com/office/drawing/2014/main" id="{7907FBE8-6360-BA1B-8AC4-79DDCE3106E6}"/>
              </a:ext>
            </a:extLst>
          </p:cNvPr>
          <p:cNvSpPr txBox="1"/>
          <p:nvPr/>
        </p:nvSpPr>
        <p:spPr>
          <a:xfrm>
            <a:off x="6192410" y="2435326"/>
            <a:ext cx="16415604" cy="1384995"/>
          </a:xfrm>
          <a:prstGeom prst="rect">
            <a:avLst/>
          </a:prstGeom>
          <a:noFill/>
        </p:spPr>
        <p:txBody>
          <a:bodyPr wrap="square" rtlCol="0">
            <a:spAutoFit/>
          </a:bodyPr>
          <a:lstStyle/>
          <a:p>
            <a:pPr algn="ctr"/>
            <a:r>
              <a:rPr lang="en-US" sz="2800" baseline="30000" dirty="0">
                <a:solidFill>
                  <a:schemeClr val="bg1"/>
                </a:solidFill>
                <a:latin typeface="Comic Sans MS" panose="030F0902030302020204" pitchFamily="66" charset="0"/>
              </a:rPr>
              <a:t>1</a:t>
            </a:r>
            <a:r>
              <a:rPr lang="en-US" sz="2800" dirty="0">
                <a:solidFill>
                  <a:schemeClr val="bg1"/>
                </a:solidFill>
                <a:latin typeface="Comic Sans MS" panose="030F0902030302020204" pitchFamily="66" charset="0"/>
              </a:rPr>
              <a:t>University of Thessaly, Department of Agriculture, Crop Production and Rural Environment, Fytokou Street, 38446, Volos, Greece</a:t>
            </a:r>
            <a:endParaRPr lang="en-GR" sz="2800" dirty="0">
              <a:solidFill>
                <a:schemeClr val="bg1"/>
              </a:solidFill>
              <a:latin typeface="Comic Sans MS" panose="030F0902030302020204" pitchFamily="66" charset="0"/>
            </a:endParaRPr>
          </a:p>
          <a:p>
            <a:pPr algn="ctr"/>
            <a:r>
              <a:rPr lang="en-US" sz="2800" dirty="0">
                <a:solidFill>
                  <a:schemeClr val="bg1"/>
                </a:solidFill>
                <a:latin typeface="Comic Sans MS" panose="030F0902030302020204" pitchFamily="66" charset="0"/>
              </a:rPr>
              <a:t>*Corresponding author: spetropoulos@uth.gr</a:t>
            </a:r>
            <a:endParaRPr lang="en-GR" sz="2800" dirty="0">
              <a:solidFill>
                <a:schemeClr val="bg1"/>
              </a:solidFill>
              <a:latin typeface="Comic Sans MS" panose="030F0902030302020204" pitchFamily="66" charset="0"/>
            </a:endParaRPr>
          </a:p>
        </p:txBody>
      </p:sp>
      <p:sp>
        <p:nvSpPr>
          <p:cNvPr id="7" name="TextBox 6">
            <a:extLst>
              <a:ext uri="{FF2B5EF4-FFF2-40B4-BE49-F238E27FC236}">
                <a16:creationId xmlns:a16="http://schemas.microsoft.com/office/drawing/2014/main" id="{7D9F6105-12BD-A3FD-ABDE-6226067A9040}"/>
              </a:ext>
            </a:extLst>
          </p:cNvPr>
          <p:cNvSpPr txBox="1"/>
          <p:nvPr/>
        </p:nvSpPr>
        <p:spPr>
          <a:xfrm>
            <a:off x="9620697" y="1470687"/>
            <a:ext cx="9559030" cy="646331"/>
          </a:xfrm>
          <a:prstGeom prst="rect">
            <a:avLst/>
          </a:prstGeom>
          <a:noFill/>
        </p:spPr>
        <p:txBody>
          <a:bodyPr wrap="square" rtlCol="0">
            <a:spAutoFit/>
          </a:bodyPr>
          <a:lstStyle/>
          <a:p>
            <a:r>
              <a:rPr lang="es-ES_tradnl" sz="3600" dirty="0">
                <a:solidFill>
                  <a:schemeClr val="bg1"/>
                </a:solidFill>
                <a:latin typeface="Comic Sans MS" panose="030F0902030302020204" pitchFamily="66" charset="0"/>
              </a:rPr>
              <a:t>Nikolaos Polyzos</a:t>
            </a:r>
            <a:r>
              <a:rPr lang="es-ES_tradnl" sz="3600" baseline="30000" dirty="0">
                <a:solidFill>
                  <a:schemeClr val="bg1"/>
                </a:solidFill>
                <a:latin typeface="Comic Sans MS" panose="030F0902030302020204" pitchFamily="66" charset="0"/>
              </a:rPr>
              <a:t>1</a:t>
            </a:r>
            <a:r>
              <a:rPr lang="es-ES_tradnl" sz="3600" dirty="0">
                <a:solidFill>
                  <a:schemeClr val="bg1"/>
                </a:solidFill>
                <a:latin typeface="Comic Sans MS" panose="030F0902030302020204" pitchFamily="66" charset="0"/>
              </a:rPr>
              <a:t>, </a:t>
            </a:r>
            <a:r>
              <a:rPr lang="pt-PT" sz="3600" dirty="0">
                <a:solidFill>
                  <a:schemeClr val="bg1"/>
                </a:solidFill>
                <a:latin typeface="Comic Sans MS" panose="030F0902030302020204" pitchFamily="66" charset="0"/>
              </a:rPr>
              <a:t>Spyridon A. Petropoulos</a:t>
            </a:r>
            <a:r>
              <a:rPr lang="pt-PT" sz="3600" baseline="30000" dirty="0">
                <a:solidFill>
                  <a:schemeClr val="bg1"/>
                </a:solidFill>
                <a:latin typeface="Comic Sans MS" panose="030F0902030302020204" pitchFamily="66" charset="0"/>
              </a:rPr>
              <a:t>1*</a:t>
            </a:r>
            <a:endParaRPr lang="en-GR" sz="3600" dirty="0">
              <a:solidFill>
                <a:schemeClr val="bg1"/>
              </a:solidFill>
              <a:latin typeface="Comic Sans MS" panose="030F0902030302020204" pitchFamily="66" charset="0"/>
            </a:endParaRPr>
          </a:p>
        </p:txBody>
      </p:sp>
      <p:pic>
        <p:nvPicPr>
          <p:cNvPr id="8" name="Picture 7">
            <a:extLst>
              <a:ext uri="{FF2B5EF4-FFF2-40B4-BE49-F238E27FC236}">
                <a16:creationId xmlns:a16="http://schemas.microsoft.com/office/drawing/2014/main" id="{7E9E3EB1-910E-D1D6-1560-804DDC1A9742}"/>
              </a:ext>
            </a:extLst>
          </p:cNvPr>
          <p:cNvPicPr>
            <a:picLocks noChangeArrowheads="1"/>
          </p:cNvPicPr>
          <p:nvPr/>
        </p:nvPicPr>
        <p:blipFill>
          <a:blip r:embed="rId2" cstate="print"/>
          <a:srcRect/>
          <a:stretch>
            <a:fillRect/>
          </a:stretch>
        </p:blipFill>
        <p:spPr bwMode="auto">
          <a:xfrm flipH="1">
            <a:off x="25545675" y="1152379"/>
            <a:ext cx="2286000" cy="1965600"/>
          </a:xfrm>
          <a:prstGeom prst="rect">
            <a:avLst/>
          </a:prstGeom>
          <a:noFill/>
        </p:spPr>
      </p:pic>
      <p:sp>
        <p:nvSpPr>
          <p:cNvPr id="10" name="TextBox 62">
            <a:extLst>
              <a:ext uri="{FF2B5EF4-FFF2-40B4-BE49-F238E27FC236}">
                <a16:creationId xmlns:a16="http://schemas.microsoft.com/office/drawing/2014/main" id="{A862398A-01C7-7756-7212-0379BA48AAD1}"/>
              </a:ext>
            </a:extLst>
          </p:cNvPr>
          <p:cNvSpPr txBox="1"/>
          <p:nvPr/>
        </p:nvSpPr>
        <p:spPr>
          <a:xfrm>
            <a:off x="173861" y="4978525"/>
            <a:ext cx="13938448" cy="665856"/>
          </a:xfrm>
          <a:prstGeom prst="roundRect">
            <a:avLst/>
          </a:prstGeom>
          <a:noFill/>
          <a:ln w="38100">
            <a:solidFill>
              <a:srgbClr val="164221"/>
            </a:solidFill>
            <a:prstDash val="solid"/>
          </a:ln>
        </p:spPr>
        <p:txBody>
          <a:bodyPr wrap="square" rtlCol="0" anchor="ctr">
            <a:spAutoFit/>
          </a:bodyPr>
          <a:lstStyle>
            <a:defPPr>
              <a:defRPr kern="1200" smtId="4294967295"/>
            </a:defPPr>
          </a:lstStyle>
          <a:p>
            <a:pPr algn="ctr"/>
            <a:r>
              <a:rPr lang="en-US" sz="3311" b="1" dirty="0">
                <a:solidFill>
                  <a:schemeClr val="accent5">
                    <a:lumMod val="75000"/>
                  </a:schemeClr>
                </a:solidFill>
                <a:latin typeface="Comic Sans MS" panose="030F0902030302020204" pitchFamily="66" charset="0"/>
              </a:rPr>
              <a:t>INTRODUCTION</a:t>
            </a:r>
          </a:p>
        </p:txBody>
      </p:sp>
      <p:sp>
        <p:nvSpPr>
          <p:cNvPr id="11" name="TextBox 10">
            <a:extLst>
              <a:ext uri="{FF2B5EF4-FFF2-40B4-BE49-F238E27FC236}">
                <a16:creationId xmlns:a16="http://schemas.microsoft.com/office/drawing/2014/main" id="{416949D3-CD6A-F208-0BE9-6842956916A2}"/>
              </a:ext>
            </a:extLst>
          </p:cNvPr>
          <p:cNvSpPr txBox="1"/>
          <p:nvPr/>
        </p:nvSpPr>
        <p:spPr>
          <a:xfrm>
            <a:off x="173860" y="5649118"/>
            <a:ext cx="13931993" cy="6740307"/>
          </a:xfrm>
          <a:prstGeom prst="rect">
            <a:avLst/>
          </a:prstGeom>
          <a:noFill/>
        </p:spPr>
        <p:txBody>
          <a:bodyPr wrap="square" rtlCol="0">
            <a:spAutoFit/>
          </a:bodyPr>
          <a:lstStyle/>
          <a:p>
            <a:pPr marL="285750" indent="-285750" algn="just">
              <a:lnSpc>
                <a:spcPct val="150000"/>
              </a:lnSpc>
              <a:buClr>
                <a:schemeClr val="accent5">
                  <a:lumMod val="75000"/>
                </a:schemeClr>
              </a:buClr>
              <a:buFont typeface="Wingdings" pitchFamily="2" charset="2"/>
              <a:buChar char="Ø"/>
            </a:pPr>
            <a:r>
              <a:rPr lang="en-US" sz="2400" kern="100" dirty="0">
                <a:effectLst/>
                <a:latin typeface="Comic Sans MS" panose="030F0902030302020204" pitchFamily="66" charset="0"/>
                <a:ea typeface="SimSun" panose="02010600030101010101" pitchFamily="2" charset="-122"/>
                <a:cs typeface="Times New Roman" panose="02020603050405020304" pitchFamily="18" charset="0"/>
              </a:rPr>
              <a:t>The Mediterranean basin is an abundant hotspot of native wild edible </a:t>
            </a:r>
            <a:r>
              <a:rPr lang="en-US" sz="2400" kern="100" dirty="0" smtClean="0">
                <a:effectLst/>
                <a:latin typeface="Comic Sans MS" panose="030F0902030302020204" pitchFamily="66" charset="0"/>
                <a:ea typeface="SimSun" panose="02010600030101010101" pitchFamily="2" charset="-122"/>
                <a:cs typeface="Times New Roman" panose="02020603050405020304" pitchFamily="18" charset="0"/>
              </a:rPr>
              <a:t>plants (WEPs) </a:t>
            </a:r>
            <a:r>
              <a:rPr lang="en-US" sz="2400" kern="100" dirty="0">
                <a:effectLst/>
                <a:latin typeface="Comic Sans MS" panose="030F0902030302020204" pitchFamily="66" charset="0"/>
                <a:ea typeface="SimSun" panose="02010600030101010101" pitchFamily="2" charset="-122"/>
                <a:cs typeface="Times New Roman" panose="02020603050405020304" pitchFamily="18" charset="0"/>
              </a:rPr>
              <a:t>which have gained great interest for their commercial exploitation as alternative crops in terms of sustainability.</a:t>
            </a:r>
          </a:p>
          <a:p>
            <a:pPr marL="285750" indent="-285750" algn="just">
              <a:lnSpc>
                <a:spcPct val="150000"/>
              </a:lnSpc>
              <a:buClr>
                <a:schemeClr val="accent5">
                  <a:lumMod val="75000"/>
                </a:schemeClr>
              </a:buClr>
              <a:buFont typeface="Wingdings" pitchFamily="2" charset="2"/>
              <a:buChar char="Ø"/>
            </a:pPr>
            <a:r>
              <a:rPr lang="en-US" sz="2400" kern="100" dirty="0">
                <a:latin typeface="Comic Sans MS" panose="030F0902030302020204" pitchFamily="66" charset="0"/>
                <a:ea typeface="SimSun" panose="02010600030101010101" pitchFamily="2" charset="-122"/>
                <a:cs typeface="Times New Roman" panose="02020603050405020304" pitchFamily="18" charset="0"/>
              </a:rPr>
              <a:t>These species present remarkable high adaptability to biotic and abiotic conditions such as salinity, high temperatures and drought conditions but also can be grown in a wide range of soils even in degraded or eroded soils .</a:t>
            </a:r>
          </a:p>
          <a:p>
            <a:pPr marL="285750" indent="-285750" algn="just">
              <a:lnSpc>
                <a:spcPct val="150000"/>
              </a:lnSpc>
              <a:buClr>
                <a:schemeClr val="accent5">
                  <a:lumMod val="75000"/>
                </a:schemeClr>
              </a:buClr>
              <a:buFont typeface="Wingdings" pitchFamily="2" charset="2"/>
              <a:buChar char="Ø"/>
            </a:pPr>
            <a:r>
              <a:rPr lang="en-US" sz="2400" dirty="0">
                <a:latin typeface="Comic Sans MS" panose="030F0902030302020204" pitchFamily="66" charset="0"/>
              </a:rPr>
              <a:t>The increased demand by the consumers for high added value products combined with beneficial health effects have created the need to further study the commercial cultivation of these species due to its high nutritional profile and rich content in bioactive compounds.</a:t>
            </a:r>
          </a:p>
          <a:p>
            <a:pPr marL="285750" indent="-285750" algn="just">
              <a:lnSpc>
                <a:spcPct val="150000"/>
              </a:lnSpc>
              <a:buClr>
                <a:schemeClr val="accent5">
                  <a:lumMod val="75000"/>
                </a:schemeClr>
              </a:buClr>
              <a:buFont typeface="Wingdings" pitchFamily="2" charset="2"/>
              <a:buChar char="Ø"/>
            </a:pPr>
            <a:r>
              <a:rPr lang="en-US" sz="2400" dirty="0">
                <a:latin typeface="Comic Sans MS" panose="030F0902030302020204" pitchFamily="66" charset="0"/>
              </a:rPr>
              <a:t>In the present study, </a:t>
            </a:r>
            <a:r>
              <a:rPr lang="en-US" sz="2400" dirty="0" smtClean="0">
                <a:latin typeface="Comic Sans MS" panose="030F0902030302020204" pitchFamily="66" charset="0"/>
              </a:rPr>
              <a:t>we evaluated </a:t>
            </a:r>
            <a:r>
              <a:rPr lang="en-US" sz="2400" dirty="0">
                <a:latin typeface="Comic Sans MS" panose="030F0902030302020204" pitchFamily="66" charset="0"/>
              </a:rPr>
              <a:t>the effect of manure to the growth development and yield of the wild edible plants namely </a:t>
            </a:r>
            <a:r>
              <a:rPr lang="en-US" sz="2400" i="1" dirty="0" err="1" smtClean="0">
                <a:latin typeface="Comic Sans MS" panose="030F0902030302020204" pitchFamily="66" charset="0"/>
              </a:rPr>
              <a:t>Cichorium</a:t>
            </a:r>
            <a:r>
              <a:rPr lang="en-US" sz="2400" i="1" dirty="0" smtClean="0">
                <a:latin typeface="Comic Sans MS" panose="030F0902030302020204" pitchFamily="66" charset="0"/>
              </a:rPr>
              <a:t> </a:t>
            </a:r>
            <a:r>
              <a:rPr lang="en-US" sz="2400" i="1" dirty="0">
                <a:latin typeface="Comic Sans MS" panose="030F0902030302020204" pitchFamily="66" charset="0"/>
              </a:rPr>
              <a:t>spinosum</a:t>
            </a:r>
            <a:r>
              <a:rPr lang="en-US" sz="2400" dirty="0">
                <a:latin typeface="Comic Sans MS" panose="030F0902030302020204" pitchFamily="66" charset="0"/>
              </a:rPr>
              <a:t>, </a:t>
            </a:r>
            <a:r>
              <a:rPr lang="en-US" sz="2400" i="1" dirty="0" err="1" smtClean="0">
                <a:latin typeface="Comic Sans MS" panose="030F0902030302020204" pitchFamily="66" charset="0"/>
              </a:rPr>
              <a:t>Scolymus</a:t>
            </a:r>
            <a:r>
              <a:rPr lang="en-US" sz="2400" i="1" dirty="0" smtClean="0">
                <a:latin typeface="Comic Sans MS" panose="030F0902030302020204" pitchFamily="66" charset="0"/>
              </a:rPr>
              <a:t> </a:t>
            </a:r>
            <a:r>
              <a:rPr lang="en-US" sz="2400" i="1" dirty="0">
                <a:latin typeface="Comic Sans MS" panose="030F0902030302020204" pitchFamily="66" charset="0"/>
              </a:rPr>
              <a:t>hispanicus </a:t>
            </a:r>
            <a:r>
              <a:rPr lang="en-US" sz="2400" dirty="0">
                <a:latin typeface="Comic Sans MS" panose="030F0902030302020204" pitchFamily="66" charset="0"/>
              </a:rPr>
              <a:t>and </a:t>
            </a:r>
            <a:r>
              <a:rPr lang="en-US" sz="2400" i="1" dirty="0" smtClean="0">
                <a:latin typeface="Comic Sans MS" panose="030F0902030302020204" pitchFamily="66" charset="0"/>
              </a:rPr>
              <a:t>S </a:t>
            </a:r>
            <a:r>
              <a:rPr lang="en-US" sz="2400" i="1" dirty="0" err="1" smtClean="0">
                <a:latin typeface="Comic Sans MS" panose="030F0902030302020204" pitchFamily="66" charset="0"/>
              </a:rPr>
              <a:t>onchus</a:t>
            </a:r>
            <a:r>
              <a:rPr lang="en-US" sz="2400" i="1" dirty="0" smtClean="0">
                <a:latin typeface="Comic Sans MS" panose="030F0902030302020204" pitchFamily="66" charset="0"/>
              </a:rPr>
              <a:t> </a:t>
            </a:r>
            <a:r>
              <a:rPr lang="en-US" sz="2400" i="1" dirty="0" err="1" smtClean="0">
                <a:latin typeface="Comic Sans MS" panose="030F0902030302020204" pitchFamily="66" charset="0"/>
              </a:rPr>
              <a:t>oleraceus</a:t>
            </a:r>
            <a:r>
              <a:rPr lang="en-US" sz="2400" dirty="0">
                <a:latin typeface="Comic Sans MS" panose="030F0902030302020204" pitchFamily="66" charset="0"/>
              </a:rPr>
              <a:t>.</a:t>
            </a:r>
          </a:p>
        </p:txBody>
      </p:sp>
      <p:sp>
        <p:nvSpPr>
          <p:cNvPr id="13" name="TextBox 62">
            <a:extLst>
              <a:ext uri="{FF2B5EF4-FFF2-40B4-BE49-F238E27FC236}">
                <a16:creationId xmlns:a16="http://schemas.microsoft.com/office/drawing/2014/main" id="{A35B0711-377D-C2D6-989F-3280CCB4C37D}"/>
              </a:ext>
            </a:extLst>
          </p:cNvPr>
          <p:cNvSpPr txBox="1"/>
          <p:nvPr/>
        </p:nvSpPr>
        <p:spPr>
          <a:xfrm>
            <a:off x="166653" y="12297180"/>
            <a:ext cx="13939200" cy="665856"/>
          </a:xfrm>
          <a:prstGeom prst="roundRect">
            <a:avLst/>
          </a:prstGeom>
          <a:noFill/>
          <a:ln w="38100">
            <a:solidFill>
              <a:srgbClr val="164221"/>
            </a:solidFill>
            <a:prstDash val="solid"/>
          </a:ln>
        </p:spPr>
        <p:txBody>
          <a:bodyPr wrap="square" rtlCol="0" anchor="ctr">
            <a:spAutoFit/>
          </a:bodyPr>
          <a:lstStyle>
            <a:defPPr>
              <a:defRPr kern="1200" smtId="4294967295"/>
            </a:defPPr>
          </a:lstStyle>
          <a:p>
            <a:pPr algn="ctr"/>
            <a:r>
              <a:rPr lang="en-US" sz="3311" b="1" dirty="0">
                <a:solidFill>
                  <a:schemeClr val="accent5">
                    <a:lumMod val="75000"/>
                  </a:schemeClr>
                </a:solidFill>
                <a:latin typeface="Comic Sans MS" panose="030F0902030302020204" pitchFamily="66" charset="0"/>
              </a:rPr>
              <a:t>MATERIALS AND METHODS</a:t>
            </a:r>
          </a:p>
        </p:txBody>
      </p:sp>
      <p:sp>
        <p:nvSpPr>
          <p:cNvPr id="14" name="TextBox 55">
            <a:extLst>
              <a:ext uri="{FF2B5EF4-FFF2-40B4-BE49-F238E27FC236}">
                <a16:creationId xmlns:a16="http://schemas.microsoft.com/office/drawing/2014/main" id="{37B1E290-10E0-1382-64C7-FA485F37A763}"/>
              </a:ext>
            </a:extLst>
          </p:cNvPr>
          <p:cNvSpPr txBox="1"/>
          <p:nvPr/>
        </p:nvSpPr>
        <p:spPr>
          <a:xfrm>
            <a:off x="14716011" y="30579336"/>
            <a:ext cx="13910723" cy="1139094"/>
          </a:xfrm>
          <a:prstGeom prst="rect">
            <a:avLst/>
          </a:prstGeom>
          <a:noFill/>
        </p:spPr>
        <p:txBody>
          <a:bodyPr wrap="square" rtlCol="0">
            <a:spAutoFit/>
          </a:bodyPr>
          <a:lstStyle>
            <a:defPPr>
              <a:defRPr kern="1200" smtId="4294967295"/>
            </a:defPPr>
          </a:lstStyle>
          <a:p>
            <a:pPr marL="285750" indent="-285750" algn="just">
              <a:lnSpc>
                <a:spcPct val="150000"/>
              </a:lnSpc>
              <a:buClr>
                <a:schemeClr val="accent5">
                  <a:lumMod val="75000"/>
                </a:schemeClr>
              </a:buClr>
              <a:buFont typeface="Wingdings" pitchFamily="2" charset="2"/>
              <a:buChar char="Ø"/>
            </a:pPr>
            <a:r>
              <a:rPr lang="en-US" sz="2400" dirty="0">
                <a:effectLst/>
                <a:latin typeface="Comic Sans MS" panose="030F0902030302020204" pitchFamily="66" charset="0"/>
                <a:ea typeface="Calibri" panose="020F0502020204030204" pitchFamily="34" charset="0"/>
              </a:rPr>
              <a:t>This work was funded by the General Secretariat for Research and Technology of Greece (Prima 2019-11) and PRIMA foundation under the project Valuefarm (project number 1436).</a:t>
            </a:r>
            <a:r>
              <a:rPr lang="en-GR" sz="2400" dirty="0">
                <a:effectLst/>
                <a:latin typeface="Comic Sans MS" panose="030F0902030302020204" pitchFamily="66" charset="0"/>
              </a:rPr>
              <a:t> </a:t>
            </a:r>
            <a:endParaRPr lang="en-GR" sz="2400" dirty="0">
              <a:latin typeface="Comic Sans MS" panose="030F0902030302020204" pitchFamily="66" charset="0"/>
            </a:endParaRPr>
          </a:p>
        </p:txBody>
      </p:sp>
      <p:sp>
        <p:nvSpPr>
          <p:cNvPr id="15" name="TextBox 62">
            <a:extLst>
              <a:ext uri="{FF2B5EF4-FFF2-40B4-BE49-F238E27FC236}">
                <a16:creationId xmlns:a16="http://schemas.microsoft.com/office/drawing/2014/main" id="{2DC4E8E9-022B-4697-F7A1-3F6B593545A0}"/>
              </a:ext>
            </a:extLst>
          </p:cNvPr>
          <p:cNvSpPr txBox="1"/>
          <p:nvPr/>
        </p:nvSpPr>
        <p:spPr>
          <a:xfrm>
            <a:off x="14687534" y="29913480"/>
            <a:ext cx="13939200" cy="665856"/>
          </a:xfrm>
          <a:prstGeom prst="roundRect">
            <a:avLst/>
          </a:prstGeom>
          <a:noFill/>
          <a:ln w="38100">
            <a:solidFill>
              <a:srgbClr val="164221"/>
            </a:solidFill>
            <a:prstDash val="solid"/>
          </a:ln>
        </p:spPr>
        <p:txBody>
          <a:bodyPr wrap="square" rtlCol="0" anchor="ctr">
            <a:spAutoFit/>
          </a:bodyPr>
          <a:lstStyle>
            <a:defPPr>
              <a:defRPr kern="1200" smtId="4294967295"/>
            </a:defPPr>
          </a:lstStyle>
          <a:p>
            <a:pPr algn="ctr"/>
            <a:r>
              <a:rPr lang="en-US" sz="3311" b="1" dirty="0">
                <a:solidFill>
                  <a:schemeClr val="accent5">
                    <a:lumMod val="75000"/>
                  </a:schemeClr>
                </a:solidFill>
                <a:latin typeface="Comic Sans MS" panose="030F0902030302020204" pitchFamily="66" charset="0"/>
              </a:rPr>
              <a:t>ACKNOWLEDGMENTS </a:t>
            </a:r>
          </a:p>
        </p:txBody>
      </p:sp>
      <p:sp>
        <p:nvSpPr>
          <p:cNvPr id="16" name="TextBox 62">
            <a:extLst>
              <a:ext uri="{FF2B5EF4-FFF2-40B4-BE49-F238E27FC236}">
                <a16:creationId xmlns:a16="http://schemas.microsoft.com/office/drawing/2014/main" id="{B9E3037C-B623-74C1-01CE-ACF3F915E749}"/>
              </a:ext>
            </a:extLst>
          </p:cNvPr>
          <p:cNvSpPr txBox="1"/>
          <p:nvPr/>
        </p:nvSpPr>
        <p:spPr>
          <a:xfrm>
            <a:off x="358546" y="32539988"/>
            <a:ext cx="13939200" cy="665856"/>
          </a:xfrm>
          <a:prstGeom prst="roundRect">
            <a:avLst/>
          </a:prstGeom>
          <a:noFill/>
          <a:ln w="38100">
            <a:solidFill>
              <a:srgbClr val="164221"/>
            </a:solidFill>
            <a:prstDash val="solid"/>
          </a:ln>
        </p:spPr>
        <p:txBody>
          <a:bodyPr wrap="square" rtlCol="0" anchor="ctr">
            <a:spAutoFit/>
          </a:bodyPr>
          <a:lstStyle>
            <a:defPPr>
              <a:defRPr kern="1200" smtId="4294967295"/>
            </a:defPPr>
          </a:lstStyle>
          <a:p>
            <a:pPr algn="ctr"/>
            <a:r>
              <a:rPr lang="en-US" sz="3311" b="1" dirty="0">
                <a:solidFill>
                  <a:schemeClr val="accent5">
                    <a:lumMod val="75000"/>
                  </a:schemeClr>
                </a:solidFill>
                <a:latin typeface="Comic Sans MS" panose="030F0902030302020204" pitchFamily="66" charset="0"/>
              </a:rPr>
              <a:t>REFERENCES </a:t>
            </a:r>
          </a:p>
        </p:txBody>
      </p:sp>
      <p:sp>
        <p:nvSpPr>
          <p:cNvPr id="17" name="TextBox 59">
            <a:extLst>
              <a:ext uri="{FF2B5EF4-FFF2-40B4-BE49-F238E27FC236}">
                <a16:creationId xmlns:a16="http://schemas.microsoft.com/office/drawing/2014/main" id="{16721012-A1E6-10C8-E535-C6E5F57D431D}"/>
              </a:ext>
            </a:extLst>
          </p:cNvPr>
          <p:cNvSpPr txBox="1"/>
          <p:nvPr/>
        </p:nvSpPr>
        <p:spPr>
          <a:xfrm>
            <a:off x="387025" y="33187092"/>
            <a:ext cx="13910721" cy="2539350"/>
          </a:xfrm>
          <a:prstGeom prst="rect">
            <a:avLst/>
          </a:prstGeom>
          <a:noFill/>
        </p:spPr>
        <p:txBody>
          <a:bodyPr wrap="square" rtlCol="0">
            <a:spAutoFit/>
          </a:bodyPr>
          <a:lstStyle>
            <a:defPPr>
              <a:defRPr kern="1200" smtId="4294967295"/>
            </a:defPPr>
          </a:lstStyle>
          <a:p>
            <a:pPr marL="285750" indent="-285750" algn="just">
              <a:lnSpc>
                <a:spcPct val="150000"/>
              </a:lnSpc>
              <a:buClr>
                <a:schemeClr val="accent5">
                  <a:lumMod val="75000"/>
                </a:schemeClr>
              </a:buClr>
              <a:buFont typeface="Wingdings" pitchFamily="2" charset="2"/>
              <a:buChar char="Ø"/>
            </a:pPr>
            <a:r>
              <a:rPr lang="en-GB" dirty="0">
                <a:latin typeface="Comic Sans MS" panose="030F0902030302020204" pitchFamily="66" charset="0"/>
              </a:rPr>
              <a:t>Petropoulos, S. A., Fernandes, </a:t>
            </a:r>
            <a:r>
              <a:rPr lang="en-GB" dirty="0" err="1">
                <a:latin typeface="Comic Sans MS" panose="030F0902030302020204" pitchFamily="66" charset="0"/>
              </a:rPr>
              <a:t>Â</a:t>
            </a:r>
            <a:r>
              <a:rPr lang="en-GB" dirty="0">
                <a:latin typeface="Comic Sans MS" panose="030F0902030302020204" pitchFamily="66" charset="0"/>
              </a:rPr>
              <a:t>., </a:t>
            </a:r>
            <a:r>
              <a:rPr lang="en-GB" dirty="0" err="1">
                <a:latin typeface="Comic Sans MS" panose="030F0902030302020204" pitchFamily="66" charset="0"/>
              </a:rPr>
              <a:t>Ntatsi</a:t>
            </a:r>
            <a:r>
              <a:rPr lang="en-GB" dirty="0">
                <a:latin typeface="Comic Sans MS" panose="030F0902030302020204" pitchFamily="66" charset="0"/>
              </a:rPr>
              <a:t>, G., </a:t>
            </a:r>
            <a:r>
              <a:rPr lang="en-GB" dirty="0" err="1">
                <a:latin typeface="Comic Sans MS" panose="030F0902030302020204" pitchFamily="66" charset="0"/>
              </a:rPr>
              <a:t>Levizou</a:t>
            </a:r>
            <a:r>
              <a:rPr lang="en-GB" dirty="0">
                <a:latin typeface="Comic Sans MS" panose="030F0902030302020204" pitchFamily="66" charset="0"/>
              </a:rPr>
              <a:t>, E., Barros, L., &amp; Ferreira, I. C. F. R. (2016). Nutritional profile and chemical composition of Cichorium spinosum ecotypes. </a:t>
            </a:r>
            <a:r>
              <a:rPr lang="en-GB" i="1" dirty="0">
                <a:latin typeface="Comic Sans MS" panose="030F0902030302020204" pitchFamily="66" charset="0"/>
              </a:rPr>
              <a:t>LWT - Food Science and Technology</a:t>
            </a:r>
            <a:r>
              <a:rPr lang="en-GB" dirty="0">
                <a:latin typeface="Comic Sans MS" panose="030F0902030302020204" pitchFamily="66" charset="0"/>
              </a:rPr>
              <a:t>, </a:t>
            </a:r>
            <a:r>
              <a:rPr lang="en-GB" i="1" dirty="0">
                <a:latin typeface="Comic Sans MS" panose="030F0902030302020204" pitchFamily="66" charset="0"/>
              </a:rPr>
              <a:t>73</a:t>
            </a:r>
            <a:r>
              <a:rPr lang="en-GB" dirty="0">
                <a:latin typeface="Comic Sans MS" panose="030F0902030302020204" pitchFamily="66" charset="0"/>
              </a:rPr>
              <a:t>, 95–101. </a:t>
            </a:r>
            <a:r>
              <a:rPr lang="en-GB" dirty="0">
                <a:latin typeface="Comic Sans MS" panose="030F0902030302020204" pitchFamily="66" charset="0"/>
                <a:hlinkClick r:id="rId3"/>
              </a:rPr>
              <a:t>https://doi.org/10.1016/j.lwt.2016.05.046</a:t>
            </a:r>
            <a:endParaRPr lang="en-GR" dirty="0">
              <a:latin typeface="Comic Sans MS" panose="030F0902030302020204" pitchFamily="66" charset="0"/>
            </a:endParaRPr>
          </a:p>
          <a:p>
            <a:pPr marL="285750" indent="-285750" algn="just">
              <a:lnSpc>
                <a:spcPct val="150000"/>
              </a:lnSpc>
              <a:buClr>
                <a:schemeClr val="accent5">
                  <a:lumMod val="75000"/>
                </a:schemeClr>
              </a:buClr>
              <a:buFont typeface="Wingdings" pitchFamily="2" charset="2"/>
              <a:buChar char="Ø"/>
            </a:pPr>
            <a:r>
              <a:rPr lang="en-GB" dirty="0">
                <a:latin typeface="Comic Sans MS" panose="030F0902030302020204" pitchFamily="66" charset="0"/>
              </a:rPr>
              <a:t>Petropoulos, S., Fernandes, </a:t>
            </a:r>
            <a:r>
              <a:rPr lang="en-GB" dirty="0" err="1">
                <a:latin typeface="Comic Sans MS" panose="030F0902030302020204" pitchFamily="66" charset="0"/>
              </a:rPr>
              <a:t>Â</a:t>
            </a:r>
            <a:r>
              <a:rPr lang="en-GB" dirty="0">
                <a:latin typeface="Comic Sans MS" panose="030F0902030302020204" pitchFamily="66" charset="0"/>
              </a:rPr>
              <a:t>., </a:t>
            </a:r>
            <a:r>
              <a:rPr lang="en-GB" dirty="0" err="1">
                <a:latin typeface="Comic Sans MS" panose="030F0902030302020204" pitchFamily="66" charset="0"/>
              </a:rPr>
              <a:t>Karkanis</a:t>
            </a:r>
            <a:r>
              <a:rPr lang="en-GB" dirty="0">
                <a:latin typeface="Comic Sans MS" panose="030F0902030302020204" pitchFamily="66" charset="0"/>
              </a:rPr>
              <a:t>, A., Antoniadis, V., Barros, L., &amp; Ferreira, I. C. F. R. (2018). Nutrient solution composition and growing season affect yield and chemical composition of Cichorium spinosum plants. </a:t>
            </a:r>
            <a:r>
              <a:rPr lang="en-GB" i="1" dirty="0">
                <a:latin typeface="Comic Sans MS" panose="030F0902030302020204" pitchFamily="66" charset="0"/>
              </a:rPr>
              <a:t>Scientia </a:t>
            </a:r>
            <a:r>
              <a:rPr lang="en-GB" i="1" dirty="0" err="1">
                <a:latin typeface="Comic Sans MS" panose="030F0902030302020204" pitchFamily="66" charset="0"/>
              </a:rPr>
              <a:t>Horticulturae</a:t>
            </a:r>
            <a:r>
              <a:rPr lang="en-GB" dirty="0">
                <a:latin typeface="Comic Sans MS" panose="030F0902030302020204" pitchFamily="66" charset="0"/>
              </a:rPr>
              <a:t>, </a:t>
            </a:r>
            <a:r>
              <a:rPr lang="en-GB" i="1" dirty="0">
                <a:latin typeface="Comic Sans MS" panose="030F0902030302020204" pitchFamily="66" charset="0"/>
              </a:rPr>
              <a:t>231</a:t>
            </a:r>
            <a:r>
              <a:rPr lang="en-GB" dirty="0">
                <a:latin typeface="Comic Sans MS" panose="030F0902030302020204" pitchFamily="66" charset="0"/>
              </a:rPr>
              <a:t>(August 2017), 97–107. </a:t>
            </a:r>
            <a:r>
              <a:rPr lang="en-GB" dirty="0">
                <a:latin typeface="Comic Sans MS" panose="030F0902030302020204" pitchFamily="66" charset="0"/>
                <a:hlinkClick r:id="rId4"/>
              </a:rPr>
              <a:t>https://doi.org/10.1016/j.scienta.2017.12.022</a:t>
            </a:r>
            <a:endParaRPr lang="en-GB" dirty="0">
              <a:latin typeface="Comic Sans MS" panose="030F0902030302020204" pitchFamily="66" charset="0"/>
            </a:endParaRPr>
          </a:p>
        </p:txBody>
      </p:sp>
      <p:pic>
        <p:nvPicPr>
          <p:cNvPr id="18" name="Εικόνα 37">
            <a:extLst>
              <a:ext uri="{FF2B5EF4-FFF2-40B4-BE49-F238E27FC236}">
                <a16:creationId xmlns:a16="http://schemas.microsoft.com/office/drawing/2014/main" id="{66F3E7B0-A77E-4D67-0690-9387F72A889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08014" y="32309409"/>
            <a:ext cx="5709940" cy="2820114"/>
          </a:xfrm>
          <a:prstGeom prst="rect">
            <a:avLst/>
          </a:prstGeom>
        </p:spPr>
      </p:pic>
      <p:sp>
        <p:nvSpPr>
          <p:cNvPr id="20" name="TextBox 19">
            <a:extLst>
              <a:ext uri="{FF2B5EF4-FFF2-40B4-BE49-F238E27FC236}">
                <a16:creationId xmlns:a16="http://schemas.microsoft.com/office/drawing/2014/main" id="{4B3ECFB1-5B62-0B12-2120-311AA17DD0E7}"/>
              </a:ext>
            </a:extLst>
          </p:cNvPr>
          <p:cNvSpPr txBox="1"/>
          <p:nvPr/>
        </p:nvSpPr>
        <p:spPr>
          <a:xfrm>
            <a:off x="173860" y="12923209"/>
            <a:ext cx="13951069" cy="11726287"/>
          </a:xfrm>
          <a:prstGeom prst="rect">
            <a:avLst/>
          </a:prstGeom>
          <a:noFill/>
        </p:spPr>
        <p:txBody>
          <a:bodyPr wrap="square" rtlCol="0">
            <a:spAutoFit/>
          </a:bodyPr>
          <a:lstStyle/>
          <a:p>
            <a:pPr marL="285750" indent="-285750" algn="just">
              <a:lnSpc>
                <a:spcPct val="150000"/>
              </a:lnSpc>
              <a:buClr>
                <a:schemeClr val="accent5">
                  <a:lumMod val="75000"/>
                </a:schemeClr>
              </a:buClr>
              <a:buFont typeface="Wingdings" pitchFamily="2" charset="2"/>
              <a:buChar char="Ø"/>
            </a:pPr>
            <a:r>
              <a:rPr lang="en-US" sz="2400" kern="100" dirty="0" smtClean="0">
                <a:latin typeface="Comic Sans MS" panose="030F0902030302020204" pitchFamily="66" charset="0"/>
                <a:ea typeface="SimSun" panose="02010600030101010101" pitchFamily="2" charset="-122"/>
                <a:cs typeface="Times New Roman" panose="02020603050405020304" pitchFamily="18" charset="0"/>
              </a:rPr>
              <a:t>A </a:t>
            </a:r>
            <a:r>
              <a:rPr lang="en-US" sz="2400" kern="100" dirty="0">
                <a:latin typeface="Comic Sans MS" panose="030F0902030302020204" pitchFamily="66" charset="0"/>
                <a:ea typeface="SimSun" panose="02010600030101010101" pitchFamily="2" charset="-122"/>
                <a:cs typeface="Times New Roman" panose="02020603050405020304" pitchFamily="18" charset="0"/>
              </a:rPr>
              <a:t>field trial was conducted a</a:t>
            </a:r>
            <a:r>
              <a:rPr lang="en-US" sz="2400" kern="100" dirty="0" smtClean="0">
                <a:effectLst/>
                <a:latin typeface="Comic Sans MS" panose="030F0902030302020204" pitchFamily="66" charset="0"/>
                <a:ea typeface="SimSun" panose="02010600030101010101" pitchFamily="2" charset="-122"/>
                <a:cs typeface="Times New Roman" panose="02020603050405020304" pitchFamily="18" charset="0"/>
              </a:rPr>
              <a:t>t </a:t>
            </a:r>
            <a:r>
              <a:rPr lang="en-US" sz="2400" kern="100" dirty="0">
                <a:effectLst/>
                <a:latin typeface="Comic Sans MS" panose="030F0902030302020204" pitchFamily="66" charset="0"/>
                <a:ea typeface="SimSun" panose="02010600030101010101" pitchFamily="2" charset="-122"/>
                <a:cs typeface="Times New Roman" panose="02020603050405020304" pitchFamily="18" charset="0"/>
              </a:rPr>
              <a:t>the experimental farm of Universit</a:t>
            </a:r>
            <a:r>
              <a:rPr lang="en-US" sz="2400" kern="100" dirty="0">
                <a:latin typeface="Comic Sans MS" panose="030F0902030302020204" pitchFamily="66" charset="0"/>
                <a:ea typeface="SimSun" panose="02010600030101010101" pitchFamily="2" charset="-122"/>
                <a:cs typeface="Times New Roman" panose="02020603050405020304" pitchFamily="18" charset="0"/>
              </a:rPr>
              <a:t>y of Thessaly during the period of May 2022 and July 2022 </a:t>
            </a:r>
            <a:r>
              <a:rPr lang="en-US" sz="2400" kern="100" dirty="0" smtClean="0">
                <a:latin typeface="Comic Sans MS" panose="030F0902030302020204" pitchFamily="66" charset="0"/>
                <a:ea typeface="SimSun" panose="02010600030101010101" pitchFamily="2" charset="-122"/>
                <a:cs typeface="Times New Roman" panose="02020603050405020304" pitchFamily="18" charset="0"/>
              </a:rPr>
              <a:t>in </a:t>
            </a:r>
            <a:r>
              <a:rPr lang="en-US" sz="2400" kern="100" dirty="0">
                <a:latin typeface="Comic Sans MS" panose="030F0902030302020204" pitchFamily="66" charset="0"/>
                <a:ea typeface="SimSun" panose="02010600030101010101" pitchFamily="2" charset="-122"/>
                <a:cs typeface="Times New Roman" panose="02020603050405020304" pitchFamily="18" charset="0"/>
              </a:rPr>
              <a:t>order to evaluate the effect of manure on the morphological traits and yield of the three </a:t>
            </a:r>
            <a:r>
              <a:rPr lang="en-US" sz="2400" kern="100" dirty="0" smtClean="0">
                <a:latin typeface="Comic Sans MS" panose="030F0902030302020204" pitchFamily="66" charset="0"/>
                <a:ea typeface="SimSun" panose="02010600030101010101" pitchFamily="2" charset="-122"/>
                <a:cs typeface="Times New Roman" panose="02020603050405020304" pitchFamily="18" charset="0"/>
              </a:rPr>
              <a:t>WEPs, namely </a:t>
            </a:r>
            <a:r>
              <a:rPr lang="en-US" sz="2400" i="1" kern="100" dirty="0">
                <a:latin typeface="Comic Sans MS" panose="030F0902030302020204" pitchFamily="66" charset="0"/>
                <a:ea typeface="SimSun" panose="02010600030101010101" pitchFamily="2" charset="-122"/>
                <a:cs typeface="Times New Roman" panose="02020603050405020304" pitchFamily="18" charset="0"/>
              </a:rPr>
              <a:t>S. hispanicus</a:t>
            </a:r>
            <a:r>
              <a:rPr lang="en-US" sz="2400" kern="100" dirty="0">
                <a:latin typeface="Comic Sans MS" panose="030F0902030302020204" pitchFamily="66" charset="0"/>
                <a:ea typeface="SimSun" panose="02010600030101010101" pitchFamily="2" charset="-122"/>
                <a:cs typeface="Times New Roman" panose="02020603050405020304" pitchFamily="18" charset="0"/>
              </a:rPr>
              <a:t>, </a:t>
            </a:r>
            <a:r>
              <a:rPr lang="en-US" sz="2400" i="1" kern="100" dirty="0">
                <a:latin typeface="Comic Sans MS" panose="030F0902030302020204" pitchFamily="66" charset="0"/>
                <a:ea typeface="SimSun" panose="02010600030101010101" pitchFamily="2" charset="-122"/>
                <a:cs typeface="Times New Roman" panose="02020603050405020304" pitchFamily="18" charset="0"/>
              </a:rPr>
              <a:t>S. oleraceus</a:t>
            </a:r>
            <a:r>
              <a:rPr lang="en-US" sz="2400" kern="100" dirty="0">
                <a:latin typeface="Comic Sans MS" panose="030F0902030302020204" pitchFamily="66" charset="0"/>
                <a:ea typeface="SimSun" panose="02010600030101010101" pitchFamily="2" charset="-122"/>
                <a:cs typeface="Times New Roman" panose="02020603050405020304" pitchFamily="18" charset="0"/>
              </a:rPr>
              <a:t> and </a:t>
            </a:r>
            <a:r>
              <a:rPr lang="en-US" sz="2400" i="1" kern="100" dirty="0">
                <a:latin typeface="Comic Sans MS" panose="030F0902030302020204" pitchFamily="66" charset="0"/>
                <a:ea typeface="SimSun" panose="02010600030101010101" pitchFamily="2" charset="-122"/>
                <a:cs typeface="Times New Roman" panose="02020603050405020304" pitchFamily="18" charset="0"/>
              </a:rPr>
              <a:t>C. spinosum.</a:t>
            </a:r>
          </a:p>
          <a:p>
            <a:pPr marL="285750" indent="-285750" algn="just">
              <a:lnSpc>
                <a:spcPct val="150000"/>
              </a:lnSpc>
              <a:buClr>
                <a:schemeClr val="accent5">
                  <a:lumMod val="75000"/>
                </a:schemeClr>
              </a:buClr>
              <a:buFont typeface="Wingdings" pitchFamily="2" charset="2"/>
              <a:buChar char="Ø"/>
            </a:pPr>
            <a:r>
              <a:rPr lang="en-US" sz="2400" kern="100" dirty="0">
                <a:effectLst/>
                <a:latin typeface="Comic Sans MS" panose="030F0902030302020204" pitchFamily="66" charset="0"/>
                <a:ea typeface="SimSun" panose="02010600030101010101" pitchFamily="2" charset="-122"/>
                <a:cs typeface="Times New Roman" panose="02020603050405020304" pitchFamily="18" charset="0"/>
              </a:rPr>
              <a:t>Seeds </a:t>
            </a:r>
            <a:r>
              <a:rPr lang="en-US" sz="2400" kern="100" dirty="0" smtClean="0">
                <a:effectLst/>
                <a:latin typeface="Comic Sans MS" panose="030F0902030302020204" pitchFamily="66" charset="0"/>
                <a:ea typeface="SimSun" panose="02010600030101010101" pitchFamily="2" charset="-122"/>
                <a:cs typeface="Times New Roman" panose="02020603050405020304" pitchFamily="18" charset="0"/>
              </a:rPr>
              <a:t>were </a:t>
            </a:r>
            <a:r>
              <a:rPr lang="en-US" sz="2400" kern="100" dirty="0">
                <a:effectLst/>
                <a:latin typeface="Comic Sans MS" panose="030F0902030302020204" pitchFamily="66" charset="0"/>
                <a:ea typeface="SimSun" panose="02010600030101010101" pitchFamily="2" charset="-122"/>
                <a:cs typeface="Times New Roman" panose="02020603050405020304" pitchFamily="18" charset="0"/>
              </a:rPr>
              <a:t>sown in seed trays and the young plants were transplanted</a:t>
            </a:r>
            <a:r>
              <a:rPr lang="en-US" sz="2400" kern="100" dirty="0">
                <a:latin typeface="Comic Sans MS" panose="030F0902030302020204" pitchFamily="66" charset="0"/>
                <a:ea typeface="SimSun" panose="02010600030101010101" pitchFamily="2" charset="-122"/>
                <a:cs typeface="Times New Roman" panose="02020603050405020304" pitchFamily="18" charset="0"/>
              </a:rPr>
              <a:t> to the field at the stage of 3-4 fully developed leaves.</a:t>
            </a:r>
          </a:p>
          <a:p>
            <a:pPr marL="285750" indent="-285750" algn="just">
              <a:lnSpc>
                <a:spcPct val="150000"/>
              </a:lnSpc>
              <a:buClr>
                <a:schemeClr val="accent5">
                  <a:lumMod val="75000"/>
                </a:schemeClr>
              </a:buClr>
              <a:buFont typeface="Wingdings" pitchFamily="2" charset="2"/>
              <a:buChar char="Ø"/>
            </a:pPr>
            <a:r>
              <a:rPr lang="en-US" sz="2400" kern="100" dirty="0">
                <a:latin typeface="Comic Sans MS" panose="030F0902030302020204" pitchFamily="66" charset="0"/>
                <a:ea typeface="SimSun" panose="02010600030101010101" pitchFamily="2" charset="-122"/>
                <a:cs typeface="Times New Roman" panose="02020603050405020304" pitchFamily="18" charset="0"/>
              </a:rPr>
              <a:t>T</a:t>
            </a:r>
            <a:r>
              <a:rPr lang="en-US" sz="2400" kern="100" dirty="0" smtClean="0">
                <a:effectLst/>
                <a:latin typeface="Comic Sans MS" panose="030F0902030302020204" pitchFamily="66" charset="0"/>
                <a:ea typeface="SimSun" panose="02010600030101010101" pitchFamily="2" charset="-122"/>
                <a:cs typeface="Times New Roman" panose="02020603050405020304" pitchFamily="18" charset="0"/>
              </a:rPr>
              <a:t>wo </a:t>
            </a:r>
            <a:r>
              <a:rPr lang="en-US" sz="2400" kern="100" dirty="0">
                <a:effectLst/>
                <a:latin typeface="Comic Sans MS" panose="030F0902030302020204" pitchFamily="66" charset="0"/>
                <a:ea typeface="SimSun" panose="02010600030101010101" pitchFamily="2" charset="-122"/>
                <a:cs typeface="Times New Roman" panose="02020603050405020304" pitchFamily="18" charset="0"/>
              </a:rPr>
              <a:t>treatments (manure and control) were tested, while each treatment included three plots with a size of 8 m</a:t>
            </a:r>
            <a:r>
              <a:rPr lang="en-US" sz="2400" kern="100" baseline="30000" dirty="0">
                <a:effectLst/>
                <a:latin typeface="Comic Sans MS" panose="030F0902030302020204" pitchFamily="66" charset="0"/>
                <a:ea typeface="SimSun" panose="02010600030101010101" pitchFamily="2" charset="-122"/>
                <a:cs typeface="Times New Roman" panose="02020603050405020304" pitchFamily="18" charset="0"/>
              </a:rPr>
              <a:t>2</a:t>
            </a:r>
            <a:r>
              <a:rPr lang="en-US" sz="2400" kern="100" dirty="0">
                <a:effectLst/>
                <a:latin typeface="Comic Sans MS" panose="030F0902030302020204" pitchFamily="66" charset="0"/>
                <a:ea typeface="SimSun" panose="02010600030101010101" pitchFamily="2" charset="-122"/>
                <a:cs typeface="Times New Roman" panose="02020603050405020304" pitchFamily="18" charset="0"/>
              </a:rPr>
              <a:t> (4 x 2 m, n=3). Twenty plants </a:t>
            </a:r>
            <a:r>
              <a:rPr lang="en-US" sz="2400" kern="100">
                <a:effectLst/>
                <a:latin typeface="Comic Sans MS" panose="030F0902030302020204" pitchFamily="66" charset="0"/>
                <a:ea typeface="SimSun" panose="02010600030101010101" pitchFamily="2" charset="-122"/>
                <a:cs typeface="Times New Roman" panose="02020603050405020304" pitchFamily="18" charset="0"/>
              </a:rPr>
              <a:t>per </a:t>
            </a:r>
            <a:r>
              <a:rPr lang="en-US" sz="2400" kern="100" smtClean="0">
                <a:effectLst/>
                <a:latin typeface="Comic Sans MS" panose="030F0902030302020204" pitchFamily="66" charset="0"/>
                <a:ea typeface="SimSun" panose="02010600030101010101" pitchFamily="2" charset="-122"/>
                <a:cs typeface="Times New Roman" panose="02020603050405020304" pitchFamily="18" charset="0"/>
              </a:rPr>
              <a:t>species were </a:t>
            </a:r>
            <a:r>
              <a:rPr lang="en-US" sz="2400" kern="100" dirty="0">
                <a:effectLst/>
                <a:latin typeface="Comic Sans MS" panose="030F0902030302020204" pitchFamily="66" charset="0"/>
                <a:ea typeface="SimSun" panose="02010600030101010101" pitchFamily="2" charset="-122"/>
                <a:cs typeface="Times New Roman" panose="02020603050405020304" pitchFamily="18" charset="0"/>
              </a:rPr>
              <a:t>transplanted in each plot with distances 0,40 cm between the rows and 0,30 cm within each row. For manure treatment, 40 kg/plot of manure were added directly in soil and incorporated with a tiller, whereas in the control treatment no manure was added.</a:t>
            </a:r>
          </a:p>
          <a:p>
            <a:pPr marL="285750" indent="-285750" algn="just">
              <a:lnSpc>
                <a:spcPct val="150000"/>
              </a:lnSpc>
              <a:buClr>
                <a:schemeClr val="accent5">
                  <a:lumMod val="75000"/>
                </a:schemeClr>
              </a:buClr>
              <a:buFont typeface="Wingdings" pitchFamily="2" charset="2"/>
              <a:buChar char="Ø"/>
            </a:pPr>
            <a:r>
              <a:rPr lang="en-US" sz="2400" kern="100" dirty="0">
                <a:effectLst/>
                <a:latin typeface="Comic Sans MS" panose="030F0902030302020204" pitchFamily="66" charset="0"/>
                <a:ea typeface="SimSun" panose="02010600030101010101" pitchFamily="2" charset="-122"/>
                <a:cs typeface="Times New Roman" panose="02020603050405020304" pitchFamily="18" charset="0"/>
              </a:rPr>
              <a:t>The chlorophyll content of leaves (SPAD values) and the diameter of plants rosettes were evaluated during the growing period. Plants were harvested when fully developed prior to anthesis and morphological traits were determined namely weight of plant (g), number of leaves/plant, weight of leaves/plant (g), the leaf area index (cm</a:t>
            </a:r>
            <a:r>
              <a:rPr lang="en-US" sz="2400" kern="100" baseline="30000" dirty="0">
                <a:effectLst/>
                <a:latin typeface="Comic Sans MS" panose="030F0902030302020204" pitchFamily="66" charset="0"/>
                <a:ea typeface="SimSun" panose="02010600030101010101" pitchFamily="2" charset="-122"/>
                <a:cs typeface="Times New Roman" panose="02020603050405020304" pitchFamily="18" charset="0"/>
              </a:rPr>
              <a:t>2</a:t>
            </a:r>
            <a:r>
              <a:rPr lang="en-US" sz="2400" kern="100" dirty="0">
                <a:effectLst/>
                <a:latin typeface="Comic Sans MS" panose="030F0902030302020204" pitchFamily="66" charset="0"/>
                <a:ea typeface="SimSun" panose="02010600030101010101" pitchFamily="2" charset="-122"/>
                <a:cs typeface="Times New Roman" panose="02020603050405020304" pitchFamily="18" charset="0"/>
              </a:rPr>
              <a:t>), the specific leaf area index (m</a:t>
            </a:r>
            <a:r>
              <a:rPr lang="en-US" sz="2400" kern="100" baseline="30000" dirty="0">
                <a:effectLst/>
                <a:latin typeface="Comic Sans MS" panose="030F0902030302020204" pitchFamily="66" charset="0"/>
                <a:ea typeface="SimSun" panose="02010600030101010101" pitchFamily="2" charset="-122"/>
                <a:cs typeface="Times New Roman" panose="02020603050405020304" pitchFamily="18" charset="0"/>
              </a:rPr>
              <a:t>2</a:t>
            </a:r>
            <a:r>
              <a:rPr lang="en-US" sz="2400" kern="100" dirty="0">
                <a:effectLst/>
                <a:latin typeface="Comic Sans MS" panose="030F0902030302020204" pitchFamily="66" charset="0"/>
                <a:ea typeface="SimSun" panose="02010600030101010101" pitchFamily="2" charset="-122"/>
                <a:cs typeface="Times New Roman" panose="02020603050405020304" pitchFamily="18" charset="0"/>
              </a:rPr>
              <a:t>/kg) and dry matter of leaves (%).</a:t>
            </a:r>
          </a:p>
          <a:p>
            <a:pPr marL="285750" indent="-285750" algn="just">
              <a:lnSpc>
                <a:spcPct val="150000"/>
              </a:lnSpc>
              <a:buClr>
                <a:schemeClr val="accent5">
                  <a:lumMod val="75000"/>
                </a:schemeClr>
              </a:buClr>
              <a:buFont typeface="Wingdings" pitchFamily="2" charset="2"/>
              <a:buChar char="Ø"/>
            </a:pPr>
            <a:r>
              <a:rPr lang="en-US" sz="2400" kern="100" dirty="0">
                <a:latin typeface="Comic Sans MS" panose="030F0902030302020204" pitchFamily="66" charset="0"/>
                <a:ea typeface="SimSun" panose="02010600030101010101" pitchFamily="2" charset="-122"/>
                <a:cs typeface="Times New Roman" panose="02020603050405020304" pitchFamily="18" charset="0"/>
              </a:rPr>
              <a:t>The experiment was carried out according to a Completely Randomized Design with three replications (n=3) per treatment. All data were checked for normal distribution according to Shaphiro-Wilk test and mean values were compared to according to the Tukey’s test at p=0,05, whereas the statistical analysis was performed with the software with JMP v. 16.1 (SAS Institute Inc.).</a:t>
            </a:r>
            <a:endParaRPr lang="en-US" sz="2400" kern="100" dirty="0">
              <a:effectLst/>
              <a:latin typeface="Comic Sans MS" panose="030F0902030302020204" pitchFamily="66" charset="0"/>
              <a:ea typeface="SimSun" panose="02010600030101010101" pitchFamily="2" charset="-122"/>
              <a:cs typeface="Times New Roman" panose="02020603050405020304" pitchFamily="18" charset="0"/>
            </a:endParaRPr>
          </a:p>
        </p:txBody>
      </p:sp>
      <p:sp>
        <p:nvSpPr>
          <p:cNvPr id="21" name="TextBox 62">
            <a:extLst>
              <a:ext uri="{FF2B5EF4-FFF2-40B4-BE49-F238E27FC236}">
                <a16:creationId xmlns:a16="http://schemas.microsoft.com/office/drawing/2014/main" id="{6B357025-309A-FFF1-6164-F5D279FCB8B9}"/>
              </a:ext>
            </a:extLst>
          </p:cNvPr>
          <p:cNvSpPr txBox="1"/>
          <p:nvPr/>
        </p:nvSpPr>
        <p:spPr>
          <a:xfrm>
            <a:off x="14687534" y="4978525"/>
            <a:ext cx="13938448" cy="665856"/>
          </a:xfrm>
          <a:prstGeom prst="roundRect">
            <a:avLst/>
          </a:prstGeom>
          <a:noFill/>
          <a:ln w="38100">
            <a:solidFill>
              <a:srgbClr val="164221"/>
            </a:solidFill>
            <a:prstDash val="solid"/>
          </a:ln>
        </p:spPr>
        <p:txBody>
          <a:bodyPr wrap="square" rtlCol="0" anchor="ctr">
            <a:spAutoFit/>
          </a:bodyPr>
          <a:lstStyle>
            <a:defPPr>
              <a:defRPr kern="1200" smtId="4294967295"/>
            </a:defPPr>
          </a:lstStyle>
          <a:p>
            <a:pPr algn="ctr"/>
            <a:r>
              <a:rPr lang="en-US" sz="3311" b="1" dirty="0">
                <a:solidFill>
                  <a:schemeClr val="accent5">
                    <a:lumMod val="75000"/>
                  </a:schemeClr>
                </a:solidFill>
                <a:latin typeface="Comic Sans MS" panose="030F0902030302020204" pitchFamily="66" charset="0"/>
              </a:rPr>
              <a:t>RESULTS</a:t>
            </a:r>
          </a:p>
        </p:txBody>
      </p:sp>
      <p:graphicFrame>
        <p:nvGraphicFramePr>
          <p:cNvPr id="22" name="Chart 21">
            <a:extLst>
              <a:ext uri="{FF2B5EF4-FFF2-40B4-BE49-F238E27FC236}">
                <a16:creationId xmlns:a16="http://schemas.microsoft.com/office/drawing/2014/main" id="{48892094-75B7-644C-915A-7F9888CA3937}"/>
              </a:ext>
            </a:extLst>
          </p:cNvPr>
          <p:cNvGraphicFramePr>
            <a:graphicFrameLocks/>
          </p:cNvGraphicFramePr>
          <p:nvPr>
            <p:extLst>
              <p:ext uri="{D42A27DB-BD31-4B8C-83A1-F6EECF244321}">
                <p14:modId xmlns:p14="http://schemas.microsoft.com/office/powerpoint/2010/main" val="3437114405"/>
              </p:ext>
            </p:extLst>
          </p:nvPr>
        </p:nvGraphicFramePr>
        <p:xfrm>
          <a:off x="14687366" y="5981396"/>
          <a:ext cx="13910400" cy="703322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3" name="Chart 22">
            <a:extLst>
              <a:ext uri="{FF2B5EF4-FFF2-40B4-BE49-F238E27FC236}">
                <a16:creationId xmlns:a16="http://schemas.microsoft.com/office/drawing/2014/main" id="{F5B26CF9-589E-B94E-825A-DB92E8700923}"/>
              </a:ext>
            </a:extLst>
          </p:cNvPr>
          <p:cNvGraphicFramePr>
            <a:graphicFrameLocks/>
          </p:cNvGraphicFramePr>
          <p:nvPr>
            <p:extLst>
              <p:ext uri="{D42A27DB-BD31-4B8C-83A1-F6EECF244321}">
                <p14:modId xmlns:p14="http://schemas.microsoft.com/office/powerpoint/2010/main" val="3619524647"/>
              </p:ext>
            </p:extLst>
          </p:nvPr>
        </p:nvGraphicFramePr>
        <p:xfrm>
          <a:off x="14687534" y="13674462"/>
          <a:ext cx="13910400" cy="70344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4" name="Chart 23">
            <a:extLst>
              <a:ext uri="{FF2B5EF4-FFF2-40B4-BE49-F238E27FC236}">
                <a16:creationId xmlns:a16="http://schemas.microsoft.com/office/drawing/2014/main" id="{78CA1F98-6805-0E4F-B26D-1CA731E15178}"/>
              </a:ext>
            </a:extLst>
          </p:cNvPr>
          <p:cNvGraphicFramePr>
            <a:graphicFrameLocks/>
          </p:cNvGraphicFramePr>
          <p:nvPr>
            <p:extLst>
              <p:ext uri="{D42A27DB-BD31-4B8C-83A1-F6EECF244321}">
                <p14:modId xmlns:p14="http://schemas.microsoft.com/office/powerpoint/2010/main" val="3039381647"/>
              </p:ext>
            </p:extLst>
          </p:nvPr>
        </p:nvGraphicFramePr>
        <p:xfrm>
          <a:off x="415822" y="25512670"/>
          <a:ext cx="13881924" cy="6485508"/>
        </p:xfrm>
        <a:graphic>
          <a:graphicData uri="http://schemas.openxmlformats.org/drawingml/2006/chart">
            <c:chart xmlns:c="http://schemas.openxmlformats.org/drawingml/2006/chart" xmlns:r="http://schemas.openxmlformats.org/officeDocument/2006/relationships" r:id="rId8"/>
          </a:graphicData>
        </a:graphic>
      </p:graphicFrame>
      <p:sp>
        <p:nvSpPr>
          <p:cNvPr id="25" name="TextBox 62">
            <a:extLst>
              <a:ext uri="{FF2B5EF4-FFF2-40B4-BE49-F238E27FC236}">
                <a16:creationId xmlns:a16="http://schemas.microsoft.com/office/drawing/2014/main" id="{AE82FAD5-03D3-ADD7-921D-B648DBD0310C}"/>
              </a:ext>
            </a:extLst>
          </p:cNvPr>
          <p:cNvSpPr txBox="1"/>
          <p:nvPr/>
        </p:nvSpPr>
        <p:spPr>
          <a:xfrm>
            <a:off x="14687534" y="21321445"/>
            <a:ext cx="13938448" cy="665856"/>
          </a:xfrm>
          <a:prstGeom prst="roundRect">
            <a:avLst/>
          </a:prstGeom>
          <a:noFill/>
          <a:ln w="38100">
            <a:solidFill>
              <a:srgbClr val="164221"/>
            </a:solidFill>
            <a:prstDash val="solid"/>
          </a:ln>
        </p:spPr>
        <p:txBody>
          <a:bodyPr wrap="square" rtlCol="0" anchor="ctr">
            <a:spAutoFit/>
          </a:bodyPr>
          <a:lstStyle>
            <a:defPPr>
              <a:defRPr kern="1200" smtId="4294967295"/>
            </a:defPPr>
          </a:lstStyle>
          <a:p>
            <a:pPr algn="ctr"/>
            <a:r>
              <a:rPr lang="en-US" sz="3311" b="1" dirty="0">
                <a:solidFill>
                  <a:schemeClr val="accent5">
                    <a:lumMod val="75000"/>
                  </a:schemeClr>
                </a:solidFill>
                <a:latin typeface="Comic Sans MS" panose="030F0902030302020204" pitchFamily="66" charset="0"/>
              </a:rPr>
              <a:t>CONCLUSIONS AND RECOMMENDATIONS</a:t>
            </a:r>
          </a:p>
        </p:txBody>
      </p:sp>
      <p:sp>
        <p:nvSpPr>
          <p:cNvPr id="26" name="TextBox 62">
            <a:extLst>
              <a:ext uri="{FF2B5EF4-FFF2-40B4-BE49-F238E27FC236}">
                <a16:creationId xmlns:a16="http://schemas.microsoft.com/office/drawing/2014/main" id="{01E70482-0AA1-04A9-8CFF-D276042071E0}"/>
              </a:ext>
            </a:extLst>
          </p:cNvPr>
          <p:cNvSpPr txBox="1"/>
          <p:nvPr/>
        </p:nvSpPr>
        <p:spPr>
          <a:xfrm>
            <a:off x="426730" y="24803484"/>
            <a:ext cx="13938448" cy="665856"/>
          </a:xfrm>
          <a:prstGeom prst="roundRect">
            <a:avLst/>
          </a:prstGeom>
          <a:noFill/>
          <a:ln w="38100">
            <a:solidFill>
              <a:srgbClr val="164221"/>
            </a:solidFill>
            <a:prstDash val="solid"/>
          </a:ln>
        </p:spPr>
        <p:txBody>
          <a:bodyPr wrap="square" rtlCol="0" anchor="ctr">
            <a:spAutoFit/>
          </a:bodyPr>
          <a:lstStyle>
            <a:defPPr>
              <a:defRPr kern="1200" smtId="4294967295"/>
            </a:defPPr>
          </a:lstStyle>
          <a:p>
            <a:pPr algn="ctr"/>
            <a:r>
              <a:rPr lang="en-US" sz="3311" b="1" dirty="0">
                <a:solidFill>
                  <a:schemeClr val="accent5">
                    <a:lumMod val="75000"/>
                  </a:schemeClr>
                </a:solidFill>
                <a:latin typeface="Comic Sans MS" panose="030F0902030302020204" pitchFamily="66" charset="0"/>
              </a:rPr>
              <a:t>RESULTS</a:t>
            </a:r>
          </a:p>
        </p:txBody>
      </p:sp>
      <p:sp>
        <p:nvSpPr>
          <p:cNvPr id="27" name="TextBox 26">
            <a:extLst>
              <a:ext uri="{FF2B5EF4-FFF2-40B4-BE49-F238E27FC236}">
                <a16:creationId xmlns:a16="http://schemas.microsoft.com/office/drawing/2014/main" id="{71D417CC-A559-7E8C-0FCD-06DA76B7FECE}"/>
              </a:ext>
            </a:extLst>
          </p:cNvPr>
          <p:cNvSpPr txBox="1"/>
          <p:nvPr/>
        </p:nvSpPr>
        <p:spPr>
          <a:xfrm>
            <a:off x="14687534" y="22069962"/>
            <a:ext cx="13931993" cy="7233070"/>
          </a:xfrm>
          <a:prstGeom prst="rect">
            <a:avLst/>
          </a:prstGeom>
          <a:noFill/>
        </p:spPr>
        <p:txBody>
          <a:bodyPr wrap="square" rtlCol="0">
            <a:spAutoFit/>
          </a:bodyPr>
          <a:lstStyle/>
          <a:p>
            <a:pPr marL="285750" indent="-285750" algn="just">
              <a:lnSpc>
                <a:spcPct val="150000"/>
              </a:lnSpc>
              <a:buClr>
                <a:schemeClr val="accent5">
                  <a:lumMod val="75000"/>
                </a:schemeClr>
              </a:buClr>
              <a:buFont typeface="Wingdings" pitchFamily="2" charset="2"/>
              <a:buChar char="Ø"/>
            </a:pPr>
            <a:r>
              <a:rPr lang="en-US" sz="2400" dirty="0">
                <a:latin typeface="Comic Sans MS" panose="030F0902030302020204" pitchFamily="66" charset="0"/>
              </a:rPr>
              <a:t>According to the results of this study, manure application on the wild edible plants had a detrimental positive impact on the crop development and to the traits related to the yield characteristics such as weight of plant (g), number of leaves/plant and weight of leaves/plant (g), whereas significant statistical differences were also recorded regarding the chlorophyll content of leaves (SPAD values), diameter of plant (cm), leaf are index (cm</a:t>
            </a:r>
            <a:r>
              <a:rPr lang="en-US" sz="2400" baseline="30000" dirty="0">
                <a:latin typeface="Comic Sans MS" panose="030F0902030302020204" pitchFamily="66" charset="0"/>
              </a:rPr>
              <a:t>2</a:t>
            </a:r>
            <a:r>
              <a:rPr lang="en-US" sz="2400" dirty="0">
                <a:latin typeface="Comic Sans MS" panose="030F0902030302020204" pitchFamily="66" charset="0"/>
              </a:rPr>
              <a:t>), specific leaf area index (m</a:t>
            </a:r>
            <a:r>
              <a:rPr lang="en-US" sz="2400" baseline="30000" dirty="0">
                <a:latin typeface="Comic Sans MS" panose="030F0902030302020204" pitchFamily="66" charset="0"/>
              </a:rPr>
              <a:t>2</a:t>
            </a:r>
            <a:r>
              <a:rPr lang="en-US" sz="2400" dirty="0">
                <a:latin typeface="Comic Sans MS" panose="030F0902030302020204" pitchFamily="66" charset="0"/>
              </a:rPr>
              <a:t>/kg) and dry matter of leaves (%) for all species.</a:t>
            </a:r>
          </a:p>
          <a:p>
            <a:pPr marL="285750" indent="-285750" algn="just">
              <a:lnSpc>
                <a:spcPct val="150000"/>
              </a:lnSpc>
              <a:buClr>
                <a:schemeClr val="accent5">
                  <a:lumMod val="75000"/>
                </a:schemeClr>
              </a:buClr>
              <a:buFont typeface="Wingdings" pitchFamily="2" charset="2"/>
              <a:buChar char="Ø"/>
            </a:pPr>
            <a:r>
              <a:rPr lang="en-US" sz="2400" dirty="0">
                <a:latin typeface="Comic Sans MS" panose="030F0902030302020204" pitchFamily="66" charset="0"/>
              </a:rPr>
              <a:t>The</a:t>
            </a:r>
            <a:r>
              <a:rPr lang="el-GR" sz="2400" dirty="0">
                <a:latin typeface="Comic Sans MS" panose="030F0902030302020204" pitchFamily="66" charset="0"/>
              </a:rPr>
              <a:t> </a:t>
            </a:r>
            <a:r>
              <a:rPr lang="en-US" sz="2400" dirty="0">
                <a:latin typeface="Comic Sans MS" panose="030F0902030302020204" pitchFamily="66" charset="0"/>
              </a:rPr>
              <a:t>incorporation of manure could be a beneficial cultivation practice to improve total yield but also could be a significant stepping stone for improving the nutritional value and phytochemical properties of the species.</a:t>
            </a:r>
          </a:p>
          <a:p>
            <a:pPr marL="285750" indent="-285750" algn="just">
              <a:lnSpc>
                <a:spcPct val="150000"/>
              </a:lnSpc>
              <a:buClr>
                <a:schemeClr val="accent5">
                  <a:lumMod val="75000"/>
                </a:schemeClr>
              </a:buClr>
              <a:buFont typeface="Wingdings" pitchFamily="2" charset="2"/>
              <a:buChar char="Ø"/>
            </a:pPr>
            <a:r>
              <a:rPr lang="en-US" sz="2400" dirty="0">
                <a:latin typeface="Comic Sans MS" panose="030F0902030302020204" pitchFamily="66" charset="0"/>
              </a:rPr>
              <a:t>Further studies are needed to be carried out for the exploitation of the wild edible plants as alternatives crop in order to be implemented by the farmers in a sustainable point of view in case of small-scale farming systems thinking that these farms are the backbone of crop production in the broader Mediterranean area.</a:t>
            </a:r>
          </a:p>
        </p:txBody>
      </p:sp>
      <p:pic>
        <p:nvPicPr>
          <p:cNvPr id="29" name="Εικόνα 49">
            <a:extLst>
              <a:ext uri="{FF2B5EF4-FFF2-40B4-BE49-F238E27FC236}">
                <a16:creationId xmlns:a16="http://schemas.microsoft.com/office/drawing/2014/main" id="{8E2EC63C-665C-3033-7410-C6CCF150CAE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5001761" y="32570704"/>
            <a:ext cx="7445846" cy="2969868"/>
          </a:xfrm>
          <a:prstGeom prst="rect">
            <a:avLst/>
          </a:prstGeom>
        </p:spPr>
      </p:pic>
    </p:spTree>
    <p:extLst>
      <p:ext uri="{BB962C8B-B14F-4D97-AF65-F5344CB8AC3E}">
        <p14:creationId xmlns:p14="http://schemas.microsoft.com/office/powerpoint/2010/main" val="24049476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120</TotalTime>
  <Words>858</Words>
  <Application>Microsoft Office PowerPoint</Application>
  <PresentationFormat>Προσαρμογή</PresentationFormat>
  <Paragraphs>29</Paragraphs>
  <Slides>1</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vt:i4>
      </vt:variant>
    </vt:vector>
  </HeadingPairs>
  <TitlesOfParts>
    <vt:vector size="9" baseType="lpstr">
      <vt:lpstr>SimSun</vt:lpstr>
      <vt:lpstr>Arial</vt:lpstr>
      <vt:lpstr>Calibri</vt:lpstr>
      <vt:lpstr>Calibri Light</vt:lpstr>
      <vt:lpstr>Comic Sans MS</vt:lpstr>
      <vt:lpstr>Times New Roman</vt:lpstr>
      <vt:lpstr>Wingdings</vt:lpstr>
      <vt:lpstr>Office Theme</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xxxx</cp:lastModifiedBy>
  <cp:revision>8</cp:revision>
  <dcterms:created xsi:type="dcterms:W3CDTF">2023-09-02T16:42:43Z</dcterms:created>
  <dcterms:modified xsi:type="dcterms:W3CDTF">2023-09-13T10:23:57Z</dcterms:modified>
</cp:coreProperties>
</file>