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274" r:id="rId3"/>
    <p:sldId id="267" r:id="rId4"/>
    <p:sldId id="268" r:id="rId5"/>
    <p:sldId id="275" r:id="rId6"/>
    <p:sldId id="270" r:id="rId7"/>
    <p:sldId id="276" r:id="rId8"/>
    <p:sldId id="277" r:id="rId9"/>
    <p:sldId id="271" r:id="rId10"/>
    <p:sldId id="278"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78301" autoAdjust="0"/>
  </p:normalViewPr>
  <p:slideViewPr>
    <p:cSldViewPr>
      <p:cViewPr varScale="1">
        <p:scale>
          <a:sx n="61" d="100"/>
          <a:sy n="61" d="100"/>
        </p:scale>
        <p:origin x="203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10/23/2023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23/10/2023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200880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0" dirty="0">
                <a:effectLst/>
                <a:latin typeface="Calibri" panose="020F0502020204030204" pitchFamily="34" charset="0"/>
                <a:ea typeface="SimSun" panose="02010600030101010101" pitchFamily="2" charset="-122"/>
              </a:rPr>
              <a:t>	</a:t>
            </a:r>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000" dirty="0">
              <a:solidFill>
                <a:srgbClr val="333333"/>
              </a:solidFill>
              <a:effectLst/>
              <a:latin typeface="Segoe UI" panose="020B0502040204020203" pitchFamily="34" charset="0"/>
              <a:ea typeface="SimSun" panose="02010600030101010101" pitchFamily="2" charset="-122"/>
            </a:endParaRP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385660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49580" algn="just" defTabSz="914400" rtl="0" eaLnBrk="1" fontAlgn="auto" latinLnBrk="0" hangingPunct="1">
              <a:lnSpc>
                <a:spcPct val="107000"/>
              </a:lnSpc>
              <a:spcBef>
                <a:spcPts val="0"/>
              </a:spcBef>
              <a:spcAft>
                <a:spcPts val="800"/>
              </a:spcAft>
              <a:buClrTx/>
              <a:buSzTx/>
              <a:buFontTx/>
              <a:buNone/>
              <a:tabLst/>
              <a:defRPr/>
            </a:pPr>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380769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392495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228600" algn="just" defTabSz="914400" rtl="0" eaLnBrk="1" fontAlgn="auto" latinLnBrk="0" hangingPunct="1">
              <a:lnSpc>
                <a:spcPct val="15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F4B6EB7-3B6A-4928-A712-9DFAB05CA1ED}" type="slidenum">
              <a:rPr lang="en-GB" smtClean="0"/>
              <a:t>9</a:t>
            </a:fld>
            <a:endParaRPr lang="en-GB"/>
          </a:p>
        </p:txBody>
      </p:sp>
    </p:spTree>
    <p:extLst>
      <p:ext uri="{BB962C8B-B14F-4D97-AF65-F5344CB8AC3E}">
        <p14:creationId xmlns:p14="http://schemas.microsoft.com/office/powerpoint/2010/main" val="36538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23/10/2023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23/10/2023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23/10/2023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23/10/2023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10/23/2023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csofia@ua.p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tif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801257"/>
            <a:ext cx="8305800" cy="4216539"/>
          </a:xfrm>
          <a:prstGeom prst="rect">
            <a:avLst/>
          </a:prstGeom>
          <a:noFill/>
        </p:spPr>
        <p:txBody>
          <a:bodyPr wrap="square" rtlCol="0">
            <a:spAutoFit/>
          </a:bodyPr>
          <a:lstStyle/>
          <a:p>
            <a:pPr algn="ctr"/>
            <a:r>
              <a:rPr lang="en-US" sz="2400" b="1" i="0" dirty="0">
                <a:effectLst/>
              </a:rPr>
              <a:t>Chronic exposure to the antidepressant paroxetine disrupts fitness-related </a:t>
            </a:r>
            <a:r>
              <a:rPr lang="en-US" sz="2400" b="1" i="0" dirty="0" err="1">
                <a:effectLst/>
              </a:rPr>
              <a:t>behaviours</a:t>
            </a:r>
            <a:r>
              <a:rPr lang="en-US" sz="2400" b="1" i="0" dirty="0">
                <a:effectLst/>
              </a:rPr>
              <a:t> in fish</a:t>
            </a:r>
            <a:endParaRPr lang="en-US" sz="2400" b="1" dirty="0"/>
          </a:p>
          <a:p>
            <a:pPr algn="ctr"/>
            <a:endParaRPr lang="en-US" b="1" dirty="0">
              <a:solidFill>
                <a:schemeClr val="bg1"/>
              </a:solidFill>
            </a:endParaRPr>
          </a:p>
          <a:p>
            <a:pPr algn="ctr"/>
            <a:endParaRPr lang="en-US" b="1" dirty="0">
              <a:solidFill>
                <a:schemeClr val="bg1"/>
              </a:solidFill>
            </a:endParaRPr>
          </a:p>
          <a:p>
            <a:pPr algn="ctr"/>
            <a:endParaRPr lang="en-US" b="1" dirty="0"/>
          </a:p>
          <a:p>
            <a:pPr algn="ctr"/>
            <a:endParaRPr lang="en-US" b="1" dirty="0"/>
          </a:p>
          <a:p>
            <a:pPr indent="180340" algn="ctr">
              <a:lnSpc>
                <a:spcPct val="150000"/>
              </a:lnSpc>
              <a:spcBef>
                <a:spcPts val="1200"/>
              </a:spcBef>
              <a:spcAft>
                <a:spcPts val="1200"/>
              </a:spcAft>
            </a:pPr>
            <a:r>
              <a:rPr lang="pt-PT" sz="1800" b="1" dirty="0">
                <a:effectLst/>
                <a:ea typeface="SimSun" panose="02010600030101010101" pitchFamily="2" charset="-122"/>
              </a:rPr>
              <a:t>Carla S. S. Ferreira </a:t>
            </a:r>
            <a:r>
              <a:rPr lang="pt-PT" sz="1800" b="1" baseline="30000" dirty="0">
                <a:effectLst/>
                <a:ea typeface="SimSun" panose="02010600030101010101" pitchFamily="2" charset="-122"/>
              </a:rPr>
              <a:t>1</a:t>
            </a:r>
            <a:r>
              <a:rPr lang="pt-PT" sz="1800" b="1" dirty="0">
                <a:effectLst/>
                <a:ea typeface="SimSun" panose="02010600030101010101" pitchFamily="2" charset="-122"/>
              </a:rPr>
              <a:t>, Cátia Venâncio </a:t>
            </a:r>
            <a:r>
              <a:rPr lang="pt-PT" sz="1800" b="1" baseline="30000" dirty="0">
                <a:effectLst/>
                <a:ea typeface="SimSun" panose="02010600030101010101" pitchFamily="2" charset="-122"/>
              </a:rPr>
              <a:t>1</a:t>
            </a:r>
            <a:r>
              <a:rPr lang="pt-PT" sz="1800" b="1" dirty="0">
                <a:effectLst/>
                <a:ea typeface="SimSun" panose="02010600030101010101" pitchFamily="2" charset="-122"/>
              </a:rPr>
              <a:t>, Mónica </a:t>
            </a:r>
            <a:r>
              <a:rPr lang="pt-PT" b="1" dirty="0">
                <a:ea typeface="SimSun" panose="02010600030101010101" pitchFamily="2" charset="-122"/>
              </a:rPr>
              <a:t>A</a:t>
            </a:r>
            <a:r>
              <a:rPr lang="pt-PT" sz="1800" b="1" dirty="0">
                <a:effectLst/>
                <a:ea typeface="SimSun" panose="02010600030101010101" pitchFamily="2" charset="-122"/>
              </a:rPr>
              <a:t>lmeida </a:t>
            </a:r>
            <a:r>
              <a:rPr lang="pt-PT" sz="1800" b="1" baseline="30000" dirty="0">
                <a:effectLst/>
                <a:ea typeface="SimSun" panose="02010600030101010101" pitchFamily="2" charset="-122"/>
              </a:rPr>
              <a:t>1</a:t>
            </a:r>
            <a:r>
              <a:rPr lang="pt-PT" sz="1800" b="1" dirty="0">
                <a:effectLst/>
                <a:ea typeface="SimSun" panose="02010600030101010101" pitchFamily="2" charset="-122"/>
              </a:rPr>
              <a:t>, Isabel </a:t>
            </a:r>
            <a:r>
              <a:rPr lang="pt-PT" b="1" dirty="0">
                <a:ea typeface="SimSun" panose="02010600030101010101" pitchFamily="2" charset="-122"/>
              </a:rPr>
              <a:t>L</a:t>
            </a:r>
            <a:r>
              <a:rPr lang="pt-PT" sz="1800" b="1" dirty="0">
                <a:effectLst/>
                <a:ea typeface="SimSun" panose="02010600030101010101" pitchFamily="2" charset="-122"/>
              </a:rPr>
              <a:t>opes</a:t>
            </a:r>
            <a:r>
              <a:rPr lang="pt-PT" sz="1800" b="1" baseline="30000" dirty="0">
                <a:effectLst/>
                <a:ea typeface="SimSun" panose="02010600030101010101" pitchFamily="2" charset="-122"/>
              </a:rPr>
              <a:t>1</a:t>
            </a:r>
            <a:r>
              <a:rPr lang="pt-PT" sz="1800" b="1" dirty="0">
                <a:effectLst/>
                <a:ea typeface="SimSun" panose="02010600030101010101" pitchFamily="2" charset="-122"/>
              </a:rPr>
              <a:t>, </a:t>
            </a:r>
            <a:r>
              <a:rPr lang="pt-PT" b="1" dirty="0">
                <a:ea typeface="SimSun" panose="02010600030101010101" pitchFamily="2" charset="-122"/>
              </a:rPr>
              <a:t>P</a:t>
            </a:r>
            <a:r>
              <a:rPr lang="pt-PT" sz="1800" b="1" dirty="0">
                <a:effectLst/>
                <a:ea typeface="SimSun" panose="02010600030101010101" pitchFamily="2" charset="-122"/>
              </a:rPr>
              <a:t>eter </a:t>
            </a:r>
            <a:r>
              <a:rPr lang="pt-PT" b="1" dirty="0" err="1">
                <a:ea typeface="SimSun" panose="02010600030101010101" pitchFamily="2" charset="-122"/>
              </a:rPr>
              <a:t>K</a:t>
            </a:r>
            <a:r>
              <a:rPr lang="pt-PT" sz="1800" b="1" dirty="0" err="1">
                <a:effectLst/>
                <a:ea typeface="SimSun" panose="02010600030101010101" pitchFamily="2" charset="-122"/>
              </a:rPr>
              <a:t>ille</a:t>
            </a:r>
            <a:r>
              <a:rPr lang="pt-PT" sz="1800" b="1" dirty="0">
                <a:effectLst/>
                <a:ea typeface="SimSun" panose="02010600030101010101" pitchFamily="2" charset="-122"/>
              </a:rPr>
              <a:t> </a:t>
            </a:r>
            <a:r>
              <a:rPr lang="pt-PT" sz="1800" b="1" baseline="30000" dirty="0">
                <a:effectLst/>
                <a:ea typeface="SimSun" panose="02010600030101010101" pitchFamily="2" charset="-122"/>
              </a:rPr>
              <a:t>2 </a:t>
            </a:r>
            <a:r>
              <a:rPr lang="pt-PT" sz="1800" b="1" dirty="0" err="1">
                <a:effectLst/>
                <a:ea typeface="SimSun" panose="02010600030101010101" pitchFamily="2" charset="-122"/>
              </a:rPr>
              <a:t>and</a:t>
            </a:r>
            <a:r>
              <a:rPr lang="pt-PT" sz="1800" b="1" dirty="0">
                <a:effectLst/>
                <a:ea typeface="SimSun" panose="02010600030101010101" pitchFamily="2" charset="-122"/>
              </a:rPr>
              <a:t> Miguel </a:t>
            </a:r>
            <a:r>
              <a:rPr lang="pt-PT" b="1" dirty="0">
                <a:ea typeface="SimSun" panose="02010600030101010101" pitchFamily="2" charset="-122"/>
              </a:rPr>
              <a:t>O</a:t>
            </a:r>
            <a:r>
              <a:rPr lang="pt-PT" sz="1800" b="1" dirty="0">
                <a:effectLst/>
                <a:ea typeface="SimSun" panose="02010600030101010101" pitchFamily="2" charset="-122"/>
              </a:rPr>
              <a:t>liveira </a:t>
            </a:r>
            <a:r>
              <a:rPr lang="pt-PT" sz="1800" b="1" baseline="30000" dirty="0">
                <a:effectLst/>
                <a:ea typeface="SimSun" panose="02010600030101010101" pitchFamily="2" charset="-122"/>
              </a:rPr>
              <a:t>1</a:t>
            </a:r>
            <a:endParaRPr lang="fr-FR" dirty="0"/>
          </a:p>
          <a:p>
            <a:pPr>
              <a:lnSpc>
                <a:spcPct val="150000"/>
              </a:lnSpc>
            </a:pPr>
            <a:r>
              <a:rPr lang="en-US" sz="1400" baseline="30000" dirty="0">
                <a:latin typeface="+mj-lt"/>
              </a:rPr>
              <a:t>1</a:t>
            </a:r>
            <a:r>
              <a:rPr lang="en-US" sz="1400" dirty="0">
                <a:latin typeface="+mj-lt"/>
              </a:rPr>
              <a:t> </a:t>
            </a:r>
            <a:r>
              <a:rPr lang="en-GB" sz="1400" dirty="0">
                <a:solidFill>
                  <a:srgbClr val="000000"/>
                </a:solidFill>
                <a:latin typeface="+mj-lt"/>
                <a:ea typeface="SimSun" panose="02010600030101010101" pitchFamily="2" charset="-122"/>
              </a:rPr>
              <a:t>Centre for Marine and Environmental Studies (CESAM), Department of Biology, University of Aveiro, 3810-193, Aveiro, Portugal</a:t>
            </a:r>
            <a:endParaRPr lang="fr-FR" sz="1400" dirty="0">
              <a:latin typeface="+mj-lt"/>
            </a:endParaRPr>
          </a:p>
          <a:p>
            <a:r>
              <a:rPr lang="en-US" sz="1400" baseline="30000" dirty="0">
                <a:latin typeface="+mj-lt"/>
              </a:rPr>
              <a:t>2 </a:t>
            </a:r>
            <a:r>
              <a:rPr lang="en-GB" sz="1400" kern="0" dirty="0">
                <a:effectLst/>
                <a:latin typeface="+mj-lt"/>
                <a:ea typeface="SimSun" panose="02010600030101010101" pitchFamily="2" charset="-122"/>
                <a:cs typeface="Times New Roman" panose="02020603050405020304" pitchFamily="18" charset="0"/>
              </a:rPr>
              <a:t>School of Biosciences, Cardiff University, Cardiff, CF10 3AX, UK</a:t>
            </a:r>
          </a:p>
          <a:p>
            <a:r>
              <a:rPr lang="en-US" sz="1400" b="1" dirty="0">
                <a:latin typeface="+mj-lt"/>
              </a:rPr>
              <a:t>*</a:t>
            </a:r>
            <a:r>
              <a:rPr lang="en-US" sz="1400" dirty="0">
                <a:latin typeface="+mj-lt"/>
              </a:rPr>
              <a:t> Corresponding authors: </a:t>
            </a:r>
            <a:r>
              <a:rPr lang="en-US" sz="1400" dirty="0">
                <a:latin typeface="+mj-lt"/>
                <a:hlinkClick r:id="rId4"/>
              </a:rPr>
              <a:t>csofia@ua.pt</a:t>
            </a:r>
            <a:endParaRPr lang="fr-FR" sz="1400" dirty="0">
              <a:latin typeface="+mj-lt"/>
            </a:endParaRPr>
          </a:p>
        </p:txBody>
      </p:sp>
    </p:spTree>
    <p:extLst>
      <p:ext uri="{BB962C8B-B14F-4D97-AF65-F5344CB8AC3E}">
        <p14:creationId xmlns:p14="http://schemas.microsoft.com/office/powerpoint/2010/main" val="2674345567"/>
      </p:ext>
    </p:extLst>
  </p:cSld>
  <p:clrMapOvr>
    <a:masterClrMapping/>
  </p:clrMapOvr>
  <mc:AlternateContent xmlns:mc="http://schemas.openxmlformats.org/markup-compatibility/2006" xmlns:p14="http://schemas.microsoft.com/office/powerpoint/2010/main">
    <mc:Choice Requires="p14">
      <p:transition spd="slow" p14:dur="2000" advTm="27903"/>
    </mc:Choice>
    <mc:Fallback xmlns="">
      <p:transition spd="slow" advTm="2790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5680" y="2505670"/>
            <a:ext cx="7010400" cy="923330"/>
          </a:xfrm>
          <a:prstGeom prst="rect">
            <a:avLst/>
          </a:prstGeom>
          <a:noFill/>
        </p:spPr>
        <p:txBody>
          <a:bodyPr wrap="square" rtlCol="0">
            <a:spAutoFit/>
          </a:bodyPr>
          <a:lstStyle/>
          <a:p>
            <a:endParaRPr lang="fr-FR" b="1" dirty="0"/>
          </a:p>
          <a:p>
            <a:endParaRPr lang="fr-FR" b="1" dirty="0"/>
          </a:p>
          <a:p>
            <a:endParaRPr lang="fr-FR"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D04FAB9A-373E-74B7-CD0F-B2EE8C78EADC}"/>
              </a:ext>
            </a:extLst>
          </p:cNvPr>
          <p:cNvSpPr/>
          <p:nvPr/>
        </p:nvSpPr>
        <p:spPr>
          <a:xfrm>
            <a:off x="152400" y="1166991"/>
            <a:ext cx="8686800" cy="1323439"/>
          </a:xfrm>
          <a:prstGeom prst="rect">
            <a:avLst/>
          </a:prstGeom>
        </p:spPr>
        <p:txBody>
          <a:bodyPr wrap="square">
            <a:spAutoFit/>
          </a:bodyPr>
          <a:lstStyle/>
          <a:p>
            <a:pPr algn="ctr">
              <a:lnSpc>
                <a:spcPct val="150000"/>
              </a:lnSpc>
            </a:pPr>
            <a:r>
              <a:rPr lang="en-US" sz="2000" b="1" i="0" dirty="0">
                <a:effectLst/>
              </a:rPr>
              <a:t>Chronic exposure to the antidepressant paroxetine disrupts fitness-related </a:t>
            </a:r>
            <a:r>
              <a:rPr lang="en-US" sz="2000" b="1" i="0" dirty="0" err="1">
                <a:effectLst/>
              </a:rPr>
              <a:t>behaviours</a:t>
            </a:r>
            <a:r>
              <a:rPr lang="en-US" sz="2000" b="1" i="0" dirty="0">
                <a:effectLst/>
              </a:rPr>
              <a:t> in fish</a:t>
            </a:r>
            <a:endParaRPr lang="en-US" sz="2000" b="1" dirty="0"/>
          </a:p>
          <a:p>
            <a:pPr algn="ctr"/>
            <a:endParaRPr lang="en-US" sz="2000" b="1" dirty="0">
              <a:solidFill>
                <a:schemeClr val="bg1"/>
              </a:solidFill>
            </a:endParaRPr>
          </a:p>
        </p:txBody>
      </p:sp>
      <p:pic>
        <p:nvPicPr>
          <p:cNvPr id="6" name="Imagem 5" descr="Uma imagem com texto, diagrama, captura de ecrã, Tipo de letra">
            <a:extLst>
              <a:ext uri="{FF2B5EF4-FFF2-40B4-BE49-F238E27FC236}">
                <a16:creationId xmlns:a16="http://schemas.microsoft.com/office/drawing/2014/main" id="{1D73B64A-55CA-33CE-B8BF-9768CE2E4B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5" t="25942" r="10741" b="25416"/>
          <a:stretch/>
        </p:blipFill>
        <p:spPr>
          <a:xfrm>
            <a:off x="800100" y="2490430"/>
            <a:ext cx="7543800" cy="3154859"/>
          </a:xfrm>
          <a:prstGeom prst="rect">
            <a:avLst/>
          </a:prstGeom>
        </p:spPr>
      </p:pic>
    </p:spTree>
    <p:extLst>
      <p:ext uri="{BB962C8B-B14F-4D97-AF65-F5344CB8AC3E}">
        <p14:creationId xmlns:p14="http://schemas.microsoft.com/office/powerpoint/2010/main" val="2558619649"/>
      </p:ext>
    </p:extLst>
  </p:cSld>
  <p:clrMapOvr>
    <a:masterClrMapping/>
  </p:clrMapOvr>
  <mc:AlternateContent xmlns:mc="http://schemas.openxmlformats.org/markup-compatibility/2006" xmlns:p14="http://schemas.microsoft.com/office/powerpoint/2010/main">
    <mc:Choice Requires="p14">
      <p:transition spd="slow" p14:dur="2000" advTm="91710"/>
    </mc:Choice>
    <mc:Fallback xmlns="">
      <p:transition spd="slow" advTm="917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609600" y="1582340"/>
            <a:ext cx="7924800" cy="4524315"/>
          </a:xfrm>
          <a:prstGeom prst="rect">
            <a:avLst/>
          </a:prstGeom>
          <a:noFill/>
        </p:spPr>
        <p:txBody>
          <a:bodyPr wrap="square" rtlCol="0">
            <a:spAutoFit/>
          </a:bodyPr>
          <a:lstStyle/>
          <a:p>
            <a:pPr algn="just"/>
            <a:r>
              <a:rPr lang="fr-FR" b="1" dirty="0"/>
              <a:t>Abstract: </a:t>
            </a:r>
            <a:r>
              <a:rPr lang="en-US" b="0" i="0" dirty="0">
                <a:solidFill>
                  <a:srgbClr val="222222"/>
                </a:solidFill>
                <a:effectLst/>
                <a:latin typeface="Source Sans Pro" panose="020B0503030403020204" pitchFamily="34" charset="0"/>
              </a:rPr>
              <a:t>The environmental levels of paroxetine (PAR), a selective serotonin reuptake inhibitor (SSRI) antidepressant, have risen due to increased consumption and the inefficiency of wastewater treatment removal. The functional conservation of important SSRI targets in vertebrates raises concerns about the potential adverse effects of exposure to pharmaceutically active molecules, such as PAR, on non-target organisms. This study addressed the effects of PAR chronic exposure (21 days) on adult zebrafish, assessing the effects of a low (40 µg/L - environmentally relevant concentration) and a high (400 µg/L – worst-case scenario) concentration in fish swimming </a:t>
            </a:r>
            <a:r>
              <a:rPr lang="en-US" b="0" i="0" dirty="0" err="1">
                <a:solidFill>
                  <a:srgbClr val="222222"/>
                </a:solidFill>
                <a:effectLst/>
                <a:latin typeface="Source Sans Pro" panose="020B0503030403020204" pitchFamily="34" charset="0"/>
              </a:rPr>
              <a:t>behaviour</a:t>
            </a:r>
            <a:r>
              <a:rPr lang="en-US" dirty="0">
                <a:solidFill>
                  <a:srgbClr val="222222"/>
                </a:solidFill>
                <a:latin typeface="Source Sans Pro" panose="020B0503030403020204" pitchFamily="34" charset="0"/>
              </a:rPr>
              <a:t>, </a:t>
            </a:r>
            <a:r>
              <a:rPr lang="en-US" b="0" i="0" dirty="0">
                <a:solidFill>
                  <a:srgbClr val="222222"/>
                </a:solidFill>
                <a:effectLst/>
                <a:latin typeface="Source Sans Pro" panose="020B0503030403020204" pitchFamily="34" charset="0"/>
              </a:rPr>
              <a:t>stress response </a:t>
            </a:r>
            <a:r>
              <a:rPr lang="en-US" b="0" i="0">
                <a:solidFill>
                  <a:srgbClr val="222222"/>
                </a:solidFill>
                <a:effectLst/>
                <a:latin typeface="Source Sans Pro" panose="020B0503030403020204" pitchFamily="34" charset="0"/>
              </a:rPr>
              <a:t>and thigmotaxis. </a:t>
            </a:r>
            <a:r>
              <a:rPr lang="en-US" b="0" i="0" dirty="0">
                <a:solidFill>
                  <a:srgbClr val="222222"/>
                </a:solidFill>
                <a:effectLst/>
                <a:latin typeface="Source Sans Pro" panose="020B0503030403020204" pitchFamily="34" charset="0"/>
              </a:rPr>
              <a:t>PAR-exposed fish displayed reduced swimming activity, stress response impairment and disruption of thigmotactic </a:t>
            </a:r>
            <a:r>
              <a:rPr lang="en-US" b="0" i="0" dirty="0" err="1">
                <a:solidFill>
                  <a:srgbClr val="222222"/>
                </a:solidFill>
                <a:effectLst/>
                <a:latin typeface="Source Sans Pro" panose="020B0503030403020204" pitchFamily="34" charset="0"/>
              </a:rPr>
              <a:t>behaviour</a:t>
            </a:r>
            <a:r>
              <a:rPr lang="en-US" b="0" i="0" dirty="0">
                <a:solidFill>
                  <a:srgbClr val="222222"/>
                </a:solidFill>
                <a:effectLst/>
                <a:latin typeface="Source Sans Pro" panose="020B0503030403020204" pitchFamily="34" charset="0"/>
              </a:rPr>
              <a:t>. These PAR-induced </a:t>
            </a:r>
            <a:r>
              <a:rPr lang="en-US" b="0" i="0" dirty="0" err="1">
                <a:solidFill>
                  <a:srgbClr val="222222"/>
                </a:solidFill>
                <a:effectLst/>
                <a:latin typeface="Source Sans Pro" panose="020B0503030403020204" pitchFamily="34" charset="0"/>
              </a:rPr>
              <a:t>behavioural</a:t>
            </a:r>
            <a:r>
              <a:rPr lang="en-US" b="0" i="0" dirty="0">
                <a:solidFill>
                  <a:srgbClr val="222222"/>
                </a:solidFill>
                <a:effectLst/>
                <a:latin typeface="Source Sans Pro" panose="020B0503030403020204" pitchFamily="34" charset="0"/>
              </a:rPr>
              <a:t> modifications may directly influence animal fitness, which, in turn, may lead to population and community disruption.</a:t>
            </a:r>
            <a:endParaRPr lang="fr-FR" dirty="0"/>
          </a:p>
          <a:p>
            <a:endParaRPr lang="en-US" dirty="0"/>
          </a:p>
          <a:p>
            <a:r>
              <a:rPr lang="fr-FR" b="1" dirty="0"/>
              <a:t>Keywords: </a:t>
            </a:r>
            <a:r>
              <a:rPr lang="en-US" b="0" i="0" dirty="0">
                <a:effectLst/>
              </a:rPr>
              <a:t>Selective serotonin reuptake inhibitors; Zebrafish; Chronic effects; </a:t>
            </a:r>
            <a:r>
              <a:rPr lang="en-US" b="0" i="0" dirty="0" err="1">
                <a:effectLst/>
              </a:rPr>
              <a:t>Behaviour</a:t>
            </a:r>
            <a:r>
              <a:rPr lang="en-US" b="0" i="0" dirty="0">
                <a:effectLst/>
              </a:rPr>
              <a:t> modification; Animal fitness</a:t>
            </a:r>
            <a:endParaRPr lang="fr-FR" b="1" dirty="0"/>
          </a:p>
        </p:txBody>
      </p:sp>
    </p:spTree>
    <p:extLst>
      <p:ext uri="{BB962C8B-B14F-4D97-AF65-F5344CB8AC3E}">
        <p14:creationId xmlns:p14="http://schemas.microsoft.com/office/powerpoint/2010/main" val="498366910"/>
      </p:ext>
    </p:extLst>
  </p:cSld>
  <p:clrMapOvr>
    <a:masterClrMapping/>
  </p:clrMapOvr>
  <mc:AlternateContent xmlns:mc="http://schemas.openxmlformats.org/markup-compatibility/2006" xmlns:p14="http://schemas.microsoft.com/office/powerpoint/2010/main">
    <mc:Choice Requires="p14">
      <p:transition spd="slow" p14:dur="2000" advTm="83456"/>
    </mc:Choice>
    <mc:Fallback xmlns="">
      <p:transition spd="slow" advTm="834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7" name="TextBox 4">
            <a:extLst>
              <a:ext uri="{FF2B5EF4-FFF2-40B4-BE49-F238E27FC236}">
                <a16:creationId xmlns:a16="http://schemas.microsoft.com/office/drawing/2014/main" id="{491CEFAC-B95F-120C-9143-48481F78F6EE}"/>
              </a:ext>
            </a:extLst>
          </p:cNvPr>
          <p:cNvSpPr txBox="1"/>
          <p:nvPr/>
        </p:nvSpPr>
        <p:spPr>
          <a:xfrm>
            <a:off x="152400" y="1465163"/>
            <a:ext cx="8782050" cy="461665"/>
          </a:xfrm>
          <a:prstGeom prst="rect">
            <a:avLst/>
          </a:prstGeom>
          <a:noFill/>
        </p:spPr>
        <p:txBody>
          <a:bodyPr wrap="square" rtlCol="0">
            <a:spAutoFit/>
          </a:bodyPr>
          <a:lstStyle/>
          <a:p>
            <a:r>
              <a:rPr lang="fr-FR" sz="2400" b="1" dirty="0"/>
              <a:t>Introduction - </a:t>
            </a:r>
            <a:r>
              <a:rPr lang="en-US" sz="2400" b="1" dirty="0">
                <a:solidFill>
                  <a:schemeClr val="accent4"/>
                </a:solidFill>
                <a:latin typeface="Calibri" panose="020F0502020204030204" pitchFamily="34" charset="0"/>
                <a:ea typeface="Times New Roman" panose="02020603050405020304" pitchFamily="18" charset="0"/>
              </a:rPr>
              <a:t>Antidepressants</a:t>
            </a:r>
            <a:r>
              <a:rPr lang="en-US" sz="2400" b="1" dirty="0">
                <a:solidFill>
                  <a:schemeClr val="accent4"/>
                </a:solidFill>
                <a:effectLst/>
                <a:latin typeface="Calibri" panose="020F0502020204030204" pitchFamily="34" charset="0"/>
                <a:ea typeface="Times New Roman" panose="02020603050405020304" pitchFamily="18" charset="0"/>
              </a:rPr>
              <a:t>-induced alterations in fish </a:t>
            </a:r>
            <a:r>
              <a:rPr lang="en-US" sz="2400" b="1" dirty="0" err="1">
                <a:solidFill>
                  <a:schemeClr val="accent4"/>
                </a:solidFill>
                <a:effectLst/>
                <a:latin typeface="Calibri" panose="020F0502020204030204" pitchFamily="34" charset="0"/>
                <a:ea typeface="Times New Roman" panose="02020603050405020304" pitchFamily="18" charset="0"/>
              </a:rPr>
              <a:t>behaviour</a:t>
            </a:r>
            <a:endParaRPr lang="fr-FR" sz="2400" b="1" dirty="0"/>
          </a:p>
        </p:txBody>
      </p:sp>
      <p:pic>
        <p:nvPicPr>
          <p:cNvPr id="9" name="Imagem 8" descr="Uma imagem com texto, captura de ecrã&#10;&#10;Descrição gerada automaticamente">
            <a:extLst>
              <a:ext uri="{FF2B5EF4-FFF2-40B4-BE49-F238E27FC236}">
                <a16:creationId xmlns:a16="http://schemas.microsoft.com/office/drawing/2014/main" id="{34E1DA70-3262-4E6E-BE5C-E05DA52BFF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9" t="20800" r="944" b="10991"/>
          <a:stretch/>
        </p:blipFill>
        <p:spPr>
          <a:xfrm>
            <a:off x="152400" y="2286000"/>
            <a:ext cx="8839200" cy="3505200"/>
          </a:xfrm>
          <a:prstGeom prst="rect">
            <a:avLst/>
          </a:prstGeom>
        </p:spPr>
      </p:pic>
    </p:spTree>
    <p:extLst>
      <p:ext uri="{BB962C8B-B14F-4D97-AF65-F5344CB8AC3E}">
        <p14:creationId xmlns:p14="http://schemas.microsoft.com/office/powerpoint/2010/main" val="66447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Uma imagem com preto, escuridão, captura de ecrã, preto e branco&#10;&#10;Descrição gerada automaticamente">
            <a:extLst>
              <a:ext uri="{FF2B5EF4-FFF2-40B4-BE49-F238E27FC236}">
                <a16:creationId xmlns:a16="http://schemas.microsoft.com/office/drawing/2014/main" id="{C2DB7C17-B1DF-E7AA-5953-866C9E9062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740" y="3542400"/>
            <a:ext cx="3326660" cy="1944000"/>
          </a:xfrm>
          <a:prstGeom prst="rect">
            <a:avLst/>
          </a:prstGeom>
        </p:spPr>
      </p:pic>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066800"/>
            <a:ext cx="5181600" cy="461665"/>
          </a:xfrm>
          <a:prstGeom prst="rect">
            <a:avLst/>
          </a:prstGeom>
          <a:noFill/>
        </p:spPr>
        <p:txBody>
          <a:bodyPr wrap="square" rtlCol="0">
            <a:spAutoFit/>
          </a:bodyPr>
          <a:lstStyle/>
          <a:p>
            <a:r>
              <a:rPr lang="fr-FR" sz="2400" b="1" dirty="0" err="1"/>
              <a:t>Results</a:t>
            </a:r>
            <a:r>
              <a:rPr lang="fr-FR" sz="2400" b="1" dirty="0"/>
              <a:t> and discussion – </a:t>
            </a:r>
            <a:r>
              <a:rPr lang="fr-FR" sz="2400" b="1" dirty="0">
                <a:solidFill>
                  <a:schemeClr val="accent4"/>
                </a:solidFill>
              </a:rPr>
              <a:t>Basal </a:t>
            </a:r>
            <a:r>
              <a:rPr lang="fr-FR" sz="2400" b="1" dirty="0" err="1">
                <a:solidFill>
                  <a:schemeClr val="accent4"/>
                </a:solidFill>
              </a:rPr>
              <a:t>activity</a:t>
            </a:r>
            <a:endParaRPr lang="fr-FR" sz="2400" b="1" dirty="0">
              <a:solidFill>
                <a:schemeClr val="accent4"/>
              </a:solidFill>
            </a:endParaRPr>
          </a:p>
        </p:txBody>
      </p:sp>
      <p:pic>
        <p:nvPicPr>
          <p:cNvPr id="3" name="Imagem 2" descr="Uma imagem com preto, captura de ecrã, escuridão, preto e branco&#10;&#10;Descrição gerada automaticamente">
            <a:extLst>
              <a:ext uri="{FF2B5EF4-FFF2-40B4-BE49-F238E27FC236}">
                <a16:creationId xmlns:a16="http://schemas.microsoft.com/office/drawing/2014/main" id="{809FEDDD-3DB2-9543-72E3-C25AEBF85D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625" y="1570985"/>
            <a:ext cx="3352800" cy="1959274"/>
          </a:xfrm>
          <a:prstGeom prst="rect">
            <a:avLst/>
          </a:prstGeom>
        </p:spPr>
      </p:pic>
      <p:pic>
        <p:nvPicPr>
          <p:cNvPr id="5" name="Imagem 4" descr="Uma imagem com preto, escuridão, captura de ecrã, preto e branco&#10;&#10;Descrição gerada automaticamente">
            <a:extLst>
              <a:ext uri="{FF2B5EF4-FFF2-40B4-BE49-F238E27FC236}">
                <a16:creationId xmlns:a16="http://schemas.microsoft.com/office/drawing/2014/main" id="{4E71C305-803B-C859-17AC-3C4E5C801A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598" y="1600200"/>
            <a:ext cx="3352802" cy="1959275"/>
          </a:xfrm>
          <a:prstGeom prst="rect">
            <a:avLst/>
          </a:prstGeom>
        </p:spPr>
      </p:pic>
      <p:pic>
        <p:nvPicPr>
          <p:cNvPr id="8" name="Imagem 7" descr="Uma imagem com preto, escuridão, captura de ecrã, preto e branco&#10;&#10;Descrição gerada automaticamente">
            <a:extLst>
              <a:ext uri="{FF2B5EF4-FFF2-40B4-BE49-F238E27FC236}">
                <a16:creationId xmlns:a16="http://schemas.microsoft.com/office/drawing/2014/main" id="{6105EDD1-B002-A628-577E-D47627CA9C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305" y="3542400"/>
            <a:ext cx="3323295" cy="1944000"/>
          </a:xfrm>
          <a:prstGeom prst="rect">
            <a:avLst/>
          </a:prstGeom>
        </p:spPr>
      </p:pic>
      <p:sp>
        <p:nvSpPr>
          <p:cNvPr id="13" name="CaixaDeTexto 12">
            <a:extLst>
              <a:ext uri="{FF2B5EF4-FFF2-40B4-BE49-F238E27FC236}">
                <a16:creationId xmlns:a16="http://schemas.microsoft.com/office/drawing/2014/main" id="{2EFEE198-F363-96BD-4903-6259F2DEA744}"/>
              </a:ext>
            </a:extLst>
          </p:cNvPr>
          <p:cNvSpPr txBox="1"/>
          <p:nvPr/>
        </p:nvSpPr>
        <p:spPr>
          <a:xfrm>
            <a:off x="1047613" y="5677800"/>
            <a:ext cx="3864902" cy="369316"/>
          </a:xfrm>
          <a:prstGeom prst="rect">
            <a:avLst/>
          </a:prstGeom>
          <a:noFill/>
          <a:ln w="19050">
            <a:solidFill>
              <a:schemeClr val="accent6"/>
            </a:solidFill>
          </a:ln>
        </p:spPr>
        <p:txBody>
          <a:bodyPr wrap="square" rtlCol="0">
            <a:spAutoFit/>
          </a:bodyPr>
          <a:lstStyle/>
          <a:p>
            <a:pPr algn="ctr"/>
            <a:r>
              <a:rPr lang="en-GB" kern="0" dirty="0">
                <a:solidFill>
                  <a:srgbClr val="000000"/>
                </a:solidFill>
                <a:latin typeface="Calibri" panose="020F0502020204030204" pitchFamily="34" charset="0"/>
                <a:ea typeface="SimSun" panose="02010600030101010101" pitchFamily="2" charset="-122"/>
              </a:rPr>
              <a:t>Alterations in swimming performance</a:t>
            </a:r>
            <a:endParaRPr lang="en-GB" dirty="0"/>
          </a:p>
        </p:txBody>
      </p:sp>
      <p:sp>
        <p:nvSpPr>
          <p:cNvPr id="14" name="Oval 13">
            <a:extLst>
              <a:ext uri="{FF2B5EF4-FFF2-40B4-BE49-F238E27FC236}">
                <a16:creationId xmlns:a16="http://schemas.microsoft.com/office/drawing/2014/main" id="{99E853FD-41E7-0C34-D149-4540D8C373D0}"/>
              </a:ext>
            </a:extLst>
          </p:cNvPr>
          <p:cNvSpPr/>
          <p:nvPr/>
        </p:nvSpPr>
        <p:spPr>
          <a:xfrm>
            <a:off x="6934200" y="4495800"/>
            <a:ext cx="685800" cy="6096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2393BC0-E1B4-636F-D9C4-83A02ADE3835}"/>
              </a:ext>
            </a:extLst>
          </p:cNvPr>
          <p:cNvSpPr/>
          <p:nvPr/>
        </p:nvSpPr>
        <p:spPr>
          <a:xfrm>
            <a:off x="2590800" y="4572000"/>
            <a:ext cx="304800" cy="6096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EFE79C8-7FE6-884B-55AB-875E7F213554}"/>
              </a:ext>
            </a:extLst>
          </p:cNvPr>
          <p:cNvSpPr/>
          <p:nvPr/>
        </p:nvSpPr>
        <p:spPr>
          <a:xfrm>
            <a:off x="3505200" y="4572000"/>
            <a:ext cx="304800" cy="6096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onexão reta unidirecional 17">
            <a:extLst>
              <a:ext uri="{FF2B5EF4-FFF2-40B4-BE49-F238E27FC236}">
                <a16:creationId xmlns:a16="http://schemas.microsoft.com/office/drawing/2014/main" id="{5EA7B93D-F740-10FD-A02E-D98E5B99AEA5}"/>
              </a:ext>
            </a:extLst>
          </p:cNvPr>
          <p:cNvCxnSpPr/>
          <p:nvPr/>
        </p:nvCxnSpPr>
        <p:spPr>
          <a:xfrm>
            <a:off x="7621484" y="4268821"/>
            <a:ext cx="0" cy="3996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xão reta unidirecional 19">
            <a:extLst>
              <a:ext uri="{FF2B5EF4-FFF2-40B4-BE49-F238E27FC236}">
                <a16:creationId xmlns:a16="http://schemas.microsoft.com/office/drawing/2014/main" id="{BF5F19C2-7310-1E77-2F59-E4ABB58AD58E}"/>
              </a:ext>
            </a:extLst>
          </p:cNvPr>
          <p:cNvCxnSpPr/>
          <p:nvPr/>
        </p:nvCxnSpPr>
        <p:spPr>
          <a:xfrm>
            <a:off x="3886200" y="4248600"/>
            <a:ext cx="0" cy="3996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1EF5061-84E8-FF3F-2287-437D849FA277}"/>
              </a:ext>
            </a:extLst>
          </p:cNvPr>
          <p:cNvSpPr/>
          <p:nvPr/>
        </p:nvSpPr>
        <p:spPr>
          <a:xfrm>
            <a:off x="2335335" y="2275036"/>
            <a:ext cx="685800" cy="849163"/>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869FB87-5CBD-4AF9-2790-F661C4BE9703}"/>
              </a:ext>
            </a:extLst>
          </p:cNvPr>
          <p:cNvSpPr/>
          <p:nvPr/>
        </p:nvSpPr>
        <p:spPr>
          <a:xfrm>
            <a:off x="3211880" y="2270392"/>
            <a:ext cx="685800" cy="849163"/>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Conexão reta unidirecional 22">
            <a:extLst>
              <a:ext uri="{FF2B5EF4-FFF2-40B4-BE49-F238E27FC236}">
                <a16:creationId xmlns:a16="http://schemas.microsoft.com/office/drawing/2014/main" id="{F1722745-9AF7-4261-3205-CA9243823A4B}"/>
              </a:ext>
            </a:extLst>
          </p:cNvPr>
          <p:cNvCxnSpPr>
            <a:cxnSpLocks/>
          </p:cNvCxnSpPr>
          <p:nvPr/>
        </p:nvCxnSpPr>
        <p:spPr>
          <a:xfrm>
            <a:off x="3886200" y="1981200"/>
            <a:ext cx="0" cy="3522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01723F1-3943-49E8-E7B7-798DDEDAF167}"/>
              </a:ext>
            </a:extLst>
          </p:cNvPr>
          <p:cNvSpPr/>
          <p:nvPr/>
        </p:nvSpPr>
        <p:spPr>
          <a:xfrm>
            <a:off x="6344920" y="2819399"/>
            <a:ext cx="241545" cy="400517"/>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xão reta unidirecional 26">
            <a:extLst>
              <a:ext uri="{FF2B5EF4-FFF2-40B4-BE49-F238E27FC236}">
                <a16:creationId xmlns:a16="http://schemas.microsoft.com/office/drawing/2014/main" id="{DC49458F-EB62-D87D-B597-7DA948AC1A7E}"/>
              </a:ext>
            </a:extLst>
          </p:cNvPr>
          <p:cNvCxnSpPr/>
          <p:nvPr/>
        </p:nvCxnSpPr>
        <p:spPr>
          <a:xfrm>
            <a:off x="6596625" y="2438401"/>
            <a:ext cx="0" cy="3996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xão reta unidirecional 30">
            <a:extLst>
              <a:ext uri="{FF2B5EF4-FFF2-40B4-BE49-F238E27FC236}">
                <a16:creationId xmlns:a16="http://schemas.microsoft.com/office/drawing/2014/main" id="{4F7ADFBF-766B-D280-8C7C-D6FAB1E530A5}"/>
              </a:ext>
            </a:extLst>
          </p:cNvPr>
          <p:cNvCxnSpPr>
            <a:cxnSpLocks/>
          </p:cNvCxnSpPr>
          <p:nvPr/>
        </p:nvCxnSpPr>
        <p:spPr>
          <a:xfrm>
            <a:off x="4988129" y="5869006"/>
            <a:ext cx="5347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CaixaDeTexto 31">
            <a:extLst>
              <a:ext uri="{FF2B5EF4-FFF2-40B4-BE49-F238E27FC236}">
                <a16:creationId xmlns:a16="http://schemas.microsoft.com/office/drawing/2014/main" id="{0546DFD1-1C29-5CE2-25C7-FD498369CCDA}"/>
              </a:ext>
            </a:extLst>
          </p:cNvPr>
          <p:cNvSpPr txBox="1"/>
          <p:nvPr/>
        </p:nvSpPr>
        <p:spPr>
          <a:xfrm>
            <a:off x="5598463" y="5684340"/>
            <a:ext cx="2326337" cy="369332"/>
          </a:xfrm>
          <a:prstGeom prst="rect">
            <a:avLst/>
          </a:prstGeom>
          <a:solidFill>
            <a:schemeClr val="accent6"/>
          </a:solidFill>
        </p:spPr>
        <p:txBody>
          <a:bodyPr wrap="square" rtlCol="0">
            <a:spAutoFit/>
          </a:bodyPr>
          <a:lstStyle/>
          <a:p>
            <a:pPr algn="ctr"/>
            <a:r>
              <a:rPr lang="en-GB" b="1" dirty="0"/>
              <a:t>Fitness reduction</a:t>
            </a:r>
          </a:p>
        </p:txBody>
      </p:sp>
      <p:sp>
        <p:nvSpPr>
          <p:cNvPr id="35" name="Oval 34">
            <a:extLst>
              <a:ext uri="{FF2B5EF4-FFF2-40B4-BE49-F238E27FC236}">
                <a16:creationId xmlns:a16="http://schemas.microsoft.com/office/drawing/2014/main" id="{2A8D7F78-9530-23A3-75F5-3035300BAB02}"/>
              </a:ext>
            </a:extLst>
          </p:cNvPr>
          <p:cNvSpPr/>
          <p:nvPr/>
        </p:nvSpPr>
        <p:spPr>
          <a:xfrm>
            <a:off x="6069136" y="2713088"/>
            <a:ext cx="261770" cy="517792"/>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C8F1E83-2D05-2AEE-DCE5-448844239A36}"/>
              </a:ext>
            </a:extLst>
          </p:cNvPr>
          <p:cNvSpPr/>
          <p:nvPr/>
        </p:nvSpPr>
        <p:spPr>
          <a:xfrm>
            <a:off x="6954520" y="2438401"/>
            <a:ext cx="291460" cy="78740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B5500C16-584E-D575-97B4-96848CC154E6}"/>
              </a:ext>
            </a:extLst>
          </p:cNvPr>
          <p:cNvSpPr/>
          <p:nvPr/>
        </p:nvSpPr>
        <p:spPr>
          <a:xfrm>
            <a:off x="7245980" y="2820203"/>
            <a:ext cx="241545" cy="400517"/>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Conexão reta unidirecional 38">
            <a:extLst>
              <a:ext uri="{FF2B5EF4-FFF2-40B4-BE49-F238E27FC236}">
                <a16:creationId xmlns:a16="http://schemas.microsoft.com/office/drawing/2014/main" id="{1125E030-C176-3AE8-5532-2B1285E105FF}"/>
              </a:ext>
            </a:extLst>
          </p:cNvPr>
          <p:cNvCxnSpPr>
            <a:cxnSpLocks/>
          </p:cNvCxnSpPr>
          <p:nvPr/>
        </p:nvCxnSpPr>
        <p:spPr>
          <a:xfrm flipV="1">
            <a:off x="6019800" y="2440105"/>
            <a:ext cx="5080" cy="4013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xão reta unidirecional 40">
            <a:extLst>
              <a:ext uri="{FF2B5EF4-FFF2-40B4-BE49-F238E27FC236}">
                <a16:creationId xmlns:a16="http://schemas.microsoft.com/office/drawing/2014/main" id="{B7AE0C0E-18EE-E2D1-11EE-5ED7DF376920}"/>
              </a:ext>
            </a:extLst>
          </p:cNvPr>
          <p:cNvCxnSpPr/>
          <p:nvPr/>
        </p:nvCxnSpPr>
        <p:spPr>
          <a:xfrm>
            <a:off x="7467600" y="2432501"/>
            <a:ext cx="0" cy="3996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xão reta unidirecional 41">
            <a:extLst>
              <a:ext uri="{FF2B5EF4-FFF2-40B4-BE49-F238E27FC236}">
                <a16:creationId xmlns:a16="http://schemas.microsoft.com/office/drawing/2014/main" id="{5263B0AA-6E6E-240B-CF54-4B6339FA1C3D}"/>
              </a:ext>
            </a:extLst>
          </p:cNvPr>
          <p:cNvCxnSpPr>
            <a:cxnSpLocks/>
          </p:cNvCxnSpPr>
          <p:nvPr/>
        </p:nvCxnSpPr>
        <p:spPr>
          <a:xfrm flipV="1">
            <a:off x="6908800" y="2440105"/>
            <a:ext cx="5080" cy="4013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xão reta unidirecional 42">
            <a:extLst>
              <a:ext uri="{FF2B5EF4-FFF2-40B4-BE49-F238E27FC236}">
                <a16:creationId xmlns:a16="http://schemas.microsoft.com/office/drawing/2014/main" id="{3833954E-F1FA-ACCF-85CB-4FC6E17468FD}"/>
              </a:ext>
            </a:extLst>
          </p:cNvPr>
          <p:cNvCxnSpPr>
            <a:cxnSpLocks/>
          </p:cNvCxnSpPr>
          <p:nvPr/>
        </p:nvCxnSpPr>
        <p:spPr>
          <a:xfrm>
            <a:off x="2971800" y="1981200"/>
            <a:ext cx="0" cy="3522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xão reta unidirecional 43">
            <a:extLst>
              <a:ext uri="{FF2B5EF4-FFF2-40B4-BE49-F238E27FC236}">
                <a16:creationId xmlns:a16="http://schemas.microsoft.com/office/drawing/2014/main" id="{A2D1DE55-6719-4316-9DF7-C6B9ED0CF6AE}"/>
              </a:ext>
            </a:extLst>
          </p:cNvPr>
          <p:cNvCxnSpPr/>
          <p:nvPr/>
        </p:nvCxnSpPr>
        <p:spPr>
          <a:xfrm>
            <a:off x="2971800" y="4248600"/>
            <a:ext cx="0" cy="3996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2813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2000"/>
                            </p:stCondLst>
                            <p:childTnLst>
                              <p:par>
                                <p:cTn id="13" presetID="16" presetClass="entr" presetSubtype="21"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3500"/>
                            </p:stCondLst>
                            <p:childTnLst>
                              <p:par>
                                <p:cTn id="17" presetID="16" presetClass="entr" presetSubtype="21"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15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000"/>
                            </p:stCondLst>
                            <p:childTnLst>
                              <p:par>
                                <p:cTn id="35" presetID="10" presetClass="entr" presetSubtype="0" fill="hold" grpId="0" nodeType="afterEffect">
                                  <p:stCondLst>
                                    <p:cond delay="150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150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150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nodeType="withEffect">
                                  <p:stCondLst>
                                    <p:cond delay="1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nodeType="withEffect">
                                  <p:stCondLst>
                                    <p:cond delay="150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150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4000"/>
                            </p:stCondLst>
                            <p:childTnLst>
                              <p:par>
                                <p:cTn id="60" presetID="10" presetClass="entr" presetSubtype="0" fill="hold" grpId="0" nodeType="afterEffect">
                                  <p:stCondLst>
                                    <p:cond delay="15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nodeType="withEffect">
                                  <p:stCondLst>
                                    <p:cond delay="150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nodeType="withEffect">
                                  <p:stCondLst>
                                    <p:cond delay="150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150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par>
                          <p:cTn id="72" fill="hold">
                            <p:stCondLst>
                              <p:cond delay="6000"/>
                            </p:stCondLst>
                            <p:childTnLst>
                              <p:par>
                                <p:cTn id="73" presetID="10" presetClass="entr" presetSubtype="0" fill="hold" grpId="0" nodeType="afterEffect">
                                  <p:stCondLst>
                                    <p:cond delay="150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ntr" presetSubtype="0" fill="hold" nodeType="withEffect">
                                  <p:stCondLst>
                                    <p:cond delay="150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dissolve">
                                      <p:cBhvr>
                                        <p:cTn id="83" dur="500"/>
                                        <p:tgtEl>
                                          <p:spTgt spid="13"/>
                                        </p:tgtEl>
                                      </p:cBhvr>
                                    </p:animEffect>
                                  </p:childTnLst>
                                </p:cTn>
                              </p:par>
                            </p:childTnLst>
                          </p:cTn>
                        </p:par>
                        <p:par>
                          <p:cTn id="84" fill="hold">
                            <p:stCondLst>
                              <p:cond delay="500"/>
                            </p:stCondLst>
                            <p:childTnLst>
                              <p:par>
                                <p:cTn id="85" presetID="10" presetClass="entr" presetSubtype="0" fill="hold" nodeType="afterEffect">
                                  <p:stCondLst>
                                    <p:cond delay="10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par>
                          <p:cTn id="88" fill="hold">
                            <p:stCondLst>
                              <p:cond delay="2000"/>
                            </p:stCondLst>
                            <p:childTnLst>
                              <p:par>
                                <p:cTn id="89" presetID="12" presetClass="entr" presetSubtype="8"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p:tgtEl>
                                          <p:spTgt spid="32"/>
                                        </p:tgtEl>
                                        <p:attrNameLst>
                                          <p:attrName>ppt_x</p:attrName>
                                        </p:attrNameLst>
                                      </p:cBhvr>
                                      <p:tavLst>
                                        <p:tav tm="0">
                                          <p:val>
                                            <p:strVal val="#ppt_x-#ppt_w*1.125000"/>
                                          </p:val>
                                        </p:tav>
                                        <p:tav tm="100000">
                                          <p:val>
                                            <p:strVal val="#ppt_x"/>
                                          </p:val>
                                        </p:tav>
                                      </p:tavLst>
                                    </p:anim>
                                    <p:animEffect transition="in" filter="wipe(right)">
                                      <p:cBhvr>
                                        <p:cTn id="9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1" grpId="0" animBg="1"/>
      <p:bldP spid="22" grpId="0" animBg="1"/>
      <p:bldP spid="25" grpId="0" animBg="1"/>
      <p:bldP spid="32"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066800"/>
            <a:ext cx="7162800" cy="461665"/>
          </a:xfrm>
          <a:prstGeom prst="rect">
            <a:avLst/>
          </a:prstGeom>
          <a:noFill/>
        </p:spPr>
        <p:txBody>
          <a:bodyPr wrap="square" rtlCol="0">
            <a:spAutoFit/>
          </a:bodyPr>
          <a:lstStyle/>
          <a:p>
            <a:r>
              <a:rPr lang="fr-FR" sz="2400" b="1" dirty="0" err="1"/>
              <a:t>Results</a:t>
            </a:r>
            <a:r>
              <a:rPr lang="fr-FR" sz="2400" b="1" dirty="0"/>
              <a:t> and discussion – </a:t>
            </a:r>
            <a:r>
              <a:rPr lang="fr-FR" sz="2400" b="1" dirty="0">
                <a:solidFill>
                  <a:schemeClr val="accent4"/>
                </a:solidFill>
              </a:rPr>
              <a:t>Stress </a:t>
            </a:r>
            <a:r>
              <a:rPr lang="fr-FR" sz="2400" b="1" dirty="0" err="1">
                <a:solidFill>
                  <a:schemeClr val="accent4"/>
                </a:solidFill>
              </a:rPr>
              <a:t>response</a:t>
            </a:r>
            <a:endParaRPr lang="fr-FR" sz="2400" b="1" dirty="0">
              <a:solidFill>
                <a:schemeClr val="accent4"/>
              </a:solidFill>
            </a:endParaRPr>
          </a:p>
        </p:txBody>
      </p:sp>
      <p:pic>
        <p:nvPicPr>
          <p:cNvPr id="3" name="Imagem 2" descr="Uma imagem com preto, escuridão, preto e branco, noite&#10;&#10;Descrição gerada automaticamente">
            <a:extLst>
              <a:ext uri="{FF2B5EF4-FFF2-40B4-BE49-F238E27FC236}">
                <a16:creationId xmlns:a16="http://schemas.microsoft.com/office/drawing/2014/main" id="{DC88FEE0-94B7-EBA9-DD32-70B042960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676400"/>
            <a:ext cx="3326660" cy="1944000"/>
          </a:xfrm>
          <a:prstGeom prst="rect">
            <a:avLst/>
          </a:prstGeom>
        </p:spPr>
      </p:pic>
      <p:pic>
        <p:nvPicPr>
          <p:cNvPr id="5" name="Imagem 4" descr="Uma imagem com captura de ecrã, texto, design&#10;&#10;Descrição gerada automaticamente">
            <a:extLst>
              <a:ext uri="{FF2B5EF4-FFF2-40B4-BE49-F238E27FC236}">
                <a16:creationId xmlns:a16="http://schemas.microsoft.com/office/drawing/2014/main" id="{26B80D79-BD23-EBA6-CA6B-6D2FD53137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1676400"/>
            <a:ext cx="3326661" cy="1944000"/>
          </a:xfrm>
          <a:prstGeom prst="rect">
            <a:avLst/>
          </a:prstGeom>
        </p:spPr>
      </p:pic>
      <p:pic>
        <p:nvPicPr>
          <p:cNvPr id="8" name="Imagem 7" descr="Uma imagem com captura de ecrã, design&#10;&#10;Descrição gerada automaticamente">
            <a:extLst>
              <a:ext uri="{FF2B5EF4-FFF2-40B4-BE49-F238E27FC236}">
                <a16:creationId xmlns:a16="http://schemas.microsoft.com/office/drawing/2014/main" id="{559AD9B6-5B5B-7A6B-F760-5E705983D9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3620400"/>
            <a:ext cx="3326660" cy="1944000"/>
          </a:xfrm>
          <a:prstGeom prst="rect">
            <a:avLst/>
          </a:prstGeom>
        </p:spPr>
      </p:pic>
      <p:pic>
        <p:nvPicPr>
          <p:cNvPr id="10" name="Imagem 9" descr="Uma imagem com captura de ecrã, preto, design&#10;&#10;Descrição gerada automaticamente">
            <a:extLst>
              <a:ext uri="{FF2B5EF4-FFF2-40B4-BE49-F238E27FC236}">
                <a16:creationId xmlns:a16="http://schemas.microsoft.com/office/drawing/2014/main" id="{4B942B2B-970A-E330-1A24-C3826FBF77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7191" y="3620400"/>
            <a:ext cx="3369070" cy="1944000"/>
          </a:xfrm>
          <a:prstGeom prst="rect">
            <a:avLst/>
          </a:prstGeom>
        </p:spPr>
      </p:pic>
      <p:sp>
        <p:nvSpPr>
          <p:cNvPr id="14" name="Oval 13">
            <a:extLst>
              <a:ext uri="{FF2B5EF4-FFF2-40B4-BE49-F238E27FC236}">
                <a16:creationId xmlns:a16="http://schemas.microsoft.com/office/drawing/2014/main" id="{34DB6D2B-6C39-7DBD-E02D-21C3E89B87FC}"/>
              </a:ext>
            </a:extLst>
          </p:cNvPr>
          <p:cNvSpPr/>
          <p:nvPr/>
        </p:nvSpPr>
        <p:spPr>
          <a:xfrm>
            <a:off x="3048000" y="2550000"/>
            <a:ext cx="304800" cy="7266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xão reta unidirecional 14">
            <a:extLst>
              <a:ext uri="{FF2B5EF4-FFF2-40B4-BE49-F238E27FC236}">
                <a16:creationId xmlns:a16="http://schemas.microsoft.com/office/drawing/2014/main" id="{1CD0583C-7C0D-BF23-DE6F-35A9A318E6B3}"/>
              </a:ext>
            </a:extLst>
          </p:cNvPr>
          <p:cNvCxnSpPr>
            <a:cxnSpLocks/>
          </p:cNvCxnSpPr>
          <p:nvPr/>
        </p:nvCxnSpPr>
        <p:spPr>
          <a:xfrm>
            <a:off x="3368040" y="2211500"/>
            <a:ext cx="0" cy="3522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E3297F2-328D-16B3-F557-0CDD3D74FFF1}"/>
              </a:ext>
            </a:extLst>
          </p:cNvPr>
          <p:cNvSpPr/>
          <p:nvPr/>
        </p:nvSpPr>
        <p:spPr>
          <a:xfrm>
            <a:off x="6309360" y="2387600"/>
            <a:ext cx="289560" cy="88900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onexão reta unidirecional 17">
            <a:extLst>
              <a:ext uri="{FF2B5EF4-FFF2-40B4-BE49-F238E27FC236}">
                <a16:creationId xmlns:a16="http://schemas.microsoft.com/office/drawing/2014/main" id="{9CC30B0E-5EA9-72D7-6EED-0F2BBCCE9BB2}"/>
              </a:ext>
            </a:extLst>
          </p:cNvPr>
          <p:cNvCxnSpPr>
            <a:cxnSpLocks/>
          </p:cNvCxnSpPr>
          <p:nvPr/>
        </p:nvCxnSpPr>
        <p:spPr>
          <a:xfrm flipV="1">
            <a:off x="6634480" y="2187800"/>
            <a:ext cx="5080" cy="4013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320D1F2-AFD1-C325-A103-071FC477FB7D}"/>
              </a:ext>
            </a:extLst>
          </p:cNvPr>
          <p:cNvSpPr/>
          <p:nvPr/>
        </p:nvSpPr>
        <p:spPr>
          <a:xfrm>
            <a:off x="6035040" y="2550000"/>
            <a:ext cx="289560" cy="7266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F73C7B3-2D8E-BCF2-A15A-B41ABA30C4AB}"/>
              </a:ext>
            </a:extLst>
          </p:cNvPr>
          <p:cNvSpPr/>
          <p:nvPr/>
        </p:nvSpPr>
        <p:spPr>
          <a:xfrm>
            <a:off x="2413000" y="4382400"/>
            <a:ext cx="289560" cy="88900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Conexão reta unidirecional 22">
            <a:extLst>
              <a:ext uri="{FF2B5EF4-FFF2-40B4-BE49-F238E27FC236}">
                <a16:creationId xmlns:a16="http://schemas.microsoft.com/office/drawing/2014/main" id="{8E36CDD6-90B1-ED06-2449-2C6478B56F44}"/>
              </a:ext>
            </a:extLst>
          </p:cNvPr>
          <p:cNvCxnSpPr>
            <a:cxnSpLocks/>
          </p:cNvCxnSpPr>
          <p:nvPr/>
        </p:nvCxnSpPr>
        <p:spPr>
          <a:xfrm flipV="1">
            <a:off x="2743200" y="4114800"/>
            <a:ext cx="5080" cy="4013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2F8C6E2-5D7F-F305-4573-A2FF87F80970}"/>
              </a:ext>
            </a:extLst>
          </p:cNvPr>
          <p:cNvSpPr/>
          <p:nvPr/>
        </p:nvSpPr>
        <p:spPr>
          <a:xfrm>
            <a:off x="6905520" y="3964940"/>
            <a:ext cx="323320" cy="129630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21EBDF4-C484-36D1-8776-C6E5EB872585}"/>
              </a:ext>
            </a:extLst>
          </p:cNvPr>
          <p:cNvSpPr/>
          <p:nvPr/>
        </p:nvSpPr>
        <p:spPr>
          <a:xfrm>
            <a:off x="6309360" y="4561840"/>
            <a:ext cx="228600" cy="720335"/>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aixaDeTexto 26">
            <a:extLst>
              <a:ext uri="{FF2B5EF4-FFF2-40B4-BE49-F238E27FC236}">
                <a16:creationId xmlns:a16="http://schemas.microsoft.com/office/drawing/2014/main" id="{D0A97C1B-42A2-6B0F-5D07-3E739CD6F189}"/>
              </a:ext>
            </a:extLst>
          </p:cNvPr>
          <p:cNvSpPr txBox="1"/>
          <p:nvPr/>
        </p:nvSpPr>
        <p:spPr>
          <a:xfrm>
            <a:off x="821984" y="5699889"/>
            <a:ext cx="3842432" cy="369332"/>
          </a:xfrm>
          <a:prstGeom prst="rect">
            <a:avLst/>
          </a:prstGeom>
          <a:noFill/>
          <a:ln w="19050">
            <a:solidFill>
              <a:schemeClr val="accent6"/>
            </a:solidFill>
          </a:ln>
        </p:spPr>
        <p:txBody>
          <a:bodyPr wrap="square" rtlCol="0">
            <a:spAutoFit/>
          </a:bodyPr>
          <a:lstStyle/>
          <a:p>
            <a:pPr algn="ctr"/>
            <a:r>
              <a:rPr lang="en-GB" kern="0" dirty="0">
                <a:solidFill>
                  <a:srgbClr val="000000"/>
                </a:solidFill>
                <a:latin typeface="Calibri" panose="020F0502020204030204" pitchFamily="34" charset="0"/>
                <a:ea typeface="SimSun" panose="02010600030101010101" pitchFamily="2" charset="-122"/>
              </a:rPr>
              <a:t>Stress response impairment</a:t>
            </a:r>
            <a:endParaRPr lang="en-GB" dirty="0"/>
          </a:p>
        </p:txBody>
      </p:sp>
      <p:cxnSp>
        <p:nvCxnSpPr>
          <p:cNvPr id="28" name="Conexão reta unidirecional 27">
            <a:extLst>
              <a:ext uri="{FF2B5EF4-FFF2-40B4-BE49-F238E27FC236}">
                <a16:creationId xmlns:a16="http://schemas.microsoft.com/office/drawing/2014/main" id="{DAC73842-BD90-A921-3666-5ADF3BF9CB1F}"/>
              </a:ext>
            </a:extLst>
          </p:cNvPr>
          <p:cNvCxnSpPr>
            <a:cxnSpLocks/>
          </p:cNvCxnSpPr>
          <p:nvPr/>
        </p:nvCxnSpPr>
        <p:spPr>
          <a:xfrm>
            <a:off x="4800600" y="5874650"/>
            <a:ext cx="5347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CaixaDeTexto 28">
            <a:extLst>
              <a:ext uri="{FF2B5EF4-FFF2-40B4-BE49-F238E27FC236}">
                <a16:creationId xmlns:a16="http://schemas.microsoft.com/office/drawing/2014/main" id="{01B2B2CC-2B35-E294-836B-349A8109FECA}"/>
              </a:ext>
            </a:extLst>
          </p:cNvPr>
          <p:cNvSpPr txBox="1"/>
          <p:nvPr/>
        </p:nvSpPr>
        <p:spPr>
          <a:xfrm>
            <a:off x="5446063" y="5726668"/>
            <a:ext cx="2326337" cy="369332"/>
          </a:xfrm>
          <a:prstGeom prst="rect">
            <a:avLst/>
          </a:prstGeom>
          <a:solidFill>
            <a:schemeClr val="accent6"/>
          </a:solidFill>
        </p:spPr>
        <p:txBody>
          <a:bodyPr wrap="square" rtlCol="0">
            <a:spAutoFit/>
          </a:bodyPr>
          <a:lstStyle/>
          <a:p>
            <a:pPr algn="ctr"/>
            <a:r>
              <a:rPr lang="en-GB" b="1" dirty="0"/>
              <a:t>Fitness reduction</a:t>
            </a:r>
          </a:p>
        </p:txBody>
      </p:sp>
      <p:cxnSp>
        <p:nvCxnSpPr>
          <p:cNvPr id="30" name="Conexão reta unidirecional 29">
            <a:extLst>
              <a:ext uri="{FF2B5EF4-FFF2-40B4-BE49-F238E27FC236}">
                <a16:creationId xmlns:a16="http://schemas.microsoft.com/office/drawing/2014/main" id="{CE86AA7C-0018-5A65-E1E5-40BA766BD78A}"/>
              </a:ext>
            </a:extLst>
          </p:cNvPr>
          <p:cNvCxnSpPr>
            <a:cxnSpLocks/>
          </p:cNvCxnSpPr>
          <p:nvPr/>
        </p:nvCxnSpPr>
        <p:spPr>
          <a:xfrm>
            <a:off x="6029960" y="2228440"/>
            <a:ext cx="0" cy="3522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xão reta unidirecional 30">
            <a:extLst>
              <a:ext uri="{FF2B5EF4-FFF2-40B4-BE49-F238E27FC236}">
                <a16:creationId xmlns:a16="http://schemas.microsoft.com/office/drawing/2014/main" id="{482E122A-A25A-1EFB-2E16-C21544E84EDA}"/>
              </a:ext>
            </a:extLst>
          </p:cNvPr>
          <p:cNvCxnSpPr>
            <a:cxnSpLocks/>
          </p:cNvCxnSpPr>
          <p:nvPr/>
        </p:nvCxnSpPr>
        <p:spPr>
          <a:xfrm flipV="1">
            <a:off x="7284720" y="4171580"/>
            <a:ext cx="5080" cy="4013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xão reta unidirecional 31">
            <a:extLst>
              <a:ext uri="{FF2B5EF4-FFF2-40B4-BE49-F238E27FC236}">
                <a16:creationId xmlns:a16="http://schemas.microsoft.com/office/drawing/2014/main" id="{59844BF8-3F7E-94F2-090D-BA10493687A2}"/>
              </a:ext>
            </a:extLst>
          </p:cNvPr>
          <p:cNvCxnSpPr>
            <a:cxnSpLocks/>
          </p:cNvCxnSpPr>
          <p:nvPr/>
        </p:nvCxnSpPr>
        <p:spPr>
          <a:xfrm flipV="1">
            <a:off x="6553200" y="4170680"/>
            <a:ext cx="5080" cy="4013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97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0"/>
                            </p:stCondLst>
                            <p:childTnLst>
                              <p:par>
                                <p:cTn id="21" presetID="10" presetClass="entr" presetSubtype="0" fill="hold" nodeType="after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7000"/>
                            </p:stCondLst>
                            <p:childTnLst>
                              <p:par>
                                <p:cTn id="28" presetID="10" presetClass="entr" presetSubtype="0" fill="hold" nodeType="afterEffect">
                                  <p:stCondLst>
                                    <p:cond delay="15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1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9000"/>
                            </p:stCondLst>
                            <p:childTnLst>
                              <p:par>
                                <p:cTn id="41" presetID="10" presetClass="entr" presetSubtype="0" fill="hold" grpId="0" nodeType="afterEffect">
                                  <p:stCondLst>
                                    <p:cond delay="15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1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p:stCondLst>
                              <p:cond delay="11000"/>
                            </p:stCondLst>
                            <p:childTnLst>
                              <p:par>
                                <p:cTn id="48" presetID="10" presetClass="entr" presetSubtype="0" fill="hold" grpId="0" nodeType="afterEffect">
                                  <p:stCondLst>
                                    <p:cond delay="15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150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nodeType="withEffect">
                                  <p:stCondLst>
                                    <p:cond delay="15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dissolve">
                                      <p:cBhvr>
                                        <p:cTn id="64" dur="500"/>
                                        <p:tgtEl>
                                          <p:spTgt spid="27"/>
                                        </p:tgtEl>
                                      </p:cBhvr>
                                    </p:animEffect>
                                  </p:childTnLst>
                                </p:cTn>
                              </p:par>
                            </p:childTnLst>
                          </p:cTn>
                        </p:par>
                        <p:par>
                          <p:cTn id="65" fill="hold">
                            <p:stCondLst>
                              <p:cond delay="500"/>
                            </p:stCondLst>
                            <p:childTnLst>
                              <p:par>
                                <p:cTn id="66" presetID="10" presetClass="entr" presetSubtype="0" fill="hold" nodeType="afterEffect">
                                  <p:stCondLst>
                                    <p:cond delay="10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par>
                          <p:cTn id="69" fill="hold">
                            <p:stCondLst>
                              <p:cond delay="2000"/>
                            </p:stCondLst>
                            <p:childTnLst>
                              <p:par>
                                <p:cTn id="70" presetID="12" presetClass="entr" presetSubtype="8"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p:tgtEl>
                                          <p:spTgt spid="29"/>
                                        </p:tgtEl>
                                        <p:attrNameLst>
                                          <p:attrName>ppt_x</p:attrName>
                                        </p:attrNameLst>
                                      </p:cBhvr>
                                      <p:tavLst>
                                        <p:tav tm="0">
                                          <p:val>
                                            <p:strVal val="#ppt_x-#ppt_w*1.125000"/>
                                          </p:val>
                                        </p:tav>
                                        <p:tav tm="100000">
                                          <p:val>
                                            <p:strVal val="#ppt_x"/>
                                          </p:val>
                                        </p:tav>
                                      </p:tavLst>
                                    </p:anim>
                                    <p:animEffect transition="in" filter="wipe(right)">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2" grpId="0" animBg="1"/>
      <p:bldP spid="24" grpId="0" animBg="1"/>
      <p:bldP spid="25" grpId="0" animBg="1"/>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219200"/>
            <a:ext cx="7162800" cy="461665"/>
          </a:xfrm>
          <a:prstGeom prst="rect">
            <a:avLst/>
          </a:prstGeom>
          <a:noFill/>
        </p:spPr>
        <p:txBody>
          <a:bodyPr wrap="square" rtlCol="0">
            <a:spAutoFit/>
          </a:bodyPr>
          <a:lstStyle/>
          <a:p>
            <a:r>
              <a:rPr lang="fr-FR" sz="2400" b="1" dirty="0" err="1"/>
              <a:t>Results</a:t>
            </a:r>
            <a:r>
              <a:rPr lang="fr-FR" sz="2400" b="1" dirty="0"/>
              <a:t> and discussion – </a:t>
            </a:r>
            <a:r>
              <a:rPr lang="fr-FR" sz="2400" b="1" dirty="0" err="1">
                <a:solidFill>
                  <a:schemeClr val="accent4"/>
                </a:solidFill>
              </a:rPr>
              <a:t>Thigmotactic</a:t>
            </a:r>
            <a:r>
              <a:rPr lang="fr-FR" sz="2400" b="1" dirty="0">
                <a:solidFill>
                  <a:schemeClr val="accent4"/>
                </a:solidFill>
              </a:rPr>
              <a:t> </a:t>
            </a:r>
            <a:r>
              <a:rPr lang="fr-FR" sz="2400" b="1" dirty="0" err="1">
                <a:solidFill>
                  <a:schemeClr val="accent4"/>
                </a:solidFill>
              </a:rPr>
              <a:t>behaviour</a:t>
            </a:r>
            <a:endParaRPr lang="fr-FR" sz="2400" b="1" dirty="0">
              <a:solidFill>
                <a:schemeClr val="accent4"/>
              </a:solidFill>
            </a:endParaRPr>
          </a:p>
        </p:txBody>
      </p:sp>
      <p:pic>
        <p:nvPicPr>
          <p:cNvPr id="3" name="Imagem 2" descr="Uma imagem com vela, preto, escuridão, preto e branco&#10;&#10;Descrição gerada automaticamente">
            <a:extLst>
              <a:ext uri="{FF2B5EF4-FFF2-40B4-BE49-F238E27FC236}">
                <a16:creationId xmlns:a16="http://schemas.microsoft.com/office/drawing/2014/main" id="{BAB52EF4-AE7A-4736-998C-C6EFB7433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626800"/>
            <a:ext cx="4004315" cy="2340000"/>
          </a:xfrm>
          <a:prstGeom prst="rect">
            <a:avLst/>
          </a:prstGeom>
        </p:spPr>
      </p:pic>
      <p:pic>
        <p:nvPicPr>
          <p:cNvPr id="5" name="Imagem 4" descr="Uma imagem com captura de ecrã, preto&#10;&#10;Descrição gerada automaticamente">
            <a:extLst>
              <a:ext uri="{FF2B5EF4-FFF2-40B4-BE49-F238E27FC236}">
                <a16:creationId xmlns:a16="http://schemas.microsoft.com/office/drawing/2014/main" id="{972B48FA-A015-B9C0-7068-62EB510845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6755" y="2590800"/>
            <a:ext cx="4061805" cy="2376000"/>
          </a:xfrm>
          <a:prstGeom prst="rect">
            <a:avLst/>
          </a:prstGeom>
        </p:spPr>
      </p:pic>
      <p:sp>
        <p:nvSpPr>
          <p:cNvPr id="7" name="CaixaDeTexto 6">
            <a:extLst>
              <a:ext uri="{FF2B5EF4-FFF2-40B4-BE49-F238E27FC236}">
                <a16:creationId xmlns:a16="http://schemas.microsoft.com/office/drawing/2014/main" id="{FC857120-9A9D-F1A3-C386-FC02CC9A6197}"/>
              </a:ext>
            </a:extLst>
          </p:cNvPr>
          <p:cNvSpPr txBox="1"/>
          <p:nvPr/>
        </p:nvSpPr>
        <p:spPr>
          <a:xfrm>
            <a:off x="990600" y="2133600"/>
            <a:ext cx="1524000" cy="369332"/>
          </a:xfrm>
          <a:prstGeom prst="rect">
            <a:avLst/>
          </a:prstGeom>
          <a:noFill/>
        </p:spPr>
        <p:txBody>
          <a:bodyPr wrap="square" rtlCol="0">
            <a:spAutoFit/>
          </a:bodyPr>
          <a:lstStyle/>
          <a:p>
            <a:r>
              <a:rPr lang="en-GB" b="1" dirty="0">
                <a:solidFill>
                  <a:schemeClr val="accent4">
                    <a:lumMod val="75000"/>
                  </a:schemeClr>
                </a:solidFill>
              </a:rPr>
              <a:t>Basal activity</a:t>
            </a:r>
          </a:p>
        </p:txBody>
      </p:sp>
      <p:sp>
        <p:nvSpPr>
          <p:cNvPr id="8" name="CaixaDeTexto 7">
            <a:extLst>
              <a:ext uri="{FF2B5EF4-FFF2-40B4-BE49-F238E27FC236}">
                <a16:creationId xmlns:a16="http://schemas.microsoft.com/office/drawing/2014/main" id="{C0AD28BC-6DBF-B0FC-51CA-3B8A8081633D}"/>
              </a:ext>
            </a:extLst>
          </p:cNvPr>
          <p:cNvSpPr txBox="1"/>
          <p:nvPr/>
        </p:nvSpPr>
        <p:spPr>
          <a:xfrm>
            <a:off x="5181600" y="2143760"/>
            <a:ext cx="1676400" cy="369332"/>
          </a:xfrm>
          <a:prstGeom prst="rect">
            <a:avLst/>
          </a:prstGeom>
          <a:noFill/>
        </p:spPr>
        <p:txBody>
          <a:bodyPr wrap="square" rtlCol="0">
            <a:spAutoFit/>
          </a:bodyPr>
          <a:lstStyle/>
          <a:p>
            <a:r>
              <a:rPr lang="en-GB" b="1" dirty="0">
                <a:solidFill>
                  <a:schemeClr val="accent4">
                    <a:lumMod val="75000"/>
                  </a:schemeClr>
                </a:solidFill>
              </a:rPr>
              <a:t>Stress response</a:t>
            </a:r>
          </a:p>
        </p:txBody>
      </p:sp>
      <p:sp>
        <p:nvSpPr>
          <p:cNvPr id="11" name="CaixaDeTexto 10">
            <a:extLst>
              <a:ext uri="{FF2B5EF4-FFF2-40B4-BE49-F238E27FC236}">
                <a16:creationId xmlns:a16="http://schemas.microsoft.com/office/drawing/2014/main" id="{2E6D7137-3E88-2623-B445-1BD06DD0566D}"/>
              </a:ext>
            </a:extLst>
          </p:cNvPr>
          <p:cNvSpPr txBox="1"/>
          <p:nvPr/>
        </p:nvSpPr>
        <p:spPr>
          <a:xfrm>
            <a:off x="342900" y="4978468"/>
            <a:ext cx="8458200" cy="369332"/>
          </a:xfrm>
          <a:prstGeom prst="rect">
            <a:avLst/>
          </a:prstGeom>
          <a:noFill/>
          <a:ln w="19050">
            <a:solidFill>
              <a:schemeClr val="accent6"/>
            </a:solidFill>
          </a:ln>
        </p:spPr>
        <p:txBody>
          <a:bodyPr wrap="square" rtlCol="0">
            <a:spAutoFit/>
          </a:bodyPr>
          <a:lstStyle/>
          <a:p>
            <a:pPr algn="ctr"/>
            <a:r>
              <a:rPr lang="en-GB" dirty="0"/>
              <a:t>Alterations in anxiety-like behaviour during basal activity and throughout stress response </a:t>
            </a:r>
          </a:p>
        </p:txBody>
      </p:sp>
      <p:sp>
        <p:nvSpPr>
          <p:cNvPr id="14" name="Oval 13">
            <a:extLst>
              <a:ext uri="{FF2B5EF4-FFF2-40B4-BE49-F238E27FC236}">
                <a16:creationId xmlns:a16="http://schemas.microsoft.com/office/drawing/2014/main" id="{7DB925A3-0017-7658-E79D-60044C0DC7C1}"/>
              </a:ext>
            </a:extLst>
          </p:cNvPr>
          <p:cNvSpPr/>
          <p:nvPr/>
        </p:nvSpPr>
        <p:spPr>
          <a:xfrm>
            <a:off x="6487337" y="3962400"/>
            <a:ext cx="304800" cy="6096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DFEA0D3-3936-D106-2E2E-63F6D75CADD3}"/>
              </a:ext>
            </a:extLst>
          </p:cNvPr>
          <p:cNvSpPr/>
          <p:nvPr/>
        </p:nvSpPr>
        <p:spPr>
          <a:xfrm>
            <a:off x="7574280" y="3962400"/>
            <a:ext cx="304800" cy="60960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Conexão reta unidirecional 15">
            <a:extLst>
              <a:ext uri="{FF2B5EF4-FFF2-40B4-BE49-F238E27FC236}">
                <a16:creationId xmlns:a16="http://schemas.microsoft.com/office/drawing/2014/main" id="{445F4F86-EFC8-053F-F099-187567093941}"/>
              </a:ext>
            </a:extLst>
          </p:cNvPr>
          <p:cNvCxnSpPr>
            <a:cxnSpLocks/>
          </p:cNvCxnSpPr>
          <p:nvPr/>
        </p:nvCxnSpPr>
        <p:spPr>
          <a:xfrm>
            <a:off x="6487337" y="3657600"/>
            <a:ext cx="0" cy="3522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5E39F7F-EF01-9156-3DC8-BB775D56503A}"/>
              </a:ext>
            </a:extLst>
          </p:cNvPr>
          <p:cNvSpPr/>
          <p:nvPr/>
        </p:nvSpPr>
        <p:spPr>
          <a:xfrm>
            <a:off x="7875340" y="2971800"/>
            <a:ext cx="339936" cy="161126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9F618E3-F7EB-F297-88D5-BE9AF0238077}"/>
              </a:ext>
            </a:extLst>
          </p:cNvPr>
          <p:cNvSpPr/>
          <p:nvPr/>
        </p:nvSpPr>
        <p:spPr>
          <a:xfrm>
            <a:off x="3418840" y="3093720"/>
            <a:ext cx="362132" cy="1549654"/>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exão reta unidirecional 18">
            <a:extLst>
              <a:ext uri="{FF2B5EF4-FFF2-40B4-BE49-F238E27FC236}">
                <a16:creationId xmlns:a16="http://schemas.microsoft.com/office/drawing/2014/main" id="{458C9A3D-96D1-C8AA-6058-D733566018F2}"/>
              </a:ext>
            </a:extLst>
          </p:cNvPr>
          <p:cNvCxnSpPr>
            <a:cxnSpLocks/>
          </p:cNvCxnSpPr>
          <p:nvPr/>
        </p:nvCxnSpPr>
        <p:spPr>
          <a:xfrm>
            <a:off x="3423920" y="2981960"/>
            <a:ext cx="0" cy="3522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xão reta unidirecional 19">
            <a:extLst>
              <a:ext uri="{FF2B5EF4-FFF2-40B4-BE49-F238E27FC236}">
                <a16:creationId xmlns:a16="http://schemas.microsoft.com/office/drawing/2014/main" id="{C10C15CF-D0C7-78FE-1943-47E5FD643AF3}"/>
              </a:ext>
            </a:extLst>
          </p:cNvPr>
          <p:cNvCxnSpPr>
            <a:cxnSpLocks/>
          </p:cNvCxnSpPr>
          <p:nvPr/>
        </p:nvCxnSpPr>
        <p:spPr>
          <a:xfrm>
            <a:off x="7579360" y="3657600"/>
            <a:ext cx="0" cy="35220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xão reta unidirecional 20">
            <a:extLst>
              <a:ext uri="{FF2B5EF4-FFF2-40B4-BE49-F238E27FC236}">
                <a16:creationId xmlns:a16="http://schemas.microsoft.com/office/drawing/2014/main" id="{71F75FCF-A391-4EF4-6790-65BE5EE48B45}"/>
              </a:ext>
            </a:extLst>
          </p:cNvPr>
          <p:cNvCxnSpPr>
            <a:cxnSpLocks/>
          </p:cNvCxnSpPr>
          <p:nvPr/>
        </p:nvCxnSpPr>
        <p:spPr>
          <a:xfrm flipV="1">
            <a:off x="8291476" y="2958240"/>
            <a:ext cx="5080" cy="4013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xão reta unidirecional 22">
            <a:extLst>
              <a:ext uri="{FF2B5EF4-FFF2-40B4-BE49-F238E27FC236}">
                <a16:creationId xmlns:a16="http://schemas.microsoft.com/office/drawing/2014/main" id="{7627D8EF-BA7F-174E-F782-202E8A8471C3}"/>
              </a:ext>
            </a:extLst>
          </p:cNvPr>
          <p:cNvCxnSpPr>
            <a:cxnSpLocks/>
          </p:cNvCxnSpPr>
          <p:nvPr/>
        </p:nvCxnSpPr>
        <p:spPr>
          <a:xfrm>
            <a:off x="4572000" y="5424000"/>
            <a:ext cx="0" cy="44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CaixaDeTexto 24">
            <a:extLst>
              <a:ext uri="{FF2B5EF4-FFF2-40B4-BE49-F238E27FC236}">
                <a16:creationId xmlns:a16="http://schemas.microsoft.com/office/drawing/2014/main" id="{CFAB3C8A-2016-5D76-3026-34AA94252BA3}"/>
              </a:ext>
            </a:extLst>
          </p:cNvPr>
          <p:cNvSpPr txBox="1"/>
          <p:nvPr/>
        </p:nvSpPr>
        <p:spPr>
          <a:xfrm>
            <a:off x="3403600" y="5943600"/>
            <a:ext cx="2326337" cy="369332"/>
          </a:xfrm>
          <a:prstGeom prst="rect">
            <a:avLst/>
          </a:prstGeom>
          <a:solidFill>
            <a:schemeClr val="accent6"/>
          </a:solidFill>
        </p:spPr>
        <p:txBody>
          <a:bodyPr wrap="square" rtlCol="0">
            <a:spAutoFit/>
          </a:bodyPr>
          <a:lstStyle/>
          <a:p>
            <a:pPr algn="ctr"/>
            <a:r>
              <a:rPr lang="en-GB" b="1" dirty="0"/>
              <a:t>Fitness reduction</a:t>
            </a:r>
          </a:p>
        </p:txBody>
      </p:sp>
    </p:spTree>
    <p:custDataLst>
      <p:tags r:id="rId1"/>
    </p:custDataLst>
    <p:extLst>
      <p:ext uri="{BB962C8B-B14F-4D97-AF65-F5344CB8AC3E}">
        <p14:creationId xmlns:p14="http://schemas.microsoft.com/office/powerpoint/2010/main" val="400901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500"/>
                            </p:stCondLst>
                            <p:childTnLst>
                              <p:par>
                                <p:cTn id="27" presetID="10" presetClass="entr" presetSubtype="0" fill="hold" nodeType="afterEffect">
                                  <p:stCondLst>
                                    <p:cond delay="15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1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15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500"/>
                                        <p:tgtEl>
                                          <p:spTgt spid="11"/>
                                        </p:tgtEl>
                                      </p:cBhvr>
                                    </p:animEffect>
                                  </p:childTnLst>
                                </p:cTn>
                              </p:par>
                            </p:childTnLst>
                          </p:cTn>
                        </p:par>
                        <p:par>
                          <p:cTn id="50" fill="hold">
                            <p:stCondLst>
                              <p:cond delay="500"/>
                            </p:stCondLst>
                            <p:childTnLst>
                              <p:par>
                                <p:cTn id="51" presetID="10" presetClass="entr" presetSubtype="0" fill="hold" nodeType="after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2000"/>
                            </p:stCondLst>
                            <p:childTnLst>
                              <p:par>
                                <p:cTn id="55" presetID="12" presetClass="entr" presetSubtype="4"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p:tgtEl>
                                          <p:spTgt spid="25"/>
                                        </p:tgtEl>
                                        <p:attrNameLst>
                                          <p:attrName>ppt_y</p:attrName>
                                        </p:attrNameLst>
                                      </p:cBhvr>
                                      <p:tavLst>
                                        <p:tav tm="0">
                                          <p:val>
                                            <p:strVal val="#ppt_y+#ppt_h*1.125000"/>
                                          </p:val>
                                        </p:tav>
                                        <p:tav tm="100000">
                                          <p:val>
                                            <p:strVal val="#ppt_y"/>
                                          </p:val>
                                        </p:tav>
                                      </p:tavLst>
                                    </p:anim>
                                    <p:animEffect transition="in" filter="wipe(up)">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4" grpId="0" animBg="1"/>
      <p:bldP spid="15" grpId="0" animBg="1"/>
      <p:bldP spid="17" grpId="0" animBg="1"/>
      <p:bldP spid="18"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066800"/>
            <a:ext cx="8153400" cy="461665"/>
          </a:xfrm>
          <a:prstGeom prst="rect">
            <a:avLst/>
          </a:prstGeom>
          <a:noFill/>
        </p:spPr>
        <p:txBody>
          <a:bodyPr wrap="square" rtlCol="0">
            <a:spAutoFit/>
          </a:bodyPr>
          <a:lstStyle/>
          <a:p>
            <a:r>
              <a:rPr lang="fr-FR" sz="2400" b="1" dirty="0"/>
              <a:t>Conclusions</a:t>
            </a:r>
          </a:p>
        </p:txBody>
      </p:sp>
      <p:sp>
        <p:nvSpPr>
          <p:cNvPr id="7" name="CaixaDeTexto 6">
            <a:extLst>
              <a:ext uri="{FF2B5EF4-FFF2-40B4-BE49-F238E27FC236}">
                <a16:creationId xmlns:a16="http://schemas.microsoft.com/office/drawing/2014/main" id="{0703C486-1942-C3A8-1F6F-70EF4FB34A57}"/>
              </a:ext>
            </a:extLst>
          </p:cNvPr>
          <p:cNvSpPr txBox="1"/>
          <p:nvPr/>
        </p:nvSpPr>
        <p:spPr>
          <a:xfrm>
            <a:off x="304800" y="1709291"/>
            <a:ext cx="8458200"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dirty="0">
                <a:effectLst/>
                <a:latin typeface="Calibri" panose="020F0502020204030204" pitchFamily="34" charset="0"/>
                <a:ea typeface="SimSun" panose="02010600030101010101" pitchFamily="2" charset="-122"/>
              </a:rPr>
              <a:t>The effects of PAR on fish swimming behaviour and stress response may be translated into alterations of fitness-related behaviours with implications at the individual level but also in interactions with conspecifics and with other species.</a:t>
            </a:r>
            <a:endParaRPr lang="en-GB" dirty="0"/>
          </a:p>
        </p:txBody>
      </p:sp>
      <p:sp>
        <p:nvSpPr>
          <p:cNvPr id="8" name="CaixaDeTexto 7">
            <a:extLst>
              <a:ext uri="{FF2B5EF4-FFF2-40B4-BE49-F238E27FC236}">
                <a16:creationId xmlns:a16="http://schemas.microsoft.com/office/drawing/2014/main" id="{14A753DA-762D-1E35-B126-E79A2B79BA92}"/>
              </a:ext>
            </a:extLst>
          </p:cNvPr>
          <p:cNvSpPr txBox="1"/>
          <p:nvPr/>
        </p:nvSpPr>
        <p:spPr>
          <a:xfrm>
            <a:off x="304800" y="3275664"/>
            <a:ext cx="8458200" cy="129586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GB" sz="1800" kern="0" dirty="0">
                <a:solidFill>
                  <a:srgbClr val="000000"/>
                </a:solidFill>
                <a:effectLst/>
                <a:latin typeface="Calibri" panose="020F0502020204030204" pitchFamily="34" charset="0"/>
                <a:ea typeface="SimSun" panose="02010600030101010101" pitchFamily="2" charset="-122"/>
              </a:rPr>
              <a:t>These outcomes suggest neuroendocrine disruption, underpinning further studies for a comprehensive insight into the ecological adverse implications that may arise from PAR-induced changes in behaviour under environmentally realistic scenarios.</a:t>
            </a:r>
            <a:endParaRPr lang="en-GB" dirty="0">
              <a:latin typeface="Calibri" panose="020F0502020204030204" pitchFamily="34" charset="0"/>
              <a:ea typeface="SimSun" panose="02010600030101010101" pitchFamily="2" charset="-122"/>
            </a:endParaRPr>
          </a:p>
        </p:txBody>
      </p:sp>
      <p:sp>
        <p:nvSpPr>
          <p:cNvPr id="9" name="CaixaDeTexto 8">
            <a:extLst>
              <a:ext uri="{FF2B5EF4-FFF2-40B4-BE49-F238E27FC236}">
                <a16:creationId xmlns:a16="http://schemas.microsoft.com/office/drawing/2014/main" id="{3150A114-3CA4-E9E6-45BB-AF2363D7A98D}"/>
              </a:ext>
            </a:extLst>
          </p:cNvPr>
          <p:cNvSpPr txBox="1"/>
          <p:nvPr/>
        </p:nvSpPr>
        <p:spPr>
          <a:xfrm>
            <a:off x="304800" y="4876332"/>
            <a:ext cx="8458200" cy="129586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GB" sz="1800" dirty="0">
                <a:solidFill>
                  <a:srgbClr val="000000"/>
                </a:solidFill>
                <a:effectLst/>
                <a:latin typeface="Calibri" panose="020F0502020204030204" pitchFamily="34" charset="0"/>
                <a:ea typeface="SimSun" panose="02010600030101010101" pitchFamily="2" charset="-122"/>
              </a:rPr>
              <a:t>Additional studies are needed to examine the modulatory role of PAR in the behavioural response to other environmental contaminants to which aquatic organisms will be co-exposed. </a:t>
            </a:r>
            <a:endParaRPr lang="en-GB" dirty="0"/>
          </a:p>
        </p:txBody>
      </p:sp>
    </p:spTree>
    <p:extLst>
      <p:ext uri="{BB962C8B-B14F-4D97-AF65-F5344CB8AC3E}">
        <p14:creationId xmlns:p14="http://schemas.microsoft.com/office/powerpoint/2010/main" val="9397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7521-04C6-0207-44F2-A6690FDD959D}"/>
              </a:ext>
            </a:extLst>
          </p:cNvPr>
          <p:cNvSpPr txBox="1">
            <a:spLocks/>
          </p:cNvSpPr>
          <p:nvPr/>
        </p:nvSpPr>
        <p:spPr>
          <a:xfrm>
            <a:off x="801761" y="1003683"/>
            <a:ext cx="364609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pPr>
            <a:r>
              <a:rPr lang="en-US" sz="3300" b="1" dirty="0"/>
              <a:t>Acknowledgements</a:t>
            </a:r>
          </a:p>
        </p:txBody>
      </p:sp>
      <p:sp>
        <p:nvSpPr>
          <p:cNvPr id="6" name="CaixaDeTexto 5">
            <a:extLst>
              <a:ext uri="{FF2B5EF4-FFF2-40B4-BE49-F238E27FC236}">
                <a16:creationId xmlns:a16="http://schemas.microsoft.com/office/drawing/2014/main" id="{53D4A6E9-1835-6BD7-7E2D-1F71E45E1BF7}"/>
              </a:ext>
            </a:extLst>
          </p:cNvPr>
          <p:cNvSpPr txBox="1"/>
          <p:nvPr/>
        </p:nvSpPr>
        <p:spPr>
          <a:xfrm>
            <a:off x="152400" y="2199908"/>
            <a:ext cx="7778081" cy="1697797"/>
          </a:xfrm>
          <a:prstGeom prst="rect">
            <a:avLst/>
          </a:prstGeom>
        </p:spPr>
        <p:txBody>
          <a:bodyPr vert="horz" lIns="68580" tIns="34290" rIns="68580" bIns="34290" rtlCol="0">
            <a:noAutofit/>
          </a:bodyPr>
          <a:lstStyle/>
          <a:p>
            <a:pPr marL="171450" algn="just">
              <a:lnSpc>
                <a:spcPct val="90000"/>
              </a:lnSpc>
              <a:spcAft>
                <a:spcPts val="450"/>
              </a:spcAft>
            </a:pPr>
            <a:r>
              <a:rPr lang="en-US" sz="1500" b="1" dirty="0"/>
              <a:t>            </a:t>
            </a:r>
            <a:r>
              <a:rPr lang="en-US" b="1" dirty="0"/>
              <a:t>Foundation for Science and Technology (FCT)</a:t>
            </a:r>
          </a:p>
          <a:p>
            <a:pPr marL="385763" indent="-214313" algn="just">
              <a:lnSpc>
                <a:spcPct val="90000"/>
              </a:lnSpc>
              <a:spcAft>
                <a:spcPts val="450"/>
              </a:spcAft>
              <a:buFont typeface="Wingdings" panose="05000000000000000000" pitchFamily="2" charset="2"/>
              <a:buChar char="Ø"/>
            </a:pPr>
            <a:r>
              <a:rPr lang="en-US" dirty="0"/>
              <a:t>PhD Grant (2021.04580.BD) to Carla Melo; </a:t>
            </a:r>
          </a:p>
          <a:p>
            <a:pPr marL="385763" indent="-214313" algn="just">
              <a:lnSpc>
                <a:spcPct val="90000"/>
              </a:lnSpc>
              <a:spcAft>
                <a:spcPts val="450"/>
              </a:spcAft>
              <a:buFont typeface="Wingdings" panose="05000000000000000000" pitchFamily="2" charset="2"/>
              <a:buChar char="Ø"/>
            </a:pPr>
            <a:r>
              <a:rPr lang="en-US" dirty="0"/>
              <a:t>UIDB/50017/2020+UIDP/50017/2020+LA/P/0094/2020 to CESAM.</a:t>
            </a:r>
          </a:p>
          <a:p>
            <a:pPr marL="171450" algn="just">
              <a:lnSpc>
                <a:spcPct val="90000"/>
              </a:lnSpc>
              <a:spcAft>
                <a:spcPts val="450"/>
              </a:spcAft>
            </a:pPr>
            <a:endParaRPr lang="en-US" dirty="0"/>
          </a:p>
          <a:p>
            <a:pPr marL="171450" algn="just">
              <a:lnSpc>
                <a:spcPct val="90000"/>
              </a:lnSpc>
              <a:spcAft>
                <a:spcPts val="450"/>
              </a:spcAft>
            </a:pPr>
            <a:r>
              <a:rPr lang="en-GB" kern="0" dirty="0">
                <a:effectLst/>
                <a:ea typeface="URWPalladioL-Bold"/>
              </a:rPr>
              <a:t>          </a:t>
            </a:r>
            <a:r>
              <a:rPr lang="en-GB" b="1" kern="0" dirty="0">
                <a:effectLst/>
                <a:ea typeface="URWPalladioL-Bold"/>
              </a:rPr>
              <a:t>FCT/</a:t>
            </a:r>
            <a:r>
              <a:rPr lang="en-US" b="1" kern="0" dirty="0">
                <a:effectLst/>
                <a:ea typeface="URWPalladioL-Bold"/>
              </a:rPr>
              <a:t>Ministry of Science, Technology and Higher Education</a:t>
            </a:r>
          </a:p>
          <a:p>
            <a:pPr marL="342900" indent="-171450" algn="just">
              <a:lnSpc>
                <a:spcPct val="90000"/>
              </a:lnSpc>
              <a:spcAft>
                <a:spcPts val="450"/>
              </a:spcAft>
              <a:buFont typeface="Wingdings" panose="05000000000000000000" pitchFamily="2" charset="2"/>
              <a:buChar char="Ø"/>
            </a:pPr>
            <a:r>
              <a:rPr lang="en-GB" kern="0" dirty="0">
                <a:effectLst/>
                <a:ea typeface="URWPalladioL-Bold"/>
              </a:rPr>
              <a:t> financial support to the project </a:t>
            </a:r>
            <a:r>
              <a:rPr lang="en-GB" kern="0" dirty="0" err="1">
                <a:effectLst/>
                <a:ea typeface="URWPalladioL-Bold"/>
              </a:rPr>
              <a:t>NanoPlanet</a:t>
            </a:r>
            <a:r>
              <a:rPr lang="en-GB" kern="0" dirty="0">
                <a:effectLst/>
                <a:ea typeface="URWPalladioL-Bold"/>
              </a:rPr>
              <a:t> (DOI 10.54499/2022.02340.PTDC)</a:t>
            </a:r>
            <a:endParaRPr lang="en-US" dirty="0"/>
          </a:p>
        </p:txBody>
      </p:sp>
      <p:sp>
        <p:nvSpPr>
          <p:cNvPr id="9" name="CaixaDeTexto 8">
            <a:extLst>
              <a:ext uri="{FF2B5EF4-FFF2-40B4-BE49-F238E27FC236}">
                <a16:creationId xmlns:a16="http://schemas.microsoft.com/office/drawing/2014/main" id="{8C8A74EC-8EA9-1F7D-E38E-AB017E6DB558}"/>
              </a:ext>
            </a:extLst>
          </p:cNvPr>
          <p:cNvSpPr txBox="1"/>
          <p:nvPr/>
        </p:nvSpPr>
        <p:spPr>
          <a:xfrm>
            <a:off x="801761" y="4658826"/>
            <a:ext cx="2170039" cy="338554"/>
          </a:xfrm>
          <a:prstGeom prst="rect">
            <a:avLst/>
          </a:prstGeom>
          <a:solidFill>
            <a:schemeClr val="accent4"/>
          </a:solidFill>
        </p:spPr>
        <p:txBody>
          <a:bodyPr wrap="square">
            <a:spAutoFit/>
          </a:bodyPr>
          <a:lstStyle/>
          <a:p>
            <a:r>
              <a:rPr lang="en-US" sz="1600" dirty="0"/>
              <a:t>Contacts: csofia@ua.pt</a:t>
            </a:r>
          </a:p>
        </p:txBody>
      </p:sp>
      <p:grpSp>
        <p:nvGrpSpPr>
          <p:cNvPr id="12" name="Agrupar 11">
            <a:extLst>
              <a:ext uri="{FF2B5EF4-FFF2-40B4-BE49-F238E27FC236}">
                <a16:creationId xmlns:a16="http://schemas.microsoft.com/office/drawing/2014/main" id="{41ECE2C6-CBD7-38A6-9640-2FA603035103}"/>
              </a:ext>
            </a:extLst>
          </p:cNvPr>
          <p:cNvGrpSpPr/>
          <p:nvPr/>
        </p:nvGrpSpPr>
        <p:grpSpPr>
          <a:xfrm>
            <a:off x="194582" y="5160203"/>
            <a:ext cx="8506549" cy="1697797"/>
            <a:chOff x="321335" y="5335841"/>
            <a:chExt cx="8506549" cy="1697797"/>
          </a:xfrm>
        </p:grpSpPr>
        <p:pic>
          <p:nvPicPr>
            <p:cNvPr id="4" name="Imagem 3" descr="Uma imagem com captura de ecrã, Gráficos, Tipo de letra, logótipo&#10;&#10;Descrição gerada automaticamente">
              <a:extLst>
                <a:ext uri="{FF2B5EF4-FFF2-40B4-BE49-F238E27FC236}">
                  <a16:creationId xmlns:a16="http://schemas.microsoft.com/office/drawing/2014/main" id="{294B0966-41C1-25BD-9047-57FCA01D9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35" y="5335841"/>
              <a:ext cx="1697797" cy="1697797"/>
            </a:xfrm>
            <a:prstGeom prst="rect">
              <a:avLst/>
            </a:prstGeom>
          </p:spPr>
        </p:pic>
        <p:pic>
          <p:nvPicPr>
            <p:cNvPr id="11" name="Imagem 10">
              <a:extLst>
                <a:ext uri="{FF2B5EF4-FFF2-40B4-BE49-F238E27FC236}">
                  <a16:creationId xmlns:a16="http://schemas.microsoft.com/office/drawing/2014/main" id="{792BA2D6-CE0D-C636-279B-38AAB3ECE56B}"/>
                </a:ext>
              </a:extLst>
            </p:cNvPr>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893874" y="5982537"/>
              <a:ext cx="1365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12" descr="Uma imagem com Gráficos, Tipo de letra, design gráfico, logótipo&#10;&#10;Descrição gerada automaticamente">
              <a:extLst>
                <a:ext uri="{FF2B5EF4-FFF2-40B4-BE49-F238E27FC236}">
                  <a16:creationId xmlns:a16="http://schemas.microsoft.com/office/drawing/2014/main" id="{93DF8999-9682-C0C8-2CEB-6918F120868D}"/>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3630693" y="5797557"/>
              <a:ext cx="1065560" cy="453053"/>
            </a:xfrm>
            <a:prstGeom prst="rect">
              <a:avLst/>
            </a:prstGeom>
          </p:spPr>
        </p:pic>
        <p:pic>
          <p:nvPicPr>
            <p:cNvPr id="14" name="Picture 9" descr="A black background with a black square&#10;&#10;Description automatically generated with medium confidence">
              <a:extLst>
                <a:ext uri="{FF2B5EF4-FFF2-40B4-BE49-F238E27FC236}">
                  <a16:creationId xmlns:a16="http://schemas.microsoft.com/office/drawing/2014/main" id="{FDCA7060-AD83-52AF-9725-B37F7F77A3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855" t="28072" r="15944" b="25646"/>
            <a:stretch/>
          </p:blipFill>
          <p:spPr>
            <a:xfrm>
              <a:off x="7431214" y="5818303"/>
              <a:ext cx="1396670" cy="549361"/>
            </a:xfrm>
            <a:prstGeom prst="rect">
              <a:avLst/>
            </a:prstGeom>
          </p:spPr>
        </p:pic>
        <p:pic>
          <p:nvPicPr>
            <p:cNvPr id="15" name="Picture 2" descr="Governo de Portugal Logo – PNG e Vetor – Download de Logo">
              <a:extLst>
                <a:ext uri="{FF2B5EF4-FFF2-40B4-BE49-F238E27FC236}">
                  <a16:creationId xmlns:a16="http://schemas.microsoft.com/office/drawing/2014/main" id="{ACCBAE88-1FA3-1CD5-2796-B27B150DEBB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5970096"/>
              <a:ext cx="838200" cy="26935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a:extLst>
                <a:ext uri="{FF2B5EF4-FFF2-40B4-BE49-F238E27FC236}">
                  <a16:creationId xmlns:a16="http://schemas.microsoft.com/office/drawing/2014/main" id="{85EBB7CC-B797-9CB2-EEFA-EDAA4A010A8B}"/>
                </a:ext>
              </a:extLst>
            </p:cNvPr>
            <p:cNvPicPr>
              <a:picLocks noChangeAspect="1"/>
            </p:cNvPicPr>
            <p:nvPr/>
          </p:nvPicPr>
          <p:blipFill>
            <a:blip r:embed="rId8"/>
            <a:stretch>
              <a:fillRect/>
            </a:stretch>
          </p:blipFill>
          <p:spPr>
            <a:xfrm>
              <a:off x="4763963" y="5830093"/>
              <a:ext cx="1532185" cy="549361"/>
            </a:xfrm>
            <a:prstGeom prst="rect">
              <a:avLst/>
            </a:prstGeom>
          </p:spPr>
        </p:pic>
      </p:grpSp>
    </p:spTree>
    <p:extLst>
      <p:ext uri="{BB962C8B-B14F-4D97-AF65-F5344CB8AC3E}">
        <p14:creationId xmlns:p14="http://schemas.microsoft.com/office/powerpoint/2010/main" val="2462497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6|38.5|42.3"/>
</p:tagLst>
</file>

<file path=ppt/tags/tag2.xml><?xml version="1.0" encoding="utf-8"?>
<p:tagLst xmlns:a="http://schemas.openxmlformats.org/drawingml/2006/main" xmlns:r="http://schemas.openxmlformats.org/officeDocument/2006/relationships" xmlns:p="http://schemas.openxmlformats.org/presentationml/2006/main">
  <p:tag name="TIMING" val="|4.3|43.1"/>
</p:tagLst>
</file>

<file path=ppt/tags/tag3.xml><?xml version="1.0" encoding="utf-8"?>
<p:tagLst xmlns:a="http://schemas.openxmlformats.org/drawingml/2006/main" xmlns:r="http://schemas.openxmlformats.org/officeDocument/2006/relationships" xmlns:p="http://schemas.openxmlformats.org/presentationml/2006/main">
  <p:tag name="TIMING" val="|3.7|3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505</Words>
  <Application>Microsoft Office PowerPoint</Application>
  <PresentationFormat>Apresentação no Ecrã (4:3)</PresentationFormat>
  <Paragraphs>56</Paragraphs>
  <Slides>9</Slides>
  <Notes>9</Notes>
  <HiddenSlides>0</HiddenSlides>
  <MMClips>0</MMClips>
  <ScaleCrop>false</ScaleCrop>
  <HeadingPairs>
    <vt:vector size="6" baseType="variant">
      <vt:variant>
        <vt:lpstr>Tipos de letra usados</vt:lpstr>
      </vt:variant>
      <vt:variant>
        <vt:i4>6</vt:i4>
      </vt:variant>
      <vt:variant>
        <vt:lpstr>Tema</vt:lpstr>
      </vt:variant>
      <vt:variant>
        <vt:i4>2</vt:i4>
      </vt:variant>
      <vt:variant>
        <vt:lpstr>Títulos dos diapositivos</vt:lpstr>
      </vt:variant>
      <vt:variant>
        <vt:i4>9</vt:i4>
      </vt:variant>
    </vt:vector>
  </HeadingPairs>
  <TitlesOfParts>
    <vt:vector size="17" baseType="lpstr">
      <vt:lpstr>Arial</vt:lpstr>
      <vt:lpstr>Calibri</vt:lpstr>
      <vt:lpstr>Calibri Light</vt:lpstr>
      <vt:lpstr>Segoe UI</vt:lpstr>
      <vt:lpstr>Source Sans Pro</vt:lpstr>
      <vt:lpstr>Wingdings</vt:lpstr>
      <vt:lpstr>Office Theme</vt:lpstr>
      <vt:lpstr>Custom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Melo</cp:lastModifiedBy>
  <cp:revision>131</cp:revision>
  <dcterms:created xsi:type="dcterms:W3CDTF">2015-04-04T09:45:50Z</dcterms:created>
  <dcterms:modified xsi:type="dcterms:W3CDTF">2023-10-23T08:37:14Z</dcterms:modified>
</cp:coreProperties>
</file>