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74" r:id="rId3"/>
    <p:sldId id="267" r:id="rId4"/>
    <p:sldId id="268" r:id="rId5"/>
    <p:sldId id="269" r:id="rId6"/>
    <p:sldId id="275" r:id="rId7"/>
    <p:sldId id="277" r:id="rId8"/>
    <p:sldId id="278" r:id="rId9"/>
    <p:sldId id="270" r:id="rId10"/>
    <p:sldId id="279" r:id="rId11"/>
    <p:sldId id="283" r:id="rId12"/>
    <p:sldId id="284" r:id="rId13"/>
    <p:sldId id="271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5328" userDrawn="1">
          <p15:clr>
            <a:srgbClr val="A4A3A4"/>
          </p15:clr>
        </p15:guide>
        <p15:guide id="3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João Paulo Capela" initials="JC" lastIdx="16" clrIdx="2">
    <p:extLst>
      <p:ext uri="{19B8F6BF-5375-455C-9EA6-DF929625EA0E}">
        <p15:presenceInfo xmlns:p15="http://schemas.microsoft.com/office/powerpoint/2012/main" userId="ffd9177a285347c6" providerId="Windows Live"/>
      </p:ext>
    </p:extLst>
  </p:cmAuthor>
  <p:cmAuthor id="3" name="UP" initials="U" lastIdx="11" clrIdx="3">
    <p:extLst>
      <p:ext uri="{19B8F6BF-5375-455C-9EA6-DF929625EA0E}">
        <p15:presenceInfo xmlns:p15="http://schemas.microsoft.com/office/powerpoint/2012/main" userId="U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861"/>
    <a:srgbClr val="4CACC6"/>
    <a:srgbClr val="F19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1975" autoAdjust="0"/>
  </p:normalViewPr>
  <p:slideViewPr>
    <p:cSldViewPr>
      <p:cViewPr varScale="1">
        <p:scale>
          <a:sx n="98" d="100"/>
          <a:sy n="98" d="100"/>
        </p:scale>
        <p:origin x="1808" y="192"/>
      </p:cViewPr>
      <p:guideLst>
        <p:guide orient="horz" pos="2112"/>
        <p:guide pos="5328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12/10/2023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15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80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82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14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prevalence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of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Attention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Deficit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Hyperactivity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Disorder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(ADHD)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has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seen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a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consistent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rise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in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recent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years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These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numbers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spark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a debate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over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reason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for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observed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trends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with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some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concerned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about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over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diagnosis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and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over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prescription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of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stimulant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medications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and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others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raising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issue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of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diagnostic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disparities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particularly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in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underrepresented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pt-P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populations</a:t>
            </a:r>
            <a:r>
              <a:rPr lang="pt-P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49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 err="1">
                <a:effectLst/>
                <a:latin typeface="AdvTTae869a4c"/>
              </a:rPr>
              <a:t>Among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the</a:t>
            </a:r>
            <a:r>
              <a:rPr lang="pt-PT" sz="1800" dirty="0">
                <a:effectLst/>
                <a:latin typeface="AdvTTae869a4c"/>
              </a:rPr>
              <a:t> 64 countries/</a:t>
            </a:r>
            <a:r>
              <a:rPr lang="pt-PT" sz="1800" dirty="0" err="1">
                <a:effectLst/>
                <a:latin typeface="AdvTTae869a4c"/>
              </a:rPr>
              <a:t>regions</a:t>
            </a:r>
            <a:r>
              <a:rPr lang="pt-PT" sz="1800" dirty="0">
                <a:effectLst/>
                <a:latin typeface="AdvTTae869a4c"/>
              </a:rPr>
              <a:t>, </a:t>
            </a:r>
            <a:r>
              <a:rPr lang="pt-PT" sz="1800" dirty="0" err="1">
                <a:effectLst/>
                <a:latin typeface="AdvTTae869a4c"/>
              </a:rPr>
              <a:t>representing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approximately</a:t>
            </a:r>
            <a:r>
              <a:rPr lang="pt-PT" sz="1800" dirty="0">
                <a:effectLst/>
                <a:latin typeface="AdvTTae869a4c"/>
              </a:rPr>
              <a:t> 62.4% </a:t>
            </a:r>
            <a:r>
              <a:rPr lang="pt-PT" sz="1800" dirty="0" err="1">
                <a:effectLst/>
                <a:latin typeface="AdvTTae869a4c"/>
              </a:rPr>
              <a:t>of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the</a:t>
            </a:r>
            <a:r>
              <a:rPr lang="pt-PT" sz="1800" dirty="0">
                <a:effectLst/>
                <a:latin typeface="AdvTTae869a4c"/>
              </a:rPr>
              <a:t> global </a:t>
            </a:r>
            <a:r>
              <a:rPr lang="pt-PT" sz="1800" dirty="0" err="1">
                <a:effectLst/>
                <a:latin typeface="AdvTTae869a4c"/>
              </a:rPr>
              <a:t>population</a:t>
            </a:r>
            <a:r>
              <a:rPr lang="pt-PT" sz="1800" dirty="0">
                <a:effectLst/>
                <a:latin typeface="AdvTTae869a4c"/>
              </a:rPr>
              <a:t>, </a:t>
            </a:r>
            <a:r>
              <a:rPr lang="pt-PT" sz="1800" dirty="0" err="1">
                <a:effectLst/>
                <a:latin typeface="AdvTTae869a4c"/>
              </a:rPr>
              <a:t>there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was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an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overall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increase</a:t>
            </a:r>
            <a:r>
              <a:rPr lang="pt-PT" sz="1800" dirty="0">
                <a:effectLst/>
                <a:latin typeface="AdvTTae869a4c"/>
              </a:rPr>
              <a:t> in ADHD </a:t>
            </a:r>
            <a:r>
              <a:rPr lang="pt-PT" sz="1800" dirty="0" err="1">
                <a:effectLst/>
                <a:latin typeface="AdvTTae869a4c"/>
              </a:rPr>
              <a:t>medication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consumption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from</a:t>
            </a:r>
            <a:r>
              <a:rPr lang="pt-PT" sz="1800" dirty="0">
                <a:effectLst/>
                <a:latin typeface="AdvTTae869a4c"/>
              </a:rPr>
              <a:t> 2015 to 2019, in </a:t>
            </a:r>
            <a:r>
              <a:rPr lang="pt-PT" sz="1800" dirty="0" err="1">
                <a:effectLst/>
                <a:latin typeface="AdvTTae869a4c"/>
              </a:rPr>
              <a:t>portugal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was</a:t>
            </a:r>
            <a:r>
              <a:rPr lang="pt-PT" sz="1800" dirty="0">
                <a:effectLst/>
                <a:latin typeface="AdvTTae869a4c"/>
              </a:rPr>
              <a:t> na </a:t>
            </a:r>
            <a:r>
              <a:rPr lang="pt-PT" sz="1800" dirty="0" err="1">
                <a:effectLst/>
                <a:latin typeface="AdvTTae869a4c"/>
              </a:rPr>
              <a:t>increase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 err="1">
                <a:effectLst/>
                <a:latin typeface="AdvTTae869a4c"/>
              </a:rPr>
              <a:t>of</a:t>
            </a:r>
            <a:r>
              <a:rPr lang="pt-PT" sz="1800" dirty="0">
                <a:effectLst/>
                <a:latin typeface="AdvTTae869a4c"/>
              </a:rPr>
              <a:t> </a:t>
            </a:r>
            <a:r>
              <a:rPr lang="pt-PT" sz="1800" dirty="0">
                <a:effectLst/>
                <a:latin typeface="AdvOT3f9da5b7"/>
              </a:rPr>
              <a:t>3.16 %(</a:t>
            </a:r>
            <a:r>
              <a:rPr lang="pt-PT" sz="1800" dirty="0">
                <a:effectLst/>
                <a:latin typeface="AdvOT3f9da5b7+22"/>
              </a:rPr>
              <a:t>−</a:t>
            </a:r>
            <a:r>
              <a:rPr lang="pt-PT" sz="1800" dirty="0">
                <a:effectLst/>
                <a:latin typeface="AdvOT3f9da5b7"/>
              </a:rPr>
              <a:t>0.08, 6.51) </a:t>
            </a:r>
            <a:endParaRPr lang="pt-PT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>
                <a:effectLst/>
                <a:latin typeface="AdvTTae869a4c"/>
              </a:rPr>
              <a:t> (</a:t>
            </a:r>
            <a:r>
              <a:rPr lang="pt-PT" sz="1800" dirty="0" err="1">
                <a:effectLst/>
                <a:latin typeface="AdvTTae869a4c"/>
              </a:rPr>
              <a:t>https</a:t>
            </a:r>
            <a:r>
              <a:rPr lang="pt-PT" sz="1800" dirty="0">
                <a:effectLst/>
                <a:latin typeface="AdvTTae869a4c"/>
              </a:rPr>
              <a:t>://</a:t>
            </a:r>
            <a:r>
              <a:rPr lang="pt-PT" sz="1800" dirty="0" err="1">
                <a:effectLst/>
                <a:latin typeface="AdvTTae869a4c"/>
              </a:rPr>
              <a:t>www.thelancet.com</a:t>
            </a:r>
            <a:r>
              <a:rPr lang="pt-PT" sz="1800" dirty="0">
                <a:effectLst/>
                <a:latin typeface="AdvTTae869a4c"/>
              </a:rPr>
              <a:t>/</a:t>
            </a:r>
            <a:r>
              <a:rPr lang="pt-PT" sz="1800" dirty="0" err="1">
                <a:effectLst/>
                <a:latin typeface="AdvTTae869a4c"/>
              </a:rPr>
              <a:t>action</a:t>
            </a:r>
            <a:r>
              <a:rPr lang="pt-PT" sz="1800" dirty="0">
                <a:effectLst/>
                <a:latin typeface="AdvTTae869a4c"/>
              </a:rPr>
              <a:t>/</a:t>
            </a:r>
            <a:r>
              <a:rPr lang="pt-PT" sz="1800" dirty="0" err="1">
                <a:effectLst/>
                <a:latin typeface="AdvTTae869a4c"/>
              </a:rPr>
              <a:t>showPdf?pii</a:t>
            </a:r>
            <a:r>
              <a:rPr lang="pt-PT" sz="1800" dirty="0">
                <a:effectLst/>
                <a:latin typeface="AdvTTae869a4c"/>
              </a:rPr>
              <a:t>=S2589-5370%2822%2900509-0).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800" b="0" i="0" u="none" strike="noStrike" dirty="0">
              <a:solidFill>
                <a:srgbClr val="000000"/>
              </a:solidFill>
              <a:effectLst/>
              <a:latin typeface="AdvTTae869a4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Since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1950s, a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class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of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medicines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called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stimulants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has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been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standard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medication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therapy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for ADHD.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These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medicines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by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increasing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activity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brain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particularly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areas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that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play a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part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controlling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attention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and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t-PT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behaviour</a:t>
            </a:r>
            <a:r>
              <a:rPr lang="pt-PT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2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3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86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15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40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12/10/2023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12/10/2023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12/10/2023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12/10/2023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12/10/2023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12/10/2023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12/10/2023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12/10/2023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12/10/2023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12/10/2023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12/10/2023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12/10/2023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if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FB8B74-3BDC-45CB-A8A4-10FDB8E4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B14A4-E596-46A8-88E2-2BE0CDE68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7" cy="3717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006403-587B-4649-B308-93250010079D}"/>
              </a:ext>
            </a:extLst>
          </p:cNvPr>
          <p:cNvSpPr txBox="1"/>
          <p:nvPr/>
        </p:nvSpPr>
        <p:spPr>
          <a:xfrm>
            <a:off x="270000" y="1295400"/>
            <a:ext cx="860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Methylphenidate and Amphetamine did not change neurite outgrowth in undifferentiated SH-SY5Y neuronal cells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fr-FR" dirty="0"/>
          </a:p>
          <a:p>
            <a:pPr algn="ctr"/>
            <a:r>
              <a:rPr lang="it-IT" b="1" dirty="0"/>
              <a:t>Mariana Ferreira </a:t>
            </a:r>
            <a:r>
              <a:rPr lang="it-IT" b="1" baseline="30000" dirty="0"/>
              <a:t>1,2</a:t>
            </a:r>
            <a:r>
              <a:rPr lang="it-IT" b="1" dirty="0"/>
              <a:t>*, Vera Marisa Costa </a:t>
            </a:r>
            <a:r>
              <a:rPr lang="it-IT" b="1" baseline="30000" dirty="0"/>
              <a:t>1,2</a:t>
            </a:r>
            <a:r>
              <a:rPr lang="it-IT" b="1" dirty="0"/>
              <a:t>, Félix Carvalho </a:t>
            </a:r>
            <a:r>
              <a:rPr lang="it-IT" b="1" baseline="30000" dirty="0"/>
              <a:t>1,2</a:t>
            </a:r>
            <a:r>
              <a:rPr lang="it-IT" b="1" dirty="0"/>
              <a:t>, and João Paulo </a:t>
            </a:r>
            <a:r>
              <a:rPr lang="it-IT" b="1" dirty="0" err="1"/>
              <a:t>Capela</a:t>
            </a:r>
            <a:r>
              <a:rPr lang="it-IT" b="1" dirty="0"/>
              <a:t> </a:t>
            </a:r>
            <a:r>
              <a:rPr lang="it-IT" b="1" baseline="30000" dirty="0"/>
              <a:t>1,2,3</a:t>
            </a:r>
            <a:r>
              <a:rPr lang="it-IT" b="1" dirty="0"/>
              <a:t>*</a:t>
            </a:r>
          </a:p>
          <a:p>
            <a:endParaRPr lang="it-IT" b="1" baseline="30000" dirty="0"/>
          </a:p>
          <a:p>
            <a:endParaRPr lang="fr-FR" dirty="0"/>
          </a:p>
          <a:p>
            <a:pPr algn="just"/>
            <a:r>
              <a:rPr lang="en-US" sz="1200" baseline="30000" dirty="0"/>
              <a:t>1</a:t>
            </a:r>
            <a:r>
              <a:rPr lang="en-US" sz="1200" dirty="0"/>
              <a:t> Associate Laboratory i4HB – Institute for Health and Bioeconomy, Faculty of Pharmacy, University of Porto, 4050-313 Porto, Portugal;</a:t>
            </a:r>
          </a:p>
          <a:p>
            <a:pPr algn="just"/>
            <a:r>
              <a:rPr lang="en-US" sz="1200" baseline="30000" dirty="0"/>
              <a:t>2</a:t>
            </a:r>
            <a:r>
              <a:rPr lang="en-US" sz="1200" dirty="0"/>
              <a:t> UCIBIO/REQUIMTE – Applied Molecular Biosciences Unit, Laboratory of Toxicology, Department of Biological Sciences, Faculty of Pharmacy, University of Porto, 4050‐313 Porto, Portugal;</a:t>
            </a:r>
          </a:p>
          <a:p>
            <a:pPr algn="just"/>
            <a:r>
              <a:rPr lang="en-US" sz="1200" baseline="30000" dirty="0"/>
              <a:t>3</a:t>
            </a:r>
            <a:r>
              <a:rPr lang="en-US" sz="1200" dirty="0"/>
              <a:t> FP3ID, </a:t>
            </a:r>
            <a:r>
              <a:rPr lang="en-US" sz="1200" dirty="0" err="1"/>
              <a:t>Faculdade</a:t>
            </a:r>
            <a:r>
              <a:rPr lang="en-US" sz="1200" dirty="0"/>
              <a:t> de </a:t>
            </a:r>
            <a:r>
              <a:rPr lang="en-US" sz="1200" dirty="0" err="1"/>
              <a:t>Ciências</a:t>
            </a:r>
            <a:r>
              <a:rPr lang="en-US" sz="1200" dirty="0"/>
              <a:t> da </a:t>
            </a:r>
            <a:r>
              <a:rPr lang="en-US" sz="1200" dirty="0" err="1"/>
              <a:t>Saúde</a:t>
            </a:r>
            <a:r>
              <a:rPr lang="en-US" sz="1200" dirty="0"/>
              <a:t>, </a:t>
            </a:r>
            <a:r>
              <a:rPr lang="en-US" sz="1200" dirty="0" err="1"/>
              <a:t>Universidade</a:t>
            </a:r>
            <a:r>
              <a:rPr lang="en-US" sz="1200" dirty="0"/>
              <a:t> Fernando Pessoa, Porto, Portugal.</a:t>
            </a:r>
          </a:p>
          <a:p>
            <a:endParaRPr lang="fr-FR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author: marianalferreira98@gmail.com; </a:t>
            </a:r>
            <a:r>
              <a:rPr lang="en-US" sz="1400" dirty="0" err="1"/>
              <a:t>joaoc@ufp.edu.pt</a:t>
            </a:r>
            <a:endParaRPr lang="fr-FR" sz="1400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55CE876-5CF8-E9CA-ADC5-310EAB453648}"/>
              </a:ext>
            </a:extLst>
          </p:cNvPr>
          <p:cNvGrpSpPr/>
          <p:nvPr/>
        </p:nvGrpSpPr>
        <p:grpSpPr>
          <a:xfrm>
            <a:off x="7391400" y="6172200"/>
            <a:ext cx="1371600" cy="552600"/>
            <a:chOff x="4293996" y="6390426"/>
            <a:chExt cx="936865" cy="32400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D37EB7A-F441-C96F-0768-68C4B1BEB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996" y="6426426"/>
              <a:ext cx="608880" cy="252000"/>
            </a:xfrm>
            <a:prstGeom prst="rect">
              <a:avLst/>
            </a:prstGeom>
          </p:spPr>
        </p:pic>
        <p:pic>
          <p:nvPicPr>
            <p:cNvPr id="8" name="Picture 4" descr="ucibio">
              <a:extLst>
                <a:ext uri="{FF2B5EF4-FFF2-40B4-BE49-F238E27FC236}">
                  <a16:creationId xmlns:a16="http://schemas.microsoft.com/office/drawing/2014/main" id="{9D8BEB62-402F-CF83-602A-FBFD341E6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91" y="6390426"/>
              <a:ext cx="22487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434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273;p38">
            <a:extLst>
              <a:ext uri="{FF2B5EF4-FFF2-40B4-BE49-F238E27FC236}">
                <a16:creationId xmlns:a16="http://schemas.microsoft.com/office/drawing/2014/main" id="{F3846182-02EF-40DC-84B6-9B3D9F9FB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49965"/>
              </p:ext>
            </p:extLst>
          </p:nvPr>
        </p:nvGraphicFramePr>
        <p:xfrm>
          <a:off x="989335" y="3886200"/>
          <a:ext cx="7165331" cy="264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011">
                  <a:extLst>
                    <a:ext uri="{9D8B030D-6E8A-4147-A177-3AD203B41FA5}">
                      <a16:colId xmlns:a16="http://schemas.microsoft.com/office/drawing/2014/main" val="4227097504"/>
                    </a:ext>
                  </a:extLst>
                </a:gridCol>
                <a:gridCol w="686011">
                  <a:extLst>
                    <a:ext uri="{9D8B030D-6E8A-4147-A177-3AD203B41FA5}">
                      <a16:colId xmlns:a16="http://schemas.microsoft.com/office/drawing/2014/main" val="3462918078"/>
                    </a:ext>
                  </a:extLst>
                </a:gridCol>
                <a:gridCol w="686011">
                  <a:extLst>
                    <a:ext uri="{9D8B030D-6E8A-4147-A177-3AD203B41FA5}">
                      <a16:colId xmlns:a16="http://schemas.microsoft.com/office/drawing/2014/main" val="3359572192"/>
                    </a:ext>
                  </a:extLst>
                </a:gridCol>
                <a:gridCol w="686011">
                  <a:extLst>
                    <a:ext uri="{9D8B030D-6E8A-4147-A177-3AD203B41FA5}">
                      <a16:colId xmlns:a16="http://schemas.microsoft.com/office/drawing/2014/main" val="2386056398"/>
                    </a:ext>
                  </a:extLst>
                </a:gridCol>
                <a:gridCol w="686011">
                  <a:extLst>
                    <a:ext uri="{9D8B030D-6E8A-4147-A177-3AD203B41FA5}">
                      <a16:colId xmlns:a16="http://schemas.microsoft.com/office/drawing/2014/main" val="1124552515"/>
                    </a:ext>
                  </a:extLst>
                </a:gridCol>
                <a:gridCol w="686011">
                  <a:extLst>
                    <a:ext uri="{9D8B030D-6E8A-4147-A177-3AD203B41FA5}">
                      <a16:colId xmlns:a16="http://schemas.microsoft.com/office/drawing/2014/main" val="25820409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 err="1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Concentration</a:t>
                      </a:r>
                      <a:br>
                        <a:rPr lang="pt-PT" sz="10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</a:br>
                      <a:r>
                        <a:rPr lang="pt-PT" sz="10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[</a:t>
                      </a:r>
                      <a:r>
                        <a:rPr lang="pt-PT" sz="1000" b="1" dirty="0" err="1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lower</a:t>
                      </a:r>
                      <a:r>
                        <a:rPr lang="pt-PT" sz="10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 (a) to </a:t>
                      </a:r>
                      <a:r>
                        <a:rPr lang="pt-PT" sz="1000" b="1" dirty="0" err="1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higher</a:t>
                      </a:r>
                      <a:r>
                        <a:rPr lang="pt-PT" sz="10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 (d)]</a:t>
                      </a:r>
                      <a:endParaRPr lang="pt-PT"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a</a:t>
                      </a:r>
                      <a:endParaRPr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b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c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d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 err="1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Lower</a:t>
                      </a:r>
                      <a:endParaRPr lang="pt-PT"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 err="1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Higher</a:t>
                      </a:r>
                      <a:endParaRPr lang="pt-PT"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817466"/>
                  </a:ext>
                </a:extLst>
              </a:tr>
              <a:tr h="25200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Synaptophysin</a:t>
                      </a:r>
                      <a:endParaRPr sz="10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0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Methylphenidate</a:t>
                      </a:r>
                      <a:endParaRPr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  <a:endParaRPr sz="1000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0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Amphetamine</a:t>
                      </a:r>
                      <a:endParaRPr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𝛽-NGF </a:t>
                      </a:r>
                      <a:endParaRPr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  <a:endParaRPr sz="1000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12434"/>
                  </a:ext>
                </a:extLst>
              </a:tr>
              <a:tr h="25200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GAP43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0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Methylphenidate</a:t>
                      </a:r>
                      <a:endParaRPr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0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Amphetamine</a:t>
                      </a:r>
                      <a:endParaRPr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PT" sz="11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𝛽-NGF </a:t>
                      </a:r>
                      <a:endParaRPr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031349"/>
                  </a:ext>
                </a:extLst>
              </a:tr>
              <a:tr h="252000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PSD95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0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Methylphenidate</a:t>
                      </a:r>
                      <a:endParaRPr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87381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PT" sz="11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0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Amphetamine</a:t>
                      </a:r>
                      <a:endParaRPr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49387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PT" sz="11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𝛽-NGF </a:t>
                      </a:r>
                      <a:endParaRPr sz="10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91353"/>
                  </a:ext>
                </a:extLst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554B46B-4747-0837-A26A-305E56711539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Results and discussion</a:t>
            </a:r>
          </a:p>
        </p:txBody>
      </p:sp>
      <p:sp>
        <p:nvSpPr>
          <p:cNvPr id="3" name="Google Shape;306;p21">
            <a:extLst>
              <a:ext uri="{FF2B5EF4-FFF2-40B4-BE49-F238E27FC236}">
                <a16:creationId xmlns:a16="http://schemas.microsoft.com/office/drawing/2014/main" id="{AB9581DC-F270-E1DA-8378-D697255ABE33}"/>
              </a:ext>
            </a:extLst>
          </p:cNvPr>
          <p:cNvSpPr/>
          <p:nvPr/>
        </p:nvSpPr>
        <p:spPr>
          <a:xfrm>
            <a:off x="609600" y="2203200"/>
            <a:ext cx="7848600" cy="844800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rgbClr val="F19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270000" bIns="90000" anchor="ctr" anchorCtr="0">
            <a:noAutofit/>
          </a:bodyPr>
          <a:lstStyle/>
          <a:p>
            <a:pPr algn="just"/>
            <a:r>
              <a:rPr lang="en-GB" sz="1600" dirty="0"/>
              <a:t>After </a:t>
            </a:r>
            <a:r>
              <a:rPr lang="en-GB" sz="1600" b="1" dirty="0"/>
              <a:t>96 hours</a:t>
            </a:r>
            <a:r>
              <a:rPr lang="en-GB" sz="1600" dirty="0"/>
              <a:t>, </a:t>
            </a:r>
            <a:r>
              <a:rPr lang="en-GB" sz="1600" b="1" dirty="0"/>
              <a:t>AMPH</a:t>
            </a:r>
            <a:r>
              <a:rPr lang="en-GB" sz="1600" dirty="0"/>
              <a:t>, </a:t>
            </a:r>
            <a:r>
              <a:rPr lang="en-GB" sz="1600" b="1" dirty="0"/>
              <a:t>MPH</a:t>
            </a:r>
            <a:r>
              <a:rPr lang="en-GB" sz="1600" dirty="0"/>
              <a:t> or even </a:t>
            </a:r>
            <a:r>
              <a:rPr lang="en-GB" sz="1600" b="1" dirty="0"/>
              <a:t>𝛽-NGF </a:t>
            </a:r>
            <a:r>
              <a:rPr lang="en-GB" sz="1600" dirty="0"/>
              <a:t>did </a:t>
            </a:r>
            <a:r>
              <a:rPr lang="en-GB" sz="1600" b="1" dirty="0"/>
              <a:t>not change </a:t>
            </a:r>
            <a:r>
              <a:rPr lang="en-GB" sz="1600" dirty="0"/>
              <a:t>the expression of the proteins </a:t>
            </a:r>
            <a:r>
              <a:rPr lang="en-GB" sz="1600" b="1" dirty="0"/>
              <a:t>synaptophysin</a:t>
            </a:r>
            <a:r>
              <a:rPr lang="en-GB" sz="1600" dirty="0"/>
              <a:t>, </a:t>
            </a:r>
            <a:r>
              <a:rPr lang="en-GB" sz="1600" b="1" dirty="0"/>
              <a:t>GAP43</a:t>
            </a:r>
            <a:r>
              <a:rPr lang="en-GB" sz="1600" dirty="0"/>
              <a:t> and </a:t>
            </a:r>
            <a:r>
              <a:rPr lang="en-GB" sz="1600" b="1" dirty="0"/>
              <a:t>PSD95</a:t>
            </a:r>
            <a:r>
              <a:rPr lang="en-GB" sz="1600" dirty="0"/>
              <a:t>.</a:t>
            </a:r>
          </a:p>
        </p:txBody>
      </p:sp>
      <p:sp>
        <p:nvSpPr>
          <p:cNvPr id="8" name="Google Shape;773;p69">
            <a:extLst>
              <a:ext uri="{FF2B5EF4-FFF2-40B4-BE49-F238E27FC236}">
                <a16:creationId xmlns:a16="http://schemas.microsoft.com/office/drawing/2014/main" id="{ADFFDE52-C924-479B-C393-E9E2D436145B}"/>
              </a:ext>
            </a:extLst>
          </p:cNvPr>
          <p:cNvSpPr txBox="1">
            <a:spLocks/>
          </p:cNvSpPr>
          <p:nvPr/>
        </p:nvSpPr>
        <p:spPr>
          <a:xfrm>
            <a:off x="684000" y="3110299"/>
            <a:ext cx="7776000" cy="766333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900" b="1" dirty="0" err="1"/>
              <a:t>Table</a:t>
            </a:r>
            <a:r>
              <a:rPr lang="pt-PT" sz="900" b="1" dirty="0"/>
              <a:t> 3</a:t>
            </a:r>
            <a:r>
              <a:rPr lang="pt-PT" sz="900" dirty="0"/>
              <a:t> – </a:t>
            </a:r>
            <a:r>
              <a:rPr lang="pt-PT" sz="900" dirty="0" err="1"/>
              <a:t>Synaptophysin</a:t>
            </a:r>
            <a:r>
              <a:rPr lang="pt-PT" sz="900" dirty="0"/>
              <a:t> (34 </a:t>
            </a:r>
            <a:r>
              <a:rPr lang="pt-PT" sz="900" dirty="0" err="1"/>
              <a:t>kDa</a:t>
            </a:r>
            <a:r>
              <a:rPr lang="pt-PT" sz="900" dirty="0"/>
              <a:t>), GAP43 (43 </a:t>
            </a:r>
            <a:r>
              <a:rPr lang="pt-PT" sz="900" dirty="0" err="1"/>
              <a:t>kDa</a:t>
            </a:r>
            <a:r>
              <a:rPr lang="pt-PT" sz="900" dirty="0"/>
              <a:t>), </a:t>
            </a:r>
            <a:r>
              <a:rPr lang="pt-PT" sz="900" dirty="0" err="1"/>
              <a:t>and</a:t>
            </a:r>
            <a:r>
              <a:rPr lang="pt-PT" sz="900" dirty="0"/>
              <a:t> PSD95 (95 </a:t>
            </a:r>
            <a:r>
              <a:rPr lang="pt-PT" sz="900" dirty="0" err="1"/>
              <a:t>kDa</a:t>
            </a:r>
            <a:r>
              <a:rPr lang="pt-PT" sz="900" dirty="0"/>
              <a:t>) </a:t>
            </a:r>
            <a:r>
              <a:rPr lang="pt-PT" sz="900" dirty="0" err="1"/>
              <a:t>expression</a:t>
            </a:r>
            <a:r>
              <a:rPr lang="pt-PT" sz="900" dirty="0"/>
              <a:t> in </a:t>
            </a:r>
            <a:r>
              <a:rPr lang="pt-PT" sz="900" dirty="0" err="1"/>
              <a:t>undiferenciated</a:t>
            </a:r>
            <a:r>
              <a:rPr lang="pt-PT" sz="900" dirty="0"/>
              <a:t> SH-SY5Y </a:t>
            </a:r>
            <a:r>
              <a:rPr lang="pt-PT" sz="900" dirty="0" err="1"/>
              <a:t>cells</a:t>
            </a:r>
            <a:r>
              <a:rPr lang="pt-PT" sz="900" dirty="0"/>
              <a:t> </a:t>
            </a:r>
            <a:r>
              <a:rPr lang="pt-PT" sz="900" dirty="0" err="1"/>
              <a:t>evaluated</a:t>
            </a:r>
            <a:r>
              <a:rPr lang="pt-PT" sz="900" dirty="0"/>
              <a:t> </a:t>
            </a:r>
            <a:r>
              <a:rPr lang="pt-PT" sz="900" dirty="0" err="1"/>
              <a:t>by</a:t>
            </a:r>
            <a:r>
              <a:rPr lang="pt-PT" sz="900" dirty="0"/>
              <a:t> Western blotting </a:t>
            </a:r>
            <a:r>
              <a:rPr lang="pt-PT" sz="900" dirty="0" err="1"/>
              <a:t>after</a:t>
            </a:r>
            <a:r>
              <a:rPr lang="pt-PT" sz="900" dirty="0"/>
              <a:t> 96 </a:t>
            </a:r>
            <a:r>
              <a:rPr lang="pt-PT" sz="900" dirty="0" err="1"/>
              <a:t>hours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exposure</a:t>
            </a:r>
            <a:r>
              <a:rPr lang="pt-PT" sz="900" dirty="0"/>
              <a:t> to MPH </a:t>
            </a:r>
            <a:r>
              <a:rPr lang="pt-PT" sz="900" dirty="0" err="1"/>
              <a:t>or</a:t>
            </a:r>
            <a:r>
              <a:rPr lang="pt-PT" sz="900" dirty="0"/>
              <a:t> AMPH </a:t>
            </a:r>
            <a:r>
              <a:rPr lang="pt-PT" sz="900" dirty="0" err="1"/>
              <a:t>or</a:t>
            </a:r>
            <a:r>
              <a:rPr lang="pt-PT" sz="900" dirty="0"/>
              <a:t> 𝛽-NGF. </a:t>
            </a:r>
            <a:r>
              <a:rPr lang="pt-PT" sz="900" dirty="0" err="1"/>
              <a:t>Values</a:t>
            </a:r>
            <a:r>
              <a:rPr lang="pt-PT" sz="900" dirty="0"/>
              <a:t> </a:t>
            </a:r>
            <a:r>
              <a:rPr lang="pt-PT" sz="900" dirty="0" err="1"/>
              <a:t>were</a:t>
            </a:r>
            <a:r>
              <a:rPr lang="pt-PT" sz="900" dirty="0"/>
              <a:t> </a:t>
            </a:r>
            <a:r>
              <a:rPr lang="pt-PT" sz="900" dirty="0" err="1"/>
              <a:t>expressed</a:t>
            </a:r>
            <a:r>
              <a:rPr lang="pt-PT" sz="900" dirty="0"/>
              <a:t> as </a:t>
            </a:r>
            <a:r>
              <a:rPr lang="pt-PT" sz="900" dirty="0" err="1"/>
              <a:t>mean</a:t>
            </a:r>
            <a:r>
              <a:rPr lang="pt-PT" sz="900" dirty="0"/>
              <a:t> ± SD </a:t>
            </a:r>
            <a:r>
              <a:rPr lang="pt-PT" sz="900" dirty="0" err="1"/>
              <a:t>and</a:t>
            </a:r>
            <a:r>
              <a:rPr lang="pt-PT" sz="900" dirty="0"/>
              <a:t> </a:t>
            </a:r>
            <a:r>
              <a:rPr lang="pt-PT" sz="900" dirty="0" err="1"/>
              <a:t>were</a:t>
            </a:r>
            <a:r>
              <a:rPr lang="pt-PT" sz="900" dirty="0"/>
              <a:t> </a:t>
            </a:r>
            <a:r>
              <a:rPr lang="pt-PT" sz="900" dirty="0" err="1"/>
              <a:t>obtained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 6 </a:t>
            </a:r>
            <a:r>
              <a:rPr lang="pt-PT" sz="900" dirty="0" err="1"/>
              <a:t>independent</a:t>
            </a:r>
            <a:r>
              <a:rPr lang="pt-PT" sz="900" dirty="0"/>
              <a:t> </a:t>
            </a:r>
            <a:r>
              <a:rPr lang="pt-PT" sz="900" dirty="0" err="1"/>
              <a:t>experiments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 </a:t>
            </a:r>
            <a:r>
              <a:rPr lang="pt-PT" sz="900" dirty="0" err="1"/>
              <a:t>each</a:t>
            </a:r>
            <a:r>
              <a:rPr lang="pt-PT" sz="900" dirty="0"/>
              <a:t> </a:t>
            </a:r>
            <a:r>
              <a:rPr lang="pt-PT" sz="900" dirty="0" err="1"/>
              <a:t>treatment</a:t>
            </a:r>
            <a:r>
              <a:rPr lang="pt-PT" sz="900" dirty="0"/>
              <a:t> </a:t>
            </a:r>
            <a:r>
              <a:rPr lang="pt-PT" sz="900" dirty="0" err="1"/>
              <a:t>group</a:t>
            </a:r>
            <a:r>
              <a:rPr lang="pt-PT" sz="900" dirty="0"/>
              <a:t>. </a:t>
            </a:r>
            <a:r>
              <a:rPr lang="pt-PT" sz="900" dirty="0" err="1"/>
              <a:t>Results</a:t>
            </a:r>
            <a:r>
              <a:rPr lang="pt-PT" sz="900" dirty="0"/>
              <a:t> </a:t>
            </a:r>
            <a:r>
              <a:rPr lang="pt-PT" sz="900" dirty="0" err="1"/>
              <a:t>were</a:t>
            </a:r>
            <a:r>
              <a:rPr lang="pt-PT" sz="900" dirty="0"/>
              <a:t> </a:t>
            </a:r>
            <a:r>
              <a:rPr lang="pt-PT" sz="900" dirty="0" err="1"/>
              <a:t>normalized</a:t>
            </a:r>
            <a:r>
              <a:rPr lang="pt-PT" sz="900" dirty="0"/>
              <a:t> </a:t>
            </a:r>
            <a:r>
              <a:rPr lang="pt-PT" sz="900" dirty="0" err="1"/>
              <a:t>by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</a:t>
            </a:r>
            <a:r>
              <a:rPr lang="pt-PT" sz="900" dirty="0" err="1"/>
              <a:t>expression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GAPDH (37 </a:t>
            </a:r>
            <a:r>
              <a:rPr lang="pt-PT" sz="900" dirty="0" err="1"/>
              <a:t>kDa</a:t>
            </a:r>
            <a:r>
              <a:rPr lang="pt-PT" sz="900" dirty="0"/>
              <a:t>) </a:t>
            </a:r>
            <a:r>
              <a:rPr lang="pt-PT" sz="900" dirty="0" err="1"/>
              <a:t>or</a:t>
            </a:r>
            <a:r>
              <a:rPr lang="pt-PT" sz="900" dirty="0"/>
              <a:t> ⍺-</a:t>
            </a:r>
            <a:r>
              <a:rPr lang="pt-PT" sz="900" dirty="0" err="1"/>
              <a:t>Tubulin</a:t>
            </a:r>
            <a:r>
              <a:rPr lang="pt-PT" sz="900" dirty="0"/>
              <a:t> (50 </a:t>
            </a:r>
            <a:r>
              <a:rPr lang="pt-PT" sz="900" dirty="0" err="1"/>
              <a:t>kDa</a:t>
            </a:r>
            <a:r>
              <a:rPr lang="pt-PT" sz="900" dirty="0"/>
              <a:t>) </a:t>
            </a:r>
            <a:r>
              <a:rPr lang="pt-PT" sz="900" dirty="0" err="1"/>
              <a:t>depending</a:t>
            </a:r>
            <a:r>
              <a:rPr lang="pt-PT" sz="900" dirty="0"/>
              <a:t> </a:t>
            </a:r>
            <a:r>
              <a:rPr lang="pt-PT" sz="900" dirty="0" err="1"/>
              <a:t>on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</a:t>
            </a:r>
            <a:r>
              <a:rPr lang="pt-PT" sz="900" dirty="0" err="1"/>
              <a:t>respective</a:t>
            </a:r>
            <a:r>
              <a:rPr lang="pt-PT" sz="900" dirty="0"/>
              <a:t> molecular </a:t>
            </a:r>
            <a:r>
              <a:rPr lang="pt-PT" sz="900" dirty="0" err="1"/>
              <a:t>weight</a:t>
            </a:r>
            <a:r>
              <a:rPr lang="pt-PT" sz="900" dirty="0"/>
              <a:t>, </a:t>
            </a:r>
            <a:r>
              <a:rPr lang="pt-PT" sz="900" dirty="0" err="1"/>
              <a:t>and</a:t>
            </a:r>
            <a:r>
              <a:rPr lang="pt-PT" sz="900" dirty="0"/>
              <a:t> </a:t>
            </a:r>
            <a:r>
              <a:rPr lang="pt-PT" sz="900" dirty="0" err="1"/>
              <a:t>also</a:t>
            </a:r>
            <a:r>
              <a:rPr lang="pt-PT" sz="900" dirty="0"/>
              <a:t> </a:t>
            </a:r>
            <a:r>
              <a:rPr lang="pt-PT" sz="900" dirty="0" err="1"/>
              <a:t>normalized</a:t>
            </a:r>
            <a:r>
              <a:rPr lang="pt-PT" sz="900" dirty="0"/>
              <a:t> </a:t>
            </a:r>
            <a:r>
              <a:rPr lang="pt-PT" sz="900" dirty="0" err="1"/>
              <a:t>by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%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control</a:t>
            </a:r>
            <a:r>
              <a:rPr lang="pt-PT" sz="900" dirty="0"/>
              <a:t>. </a:t>
            </a:r>
            <a:r>
              <a:rPr lang="pt-PT" sz="900" dirty="0" err="1"/>
              <a:t>Statistical</a:t>
            </a:r>
            <a:r>
              <a:rPr lang="pt-PT" sz="900" dirty="0"/>
              <a:t> </a:t>
            </a:r>
            <a:r>
              <a:rPr lang="pt-PT" sz="900" dirty="0" err="1"/>
              <a:t>analyses</a:t>
            </a:r>
            <a:r>
              <a:rPr lang="pt-PT" sz="900" dirty="0"/>
              <a:t> </a:t>
            </a:r>
            <a:r>
              <a:rPr lang="pt-PT" sz="900" dirty="0" err="1"/>
              <a:t>were</a:t>
            </a:r>
            <a:r>
              <a:rPr lang="pt-PT" sz="900" dirty="0"/>
              <a:t> </a:t>
            </a:r>
            <a:r>
              <a:rPr lang="pt-PT" sz="900" dirty="0" err="1"/>
              <a:t>performed</a:t>
            </a:r>
            <a:r>
              <a:rPr lang="pt-PT" sz="900" dirty="0"/>
              <a:t> </a:t>
            </a:r>
            <a:r>
              <a:rPr lang="pt-PT" sz="900" dirty="0" err="1"/>
              <a:t>using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ANOVA </a:t>
            </a:r>
            <a:r>
              <a:rPr lang="pt-PT" sz="900" dirty="0" err="1"/>
              <a:t>test</a:t>
            </a:r>
            <a:r>
              <a:rPr lang="pt-PT" sz="900" dirty="0"/>
              <a:t>, </a:t>
            </a:r>
            <a:r>
              <a:rPr lang="pt-PT" sz="900" dirty="0" err="1"/>
              <a:t>followed</a:t>
            </a:r>
            <a:r>
              <a:rPr lang="pt-PT" sz="900" dirty="0"/>
              <a:t> </a:t>
            </a:r>
            <a:r>
              <a:rPr lang="pt-PT" sz="900" dirty="0" err="1"/>
              <a:t>by</a:t>
            </a:r>
            <a:r>
              <a:rPr lang="pt-PT" sz="900" dirty="0"/>
              <a:t> </a:t>
            </a:r>
            <a:r>
              <a:rPr lang="pt-PT" sz="900" dirty="0" err="1"/>
              <a:t>Tukey's</a:t>
            </a:r>
            <a:r>
              <a:rPr lang="pt-PT" sz="900" dirty="0"/>
              <a:t> </a:t>
            </a:r>
            <a:r>
              <a:rPr lang="pt-PT" sz="900" dirty="0" err="1"/>
              <a:t>post</a:t>
            </a:r>
            <a:r>
              <a:rPr lang="pt-PT" sz="900" dirty="0"/>
              <a:t> hoc test. </a:t>
            </a:r>
            <a:r>
              <a:rPr lang="pt-PT" sz="900" dirty="0" err="1"/>
              <a:t>Control</a:t>
            </a:r>
            <a:r>
              <a:rPr lang="pt-PT" sz="900" dirty="0"/>
              <a:t>; </a:t>
            </a:r>
            <a:r>
              <a:rPr lang="pt-PT" sz="900" dirty="0">
                <a:latin typeface="+mn-lt"/>
                <a:ea typeface="Darker Grotesque Medium"/>
                <a:cs typeface="Darker Grotesque Medium"/>
                <a:sym typeface="Darker Grotesque Medium"/>
              </a:rPr>
              <a:t>🟰</a:t>
            </a:r>
            <a:r>
              <a:rPr lang="pt-PT" sz="900" dirty="0"/>
              <a:t> – no </a:t>
            </a:r>
            <a:r>
              <a:rPr lang="pt-PT" sz="900" dirty="0" err="1"/>
              <a:t>alterations</a:t>
            </a:r>
            <a:r>
              <a:rPr lang="pt-PT" sz="900" dirty="0"/>
              <a:t>; </a:t>
            </a:r>
            <a:r>
              <a:rPr lang="pt-PT" sz="900" dirty="0">
                <a:latin typeface="+mn-lt"/>
                <a:ea typeface="Darker Grotesque Medium"/>
                <a:cs typeface="Darker Grotesque Medium"/>
                <a:sym typeface="Darker Grotesque Medium"/>
              </a:rPr>
              <a:t>➖</a:t>
            </a:r>
            <a:r>
              <a:rPr lang="pt-PT" sz="900" dirty="0"/>
              <a:t> – no </a:t>
            </a:r>
            <a:r>
              <a:rPr lang="pt-PT" sz="900" dirty="0" err="1"/>
              <a:t>applicable</a:t>
            </a:r>
            <a:r>
              <a:rPr lang="pt-PT" sz="9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9699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554B46B-4747-0837-A26A-305E56711539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Results and discussion</a:t>
            </a:r>
          </a:p>
        </p:txBody>
      </p:sp>
      <p:sp>
        <p:nvSpPr>
          <p:cNvPr id="3" name="Google Shape;306;p21">
            <a:extLst>
              <a:ext uri="{FF2B5EF4-FFF2-40B4-BE49-F238E27FC236}">
                <a16:creationId xmlns:a16="http://schemas.microsoft.com/office/drawing/2014/main" id="{AB9581DC-F270-E1DA-8378-D697255ABE33}"/>
              </a:ext>
            </a:extLst>
          </p:cNvPr>
          <p:cNvSpPr/>
          <p:nvPr/>
        </p:nvSpPr>
        <p:spPr>
          <a:xfrm>
            <a:off x="609600" y="2203200"/>
            <a:ext cx="7848600" cy="844800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rgbClr val="F19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270000" bIns="90000" anchor="ctr" anchorCtr="0">
            <a:noAutofit/>
          </a:bodyPr>
          <a:lstStyle/>
          <a:p>
            <a:pPr algn="just"/>
            <a:r>
              <a:rPr lang="en-GB" sz="1600" dirty="0"/>
              <a:t>Both</a:t>
            </a:r>
            <a:r>
              <a:rPr lang="en-GB" sz="1600" b="1" dirty="0"/>
              <a:t> AMPH,</a:t>
            </a:r>
            <a:r>
              <a:rPr lang="en-GB" sz="1600" dirty="0"/>
              <a:t> </a:t>
            </a:r>
            <a:r>
              <a:rPr lang="en-GB" sz="1600" b="1" dirty="0"/>
              <a:t>MPH and 𝛽-NGF </a:t>
            </a:r>
            <a:r>
              <a:rPr lang="en-GB" sz="1600" dirty="0"/>
              <a:t>had </a:t>
            </a:r>
            <a:r>
              <a:rPr lang="en-GB" sz="1600" b="1" dirty="0"/>
              <a:t>no significant impact </a:t>
            </a:r>
            <a:r>
              <a:rPr lang="en-GB" sz="1600" dirty="0"/>
              <a:t>on the </a:t>
            </a:r>
            <a:r>
              <a:rPr lang="en-GB" sz="1600" b="1" dirty="0"/>
              <a:t>neurite outgrowth parameters</a:t>
            </a:r>
            <a:r>
              <a:rPr lang="en-GB" sz="1600" dirty="0"/>
              <a:t>, including </a:t>
            </a:r>
            <a:r>
              <a:rPr lang="en-GB" sz="1600" b="1" dirty="0"/>
              <a:t>number of cells</a:t>
            </a:r>
            <a:r>
              <a:rPr lang="en-GB" sz="1600" dirty="0"/>
              <a:t>, </a:t>
            </a:r>
            <a:r>
              <a:rPr lang="en-GB" sz="1600" b="1" dirty="0"/>
              <a:t>number of neurites/number of cells</a:t>
            </a:r>
            <a:r>
              <a:rPr lang="en-GB" sz="1600" dirty="0"/>
              <a:t>, </a:t>
            </a:r>
            <a:r>
              <a:rPr lang="en-GB" sz="1600" b="1" dirty="0"/>
              <a:t>average neurite length (</a:t>
            </a:r>
            <a:r>
              <a:rPr lang="el-GR" sz="1600" b="1" dirty="0"/>
              <a:t>μ</a:t>
            </a:r>
            <a:r>
              <a:rPr lang="en-GB" sz="1600" b="1" dirty="0"/>
              <a:t>m)</a:t>
            </a:r>
            <a:r>
              <a:rPr lang="en-GB" sz="1600" dirty="0"/>
              <a:t> and </a:t>
            </a:r>
            <a:r>
              <a:rPr lang="en-GB" sz="1600" b="1" dirty="0"/>
              <a:t>total length (</a:t>
            </a:r>
            <a:r>
              <a:rPr lang="el-GR" sz="1600" b="1" dirty="0"/>
              <a:t>μ</a:t>
            </a:r>
            <a:r>
              <a:rPr lang="en-GB" sz="1600" b="1" dirty="0"/>
              <a:t>m)/number of cells</a:t>
            </a:r>
            <a:r>
              <a:rPr lang="en-GB" sz="1600" dirty="0"/>
              <a:t>, after a </a:t>
            </a:r>
            <a:r>
              <a:rPr lang="en-GB" sz="1600" b="1" dirty="0"/>
              <a:t>96-hour exposure</a:t>
            </a:r>
            <a:r>
              <a:rPr lang="en-GB" sz="1600" dirty="0"/>
              <a:t>.</a:t>
            </a:r>
          </a:p>
        </p:txBody>
      </p:sp>
      <p:sp>
        <p:nvSpPr>
          <p:cNvPr id="7" name="Google Shape;773;p69">
            <a:extLst>
              <a:ext uri="{FF2B5EF4-FFF2-40B4-BE49-F238E27FC236}">
                <a16:creationId xmlns:a16="http://schemas.microsoft.com/office/drawing/2014/main" id="{5D66F17C-D86A-CA3E-1691-66CF140FAE19}"/>
              </a:ext>
            </a:extLst>
          </p:cNvPr>
          <p:cNvSpPr txBox="1">
            <a:spLocks/>
          </p:cNvSpPr>
          <p:nvPr/>
        </p:nvSpPr>
        <p:spPr>
          <a:xfrm>
            <a:off x="684000" y="5786867"/>
            <a:ext cx="7776000" cy="766333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900" b="1" dirty="0"/>
              <a:t>Figure 1 </a:t>
            </a:r>
            <a:r>
              <a:rPr lang="pt-PT" sz="900" dirty="0"/>
              <a:t>– Neurite </a:t>
            </a:r>
            <a:r>
              <a:rPr lang="pt-PT" sz="900" dirty="0" err="1"/>
              <a:t>outgrowth</a:t>
            </a:r>
            <a:r>
              <a:rPr lang="pt-PT" sz="900" dirty="0"/>
              <a:t> </a:t>
            </a:r>
            <a:r>
              <a:rPr lang="pt-PT" sz="900" dirty="0" err="1"/>
              <a:t>measurements</a:t>
            </a:r>
            <a:r>
              <a:rPr lang="pt-PT" sz="900" dirty="0"/>
              <a:t> in </a:t>
            </a:r>
            <a:r>
              <a:rPr lang="pt-PT" sz="900" dirty="0" err="1"/>
              <a:t>differentiated</a:t>
            </a:r>
            <a:r>
              <a:rPr lang="pt-PT" sz="900" dirty="0"/>
              <a:t> SH-SY5Y </a:t>
            </a:r>
            <a:r>
              <a:rPr lang="pt-PT" sz="900" dirty="0" err="1"/>
              <a:t>cells</a:t>
            </a:r>
            <a:r>
              <a:rPr lang="pt-PT" sz="900" dirty="0"/>
              <a:t> </a:t>
            </a:r>
            <a:r>
              <a:rPr lang="pt-PT" sz="900" dirty="0" err="1"/>
              <a:t>after</a:t>
            </a:r>
            <a:r>
              <a:rPr lang="pt-PT" sz="900" dirty="0"/>
              <a:t> 96 </a:t>
            </a:r>
            <a:r>
              <a:rPr lang="pt-PT" sz="900" dirty="0" err="1"/>
              <a:t>hours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exposure</a:t>
            </a:r>
            <a:r>
              <a:rPr lang="pt-PT" sz="900" dirty="0"/>
              <a:t> to 3 </a:t>
            </a:r>
            <a:r>
              <a:rPr lang="pt-PT" sz="900" dirty="0" err="1"/>
              <a:t>different</a:t>
            </a:r>
            <a:r>
              <a:rPr lang="pt-PT" sz="900" dirty="0"/>
              <a:t> </a:t>
            </a:r>
            <a:r>
              <a:rPr lang="pt-PT" sz="900" dirty="0" err="1"/>
              <a:t>concentrations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MPH [(A), (B), (C)]; AMPH [(E), (F), (G)] </a:t>
            </a:r>
            <a:r>
              <a:rPr lang="pt-PT" sz="900" dirty="0" err="1"/>
              <a:t>or</a:t>
            </a:r>
            <a:r>
              <a:rPr lang="pt-PT" sz="900" dirty="0"/>
              <a:t> 𝛽-NGF (H); H</a:t>
            </a:r>
            <a:r>
              <a:rPr lang="pt-PT" sz="900" baseline="-25000" dirty="0"/>
              <a:t>2</a:t>
            </a:r>
            <a:r>
              <a:rPr lang="pt-PT" sz="900" dirty="0"/>
              <a:t>0 as </a:t>
            </a:r>
            <a:r>
              <a:rPr lang="pt-PT" sz="900" dirty="0" err="1"/>
              <a:t>control</a:t>
            </a:r>
            <a:r>
              <a:rPr lang="pt-PT" sz="900" dirty="0"/>
              <a:t> (D). </a:t>
            </a:r>
            <a:r>
              <a:rPr lang="pt-PT" sz="900" dirty="0" err="1"/>
              <a:t>Values</a:t>
            </a:r>
            <a:r>
              <a:rPr lang="pt-PT" sz="900" dirty="0"/>
              <a:t> </a:t>
            </a:r>
            <a:r>
              <a:rPr lang="pt-PT" sz="900" dirty="0" err="1"/>
              <a:t>were</a:t>
            </a:r>
            <a:r>
              <a:rPr lang="pt-PT" sz="900" dirty="0"/>
              <a:t> </a:t>
            </a:r>
            <a:r>
              <a:rPr lang="pt-PT" sz="900" dirty="0" err="1"/>
              <a:t>expressed</a:t>
            </a:r>
            <a:r>
              <a:rPr lang="pt-PT" sz="900" dirty="0"/>
              <a:t> as </a:t>
            </a:r>
            <a:r>
              <a:rPr lang="pt-PT" sz="900" dirty="0" err="1"/>
              <a:t>mean</a:t>
            </a:r>
            <a:r>
              <a:rPr lang="pt-PT" sz="900" dirty="0"/>
              <a:t> ± SD </a:t>
            </a:r>
            <a:r>
              <a:rPr lang="pt-PT" sz="900" dirty="0" err="1"/>
              <a:t>and</a:t>
            </a:r>
            <a:r>
              <a:rPr lang="pt-PT" sz="900" dirty="0"/>
              <a:t> </a:t>
            </a:r>
            <a:r>
              <a:rPr lang="pt-PT" sz="900" dirty="0" err="1"/>
              <a:t>were</a:t>
            </a:r>
            <a:r>
              <a:rPr lang="pt-PT" sz="900" dirty="0"/>
              <a:t> </a:t>
            </a:r>
            <a:r>
              <a:rPr lang="pt-PT" sz="900" dirty="0" err="1"/>
              <a:t>obtained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 4 </a:t>
            </a:r>
            <a:r>
              <a:rPr lang="pt-PT" sz="900" dirty="0" err="1"/>
              <a:t>independent</a:t>
            </a:r>
            <a:r>
              <a:rPr lang="pt-PT" sz="900" dirty="0"/>
              <a:t> </a:t>
            </a:r>
            <a:r>
              <a:rPr lang="pt-PT" sz="900" dirty="0" err="1"/>
              <a:t>experiments</a:t>
            </a:r>
            <a:r>
              <a:rPr lang="pt-PT" sz="900" dirty="0"/>
              <a:t> </a:t>
            </a:r>
            <a:r>
              <a:rPr lang="pt-PT" sz="900" dirty="0" err="1"/>
              <a:t>from</a:t>
            </a:r>
            <a:r>
              <a:rPr lang="pt-PT" sz="900" dirty="0"/>
              <a:t> </a:t>
            </a:r>
            <a:r>
              <a:rPr lang="pt-PT" sz="900" dirty="0" err="1"/>
              <a:t>each</a:t>
            </a:r>
            <a:r>
              <a:rPr lang="pt-PT" sz="900" dirty="0"/>
              <a:t> </a:t>
            </a:r>
            <a:r>
              <a:rPr lang="pt-PT" sz="900" dirty="0" err="1"/>
              <a:t>treatment</a:t>
            </a:r>
            <a:r>
              <a:rPr lang="pt-PT" sz="900" dirty="0"/>
              <a:t> </a:t>
            </a:r>
            <a:r>
              <a:rPr lang="pt-PT" sz="900" dirty="0" err="1"/>
              <a:t>group</a:t>
            </a:r>
            <a:r>
              <a:rPr lang="pt-PT" sz="900" dirty="0"/>
              <a:t>. </a:t>
            </a:r>
            <a:r>
              <a:rPr lang="pt-PT" sz="900" dirty="0" err="1"/>
              <a:t>Statistical</a:t>
            </a:r>
            <a:r>
              <a:rPr lang="pt-PT" sz="900" dirty="0"/>
              <a:t> </a:t>
            </a:r>
            <a:r>
              <a:rPr lang="pt-PT" sz="900" dirty="0" err="1"/>
              <a:t>analyses</a:t>
            </a:r>
            <a:r>
              <a:rPr lang="pt-PT" sz="900" dirty="0"/>
              <a:t> </a:t>
            </a:r>
            <a:r>
              <a:rPr lang="pt-PT" sz="900" dirty="0" err="1"/>
              <a:t>were</a:t>
            </a:r>
            <a:r>
              <a:rPr lang="pt-PT" sz="900" dirty="0"/>
              <a:t> </a:t>
            </a:r>
            <a:r>
              <a:rPr lang="pt-PT" sz="900" dirty="0" err="1"/>
              <a:t>performed</a:t>
            </a:r>
            <a:r>
              <a:rPr lang="pt-PT" sz="900" dirty="0"/>
              <a:t> </a:t>
            </a:r>
            <a:r>
              <a:rPr lang="pt-PT" sz="900" dirty="0" err="1"/>
              <a:t>using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ANOVA </a:t>
            </a:r>
            <a:r>
              <a:rPr lang="pt-PT" sz="900" dirty="0" err="1"/>
              <a:t>test</a:t>
            </a:r>
            <a:r>
              <a:rPr lang="pt-PT" sz="900" dirty="0"/>
              <a:t>, </a:t>
            </a:r>
            <a:r>
              <a:rPr lang="pt-PT" sz="900" dirty="0" err="1"/>
              <a:t>followed</a:t>
            </a:r>
            <a:r>
              <a:rPr lang="pt-PT" sz="900" dirty="0"/>
              <a:t> </a:t>
            </a:r>
            <a:r>
              <a:rPr lang="pt-PT" sz="900" dirty="0" err="1"/>
              <a:t>by</a:t>
            </a:r>
            <a:r>
              <a:rPr lang="pt-PT" sz="900" dirty="0"/>
              <a:t> </a:t>
            </a:r>
            <a:r>
              <a:rPr lang="pt-PT" sz="900" dirty="0" err="1"/>
              <a:t>Tukey's</a:t>
            </a:r>
            <a:r>
              <a:rPr lang="pt-PT" sz="900" dirty="0"/>
              <a:t> </a:t>
            </a:r>
            <a:r>
              <a:rPr lang="pt-PT" sz="900" dirty="0" err="1"/>
              <a:t>post</a:t>
            </a:r>
            <a:r>
              <a:rPr lang="pt-PT" sz="900" dirty="0"/>
              <a:t> hoc </a:t>
            </a:r>
            <a:r>
              <a:rPr lang="pt-PT" sz="900" dirty="0" err="1"/>
              <a:t>test</a:t>
            </a:r>
            <a:r>
              <a:rPr lang="pt-PT" sz="900" dirty="0"/>
              <a:t>, </a:t>
            </a:r>
            <a:r>
              <a:rPr lang="pt-PT" sz="900" dirty="0" err="1"/>
              <a:t>except</a:t>
            </a:r>
            <a:r>
              <a:rPr lang="pt-PT" sz="900" dirty="0"/>
              <a:t> in </a:t>
            </a:r>
            <a:r>
              <a:rPr lang="pt-PT" sz="900" dirty="0" err="1"/>
              <a:t>the</a:t>
            </a:r>
            <a:r>
              <a:rPr lang="pt-PT" sz="900" dirty="0"/>
              <a:t> </a:t>
            </a:r>
            <a:r>
              <a:rPr lang="pt-PT" sz="900" dirty="0" err="1"/>
              <a:t>number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cells</a:t>
            </a:r>
            <a:r>
              <a:rPr lang="pt-PT" sz="900" dirty="0"/>
              <a:t> </a:t>
            </a:r>
            <a:r>
              <a:rPr lang="pt-PT" sz="900" dirty="0" err="1"/>
              <a:t>parameter</a:t>
            </a:r>
            <a:r>
              <a:rPr lang="pt-PT" sz="900" dirty="0"/>
              <a:t> </a:t>
            </a:r>
            <a:r>
              <a:rPr lang="pt-PT" sz="900" dirty="0" err="1"/>
              <a:t>and</a:t>
            </a:r>
            <a:r>
              <a:rPr lang="pt-PT" sz="900" dirty="0"/>
              <a:t> total </a:t>
            </a:r>
            <a:r>
              <a:rPr lang="pt-PT" sz="900" dirty="0" err="1"/>
              <a:t>lenght</a:t>
            </a:r>
            <a:r>
              <a:rPr lang="pt-PT" sz="900" dirty="0"/>
              <a:t> µm/</a:t>
            </a:r>
            <a:r>
              <a:rPr lang="pt-PT" sz="900" dirty="0" err="1"/>
              <a:t>number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</a:t>
            </a:r>
            <a:r>
              <a:rPr lang="pt-PT" sz="900" dirty="0" err="1"/>
              <a:t>cells</a:t>
            </a:r>
            <a:r>
              <a:rPr lang="pt-PT" sz="900" dirty="0"/>
              <a:t> in </a:t>
            </a:r>
            <a:r>
              <a:rPr lang="pt-PT" sz="900" dirty="0" err="1"/>
              <a:t>which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</a:t>
            </a:r>
            <a:r>
              <a:rPr lang="pt-PT" sz="900" dirty="0" err="1"/>
              <a:t>Krustal-Wallis</a:t>
            </a:r>
            <a:r>
              <a:rPr lang="pt-PT" sz="900" dirty="0"/>
              <a:t> </a:t>
            </a:r>
            <a:r>
              <a:rPr lang="pt-PT" sz="900" dirty="0" err="1"/>
              <a:t>test</a:t>
            </a:r>
            <a:r>
              <a:rPr lang="pt-PT" sz="900" dirty="0"/>
              <a:t> </a:t>
            </a:r>
            <a:r>
              <a:rPr lang="pt-PT" sz="900" dirty="0" err="1"/>
              <a:t>was</a:t>
            </a:r>
            <a:r>
              <a:rPr lang="pt-PT" sz="900" dirty="0"/>
              <a:t> </a:t>
            </a:r>
            <a:r>
              <a:rPr lang="pt-PT" sz="900" dirty="0" err="1"/>
              <a:t>performed</a:t>
            </a:r>
            <a:r>
              <a:rPr lang="pt-PT" sz="900" dirty="0"/>
              <a:t>, </a:t>
            </a:r>
            <a:r>
              <a:rPr lang="pt-PT" sz="900" dirty="0" err="1"/>
              <a:t>followed</a:t>
            </a:r>
            <a:r>
              <a:rPr lang="pt-PT" sz="900" dirty="0"/>
              <a:t> </a:t>
            </a:r>
            <a:r>
              <a:rPr lang="pt-PT" sz="900" dirty="0" err="1"/>
              <a:t>by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</a:t>
            </a:r>
            <a:r>
              <a:rPr lang="pt-PT" sz="900" dirty="0" err="1"/>
              <a:t>Dunn’s</a:t>
            </a:r>
            <a:r>
              <a:rPr lang="pt-PT" sz="900" dirty="0"/>
              <a:t> </a:t>
            </a:r>
            <a:r>
              <a:rPr lang="pt-PT" sz="900" dirty="0" err="1"/>
              <a:t>post</a:t>
            </a:r>
            <a:r>
              <a:rPr lang="pt-PT" sz="900" dirty="0"/>
              <a:t> hoc test. </a:t>
            </a:r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D36703C3-A666-F83D-AA9B-C79C4CCCD21C}"/>
              </a:ext>
            </a:extLst>
          </p:cNvPr>
          <p:cNvGrpSpPr/>
          <p:nvPr/>
        </p:nvGrpSpPr>
        <p:grpSpPr>
          <a:xfrm>
            <a:off x="653716" y="3344779"/>
            <a:ext cx="7836569" cy="2446421"/>
            <a:chOff x="625642" y="3344779"/>
            <a:chExt cx="7836569" cy="2446421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021EB3B0-890D-887C-F0AE-979CC17FF21B}"/>
                </a:ext>
              </a:extLst>
            </p:cNvPr>
            <p:cNvGrpSpPr/>
            <p:nvPr/>
          </p:nvGrpSpPr>
          <p:grpSpPr>
            <a:xfrm>
              <a:off x="625642" y="3344779"/>
              <a:ext cx="1736559" cy="1143024"/>
              <a:chOff x="625642" y="3344779"/>
              <a:chExt cx="1736559" cy="1143024"/>
            </a:xfrm>
          </p:grpSpPr>
          <p:pic>
            <p:nvPicPr>
              <p:cNvPr id="6" name="Imagem 5" descr="Uma imagem com arte&#10;&#10;Descrição gerada automaticamente com confiança baixa">
                <a:extLst>
                  <a:ext uri="{FF2B5EF4-FFF2-40B4-BE49-F238E27FC236}">
                    <a16:creationId xmlns:a16="http://schemas.microsoft.com/office/drawing/2014/main" id="{D67D2A66-E3A7-E55F-5B07-276F27BF6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1" y="3344779"/>
                <a:ext cx="1524000" cy="1143024"/>
              </a:xfrm>
              <a:prstGeom prst="rect">
                <a:avLst/>
              </a:prstGeom>
            </p:spPr>
          </p:pic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9D8B407-8EC3-22DC-6C62-B836551EDE9A}"/>
                  </a:ext>
                </a:extLst>
              </p:cNvPr>
              <p:cNvSpPr txBox="1"/>
              <p:nvPr/>
            </p:nvSpPr>
            <p:spPr>
              <a:xfrm>
                <a:off x="625642" y="3352800"/>
                <a:ext cx="220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A</a:t>
                </a:r>
              </a:p>
            </p:txBody>
          </p:sp>
        </p:grp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56A9BD6D-D0FF-F45F-206B-C44C0034A3EE}"/>
                </a:ext>
              </a:extLst>
            </p:cNvPr>
            <p:cNvGrpSpPr/>
            <p:nvPr/>
          </p:nvGrpSpPr>
          <p:grpSpPr>
            <a:xfrm>
              <a:off x="2658979" y="3352812"/>
              <a:ext cx="1736559" cy="1143000"/>
              <a:chOff x="2606841" y="3352812"/>
              <a:chExt cx="1736559" cy="1143000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360362B4-9A37-12E2-2520-AC158E001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19400" y="3352812"/>
                <a:ext cx="1524000" cy="1143000"/>
              </a:xfrm>
              <a:prstGeom prst="rect">
                <a:avLst/>
              </a:prstGeom>
            </p:spPr>
          </p:pic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1C4CAB2-2C9D-545F-6FC4-D7C0713843CA}"/>
                  </a:ext>
                </a:extLst>
              </p:cNvPr>
              <p:cNvSpPr txBox="1"/>
              <p:nvPr/>
            </p:nvSpPr>
            <p:spPr>
              <a:xfrm>
                <a:off x="2606841" y="3360821"/>
                <a:ext cx="220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B</a:t>
                </a:r>
              </a:p>
            </p:txBody>
          </p:sp>
        </p:grpSp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D9B8A30E-D295-419C-DC33-42ADAFBD2BE2}"/>
                </a:ext>
              </a:extLst>
            </p:cNvPr>
            <p:cNvGrpSpPr/>
            <p:nvPr/>
          </p:nvGrpSpPr>
          <p:grpSpPr>
            <a:xfrm>
              <a:off x="4692316" y="3352800"/>
              <a:ext cx="1736559" cy="1143000"/>
              <a:chOff x="4664241" y="3352800"/>
              <a:chExt cx="1736559" cy="1143000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D0E50585-79F7-4918-2761-A0D2B73BC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76800" y="3352800"/>
                <a:ext cx="1524000" cy="1143000"/>
              </a:xfrm>
              <a:prstGeom prst="rect">
                <a:avLst/>
              </a:prstGeom>
            </p:spPr>
          </p:pic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1DD99D1-858B-CAF7-479F-76E457F4E32B}"/>
                  </a:ext>
                </a:extLst>
              </p:cNvPr>
              <p:cNvSpPr txBox="1"/>
              <p:nvPr/>
            </p:nvSpPr>
            <p:spPr>
              <a:xfrm>
                <a:off x="4664241" y="3360809"/>
                <a:ext cx="220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C</a:t>
                </a:r>
              </a:p>
            </p:txBody>
          </p:sp>
        </p:grpSp>
        <p:grpSp>
          <p:nvGrpSpPr>
            <p:cNvPr id="46" name="Agrupar 45">
              <a:extLst>
                <a:ext uri="{FF2B5EF4-FFF2-40B4-BE49-F238E27FC236}">
                  <a16:creationId xmlns:a16="http://schemas.microsoft.com/office/drawing/2014/main" id="{7DA580B2-665F-E9E3-38EB-CE48B5AF37D5}"/>
                </a:ext>
              </a:extLst>
            </p:cNvPr>
            <p:cNvGrpSpPr/>
            <p:nvPr/>
          </p:nvGrpSpPr>
          <p:grpSpPr>
            <a:xfrm>
              <a:off x="625642" y="4648200"/>
              <a:ext cx="1736559" cy="1143000"/>
              <a:chOff x="625642" y="4648200"/>
              <a:chExt cx="1736559" cy="1143000"/>
            </a:xfrm>
          </p:grpSpPr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3F750DAC-203F-C84C-7FBF-4B81ECE47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8201" y="4648200"/>
                <a:ext cx="1524000" cy="1143000"/>
              </a:xfrm>
              <a:prstGeom prst="rect">
                <a:avLst/>
              </a:prstGeom>
            </p:spPr>
          </p:pic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D88C2AA-8FEC-ACBE-244C-C8C4FCAC943F}"/>
                  </a:ext>
                </a:extLst>
              </p:cNvPr>
              <p:cNvSpPr txBox="1"/>
              <p:nvPr/>
            </p:nvSpPr>
            <p:spPr>
              <a:xfrm>
                <a:off x="625642" y="4656209"/>
                <a:ext cx="220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E</a:t>
                </a:r>
              </a:p>
            </p:txBody>
          </p:sp>
        </p:grp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F51DE4EA-A297-5BD3-4466-A31516FF9967}"/>
                </a:ext>
              </a:extLst>
            </p:cNvPr>
            <p:cNvGrpSpPr/>
            <p:nvPr/>
          </p:nvGrpSpPr>
          <p:grpSpPr>
            <a:xfrm>
              <a:off x="2658979" y="4648200"/>
              <a:ext cx="1736559" cy="1143000"/>
              <a:chOff x="2606841" y="4648200"/>
              <a:chExt cx="1736559" cy="1143000"/>
            </a:xfrm>
          </p:grpSpPr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755E7CF6-1ABB-729E-FAFD-D5BAC45AF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19400" y="4648200"/>
                <a:ext cx="1524000" cy="1143000"/>
              </a:xfrm>
              <a:prstGeom prst="rect">
                <a:avLst/>
              </a:prstGeom>
            </p:spPr>
          </p:pic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ABF20BA-9370-468F-862B-FA005367FA76}"/>
                  </a:ext>
                </a:extLst>
              </p:cNvPr>
              <p:cNvSpPr txBox="1"/>
              <p:nvPr/>
            </p:nvSpPr>
            <p:spPr>
              <a:xfrm>
                <a:off x="2606841" y="4656209"/>
                <a:ext cx="220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F</a:t>
                </a:r>
              </a:p>
            </p:txBody>
          </p:sp>
        </p:grpSp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7979E44D-D34C-54C2-3EBF-59ACFF888893}"/>
                </a:ext>
              </a:extLst>
            </p:cNvPr>
            <p:cNvGrpSpPr/>
            <p:nvPr/>
          </p:nvGrpSpPr>
          <p:grpSpPr>
            <a:xfrm>
              <a:off x="4692316" y="4648200"/>
              <a:ext cx="1736559" cy="1143000"/>
              <a:chOff x="4664241" y="4648200"/>
              <a:chExt cx="1736559" cy="1143000"/>
            </a:xfrm>
          </p:grpSpPr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1C65F4E7-9B08-0BD8-0889-064012B56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76800" y="4648200"/>
                <a:ext cx="1524000" cy="1143000"/>
              </a:xfrm>
              <a:prstGeom prst="rect">
                <a:avLst/>
              </a:prstGeom>
            </p:spPr>
          </p:pic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3137982-DB9D-2BFB-FCB3-B9F4A190A45E}"/>
                  </a:ext>
                </a:extLst>
              </p:cNvPr>
              <p:cNvSpPr txBox="1"/>
              <p:nvPr/>
            </p:nvSpPr>
            <p:spPr>
              <a:xfrm>
                <a:off x="4664241" y="4656209"/>
                <a:ext cx="220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G</a:t>
                </a:r>
              </a:p>
            </p:txBody>
          </p:sp>
        </p:grp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D6EF5EBB-94DA-2A9F-441F-8C4AADCAEE85}"/>
                </a:ext>
              </a:extLst>
            </p:cNvPr>
            <p:cNvGrpSpPr/>
            <p:nvPr/>
          </p:nvGrpSpPr>
          <p:grpSpPr>
            <a:xfrm>
              <a:off x="6725652" y="3352800"/>
              <a:ext cx="1736559" cy="1143000"/>
              <a:chOff x="6725652" y="3352800"/>
              <a:chExt cx="1736559" cy="1143000"/>
            </a:xfrm>
          </p:grpSpPr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E10CFC63-CEF2-87F9-4935-793401990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938211" y="3352800"/>
                <a:ext cx="1524000" cy="1143000"/>
              </a:xfrm>
              <a:prstGeom prst="rect">
                <a:avLst/>
              </a:prstGeom>
            </p:spPr>
          </p:pic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052EF75-5065-A835-ED29-08249B160195}"/>
                  </a:ext>
                </a:extLst>
              </p:cNvPr>
              <p:cNvSpPr txBox="1"/>
              <p:nvPr/>
            </p:nvSpPr>
            <p:spPr>
              <a:xfrm>
                <a:off x="6725652" y="3360809"/>
                <a:ext cx="220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D</a:t>
                </a:r>
              </a:p>
            </p:txBody>
          </p:sp>
        </p:grpSp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A46DAA18-4333-80C1-2050-FCB607BEB71A}"/>
                </a:ext>
              </a:extLst>
            </p:cNvPr>
            <p:cNvGrpSpPr/>
            <p:nvPr/>
          </p:nvGrpSpPr>
          <p:grpSpPr>
            <a:xfrm>
              <a:off x="6725652" y="4648200"/>
              <a:ext cx="1736559" cy="1143000"/>
              <a:chOff x="6721641" y="4648200"/>
              <a:chExt cx="1736559" cy="1143000"/>
            </a:xfrm>
          </p:grpSpPr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80A20D18-1280-7034-F8C7-9031E4032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934200" y="4648200"/>
                <a:ext cx="1524000" cy="1143000"/>
              </a:xfrm>
              <a:prstGeom prst="rect">
                <a:avLst/>
              </a:prstGeom>
            </p:spPr>
          </p:pic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991473F-55F0-B7C3-FBE2-AA1618EE99A5}"/>
                  </a:ext>
                </a:extLst>
              </p:cNvPr>
              <p:cNvSpPr txBox="1"/>
              <p:nvPr/>
            </p:nvSpPr>
            <p:spPr>
              <a:xfrm>
                <a:off x="6721641" y="4656209"/>
                <a:ext cx="220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968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6;p21">
            <a:extLst>
              <a:ext uri="{FF2B5EF4-FFF2-40B4-BE49-F238E27FC236}">
                <a16:creationId xmlns:a16="http://schemas.microsoft.com/office/drawing/2014/main" id="{9682CEE3-557D-4A9A-C09D-403BC3B89F9D}"/>
              </a:ext>
            </a:extLst>
          </p:cNvPr>
          <p:cNvSpPr/>
          <p:nvPr/>
        </p:nvSpPr>
        <p:spPr>
          <a:xfrm>
            <a:off x="604244" y="5181600"/>
            <a:ext cx="7848600" cy="1102179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rgbClr val="F19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algn="just"/>
            <a:r>
              <a:rPr lang="en-GB" sz="1600" b="1" dirty="0"/>
              <a:t>More studies </a:t>
            </a:r>
            <a:r>
              <a:rPr lang="en-GB" sz="1600" dirty="0"/>
              <a:t>are </a:t>
            </a:r>
            <a:r>
              <a:rPr lang="en-GB" sz="1600" b="1" dirty="0"/>
              <a:t>needed</a:t>
            </a:r>
            <a:r>
              <a:rPr lang="en-GB" sz="1600" dirty="0"/>
              <a:t> for </a:t>
            </a:r>
            <a:r>
              <a:rPr lang="en-GB" sz="1600" b="1" dirty="0"/>
              <a:t>shorter exposure periods </a:t>
            </a:r>
            <a:r>
              <a:rPr lang="en-GB" sz="1600" dirty="0"/>
              <a:t>revealing </a:t>
            </a:r>
            <a:r>
              <a:rPr lang="en-GB" sz="1600" b="1" dirty="0"/>
              <a:t>new data </a:t>
            </a:r>
            <a:r>
              <a:rPr lang="en-GB" sz="1600" dirty="0"/>
              <a:t>and </a:t>
            </a:r>
            <a:r>
              <a:rPr lang="en-GB" sz="1600" b="1" dirty="0"/>
              <a:t>experimental paradigms</a:t>
            </a:r>
            <a:r>
              <a:rPr lang="en-GB" sz="1600" dirty="0"/>
              <a:t> to assess the </a:t>
            </a:r>
            <a:r>
              <a:rPr lang="en-GB" sz="1600" b="1" dirty="0"/>
              <a:t>neuroprotection potential </a:t>
            </a:r>
            <a:r>
              <a:rPr lang="en-GB" sz="1600" dirty="0"/>
              <a:t>on these </a:t>
            </a:r>
            <a:r>
              <a:rPr lang="en-GB" sz="1600" b="1" dirty="0"/>
              <a:t>amphetamines</a:t>
            </a:r>
            <a:r>
              <a:rPr lang="en-GB" sz="1600" dirty="0"/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304;p21">
            <a:extLst>
              <a:ext uri="{FF2B5EF4-FFF2-40B4-BE49-F238E27FC236}">
                <a16:creationId xmlns:a16="http://schemas.microsoft.com/office/drawing/2014/main" id="{B352DAC7-24B6-22BF-B189-0FB6110CEF86}"/>
              </a:ext>
            </a:extLst>
          </p:cNvPr>
          <p:cNvSpPr/>
          <p:nvPr/>
        </p:nvSpPr>
        <p:spPr>
          <a:xfrm>
            <a:off x="610200" y="2258221"/>
            <a:ext cx="7848000" cy="855958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rgbClr val="4CAC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algn="just"/>
            <a:r>
              <a:rPr lang="en-GB" sz="1600" b="1" dirty="0"/>
              <a:t>↑</a:t>
            </a:r>
            <a:r>
              <a:rPr lang="en-GB" sz="1600" dirty="0"/>
              <a:t> </a:t>
            </a:r>
            <a:r>
              <a:rPr lang="en-GB" sz="1600" b="1" dirty="0"/>
              <a:t>cytotoxicity</a:t>
            </a:r>
            <a:r>
              <a:rPr lang="en-GB" sz="1600" dirty="0"/>
              <a:t> of </a:t>
            </a:r>
            <a:r>
              <a:rPr lang="en-GB" sz="1600" b="1" dirty="0"/>
              <a:t>AMPH 0.1μM </a:t>
            </a:r>
            <a:r>
              <a:rPr lang="en-GB" sz="1600" dirty="0"/>
              <a:t>at the </a:t>
            </a:r>
            <a:r>
              <a:rPr lang="en-GB" sz="1600" b="1" dirty="0"/>
              <a:t>lower cellular density</a:t>
            </a:r>
            <a:r>
              <a:rPr lang="en-GB" sz="1600" dirty="0"/>
              <a:t>, and of </a:t>
            </a:r>
            <a:r>
              <a:rPr lang="en-GB" sz="1600" b="1" dirty="0"/>
              <a:t>AMPH 0.01μM </a:t>
            </a:r>
            <a:r>
              <a:rPr lang="en-GB" sz="1600" dirty="0"/>
              <a:t>at the </a:t>
            </a:r>
            <a:r>
              <a:rPr lang="en-GB" sz="1600" b="1" dirty="0"/>
              <a:t>higher cellular density </a:t>
            </a:r>
            <a:r>
              <a:rPr lang="en-GB" sz="1600" dirty="0"/>
              <a:t>after </a:t>
            </a:r>
            <a:r>
              <a:rPr lang="en-GB" sz="1600" b="1" dirty="0"/>
              <a:t>96 hours</a:t>
            </a:r>
            <a:r>
              <a:rPr lang="en-GB" sz="1600" dirty="0"/>
              <a:t>. </a:t>
            </a:r>
            <a:r>
              <a:rPr lang="en-GB" sz="1600" b="1" dirty="0"/>
              <a:t>↓ cytotoxicity</a:t>
            </a:r>
            <a:r>
              <a:rPr lang="en-GB" sz="1600" dirty="0"/>
              <a:t> from </a:t>
            </a:r>
            <a:r>
              <a:rPr lang="en-GB" sz="1600" b="1" dirty="0"/>
              <a:t>both concentrations </a:t>
            </a:r>
            <a:r>
              <a:rPr lang="en-GB" sz="1600" dirty="0"/>
              <a:t>of </a:t>
            </a:r>
            <a:r>
              <a:rPr lang="en-GB" sz="1600" b="1" dirty="0"/>
              <a:t>𝛽-NGF</a:t>
            </a:r>
            <a:r>
              <a:rPr lang="en-GB" sz="1600" dirty="0"/>
              <a:t>.</a:t>
            </a:r>
          </a:p>
        </p:txBody>
      </p:sp>
      <p:sp>
        <p:nvSpPr>
          <p:cNvPr id="3" name="Google Shape;305;p21">
            <a:extLst>
              <a:ext uri="{FF2B5EF4-FFF2-40B4-BE49-F238E27FC236}">
                <a16:creationId xmlns:a16="http://schemas.microsoft.com/office/drawing/2014/main" id="{98CE130A-A830-9AF4-47F7-69131F779FF0}"/>
              </a:ext>
            </a:extLst>
          </p:cNvPr>
          <p:cNvSpPr/>
          <p:nvPr/>
        </p:nvSpPr>
        <p:spPr>
          <a:xfrm>
            <a:off x="604544" y="3314754"/>
            <a:ext cx="7848000" cy="855958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rgbClr val="8738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algn="just"/>
            <a:r>
              <a:rPr lang="en-GB" sz="1600" dirty="0"/>
              <a:t>After</a:t>
            </a:r>
            <a:r>
              <a:rPr lang="en-GB" sz="1600" b="1" dirty="0"/>
              <a:t> 96 hours of exposure, no expression induced-alterations</a:t>
            </a:r>
            <a:r>
              <a:rPr lang="en-GB" sz="1600" dirty="0"/>
              <a:t> of the proteins </a:t>
            </a:r>
            <a:r>
              <a:rPr lang="en-GB" sz="1600" b="1" dirty="0"/>
              <a:t>synaptophysin</a:t>
            </a:r>
            <a:r>
              <a:rPr lang="en-GB" sz="1600" dirty="0"/>
              <a:t>, </a:t>
            </a:r>
            <a:r>
              <a:rPr lang="en-GB" sz="1600" b="1" dirty="0"/>
              <a:t>GAP43</a:t>
            </a:r>
            <a:r>
              <a:rPr lang="en-GB" sz="1600" dirty="0"/>
              <a:t> and </a:t>
            </a:r>
            <a:r>
              <a:rPr lang="en-GB" sz="1600" b="1" dirty="0"/>
              <a:t>PSD95</a:t>
            </a:r>
            <a:r>
              <a:rPr lang="en-GB" sz="1600" dirty="0"/>
              <a:t> by </a:t>
            </a:r>
            <a:r>
              <a:rPr lang="en-GB" sz="1600" b="1" dirty="0"/>
              <a:t>either drug </a:t>
            </a:r>
            <a:r>
              <a:rPr lang="en-GB" sz="1600" dirty="0"/>
              <a:t>or</a:t>
            </a:r>
            <a:r>
              <a:rPr lang="en-GB" sz="1600" b="1" dirty="0"/>
              <a:t> 𝛽-NGF</a:t>
            </a:r>
            <a:endParaRPr lang="en-GB" sz="1600" dirty="0"/>
          </a:p>
        </p:txBody>
      </p:sp>
      <p:sp>
        <p:nvSpPr>
          <p:cNvPr id="6" name="Google Shape;304;p21">
            <a:extLst>
              <a:ext uri="{FF2B5EF4-FFF2-40B4-BE49-F238E27FC236}">
                <a16:creationId xmlns:a16="http://schemas.microsoft.com/office/drawing/2014/main" id="{30EC01C7-C949-DE65-91F4-FA13D7A6986C}"/>
              </a:ext>
            </a:extLst>
          </p:cNvPr>
          <p:cNvSpPr/>
          <p:nvPr/>
        </p:nvSpPr>
        <p:spPr>
          <a:xfrm>
            <a:off x="604544" y="4371287"/>
            <a:ext cx="7848000" cy="609737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rgbClr val="4CAC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algn="just"/>
            <a:r>
              <a:rPr lang="en-GB" sz="1600" b="1" dirty="0"/>
              <a:t>No significant effect </a:t>
            </a:r>
            <a:r>
              <a:rPr lang="en-GB" sz="1600" dirty="0"/>
              <a:t>on the </a:t>
            </a:r>
            <a:r>
              <a:rPr lang="en-GB" sz="1600" b="1" dirty="0"/>
              <a:t>neurite outgrowth parameters after a 96-hour exposure. </a:t>
            </a:r>
            <a:endParaRPr lang="en-GB" sz="16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6CE4917-2855-B907-6BCE-B3CC56446DE4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97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0A73-C7B6-4942-9460-6A11453E996F}"/>
              </a:ext>
            </a:extLst>
          </p:cNvPr>
          <p:cNvSpPr txBox="1"/>
          <p:nvPr/>
        </p:nvSpPr>
        <p:spPr>
          <a:xfrm>
            <a:off x="685800" y="1447800"/>
            <a:ext cx="815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/>
          </a:p>
          <a:p>
            <a:endParaRPr lang="fr-FR" sz="2400" b="1" dirty="0"/>
          </a:p>
          <a:p>
            <a:pPr algn="just"/>
            <a:r>
              <a:rPr lang="fr-FR" dirty="0"/>
              <a:t>This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supported</a:t>
            </a:r>
            <a:r>
              <a:rPr lang="fr-FR" dirty="0"/>
              <a:t> by national </a:t>
            </a:r>
            <a:r>
              <a:rPr lang="fr-FR" dirty="0" err="1"/>
              <a:t>funds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Fundação</a:t>
            </a:r>
            <a:r>
              <a:rPr lang="fr-FR" dirty="0"/>
              <a:t> para a </a:t>
            </a:r>
            <a:r>
              <a:rPr lang="fr-FR" dirty="0" err="1"/>
              <a:t>Ciência</a:t>
            </a:r>
            <a:r>
              <a:rPr lang="fr-FR" dirty="0"/>
              <a:t> e a </a:t>
            </a:r>
            <a:r>
              <a:rPr lang="fr-FR" dirty="0" err="1"/>
              <a:t>Tecnologia</a:t>
            </a:r>
            <a:r>
              <a:rPr lang="fr-FR" dirty="0"/>
              <a:t> (FCT), I.P., in the scope of the </a:t>
            </a:r>
            <a:r>
              <a:rPr lang="fr-FR" dirty="0" err="1"/>
              <a:t>project</a:t>
            </a:r>
            <a:r>
              <a:rPr lang="fr-FR" dirty="0"/>
              <a:t> “EXPL/MED-FAR/0203/2021”. V.M.C </a:t>
            </a:r>
            <a:r>
              <a:rPr lang="fr-FR" dirty="0" err="1"/>
              <a:t>acknowledges</a:t>
            </a:r>
            <a:r>
              <a:rPr lang="fr-FR" dirty="0"/>
              <a:t> FCT for </a:t>
            </a:r>
            <a:r>
              <a:rPr lang="fr-FR" dirty="0" err="1"/>
              <a:t>her</a:t>
            </a:r>
            <a:r>
              <a:rPr lang="fr-FR" dirty="0"/>
              <a:t> </a:t>
            </a:r>
            <a:r>
              <a:rPr lang="fr-FR" dirty="0" err="1"/>
              <a:t>grant</a:t>
            </a:r>
            <a:r>
              <a:rPr lang="fr-FR" dirty="0"/>
              <a:t> (SFRH/BPD/110001/2015)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funded</a:t>
            </a:r>
            <a:r>
              <a:rPr lang="fr-FR" dirty="0"/>
              <a:t> by national </a:t>
            </a:r>
            <a:r>
              <a:rPr lang="fr-FR" dirty="0" err="1"/>
              <a:t>funds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FCT </a:t>
            </a:r>
            <a:r>
              <a:rPr lang="fr-FR" dirty="0" err="1"/>
              <a:t>under</a:t>
            </a:r>
            <a:r>
              <a:rPr lang="fr-FR" dirty="0"/>
              <a:t> the Norma </a:t>
            </a:r>
            <a:r>
              <a:rPr lang="fr-FR" dirty="0" err="1"/>
              <a:t>Transitória</a:t>
            </a:r>
            <a:r>
              <a:rPr lang="fr-FR" dirty="0"/>
              <a:t> – DL57/2016/CP1334/CT0006.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46FF29A-4263-0C65-A18A-31265C624615}"/>
              </a:ext>
            </a:extLst>
          </p:cNvPr>
          <p:cNvGrpSpPr>
            <a:grpSpLocks noChangeAspect="1"/>
          </p:cNvGrpSpPr>
          <p:nvPr/>
        </p:nvGrpSpPr>
        <p:grpSpPr>
          <a:xfrm>
            <a:off x="6067456" y="5181600"/>
            <a:ext cx="2695544" cy="1086000"/>
            <a:chOff x="4293996" y="6390426"/>
            <a:chExt cx="936865" cy="3240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29B2F003-60CB-3A92-7699-E97DF6953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996" y="6426426"/>
              <a:ext cx="608880" cy="252000"/>
            </a:xfrm>
            <a:prstGeom prst="rect">
              <a:avLst/>
            </a:prstGeom>
          </p:spPr>
        </p:pic>
        <p:pic>
          <p:nvPicPr>
            <p:cNvPr id="4" name="Picture 4" descr="ucibio">
              <a:extLst>
                <a:ext uri="{FF2B5EF4-FFF2-40B4-BE49-F238E27FC236}">
                  <a16:creationId xmlns:a16="http://schemas.microsoft.com/office/drawing/2014/main" id="{C393935E-7113-F7D6-2776-173EE69FF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91" y="6390426"/>
              <a:ext cx="22487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C55371E-BD89-3922-66D6-C14E28F64343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04258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000" y="1371600"/>
            <a:ext cx="79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Methylphenidate and Amphetamine did not change neurite outgrowth in undifferentiated SH-SY5Y neuronal cells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511CACA7-9CDB-F083-47E5-6686AD901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14600"/>
            <a:ext cx="8640000" cy="34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E4F2F-1E55-44A4-8832-84E477F385C3}"/>
              </a:ext>
            </a:extLst>
          </p:cNvPr>
          <p:cNvSpPr txBox="1"/>
          <p:nvPr/>
        </p:nvSpPr>
        <p:spPr>
          <a:xfrm>
            <a:off x="304800" y="1197888"/>
            <a:ext cx="8534400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GB" b="1" dirty="0"/>
              <a:t>Abstract: </a:t>
            </a:r>
            <a:r>
              <a:rPr lang="en-GB" sz="1450" dirty="0"/>
              <a:t>Attention-deficit/hyperactivity disorder (ADHD) globally affect 5%–7.2% of youth and 2.5%–6.7% of adults [1,2]. </a:t>
            </a:r>
            <a:r>
              <a:rPr lang="en-GB" sz="1450" b="1" dirty="0"/>
              <a:t>Methylphenidate</a:t>
            </a:r>
            <a:r>
              <a:rPr lang="en-GB" sz="1450" dirty="0"/>
              <a:t> (MPH) and </a:t>
            </a:r>
            <a:r>
              <a:rPr lang="en-GB" sz="1450" b="1" dirty="0"/>
              <a:t>amphetamine</a:t>
            </a:r>
            <a:r>
              <a:rPr lang="en-GB" sz="1450" dirty="0"/>
              <a:t> (AMPH), are well-known psychostimulants used in </a:t>
            </a:r>
            <a:r>
              <a:rPr lang="en-GB" sz="1450" b="1" dirty="0"/>
              <a:t>ADHD</a:t>
            </a:r>
            <a:r>
              <a:rPr lang="en-GB" sz="1450" dirty="0"/>
              <a:t> [3] and promote monoamine levels increase [4]. Herein, we evaluated </a:t>
            </a:r>
            <a:r>
              <a:rPr lang="en-GB" sz="1450" b="1" dirty="0"/>
              <a:t>AMPH</a:t>
            </a:r>
            <a:r>
              <a:rPr lang="en-GB" sz="1450" dirty="0"/>
              <a:t> and </a:t>
            </a:r>
            <a:r>
              <a:rPr lang="en-GB" sz="1450" b="1" dirty="0"/>
              <a:t>MPH potential </a:t>
            </a:r>
            <a:r>
              <a:rPr lang="en-GB" sz="1450" dirty="0"/>
              <a:t>to </a:t>
            </a:r>
            <a:r>
              <a:rPr lang="en-GB" sz="1450" b="1" dirty="0"/>
              <a:t>promote neurite outgrowth </a:t>
            </a:r>
            <a:r>
              <a:rPr lang="en-GB" sz="1450" dirty="0"/>
              <a:t>and</a:t>
            </a:r>
            <a:r>
              <a:rPr lang="en-GB" sz="1450" b="1" dirty="0"/>
              <a:t> synaptogenesis </a:t>
            </a:r>
            <a:r>
              <a:rPr lang="en-GB" sz="1450" dirty="0"/>
              <a:t>in </a:t>
            </a:r>
            <a:r>
              <a:rPr lang="en-GB" sz="1450" b="1" dirty="0"/>
              <a:t>undifferentiated SH-SY5Y neuronal cells</a:t>
            </a:r>
            <a:r>
              <a:rPr lang="en-GB" sz="1450" dirty="0"/>
              <a:t>. Undifferentiated SH-SY5Y neuronal human cells were exposed to clinically relevant concentrations of either MPH or AMPH for 96 hours to evaluate their </a:t>
            </a:r>
            <a:r>
              <a:rPr lang="en-GB" sz="1450" b="1" dirty="0"/>
              <a:t>cytotoxicity</a:t>
            </a:r>
            <a:r>
              <a:rPr lang="en-GB" sz="1450" dirty="0"/>
              <a:t>, </a:t>
            </a:r>
            <a:r>
              <a:rPr lang="en-GB" sz="1450" b="1" dirty="0"/>
              <a:t>neurite outgrowth </a:t>
            </a:r>
            <a:r>
              <a:rPr lang="en-GB" sz="1450" dirty="0"/>
              <a:t>and </a:t>
            </a:r>
            <a:r>
              <a:rPr lang="en-GB" sz="1450" b="1" dirty="0"/>
              <a:t>synaptogenesis</a:t>
            </a:r>
            <a:r>
              <a:rPr lang="en-GB" sz="1450" dirty="0"/>
              <a:t>, using a higher cellular density (25000cm</a:t>
            </a:r>
            <a:r>
              <a:rPr lang="en-GB" sz="1450" baseline="30000" dirty="0"/>
              <a:t>2</a:t>
            </a:r>
            <a:r>
              <a:rPr lang="en-GB" sz="1450" dirty="0"/>
              <a:t>) and a lower cellular density (6250cells/cm</a:t>
            </a:r>
            <a:r>
              <a:rPr lang="en-GB" sz="1450" baseline="30000" dirty="0"/>
              <a:t>2</a:t>
            </a:r>
            <a:r>
              <a:rPr lang="en-GB" sz="1450" dirty="0"/>
              <a:t>). To validate the experimental protocol, we completed equal procedures on the exposure of undifferentiated SH-SY5Y to 𝛽-NGF as a positive control. Results revealed that the </a:t>
            </a:r>
            <a:r>
              <a:rPr lang="en-GB" sz="1450" b="1" dirty="0"/>
              <a:t>second lower concentration of AMPH </a:t>
            </a:r>
            <a:r>
              <a:rPr lang="en-GB" sz="1450" dirty="0"/>
              <a:t>induced </a:t>
            </a:r>
            <a:r>
              <a:rPr lang="en-GB" sz="1450" b="1" dirty="0"/>
              <a:t>cytotoxicity</a:t>
            </a:r>
            <a:r>
              <a:rPr lang="en-GB" sz="1450" dirty="0"/>
              <a:t> at the </a:t>
            </a:r>
            <a:r>
              <a:rPr lang="en-GB" sz="1450" b="1" dirty="0"/>
              <a:t>lower cellular density</a:t>
            </a:r>
            <a:r>
              <a:rPr lang="en-GB" sz="1450" dirty="0"/>
              <a:t>, and </a:t>
            </a:r>
            <a:r>
              <a:rPr lang="en-GB" sz="1450" b="1" dirty="0"/>
              <a:t>lower concentration of AMPH </a:t>
            </a:r>
            <a:r>
              <a:rPr lang="en-GB" sz="1450" dirty="0"/>
              <a:t>promoted </a:t>
            </a:r>
            <a:r>
              <a:rPr lang="en-GB" sz="1450" b="1" dirty="0"/>
              <a:t>cytotoxicity</a:t>
            </a:r>
            <a:r>
              <a:rPr lang="en-GB" sz="1450" dirty="0"/>
              <a:t> at the </a:t>
            </a:r>
            <a:r>
              <a:rPr lang="en-GB" sz="1450" b="1" dirty="0"/>
              <a:t>higher cellular density </a:t>
            </a:r>
            <a:r>
              <a:rPr lang="en-GB" sz="1450" dirty="0"/>
              <a:t>after </a:t>
            </a:r>
            <a:r>
              <a:rPr lang="en-GB" sz="1450" b="1" dirty="0"/>
              <a:t>96 hours </a:t>
            </a:r>
            <a:r>
              <a:rPr lang="en-GB" sz="1450" dirty="0"/>
              <a:t>of</a:t>
            </a:r>
            <a:r>
              <a:rPr lang="en-GB" sz="1450" b="1" dirty="0"/>
              <a:t> exposure</a:t>
            </a:r>
            <a:r>
              <a:rPr lang="en-GB" sz="1450" dirty="0"/>
              <a:t>. Importantly, </a:t>
            </a:r>
            <a:r>
              <a:rPr lang="en-GB" sz="1450" b="1" dirty="0"/>
              <a:t>both concentrations </a:t>
            </a:r>
            <a:r>
              <a:rPr lang="en-GB" sz="1450" dirty="0"/>
              <a:t>of </a:t>
            </a:r>
            <a:r>
              <a:rPr lang="en-GB" sz="1450" b="1" dirty="0"/>
              <a:t>𝛽-NGF reduced cytotoxicity </a:t>
            </a:r>
            <a:r>
              <a:rPr lang="en-GB" sz="1450" dirty="0"/>
              <a:t>at </a:t>
            </a:r>
            <a:r>
              <a:rPr lang="en-GB" sz="1450" b="1" dirty="0"/>
              <a:t>both cellular densities</a:t>
            </a:r>
            <a:r>
              <a:rPr lang="en-GB" sz="1450" dirty="0"/>
              <a:t>, as expected. </a:t>
            </a:r>
            <a:r>
              <a:rPr lang="en-GB" sz="1450" b="1" dirty="0"/>
              <a:t>Neither drug affected </a:t>
            </a:r>
            <a:r>
              <a:rPr lang="en-GB" sz="1450" dirty="0"/>
              <a:t>the </a:t>
            </a:r>
            <a:r>
              <a:rPr lang="en-GB" sz="1450" b="1" dirty="0"/>
              <a:t>neuronal proteins expression</a:t>
            </a:r>
            <a:r>
              <a:rPr lang="en-GB" sz="1450" dirty="0"/>
              <a:t>,</a:t>
            </a:r>
            <a:r>
              <a:rPr lang="en-GB" sz="1450" b="1" dirty="0"/>
              <a:t> synaptophysin</a:t>
            </a:r>
            <a:r>
              <a:rPr lang="en-GB" sz="1450" dirty="0"/>
              <a:t>, </a:t>
            </a:r>
            <a:r>
              <a:rPr lang="en-GB" sz="1450" b="1" dirty="0"/>
              <a:t>PSD95</a:t>
            </a:r>
            <a:r>
              <a:rPr lang="en-GB" sz="1450" dirty="0"/>
              <a:t> and </a:t>
            </a:r>
            <a:r>
              <a:rPr lang="en-GB" sz="1450" b="1" dirty="0"/>
              <a:t>GAP43</a:t>
            </a:r>
            <a:r>
              <a:rPr lang="en-GB" sz="1450" dirty="0"/>
              <a:t>, </a:t>
            </a:r>
            <a:r>
              <a:rPr lang="en-GB" sz="1450" b="1" dirty="0"/>
              <a:t>nor</a:t>
            </a:r>
            <a:r>
              <a:rPr lang="en-GB" sz="1450" dirty="0"/>
              <a:t> the positive control </a:t>
            </a:r>
            <a:r>
              <a:rPr lang="en-GB" sz="1450" b="1" dirty="0"/>
              <a:t>𝛽-NGF</a:t>
            </a:r>
            <a:r>
              <a:rPr lang="en-GB" sz="1450" dirty="0"/>
              <a:t>. Finally, </a:t>
            </a:r>
            <a:r>
              <a:rPr lang="en-GB" sz="1450" b="1" dirty="0"/>
              <a:t>no changes </a:t>
            </a:r>
            <a:r>
              <a:rPr lang="en-GB" sz="1450" dirty="0"/>
              <a:t>in </a:t>
            </a:r>
            <a:r>
              <a:rPr lang="en-GB" sz="1450" b="1" dirty="0"/>
              <a:t>neurite outgrowth</a:t>
            </a:r>
            <a:r>
              <a:rPr lang="en-GB" sz="1450" dirty="0"/>
              <a:t> was evoked by AMPH or MPH or even 𝛽-NGF. As far as we know, this is the </a:t>
            </a:r>
            <a:r>
              <a:rPr lang="en-GB" sz="1450" b="1" dirty="0"/>
              <a:t>first study </a:t>
            </a:r>
            <a:r>
              <a:rPr lang="en-GB" sz="1450" dirty="0"/>
              <a:t>using </a:t>
            </a:r>
            <a:r>
              <a:rPr lang="en-GB" sz="1450" b="1" dirty="0"/>
              <a:t>MPH</a:t>
            </a:r>
            <a:r>
              <a:rPr lang="en-GB" sz="1450" dirty="0"/>
              <a:t> and </a:t>
            </a:r>
            <a:r>
              <a:rPr lang="en-GB" sz="1450" b="1" dirty="0"/>
              <a:t>AMPH</a:t>
            </a:r>
            <a:r>
              <a:rPr lang="en-GB" sz="1450" dirty="0"/>
              <a:t> </a:t>
            </a:r>
            <a:r>
              <a:rPr lang="en-GB" sz="1450" b="1" dirty="0"/>
              <a:t>clinically relevant concentrations </a:t>
            </a:r>
            <a:r>
              <a:rPr lang="en-GB" sz="1450" dirty="0"/>
              <a:t>in an </a:t>
            </a:r>
            <a:r>
              <a:rPr lang="en-GB" sz="1450" b="1" dirty="0"/>
              <a:t>acute exposure paradigm </a:t>
            </a:r>
            <a:r>
              <a:rPr lang="en-GB" sz="1450" dirty="0"/>
              <a:t>evaluating the </a:t>
            </a:r>
            <a:r>
              <a:rPr lang="en-GB" sz="1450" b="1" dirty="0"/>
              <a:t>neurogenesis effects </a:t>
            </a:r>
            <a:r>
              <a:rPr lang="en-GB" sz="1450" dirty="0"/>
              <a:t>in </a:t>
            </a:r>
            <a:r>
              <a:rPr lang="en-GB" sz="1450" b="1" dirty="0"/>
              <a:t>undifferentiated SH-SY5Y cells</a:t>
            </a:r>
            <a:r>
              <a:rPr lang="en-GB" sz="1450" dirty="0"/>
              <a:t>. </a:t>
            </a:r>
            <a:r>
              <a:rPr lang="en-GB" sz="1450" b="1" dirty="0"/>
              <a:t>More studies </a:t>
            </a:r>
            <a:r>
              <a:rPr lang="en-GB" sz="1450" dirty="0"/>
              <a:t>are needed for </a:t>
            </a:r>
            <a:r>
              <a:rPr lang="en-GB" sz="1450" b="1" dirty="0"/>
              <a:t>shorter exposure periods </a:t>
            </a:r>
            <a:r>
              <a:rPr lang="en-GB" sz="1450" dirty="0"/>
              <a:t>attempting to reveal </a:t>
            </a:r>
            <a:r>
              <a:rPr lang="en-GB" sz="1450" b="1" dirty="0"/>
              <a:t>new data </a:t>
            </a:r>
            <a:r>
              <a:rPr lang="en-GB" sz="1450" dirty="0"/>
              <a:t>and </a:t>
            </a:r>
            <a:r>
              <a:rPr lang="en-GB" sz="1450" b="1" dirty="0"/>
              <a:t>experimental paradigms</a:t>
            </a:r>
            <a:r>
              <a:rPr lang="en-GB" sz="1450" dirty="0"/>
              <a:t> assessing the </a:t>
            </a:r>
            <a:r>
              <a:rPr lang="en-GB" sz="1450" b="1" dirty="0"/>
              <a:t>neuroprotection potential on these amphetamines</a:t>
            </a:r>
            <a:r>
              <a:rPr lang="en-GB" sz="1450" dirty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Keywords: </a:t>
            </a:r>
            <a:r>
              <a:rPr lang="en-GB" sz="1450" dirty="0"/>
              <a:t>Amphetamine; Cytotoxicity; Methylphenidate; Neurite Outgrowth; Synaptogenesis</a:t>
            </a:r>
            <a:r>
              <a:rPr lang="en-GB" sz="1500" dirty="0"/>
              <a:t>.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49836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4F326-65EB-4336-8C2B-B7016DD553EB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C6F0B23-4991-7B9C-0660-FBF4A904C6FC}"/>
              </a:ext>
            </a:extLst>
          </p:cNvPr>
          <p:cNvGrpSpPr/>
          <p:nvPr/>
        </p:nvGrpSpPr>
        <p:grpSpPr>
          <a:xfrm>
            <a:off x="4991100" y="2362200"/>
            <a:ext cx="3467100" cy="3672245"/>
            <a:chOff x="4991100" y="2362200"/>
            <a:chExt cx="3467100" cy="3672245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B7CB414-35FC-7475-8273-B66537F137CB}"/>
                </a:ext>
              </a:extLst>
            </p:cNvPr>
            <p:cNvSpPr txBox="1"/>
            <p:nvPr/>
          </p:nvSpPr>
          <p:spPr>
            <a:xfrm>
              <a:off x="4991250" y="5726668"/>
              <a:ext cx="3466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PT" sz="700" b="0" i="0" u="none" strike="noStrike" dirty="0" err="1">
                  <a:solidFill>
                    <a:srgbClr val="212121"/>
                  </a:solidFill>
                  <a:effectLst/>
                </a:rPr>
                <a:t>Abdelnour</a:t>
              </a:r>
              <a:r>
                <a:rPr lang="pt-PT" sz="700" b="0" i="0" u="none" strike="noStrike" dirty="0">
                  <a:solidFill>
                    <a:srgbClr val="212121"/>
                  </a:solidFill>
                  <a:effectLst/>
                </a:rPr>
                <a:t>, </a:t>
              </a:r>
              <a:r>
                <a:rPr lang="pt-PT" sz="700" b="0" i="0" u="none" strike="noStrike" dirty="0" err="1">
                  <a:solidFill>
                    <a:srgbClr val="212121"/>
                  </a:solidFill>
                  <a:effectLst/>
                </a:rPr>
                <a:t>Elie</a:t>
              </a:r>
              <a:r>
                <a:rPr lang="pt-PT" sz="700" b="0" i="0" u="none" strike="noStrike" dirty="0">
                  <a:solidFill>
                    <a:srgbClr val="212121"/>
                  </a:solidFill>
                  <a:effectLst/>
                </a:rPr>
                <a:t> </a:t>
              </a:r>
              <a:r>
                <a:rPr lang="pt-PT" sz="700" b="0" i="1" u="none" strike="noStrike" dirty="0" err="1">
                  <a:solidFill>
                    <a:srgbClr val="212121"/>
                  </a:solidFill>
                  <a:effectLst/>
                </a:rPr>
                <a:t>et</a:t>
              </a:r>
              <a:r>
                <a:rPr lang="pt-PT" sz="700" b="0" i="1" u="none" strike="noStrike" dirty="0">
                  <a:solidFill>
                    <a:srgbClr val="212121"/>
                  </a:solidFill>
                  <a:effectLst/>
                </a:rPr>
                <a:t> al</a:t>
              </a:r>
              <a:r>
                <a:rPr lang="pt-PT" sz="700" b="0" i="0" u="none" strike="noStrike" dirty="0">
                  <a:solidFill>
                    <a:srgbClr val="212121"/>
                  </a:solidFill>
                  <a:effectLst/>
                </a:rPr>
                <a:t>. “ADHD </a:t>
              </a:r>
              <a:r>
                <a:rPr lang="pt-PT" sz="700" b="0" i="0" u="none" strike="noStrike" dirty="0" err="1">
                  <a:solidFill>
                    <a:srgbClr val="212121"/>
                  </a:solidFill>
                  <a:effectLst/>
                </a:rPr>
                <a:t>Diagnostic</a:t>
              </a:r>
              <a:r>
                <a:rPr lang="pt-PT" sz="700" b="0" i="0" u="none" strike="noStrike" dirty="0">
                  <a:solidFill>
                    <a:srgbClr val="212121"/>
                  </a:solidFill>
                  <a:effectLst/>
                </a:rPr>
                <a:t> </a:t>
              </a:r>
              <a:r>
                <a:rPr lang="pt-PT" sz="700" b="0" i="0" u="none" strike="noStrike" dirty="0" err="1">
                  <a:solidFill>
                    <a:srgbClr val="212121"/>
                  </a:solidFill>
                  <a:effectLst/>
                </a:rPr>
                <a:t>Trends</a:t>
              </a:r>
              <a:r>
                <a:rPr lang="pt-PT" sz="700" b="0" i="0" u="none" strike="noStrike" dirty="0">
                  <a:solidFill>
                    <a:srgbClr val="212121"/>
                  </a:solidFill>
                  <a:effectLst/>
                </a:rPr>
                <a:t>: </a:t>
              </a:r>
              <a:r>
                <a:rPr lang="pt-PT" sz="700" b="0" i="0" u="none" strike="noStrike" dirty="0" err="1">
                  <a:solidFill>
                    <a:srgbClr val="212121"/>
                  </a:solidFill>
                  <a:effectLst/>
                </a:rPr>
                <a:t>Increased</a:t>
              </a:r>
              <a:r>
                <a:rPr lang="pt-PT" sz="700" b="0" i="0" u="none" strike="noStrike" dirty="0">
                  <a:solidFill>
                    <a:srgbClr val="212121"/>
                  </a:solidFill>
                  <a:effectLst/>
                </a:rPr>
                <a:t> </a:t>
              </a:r>
              <a:r>
                <a:rPr lang="pt-PT" sz="700" b="0" i="0" u="none" strike="noStrike" dirty="0" err="1">
                  <a:solidFill>
                    <a:srgbClr val="212121"/>
                  </a:solidFill>
                  <a:effectLst/>
                </a:rPr>
                <a:t>Recognition</a:t>
              </a:r>
              <a:r>
                <a:rPr lang="pt-PT" sz="700" b="0" i="0" u="none" strike="noStrike" dirty="0">
                  <a:solidFill>
                    <a:srgbClr val="212121"/>
                  </a:solidFill>
                  <a:effectLst/>
                </a:rPr>
                <a:t> </a:t>
              </a:r>
              <a:r>
                <a:rPr lang="pt-PT" sz="700" b="0" i="0" u="none" strike="noStrike" dirty="0" err="1">
                  <a:solidFill>
                    <a:srgbClr val="212121"/>
                  </a:solidFill>
                  <a:effectLst/>
                </a:rPr>
                <a:t>or</a:t>
              </a:r>
              <a:r>
                <a:rPr lang="pt-PT" sz="700" b="0" i="0" u="none" strike="noStrike" dirty="0">
                  <a:solidFill>
                    <a:srgbClr val="212121"/>
                  </a:solidFill>
                  <a:effectLst/>
                </a:rPr>
                <a:t> </a:t>
              </a:r>
              <a:r>
                <a:rPr lang="pt-PT" sz="700" b="0" i="0" u="none" strike="noStrike" dirty="0" err="1">
                  <a:solidFill>
                    <a:srgbClr val="212121"/>
                  </a:solidFill>
                  <a:effectLst/>
                </a:rPr>
                <a:t>Overdiagnosis</a:t>
              </a:r>
              <a:r>
                <a:rPr lang="pt-PT" sz="700" b="0" i="0" u="none" strike="noStrike" dirty="0">
                  <a:solidFill>
                    <a:srgbClr val="212121"/>
                  </a:solidFill>
                  <a:effectLst/>
                </a:rPr>
                <a:t>?.” </a:t>
              </a:r>
              <a:r>
                <a:rPr lang="pt-PT" sz="700" b="0" i="1" u="none" strike="noStrike" dirty="0">
                  <a:solidFill>
                    <a:srgbClr val="212121"/>
                  </a:solidFill>
                  <a:effectLst/>
                </a:rPr>
                <a:t>Missouri medicine</a:t>
              </a:r>
              <a:r>
                <a:rPr lang="pt-PT" sz="700" b="0" i="0" u="none" strike="noStrike" dirty="0">
                  <a:solidFill>
                    <a:srgbClr val="212121"/>
                  </a:solidFill>
                  <a:effectLst/>
                </a:rPr>
                <a:t> vol. 119,5 (2022): 467-473.</a:t>
              </a:r>
              <a:endParaRPr lang="en-GB" sz="700" dirty="0"/>
            </a:p>
          </p:txBody>
        </p: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C9D84E64-2CA6-4E4A-BD13-50C07964EC7C}"/>
                </a:ext>
              </a:extLst>
            </p:cNvPr>
            <p:cNvGrpSpPr/>
            <p:nvPr/>
          </p:nvGrpSpPr>
          <p:grpSpPr>
            <a:xfrm>
              <a:off x="4991100" y="2362200"/>
              <a:ext cx="3467100" cy="3312425"/>
              <a:chOff x="4991100" y="2362200"/>
              <a:chExt cx="3467100" cy="3312425"/>
            </a:xfrm>
          </p:grpSpPr>
          <p:sp>
            <p:nvSpPr>
              <p:cNvPr id="11" name="Google Shape;717;p36">
                <a:extLst>
                  <a:ext uri="{FF2B5EF4-FFF2-40B4-BE49-F238E27FC236}">
                    <a16:creationId xmlns:a16="http://schemas.microsoft.com/office/drawing/2014/main" id="{F4360E29-3510-E356-C4BF-F1F0621F23F5}"/>
                  </a:ext>
                </a:extLst>
              </p:cNvPr>
              <p:cNvSpPr/>
              <p:nvPr/>
            </p:nvSpPr>
            <p:spPr>
              <a:xfrm>
                <a:off x="4991100" y="2362200"/>
                <a:ext cx="3467100" cy="1552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8" name="Gráfico 27" descr="Homem com preenchimento sólido">
                <a:extLst>
                  <a:ext uri="{FF2B5EF4-FFF2-40B4-BE49-F238E27FC236}">
                    <a16:creationId xmlns:a16="http://schemas.microsoft.com/office/drawing/2014/main" id="{28CC6509-8C77-63DF-4D15-40FF7A3EE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17390" y="2438400"/>
                <a:ext cx="1299600" cy="1299600"/>
              </a:xfrm>
              <a:prstGeom prst="rect">
                <a:avLst/>
              </a:prstGeom>
            </p:spPr>
          </p:pic>
          <p:sp>
            <p:nvSpPr>
              <p:cNvPr id="13" name="Google Shape;718;p36">
                <a:extLst>
                  <a:ext uri="{FF2B5EF4-FFF2-40B4-BE49-F238E27FC236}">
                    <a16:creationId xmlns:a16="http://schemas.microsoft.com/office/drawing/2014/main" id="{AB0412D7-7275-44BD-4D04-47C7FB0DB94F}"/>
                  </a:ext>
                </a:extLst>
              </p:cNvPr>
              <p:cNvSpPr/>
              <p:nvPr/>
            </p:nvSpPr>
            <p:spPr>
              <a:xfrm>
                <a:off x="4991100" y="4121825"/>
                <a:ext cx="3467100" cy="1552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8;p36">
                <a:extLst>
                  <a:ext uri="{FF2B5EF4-FFF2-40B4-BE49-F238E27FC236}">
                    <a16:creationId xmlns:a16="http://schemas.microsoft.com/office/drawing/2014/main" id="{F72D5460-C0D1-56A7-65E4-001F517A7769}"/>
                  </a:ext>
                </a:extLst>
              </p:cNvPr>
              <p:cNvSpPr txBox="1"/>
              <p:nvPr/>
            </p:nvSpPr>
            <p:spPr>
              <a:xfrm>
                <a:off x="5078186" y="2615113"/>
                <a:ext cx="1703614" cy="1451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GB" sz="2000" b="1" dirty="0">
                    <a:solidFill>
                      <a:schemeClr val="lt1"/>
                    </a:solidFill>
                    <a:ea typeface="Fira Sans Extra Condensed"/>
                    <a:cs typeface="Fira Sans Extra Condensed"/>
                    <a:sym typeface="Fira Sans Extra Condensed"/>
                  </a:rPr>
                  <a:t>5.5% – 7.2% of youth (&lt;18 years of age) </a:t>
                </a:r>
                <a:endParaRPr sz="2000" b="1" dirty="0">
                  <a:solidFill>
                    <a:schemeClr val="lt1"/>
                  </a:solidFill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" name="Google Shape;731;p36">
                <a:extLst>
                  <a:ext uri="{FF2B5EF4-FFF2-40B4-BE49-F238E27FC236}">
                    <a16:creationId xmlns:a16="http://schemas.microsoft.com/office/drawing/2014/main" id="{7655E36A-5749-6581-4BE3-BF92880E0366}"/>
                  </a:ext>
                </a:extLst>
              </p:cNvPr>
              <p:cNvSpPr txBox="1"/>
              <p:nvPr/>
            </p:nvSpPr>
            <p:spPr>
              <a:xfrm>
                <a:off x="5078186" y="4374738"/>
                <a:ext cx="1703613" cy="4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GB" sz="2000" b="1" dirty="0">
                    <a:solidFill>
                      <a:schemeClr val="lt1"/>
                    </a:solidFill>
                    <a:ea typeface="Fira Sans Extra Condensed"/>
                    <a:cs typeface="Fira Sans Extra Condensed"/>
                    <a:sym typeface="Fira Sans Extra Condensed"/>
                  </a:rPr>
                  <a:t>2.5% – 6.7% of adults (≥18 years of age) </a:t>
                </a:r>
              </a:p>
              <a:p>
                <a:pPr algn="ctr">
                  <a:lnSpc>
                    <a:spcPct val="115000"/>
                  </a:lnSpc>
                  <a:spcAft>
                    <a:spcPts val="1600"/>
                  </a:spcAft>
                </a:pPr>
                <a:endParaRPr sz="2000" b="1" dirty="0">
                  <a:solidFill>
                    <a:schemeClr val="lt1"/>
                  </a:solidFill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pic>
            <p:nvPicPr>
              <p:cNvPr id="29" name="Gráfico 28" descr="Homem com preenchimento sólido">
                <a:extLst>
                  <a:ext uri="{FF2B5EF4-FFF2-40B4-BE49-F238E27FC236}">
                    <a16:creationId xmlns:a16="http://schemas.microsoft.com/office/drawing/2014/main" id="{B4C392C4-0ECB-0EF7-B503-234EDA2CB3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b="92893"/>
              <a:stretch/>
            </p:blipFill>
            <p:spPr>
              <a:xfrm>
                <a:off x="7017390" y="2438400"/>
                <a:ext cx="1299600" cy="92364"/>
              </a:xfrm>
              <a:prstGeom prst="rect">
                <a:avLst/>
              </a:prstGeom>
            </p:spPr>
          </p:pic>
          <p:pic>
            <p:nvPicPr>
              <p:cNvPr id="30" name="Gráfico 29" descr="Homem com preenchimento sólido">
                <a:extLst>
                  <a:ext uri="{FF2B5EF4-FFF2-40B4-BE49-F238E27FC236}">
                    <a16:creationId xmlns:a16="http://schemas.microsoft.com/office/drawing/2014/main" id="{AF6F13F6-551A-FB3E-8E1D-845BDE4B0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17390" y="4267200"/>
                <a:ext cx="1299600" cy="1299600"/>
              </a:xfrm>
              <a:prstGeom prst="rect">
                <a:avLst/>
              </a:prstGeom>
            </p:spPr>
          </p:pic>
          <p:pic>
            <p:nvPicPr>
              <p:cNvPr id="31" name="Gráfico 30" descr="Homem com preenchimento sólido">
                <a:extLst>
                  <a:ext uri="{FF2B5EF4-FFF2-40B4-BE49-F238E27FC236}">
                    <a16:creationId xmlns:a16="http://schemas.microsoft.com/office/drawing/2014/main" id="{4D22594F-9008-97DC-66DB-AA3FE5178B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b="93330"/>
              <a:stretch/>
            </p:blipFill>
            <p:spPr>
              <a:xfrm>
                <a:off x="7009350" y="4267200"/>
                <a:ext cx="1315681" cy="87745"/>
              </a:xfrm>
              <a:prstGeom prst="rect">
                <a:avLst/>
              </a:prstGeom>
            </p:spPr>
          </p:pic>
        </p:grpSp>
      </p:grpSp>
      <p:sp>
        <p:nvSpPr>
          <p:cNvPr id="34" name="TextBox 5">
            <a:extLst>
              <a:ext uri="{FF2B5EF4-FFF2-40B4-BE49-F238E27FC236}">
                <a16:creationId xmlns:a16="http://schemas.microsoft.com/office/drawing/2014/main" id="{53753E0C-7D69-ED85-FCE8-3741971A6199}"/>
              </a:ext>
            </a:extLst>
          </p:cNvPr>
          <p:cNvSpPr txBox="1"/>
          <p:nvPr/>
        </p:nvSpPr>
        <p:spPr>
          <a:xfrm>
            <a:off x="647700" y="2362200"/>
            <a:ext cx="392430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/>
              <a:t>Attention-deficit/hyperactivity disorder </a:t>
            </a:r>
            <a:r>
              <a:rPr lang="en-GB" dirty="0"/>
              <a:t>(ADHD) is a </a:t>
            </a:r>
            <a:r>
              <a:rPr lang="en-GB" b="1" dirty="0"/>
              <a:t>diverse neurodevelopmental condition </a:t>
            </a:r>
            <a:r>
              <a:rPr lang="en-GB" dirty="0"/>
              <a:t>characterised by symptoms of </a:t>
            </a:r>
            <a:r>
              <a:rPr lang="en-GB" b="1" dirty="0"/>
              <a:t>inattention</a:t>
            </a:r>
            <a:r>
              <a:rPr lang="en-GB" dirty="0"/>
              <a:t>, </a:t>
            </a:r>
            <a:r>
              <a:rPr lang="en-GB" b="1" dirty="0"/>
              <a:t>hyperactivity</a:t>
            </a:r>
            <a:r>
              <a:rPr lang="en-GB" dirty="0"/>
              <a:t> and </a:t>
            </a:r>
            <a:r>
              <a:rPr lang="en-GB" b="1" dirty="0"/>
              <a:t>impulsivity</a:t>
            </a:r>
            <a:r>
              <a:rPr lang="en-GB" dirty="0"/>
              <a:t>, and can have a significant </a:t>
            </a:r>
            <a:r>
              <a:rPr lang="en-GB" b="1" dirty="0"/>
              <a:t>impact on affected individuals’ lives</a:t>
            </a:r>
            <a:r>
              <a:rPr lang="en-GB" dirty="0"/>
              <a:t>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D61B206-098E-8F5B-0472-D7BC7B544C2D}"/>
              </a:ext>
            </a:extLst>
          </p:cNvPr>
          <p:cNvSpPr txBox="1"/>
          <p:nvPr/>
        </p:nvSpPr>
        <p:spPr>
          <a:xfrm>
            <a:off x="648000" y="5334000"/>
            <a:ext cx="3924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Bloch M, </a:t>
            </a:r>
            <a:r>
              <a:rPr lang="pt-PT" sz="700" b="0" i="1" u="none" strike="noStrike" dirty="0" err="1">
                <a:solidFill>
                  <a:srgbClr val="212121"/>
                </a:solidFill>
                <a:effectLst/>
              </a:rPr>
              <a:t>et</a:t>
            </a:r>
            <a:r>
              <a:rPr lang="pt-PT" sz="700" b="0" i="1" u="none" strike="noStrike" dirty="0">
                <a:solidFill>
                  <a:srgbClr val="212121"/>
                </a:solidFill>
                <a:effectLst/>
              </a:rPr>
              <a:t> al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.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Section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II -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Diagnostic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Criteria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and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Codes. In: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Diagnostic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and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Statistical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Manual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of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Mental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Disorders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, 5th ed. G B.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American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Psychiatric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Association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: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American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Psychiatric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Association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, 2013  pp. 69-77.</a:t>
            </a:r>
          </a:p>
        </p:txBody>
      </p:sp>
    </p:spTree>
    <p:extLst>
      <p:ext uri="{BB962C8B-B14F-4D97-AF65-F5344CB8AC3E}">
        <p14:creationId xmlns:p14="http://schemas.microsoft.com/office/powerpoint/2010/main" val="145851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4F326-65EB-4336-8C2B-B7016DD553EB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24" name="Moldura 23">
            <a:extLst>
              <a:ext uri="{FF2B5EF4-FFF2-40B4-BE49-F238E27FC236}">
                <a16:creationId xmlns:a16="http://schemas.microsoft.com/office/drawing/2014/main" id="{E70B7D3E-C41F-1E1C-7CD4-668D3D66484B}"/>
              </a:ext>
            </a:extLst>
          </p:cNvPr>
          <p:cNvSpPr>
            <a:spLocks noChangeAspect="1"/>
          </p:cNvSpPr>
          <p:nvPr/>
        </p:nvSpPr>
        <p:spPr>
          <a:xfrm>
            <a:off x="3959180" y="3873960"/>
            <a:ext cx="4419600" cy="2203677"/>
          </a:xfrm>
          <a:prstGeom prst="frame">
            <a:avLst>
              <a:gd name="adj1" fmla="val 0"/>
            </a:avLst>
          </a:prstGeom>
          <a:ln w="76200">
            <a:solidFill>
              <a:srgbClr val="4C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4AD69B9-BA3F-2D3F-704B-C29F59B6BA7C}"/>
              </a:ext>
            </a:extLst>
          </p:cNvPr>
          <p:cNvSpPr/>
          <p:nvPr/>
        </p:nvSpPr>
        <p:spPr>
          <a:xfrm>
            <a:off x="5277548" y="3794698"/>
            <a:ext cx="1782864" cy="16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A16DCB-BB3E-0ADB-8594-5E48C764E900}"/>
              </a:ext>
            </a:extLst>
          </p:cNvPr>
          <p:cNvGrpSpPr/>
          <p:nvPr/>
        </p:nvGrpSpPr>
        <p:grpSpPr>
          <a:xfrm>
            <a:off x="762000" y="3642298"/>
            <a:ext cx="2530803" cy="2682302"/>
            <a:chOff x="762000" y="3429000"/>
            <a:chExt cx="2530803" cy="2682302"/>
          </a:xfrm>
        </p:grpSpPr>
        <p:cxnSp>
          <p:nvCxnSpPr>
            <p:cNvPr id="16" name="Google Shape;425;p31">
              <a:extLst>
                <a:ext uri="{FF2B5EF4-FFF2-40B4-BE49-F238E27FC236}">
                  <a16:creationId xmlns:a16="http://schemas.microsoft.com/office/drawing/2014/main" id="{161B1C47-D11C-ECBB-7B88-A48086CCD1A9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4953000"/>
              <a:ext cx="1791090" cy="0"/>
            </a:xfrm>
            <a:prstGeom prst="straightConnector1">
              <a:avLst/>
            </a:prstGeom>
            <a:noFill/>
            <a:ln w="76200" cap="flat" cmpd="sng">
              <a:solidFill>
                <a:srgbClr val="4CAC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961F09A-B01E-9CF7-5FB0-7DBFD7167971}"/>
                </a:ext>
              </a:extLst>
            </p:cNvPr>
            <p:cNvGrpSpPr/>
            <p:nvPr/>
          </p:nvGrpSpPr>
          <p:grpSpPr>
            <a:xfrm>
              <a:off x="762000" y="3429000"/>
              <a:ext cx="1973761" cy="1397102"/>
              <a:chOff x="762000" y="3429000"/>
              <a:chExt cx="1973761" cy="1397102"/>
            </a:xfrm>
          </p:grpSpPr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B9657A59-6428-0577-ADAF-943FE97FA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2000" y="3429000"/>
                <a:ext cx="1476000" cy="1335432"/>
              </a:xfrm>
              <a:prstGeom prst="rect">
                <a:avLst/>
              </a:prstGeom>
            </p:spPr>
          </p:pic>
          <p:sp>
            <p:nvSpPr>
              <p:cNvPr id="25" name="Google Shape;970;p45">
                <a:extLst>
                  <a:ext uri="{FF2B5EF4-FFF2-40B4-BE49-F238E27FC236}">
                    <a16:creationId xmlns:a16="http://schemas.microsoft.com/office/drawing/2014/main" id="{C0CA2D79-0FB4-CB48-E285-59E88D29B0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7400" y="4456800"/>
                <a:ext cx="678361" cy="369302"/>
              </a:xfrm>
              <a:prstGeom prst="rect">
                <a:avLst/>
              </a:prstGeom>
            </p:spPr>
            <p:txBody>
              <a:bodyPr spcFirstLastPara="1" wrap="none" lIns="91425" tIns="91425" rIns="91425" bIns="91425" anchor="t" anchorCtr="0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pt-PT" sz="1200" dirty="0"/>
                  <a:t>(MPH)</a:t>
                </a:r>
              </a:p>
            </p:txBody>
          </p:sp>
        </p:grp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83792AD8-3E48-864A-5D9C-6FD9DDE18EF3}"/>
                </a:ext>
              </a:extLst>
            </p:cNvPr>
            <p:cNvGrpSpPr/>
            <p:nvPr/>
          </p:nvGrpSpPr>
          <p:grpSpPr>
            <a:xfrm>
              <a:off x="1447800" y="5105400"/>
              <a:ext cx="1845003" cy="1005902"/>
              <a:chOff x="1447800" y="5105400"/>
              <a:chExt cx="1845003" cy="1005902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7CED76F3-8630-911A-C6E8-8B35B3AF0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47800" y="5105400"/>
                <a:ext cx="1295400" cy="946081"/>
              </a:xfrm>
              <a:prstGeom prst="rect">
                <a:avLst/>
              </a:prstGeom>
            </p:spPr>
          </p:pic>
          <p:sp>
            <p:nvSpPr>
              <p:cNvPr id="26" name="Google Shape;970;p45">
                <a:extLst>
                  <a:ext uri="{FF2B5EF4-FFF2-40B4-BE49-F238E27FC236}">
                    <a16:creationId xmlns:a16="http://schemas.microsoft.com/office/drawing/2014/main" id="{1B5B2D1E-2237-4F19-348B-A1B86A14B5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2000" y="5742000"/>
                <a:ext cx="700803" cy="369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9pPr>
              </a:lstStyle>
              <a:p>
                <a:r>
                  <a:rPr lang="pt-PT" sz="1200" b="0" dirty="0"/>
                  <a:t>(</a:t>
                </a:r>
                <a:r>
                  <a:rPr lang="pt-PT" sz="1200" b="0" dirty="0">
                    <a:latin typeface="+mn-lt"/>
                  </a:rPr>
                  <a:t>AMPH</a:t>
                </a:r>
                <a:r>
                  <a:rPr lang="pt-PT" sz="1200" b="0" dirty="0"/>
                  <a:t>)</a:t>
                </a:r>
              </a:p>
            </p:txBody>
          </p:sp>
        </p:grp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8CE320E-906D-04FD-763B-6334DA8347BB}"/>
              </a:ext>
            </a:extLst>
          </p:cNvPr>
          <p:cNvSpPr txBox="1"/>
          <p:nvPr/>
        </p:nvSpPr>
        <p:spPr>
          <a:xfrm>
            <a:off x="762000" y="6245423"/>
            <a:ext cx="7618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700" dirty="0" err="1"/>
              <a:t>Faraone</a:t>
            </a:r>
            <a:r>
              <a:rPr lang="en-GB" sz="700" dirty="0"/>
              <a:t>, Stephen V. “The pharmacology of amphetamine and methylphenidate: Relevance to the neurobiology of attention-deficit/hyperactivity disorder and other psychiatric comorbidities.” Neuroscience and </a:t>
            </a:r>
            <a:r>
              <a:rPr lang="en-GB" sz="700" dirty="0" err="1"/>
              <a:t>biobehavioral</a:t>
            </a:r>
            <a:r>
              <a:rPr lang="en-GB" sz="700" dirty="0"/>
              <a:t> reviews vol. 87 (2018): 255-270. doi:10.1016/j.neubiorev.2018.02.001</a:t>
            </a:r>
          </a:p>
        </p:txBody>
      </p:sp>
      <p:sp>
        <p:nvSpPr>
          <p:cNvPr id="47" name="Google Shape;684;p36">
            <a:extLst>
              <a:ext uri="{FF2B5EF4-FFF2-40B4-BE49-F238E27FC236}">
                <a16:creationId xmlns:a16="http://schemas.microsoft.com/office/drawing/2014/main" id="{FEBEFA4C-9843-D730-402A-BCA7A45F2B64}"/>
              </a:ext>
            </a:extLst>
          </p:cNvPr>
          <p:cNvSpPr txBox="1">
            <a:spLocks/>
          </p:cNvSpPr>
          <p:nvPr/>
        </p:nvSpPr>
        <p:spPr>
          <a:xfrm>
            <a:off x="4149680" y="3960151"/>
            <a:ext cx="40386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GB" sz="1600" b="1" dirty="0">
                <a:solidFill>
                  <a:schemeClr val="tx1"/>
                </a:solidFill>
              </a:rPr>
              <a:t>AMPH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b="1" dirty="0">
                <a:solidFill>
                  <a:schemeClr val="tx1"/>
                </a:solidFill>
              </a:rPr>
              <a:t>MPH,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which increase </a:t>
            </a: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monoamine’s level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on the synaptic cleft,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/>
              <a:t>are used in the treatment of </a:t>
            </a:r>
            <a:r>
              <a:rPr lang="en-US" sz="16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attention deficit hyperactivity disorder</a:t>
            </a:r>
            <a:r>
              <a:rPr lang="en-US" sz="16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mostly</a:t>
            </a:r>
            <a:r>
              <a:rPr lang="en-US" sz="16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since 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en-US" sz="16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1990s</a:t>
            </a: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but also in other disorders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,.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DAEB7942-D490-FB33-9AB3-3CBC6C664BAC}"/>
              </a:ext>
            </a:extLst>
          </p:cNvPr>
          <p:cNvGrpSpPr/>
          <p:nvPr/>
        </p:nvGrpSpPr>
        <p:grpSpPr>
          <a:xfrm>
            <a:off x="685800" y="2423098"/>
            <a:ext cx="7772400" cy="1097400"/>
            <a:chOff x="685800" y="2042098"/>
            <a:chExt cx="7772400" cy="1097400"/>
          </a:xfrm>
        </p:grpSpPr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8711A3DB-400A-D6EC-B617-4F70C8BDFCD1}"/>
                </a:ext>
              </a:extLst>
            </p:cNvPr>
            <p:cNvGrpSpPr/>
            <p:nvPr/>
          </p:nvGrpSpPr>
          <p:grpSpPr>
            <a:xfrm>
              <a:off x="685800" y="2042098"/>
              <a:ext cx="7772400" cy="1097400"/>
              <a:chOff x="685800" y="2209800"/>
              <a:chExt cx="7772400" cy="1097400"/>
            </a:xfrm>
          </p:grpSpPr>
          <p:grpSp>
            <p:nvGrpSpPr>
              <p:cNvPr id="39" name="Agrupar 38">
                <a:extLst>
                  <a:ext uri="{FF2B5EF4-FFF2-40B4-BE49-F238E27FC236}">
                    <a16:creationId xmlns:a16="http://schemas.microsoft.com/office/drawing/2014/main" id="{87B88CC6-1681-BD56-0A87-AC9742698C2D}"/>
                  </a:ext>
                </a:extLst>
              </p:cNvPr>
              <p:cNvGrpSpPr/>
              <p:nvPr/>
            </p:nvGrpSpPr>
            <p:grpSpPr>
              <a:xfrm>
                <a:off x="685800" y="2209800"/>
                <a:ext cx="7772400" cy="1072415"/>
                <a:chOff x="85725" y="2209800"/>
                <a:chExt cx="7772400" cy="1072415"/>
              </a:xfrm>
            </p:grpSpPr>
            <p:pic>
              <p:nvPicPr>
                <p:cNvPr id="36" name="Imagem 35" descr="Uma imagem com texto, captura de ecrã, menu, número&#10;&#10;Descrição gerada automaticamente">
                  <a:extLst>
                    <a:ext uri="{FF2B5EF4-FFF2-40B4-BE49-F238E27FC236}">
                      <a16:creationId xmlns:a16="http://schemas.microsoft.com/office/drawing/2014/main" id="{1E2AE1D5-7E47-DF49-FC06-6792EE4E2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86319"/>
                <a:stretch/>
              </p:blipFill>
              <p:spPr>
                <a:xfrm>
                  <a:off x="85725" y="2209800"/>
                  <a:ext cx="7772400" cy="748386"/>
                </a:xfrm>
                <a:prstGeom prst="rect">
                  <a:avLst/>
                </a:prstGeom>
              </p:spPr>
            </p:pic>
            <p:pic>
              <p:nvPicPr>
                <p:cNvPr id="38" name="Imagem 37" descr="Uma imagem com texto, captura de ecrã, menu, número&#10;&#10;Descrição gerada automaticamente">
                  <a:extLst>
                    <a:ext uri="{FF2B5EF4-FFF2-40B4-BE49-F238E27FC236}">
                      <a16:creationId xmlns:a16="http://schemas.microsoft.com/office/drawing/2014/main" id="{3CCD631C-D484-3BAE-2D0B-8905AE4E0B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7837" b="5162"/>
                <a:stretch/>
              </p:blipFill>
              <p:spPr>
                <a:xfrm>
                  <a:off x="85725" y="2899228"/>
                  <a:ext cx="7772400" cy="382987"/>
                </a:xfrm>
                <a:prstGeom prst="rect">
                  <a:avLst/>
                </a:prstGeom>
              </p:spPr>
            </p:pic>
          </p:grp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9C80064-6F61-0A37-B9D5-E698DA426783}"/>
                  </a:ext>
                </a:extLst>
              </p:cNvPr>
              <p:cNvSpPr/>
              <p:nvPr/>
            </p:nvSpPr>
            <p:spPr>
              <a:xfrm>
                <a:off x="838200" y="3106800"/>
                <a:ext cx="7467600" cy="200400"/>
              </a:xfrm>
              <a:prstGeom prst="rect">
                <a:avLst/>
              </a:prstGeom>
              <a:noFill/>
              <a:ln w="19050">
                <a:solidFill>
                  <a:srgbClr val="4CACC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404BECD-3AA8-23C4-9E60-632B0AC357BE}"/>
                </a:ext>
              </a:extLst>
            </p:cNvPr>
            <p:cNvSpPr/>
            <p:nvPr/>
          </p:nvSpPr>
          <p:spPr>
            <a:xfrm>
              <a:off x="838200" y="2286000"/>
              <a:ext cx="7467600" cy="200400"/>
            </a:xfrm>
            <a:prstGeom prst="rect">
              <a:avLst/>
            </a:prstGeom>
            <a:noFill/>
            <a:ln w="19050">
              <a:solidFill>
                <a:srgbClr val="4CACC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00C8F5-E87C-A4AD-77FC-12AAF9772D3B}"/>
              </a:ext>
            </a:extLst>
          </p:cNvPr>
          <p:cNvSpPr txBox="1"/>
          <p:nvPr/>
        </p:nvSpPr>
        <p:spPr>
          <a:xfrm>
            <a:off x="685800" y="2057400"/>
            <a:ext cx="76187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700" b="1" i="0" u="none" strike="noStrike" dirty="0" err="1">
                <a:solidFill>
                  <a:srgbClr val="212121"/>
                </a:solidFill>
                <a:effectLst/>
              </a:rPr>
              <a:t>Table</a:t>
            </a:r>
            <a:r>
              <a:rPr lang="pt-PT" sz="700" b="1" i="0" u="none" strike="noStrike" dirty="0">
                <a:solidFill>
                  <a:srgbClr val="212121"/>
                </a:solidFill>
                <a:effectLst/>
              </a:rPr>
              <a:t> 1 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– ADHD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medication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consumption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from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2015 to 2019. (CI,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confidence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interval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; DDD/TID,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Defined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Daily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Dose per 1000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child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and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adolescent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inhabitants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per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day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).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Chan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,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Adrienne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Y L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et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al. “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Attention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-deficit/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hyperactivity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disorder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medication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consumption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in 64 countries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and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regions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from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 2015 to 2019: a longitudinal 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study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.” </a:t>
            </a:r>
            <a:r>
              <a:rPr lang="pt-PT" sz="700" b="0" i="0" u="none" strike="noStrike" dirty="0" err="1">
                <a:solidFill>
                  <a:srgbClr val="212121"/>
                </a:solidFill>
                <a:effectLst/>
              </a:rPr>
              <a:t>EClinicalMedicine</a:t>
            </a:r>
            <a:r>
              <a:rPr lang="pt-PT" sz="700" b="0" i="0" u="none" strike="noStrike" dirty="0">
                <a:solidFill>
                  <a:srgbClr val="212121"/>
                </a:solidFill>
                <a:effectLst/>
              </a:rPr>
              <a:t> vol. 58 101780. 20 Mar. 2023, doi:10.1016/j.eclinm.2022.101780</a:t>
            </a:r>
          </a:p>
        </p:txBody>
      </p:sp>
    </p:spTree>
    <p:extLst>
      <p:ext uri="{BB962C8B-B14F-4D97-AF65-F5344CB8AC3E}">
        <p14:creationId xmlns:p14="http://schemas.microsoft.com/office/powerpoint/2010/main" val="210931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04F326-65EB-4336-8C2B-B7016DD553EB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6" name="Google Shape;304;p21">
            <a:extLst>
              <a:ext uri="{FF2B5EF4-FFF2-40B4-BE49-F238E27FC236}">
                <a16:creationId xmlns:a16="http://schemas.microsoft.com/office/drawing/2014/main" id="{1A50DCD8-93D2-027C-E19B-8D6667AC6F55}"/>
              </a:ext>
            </a:extLst>
          </p:cNvPr>
          <p:cNvSpPr/>
          <p:nvPr/>
        </p:nvSpPr>
        <p:spPr>
          <a:xfrm>
            <a:off x="609600" y="5715000"/>
            <a:ext cx="7848000" cy="677078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rgbClr val="4CAC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algn="ctr"/>
            <a:r>
              <a:rPr lang="pt-PT" sz="1600" b="1" dirty="0"/>
              <a:t>↑</a:t>
            </a:r>
            <a:r>
              <a:rPr lang="pt-PT" sz="1600" dirty="0"/>
              <a:t> </a:t>
            </a:r>
            <a:r>
              <a:rPr lang="pt-PT" sz="1600" dirty="0" err="1"/>
              <a:t>density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distribution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GAP43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synaptophysin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neurite </a:t>
            </a:r>
            <a:r>
              <a:rPr lang="pt-PT" sz="1600" dirty="0" err="1"/>
              <a:t>growth</a:t>
            </a:r>
            <a:r>
              <a:rPr lang="pt-PT" sz="1600" dirty="0"/>
              <a:t> </a:t>
            </a:r>
            <a:r>
              <a:rPr lang="pt-PT" sz="1600" dirty="0" err="1"/>
              <a:t>followed</a:t>
            </a:r>
            <a:r>
              <a:rPr lang="pt-PT" sz="1600" dirty="0"/>
              <a:t> </a:t>
            </a:r>
            <a:r>
              <a:rPr lang="pt-PT" sz="1600" dirty="0" err="1"/>
              <a:t>by</a:t>
            </a:r>
            <a:r>
              <a:rPr lang="pt-PT" sz="1600" dirty="0"/>
              <a:t> </a:t>
            </a:r>
            <a:r>
              <a:rPr lang="pt-PT" sz="1600" dirty="0" err="1"/>
              <a:t>synaptogenesis</a:t>
            </a:r>
            <a:r>
              <a:rPr lang="pt-PT" sz="1600" dirty="0"/>
              <a:t> in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neocortex</a:t>
            </a:r>
            <a:r>
              <a:rPr lang="pt-PT" sz="1600" dirty="0"/>
              <a:t>. </a:t>
            </a:r>
            <a:endParaRPr sz="1600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59B20A8-6DE6-139D-D58A-754C51730745}"/>
              </a:ext>
            </a:extLst>
          </p:cNvPr>
          <p:cNvGrpSpPr/>
          <p:nvPr/>
        </p:nvGrpSpPr>
        <p:grpSpPr>
          <a:xfrm>
            <a:off x="610200" y="5004271"/>
            <a:ext cx="7848000" cy="430857"/>
            <a:chOff x="610200" y="5029200"/>
            <a:chExt cx="7848000" cy="430857"/>
          </a:xfrm>
        </p:grpSpPr>
        <p:sp>
          <p:nvSpPr>
            <p:cNvPr id="7" name="Google Shape;305;p21">
              <a:extLst>
                <a:ext uri="{FF2B5EF4-FFF2-40B4-BE49-F238E27FC236}">
                  <a16:creationId xmlns:a16="http://schemas.microsoft.com/office/drawing/2014/main" id="{E83A7E07-90A4-7CFF-1AF5-0368FBB99F07}"/>
                </a:ext>
              </a:extLst>
            </p:cNvPr>
            <p:cNvSpPr/>
            <p:nvPr/>
          </p:nvSpPr>
          <p:spPr>
            <a:xfrm>
              <a:off x="610200" y="5029200"/>
              <a:ext cx="3744000" cy="430857"/>
            </a:xfrm>
            <a:custGeom>
              <a:avLst/>
              <a:gdLst/>
              <a:ahLst/>
              <a:cxnLst/>
              <a:rect l="l" t="t" r="r" b="b"/>
              <a:pathLst>
                <a:path w="203884" h="28552" extrusionOk="0">
                  <a:moveTo>
                    <a:pt x="1" y="0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8738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algn="ctr"/>
              <a:r>
                <a:rPr lang="pt-PT" sz="1600" b="1" dirty="0"/>
                <a:t>↓</a:t>
              </a:r>
              <a:r>
                <a:rPr lang="pt-PT" sz="1600" dirty="0"/>
                <a:t> </a:t>
              </a:r>
              <a:r>
                <a:rPr lang="pt-PT" sz="1600" dirty="0" err="1"/>
                <a:t>lactate</a:t>
              </a:r>
              <a:r>
                <a:rPr lang="pt-PT" sz="1600" dirty="0"/>
                <a:t>, total </a:t>
              </a:r>
              <a:r>
                <a:rPr lang="pt-PT" sz="1600" dirty="0" err="1"/>
                <a:t>and</a:t>
              </a:r>
              <a:r>
                <a:rPr lang="pt-PT" sz="1600" dirty="0"/>
                <a:t> free </a:t>
              </a:r>
              <a:r>
                <a:rPr lang="pt-PT" sz="1600" dirty="0" err="1"/>
                <a:t>fatty</a:t>
              </a:r>
              <a:r>
                <a:rPr lang="pt-PT" sz="1600" dirty="0"/>
                <a:t> </a:t>
              </a:r>
              <a:r>
                <a:rPr lang="pt-PT" sz="1600" dirty="0" err="1"/>
                <a:t>acids</a:t>
              </a:r>
              <a:r>
                <a:rPr lang="pt-PT" sz="1600" dirty="0"/>
                <a:t> </a:t>
              </a:r>
              <a:r>
                <a:rPr lang="pt-PT" sz="1600" dirty="0" err="1"/>
                <a:t>levels</a:t>
              </a:r>
              <a:r>
                <a:rPr lang="pt-PT" sz="1600" dirty="0"/>
                <a:t>. </a:t>
              </a:r>
              <a:endParaRPr sz="1600" dirty="0"/>
            </a:p>
          </p:txBody>
        </p:sp>
        <p:sp>
          <p:nvSpPr>
            <p:cNvPr id="10" name="Google Shape;304;p21">
              <a:extLst>
                <a:ext uri="{FF2B5EF4-FFF2-40B4-BE49-F238E27FC236}">
                  <a16:creationId xmlns:a16="http://schemas.microsoft.com/office/drawing/2014/main" id="{0C95C42D-C0DE-26C3-0AF7-66C405CA55D4}"/>
                </a:ext>
              </a:extLst>
            </p:cNvPr>
            <p:cNvSpPr/>
            <p:nvPr/>
          </p:nvSpPr>
          <p:spPr>
            <a:xfrm>
              <a:off x="4714200" y="5029200"/>
              <a:ext cx="3744000" cy="430857"/>
            </a:xfrm>
            <a:custGeom>
              <a:avLst/>
              <a:gdLst/>
              <a:ahLst/>
              <a:cxnLst/>
              <a:rect l="l" t="t" r="r" b="b"/>
              <a:pathLst>
                <a:path w="203884" h="28552" extrusionOk="0">
                  <a:moveTo>
                    <a:pt x="1" y="0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8738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algn="ctr"/>
              <a:r>
                <a:rPr lang="pt-PT" sz="1600" b="1" dirty="0"/>
                <a:t>↑</a:t>
              </a:r>
              <a:r>
                <a:rPr lang="pt-PT" sz="1600" dirty="0"/>
                <a:t> glucose </a:t>
              </a:r>
              <a:r>
                <a:rPr lang="pt-PT" sz="1600" dirty="0" err="1"/>
                <a:t>metabolism</a:t>
              </a:r>
              <a:r>
                <a:rPr lang="pt-PT" sz="1600" dirty="0"/>
                <a:t>.</a:t>
              </a:r>
              <a:endParaRPr sz="1600" dirty="0"/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903F2BB-677B-7BBD-A2EC-902C64EBD1E5}"/>
              </a:ext>
            </a:extLst>
          </p:cNvPr>
          <p:cNvGrpSpPr/>
          <p:nvPr/>
        </p:nvGrpSpPr>
        <p:grpSpPr>
          <a:xfrm>
            <a:off x="609600" y="3801101"/>
            <a:ext cx="7848600" cy="923299"/>
            <a:chOff x="609600" y="3801101"/>
            <a:chExt cx="7848600" cy="923299"/>
          </a:xfrm>
        </p:grpSpPr>
        <p:sp>
          <p:nvSpPr>
            <p:cNvPr id="8" name="Google Shape;306;p21">
              <a:extLst>
                <a:ext uri="{FF2B5EF4-FFF2-40B4-BE49-F238E27FC236}">
                  <a16:creationId xmlns:a16="http://schemas.microsoft.com/office/drawing/2014/main" id="{07F4FE52-7360-047A-CBDA-9CC55CAC01FD}"/>
                </a:ext>
              </a:extLst>
            </p:cNvPr>
            <p:cNvSpPr/>
            <p:nvPr/>
          </p:nvSpPr>
          <p:spPr>
            <a:xfrm>
              <a:off x="609600" y="3801101"/>
              <a:ext cx="3744000" cy="923299"/>
            </a:xfrm>
            <a:custGeom>
              <a:avLst/>
              <a:gdLst/>
              <a:ahLst/>
              <a:cxnLst/>
              <a:rect l="l" t="t" r="r" b="b"/>
              <a:pathLst>
                <a:path w="203884" h="28552" extrusionOk="0">
                  <a:moveTo>
                    <a:pt x="1" y="0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195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algn="ctr"/>
              <a:r>
                <a:rPr lang="pt-PT" sz="1600" b="1" dirty="0"/>
                <a:t>↑</a:t>
              </a:r>
              <a:r>
                <a:rPr lang="pt-PT" sz="1600" dirty="0"/>
                <a:t> </a:t>
              </a:r>
              <a:r>
                <a:rPr lang="pt-PT" sz="1600" dirty="0" err="1"/>
                <a:t>brain-derived</a:t>
              </a:r>
              <a:r>
                <a:rPr lang="pt-PT" sz="1600" dirty="0"/>
                <a:t> </a:t>
              </a:r>
              <a:r>
                <a:rPr lang="pt-PT" sz="1600" dirty="0" err="1"/>
                <a:t>neurotrophic</a:t>
              </a:r>
              <a:r>
                <a:rPr lang="pt-PT" sz="1600" dirty="0"/>
                <a:t> </a:t>
              </a:r>
              <a:r>
                <a:rPr lang="pt-PT" sz="1600" dirty="0" err="1"/>
                <a:t>factor</a:t>
              </a:r>
              <a:r>
                <a:rPr lang="pt-PT" sz="1600" dirty="0"/>
                <a:t> (BDNF), mRNA, </a:t>
              </a:r>
              <a:r>
                <a:rPr lang="pt-PT" sz="1600" dirty="0" err="1"/>
                <a:t>synaptophysin</a:t>
              </a:r>
              <a:r>
                <a:rPr lang="pt-PT" sz="1600" dirty="0"/>
                <a:t> </a:t>
              </a:r>
              <a:r>
                <a:rPr lang="pt-PT" sz="1600" dirty="0" err="1"/>
                <a:t>and</a:t>
              </a:r>
              <a:r>
                <a:rPr lang="pt-PT" sz="1600" dirty="0"/>
                <a:t> </a:t>
              </a:r>
              <a:r>
                <a:rPr lang="pt-PT" sz="1600" dirty="0" err="1"/>
                <a:t>neurofilaments</a:t>
              </a:r>
              <a:r>
                <a:rPr lang="pt-PT" sz="1600" dirty="0"/>
                <a:t>. </a:t>
              </a:r>
              <a:endParaRPr sz="1600" dirty="0"/>
            </a:p>
          </p:txBody>
        </p:sp>
        <p:sp>
          <p:nvSpPr>
            <p:cNvPr id="11" name="Google Shape;306;p21">
              <a:extLst>
                <a:ext uri="{FF2B5EF4-FFF2-40B4-BE49-F238E27FC236}">
                  <a16:creationId xmlns:a16="http://schemas.microsoft.com/office/drawing/2014/main" id="{C11308BB-2D65-FC11-747A-561952351DD5}"/>
                </a:ext>
              </a:extLst>
            </p:cNvPr>
            <p:cNvSpPr/>
            <p:nvPr/>
          </p:nvSpPr>
          <p:spPr>
            <a:xfrm>
              <a:off x="4714200" y="3801101"/>
              <a:ext cx="3744000" cy="923299"/>
            </a:xfrm>
            <a:custGeom>
              <a:avLst/>
              <a:gdLst/>
              <a:ahLst/>
              <a:cxnLst/>
              <a:rect l="l" t="t" r="r" b="b"/>
              <a:pathLst>
                <a:path w="203884" h="28552" extrusionOk="0">
                  <a:moveTo>
                    <a:pt x="1" y="0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195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algn="ctr"/>
              <a:r>
                <a:rPr lang="pt-PT" sz="1600" b="1" dirty="0"/>
                <a:t>↑ </a:t>
              </a:r>
              <a:r>
                <a:rPr lang="en-US" sz="16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dopamine overflow, maximum rate of dopamine clearance, and striatal transcription factor (c-</a:t>
              </a:r>
              <a:r>
                <a:rPr lang="en-US" sz="1600" kern="1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fos</a:t>
              </a:r>
              <a:r>
                <a:rPr lang="en-US" sz="1600" kern="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) expression.</a:t>
              </a:r>
              <a:r>
                <a:rPr lang="pt-PT" sz="1600" dirty="0">
                  <a:effectLst/>
                </a:rPr>
                <a:t> </a:t>
              </a:r>
              <a:endParaRPr sz="1600" dirty="0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6989897-5DA1-0DF3-3B1B-79A66F855A8C}"/>
              </a:ext>
            </a:extLst>
          </p:cNvPr>
          <p:cNvGrpSpPr/>
          <p:nvPr/>
        </p:nvGrpSpPr>
        <p:grpSpPr>
          <a:xfrm>
            <a:off x="622663" y="2177986"/>
            <a:ext cx="4649537" cy="1569630"/>
            <a:chOff x="622663" y="2177986"/>
            <a:chExt cx="4649537" cy="1569630"/>
          </a:xfrm>
        </p:grpSpPr>
        <p:sp>
          <p:nvSpPr>
            <p:cNvPr id="2" name="Google Shape;306;p21">
              <a:extLst>
                <a:ext uri="{FF2B5EF4-FFF2-40B4-BE49-F238E27FC236}">
                  <a16:creationId xmlns:a16="http://schemas.microsoft.com/office/drawing/2014/main" id="{70489457-CF1E-1ADD-66A2-9378002F9B5E}"/>
                </a:ext>
              </a:extLst>
            </p:cNvPr>
            <p:cNvSpPr/>
            <p:nvPr/>
          </p:nvSpPr>
          <p:spPr>
            <a:xfrm>
              <a:off x="622663" y="2177986"/>
              <a:ext cx="3810000" cy="1569630"/>
            </a:xfrm>
            <a:custGeom>
              <a:avLst/>
              <a:gdLst/>
              <a:ahLst/>
              <a:cxnLst/>
              <a:rect l="l" t="t" r="r" b="b"/>
              <a:pathLst>
                <a:path w="203884" h="28552" extrusionOk="0">
                  <a:moveTo>
                    <a:pt x="1" y="0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0"/>
                  </a:lnTo>
                  <a:close/>
                </a:path>
              </a:pathLst>
            </a:custGeom>
            <a:solidFill>
              <a:srgbClr val="87386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0000" tIns="91425" rIns="270000" bIns="91425" anchor="ctr" anchorCtr="0">
              <a:spAutoFit/>
            </a:bodyPr>
            <a:lstStyle/>
            <a:p>
              <a:pPr algn="just"/>
              <a:r>
                <a:rPr lang="pt-PT" dirty="0">
                  <a:solidFill>
                    <a:schemeClr val="bg1"/>
                  </a:solidFill>
                </a:rPr>
                <a:t>Many studies show </a:t>
              </a:r>
              <a:r>
                <a:rPr lang="pt-PT" dirty="0" err="1">
                  <a:solidFill>
                    <a:schemeClr val="bg1"/>
                  </a:solidFill>
                </a:rPr>
                <a:t>contradictory</a:t>
              </a:r>
              <a:r>
                <a:rPr lang="pt-PT" dirty="0">
                  <a:solidFill>
                    <a:schemeClr val="bg1"/>
                  </a:solidFill>
                </a:rPr>
                <a:t> results: </a:t>
              </a:r>
              <a:r>
                <a:rPr lang="pt-PT" b="1" dirty="0">
                  <a:solidFill>
                    <a:schemeClr val="bg1"/>
                  </a:solidFill>
                </a:rPr>
                <a:t>MPH</a:t>
              </a:r>
              <a:r>
                <a:rPr lang="pt-PT" dirty="0">
                  <a:solidFill>
                    <a:schemeClr val="bg1"/>
                  </a:solidFill>
                </a:rPr>
                <a:t> and </a:t>
              </a:r>
              <a:r>
                <a:rPr lang="pt-PT" b="1" dirty="0">
                  <a:solidFill>
                    <a:schemeClr val="bg1"/>
                  </a:solidFill>
                </a:rPr>
                <a:t>AMPH-</a:t>
              </a:r>
              <a:r>
                <a:rPr lang="pt-PT" b="1" dirty="0" err="1">
                  <a:solidFill>
                    <a:schemeClr val="bg1"/>
                  </a:solidFill>
                </a:rPr>
                <a:t>induced</a:t>
              </a:r>
              <a:r>
                <a:rPr lang="pt-PT" dirty="0">
                  <a:solidFill>
                    <a:schemeClr val="bg1"/>
                  </a:solidFill>
                </a:rPr>
                <a:t> </a:t>
              </a:r>
              <a:r>
                <a:rPr lang="pt-PT" b="1" dirty="0" err="1">
                  <a:solidFill>
                    <a:schemeClr val="bg1"/>
                  </a:solidFill>
                </a:rPr>
                <a:t>improvement</a:t>
              </a:r>
              <a:r>
                <a:rPr lang="pt-PT" dirty="0">
                  <a:solidFill>
                    <a:schemeClr val="bg1"/>
                  </a:solidFill>
                </a:rPr>
                <a:t> and </a:t>
              </a:r>
              <a:r>
                <a:rPr lang="pt-PT" b="1" dirty="0">
                  <a:solidFill>
                    <a:schemeClr val="bg1"/>
                  </a:solidFill>
                </a:rPr>
                <a:t>no </a:t>
              </a:r>
              <a:r>
                <a:rPr lang="pt-PT" b="1" dirty="0" err="1">
                  <a:solidFill>
                    <a:schemeClr val="bg1"/>
                  </a:solidFill>
                </a:rPr>
                <a:t>improvement</a:t>
              </a:r>
              <a:r>
                <a:rPr lang="pt-PT" b="1" dirty="0">
                  <a:solidFill>
                    <a:schemeClr val="bg1"/>
                  </a:solidFill>
                </a:rPr>
                <a:t> </a:t>
              </a:r>
              <a:r>
                <a:rPr lang="pt-PT" b="1" dirty="0" err="1">
                  <a:solidFill>
                    <a:schemeClr val="bg1"/>
                  </a:solidFill>
                </a:rPr>
                <a:t>following</a:t>
              </a:r>
              <a:r>
                <a:rPr lang="pt-PT" b="1" dirty="0">
                  <a:solidFill>
                    <a:schemeClr val="bg1"/>
                  </a:solidFill>
                </a:rPr>
                <a:t> neuronal </a:t>
              </a:r>
              <a:r>
                <a:rPr lang="pt-PT" b="1" dirty="0" err="1">
                  <a:solidFill>
                    <a:schemeClr val="bg1"/>
                  </a:solidFill>
                </a:rPr>
                <a:t>injury</a:t>
              </a:r>
              <a:r>
                <a:rPr lang="pt-PT" b="1" dirty="0">
                  <a:solidFill>
                    <a:schemeClr val="bg1"/>
                  </a:solidFill>
                </a:rPr>
                <a:t>.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3" name="Triângulo 2">
              <a:extLst>
                <a:ext uri="{FF2B5EF4-FFF2-40B4-BE49-F238E27FC236}">
                  <a16:creationId xmlns:a16="http://schemas.microsoft.com/office/drawing/2014/main" id="{0723118A-7B6D-36FB-0065-C107061711FF}"/>
                </a:ext>
              </a:extLst>
            </p:cNvPr>
            <p:cNvSpPr/>
            <p:nvPr/>
          </p:nvSpPr>
          <p:spPr>
            <a:xfrm rot="5400000">
              <a:off x="4176000" y="2545200"/>
              <a:ext cx="1353600" cy="838800"/>
            </a:xfrm>
            <a:prstGeom prst="triangle">
              <a:avLst/>
            </a:prstGeom>
            <a:solidFill>
              <a:srgbClr val="873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745A85D-33FC-10BA-3E83-5C41CB2FCA14}"/>
              </a:ext>
            </a:extLst>
          </p:cNvPr>
          <p:cNvSpPr/>
          <p:nvPr/>
        </p:nvSpPr>
        <p:spPr>
          <a:xfrm>
            <a:off x="5334000" y="2501888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But</a:t>
            </a:r>
            <a:r>
              <a:rPr lang="pt-PT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PT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</a:t>
            </a:r>
            <a:r>
              <a:rPr lang="pt-PT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584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04F326-65EB-4336-8C2B-B7016DD553EB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Aim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E106281-4A4E-DACA-64BA-5A5620FC9525}"/>
              </a:ext>
            </a:extLst>
          </p:cNvPr>
          <p:cNvGrpSpPr/>
          <p:nvPr/>
        </p:nvGrpSpPr>
        <p:grpSpPr>
          <a:xfrm>
            <a:off x="1104900" y="2590800"/>
            <a:ext cx="6934200" cy="2438399"/>
            <a:chOff x="1104900" y="2590800"/>
            <a:chExt cx="6934200" cy="2438399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C395542-9D21-40CA-B294-9D7B438CFD21}"/>
                </a:ext>
              </a:extLst>
            </p:cNvPr>
            <p:cNvGrpSpPr/>
            <p:nvPr/>
          </p:nvGrpSpPr>
          <p:grpSpPr>
            <a:xfrm>
              <a:off x="1104900" y="2676937"/>
              <a:ext cx="6934200" cy="2352262"/>
              <a:chOff x="1104900" y="2676937"/>
              <a:chExt cx="6934200" cy="2352262"/>
            </a:xfrm>
          </p:grpSpPr>
          <p:sp>
            <p:nvSpPr>
              <p:cNvPr id="2" name="Moldura 1">
                <a:extLst>
                  <a:ext uri="{FF2B5EF4-FFF2-40B4-BE49-F238E27FC236}">
                    <a16:creationId xmlns:a16="http://schemas.microsoft.com/office/drawing/2014/main" id="{5808BFA9-6299-8DD1-8B79-A1BC183783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4900" y="2676937"/>
                <a:ext cx="6934200" cy="2352262"/>
              </a:xfrm>
              <a:prstGeom prst="frame">
                <a:avLst>
                  <a:gd name="adj1" fmla="val 0"/>
                </a:avLst>
              </a:prstGeom>
              <a:ln w="76200">
                <a:solidFill>
                  <a:srgbClr val="4CA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Google Shape;684;p36">
                <a:extLst>
                  <a:ext uri="{FF2B5EF4-FFF2-40B4-BE49-F238E27FC236}">
                    <a16:creationId xmlns:a16="http://schemas.microsoft.com/office/drawing/2014/main" id="{F44D0C26-99DA-C52C-5D5B-06E7E173E4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3788" y="2837421"/>
                <a:ext cx="6336424" cy="2031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Zilla Slab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Zilla Slab"/>
                    <a:ea typeface="Zilla Slab"/>
                    <a:cs typeface="Zilla Slab"/>
                    <a:sym typeface="Zilla Slab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Zilla Slab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Zilla Slab"/>
                    <a:ea typeface="Zilla Slab"/>
                    <a:cs typeface="Zilla Slab"/>
                    <a:sym typeface="Zilla Slab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Zilla Slab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Zilla Slab"/>
                    <a:ea typeface="Zilla Slab"/>
                    <a:cs typeface="Zilla Slab"/>
                    <a:sym typeface="Zilla Slab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Zilla Slab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Zilla Slab"/>
                    <a:ea typeface="Zilla Slab"/>
                    <a:cs typeface="Zilla Slab"/>
                    <a:sym typeface="Zilla Slab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Zilla Slab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Zilla Slab"/>
                    <a:ea typeface="Zilla Slab"/>
                    <a:cs typeface="Zilla Slab"/>
                    <a:sym typeface="Zilla Slab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Zilla Slab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Zilla Slab"/>
                    <a:ea typeface="Zilla Slab"/>
                    <a:cs typeface="Zilla Slab"/>
                    <a:sym typeface="Zilla Slab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Zilla Slab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Zilla Slab"/>
                    <a:ea typeface="Zilla Slab"/>
                    <a:cs typeface="Zilla Slab"/>
                    <a:sym typeface="Zilla Slab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Zilla Slab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Zilla Slab"/>
                    <a:ea typeface="Zilla Slab"/>
                    <a:cs typeface="Zilla Slab"/>
                    <a:sym typeface="Zilla Slab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Zilla Slab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Zilla Slab"/>
                    <a:ea typeface="Zilla Slab"/>
                    <a:cs typeface="Zilla Slab"/>
                    <a:sym typeface="Zilla Slab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GB" sz="2000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Evaluate </a:t>
                </a:r>
                <a:r>
                  <a:rPr lang="en-GB" sz="2000" b="1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AMPH</a:t>
                </a:r>
                <a:r>
                  <a:rPr lang="en-GB" sz="2000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GB" sz="2000" b="1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MPH</a:t>
                </a:r>
                <a:r>
                  <a:rPr lang="en-GB" sz="2000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b="1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potential</a:t>
                </a:r>
                <a:r>
                  <a:rPr lang="en-GB" sz="2000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, using </a:t>
                </a:r>
                <a:r>
                  <a:rPr lang="en-GB" sz="2000" b="1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clinically relevant concentrations</a:t>
                </a:r>
                <a:r>
                  <a:rPr lang="en-GB" sz="2000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to promote </a:t>
                </a:r>
                <a:r>
                  <a:rPr lang="en-GB" sz="2000" b="1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neurite outgrowth </a:t>
                </a:r>
                <a:r>
                  <a:rPr lang="en-GB" sz="2000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GB" sz="2000" b="1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synaptogenesis</a:t>
                </a:r>
                <a:r>
                  <a:rPr lang="en-GB" sz="2000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GB" sz="2000" b="1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undifferentiated SH-SY5Y neuronal cells </a:t>
                </a:r>
                <a:r>
                  <a:rPr lang="en-GB" sz="2000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in an </a:t>
                </a:r>
                <a:r>
                  <a:rPr lang="en-GB" sz="2000" b="1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acute exposure paradigm </a:t>
                </a:r>
                <a:r>
                  <a:rPr lang="en-GB" sz="2000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GB" sz="2000" b="1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96 hours</a:t>
                </a:r>
                <a:r>
                  <a:rPr lang="en-GB" sz="2000" dirty="0">
                    <a:effectLst/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sz="2000" dirty="0">
                    <a:effectLst/>
                    <a:latin typeface="+mn-lt"/>
                  </a:rPr>
                  <a:t> </a:t>
                </a:r>
                <a:endParaRPr lang="en-GB" sz="2000" dirty="0">
                  <a:latin typeface="+mn-lt"/>
                </a:endParaRPr>
              </a:p>
            </p:txBody>
          </p:sp>
        </p:grp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CA79843-8E0D-57EC-C180-02ECACFA13A0}"/>
                </a:ext>
              </a:extLst>
            </p:cNvPr>
            <p:cNvSpPr/>
            <p:nvPr/>
          </p:nvSpPr>
          <p:spPr>
            <a:xfrm>
              <a:off x="3173374" y="2590800"/>
              <a:ext cx="2797252" cy="172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EA5DA9D9-BCE9-A337-6526-DB6A8A3E0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54" y="1828800"/>
            <a:ext cx="762346" cy="76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6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A53793A-3212-5F88-A1CD-0F22CBA96DB8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Methodology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02C5E4-6CB8-E7D0-6AE6-4AEEEBCC5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114800"/>
            <a:ext cx="648000" cy="6480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C8A336A7-4105-2CCC-CE1F-288FAEFBAA2E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1" y="2438400"/>
            <a:ext cx="1219199" cy="936000"/>
            <a:chOff x="449765" y="1305134"/>
            <a:chExt cx="1921125" cy="1474881"/>
          </a:xfrm>
        </p:grpSpPr>
        <p:pic>
          <p:nvPicPr>
            <p:cNvPr id="5" name="Picture 2" descr="Tissue Culture Plate Icon - Free PNG &amp; SVG 1702276 - Noun ...">
              <a:extLst>
                <a:ext uri="{FF2B5EF4-FFF2-40B4-BE49-F238E27FC236}">
                  <a16:creationId xmlns:a16="http://schemas.microsoft.com/office/drawing/2014/main" id="{8238357D-A729-C715-EBB7-EC679176D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986" y="1305134"/>
              <a:ext cx="1216684" cy="1216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Google Shape;334;p42">
              <a:extLst>
                <a:ext uri="{FF2B5EF4-FFF2-40B4-BE49-F238E27FC236}">
                  <a16:creationId xmlns:a16="http://schemas.microsoft.com/office/drawing/2014/main" id="{1D4A9791-F950-F59A-670D-8C7C135E67A8}"/>
                </a:ext>
              </a:extLst>
            </p:cNvPr>
            <p:cNvSpPr txBox="1">
              <a:spLocks/>
            </p:cNvSpPr>
            <p:nvPr/>
          </p:nvSpPr>
          <p:spPr>
            <a:xfrm>
              <a:off x="449765" y="2242515"/>
              <a:ext cx="1921125" cy="5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Darker Grotesque Medium"/>
                <a:buChar char="●"/>
                <a:defRPr sz="15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○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■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●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○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■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●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○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■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Zilla Slab"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Zilla Slab"/>
                  <a:sym typeface="Zilla Slab"/>
                </a:rPr>
                <a:t>SH-SY5Y cells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Zilla Slab"/>
                <a:buNone/>
                <a:tabLst/>
                <a:defRPr/>
              </a:pPr>
              <a:r>
                <a:rPr lang="en-GB" sz="900" b="1" dirty="0">
                  <a:solidFill>
                    <a:srgbClr val="000000"/>
                  </a:solidFill>
                  <a:latin typeface="+mn-lt"/>
                  <a:ea typeface="Zilla Slab"/>
                  <a:sym typeface="Zilla Slab"/>
                </a:rPr>
                <a:t>(6 250 cells/cm</a:t>
              </a:r>
              <a:r>
                <a:rPr lang="en-GB" sz="900" b="1" baseline="30000" dirty="0">
                  <a:solidFill>
                    <a:srgbClr val="000000"/>
                  </a:solidFill>
                  <a:latin typeface="+mn-lt"/>
                  <a:ea typeface="Zilla Slab"/>
                  <a:sym typeface="Zilla Slab"/>
                </a:rPr>
                <a:t>2</a:t>
              </a:r>
              <a:r>
                <a:rPr lang="en-GB" sz="900" b="1" dirty="0">
                  <a:solidFill>
                    <a:srgbClr val="000000"/>
                  </a:solidFill>
                  <a:latin typeface="+mn-lt"/>
                  <a:ea typeface="Zilla Slab"/>
                  <a:sym typeface="Zilla Slab"/>
                </a:rPr>
                <a:t>)</a:t>
              </a:r>
              <a:endPara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Zilla Slab"/>
                <a:sym typeface="Zilla Slab"/>
              </a:endParaRPr>
            </a:p>
          </p:txBody>
        </p:sp>
      </p:grpSp>
      <p:cxnSp>
        <p:nvCxnSpPr>
          <p:cNvPr id="8" name="Google Shape;191;p33">
            <a:extLst>
              <a:ext uri="{FF2B5EF4-FFF2-40B4-BE49-F238E27FC236}">
                <a16:creationId xmlns:a16="http://schemas.microsoft.com/office/drawing/2014/main" id="{ED5B851B-6ADC-A7BD-7706-598D27679FDD}"/>
              </a:ext>
            </a:extLst>
          </p:cNvPr>
          <p:cNvCxnSpPr>
            <a:cxnSpLocks/>
          </p:cNvCxnSpPr>
          <p:nvPr/>
        </p:nvCxnSpPr>
        <p:spPr>
          <a:xfrm rot="10800000">
            <a:off x="1981202" y="2948780"/>
            <a:ext cx="2575930" cy="1900691"/>
          </a:xfrm>
          <a:prstGeom prst="bentConnector3">
            <a:avLst>
              <a:gd name="adj1" fmla="val 95888"/>
            </a:avLst>
          </a:prstGeom>
          <a:noFill/>
          <a:ln w="9525" cap="flat" cmpd="sng">
            <a:solidFill>
              <a:srgbClr val="4CACC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A4CDD88-14E4-4BDF-BF1C-DA731D4362AE}"/>
              </a:ext>
            </a:extLst>
          </p:cNvPr>
          <p:cNvGrpSpPr/>
          <p:nvPr/>
        </p:nvGrpSpPr>
        <p:grpSpPr>
          <a:xfrm>
            <a:off x="5698656" y="2587050"/>
            <a:ext cx="2734136" cy="580581"/>
            <a:chOff x="5795963" y="1525810"/>
            <a:chExt cx="2734136" cy="580581"/>
          </a:xfrm>
        </p:grpSpPr>
        <p:sp>
          <p:nvSpPr>
            <p:cNvPr id="10" name="Google Shape;340;p42">
              <a:extLst>
                <a:ext uri="{FF2B5EF4-FFF2-40B4-BE49-F238E27FC236}">
                  <a16:creationId xmlns:a16="http://schemas.microsoft.com/office/drawing/2014/main" id="{43EBA996-A43C-0501-ACC6-661B725443B2}"/>
                </a:ext>
              </a:extLst>
            </p:cNvPr>
            <p:cNvSpPr/>
            <p:nvPr/>
          </p:nvSpPr>
          <p:spPr>
            <a:xfrm>
              <a:off x="6478099" y="1605350"/>
              <a:ext cx="2052000" cy="4215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F195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Zilla Slab"/>
                  <a:sym typeface="Zilla Slab"/>
                </a:rPr>
                <a:t>MTT reduction assay</a:t>
              </a:r>
            </a:p>
            <a:p>
              <a:pPr algn="ctr">
                <a:defRPr/>
              </a:pPr>
              <a:r>
                <a:rPr lang="en-GB" sz="1200" b="1" dirty="0">
                  <a:ea typeface="Zilla Slab"/>
                  <a:sym typeface="Zilla Slab"/>
                </a:rPr>
                <a:t>NR uptake assay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ea typeface="Darker Grotesque"/>
                <a:cs typeface="Darker Grotesque"/>
                <a:sym typeface="Darker Grotesque"/>
              </a:endParaRPr>
            </a:p>
          </p:txBody>
        </p:sp>
        <p:pic>
          <p:nvPicPr>
            <p:cNvPr id="11" name="Picture 2" descr="SmartReader">
              <a:extLst>
                <a:ext uri="{FF2B5EF4-FFF2-40B4-BE49-F238E27FC236}">
                  <a16:creationId xmlns:a16="http://schemas.microsoft.com/office/drawing/2014/main" id="{23F5A8C7-B9D8-E794-6482-94AE8A9EC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76" b="94495" l="1299" r="96970">
                          <a14:foregroundMark x1="54978" y1="29817" x2="39827" y2="81651"/>
                          <a14:foregroundMark x1="13420" y1="76147" x2="42857" y2="23394"/>
                          <a14:foregroundMark x1="42857" y1="23394" x2="48918" y2="17890"/>
                          <a14:foregroundMark x1="66667" y1="22018" x2="59307" y2="71101"/>
                          <a14:foregroundMark x1="64502" y1="76147" x2="93074" y2="38991"/>
                          <a14:foregroundMark x1="93074" y1="38991" x2="95671" y2="30734"/>
                          <a14:foregroundMark x1="92641" y1="27523" x2="49784" y2="17431"/>
                          <a14:foregroundMark x1="49784" y1="17431" x2="49351" y2="16514"/>
                          <a14:foregroundMark x1="46753" y1="6881" x2="87446" y2="18807"/>
                          <a14:foregroundMark x1="95671" y1="24771" x2="95671" y2="36697"/>
                          <a14:foregroundMark x1="96104" y1="22936" x2="96104" y2="36697"/>
                          <a14:foregroundMark x1="96970" y1="25229" x2="96970" y2="32569"/>
                          <a14:foregroundMark x1="43723" y1="9633" x2="18615" y2="61927"/>
                          <a14:foregroundMark x1="34632" y1="13761" x2="1299" y2="71560"/>
                          <a14:foregroundMark x1="28571" y1="84404" x2="56710" y2="86697"/>
                          <a14:foregroundMark x1="62771" y1="94954" x2="40260" y2="87156"/>
                          <a14:foregroundMark x1="10823" y1="91743" x2="16883" y2="92661"/>
                          <a14:foregroundMark x1="17749" y1="93119" x2="22078" y2="88532"/>
                          <a14:foregroundMark x1="5097" y1="90842" x2="3761" y2="90654"/>
                          <a14:foregroundMark x1="8225" y1="91284" x2="6219" y2="91001"/>
                          <a14:foregroundMark x1="41558" y1="1376" x2="54113" y2="2294"/>
                          <a14:backgroundMark x1="6494" y1="30734" x2="6494" y2="30734"/>
                          <a14:backgroundMark x1="6494" y1="28899" x2="14719" y2="11927"/>
                          <a14:backgroundMark x1="14719" y1="11927" x2="15584" y2="11009"/>
                          <a14:backgroundMark x1="80087" y1="2752" x2="90476" y2="3670"/>
                          <a14:backgroundMark x1="866" y1="91743" x2="0" y2="92202"/>
                          <a14:backgroundMark x1="433" y1="91284" x2="3030" y2="91743"/>
                          <a14:backgroundMark x1="4329" y1="91743" x2="5195" y2="92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1525810"/>
              <a:ext cx="615203" cy="580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2DBE78A-3622-356F-3920-18C1B6A550E9}"/>
              </a:ext>
            </a:extLst>
          </p:cNvPr>
          <p:cNvGrpSpPr/>
          <p:nvPr/>
        </p:nvGrpSpPr>
        <p:grpSpPr>
          <a:xfrm>
            <a:off x="5698656" y="4572785"/>
            <a:ext cx="2734136" cy="720656"/>
            <a:chOff x="5795963" y="3506822"/>
            <a:chExt cx="2734136" cy="720656"/>
          </a:xfrm>
        </p:grpSpPr>
        <p:pic>
          <p:nvPicPr>
            <p:cNvPr id="14" name="Picture 6" descr="Western Blot- Definition, Principle, Steps, Results, Applications">
              <a:extLst>
                <a:ext uri="{FF2B5EF4-FFF2-40B4-BE49-F238E27FC236}">
                  <a16:creationId xmlns:a16="http://schemas.microsoft.com/office/drawing/2014/main" id="{1B041F20-D461-E348-4F8B-A66E005F5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102" b="91614" l="5667" r="19600">
                          <a14:foregroundMark x1="5733" y1="70140" x2="5733" y2="70521"/>
                          <a14:foregroundMark x1="18800" y1="70775" x2="18800" y2="72427"/>
                          <a14:foregroundMark x1="19533" y1="67598" x2="19600" y2="68107"/>
                          <a14:foregroundMark x1="18200" y1="62516" x2="18200" y2="62516"/>
                          <a14:foregroundMark x1="12067" y1="83609" x2="9200" y2="83736"/>
                          <a14:foregroundMark x1="9200" y1="83736" x2="14067" y2="85133"/>
                          <a14:foregroundMark x1="14800" y1="82846" x2="9467" y2="87294"/>
                          <a14:foregroundMark x1="9467" y1="87294" x2="12667" y2="88183"/>
                          <a14:foregroundMark x1="12667" y1="88183" x2="15067" y2="86912"/>
                          <a14:foregroundMark x1="15067" y1="86912" x2="14533" y2="81957"/>
                          <a14:foregroundMark x1="14533" y1="81957" x2="12000" y2="80940"/>
                          <a14:foregroundMark x1="12000" y1="80940" x2="10600" y2="81067"/>
                          <a14:foregroundMark x1="15600" y1="80686" x2="15800" y2="87548"/>
                          <a14:foregroundMark x1="16200" y1="89072" x2="10400" y2="89199"/>
                          <a14:foregroundMark x1="10400" y1="89199" x2="10067" y2="88945"/>
                          <a14:foregroundMark x1="9000" y1="89708" x2="12000" y2="89835"/>
                          <a14:foregroundMark x1="12000" y1="89835" x2="12467" y2="89708"/>
                          <a14:foregroundMark x1="15133" y1="90470" x2="12667" y2="89835"/>
                          <a14:foregroundMark x1="12667" y1="89835" x2="12667" y2="89835"/>
                          <a14:foregroundMark x1="13267" y1="90978" x2="9933" y2="90724"/>
                          <a14:foregroundMark x1="9000" y1="90597" x2="10867" y2="90724"/>
                          <a14:foregroundMark x1="12800" y1="91614" x2="11933" y2="91614"/>
                          <a14:foregroundMark x1="9533" y1="72300" x2="9733" y2="72681"/>
                          <a14:foregroundMark x1="19000" y1="70648" x2="19000" y2="72681"/>
                          <a14:foregroundMark x1="12502" y1="70166" x2="13200" y2="68615"/>
                          <a14:foregroundMark x1="11504" y1="71693" x2="11000" y2="72173"/>
                          <a14:foregroundMark x1="11940" y1="72438" x2="11200" y2="72681"/>
                          <a14:foregroundMark x1="17800" y1="62008" x2="16867" y2="63787"/>
                          <a14:foregroundMark x1="15067" y1="62135" x2="13667" y2="65820"/>
                          <a14:foregroundMark x1="9200" y1="70521" x2="8933" y2="72046"/>
                          <a14:foregroundMark x1="7667" y1="69632" x2="7800" y2="69759"/>
                          <a14:foregroundMark x1="8533" y1="69886" x2="6400" y2="68488"/>
                          <a14:foregroundMark x1="6400" y1="68488" x2="9067" y2="71283"/>
                          <a14:foregroundMark x1="9067" y1="71283" x2="8533" y2="70394"/>
                          <a14:foregroundMark x1="16733" y1="69759" x2="14667" y2="68234"/>
                          <a14:foregroundMark x1="14667" y1="68234" x2="15200" y2="72427"/>
                          <a14:foregroundMark x1="15200" y1="72427" x2="15733" y2="68742"/>
                          <a14:foregroundMark x1="16067" y1="67726" x2="18200" y2="68869"/>
                          <a14:foregroundMark x1="13533" y1="72718" x2="13533" y2="74841"/>
                          <a14:foregroundMark x1="13533" y1="69886" x2="13533" y2="71926"/>
                          <a14:foregroundMark x1="8200" y1="73825" x2="9400" y2="73698"/>
                          <a14:foregroundMark x1="10333" y1="72935" x2="9467" y2="73571"/>
                          <a14:foregroundMark x1="10000" y1="73698" x2="8600" y2="74079"/>
                          <a14:foregroundMark x1="18533" y1="65947" x2="18600" y2="64549"/>
                          <a14:foregroundMark x1="17467" y1="62135" x2="16467" y2="65565"/>
                          <a14:foregroundMark x1="12933" y1="72173" x2="11133" y2="73062"/>
                          <a14:backgroundMark x1="12933" y1="70902" x2="12618" y2="71382"/>
                          <a14:backgroundMark x1="14267" y1="62770" x2="14200" y2="65565"/>
                          <a14:backgroundMark x1="13800" y1="66201" x2="14733" y2="614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8" t="59180" r="79608" b="6250"/>
            <a:stretch/>
          </p:blipFill>
          <p:spPr bwMode="auto">
            <a:xfrm>
              <a:off x="5795963" y="3506822"/>
              <a:ext cx="627166" cy="720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Google Shape;340;p42">
              <a:extLst>
                <a:ext uri="{FF2B5EF4-FFF2-40B4-BE49-F238E27FC236}">
                  <a16:creationId xmlns:a16="http://schemas.microsoft.com/office/drawing/2014/main" id="{F43C95C8-99A4-D33F-7795-AD751AD02E43}"/>
                </a:ext>
              </a:extLst>
            </p:cNvPr>
            <p:cNvSpPr/>
            <p:nvPr/>
          </p:nvSpPr>
          <p:spPr>
            <a:xfrm>
              <a:off x="6478099" y="3536677"/>
              <a:ext cx="2052000" cy="660946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F195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Zilla Slab"/>
                  <a:sym typeface="Zilla Slab"/>
                </a:rPr>
                <a:t>Western Blot analysis of Synaptophysin, GAP43 and PSD95</a:t>
              </a:r>
              <a:endPara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ea typeface="Darker Grotesque"/>
                <a:cs typeface="Darker Grotesque"/>
                <a:sym typeface="Darker Grotesque"/>
              </a:endParaRP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24AF855-BDE0-1D9D-0C4D-0C89D86A694A}"/>
              </a:ext>
            </a:extLst>
          </p:cNvPr>
          <p:cNvGrpSpPr/>
          <p:nvPr/>
        </p:nvGrpSpPr>
        <p:grpSpPr>
          <a:xfrm>
            <a:off x="5698656" y="3580026"/>
            <a:ext cx="2734136" cy="580365"/>
            <a:chOff x="5795963" y="2676855"/>
            <a:chExt cx="2734136" cy="580365"/>
          </a:xfrm>
        </p:grpSpPr>
        <p:pic>
          <p:nvPicPr>
            <p:cNvPr id="17" name="Picture 10" descr="182 Digital Microscope Camera Illustrations &amp; Clip Art - iStock">
              <a:extLst>
                <a:ext uri="{FF2B5EF4-FFF2-40B4-BE49-F238E27FC236}">
                  <a16:creationId xmlns:a16="http://schemas.microsoft.com/office/drawing/2014/main" id="{0C6F52B7-E4A3-804F-CDF3-AFF24F605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22" b="97531" l="9804" r="92484">
                          <a14:foregroundMark x1="23203" y1="7407" x2="23203" y2="6173"/>
                          <a14:foregroundMark x1="21895" y1="2822" x2="22712" y2="3175"/>
                          <a14:foregroundMark x1="23856" y1="25573" x2="31536" y2="25750"/>
                          <a14:foregroundMark x1="21732" y1="51675" x2="18954" y2="56261"/>
                          <a14:foregroundMark x1="14052" y1="63492" x2="18464" y2="66314"/>
                          <a14:foregroundMark x1="30392" y1="61199" x2="36765" y2="60317"/>
                          <a14:foregroundMark x1="50327" y1="58554" x2="63889" y2="65256"/>
                          <a14:foregroundMark x1="63889" y1="65256" x2="64706" y2="66490"/>
                          <a14:foregroundMark x1="76144" y1="93298" x2="84314" y2="92945"/>
                          <a14:foregroundMark x1="92157" y1="89418" x2="92647" y2="89594"/>
                          <a14:foregroundMark x1="81536" y1="97531" x2="79902" y2="97178"/>
                          <a14:foregroundMark x1="29575" y1="36861" x2="29575" y2="53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2676855"/>
              <a:ext cx="626400" cy="580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40;p42">
              <a:extLst>
                <a:ext uri="{FF2B5EF4-FFF2-40B4-BE49-F238E27FC236}">
                  <a16:creationId xmlns:a16="http://schemas.microsoft.com/office/drawing/2014/main" id="{746BAA55-1FD0-684A-0B13-593F71FDF55A}"/>
                </a:ext>
              </a:extLst>
            </p:cNvPr>
            <p:cNvSpPr/>
            <p:nvPr/>
          </p:nvSpPr>
          <p:spPr>
            <a:xfrm>
              <a:off x="6478099" y="2756288"/>
              <a:ext cx="2052000" cy="4215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F195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Zilla Slab"/>
                  <a:sym typeface="Zilla Slab"/>
                </a:rPr>
                <a:t>Neurite counting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ea typeface="Darker Grotesque"/>
                <a:cs typeface="Darker Grotesque"/>
                <a:sym typeface="Darker Grotesque"/>
              </a:endParaRPr>
            </a:p>
          </p:txBody>
        </p:sp>
      </p:grpSp>
      <p:cxnSp>
        <p:nvCxnSpPr>
          <p:cNvPr id="19" name="Google Shape;191;p33">
            <a:extLst>
              <a:ext uri="{FF2B5EF4-FFF2-40B4-BE49-F238E27FC236}">
                <a16:creationId xmlns:a16="http://schemas.microsoft.com/office/drawing/2014/main" id="{DA5970EF-5D14-29B8-5DE9-FEB98CB4F97B}"/>
              </a:ext>
            </a:extLst>
          </p:cNvPr>
          <p:cNvCxnSpPr>
            <a:cxnSpLocks/>
          </p:cNvCxnSpPr>
          <p:nvPr/>
        </p:nvCxnSpPr>
        <p:spPr>
          <a:xfrm rot="10800000">
            <a:off x="1981203" y="2724938"/>
            <a:ext cx="3635373" cy="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CACC6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0" name="Google Shape;191;p33">
            <a:extLst>
              <a:ext uri="{FF2B5EF4-FFF2-40B4-BE49-F238E27FC236}">
                <a16:creationId xmlns:a16="http://schemas.microsoft.com/office/drawing/2014/main" id="{5B0F2A4C-92A3-F49B-222E-16EAC40CF9D5}"/>
              </a:ext>
            </a:extLst>
          </p:cNvPr>
          <p:cNvCxnSpPr>
            <a:cxnSpLocks/>
          </p:cNvCxnSpPr>
          <p:nvPr/>
        </p:nvCxnSpPr>
        <p:spPr>
          <a:xfrm rot="10800000">
            <a:off x="1981203" y="4976696"/>
            <a:ext cx="3635373" cy="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CACC6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1" name="Google Shape;191;p33">
            <a:extLst>
              <a:ext uri="{FF2B5EF4-FFF2-40B4-BE49-F238E27FC236}">
                <a16:creationId xmlns:a16="http://schemas.microsoft.com/office/drawing/2014/main" id="{D2BCD791-AA32-66AB-B433-B1FB73F0F1E0}"/>
              </a:ext>
            </a:extLst>
          </p:cNvPr>
          <p:cNvCxnSpPr>
            <a:cxnSpLocks/>
          </p:cNvCxnSpPr>
          <p:nvPr/>
        </p:nvCxnSpPr>
        <p:spPr>
          <a:xfrm flipV="1">
            <a:off x="3137210" y="3894324"/>
            <a:ext cx="2479365" cy="955146"/>
          </a:xfrm>
          <a:prstGeom prst="bentConnector3">
            <a:avLst>
              <a:gd name="adj1" fmla="val 91678"/>
            </a:avLst>
          </a:prstGeom>
          <a:noFill/>
          <a:ln w="9525" cap="flat" cmpd="sng">
            <a:solidFill>
              <a:srgbClr val="4CACC6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AE6B3D0-80F8-0BD3-C141-8C61567538FB}"/>
              </a:ext>
            </a:extLst>
          </p:cNvPr>
          <p:cNvGrpSpPr>
            <a:grpSpLocks noChangeAspect="1"/>
          </p:cNvGrpSpPr>
          <p:nvPr/>
        </p:nvGrpSpPr>
        <p:grpSpPr>
          <a:xfrm>
            <a:off x="762000" y="4462333"/>
            <a:ext cx="1371600" cy="936000"/>
            <a:chOff x="449765" y="1305134"/>
            <a:chExt cx="2161267" cy="1474881"/>
          </a:xfrm>
        </p:grpSpPr>
        <p:pic>
          <p:nvPicPr>
            <p:cNvPr id="23" name="Picture 2" descr="Tissue Culture Plate Icon - Free PNG &amp; SVG 1702276 - Noun ...">
              <a:extLst>
                <a:ext uri="{FF2B5EF4-FFF2-40B4-BE49-F238E27FC236}">
                  <a16:creationId xmlns:a16="http://schemas.microsoft.com/office/drawing/2014/main" id="{2EA184ED-4405-210F-C6C0-A111CCBBB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58" y="1305134"/>
              <a:ext cx="1216683" cy="1216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Google Shape;334;p42">
              <a:extLst>
                <a:ext uri="{FF2B5EF4-FFF2-40B4-BE49-F238E27FC236}">
                  <a16:creationId xmlns:a16="http://schemas.microsoft.com/office/drawing/2014/main" id="{07E39528-C42B-C9A6-29A4-86D8407C3F34}"/>
                </a:ext>
              </a:extLst>
            </p:cNvPr>
            <p:cNvSpPr txBox="1">
              <a:spLocks/>
            </p:cNvSpPr>
            <p:nvPr/>
          </p:nvSpPr>
          <p:spPr>
            <a:xfrm>
              <a:off x="449765" y="2242515"/>
              <a:ext cx="2161267" cy="5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Darker Grotesque Medium"/>
                <a:buChar char="●"/>
                <a:defRPr sz="15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○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■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●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○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■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●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○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■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Zilla Slab"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Zilla Slab"/>
                  <a:sym typeface="Zilla Slab"/>
                </a:rPr>
                <a:t>SH-SY5Y cells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Zilla Slab"/>
                <a:buNone/>
                <a:tabLst/>
                <a:defRPr/>
              </a:pPr>
              <a:r>
                <a:rPr lang="en-GB" sz="900" b="1" dirty="0">
                  <a:solidFill>
                    <a:srgbClr val="000000"/>
                  </a:solidFill>
                  <a:latin typeface="+mn-lt"/>
                  <a:ea typeface="Zilla Slab"/>
                  <a:sym typeface="Zilla Slab"/>
                </a:rPr>
                <a:t>(25 000 cells/cm</a:t>
              </a:r>
              <a:r>
                <a:rPr lang="en-GB" sz="900" b="1" baseline="30000" dirty="0">
                  <a:solidFill>
                    <a:srgbClr val="000000"/>
                  </a:solidFill>
                  <a:latin typeface="+mn-lt"/>
                  <a:ea typeface="Zilla Slab"/>
                  <a:sym typeface="Zilla Slab"/>
                </a:rPr>
                <a:t>2</a:t>
              </a:r>
              <a:r>
                <a:rPr lang="en-GB" sz="900" b="1" dirty="0">
                  <a:solidFill>
                    <a:srgbClr val="000000"/>
                  </a:solidFill>
                  <a:latin typeface="+mn-lt"/>
                  <a:ea typeface="Zilla Slab"/>
                  <a:sym typeface="Zilla Slab"/>
                </a:rPr>
                <a:t>)</a:t>
              </a:r>
              <a:endPara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Zilla Slab"/>
                <a:sym typeface="Zilla Slab"/>
              </a:endParaRP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E062B1B-AB5D-8050-23B2-4D2C489B3238}"/>
              </a:ext>
            </a:extLst>
          </p:cNvPr>
          <p:cNvGrpSpPr/>
          <p:nvPr/>
        </p:nvGrpSpPr>
        <p:grpSpPr>
          <a:xfrm>
            <a:off x="2294588" y="2971800"/>
            <a:ext cx="3041716" cy="1755391"/>
            <a:chOff x="2294588" y="2971800"/>
            <a:chExt cx="3041716" cy="1755391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598C2BD3-DE48-8541-DA76-DCB5ACD9550E}"/>
                </a:ext>
              </a:extLst>
            </p:cNvPr>
            <p:cNvGrpSpPr/>
            <p:nvPr/>
          </p:nvGrpSpPr>
          <p:grpSpPr>
            <a:xfrm>
              <a:off x="2294588" y="2971800"/>
              <a:ext cx="3041716" cy="1755391"/>
              <a:chOff x="2294588" y="2971800"/>
              <a:chExt cx="3041716" cy="1755391"/>
            </a:xfrm>
          </p:grpSpPr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C672F764-94BB-0310-465B-C62E12075093}"/>
                  </a:ext>
                </a:extLst>
              </p:cNvPr>
              <p:cNvGrpSpPr/>
              <p:nvPr/>
            </p:nvGrpSpPr>
            <p:grpSpPr>
              <a:xfrm>
                <a:off x="2844472" y="2971800"/>
                <a:ext cx="2491832" cy="1755391"/>
                <a:chOff x="2844472" y="2971800"/>
                <a:chExt cx="2491832" cy="1755391"/>
              </a:xfrm>
            </p:grpSpPr>
            <p:grpSp>
              <p:nvGrpSpPr>
                <p:cNvPr id="25" name="Agrupar 24">
                  <a:extLst>
                    <a:ext uri="{FF2B5EF4-FFF2-40B4-BE49-F238E27FC236}">
                      <a16:creationId xmlns:a16="http://schemas.microsoft.com/office/drawing/2014/main" id="{C7BA3D3A-A17C-6656-9B89-C3FC639BDE50}"/>
                    </a:ext>
                  </a:extLst>
                </p:cNvPr>
                <p:cNvGrpSpPr/>
                <p:nvPr/>
              </p:nvGrpSpPr>
              <p:grpSpPr>
                <a:xfrm>
                  <a:off x="2844472" y="2971800"/>
                  <a:ext cx="2491832" cy="1755391"/>
                  <a:chOff x="2844472" y="1702143"/>
                  <a:chExt cx="2491832" cy="1755391"/>
                </a:xfrm>
              </p:grpSpPr>
              <p:grpSp>
                <p:nvGrpSpPr>
                  <p:cNvPr id="26" name="Agrupar 25">
                    <a:extLst>
                      <a:ext uri="{FF2B5EF4-FFF2-40B4-BE49-F238E27FC236}">
                        <a16:creationId xmlns:a16="http://schemas.microsoft.com/office/drawing/2014/main" id="{6E1165D2-519C-0E9A-97B5-6113BD457778}"/>
                      </a:ext>
                    </a:extLst>
                  </p:cNvPr>
                  <p:cNvGrpSpPr/>
                  <p:nvPr/>
                </p:nvGrpSpPr>
                <p:grpSpPr>
                  <a:xfrm>
                    <a:off x="2844472" y="1702143"/>
                    <a:ext cx="2491832" cy="1755391"/>
                    <a:chOff x="2844472" y="1702143"/>
                    <a:chExt cx="2491832" cy="1755391"/>
                  </a:xfrm>
                </p:grpSpPr>
                <p:sp>
                  <p:nvSpPr>
                    <p:cNvPr id="28" name="Seta em Curva 27">
                      <a:extLst>
                        <a:ext uri="{FF2B5EF4-FFF2-40B4-BE49-F238E27FC236}">
                          <a16:creationId xmlns:a16="http://schemas.microsoft.com/office/drawing/2014/main" id="{172C725A-E91C-A9A9-D2BC-48A53B7230FF}"/>
                        </a:ext>
                      </a:extLst>
                    </p:cNvPr>
                    <p:cNvSpPr/>
                    <p:nvPr/>
                  </p:nvSpPr>
                  <p:spPr>
                    <a:xfrm rot="16200000" flipV="1">
                      <a:off x="4105312" y="1170239"/>
                      <a:ext cx="689613" cy="1772363"/>
                    </a:xfrm>
                    <a:prstGeom prst="bentArrow">
                      <a:avLst>
                        <a:gd name="adj1" fmla="val 0"/>
                        <a:gd name="adj2" fmla="val 5318"/>
                        <a:gd name="adj3" fmla="val 11001"/>
                        <a:gd name="adj4" fmla="val 12059"/>
                      </a:avLst>
                    </a:prstGeom>
                    <a:solidFill>
                      <a:srgbClr val="242424"/>
                    </a:solidFill>
                    <a:ln w="6350" cap="flat" cmpd="sng" algn="ctr">
                      <a:solidFill>
                        <a:srgbClr val="242424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4242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29" name="Seta em Curva 28">
                      <a:extLst>
                        <a:ext uri="{FF2B5EF4-FFF2-40B4-BE49-F238E27FC236}">
                          <a16:creationId xmlns:a16="http://schemas.microsoft.com/office/drawing/2014/main" id="{D1356DF5-9DAA-2A94-2DC9-8582C490615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53254" y="2074483"/>
                      <a:ext cx="993734" cy="1772367"/>
                    </a:xfrm>
                    <a:prstGeom prst="bentArrow">
                      <a:avLst>
                        <a:gd name="adj1" fmla="val 0"/>
                        <a:gd name="adj2" fmla="val 3518"/>
                        <a:gd name="adj3" fmla="val 6816"/>
                        <a:gd name="adj4" fmla="val 12059"/>
                      </a:avLst>
                    </a:prstGeom>
                    <a:solidFill>
                      <a:srgbClr val="242424"/>
                    </a:solidFill>
                    <a:ln w="6350" cap="flat" cmpd="sng" algn="ctr">
                      <a:solidFill>
                        <a:srgbClr val="242424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4242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32" name="Google Shape;970;p45">
                      <a:extLst>
                        <a:ext uri="{FF2B5EF4-FFF2-40B4-BE49-F238E27FC236}">
                          <a16:creationId xmlns:a16="http://schemas.microsoft.com/office/drawing/2014/main" id="{0943BFEF-2F21-FB81-4BC8-2D54080E81B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953477" y="1702143"/>
                      <a:ext cx="551723" cy="4000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none" lIns="91425" tIns="91425" rIns="91425" bIns="91425" anchor="t" anchorCtr="0">
                      <a:spAutoFit/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r>
                        <a:rPr lang="en-GB" sz="1400" dirty="0">
                          <a:latin typeface="+mn-lt"/>
                        </a:rPr>
                        <a:t>MPH</a:t>
                      </a:r>
                    </a:p>
                  </p:txBody>
                </p:sp>
                <p:sp>
                  <p:nvSpPr>
                    <p:cNvPr id="33" name="Google Shape;970;p45">
                      <a:extLst>
                        <a:ext uri="{FF2B5EF4-FFF2-40B4-BE49-F238E27FC236}">
                          <a16:creationId xmlns:a16="http://schemas.microsoft.com/office/drawing/2014/main" id="{2BF9D8B2-A60F-7E26-0A08-A226D0FAE116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844472" y="2167104"/>
                      <a:ext cx="660728" cy="4000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none" lIns="91425" tIns="91425" rIns="91425" bIns="91425" anchor="t" anchorCtr="0">
                      <a:spAutoFit/>
                    </a:bodyPr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Montserrat"/>
                        <a:buNone/>
                        <a:defRPr sz="30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r>
                        <a:rPr lang="en-GB" sz="1400" dirty="0">
                          <a:latin typeface="+mn-lt"/>
                        </a:rPr>
                        <a:t>AMPH</a:t>
                      </a:r>
                    </a:p>
                  </p:txBody>
                </p:sp>
              </p:grpSp>
              <p:sp>
                <p:nvSpPr>
                  <p:cNvPr id="27" name="Google Shape;970;p45">
                    <a:extLst>
                      <a:ext uri="{FF2B5EF4-FFF2-40B4-BE49-F238E27FC236}">
                        <a16:creationId xmlns:a16="http://schemas.microsoft.com/office/drawing/2014/main" id="{910B16B4-2E9B-E29C-D905-1A4B3AEE4BC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206751" y="1965401"/>
                    <a:ext cx="298449" cy="3385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none" lIns="91425" tIns="91425" rIns="91425" bIns="91425" anchor="t" anchorCtr="0">
                    <a:sp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3000"/>
                      <a:buFont typeface="Montserrat"/>
                      <a:buNone/>
                      <a:defRPr sz="30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3000"/>
                      <a:buFont typeface="Montserrat"/>
                      <a:buNone/>
                      <a:defRPr sz="30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3000"/>
                      <a:buFont typeface="Montserrat"/>
                      <a:buNone/>
                      <a:defRPr sz="30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3000"/>
                      <a:buFont typeface="Montserrat"/>
                      <a:buNone/>
                      <a:defRPr sz="30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3000"/>
                      <a:buFont typeface="Montserrat"/>
                      <a:buNone/>
                      <a:defRPr sz="30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3000"/>
                      <a:buFont typeface="Montserrat"/>
                      <a:buNone/>
                      <a:defRPr sz="30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3000"/>
                      <a:buFont typeface="Montserrat"/>
                      <a:buNone/>
                      <a:defRPr sz="30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3000"/>
                      <a:buFont typeface="Montserrat"/>
                      <a:buNone/>
                      <a:defRPr sz="30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3000"/>
                      <a:buFont typeface="Montserrat"/>
                      <a:buNone/>
                      <a:defRPr sz="30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defRPr>
                    </a:lvl9pPr>
                  </a:lstStyle>
                  <a:p>
                    <a:r>
                      <a:rPr lang="en-GB" sz="1000" dirty="0">
                        <a:latin typeface="+mn-lt"/>
                      </a:rPr>
                      <a:t>or</a:t>
                    </a:r>
                  </a:p>
                </p:txBody>
              </p:sp>
            </p:grpSp>
            <p:sp>
              <p:nvSpPr>
                <p:cNvPr id="34" name="Google Shape;970;p45">
                  <a:extLst>
                    <a:ext uri="{FF2B5EF4-FFF2-40B4-BE49-F238E27FC236}">
                      <a16:creationId xmlns:a16="http://schemas.microsoft.com/office/drawing/2014/main" id="{3F14E986-D50D-DD70-67BF-F9B2AF33E73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06751" y="3700076"/>
                  <a:ext cx="298449" cy="3385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non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000"/>
                    <a:buFont typeface="Montserrat"/>
                    <a:buNone/>
                    <a:defRPr sz="3000" b="1" i="0" u="none" strike="noStrike" cap="none">
                      <a:solidFill>
                        <a:schemeClr val="dk1"/>
                      </a:solidFill>
                      <a:latin typeface="Montserrat"/>
                      <a:ea typeface="Montserrat"/>
                      <a:cs typeface="Montserrat"/>
                      <a:sym typeface="Montserrat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000"/>
                    <a:buFont typeface="Montserrat"/>
                    <a:buNone/>
                    <a:defRPr sz="3000" b="1" i="0" u="none" strike="noStrike" cap="none">
                      <a:solidFill>
                        <a:schemeClr val="dk1"/>
                      </a:solidFill>
                      <a:latin typeface="Montserrat"/>
                      <a:ea typeface="Montserrat"/>
                      <a:cs typeface="Montserrat"/>
                      <a:sym typeface="Montserrat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000"/>
                    <a:buFont typeface="Montserrat"/>
                    <a:buNone/>
                    <a:defRPr sz="3000" b="1" i="0" u="none" strike="noStrike" cap="none">
                      <a:solidFill>
                        <a:schemeClr val="dk1"/>
                      </a:solidFill>
                      <a:latin typeface="Montserrat"/>
                      <a:ea typeface="Montserrat"/>
                      <a:cs typeface="Montserrat"/>
                      <a:sym typeface="Montserrat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000"/>
                    <a:buFont typeface="Montserrat"/>
                    <a:buNone/>
                    <a:defRPr sz="3000" b="1" i="0" u="none" strike="noStrike" cap="none">
                      <a:solidFill>
                        <a:schemeClr val="dk1"/>
                      </a:solidFill>
                      <a:latin typeface="Montserrat"/>
                      <a:ea typeface="Montserrat"/>
                      <a:cs typeface="Montserrat"/>
                      <a:sym typeface="Montserrat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000"/>
                    <a:buFont typeface="Montserrat"/>
                    <a:buNone/>
                    <a:defRPr sz="3000" b="1" i="0" u="none" strike="noStrike" cap="none">
                      <a:solidFill>
                        <a:schemeClr val="dk1"/>
                      </a:solidFill>
                      <a:latin typeface="Montserrat"/>
                      <a:ea typeface="Montserrat"/>
                      <a:cs typeface="Montserrat"/>
                      <a:sym typeface="Montserrat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000"/>
                    <a:buFont typeface="Montserrat"/>
                    <a:buNone/>
                    <a:defRPr sz="3000" b="1" i="0" u="none" strike="noStrike" cap="none">
                      <a:solidFill>
                        <a:schemeClr val="dk1"/>
                      </a:solidFill>
                      <a:latin typeface="Montserrat"/>
                      <a:ea typeface="Montserrat"/>
                      <a:cs typeface="Montserrat"/>
                      <a:sym typeface="Montserrat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000"/>
                    <a:buFont typeface="Montserrat"/>
                    <a:buNone/>
                    <a:defRPr sz="3000" b="1" i="0" u="none" strike="noStrike" cap="none">
                      <a:solidFill>
                        <a:schemeClr val="dk1"/>
                      </a:solidFill>
                      <a:latin typeface="Montserrat"/>
                      <a:ea typeface="Montserrat"/>
                      <a:cs typeface="Montserrat"/>
                      <a:sym typeface="Montserrat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000"/>
                    <a:buFont typeface="Montserrat"/>
                    <a:buNone/>
                    <a:defRPr sz="3000" b="1" i="0" u="none" strike="noStrike" cap="none">
                      <a:solidFill>
                        <a:schemeClr val="dk1"/>
                      </a:solidFill>
                      <a:latin typeface="Montserrat"/>
                      <a:ea typeface="Montserrat"/>
                      <a:cs typeface="Montserrat"/>
                      <a:sym typeface="Montserrat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000"/>
                    <a:buFont typeface="Montserrat"/>
                    <a:buNone/>
                    <a:defRPr sz="3000" b="1" i="0" u="none" strike="noStrike" cap="none">
                      <a:solidFill>
                        <a:schemeClr val="dk1"/>
                      </a:solidFill>
                      <a:latin typeface="Montserrat"/>
                      <a:ea typeface="Montserrat"/>
                      <a:cs typeface="Montserrat"/>
                      <a:sym typeface="Montserrat"/>
                    </a:defRPr>
                  </a:lvl9pPr>
                </a:lstStyle>
                <a:p>
                  <a:r>
                    <a:rPr lang="en-GB" sz="1000" dirty="0">
                      <a:latin typeface="+mn-lt"/>
                    </a:rPr>
                    <a:t>or</a:t>
                  </a:r>
                </a:p>
              </p:txBody>
            </p:sp>
          </p:grpSp>
          <p:sp>
            <p:nvSpPr>
              <p:cNvPr id="37" name="Google Shape;970;p45">
                <a:extLst>
                  <a:ext uri="{FF2B5EF4-FFF2-40B4-BE49-F238E27FC236}">
                    <a16:creationId xmlns:a16="http://schemas.microsoft.com/office/drawing/2014/main" id="{186F88B1-D5B3-9CB1-4E66-E9A37F83D0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4588" y="3886200"/>
                <a:ext cx="1210612" cy="615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ontserrat"/>
                  <a:buNone/>
                  <a:defRPr sz="3000" b="1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9pPr>
              </a:lstStyle>
              <a:p>
                <a:r>
                  <a:rPr lang="en-GB" sz="1400" dirty="0">
                    <a:latin typeface="+mn-lt"/>
                  </a:rPr>
                  <a:t>Nerve growth factor beta</a:t>
                </a:r>
              </a:p>
            </p:txBody>
          </p:sp>
        </p:grp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1153B867-4373-F48C-F05D-85E85158CAC9}"/>
                </a:ext>
              </a:extLst>
            </p:cNvPr>
            <p:cNvSpPr txBox="1"/>
            <p:nvPr/>
          </p:nvSpPr>
          <p:spPr>
            <a:xfrm>
              <a:off x="2743200" y="4343400"/>
              <a:ext cx="7620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3350" indent="0">
                <a:buClr>
                  <a:srgbClr val="A094D6"/>
                </a:buClr>
                <a:buSzPts val="1500"/>
                <a:buNone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Lato" panose="020F0502020204030203" pitchFamily="34" charset="0"/>
                  <a:cs typeface="Lato" panose="020F0502020204030203" pitchFamily="34" charset="0"/>
                  <a:sym typeface="Darker Grotesque Medium"/>
                </a:rPr>
                <a:t>(𝛽-NGF)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C4EE67BC-892D-ACE8-2AF6-E30CB5415635}"/>
              </a:ext>
            </a:extLst>
          </p:cNvPr>
          <p:cNvGrpSpPr/>
          <p:nvPr/>
        </p:nvGrpSpPr>
        <p:grpSpPr>
          <a:xfrm>
            <a:off x="2209800" y="4572000"/>
            <a:ext cx="1295400" cy="1277956"/>
            <a:chOff x="2057400" y="4589444"/>
            <a:chExt cx="1295400" cy="1277956"/>
          </a:xfrm>
        </p:grpSpPr>
        <p:sp>
          <p:nvSpPr>
            <p:cNvPr id="47" name="Google Shape;334;p42">
              <a:extLst>
                <a:ext uri="{FF2B5EF4-FFF2-40B4-BE49-F238E27FC236}">
                  <a16:creationId xmlns:a16="http://schemas.microsoft.com/office/drawing/2014/main" id="{9AA6876B-EFFD-204D-E2EF-5462F486AF7F}"/>
                </a:ext>
              </a:extLst>
            </p:cNvPr>
            <p:cNvSpPr txBox="1">
              <a:spLocks/>
            </p:cNvSpPr>
            <p:nvPr/>
          </p:nvSpPr>
          <p:spPr>
            <a:xfrm>
              <a:off x="2057400" y="5267266"/>
              <a:ext cx="1295400" cy="600134"/>
            </a:xfrm>
            <a:prstGeom prst="rect">
              <a:avLst/>
            </a:prstGeom>
            <a:noFill/>
            <a:ln w="12700">
              <a:solidFill>
                <a:srgbClr val="873861"/>
              </a:solidFill>
            </a:ln>
          </p:spPr>
          <p:txBody>
            <a:bodyPr spcFirstLastPara="1" wrap="square" lIns="36000" tIns="91425" rIns="144000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Darker Grotesque Medium"/>
                <a:buChar char="●"/>
                <a:defRPr sz="15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○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■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●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○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■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●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○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arker Grotesque Medium"/>
                <a:buChar char="■"/>
                <a:defRPr sz="1400" b="0" i="0" u="none" strike="noStrike" cap="none">
                  <a:solidFill>
                    <a:schemeClr val="dk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9pPr>
            </a:lstStyle>
            <a:p>
              <a:pPr marL="133350" indent="0" algn="just">
                <a:buClr>
                  <a:srgbClr val="A094D6"/>
                </a:buClr>
                <a:buSzPts val="1500"/>
                <a:buNone/>
                <a:defRPr/>
              </a:pPr>
              <a:r>
                <a:rPr lang="en-GB" sz="900" dirty="0">
                  <a:solidFill>
                    <a:srgbClr val="242424"/>
                  </a:solidFill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Positive control to neurite outgrowth and synaptogenesis </a:t>
              </a:r>
              <a:endParaRPr kumimoji="0" lang="en-GB" sz="90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+mn-lt"/>
                <a:ea typeface="Lato" panose="020F0502020204030203" pitchFamily="34" charset="0"/>
                <a:cs typeface="Lato" panose="020F0502020204030203" pitchFamily="34" charset="0"/>
                <a:sym typeface="Darker Grotesque Medium"/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C0B1255-881E-1570-1E62-B683C0042C8D}"/>
                </a:ext>
              </a:extLst>
            </p:cNvPr>
            <p:cNvSpPr/>
            <p:nvPr/>
          </p:nvSpPr>
          <p:spPr>
            <a:xfrm>
              <a:off x="2420514" y="5191066"/>
              <a:ext cx="569173" cy="122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5" name="Conexão Reta Unidirecional 44">
              <a:extLst>
                <a:ext uri="{FF2B5EF4-FFF2-40B4-BE49-F238E27FC236}">
                  <a16:creationId xmlns:a16="http://schemas.microsoft.com/office/drawing/2014/main" id="{0F02D709-6AB1-C6F6-2150-09D9011AA60A}"/>
                </a:ext>
              </a:extLst>
            </p:cNvPr>
            <p:cNvCxnSpPr>
              <a:cxnSpLocks/>
            </p:cNvCxnSpPr>
            <p:nvPr/>
          </p:nvCxnSpPr>
          <p:spPr>
            <a:xfrm>
              <a:off x="2705100" y="4589444"/>
              <a:ext cx="0" cy="668356"/>
            </a:xfrm>
            <a:prstGeom prst="straightConnector1">
              <a:avLst/>
            </a:prstGeom>
            <a:ln>
              <a:solidFill>
                <a:srgbClr val="87386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813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554B46B-4747-0837-A26A-305E56711539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Results and discussion</a:t>
            </a:r>
          </a:p>
        </p:txBody>
      </p:sp>
      <p:sp>
        <p:nvSpPr>
          <p:cNvPr id="3" name="Google Shape;306;p21">
            <a:extLst>
              <a:ext uri="{FF2B5EF4-FFF2-40B4-BE49-F238E27FC236}">
                <a16:creationId xmlns:a16="http://schemas.microsoft.com/office/drawing/2014/main" id="{AB9581DC-F270-E1DA-8378-D697255ABE33}"/>
              </a:ext>
            </a:extLst>
          </p:cNvPr>
          <p:cNvSpPr/>
          <p:nvPr/>
        </p:nvSpPr>
        <p:spPr>
          <a:xfrm>
            <a:off x="609600" y="2203200"/>
            <a:ext cx="7848600" cy="844800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rgbClr val="F195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270000" bIns="90000" anchor="ctr" anchorCtr="0">
            <a:noAutofit/>
          </a:bodyPr>
          <a:lstStyle/>
          <a:p>
            <a:pPr algn="just"/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b="1" dirty="0" err="1"/>
              <a:t>lower</a:t>
            </a:r>
            <a:r>
              <a:rPr lang="pt-PT" sz="1600" b="1" dirty="0"/>
              <a:t> </a:t>
            </a:r>
            <a:r>
              <a:rPr lang="pt-PT" sz="1600" b="1" dirty="0" err="1"/>
              <a:t>concentration</a:t>
            </a:r>
            <a:r>
              <a:rPr lang="pt-PT" sz="1600" b="1" dirty="0"/>
              <a:t> </a:t>
            </a:r>
            <a:r>
              <a:rPr lang="pt-PT" sz="1600" b="1" dirty="0" err="1"/>
              <a:t>of</a:t>
            </a:r>
            <a:r>
              <a:rPr lang="pt-PT" sz="1600" b="1" dirty="0"/>
              <a:t> AMPH </a:t>
            </a:r>
            <a:r>
              <a:rPr lang="pt-PT" sz="1600" dirty="0" err="1"/>
              <a:t>was</a:t>
            </a:r>
            <a:r>
              <a:rPr lang="pt-PT" sz="1600" dirty="0"/>
              <a:t> </a:t>
            </a:r>
            <a:r>
              <a:rPr lang="pt-PT" sz="1600" b="1" dirty="0" err="1"/>
              <a:t>cytotoxic</a:t>
            </a:r>
            <a:r>
              <a:rPr lang="pt-PT" sz="1600" dirty="0"/>
              <a:t> </a:t>
            </a:r>
            <a:r>
              <a:rPr lang="pt-PT" sz="1600" dirty="0" err="1"/>
              <a:t>at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b="1" dirty="0" err="1"/>
              <a:t>higher</a:t>
            </a:r>
            <a:r>
              <a:rPr lang="pt-PT" sz="1600" b="1" dirty="0"/>
              <a:t> </a:t>
            </a:r>
            <a:r>
              <a:rPr lang="pt-PT" sz="1600" b="1" dirty="0" err="1"/>
              <a:t>cellular</a:t>
            </a:r>
            <a:r>
              <a:rPr lang="pt-PT" sz="1600" b="1" dirty="0"/>
              <a:t> </a:t>
            </a:r>
            <a:r>
              <a:rPr lang="pt-PT" sz="1600" b="1" dirty="0" err="1"/>
              <a:t>density</a:t>
            </a:r>
            <a:r>
              <a:rPr lang="pt-PT" sz="1600" dirty="0"/>
              <a:t>, as </a:t>
            </a:r>
            <a:r>
              <a:rPr lang="pt-PT" sz="1600" dirty="0" err="1"/>
              <a:t>well</a:t>
            </a:r>
            <a:r>
              <a:rPr lang="pt-PT" sz="1600" dirty="0"/>
              <a:t> as </a:t>
            </a:r>
            <a:r>
              <a:rPr lang="pt-PT" sz="1600" b="1" dirty="0"/>
              <a:t>AMPH </a:t>
            </a:r>
            <a:r>
              <a:rPr lang="pt-PT" sz="1600" b="1" dirty="0" err="1"/>
              <a:t>second</a:t>
            </a:r>
            <a:r>
              <a:rPr lang="pt-PT" sz="1600" b="1" dirty="0"/>
              <a:t> </a:t>
            </a:r>
            <a:r>
              <a:rPr lang="pt-PT" sz="1600" b="1" dirty="0" err="1"/>
              <a:t>lower</a:t>
            </a:r>
            <a:r>
              <a:rPr lang="pt-PT" sz="1600" b="1" dirty="0"/>
              <a:t> </a:t>
            </a:r>
            <a:r>
              <a:rPr lang="pt-PT" sz="1600" b="1" dirty="0" err="1"/>
              <a:t>concentration</a:t>
            </a:r>
            <a:r>
              <a:rPr lang="pt-PT" sz="1600" b="1" dirty="0"/>
              <a:t> </a:t>
            </a:r>
            <a:r>
              <a:rPr lang="pt-PT" sz="1600" dirty="0" err="1"/>
              <a:t>induced</a:t>
            </a:r>
            <a:r>
              <a:rPr lang="pt-PT" sz="1600" dirty="0"/>
              <a:t> </a:t>
            </a:r>
            <a:r>
              <a:rPr lang="pt-PT" sz="1600" b="1" dirty="0" err="1"/>
              <a:t>cytotoxicity</a:t>
            </a:r>
            <a:r>
              <a:rPr lang="pt-PT" sz="1600" dirty="0"/>
              <a:t> </a:t>
            </a:r>
            <a:r>
              <a:rPr lang="pt-PT" sz="1600" dirty="0" err="1"/>
              <a:t>at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b="1" dirty="0" err="1"/>
              <a:t>lower</a:t>
            </a:r>
            <a:r>
              <a:rPr lang="pt-PT" sz="1600" b="1" dirty="0"/>
              <a:t> </a:t>
            </a:r>
            <a:r>
              <a:rPr lang="pt-PT" sz="1600" b="1" dirty="0" err="1"/>
              <a:t>cellular</a:t>
            </a:r>
            <a:r>
              <a:rPr lang="pt-PT" sz="1600" b="1" dirty="0"/>
              <a:t> </a:t>
            </a:r>
            <a:r>
              <a:rPr lang="pt-PT" sz="1600" b="1" dirty="0" err="1"/>
              <a:t>density</a:t>
            </a:r>
            <a:r>
              <a:rPr lang="pt-PT" sz="1600" b="1" dirty="0"/>
              <a:t> </a:t>
            </a:r>
            <a:r>
              <a:rPr lang="pt-PT" sz="1600" dirty="0" err="1"/>
              <a:t>after</a:t>
            </a:r>
            <a:r>
              <a:rPr lang="pt-PT" sz="1600" dirty="0"/>
              <a:t> </a:t>
            </a:r>
            <a:r>
              <a:rPr lang="pt-PT" sz="1600" b="1" dirty="0"/>
              <a:t>96-hours </a:t>
            </a:r>
            <a:r>
              <a:rPr lang="pt-PT" sz="1600" dirty="0" err="1"/>
              <a:t>of</a:t>
            </a:r>
            <a:r>
              <a:rPr lang="pt-PT" sz="1600" b="1" dirty="0"/>
              <a:t> </a:t>
            </a:r>
            <a:r>
              <a:rPr lang="pt-PT" sz="1600" b="1" dirty="0" err="1"/>
              <a:t>exposure</a:t>
            </a:r>
            <a:r>
              <a:rPr lang="pt-PT" sz="1600" dirty="0"/>
              <a:t>. </a:t>
            </a:r>
            <a:r>
              <a:rPr lang="pt-PT" sz="1600" b="1" dirty="0"/>
              <a:t>𝛽-NGF </a:t>
            </a:r>
            <a:r>
              <a:rPr lang="pt-PT" sz="1600" b="1" dirty="0" err="1"/>
              <a:t>reduced</a:t>
            </a:r>
            <a:r>
              <a:rPr lang="pt-PT" sz="1600" b="1" dirty="0"/>
              <a:t> </a:t>
            </a:r>
            <a:r>
              <a:rPr lang="pt-PT" sz="1600" b="1" dirty="0" err="1"/>
              <a:t>cytotoxicity</a:t>
            </a:r>
            <a:r>
              <a:rPr lang="pt-PT" sz="1600" b="1" dirty="0"/>
              <a:t> </a:t>
            </a:r>
            <a:r>
              <a:rPr lang="pt-PT" sz="1600" dirty="0" err="1"/>
              <a:t>at</a:t>
            </a:r>
            <a:r>
              <a:rPr lang="pt-PT" sz="1600" b="1" dirty="0"/>
              <a:t> </a:t>
            </a:r>
            <a:r>
              <a:rPr lang="pt-PT" sz="1600" b="1" dirty="0" err="1"/>
              <a:t>both</a:t>
            </a:r>
            <a:r>
              <a:rPr lang="pt-PT" sz="1600" b="1" dirty="0"/>
              <a:t> </a:t>
            </a:r>
            <a:r>
              <a:rPr lang="pt-PT" sz="1600" b="1" dirty="0" err="1"/>
              <a:t>cellular</a:t>
            </a:r>
            <a:r>
              <a:rPr lang="pt-PT" sz="1600" b="1" dirty="0"/>
              <a:t> </a:t>
            </a:r>
            <a:r>
              <a:rPr lang="pt-PT" sz="1600" b="1" dirty="0" err="1"/>
              <a:t>densities</a:t>
            </a:r>
            <a:r>
              <a:rPr lang="pt-PT" sz="1600" dirty="0"/>
              <a:t>.</a:t>
            </a:r>
          </a:p>
        </p:txBody>
      </p:sp>
      <p:sp>
        <p:nvSpPr>
          <p:cNvPr id="7" name="Google Shape;773;p69">
            <a:extLst>
              <a:ext uri="{FF2B5EF4-FFF2-40B4-BE49-F238E27FC236}">
                <a16:creationId xmlns:a16="http://schemas.microsoft.com/office/drawing/2014/main" id="{5D66F17C-D86A-CA3E-1691-66CF140FAE19}"/>
              </a:ext>
            </a:extLst>
          </p:cNvPr>
          <p:cNvSpPr txBox="1">
            <a:spLocks/>
          </p:cNvSpPr>
          <p:nvPr/>
        </p:nvSpPr>
        <p:spPr>
          <a:xfrm>
            <a:off x="684000" y="3110299"/>
            <a:ext cx="7776000" cy="766333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900" b="1" dirty="0" err="1"/>
              <a:t>Table</a:t>
            </a:r>
            <a:r>
              <a:rPr lang="pt-PT" sz="900" b="1" dirty="0"/>
              <a:t> 2</a:t>
            </a:r>
            <a:r>
              <a:rPr lang="pt-PT" sz="900" dirty="0"/>
              <a:t> – </a:t>
            </a:r>
            <a:r>
              <a:rPr lang="pt-PT" sz="900" dirty="0" err="1"/>
              <a:t>Mitochondrial</a:t>
            </a:r>
            <a:r>
              <a:rPr lang="pt-PT" sz="900" dirty="0"/>
              <a:t> </a:t>
            </a:r>
            <a:r>
              <a:rPr lang="pt-PT" sz="900" dirty="0" err="1"/>
              <a:t>and</a:t>
            </a:r>
            <a:r>
              <a:rPr lang="pt-PT" sz="900" dirty="0"/>
              <a:t> </a:t>
            </a:r>
            <a:r>
              <a:rPr lang="pt-PT" sz="900" dirty="0" err="1"/>
              <a:t>lysosomal</a:t>
            </a:r>
            <a:r>
              <a:rPr lang="pt-PT" sz="900" dirty="0"/>
              <a:t> </a:t>
            </a:r>
            <a:r>
              <a:rPr lang="pt-PT" sz="900" dirty="0" err="1"/>
              <a:t>dysfunction</a:t>
            </a:r>
            <a:r>
              <a:rPr lang="pt-PT" sz="900" dirty="0"/>
              <a:t> </a:t>
            </a:r>
            <a:r>
              <a:rPr lang="pt-PT" sz="900" dirty="0" err="1"/>
              <a:t>evaluated</a:t>
            </a:r>
            <a:r>
              <a:rPr lang="pt-PT" sz="900" dirty="0"/>
              <a:t> </a:t>
            </a:r>
            <a:r>
              <a:rPr lang="pt-PT" sz="900" dirty="0" err="1"/>
              <a:t>by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MTT </a:t>
            </a:r>
            <a:r>
              <a:rPr lang="pt-PT" sz="900" dirty="0" err="1"/>
              <a:t>reduction</a:t>
            </a:r>
            <a:r>
              <a:rPr lang="pt-PT" sz="900" dirty="0"/>
              <a:t> </a:t>
            </a:r>
            <a:r>
              <a:rPr lang="pt-PT" sz="900" dirty="0" err="1"/>
              <a:t>assay</a:t>
            </a:r>
            <a:r>
              <a:rPr lang="pt-PT" sz="900" dirty="0"/>
              <a:t> in </a:t>
            </a:r>
            <a:r>
              <a:rPr lang="pt-PT" sz="900" dirty="0" err="1"/>
              <a:t>undifferentiated</a:t>
            </a:r>
            <a:r>
              <a:rPr lang="pt-PT" sz="900" dirty="0"/>
              <a:t> SH-SY5Y </a:t>
            </a:r>
            <a:r>
              <a:rPr lang="pt-PT" sz="900" dirty="0" err="1"/>
              <a:t>cells</a:t>
            </a:r>
            <a:r>
              <a:rPr lang="pt-PT" sz="900" dirty="0"/>
              <a:t> </a:t>
            </a:r>
            <a:r>
              <a:rPr lang="pt-PT" sz="900" dirty="0" err="1"/>
              <a:t>at</a:t>
            </a:r>
            <a:r>
              <a:rPr lang="pt-PT" sz="900" dirty="0"/>
              <a:t> </a:t>
            </a:r>
            <a:r>
              <a:rPr lang="pt-PT" sz="900" dirty="0" err="1"/>
              <a:t>density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25000 </a:t>
            </a:r>
            <a:r>
              <a:rPr lang="pt-PT" sz="900" dirty="0" err="1"/>
              <a:t>cells</a:t>
            </a:r>
            <a:r>
              <a:rPr lang="pt-PT" sz="900" dirty="0"/>
              <a:t>/cm</a:t>
            </a:r>
            <a:r>
              <a:rPr lang="pt-PT" sz="900" baseline="30000" dirty="0"/>
              <a:t>2</a:t>
            </a:r>
            <a:r>
              <a:rPr lang="pt-PT" sz="900" dirty="0"/>
              <a:t> (</a:t>
            </a:r>
            <a:r>
              <a:rPr lang="pt-PT" sz="900" dirty="0" err="1"/>
              <a:t>high</a:t>
            </a:r>
            <a:r>
              <a:rPr lang="pt-PT" sz="900" dirty="0"/>
              <a:t>) </a:t>
            </a:r>
            <a:r>
              <a:rPr lang="pt-PT" sz="900" dirty="0" err="1"/>
              <a:t>and</a:t>
            </a:r>
            <a:r>
              <a:rPr lang="pt-PT" sz="900" dirty="0"/>
              <a:t> </a:t>
            </a:r>
            <a:r>
              <a:rPr lang="pt-PT" sz="900" dirty="0" err="1"/>
              <a:t>at</a:t>
            </a:r>
            <a:r>
              <a:rPr lang="pt-PT" sz="900" dirty="0"/>
              <a:t> </a:t>
            </a:r>
            <a:r>
              <a:rPr lang="pt-PT" sz="900" dirty="0" err="1"/>
              <a:t>density</a:t>
            </a:r>
            <a:r>
              <a:rPr lang="pt-PT" sz="900" dirty="0"/>
              <a:t> </a:t>
            </a:r>
            <a:r>
              <a:rPr lang="pt-PT" sz="900" dirty="0" err="1"/>
              <a:t>of</a:t>
            </a:r>
            <a:r>
              <a:rPr lang="pt-PT" sz="900" dirty="0"/>
              <a:t> 6250 </a:t>
            </a:r>
            <a:r>
              <a:rPr lang="pt-PT" sz="900" dirty="0" err="1"/>
              <a:t>cells</a:t>
            </a:r>
            <a:r>
              <a:rPr lang="pt-PT" sz="900" dirty="0"/>
              <a:t>/cm</a:t>
            </a:r>
            <a:r>
              <a:rPr lang="pt-PT" sz="900" baseline="30000" dirty="0"/>
              <a:t>2</a:t>
            </a:r>
            <a:r>
              <a:rPr lang="pt-PT" sz="900" dirty="0"/>
              <a:t> (</a:t>
            </a:r>
            <a:r>
              <a:rPr lang="pt-PT" sz="900" dirty="0" err="1"/>
              <a:t>low</a:t>
            </a:r>
            <a:r>
              <a:rPr lang="pt-PT" sz="900" dirty="0"/>
              <a:t>) </a:t>
            </a:r>
            <a:r>
              <a:rPr lang="pt-PT" sz="900" dirty="0" err="1"/>
              <a:t>incubated</a:t>
            </a:r>
            <a:r>
              <a:rPr lang="pt-PT" sz="900" dirty="0"/>
              <a:t> </a:t>
            </a:r>
            <a:r>
              <a:rPr lang="pt-PT" sz="900" dirty="0" err="1"/>
              <a:t>with</a:t>
            </a:r>
            <a:r>
              <a:rPr lang="pt-PT" sz="900" dirty="0"/>
              <a:t> AMPH </a:t>
            </a:r>
            <a:r>
              <a:rPr lang="pt-PT" sz="900" dirty="0" err="1"/>
              <a:t>or</a:t>
            </a:r>
            <a:r>
              <a:rPr lang="pt-PT" sz="900" dirty="0"/>
              <a:t> MPH </a:t>
            </a:r>
            <a:r>
              <a:rPr lang="pt-PT" sz="900" dirty="0" err="1"/>
              <a:t>or</a:t>
            </a:r>
            <a:r>
              <a:rPr lang="pt-PT" sz="900" dirty="0"/>
              <a:t> 𝛽-NGF for 96 </a:t>
            </a:r>
            <a:r>
              <a:rPr lang="pt-PT" sz="900" dirty="0" err="1"/>
              <a:t>hours</a:t>
            </a:r>
            <a:r>
              <a:rPr lang="pt-PT" sz="900" dirty="0"/>
              <a:t>. </a:t>
            </a:r>
            <a:r>
              <a:rPr lang="pt-PT" sz="900" dirty="0" err="1"/>
              <a:t>Results</a:t>
            </a:r>
            <a:r>
              <a:rPr lang="pt-PT" sz="900" dirty="0"/>
              <a:t> are </a:t>
            </a:r>
            <a:r>
              <a:rPr lang="pt-PT" sz="900" dirty="0" err="1"/>
              <a:t>presented</a:t>
            </a:r>
            <a:r>
              <a:rPr lang="pt-PT" sz="900" dirty="0"/>
              <a:t> as </a:t>
            </a:r>
            <a:r>
              <a:rPr lang="pt-PT" sz="900" dirty="0" err="1"/>
              <a:t>mean</a:t>
            </a:r>
            <a:r>
              <a:rPr lang="pt-PT" sz="900" dirty="0"/>
              <a:t> ± SD </a:t>
            </a:r>
            <a:r>
              <a:rPr lang="pt-PT" sz="900" dirty="0" err="1"/>
              <a:t>of</a:t>
            </a:r>
            <a:r>
              <a:rPr lang="pt-PT" sz="900" dirty="0"/>
              <a:t> 5 </a:t>
            </a:r>
            <a:r>
              <a:rPr lang="pt-PT" sz="900" dirty="0" err="1"/>
              <a:t>independent</a:t>
            </a:r>
            <a:r>
              <a:rPr lang="pt-PT" sz="900" dirty="0"/>
              <a:t> </a:t>
            </a:r>
            <a:r>
              <a:rPr lang="pt-PT" sz="900" dirty="0" err="1"/>
              <a:t>experiments</a:t>
            </a:r>
            <a:r>
              <a:rPr lang="pt-PT" sz="900" dirty="0"/>
              <a:t> (total </a:t>
            </a:r>
            <a:r>
              <a:rPr lang="pt-PT" sz="900" dirty="0" err="1"/>
              <a:t>of</a:t>
            </a:r>
            <a:r>
              <a:rPr lang="pt-PT" sz="900" dirty="0"/>
              <a:t> 24 </a:t>
            </a:r>
            <a:r>
              <a:rPr lang="pt-PT" sz="900" dirty="0" err="1"/>
              <a:t>wells</a:t>
            </a:r>
            <a:r>
              <a:rPr lang="pt-PT" sz="900" dirty="0"/>
              <a:t>/</a:t>
            </a:r>
            <a:r>
              <a:rPr lang="pt-PT" sz="900" dirty="0" err="1"/>
              <a:t>condition</a:t>
            </a:r>
            <a:r>
              <a:rPr lang="pt-PT" sz="900" dirty="0"/>
              <a:t>). </a:t>
            </a:r>
            <a:r>
              <a:rPr lang="pt-PT" sz="900" dirty="0" err="1"/>
              <a:t>Statistical</a:t>
            </a:r>
            <a:r>
              <a:rPr lang="pt-PT" sz="900" dirty="0"/>
              <a:t> </a:t>
            </a:r>
            <a:r>
              <a:rPr lang="pt-PT" sz="900" dirty="0" err="1"/>
              <a:t>analyses</a:t>
            </a:r>
            <a:r>
              <a:rPr lang="pt-PT" sz="900" dirty="0"/>
              <a:t> </a:t>
            </a:r>
            <a:r>
              <a:rPr lang="pt-PT" sz="900" dirty="0" err="1"/>
              <a:t>were</a:t>
            </a:r>
            <a:r>
              <a:rPr lang="pt-PT" sz="900" dirty="0"/>
              <a:t> </a:t>
            </a:r>
            <a:r>
              <a:rPr lang="pt-PT" sz="900" dirty="0" err="1"/>
              <a:t>performed</a:t>
            </a:r>
            <a:r>
              <a:rPr lang="pt-PT" sz="900" dirty="0"/>
              <a:t> </a:t>
            </a:r>
            <a:r>
              <a:rPr lang="pt-PT" sz="900" dirty="0" err="1"/>
              <a:t>using</a:t>
            </a:r>
            <a:r>
              <a:rPr lang="pt-PT" sz="900" dirty="0"/>
              <a:t> </a:t>
            </a:r>
            <a:r>
              <a:rPr lang="pt-PT" sz="900" dirty="0" err="1"/>
              <a:t>the</a:t>
            </a:r>
            <a:r>
              <a:rPr lang="pt-PT" sz="900" dirty="0"/>
              <a:t> ANOVA </a:t>
            </a:r>
            <a:r>
              <a:rPr lang="pt-PT" sz="900" dirty="0" err="1"/>
              <a:t>test</a:t>
            </a:r>
            <a:r>
              <a:rPr lang="pt-PT" sz="900" dirty="0"/>
              <a:t>, </a:t>
            </a:r>
            <a:r>
              <a:rPr lang="pt-PT" sz="900" dirty="0" err="1"/>
              <a:t>followed</a:t>
            </a:r>
            <a:r>
              <a:rPr lang="pt-PT" sz="900" dirty="0"/>
              <a:t> </a:t>
            </a:r>
            <a:r>
              <a:rPr lang="pt-PT" sz="900" dirty="0" err="1"/>
              <a:t>by</a:t>
            </a:r>
            <a:r>
              <a:rPr lang="pt-PT" sz="900" dirty="0"/>
              <a:t> </a:t>
            </a:r>
            <a:r>
              <a:rPr lang="pt-PT" sz="900" dirty="0" err="1"/>
              <a:t>Tukey's</a:t>
            </a:r>
            <a:r>
              <a:rPr lang="pt-PT" sz="900" dirty="0"/>
              <a:t> </a:t>
            </a:r>
            <a:r>
              <a:rPr lang="pt-PT" sz="900" dirty="0" err="1"/>
              <a:t>post</a:t>
            </a:r>
            <a:r>
              <a:rPr lang="pt-PT" sz="900" dirty="0"/>
              <a:t> hoc test. (*p &lt;0.05 </a:t>
            </a:r>
            <a:r>
              <a:rPr lang="pt-PT" sz="900" dirty="0" err="1"/>
              <a:t>and</a:t>
            </a:r>
            <a:r>
              <a:rPr lang="pt-PT" sz="900" dirty="0"/>
              <a:t> ** &lt; 0.005 </a:t>
            </a:r>
            <a:r>
              <a:rPr lang="pt-PT" sz="900" dirty="0" err="1"/>
              <a:t>vs</a:t>
            </a:r>
            <a:r>
              <a:rPr lang="pt-PT" sz="900" dirty="0"/>
              <a:t> </a:t>
            </a:r>
            <a:r>
              <a:rPr lang="pt-PT" sz="900" dirty="0" err="1"/>
              <a:t>Control</a:t>
            </a:r>
            <a:r>
              <a:rPr lang="pt-PT" sz="900" dirty="0"/>
              <a:t>; </a:t>
            </a:r>
            <a:r>
              <a:rPr lang="pt-PT" sz="900" dirty="0">
                <a:latin typeface="+mn-lt"/>
                <a:ea typeface="Darker Grotesque Medium"/>
                <a:cs typeface="Darker Grotesque Medium"/>
                <a:sym typeface="Darker Grotesque Medium"/>
              </a:rPr>
              <a:t>🟰</a:t>
            </a:r>
            <a:r>
              <a:rPr lang="pt-PT" sz="900" dirty="0"/>
              <a:t> – no </a:t>
            </a:r>
            <a:r>
              <a:rPr lang="pt-PT" sz="900" dirty="0" err="1"/>
              <a:t>alterations</a:t>
            </a:r>
            <a:r>
              <a:rPr lang="pt-PT" sz="900" dirty="0"/>
              <a:t>; </a:t>
            </a:r>
            <a:r>
              <a:rPr lang="pt-PT" sz="900" dirty="0">
                <a:latin typeface="+mn-lt"/>
                <a:ea typeface="Darker Grotesque Medium"/>
                <a:cs typeface="Darker Grotesque Medium"/>
                <a:sym typeface="Darker Grotesque Medium"/>
              </a:rPr>
              <a:t>➖</a:t>
            </a:r>
            <a:r>
              <a:rPr lang="pt-PT" sz="900" dirty="0"/>
              <a:t> – no </a:t>
            </a:r>
            <a:r>
              <a:rPr lang="pt-PT" sz="900" dirty="0" err="1"/>
              <a:t>applicable</a:t>
            </a:r>
            <a:r>
              <a:rPr lang="pt-PT" sz="900" dirty="0"/>
              <a:t>). </a:t>
            </a:r>
          </a:p>
        </p:txBody>
      </p:sp>
      <p:graphicFrame>
        <p:nvGraphicFramePr>
          <p:cNvPr id="6" name="Google Shape;273;p38">
            <a:extLst>
              <a:ext uri="{FF2B5EF4-FFF2-40B4-BE49-F238E27FC236}">
                <a16:creationId xmlns:a16="http://schemas.microsoft.com/office/drawing/2014/main" id="{4C0BC9AC-8370-B54A-6873-3B1B22C05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002037"/>
              </p:ext>
            </p:extLst>
          </p:nvPr>
        </p:nvGraphicFramePr>
        <p:xfrm>
          <a:off x="609600" y="3886200"/>
          <a:ext cx="7955997" cy="2613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371">
                  <a:extLst>
                    <a:ext uri="{9D8B030D-6E8A-4147-A177-3AD203B41FA5}">
                      <a16:colId xmlns:a16="http://schemas.microsoft.com/office/drawing/2014/main" val="4227097504"/>
                    </a:ext>
                  </a:extLst>
                </a:gridCol>
                <a:gridCol w="679371">
                  <a:extLst>
                    <a:ext uri="{9D8B030D-6E8A-4147-A177-3AD203B41FA5}">
                      <a16:colId xmlns:a16="http://schemas.microsoft.com/office/drawing/2014/main" val="3462918078"/>
                    </a:ext>
                  </a:extLst>
                </a:gridCol>
                <a:gridCol w="679371">
                  <a:extLst>
                    <a:ext uri="{9D8B030D-6E8A-4147-A177-3AD203B41FA5}">
                      <a16:colId xmlns:a16="http://schemas.microsoft.com/office/drawing/2014/main" val="3359572192"/>
                    </a:ext>
                  </a:extLst>
                </a:gridCol>
                <a:gridCol w="679371">
                  <a:extLst>
                    <a:ext uri="{9D8B030D-6E8A-4147-A177-3AD203B41FA5}">
                      <a16:colId xmlns:a16="http://schemas.microsoft.com/office/drawing/2014/main" val="2386056398"/>
                    </a:ext>
                  </a:extLst>
                </a:gridCol>
                <a:gridCol w="679371">
                  <a:extLst>
                    <a:ext uri="{9D8B030D-6E8A-4147-A177-3AD203B41FA5}">
                      <a16:colId xmlns:a16="http://schemas.microsoft.com/office/drawing/2014/main" val="2026670668"/>
                    </a:ext>
                  </a:extLst>
                </a:gridCol>
                <a:gridCol w="679371">
                  <a:extLst>
                    <a:ext uri="{9D8B030D-6E8A-4147-A177-3AD203B41FA5}">
                      <a16:colId xmlns:a16="http://schemas.microsoft.com/office/drawing/2014/main" val="1124552515"/>
                    </a:ext>
                  </a:extLst>
                </a:gridCol>
                <a:gridCol w="679371">
                  <a:extLst>
                    <a:ext uri="{9D8B030D-6E8A-4147-A177-3AD203B41FA5}">
                      <a16:colId xmlns:a16="http://schemas.microsoft.com/office/drawing/2014/main" val="258204095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dirty="0" err="1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Concentration</a:t>
                      </a:r>
                      <a:b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</a:b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[</a:t>
                      </a:r>
                      <a:r>
                        <a:rPr lang="pt-PT" sz="1100" b="1" dirty="0" err="1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lower</a:t>
                      </a: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 (a) to </a:t>
                      </a:r>
                      <a:r>
                        <a:rPr lang="pt-PT" sz="1100" b="1" dirty="0" err="1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higher</a:t>
                      </a: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 (e)]</a:t>
                      </a:r>
                      <a:endParaRPr lang="pt-PT" sz="110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a</a:t>
                      </a:r>
                      <a:endParaRPr sz="105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b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c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d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e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1" dirty="0" err="1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Lower</a:t>
                      </a:r>
                      <a:endParaRPr lang="pt-PT" sz="105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1" dirty="0" err="1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Higher</a:t>
                      </a:r>
                      <a:endParaRPr lang="pt-PT" sz="105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817466"/>
                  </a:ext>
                </a:extLst>
              </a:tr>
              <a:tr h="32400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MTT reduction assay (% of control) – 25 000cm</a:t>
                      </a:r>
                      <a:r>
                        <a:rPr lang="es" sz="1100" b="1" baseline="30000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2</a:t>
                      </a:r>
                      <a:r>
                        <a:rPr lang="es" sz="11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 density (high)</a:t>
                      </a:r>
                      <a:endParaRPr sz="11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05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Methylphenidate</a:t>
                      </a:r>
                      <a:endParaRPr sz="105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PT" sz="105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  <a:endParaRPr sz="1050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05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Amphetamine</a:t>
                      </a:r>
                      <a:endParaRPr sz="105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*</a:t>
                      </a:r>
                      <a:endParaRPr sz="1100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𝛽-NGF </a:t>
                      </a:r>
                      <a:endParaRPr sz="105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  <a:endParaRPr sz="1100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**</a:t>
                      </a:r>
                      <a:endParaRPr sz="1100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12434"/>
                  </a:ext>
                </a:extLst>
              </a:tr>
              <a:tr h="32400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MTT </a:t>
                      </a:r>
                      <a:r>
                        <a:rPr lang="pt-PT" sz="1100" b="1" dirty="0" err="1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reduction</a:t>
                      </a: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 </a:t>
                      </a:r>
                      <a:r>
                        <a:rPr lang="pt-PT" sz="1100" b="1" dirty="0" err="1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assay</a:t>
                      </a: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 (% </a:t>
                      </a:r>
                      <a:r>
                        <a:rPr lang="pt-PT" sz="1100" b="1" dirty="0" err="1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of</a:t>
                      </a: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 </a:t>
                      </a:r>
                      <a:r>
                        <a:rPr lang="pt-PT" sz="1100" b="1" dirty="0" err="1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control</a:t>
                      </a: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) – 6 250cm</a:t>
                      </a:r>
                      <a:r>
                        <a:rPr lang="pt-PT" sz="1100" b="1" baseline="30000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2</a:t>
                      </a: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 </a:t>
                      </a:r>
                      <a:r>
                        <a:rPr lang="pt-PT" sz="1100" b="1" dirty="0" err="1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density</a:t>
                      </a: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 (</a:t>
                      </a:r>
                      <a:r>
                        <a:rPr lang="pt-PT" sz="1100" b="1" dirty="0" err="1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low</a:t>
                      </a:r>
                      <a:r>
                        <a:rPr lang="pt-PT" sz="1100" b="1" dirty="0">
                          <a:solidFill>
                            <a:schemeClr val="dk1"/>
                          </a:solidFill>
                          <a:latin typeface="+mn-lt"/>
                          <a:ea typeface="Darker Grotesque"/>
                          <a:cs typeface="Darker Grotesque"/>
                          <a:sym typeface="Darker Grotesque"/>
                        </a:rPr>
                        <a:t>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05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Methylphenidate</a:t>
                      </a:r>
                      <a:endParaRPr sz="105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" sz="1050" b="1" dirty="0">
                          <a:solidFill>
                            <a:schemeClr val="dk1"/>
                          </a:solidFill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Amphetamine</a:t>
                      </a:r>
                      <a:endParaRPr sz="105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*</a:t>
                      </a:r>
                      <a:endParaRPr sz="1100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PT" sz="1100" b="1" dirty="0">
                        <a:solidFill>
                          <a:schemeClr val="dk1"/>
                        </a:solidFill>
                        <a:latin typeface="+mn-lt"/>
                        <a:ea typeface="Darker Grotesque"/>
                        <a:cs typeface="Darker Grotesque"/>
                        <a:sym typeface="Darker Grotesq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1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𝛽-NGF </a:t>
                      </a:r>
                      <a:endParaRPr sz="1050" b="1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➖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🟰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PT" sz="1100" dirty="0">
                          <a:latin typeface="+mn-lt"/>
                          <a:ea typeface="Darker Grotesque Medium"/>
                          <a:cs typeface="Darker Grotesque Medium"/>
                          <a:sym typeface="Darker Grotesque Medium"/>
                        </a:rPr>
                        <a:t>**</a:t>
                      </a:r>
                      <a:endParaRPr sz="1100" dirty="0">
                        <a:latin typeface="+mn-lt"/>
                        <a:ea typeface="Darker Grotesque Medium"/>
                        <a:cs typeface="Darker Grotesque Medium"/>
                        <a:sym typeface="Darker Grotesque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094D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094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03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16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1948</Words>
  <Application>Microsoft Macintosh PowerPoint</Application>
  <PresentationFormat>Apresentação no Ecrã (4:3)</PresentationFormat>
  <Paragraphs>242</Paragraphs>
  <Slides>13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13</vt:i4>
      </vt:variant>
    </vt:vector>
  </HeadingPairs>
  <TitlesOfParts>
    <vt:vector size="26" baseType="lpstr">
      <vt:lpstr>AdvOT3f9da5b7</vt:lpstr>
      <vt:lpstr>AdvOT3f9da5b7+22</vt:lpstr>
      <vt:lpstr>AdvTTae869a4c</vt:lpstr>
      <vt:lpstr>Arial</vt:lpstr>
      <vt:lpstr>Calibri</vt:lpstr>
      <vt:lpstr>Calibri Light</vt:lpstr>
      <vt:lpstr>Cambria</vt:lpstr>
      <vt:lpstr>Darker Grotesque Medium</vt:lpstr>
      <vt:lpstr>Montserrat</vt:lpstr>
      <vt:lpstr>Verdana</vt:lpstr>
      <vt:lpstr>Zilla Slab</vt:lpstr>
      <vt:lpstr>Office Theme</vt:lpstr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Mariana Ferreira</cp:lastModifiedBy>
  <cp:revision>130</cp:revision>
  <dcterms:created xsi:type="dcterms:W3CDTF">2015-04-04T09:45:50Z</dcterms:created>
  <dcterms:modified xsi:type="dcterms:W3CDTF">2023-10-12T15:00:56Z</dcterms:modified>
</cp:coreProperties>
</file>