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4" r:id="rId3"/>
    <p:sldId id="267" r:id="rId4"/>
    <p:sldId id="268" r:id="rId5"/>
    <p:sldId id="269" r:id="rId6"/>
    <p:sldId id="275" r:id="rId7"/>
    <p:sldId id="270" r:id="rId8"/>
    <p:sldId id="276" r:id="rId9"/>
    <p:sldId id="277" r:id="rId10"/>
    <p:sldId id="278" r:id="rId11"/>
    <p:sldId id="279" r:id="rId12"/>
    <p:sldId id="280" r:id="rId13"/>
    <p:sldId id="281" r:id="rId14"/>
    <p:sldId id="271" r:id="rId15"/>
    <p:sldId id="27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78" d="100"/>
          <a:sy n="78" d="100"/>
        </p:scale>
        <p:origin x="96"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10/11/2023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11/10/2023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255047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265619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324259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310415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256577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198857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187093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11/10/2023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11/10/2023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11/10/2023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2"/>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11/10/2023</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10/11/2023</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garjave@gmail.com"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2"/>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801257"/>
            <a:ext cx="8305800" cy="4552528"/>
          </a:xfrm>
          <a:prstGeom prst="rect">
            <a:avLst/>
          </a:prstGeom>
          <a:noFill/>
        </p:spPr>
        <p:txBody>
          <a:bodyPr wrap="square" rtlCol="0">
            <a:spAutoFit/>
          </a:bodyPr>
          <a:lstStyle/>
          <a:p>
            <a:pPr algn="ctr">
              <a:defRPr/>
            </a:pPr>
            <a:r>
              <a:rPr lang="en-US" altLang="en-US" sz="2400" b="1" dirty="0">
                <a:solidFill>
                  <a:schemeClr val="bg1"/>
                </a:solidFill>
                <a:latin typeface="Times New Roman" panose="02020603050405020304" pitchFamily="18" charset="0"/>
                <a:ea typeface="SimSun" panose="02010600030101010101" pitchFamily="2" charset="-122"/>
              </a:rPr>
              <a:t>Investigation of chemical compounds of </a:t>
            </a:r>
            <a:r>
              <a:rPr lang="en-US" altLang="en-US" sz="2400" b="1" i="1" dirty="0">
                <a:solidFill>
                  <a:schemeClr val="bg1"/>
                </a:solidFill>
                <a:latin typeface="Times New Roman" panose="02020603050405020304" pitchFamily="18" charset="0"/>
                <a:ea typeface="SimSun" panose="02010600030101010101" pitchFamily="2" charset="-122"/>
              </a:rPr>
              <a:t>Astragalus </a:t>
            </a:r>
            <a:r>
              <a:rPr lang="en-US" altLang="en-US" sz="2400" b="1" i="1" dirty="0" err="1">
                <a:solidFill>
                  <a:schemeClr val="bg1"/>
                </a:solidFill>
                <a:latin typeface="Times New Roman" panose="02020603050405020304" pitchFamily="18" charset="0"/>
                <a:ea typeface="SimSun" panose="02010600030101010101" pitchFamily="2" charset="-122"/>
              </a:rPr>
              <a:t>galactites</a:t>
            </a:r>
            <a:r>
              <a:rPr lang="en-US" altLang="en-US" sz="2400" b="1" dirty="0">
                <a:solidFill>
                  <a:schemeClr val="bg1"/>
                </a:solidFill>
                <a:latin typeface="Times New Roman" panose="02020603050405020304" pitchFamily="18" charset="0"/>
                <a:ea typeface="SimSun" panose="02010600030101010101" pitchFamily="2" charset="-122"/>
              </a:rPr>
              <a:t> (Pall.) using GC-QTOF-MS and UPC2-QTOF-MS</a:t>
            </a:r>
            <a:endParaRPr lang="en-US" altLang="en-US" sz="2400" dirty="0">
              <a:solidFill>
                <a:schemeClr val="bg1"/>
              </a:solidFill>
              <a:latin typeface="Times New Roman" panose="02020603050405020304" pitchFamily="18" charset="0"/>
              <a:ea typeface="SimSun" panose="02010600030101010101" pitchFamily="2" charset="-122"/>
            </a:endParaRPr>
          </a:p>
          <a:p>
            <a:pPr algn="ctr"/>
            <a:endParaRPr lang="en-US" b="1" dirty="0"/>
          </a:p>
          <a:p>
            <a:pPr algn="ctr"/>
            <a:endParaRPr lang="en-US" b="1" dirty="0"/>
          </a:p>
          <a:p>
            <a:pPr algn="ctr"/>
            <a:endParaRPr lang="fr-FR" dirty="0"/>
          </a:p>
          <a:p>
            <a:pPr algn="ctr"/>
            <a:endParaRPr lang="it-IT" b="1" dirty="0"/>
          </a:p>
          <a:p>
            <a:pPr algn="ctr"/>
            <a:endParaRPr lang="it-IT" b="1" dirty="0"/>
          </a:p>
          <a:p>
            <a:pPr algn="ctr">
              <a:lnSpc>
                <a:spcPts val="1300"/>
              </a:lnSpc>
              <a:spcAft>
                <a:spcPts val="1800"/>
              </a:spcAft>
            </a:pP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Sugarjav</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a:t>
            </a:r>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Gunbilig</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Irekhbayar</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a:t>
            </a:r>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Chimedragchaa</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t>
            </a:r>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it-IT" b="1" baseline="30000" dirty="0"/>
          </a:p>
          <a:p>
            <a:pPr algn="just"/>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Institute of Traditional Medicine and Technology, Ulaanbaatar, Mongolia</a:t>
            </a:r>
          </a:p>
          <a:p>
            <a:pPr algn="just"/>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Institute of Chemistry of Renewable Resources, University of Natural Resources and Life    Sciences, </a:t>
            </a:r>
            <a:r>
              <a:rPr lang="en-US" sz="16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Muthgasse</a:t>
            </a:r>
            <a:r>
              <a:rPr lang="en-US" sz="16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18, 1190 Vienna, Austria</a:t>
            </a:r>
          </a:p>
          <a:p>
            <a:pPr algn="just"/>
            <a:r>
              <a:rPr lang="en-US"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3 </a:t>
            </a:r>
            <a:r>
              <a:rPr lang="en-US" sz="16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School of Arts and Sciences, National University of Mongolia, Ulaanbaatar 14201, Mongolia</a:t>
            </a:r>
          </a:p>
          <a:p>
            <a:pPr algn="just"/>
            <a:endParaRPr lang="fr-FR" dirty="0"/>
          </a:p>
          <a:p>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Corresponding author: </a:t>
            </a:r>
            <a:r>
              <a:rPr lang="en-US" sz="1600" u="sng" dirty="0">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sugarjave@gmail.com</a:t>
            </a:r>
            <a:endParaRPr lang="en-US" sz="1600" u="sng"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1400" dirty="0"/>
          </a:p>
        </p:txBody>
      </p:sp>
      <p:pic>
        <p:nvPicPr>
          <p:cNvPr id="3" name="Picture 1">
            <a:extLst>
              <a:ext uri="{FF2B5EF4-FFF2-40B4-BE49-F238E27FC236}">
                <a16:creationId xmlns:a16="http://schemas.microsoft.com/office/drawing/2014/main" id="{94F48946-F5D7-60AD-A68C-0962534FC2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250" y="5555950"/>
            <a:ext cx="1333500" cy="116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00C498B-4EDC-75DC-2580-AE1063807C51}"/>
              </a:ext>
            </a:extLst>
          </p:cNvPr>
          <p:cNvGrpSpPr/>
          <p:nvPr/>
        </p:nvGrpSpPr>
        <p:grpSpPr>
          <a:xfrm>
            <a:off x="209550" y="1327152"/>
            <a:ext cx="8724900" cy="5029200"/>
            <a:chOff x="615532" y="87313"/>
            <a:chExt cx="10776368" cy="6770687"/>
          </a:xfrm>
        </p:grpSpPr>
        <p:pic>
          <p:nvPicPr>
            <p:cNvPr id="4" name="Picture 2">
              <a:extLst>
                <a:ext uri="{FF2B5EF4-FFF2-40B4-BE49-F238E27FC236}">
                  <a16:creationId xmlns:a16="http://schemas.microsoft.com/office/drawing/2014/main" id="{B01EDD0C-58BE-68E6-BF29-D2E3125515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50" y="227013"/>
              <a:ext cx="27289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E40263A-56C5-E405-68CC-A8B7C82E78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488" y="157163"/>
              <a:ext cx="2552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100B4C93-AEB4-7A50-2CA7-37DE1A717D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6438" y="90488"/>
              <a:ext cx="281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BAF87B87-BA4C-1F5A-E691-FA3CA72C6E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2308225"/>
              <a:ext cx="28051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2A57EE0C-BFF3-BBC3-9820-437F1EC792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5950" y="2308225"/>
              <a:ext cx="26860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2DE95D1F-4554-2F9A-B72F-7DCB88AAAE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5325" y="2308225"/>
              <a:ext cx="29559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id="{3BE57F3E-D8C9-A265-5CB2-840AAA2C7AC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5420" r="2921" b="-15"/>
            <a:stretch>
              <a:fillRect/>
            </a:stretch>
          </p:blipFill>
          <p:spPr bwMode="auto">
            <a:xfrm>
              <a:off x="2979737" y="4202113"/>
              <a:ext cx="2592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15E3D4B4-1F97-27E3-5A80-1A14A46019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7509" r="4176" b="-15"/>
            <a:stretch>
              <a:fillRect/>
            </a:stretch>
          </p:blipFill>
          <p:spPr bwMode="auto">
            <a:xfrm>
              <a:off x="2979737" y="5641975"/>
              <a:ext cx="25923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1CDF1E42-F1DE-7562-A878-0E683198ECE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5142" r="1256" b="-15"/>
            <a:stretch>
              <a:fillRect/>
            </a:stretch>
          </p:blipFill>
          <p:spPr bwMode="auto">
            <a:xfrm>
              <a:off x="5695950" y="4191000"/>
              <a:ext cx="2740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6FF3B429-B57D-EEE9-7553-8C31C3E9EFD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5009" t="2223" r="2222" b="-15"/>
            <a:stretch>
              <a:fillRect/>
            </a:stretch>
          </p:blipFill>
          <p:spPr bwMode="auto">
            <a:xfrm>
              <a:off x="5695950" y="5567363"/>
              <a:ext cx="2709862"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AD0DC135-E331-3162-CD7B-C272F0FA8FA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96300" y="4294188"/>
              <a:ext cx="28956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B976E1B-2F13-D45A-3686-0EEE23340351}"/>
                </a:ext>
              </a:extLst>
            </p:cNvPr>
            <p:cNvSpPr/>
            <p:nvPr/>
          </p:nvSpPr>
          <p:spPr>
            <a:xfrm>
              <a:off x="2725738" y="87313"/>
              <a:ext cx="8551862" cy="2076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BBFADA6A-777B-D303-6CDB-B3DA74F78BE9}"/>
                </a:ext>
              </a:extLst>
            </p:cNvPr>
            <p:cNvSpPr/>
            <p:nvPr/>
          </p:nvSpPr>
          <p:spPr>
            <a:xfrm>
              <a:off x="2719388" y="2233613"/>
              <a:ext cx="8558212" cy="193040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91377F71-59F3-FC93-EA2D-9C3A30D0E30C}"/>
                </a:ext>
              </a:extLst>
            </p:cNvPr>
            <p:cNvSpPr/>
            <p:nvPr/>
          </p:nvSpPr>
          <p:spPr>
            <a:xfrm>
              <a:off x="2695575" y="4202113"/>
              <a:ext cx="8582025" cy="25654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TextBox 19">
              <a:extLst>
                <a:ext uri="{FF2B5EF4-FFF2-40B4-BE49-F238E27FC236}">
                  <a16:creationId xmlns:a16="http://schemas.microsoft.com/office/drawing/2014/main" id="{02571225-6710-3B0E-5E5D-4D3BAD0F00C9}"/>
                </a:ext>
              </a:extLst>
            </p:cNvPr>
            <p:cNvSpPr txBox="1"/>
            <p:nvPr/>
          </p:nvSpPr>
          <p:spPr>
            <a:xfrm>
              <a:off x="615532" y="940872"/>
              <a:ext cx="1822869" cy="497222"/>
            </a:xfrm>
            <a:prstGeom prst="rect">
              <a:avLst/>
            </a:prstGeom>
            <a:noFill/>
          </p:spPr>
          <p:txBody>
            <a:bodyPr wrap="square">
              <a:spAutoFit/>
            </a:bodyPr>
            <a:lstStyle/>
            <a:p>
              <a:r>
                <a:rPr lang="en-US" altLang="en-US" sz="1800" b="1" dirty="0">
                  <a:latin typeface="Times New Roman" panose="02020603050405020304" pitchFamily="18" charset="0"/>
                  <a:ea typeface="DengXian" panose="02010600030101010101" pitchFamily="2" charset="-122"/>
                  <a:cs typeface="Times New Roman" panose="02020603050405020304" pitchFamily="18" charset="0"/>
                </a:rPr>
                <a:t>F</a:t>
              </a:r>
              <a:r>
                <a:rPr lang="mn-MN" altLang="en-US" sz="1800" b="1" dirty="0">
                  <a:latin typeface="Times New Roman" panose="02020603050405020304" pitchFamily="18" charset="0"/>
                  <a:ea typeface="DengXian" panose="02010600030101010101" pitchFamily="2" charset="-122"/>
                  <a:cs typeface="Times New Roman" panose="02020603050405020304" pitchFamily="18" charset="0"/>
                </a:rPr>
                <a:t>raction-1</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D7A480F-4C62-2C27-DB6A-AE7A8DF66254}"/>
                </a:ext>
              </a:extLst>
            </p:cNvPr>
            <p:cNvSpPr txBox="1"/>
            <p:nvPr/>
          </p:nvSpPr>
          <p:spPr>
            <a:xfrm>
              <a:off x="615532" y="2829482"/>
              <a:ext cx="1822869" cy="497222"/>
            </a:xfrm>
            <a:prstGeom prst="rect">
              <a:avLst/>
            </a:prstGeom>
            <a:noFill/>
          </p:spPr>
          <p:txBody>
            <a:bodyPr wrap="square">
              <a:spAutoFit/>
            </a:bodyPr>
            <a:lstStyle/>
            <a:p>
              <a:r>
                <a:rPr lang="en-US" altLang="en-US" sz="1800" b="1" dirty="0">
                  <a:latin typeface="Times New Roman" panose="02020603050405020304" pitchFamily="18" charset="0"/>
                  <a:ea typeface="DengXian" panose="02010600030101010101" pitchFamily="2" charset="-122"/>
                  <a:cs typeface="Times New Roman" panose="02020603050405020304" pitchFamily="18" charset="0"/>
                </a:rPr>
                <a:t>F</a:t>
              </a:r>
              <a:r>
                <a:rPr lang="mn-MN" altLang="en-US" sz="1800" b="1" dirty="0">
                  <a:latin typeface="Times New Roman" panose="02020603050405020304" pitchFamily="18" charset="0"/>
                  <a:ea typeface="DengXian" panose="02010600030101010101" pitchFamily="2" charset="-122"/>
                  <a:cs typeface="Times New Roman" panose="02020603050405020304" pitchFamily="18" charset="0"/>
                </a:rPr>
                <a:t>raction-</a:t>
              </a:r>
              <a:r>
                <a:rPr lang="en-US" altLang="en-US" sz="1800" b="1" dirty="0">
                  <a:latin typeface="Times New Roman" panose="02020603050405020304" pitchFamily="18" charset="0"/>
                  <a:ea typeface="DengXian" panose="02010600030101010101" pitchFamily="2" charset="-122"/>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741DE04-0534-0606-BDF7-82C230055867}"/>
                </a:ext>
              </a:extLst>
            </p:cNvPr>
            <p:cNvSpPr txBox="1"/>
            <p:nvPr/>
          </p:nvSpPr>
          <p:spPr>
            <a:xfrm>
              <a:off x="615532" y="5261513"/>
              <a:ext cx="1822869" cy="497222"/>
            </a:xfrm>
            <a:prstGeom prst="rect">
              <a:avLst/>
            </a:prstGeom>
            <a:noFill/>
          </p:spPr>
          <p:txBody>
            <a:bodyPr wrap="square">
              <a:spAutoFit/>
            </a:bodyPr>
            <a:lstStyle/>
            <a:p>
              <a:r>
                <a:rPr lang="en-US" altLang="en-US" sz="1800" b="1" dirty="0">
                  <a:latin typeface="Times New Roman" panose="02020603050405020304" pitchFamily="18" charset="0"/>
                  <a:ea typeface="DengXian" panose="02010600030101010101" pitchFamily="2" charset="-122"/>
                  <a:cs typeface="Times New Roman" panose="02020603050405020304" pitchFamily="18" charset="0"/>
                </a:rPr>
                <a:t>F</a:t>
              </a:r>
              <a:r>
                <a:rPr lang="mn-MN" altLang="en-US" sz="1800" b="1" dirty="0">
                  <a:latin typeface="Times New Roman" panose="02020603050405020304" pitchFamily="18" charset="0"/>
                  <a:ea typeface="DengXian" panose="02010600030101010101" pitchFamily="2" charset="-122"/>
                  <a:cs typeface="Times New Roman" panose="02020603050405020304" pitchFamily="18" charset="0"/>
                </a:rPr>
                <a:t>raction-</a:t>
              </a:r>
              <a:r>
                <a:rPr lang="en-US" altLang="en-US" sz="1800" b="1" dirty="0">
                  <a:latin typeface="Times New Roman" panose="02020603050405020304" pitchFamily="18" charset="0"/>
                  <a:ea typeface="DengXian" panose="02010600030101010101" pitchFamily="2" charset="-122"/>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2454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1D95388-B19C-1A67-90F7-089B6DB30D99}"/>
              </a:ext>
            </a:extLst>
          </p:cNvPr>
          <p:cNvGrpSpPr/>
          <p:nvPr/>
        </p:nvGrpSpPr>
        <p:grpSpPr>
          <a:xfrm>
            <a:off x="216208" y="1371600"/>
            <a:ext cx="8964782" cy="5167314"/>
            <a:chOff x="658482" y="114046"/>
            <a:chExt cx="11089018" cy="7122229"/>
          </a:xfrm>
        </p:grpSpPr>
        <p:pic>
          <p:nvPicPr>
            <p:cNvPr id="4" name="Picture 1">
              <a:extLst>
                <a:ext uri="{FF2B5EF4-FFF2-40B4-BE49-F238E27FC236}">
                  <a16:creationId xmlns:a16="http://schemas.microsoft.com/office/drawing/2014/main" id="{76119026-A36D-E00E-6CCE-288C87578D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37" r="6615"/>
            <a:stretch>
              <a:fillRect/>
            </a:stretch>
          </p:blipFill>
          <p:spPr bwMode="auto">
            <a:xfrm>
              <a:off x="658482" y="114046"/>
              <a:ext cx="10972800" cy="55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9C59879-DD16-DCEC-FB15-6C7368D3C04F}"/>
                </a:ext>
              </a:extLst>
            </p:cNvPr>
            <p:cNvSpPr txBox="1"/>
            <p:nvPr/>
          </p:nvSpPr>
          <p:spPr>
            <a:xfrm>
              <a:off x="1612899" y="5402951"/>
              <a:ext cx="9296400" cy="702607"/>
            </a:xfrm>
            <a:prstGeom prst="rect">
              <a:avLst/>
            </a:prstGeom>
            <a:noFill/>
          </p:spPr>
          <p:txBody>
            <a:bodyPr>
              <a:spAutoFit/>
            </a:bodyPr>
            <a:lstStyle/>
            <a:p>
              <a:pPr algn="ctr">
                <a:lnSpc>
                  <a:spcPct val="200000"/>
                </a:lnSpc>
                <a:defRPr/>
              </a:pPr>
              <a:r>
                <a:rPr lang="en-US" sz="1600" b="1" kern="100" dirty="0">
                  <a:latin typeface="Times New Roman" panose="02020603050405020304" pitchFamily="18" charset="0"/>
                  <a:ea typeface="SimSun" panose="02010600030101010101" pitchFamily="2" charset="-122"/>
                </a:rPr>
                <a:t>Figure 1. GC-MS total ion chromatogram of </a:t>
              </a:r>
              <a:r>
                <a:rPr lang="en-US" sz="1600" b="1" i="1" kern="100" dirty="0">
                  <a:latin typeface="Times New Roman" panose="02020603050405020304" pitchFamily="18" charset="0"/>
                  <a:ea typeface="SimSun" panose="02010600030101010101" pitchFamily="2" charset="-122"/>
                </a:rPr>
                <a:t>Astragalus </a:t>
              </a:r>
              <a:r>
                <a:rPr lang="en-US" sz="1600" b="1" i="1" kern="100" dirty="0" err="1">
                  <a:latin typeface="Times New Roman" panose="02020603050405020304" pitchFamily="18" charset="0"/>
                  <a:ea typeface="SimSun" panose="02010600030101010101" pitchFamily="2" charset="-122"/>
                </a:rPr>
                <a:t>galactites</a:t>
              </a:r>
              <a:r>
                <a:rPr lang="en-US" sz="1600" b="1" kern="100" dirty="0">
                  <a:latin typeface="Times New Roman" panose="02020603050405020304" pitchFamily="18" charset="0"/>
                  <a:ea typeface="SimSun" panose="02010600030101010101" pitchFamily="2" charset="-122"/>
                </a:rPr>
                <a:t> (5 groups)</a:t>
              </a:r>
            </a:p>
          </p:txBody>
        </p:sp>
        <p:sp>
          <p:nvSpPr>
            <p:cNvPr id="7" name="TextBox 6">
              <a:extLst>
                <a:ext uri="{FF2B5EF4-FFF2-40B4-BE49-F238E27FC236}">
                  <a16:creationId xmlns:a16="http://schemas.microsoft.com/office/drawing/2014/main" id="{04A002D2-47FE-4C7B-7070-43FF135352A2}"/>
                </a:ext>
              </a:extLst>
            </p:cNvPr>
            <p:cNvSpPr txBox="1"/>
            <p:nvPr/>
          </p:nvSpPr>
          <p:spPr>
            <a:xfrm>
              <a:off x="774700" y="6090893"/>
              <a:ext cx="10972800" cy="1145382"/>
            </a:xfrm>
            <a:prstGeom prst="rect">
              <a:avLst/>
            </a:prstGeom>
            <a:noFill/>
          </p:spPr>
          <p:txBody>
            <a:bodyPr>
              <a:spAutoFit/>
            </a:bodyPr>
            <a:lstStyle/>
            <a:p>
              <a:pPr algn="ctr">
                <a:defRPr/>
              </a:pPr>
              <a:r>
                <a:rPr lang="en-US" sz="1600" kern="100" dirty="0">
                  <a:latin typeface="Times New Roman" panose="02020603050405020304" pitchFamily="18" charset="0"/>
                  <a:ea typeface="SimSun" panose="02010600030101010101" pitchFamily="2" charset="-122"/>
                </a:rPr>
                <a:t>A-GC-MS total ion chromatogram of aerial (black), flower (pink), root (yellow), leaves (leaves), flower (extracted with chloroform) (blue), B- root (yellow06), C- aerial (black07), D-leaves (green08), E-flower (pink09), J-flower (extracted with chloroform solvent-blue10)</a:t>
              </a:r>
            </a:p>
          </p:txBody>
        </p:sp>
      </p:grpSp>
    </p:spTree>
    <p:extLst>
      <p:ext uri="{BB962C8B-B14F-4D97-AF65-F5344CB8AC3E}">
        <p14:creationId xmlns:p14="http://schemas.microsoft.com/office/powerpoint/2010/main" val="57076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777BEB82-3E0B-1081-D167-2882AB338CD7}"/>
              </a:ext>
            </a:extLst>
          </p:cNvPr>
          <p:cNvGraphicFramePr>
            <a:graphicFrameLocks noGrp="1"/>
          </p:cNvGraphicFramePr>
          <p:nvPr>
            <p:extLst>
              <p:ext uri="{D42A27DB-BD31-4B8C-83A1-F6EECF244321}">
                <p14:modId xmlns:p14="http://schemas.microsoft.com/office/powerpoint/2010/main" val="10695678"/>
              </p:ext>
            </p:extLst>
          </p:nvPr>
        </p:nvGraphicFramePr>
        <p:xfrm>
          <a:off x="112449" y="1388508"/>
          <a:ext cx="8991601" cy="5079824"/>
        </p:xfrm>
        <a:graphic>
          <a:graphicData uri="http://schemas.openxmlformats.org/drawingml/2006/table">
            <a:tbl>
              <a:tblPr firstRow="1" firstCol="1" bandRow="1">
                <a:tableStyleId>{FABFCF23-3B69-468F-B69F-88F6DE6A72F2}</a:tableStyleId>
              </a:tblPr>
              <a:tblGrid>
                <a:gridCol w="471105">
                  <a:extLst>
                    <a:ext uri="{9D8B030D-6E8A-4147-A177-3AD203B41FA5}">
                      <a16:colId xmlns:a16="http://schemas.microsoft.com/office/drawing/2014/main" val="20000"/>
                    </a:ext>
                  </a:extLst>
                </a:gridCol>
                <a:gridCol w="821804">
                  <a:extLst>
                    <a:ext uri="{9D8B030D-6E8A-4147-A177-3AD203B41FA5}">
                      <a16:colId xmlns:a16="http://schemas.microsoft.com/office/drawing/2014/main" val="20001"/>
                    </a:ext>
                  </a:extLst>
                </a:gridCol>
                <a:gridCol w="4015939">
                  <a:extLst>
                    <a:ext uri="{9D8B030D-6E8A-4147-A177-3AD203B41FA5}">
                      <a16:colId xmlns:a16="http://schemas.microsoft.com/office/drawing/2014/main" val="20002"/>
                    </a:ext>
                  </a:extLst>
                </a:gridCol>
                <a:gridCol w="1272784">
                  <a:extLst>
                    <a:ext uri="{9D8B030D-6E8A-4147-A177-3AD203B41FA5}">
                      <a16:colId xmlns:a16="http://schemas.microsoft.com/office/drawing/2014/main" val="20003"/>
                    </a:ext>
                  </a:extLst>
                </a:gridCol>
                <a:gridCol w="2409969">
                  <a:extLst>
                    <a:ext uri="{9D8B030D-6E8A-4147-A177-3AD203B41FA5}">
                      <a16:colId xmlns:a16="http://schemas.microsoft.com/office/drawing/2014/main" val="20004"/>
                    </a:ext>
                  </a:extLst>
                </a:gridCol>
              </a:tblGrid>
              <a:tr h="400723">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Peak </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err="1">
                          <a:solidFill>
                            <a:schemeClr val="tx1"/>
                          </a:solidFill>
                          <a:effectLst/>
                          <a:latin typeface="Times New Roman" panose="02020603050405020304" pitchFamily="18" charset="0"/>
                          <a:cs typeface="Times New Roman" panose="02020603050405020304" pitchFamily="18" charset="0"/>
                        </a:rPr>
                        <a:t>RT</a:t>
                      </a:r>
                      <a:r>
                        <a:rPr lang="en-US" sz="1100" baseline="30000" dirty="0" err="1">
                          <a:solidFill>
                            <a:schemeClr val="tx1"/>
                          </a:solidFill>
                          <a:effectLst/>
                          <a:latin typeface="Times New Roman" panose="02020603050405020304" pitchFamily="18" charset="0"/>
                          <a:cs typeface="Times New Roman" panose="02020603050405020304" pitchFamily="18" charset="0"/>
                        </a:rPr>
                        <a:t>a</a:t>
                      </a:r>
                      <a:r>
                        <a:rPr lang="en-US" sz="1100" baseline="30000" dirty="0">
                          <a:solidFill>
                            <a:schemeClr val="tx1"/>
                          </a:solidFill>
                          <a:effectLst/>
                          <a:latin typeface="Times New Roman" panose="02020603050405020304" pitchFamily="18" charset="0"/>
                          <a:cs typeface="Times New Roman" panose="02020603050405020304" pitchFamily="18" charset="0"/>
                        </a:rPr>
                        <a:t> </a:t>
                      </a:r>
                      <a:r>
                        <a:rPr lang="en-US" sz="1100" dirty="0">
                          <a:solidFill>
                            <a:schemeClr val="tx1"/>
                          </a:solidFill>
                          <a:effectLst/>
                          <a:latin typeface="Times New Roman" panose="02020603050405020304" pitchFamily="18" charset="0"/>
                          <a:cs typeface="Times New Roman" panose="02020603050405020304" pitchFamily="18" charset="0"/>
                        </a:rPr>
                        <a:t>(min)</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Compound detected*</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Molecular Formula</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Part of the plant</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0"/>
                  </a:ext>
                </a:extLst>
              </a:tr>
              <a:tr h="321220">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8.319517</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N-Benzyl-1H-benzimidazole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C14H12N2</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Aerial, Leaves, </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Flower,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1"/>
                  </a:ext>
                </a:extLst>
              </a:tr>
              <a:tr h="228985">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2</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9.4346177</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Silanol, trimethyl-, phosphate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C9H27O4PSi3</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r>
                        <a:rPr lang="en-US" sz="1100" dirty="0">
                          <a:solidFill>
                            <a:schemeClr val="tx1"/>
                          </a:solidFill>
                          <a:effectLst/>
                          <a:latin typeface="Times New Roman" panose="02020603050405020304" pitchFamily="18" charset="0"/>
                          <a:cs typeface="Times New Roman" panose="02020603050405020304" pitchFamily="18" charset="0"/>
                        </a:rPr>
                        <a:t>, Leaves, Aerial, Flower</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2"/>
                  </a:ext>
                </a:extLst>
              </a:tr>
              <a:tr h="228985">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3</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12.5485025</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Malic acid, 3TMS derivative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C13H30O5Si3</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Root, Flower</a:t>
                      </a:r>
                      <a:r>
                        <a:rPr lang="en-US" sz="1100" baseline="30000">
                          <a:solidFill>
                            <a:schemeClr val="tx1"/>
                          </a:solidFill>
                          <a:effectLst/>
                          <a:latin typeface="Times New Roman" panose="02020603050405020304" pitchFamily="18" charset="0"/>
                          <a:cs typeface="Times New Roman" panose="02020603050405020304" pitchFamily="18" charset="0"/>
                        </a:rPr>
                        <a:t>b</a:t>
                      </a:r>
                      <a:r>
                        <a:rPr lang="en-US" sz="1100">
                          <a:solidFill>
                            <a:schemeClr val="tx1"/>
                          </a:solidFill>
                          <a:effectLst/>
                          <a:latin typeface="Times New Roman" panose="02020603050405020304" pitchFamily="18" charset="0"/>
                          <a:cs typeface="Times New Roman" panose="02020603050405020304" pitchFamily="18" charset="0"/>
                        </a:rPr>
                        <a:t>, Aerial, Flower</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3"/>
                  </a:ext>
                </a:extLst>
              </a:tr>
              <a:tr h="228985">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4</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13.482329</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2,3,4-Trihydroxybutyric acid </a:t>
                      </a:r>
                      <a:r>
                        <a:rPr lang="en-US" sz="1100" dirty="0" err="1">
                          <a:solidFill>
                            <a:schemeClr val="tx1"/>
                          </a:solidFill>
                          <a:effectLst/>
                          <a:latin typeface="Times New Roman" panose="02020603050405020304" pitchFamily="18" charset="0"/>
                          <a:cs typeface="Times New Roman" panose="02020603050405020304" pitchFamily="18" charset="0"/>
                        </a:rPr>
                        <a:t>tetrakis</a:t>
                      </a:r>
                      <a:r>
                        <a:rPr lang="en-US" sz="1100" dirty="0">
                          <a:solidFill>
                            <a:schemeClr val="tx1"/>
                          </a:solidFill>
                          <a:effectLst/>
                          <a:latin typeface="Times New Roman" panose="02020603050405020304" pitchFamily="18" charset="0"/>
                          <a:cs typeface="Times New Roman" panose="02020603050405020304" pitchFamily="18" charset="0"/>
                        </a:rPr>
                        <a:t> (trimethylsilyl), </a:t>
                      </a:r>
                      <a:r>
                        <a:rPr lang="en-US" sz="1100" dirty="0" err="1">
                          <a:solidFill>
                            <a:schemeClr val="tx1"/>
                          </a:solidFill>
                          <a:effectLst/>
                          <a:latin typeface="Times New Roman" panose="02020603050405020304" pitchFamily="18" charset="0"/>
                          <a:cs typeface="Times New Roman" panose="02020603050405020304" pitchFamily="18" charset="0"/>
                        </a:rPr>
                        <a:t>Threonic</a:t>
                      </a:r>
                      <a:r>
                        <a:rPr lang="en-US" sz="1100" dirty="0">
                          <a:solidFill>
                            <a:schemeClr val="tx1"/>
                          </a:solidFill>
                          <a:effectLst/>
                          <a:latin typeface="Times New Roman" panose="02020603050405020304" pitchFamily="18" charset="0"/>
                          <a:cs typeface="Times New Roman" panose="02020603050405020304" pitchFamily="18" charset="0"/>
                        </a:rPr>
                        <a:t> acid</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C16H40O5Si4</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Leaves,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4"/>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5</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16.112684</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D-(-)-</a:t>
                      </a:r>
                      <a:r>
                        <a:rPr lang="en-US" sz="1100" dirty="0" err="1">
                          <a:solidFill>
                            <a:schemeClr val="tx1"/>
                          </a:solidFill>
                          <a:effectLst/>
                          <a:latin typeface="Times New Roman" panose="02020603050405020304" pitchFamily="18" charset="0"/>
                          <a:cs typeface="Times New Roman" panose="02020603050405020304" pitchFamily="18" charset="0"/>
                        </a:rPr>
                        <a:t>Fructofuranose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pentakis</a:t>
                      </a:r>
                      <a:r>
                        <a:rPr lang="en-US" sz="1100" dirty="0">
                          <a:solidFill>
                            <a:schemeClr val="tx1"/>
                          </a:solidFill>
                          <a:effectLst/>
                          <a:latin typeface="Times New Roman" panose="02020603050405020304" pitchFamily="18" charset="0"/>
                          <a:cs typeface="Times New Roman" panose="02020603050405020304" pitchFamily="18" charset="0"/>
                        </a:rPr>
                        <a:t>(trimethylsilyl) ether (isomer 2)</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C21H52O6Si5</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r>
                        <a:rPr lang="en-US" sz="1100" dirty="0">
                          <a:solidFill>
                            <a:schemeClr val="tx1"/>
                          </a:solidFill>
                          <a:effectLst/>
                          <a:latin typeface="Times New Roman" panose="02020603050405020304" pitchFamily="18" charset="0"/>
                          <a:cs typeface="Times New Roman" panose="02020603050405020304" pitchFamily="18" charset="0"/>
                        </a:rPr>
                        <a:t>,</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 Aerial, Flower</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5"/>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6</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16.328128</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D-Pinitol, </a:t>
                      </a:r>
                      <a:r>
                        <a:rPr lang="en-US" sz="1100" dirty="0" err="1">
                          <a:solidFill>
                            <a:schemeClr val="tx1"/>
                          </a:solidFill>
                          <a:effectLst/>
                          <a:latin typeface="Times New Roman" panose="02020603050405020304" pitchFamily="18" charset="0"/>
                          <a:cs typeface="Times New Roman" panose="02020603050405020304" pitchFamily="18" charset="0"/>
                        </a:rPr>
                        <a:t>pentakis</a:t>
                      </a:r>
                      <a:r>
                        <a:rPr lang="en-US" sz="1100" dirty="0">
                          <a:solidFill>
                            <a:schemeClr val="tx1"/>
                          </a:solidFill>
                          <a:effectLst/>
                          <a:latin typeface="Times New Roman" panose="02020603050405020304" pitchFamily="18" charset="0"/>
                          <a:cs typeface="Times New Roman" panose="02020603050405020304" pitchFamily="18" charset="0"/>
                        </a:rPr>
                        <a:t>(trimethylsilyl) ether</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C22H54O6Si5</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Root, Aerial,</a:t>
                      </a:r>
                      <a:br>
                        <a:rPr lang="en-US" sz="1100">
                          <a:solidFill>
                            <a:schemeClr val="tx1"/>
                          </a:solidFill>
                          <a:effectLst/>
                          <a:latin typeface="Times New Roman" panose="02020603050405020304" pitchFamily="18" charset="0"/>
                          <a:cs typeface="Times New Roman" panose="02020603050405020304" pitchFamily="18" charset="0"/>
                        </a:rPr>
                      </a:br>
                      <a:r>
                        <a:rPr lang="en-US" sz="1100">
                          <a:solidFill>
                            <a:schemeClr val="tx1"/>
                          </a:solidFill>
                          <a:effectLst/>
                          <a:latin typeface="Times New Roman" panose="02020603050405020304" pitchFamily="18" charset="0"/>
                          <a:cs typeface="Times New Roman" panose="02020603050405020304" pitchFamily="18" charset="0"/>
                        </a:rPr>
                        <a:t> Leaves, Flower, Flower</a:t>
                      </a:r>
                      <a:r>
                        <a:rPr lang="en-US" sz="1100" baseline="30000">
                          <a:solidFill>
                            <a:schemeClr val="tx1"/>
                          </a:solidFill>
                          <a:effectLst/>
                          <a:latin typeface="Times New Roman" panose="02020603050405020304" pitchFamily="18" charset="0"/>
                          <a:cs typeface="Times New Roman" panose="02020603050405020304" pitchFamily="18" charset="0"/>
                        </a:rPr>
                        <a:t>b</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6"/>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7</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16.555017</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β.-D-</a:t>
                      </a:r>
                      <a:r>
                        <a:rPr lang="en-US" sz="1100" dirty="0" err="1">
                          <a:solidFill>
                            <a:schemeClr val="tx1"/>
                          </a:solidFill>
                          <a:effectLst/>
                          <a:latin typeface="Times New Roman" panose="02020603050405020304" pitchFamily="18" charset="0"/>
                          <a:cs typeface="Times New Roman" panose="02020603050405020304" pitchFamily="18" charset="0"/>
                        </a:rPr>
                        <a:t>Galactofuranose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C21H52O6Si5</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Aerial,</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 Flower,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7"/>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8</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16.953380</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D-(+)-</a:t>
                      </a:r>
                      <a:r>
                        <a:rPr lang="en-US" sz="1100" dirty="0" err="1">
                          <a:solidFill>
                            <a:schemeClr val="tx1"/>
                          </a:solidFill>
                          <a:effectLst/>
                          <a:latin typeface="Times New Roman" panose="02020603050405020304" pitchFamily="18" charset="0"/>
                          <a:cs typeface="Times New Roman" panose="02020603050405020304" pitchFamily="18" charset="0"/>
                        </a:rPr>
                        <a:t>Galactopyranose</a:t>
                      </a:r>
                      <a:r>
                        <a:rPr lang="en-US" sz="1100" dirty="0">
                          <a:solidFill>
                            <a:schemeClr val="tx1"/>
                          </a:solidFill>
                          <a:effectLst/>
                          <a:latin typeface="Times New Roman" panose="02020603050405020304" pitchFamily="18" charset="0"/>
                          <a:cs typeface="Times New Roman" panose="02020603050405020304" pitchFamily="18" charset="0"/>
                        </a:rPr>
                        <a:t>, 5TMS derivative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C21H52O6Si5</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Aerial,</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 Leaves, Flower,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8"/>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9</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17.403437</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D-Sorbitol, 6TMS derivative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C24H62O6Si6</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Aerial, </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Leaves, Flower</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09"/>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10</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17.878917</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β-D-Glucopyranose, 5TMS derivative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C21H52O6Si5</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Aerial,</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 Leaves, Flower,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10"/>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11</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18.760181</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Myo-Inositol, 6TMS derivative</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C24H60O6Si6</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Aerial</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 Leaves, Flower,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11"/>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12</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22.504929</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err="1">
                          <a:solidFill>
                            <a:schemeClr val="tx1"/>
                          </a:solidFill>
                          <a:effectLst/>
                          <a:latin typeface="Times New Roman" panose="02020603050405020304" pitchFamily="18" charset="0"/>
                          <a:cs typeface="Times New Roman" panose="02020603050405020304" pitchFamily="18" charset="0"/>
                        </a:rPr>
                        <a:t>Docosanol</a:t>
                      </a:r>
                      <a:r>
                        <a:rPr lang="en-US" sz="1100" dirty="0">
                          <a:solidFill>
                            <a:schemeClr val="tx1"/>
                          </a:solidFill>
                          <a:effectLst/>
                          <a:latin typeface="Times New Roman" panose="02020603050405020304" pitchFamily="18" charset="0"/>
                          <a:cs typeface="Times New Roman" panose="02020603050405020304" pitchFamily="18" charset="0"/>
                        </a:rPr>
                        <a:t>, TMS derivative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C25H54OSi</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Aerial, Flower, </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12"/>
                  </a:ext>
                </a:extLst>
              </a:tr>
              <a:tr h="32122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13</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23.247551</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Sucrose, 8TMS derivative</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C36H86O11Si8</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Root, Aerial, </a:t>
                      </a:r>
                      <a:br>
                        <a:rPr lang="en-US" sz="1100" dirty="0">
                          <a:solidFill>
                            <a:schemeClr val="tx1"/>
                          </a:solidFill>
                          <a:effectLst/>
                          <a:latin typeface="Times New Roman" panose="02020603050405020304" pitchFamily="18" charset="0"/>
                          <a:cs typeface="Times New Roman" panose="02020603050405020304" pitchFamily="18" charset="0"/>
                        </a:rPr>
                      </a:br>
                      <a:r>
                        <a:rPr lang="en-US" sz="1100" dirty="0">
                          <a:solidFill>
                            <a:schemeClr val="tx1"/>
                          </a:solidFill>
                          <a:effectLst/>
                          <a:latin typeface="Times New Roman" panose="02020603050405020304" pitchFamily="18" charset="0"/>
                          <a:cs typeface="Times New Roman" panose="02020603050405020304" pitchFamily="18" charset="0"/>
                        </a:rPr>
                        <a:t>Flower,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13"/>
                  </a:ext>
                </a:extLst>
              </a:tr>
              <a:tr h="16061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14</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25.460362</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err="1">
                          <a:solidFill>
                            <a:schemeClr val="tx1"/>
                          </a:solidFill>
                          <a:effectLst/>
                          <a:latin typeface="Times New Roman" panose="02020603050405020304" pitchFamily="18" charset="0"/>
                          <a:cs typeface="Times New Roman" panose="02020603050405020304" pitchFamily="18" charset="0"/>
                        </a:rPr>
                        <a:t>Silane,dimethyl</a:t>
                      </a:r>
                      <a:r>
                        <a:rPr lang="en-US" sz="1100" dirty="0">
                          <a:solidFill>
                            <a:schemeClr val="tx1"/>
                          </a:solidFill>
                          <a:effectLst/>
                          <a:latin typeface="Times New Roman" panose="02020603050405020304" pitchFamily="18" charset="0"/>
                          <a:cs typeface="Times New Roman" panose="02020603050405020304" pitchFamily="18" charset="0"/>
                        </a:rPr>
                        <a:t>(4-(2-phenylprop-2-yl)phenoxy) </a:t>
                      </a:r>
                      <a:r>
                        <a:rPr lang="en-US" sz="1100" dirty="0" err="1">
                          <a:solidFill>
                            <a:schemeClr val="tx1"/>
                          </a:solidFill>
                          <a:effectLst/>
                          <a:latin typeface="Times New Roman" panose="02020603050405020304" pitchFamily="18" charset="0"/>
                          <a:cs typeface="Times New Roman" panose="02020603050405020304" pitchFamily="18" charset="0"/>
                        </a:rPr>
                        <a:t>decyloxy</a:t>
                      </a: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C27H42O2Si</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Leaves,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14"/>
                  </a:ext>
                </a:extLst>
              </a:tr>
              <a:tr h="160610">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15</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26.442339</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1-[(4-Methylbenzene) sulfonyl]pyrrole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C11H11NO2S</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Leaves</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15"/>
                  </a:ext>
                </a:extLst>
              </a:tr>
              <a:tr h="304066">
                <a:tc>
                  <a:txBody>
                    <a:bodyPr/>
                    <a:lstStyle/>
                    <a:p>
                      <a:pPr algn="ctr">
                        <a:lnSpc>
                          <a:spcPct val="100000"/>
                        </a:lnSpc>
                      </a:pPr>
                      <a:r>
                        <a:rPr lang="en-US" sz="1100">
                          <a:solidFill>
                            <a:schemeClr val="tx1"/>
                          </a:solidFill>
                          <a:effectLst/>
                          <a:latin typeface="Times New Roman" panose="02020603050405020304" pitchFamily="18" charset="0"/>
                          <a:cs typeface="Times New Roman" panose="02020603050405020304" pitchFamily="18" charset="0"/>
                        </a:rPr>
                        <a:t>16</a:t>
                      </a:r>
                      <a:endParaRPr lang="en-US" sz="11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36.521192</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D- (+)-Cellobiose, </a:t>
                      </a:r>
                      <a:r>
                        <a:rPr lang="en-US" sz="1100" dirty="0" err="1">
                          <a:solidFill>
                            <a:schemeClr val="tx1"/>
                          </a:solidFill>
                          <a:effectLst/>
                          <a:latin typeface="Times New Roman" panose="02020603050405020304" pitchFamily="18" charset="0"/>
                          <a:cs typeface="Times New Roman" panose="02020603050405020304" pitchFamily="18" charset="0"/>
                        </a:rPr>
                        <a:t>octakis</a:t>
                      </a:r>
                      <a:r>
                        <a:rPr lang="en-US" sz="1100" dirty="0">
                          <a:solidFill>
                            <a:schemeClr val="tx1"/>
                          </a:solidFill>
                          <a:effectLst/>
                          <a:latin typeface="Times New Roman" panose="02020603050405020304" pitchFamily="18" charset="0"/>
                          <a:cs typeface="Times New Roman" panose="02020603050405020304" pitchFamily="18" charset="0"/>
                        </a:rPr>
                        <a:t>(trimethylsilyl) ether, </a:t>
                      </a:r>
                      <a:r>
                        <a:rPr lang="en-US" sz="1100" dirty="0" err="1">
                          <a:solidFill>
                            <a:schemeClr val="tx1"/>
                          </a:solidFill>
                          <a:effectLst/>
                          <a:latin typeface="Times New Roman" panose="02020603050405020304" pitchFamily="18" charset="0"/>
                          <a:cs typeface="Times New Roman" panose="02020603050405020304" pitchFamily="18" charset="0"/>
                        </a:rPr>
                        <a:t>methyloxime</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C37H89NO11Si8</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tc>
                  <a:txBody>
                    <a:bodyPr/>
                    <a:lstStyle/>
                    <a:p>
                      <a:pPr algn="ctr">
                        <a:lnSpc>
                          <a:spcPct val="100000"/>
                        </a:lnSpc>
                      </a:pPr>
                      <a:r>
                        <a:rPr lang="en-US" sz="1100" dirty="0">
                          <a:solidFill>
                            <a:schemeClr val="tx1"/>
                          </a:solidFill>
                          <a:effectLst/>
                          <a:latin typeface="Times New Roman" panose="02020603050405020304" pitchFamily="18" charset="0"/>
                          <a:cs typeface="Times New Roman" panose="02020603050405020304" pitchFamily="18" charset="0"/>
                        </a:rPr>
                        <a:t>Leaves, </a:t>
                      </a:r>
                      <a:r>
                        <a:rPr lang="en-US" sz="1100" dirty="0" err="1">
                          <a:solidFill>
                            <a:schemeClr val="tx1"/>
                          </a:solidFill>
                          <a:effectLst/>
                          <a:latin typeface="Times New Roman" panose="02020603050405020304" pitchFamily="18" charset="0"/>
                          <a:cs typeface="Times New Roman" panose="02020603050405020304" pitchFamily="18" charset="0"/>
                        </a:rPr>
                        <a:t>Flower</a:t>
                      </a:r>
                      <a:r>
                        <a:rPr lang="en-US" sz="1100" baseline="30000" dirty="0" err="1">
                          <a:solidFill>
                            <a:schemeClr val="tx1"/>
                          </a:solidFill>
                          <a:effectLst/>
                          <a:latin typeface="Times New Roman" panose="02020603050405020304" pitchFamily="18" charset="0"/>
                          <a:cs typeface="Times New Roman" panose="02020603050405020304" pitchFamily="18" charset="0"/>
                        </a:rPr>
                        <a:t>b</a:t>
                      </a:r>
                      <a:endParaRPr lang="en-US" sz="1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40967" marR="40967" marT="0" marB="0" anchor="ctr"/>
                </a:tc>
                <a:extLst>
                  <a:ext uri="{0D108BD9-81ED-4DB2-BD59-A6C34878D82A}">
                    <a16:rowId xmlns:a16="http://schemas.microsoft.com/office/drawing/2014/main" val="10016"/>
                  </a:ext>
                </a:extLst>
              </a:tr>
            </a:tbl>
          </a:graphicData>
        </a:graphic>
      </p:graphicFrame>
      <p:sp>
        <p:nvSpPr>
          <p:cNvPr id="4" name="TextBox 3">
            <a:extLst>
              <a:ext uri="{FF2B5EF4-FFF2-40B4-BE49-F238E27FC236}">
                <a16:creationId xmlns:a16="http://schemas.microsoft.com/office/drawing/2014/main" id="{DB463314-3E6D-F5FF-0D40-7BE947DA6C40}"/>
              </a:ext>
            </a:extLst>
          </p:cNvPr>
          <p:cNvSpPr txBox="1">
            <a:spLocks noChangeArrowheads="1"/>
          </p:cNvSpPr>
          <p:nvPr/>
        </p:nvSpPr>
        <p:spPr bwMode="auto">
          <a:xfrm>
            <a:off x="2455762" y="1080731"/>
            <a:ext cx="44436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b="1" dirty="0">
                <a:latin typeface="Times New Roman" panose="02020603050405020304" pitchFamily="18" charset="0"/>
                <a:ea typeface="DengXian" panose="02010600030101010101" pitchFamily="2" charset="-122"/>
                <a:cs typeface="Times New Roman" panose="02020603050405020304" pitchFamily="18" charset="0"/>
              </a:rPr>
              <a:t>GC-MS analysis of A. </a:t>
            </a:r>
            <a:r>
              <a:rPr lang="en-US" altLang="en-US" sz="1400" b="1" dirty="0" err="1">
                <a:latin typeface="Times New Roman" panose="02020603050405020304" pitchFamily="18" charset="0"/>
                <a:ea typeface="DengXian" panose="02010600030101010101" pitchFamily="2" charset="-122"/>
                <a:cs typeface="Times New Roman" panose="02020603050405020304" pitchFamily="18" charset="0"/>
              </a:rPr>
              <a:t>Galactites</a:t>
            </a:r>
            <a:endParaRPr lang="en-US" altLang="en-US" sz="1400" dirty="0">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TextBox 5">
            <a:extLst>
              <a:ext uri="{FF2B5EF4-FFF2-40B4-BE49-F238E27FC236}">
                <a16:creationId xmlns:a16="http://schemas.microsoft.com/office/drawing/2014/main" id="{6E827FB9-796A-CE72-6425-9A60477F3F60}"/>
              </a:ext>
            </a:extLst>
          </p:cNvPr>
          <p:cNvSpPr txBox="1">
            <a:spLocks noChangeArrowheads="1"/>
          </p:cNvSpPr>
          <p:nvPr/>
        </p:nvSpPr>
        <p:spPr bwMode="auto">
          <a:xfrm>
            <a:off x="76199" y="6467063"/>
            <a:ext cx="88133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1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*The compounds that were identified and compared with a similar mass fragmentation in the NIST database library. a R.T: Retention time; b Flower: Sample of flower extracted with chloroform solvent </a:t>
            </a:r>
            <a:endParaRPr lang="en-US" altLang="en-US" sz="16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792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495300" y="1312618"/>
            <a:ext cx="8153400"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Conclusions</a:t>
            </a:r>
          </a:p>
        </p:txBody>
      </p:sp>
      <p:sp>
        <p:nvSpPr>
          <p:cNvPr id="2" name="Content Placeholder 2">
            <a:extLst>
              <a:ext uri="{FF2B5EF4-FFF2-40B4-BE49-F238E27FC236}">
                <a16:creationId xmlns:a16="http://schemas.microsoft.com/office/drawing/2014/main" id="{4FF6B11F-9ED8-3F46-A4A6-4C573611FEF7}"/>
              </a:ext>
            </a:extLst>
          </p:cNvPr>
          <p:cNvSpPr txBox="1">
            <a:spLocks noChangeArrowheads="1"/>
          </p:cNvSpPr>
          <p:nvPr/>
        </p:nvSpPr>
        <p:spPr>
          <a:xfrm>
            <a:off x="304800" y="2071705"/>
            <a:ext cx="85344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altLang="en-US" sz="2000" dirty="0">
                <a:latin typeface="Times New Roman" panose="02020603050405020304" pitchFamily="18" charset="0"/>
                <a:ea typeface="SimSun" panose="02010600030101010101" pitchFamily="2" charset="-122"/>
              </a:rPr>
              <a:t>	In summary, polyphenolic compounds, polysaccharides, and saponins are the main compounds of </a:t>
            </a:r>
            <a:r>
              <a:rPr lang="en-US" altLang="en-US" sz="2000" i="1" dirty="0" err="1">
                <a:latin typeface="Times New Roman" panose="02020603050405020304" pitchFamily="18" charset="0"/>
                <a:ea typeface="SimSun" panose="02010600030101010101" pitchFamily="2" charset="-122"/>
              </a:rPr>
              <a:t>A.Galactites</a:t>
            </a:r>
            <a:r>
              <a:rPr lang="en-US" altLang="en-US" sz="2000" dirty="0">
                <a:latin typeface="Times New Roman" panose="02020603050405020304" pitchFamily="18" charset="0"/>
                <a:ea typeface="SimSun" panose="02010600030101010101" pitchFamily="2" charset="-122"/>
              </a:rPr>
              <a:t> medicinal plants with anti-inflammatory properties, and these biologically active compounds are explained by the pharmacological effects and radical scavenging activities that we have previously investigated. In the future, we are focused on researching and developing of new herbal medicines for anti-immune and gouty arthritis.  </a:t>
            </a:r>
          </a:p>
          <a:p>
            <a:pPr marL="0" indent="0" algn="just">
              <a:lnSpc>
                <a:spcPct val="70000"/>
              </a:lnSpc>
              <a:spcBef>
                <a:spcPct val="0"/>
              </a:spcBef>
              <a:buFont typeface="Arial" pitchFamily="34" charset="0"/>
              <a:buNone/>
            </a:pPr>
            <a:endParaRPr lang="en-US" altLang="en-US" sz="2000" dirty="0">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9397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09600" y="1295400"/>
            <a:ext cx="8153400" cy="461665"/>
          </a:xfrm>
          <a:prstGeom prst="rect">
            <a:avLst/>
          </a:prstGeom>
          <a:noFill/>
        </p:spPr>
        <p:txBody>
          <a:bodyPr wrap="square" rtlCol="0">
            <a:spAutoFit/>
          </a:bodyPr>
          <a:lstStyle/>
          <a:p>
            <a:r>
              <a:rPr lang="fr-FR" sz="2400" b="1" dirty="0" err="1">
                <a:latin typeface="Times New Roman" panose="02020603050405020304" pitchFamily="18" charset="0"/>
                <a:cs typeface="Times New Roman" panose="02020603050405020304" pitchFamily="18" charset="0"/>
              </a:rPr>
              <a:t>Acknowledgments</a:t>
            </a:r>
            <a:endParaRPr lang="fr-FR"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0812A6D-6267-B035-5419-168CE96D17D4}"/>
              </a:ext>
            </a:extLst>
          </p:cNvPr>
          <p:cNvSpPr txBox="1"/>
          <p:nvPr/>
        </p:nvSpPr>
        <p:spPr>
          <a:xfrm>
            <a:off x="228600" y="1868650"/>
            <a:ext cx="8686800" cy="2345322"/>
          </a:xfrm>
          <a:prstGeom prst="rect">
            <a:avLst/>
          </a:prstGeom>
          <a:noFill/>
        </p:spPr>
        <p:txBody>
          <a:bodyPr wrap="square">
            <a:spAutoFit/>
          </a:bodyPr>
          <a:lstStyle/>
          <a:p>
            <a:pPr algn="just">
              <a:lnSpc>
                <a:spcPct val="150000"/>
              </a:lnSpc>
            </a:pPr>
            <a:r>
              <a:rPr lang="en-US" altLang="en-US" sz="2000" dirty="0">
                <a:latin typeface="Times New Roman" panose="02020603050405020304" pitchFamily="18" charset="0"/>
                <a:ea typeface="DengXian" panose="02010600030101010101" pitchFamily="2" charset="-122"/>
                <a:cs typeface="Times New Roman" panose="02020603050405020304" pitchFamily="18" charset="0"/>
              </a:rPr>
              <a:t>	</a:t>
            </a:r>
            <a:r>
              <a:rPr lang="en-US" sz="2000" kern="100" dirty="0">
                <a:effectLst/>
                <a:latin typeface="Times New Roman" panose="02020603050405020304" pitchFamily="18" charset="0"/>
                <a:ea typeface="SimSun" panose="02010600030101010101" pitchFamily="2" charset="-122"/>
              </a:rPr>
              <a:t>The authors would like to thank the team of the Researcher Center of the Institute of Traditional Medicine and Technology, Mongolia for their help during this study.</a:t>
            </a:r>
            <a:r>
              <a:rPr lang="en-US" sz="2000" kern="100" dirty="0">
                <a:solidFill>
                  <a:srgbClr val="385623"/>
                </a:solidFill>
                <a:effectLst/>
                <a:latin typeface="Times New Roman" panose="02020603050405020304" pitchFamily="18" charset="0"/>
                <a:ea typeface="SimSun" panose="02010600030101010101" pitchFamily="2" charset="-122"/>
              </a:rPr>
              <a:t> </a:t>
            </a:r>
            <a:r>
              <a:rPr lang="en-US" sz="2000" kern="100" dirty="0">
                <a:effectLst/>
                <a:latin typeface="Times New Roman" panose="02020603050405020304" pitchFamily="18" charset="0"/>
                <a:ea typeface="SimSun" panose="02010600030101010101" pitchFamily="2" charset="-122"/>
              </a:rPr>
              <a:t>GD thanks the Austrian Agency for Education and Internationalization, Federal Ministry of Education, Science and Research of Austria (Project </a:t>
            </a:r>
            <a:r>
              <a:rPr lang="en-US" sz="2000" kern="100" dirty="0" err="1">
                <a:effectLst/>
                <a:latin typeface="Times New Roman" panose="02020603050405020304" pitchFamily="18" charset="0"/>
                <a:ea typeface="SimSun" panose="02010600030101010101" pitchFamily="2" charset="-122"/>
              </a:rPr>
              <a:t>KoEF</a:t>
            </a:r>
            <a:r>
              <a:rPr lang="en-US" sz="2000" kern="100" dirty="0">
                <a:effectLst/>
                <a:latin typeface="Times New Roman" panose="02020603050405020304" pitchFamily="18" charset="0"/>
                <a:ea typeface="SimSun" panose="02010600030101010101" pitchFamily="2" charset="-122"/>
              </a:rPr>
              <a:t> 10/2020).</a:t>
            </a:r>
          </a:p>
        </p:txBody>
      </p:sp>
      <p:pic>
        <p:nvPicPr>
          <p:cNvPr id="4" name="Picture 1">
            <a:extLst>
              <a:ext uri="{FF2B5EF4-FFF2-40B4-BE49-F238E27FC236}">
                <a16:creationId xmlns:a16="http://schemas.microsoft.com/office/drawing/2014/main" id="{402F2695-90E1-1DD4-753A-174249828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25557"/>
            <a:ext cx="201827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University of Natural Resources and Life Sciences, Vienna - Wikipedia">
            <a:extLst>
              <a:ext uri="{FF2B5EF4-FFF2-40B4-BE49-F238E27FC236}">
                <a16:creationId xmlns:a16="http://schemas.microsoft.com/office/drawing/2014/main" id="{7858D56C-0AEB-3237-5486-4C66B8C2C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4196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706955"/>
            <a:ext cx="7010400" cy="369332"/>
          </a:xfrm>
          <a:prstGeom prst="rect">
            <a:avLst/>
          </a:prstGeom>
          <a:noFill/>
        </p:spPr>
        <p:txBody>
          <a:bodyPr wrap="square" rtlCol="0">
            <a:spAutoFit/>
          </a:bodyPr>
          <a:lstStyle/>
          <a:p>
            <a:r>
              <a:rPr lang="fr-FR" b="1" dirty="0" err="1">
                <a:latin typeface="Times New Roman" panose="02020603050405020304" pitchFamily="18" charset="0"/>
                <a:cs typeface="Times New Roman" panose="02020603050405020304" pitchFamily="18" charset="0"/>
              </a:rPr>
              <a:t>Graphical</a:t>
            </a:r>
            <a:r>
              <a:rPr lang="fr-FR" b="1" dirty="0">
                <a:latin typeface="Times New Roman" panose="02020603050405020304" pitchFamily="18" charset="0"/>
                <a:cs typeface="Times New Roman" panose="02020603050405020304" pitchFamily="18" charset="0"/>
              </a:rPr>
              <a:t> Abstract</a:t>
            </a:r>
            <a:endParaRPr lang="fr-FR" dirty="0">
              <a:latin typeface="Times New Roman" panose="02020603050405020304" pitchFamily="18" charset="0"/>
              <a:cs typeface="Times New Roman" panose="02020603050405020304" pitchFamily="18" charset="0"/>
            </a:endParaRPr>
          </a:p>
        </p:txBody>
      </p:sp>
      <p:sp>
        <p:nvSpPr>
          <p:cNvPr id="5" name="Rectangle 4"/>
          <p:cNvSpPr/>
          <p:nvPr/>
        </p:nvSpPr>
        <p:spPr>
          <a:xfrm>
            <a:off x="988541" y="1066802"/>
            <a:ext cx="7696200" cy="646331"/>
          </a:xfrm>
          <a:prstGeom prst="rect">
            <a:avLst/>
          </a:prstGeom>
        </p:spPr>
        <p:txBody>
          <a:bodyPr wrap="square">
            <a:spAutoFit/>
          </a:bodyPr>
          <a:lstStyle/>
          <a:p>
            <a:pPr algn="ctr"/>
            <a:r>
              <a:rPr lang="en-US" altLang="en-US" b="1" dirty="0">
                <a:latin typeface="Times New Roman" panose="02020603050405020304" pitchFamily="18" charset="0"/>
                <a:ea typeface="SimSun" panose="02010600030101010101" pitchFamily="2" charset="-122"/>
              </a:rPr>
              <a:t>Investigation of chemical compounds of </a:t>
            </a:r>
            <a:r>
              <a:rPr lang="en-US" altLang="en-US" b="1" i="1" dirty="0">
                <a:latin typeface="Times New Roman" panose="02020603050405020304" pitchFamily="18" charset="0"/>
                <a:ea typeface="SimSun" panose="02010600030101010101" pitchFamily="2" charset="-122"/>
              </a:rPr>
              <a:t>Astragalus </a:t>
            </a:r>
            <a:r>
              <a:rPr lang="en-US" altLang="en-US" b="1" i="1" dirty="0" err="1">
                <a:latin typeface="Times New Roman" panose="02020603050405020304" pitchFamily="18" charset="0"/>
                <a:ea typeface="SimSun" panose="02010600030101010101" pitchFamily="2" charset="-122"/>
              </a:rPr>
              <a:t>galactites</a:t>
            </a:r>
            <a:r>
              <a:rPr lang="en-US" altLang="en-US" b="1" dirty="0">
                <a:latin typeface="Times New Roman" panose="02020603050405020304" pitchFamily="18" charset="0"/>
                <a:ea typeface="SimSun" panose="02010600030101010101" pitchFamily="2" charset="-122"/>
              </a:rPr>
              <a:t> (Pall.) using GC-QTOF-MS and UPC2-QTOF-MS</a:t>
            </a:r>
            <a:endParaRPr lang="en-US"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C7617046-1C57-8602-0D44-0C4235A321CD}"/>
              </a:ext>
            </a:extLst>
          </p:cNvPr>
          <p:cNvPicPr>
            <a:picLocks noChangeAspect="1" noChangeArrowheads="1"/>
          </p:cNvPicPr>
          <p:nvPr/>
        </p:nvPicPr>
        <p:blipFill rotWithShape="1">
          <a:blip r:embed="rId3"/>
          <a:srcRect t="7980" b="13763"/>
          <a:stretch/>
        </p:blipFill>
        <p:spPr bwMode="auto">
          <a:xfrm>
            <a:off x="223839" y="2133600"/>
            <a:ext cx="4244974" cy="4222752"/>
          </a:xfrm>
          <a:prstGeom prst="rect">
            <a:avLst/>
          </a:prstGeom>
          <a:ln/>
        </p:spPr>
        <p:style>
          <a:lnRef idx="2">
            <a:schemeClr val="dk1"/>
          </a:lnRef>
          <a:fillRef idx="1">
            <a:schemeClr val="lt1"/>
          </a:fillRef>
          <a:effectRef idx="0">
            <a:schemeClr val="dk1"/>
          </a:effectRef>
          <a:fontRef idx="minor">
            <a:schemeClr val="dk1"/>
          </a:fontRef>
        </p:style>
      </p:pic>
      <p:sp>
        <p:nvSpPr>
          <p:cNvPr id="4" name="TextBox 4">
            <a:extLst>
              <a:ext uri="{FF2B5EF4-FFF2-40B4-BE49-F238E27FC236}">
                <a16:creationId xmlns:a16="http://schemas.microsoft.com/office/drawing/2014/main" id="{1F1481D5-C5D8-29AF-2550-861746AC2558}"/>
              </a:ext>
            </a:extLst>
          </p:cNvPr>
          <p:cNvSpPr txBox="1">
            <a:spLocks noChangeArrowheads="1"/>
          </p:cNvSpPr>
          <p:nvPr/>
        </p:nvSpPr>
        <p:spPr bwMode="auto">
          <a:xfrm>
            <a:off x="-381000" y="6465072"/>
            <a:ext cx="537209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1400" b="1" dirty="0">
                <a:latin typeface="Arial" panose="020B0604020202020204" pitchFamily="34" charset="0"/>
                <a:ea typeface="DengXian" panose="02010600030101010101" pitchFamily="2" charset="-122"/>
              </a:rPr>
              <a:t>Scheme of UPC</a:t>
            </a:r>
            <a:r>
              <a:rPr lang="en-US" altLang="en-US" sz="1400" b="1" baseline="30000" dirty="0">
                <a:latin typeface="Arial" panose="020B0604020202020204" pitchFamily="34" charset="0"/>
                <a:ea typeface="DengXian" panose="02010600030101010101" pitchFamily="2" charset="-122"/>
              </a:rPr>
              <a:t>2 </a:t>
            </a:r>
            <a:r>
              <a:rPr lang="en-US" altLang="en-US" sz="1400" b="1" dirty="0">
                <a:latin typeface="Arial" panose="020B0604020202020204" pitchFamily="34" charset="0"/>
                <a:ea typeface="DengXian" panose="02010600030101010101" pitchFamily="2" charset="-122"/>
              </a:rPr>
              <a:t>-QTOF-MS system </a:t>
            </a:r>
            <a:r>
              <a:rPr lang="en-US" altLang="en-US" sz="1400" b="1" dirty="0">
                <a:latin typeface="Times New Roman" panose="02020603050405020304" pitchFamily="18" charset="0"/>
                <a:ea typeface="DengXian" panose="02010600030101010101" pitchFamily="2" charset="-122"/>
                <a:cs typeface="Times New Roman" panose="02020603050405020304" pitchFamily="18" charset="0"/>
              </a:rPr>
              <a:t>analysis</a:t>
            </a:r>
            <a:endParaRPr lang="en-US" altLang="en-US" sz="2000" dirty="0">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80CD11CF-B6B0-6CE3-CAC4-B50278E251BE}"/>
              </a:ext>
            </a:extLst>
          </p:cNvPr>
          <p:cNvPicPr>
            <a:picLocks noChangeAspect="1"/>
          </p:cNvPicPr>
          <p:nvPr/>
        </p:nvPicPr>
        <p:blipFill>
          <a:blip r:embed="rId4" cstate="print"/>
          <a:stretch>
            <a:fillRect/>
          </a:stretch>
        </p:blipFill>
        <p:spPr>
          <a:xfrm>
            <a:off x="4670425" y="2133600"/>
            <a:ext cx="4244975" cy="4178441"/>
          </a:xfrm>
          <a:prstGeom prst="rect">
            <a:avLst/>
          </a:prstGeom>
          <a:ln/>
        </p:spPr>
        <p:style>
          <a:lnRef idx="2">
            <a:schemeClr val="dk1"/>
          </a:lnRef>
          <a:fillRef idx="1">
            <a:schemeClr val="lt1"/>
          </a:fillRef>
          <a:effectRef idx="0">
            <a:schemeClr val="dk1"/>
          </a:effectRef>
          <a:fontRef idx="minor">
            <a:schemeClr val="dk1"/>
          </a:fontRef>
        </p:style>
      </p:pic>
      <p:sp>
        <p:nvSpPr>
          <p:cNvPr id="7" name="TextBox 9">
            <a:extLst>
              <a:ext uri="{FF2B5EF4-FFF2-40B4-BE49-F238E27FC236}">
                <a16:creationId xmlns:a16="http://schemas.microsoft.com/office/drawing/2014/main" id="{6759684D-867B-9706-C4B2-1A1C1712302B}"/>
              </a:ext>
            </a:extLst>
          </p:cNvPr>
          <p:cNvSpPr txBox="1">
            <a:spLocks noChangeArrowheads="1"/>
          </p:cNvSpPr>
          <p:nvPr/>
        </p:nvSpPr>
        <p:spPr bwMode="auto">
          <a:xfrm>
            <a:off x="3751000" y="6465072"/>
            <a:ext cx="61150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1400" b="1" dirty="0">
                <a:latin typeface="Times New Roman" panose="02020603050405020304" pitchFamily="18" charset="0"/>
                <a:ea typeface="DengXian" panose="02010600030101010101" pitchFamily="2" charset="-122"/>
                <a:cs typeface="Times New Roman" panose="02020603050405020304" pitchFamily="18" charset="0"/>
              </a:rPr>
              <a:t>Scheme of GC</a:t>
            </a:r>
            <a:r>
              <a:rPr lang="en-US" altLang="en-US" sz="1400" b="1" baseline="300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1400" b="1" dirty="0">
                <a:latin typeface="Times New Roman" panose="02020603050405020304" pitchFamily="18" charset="0"/>
                <a:ea typeface="DengXian" panose="02010600030101010101" pitchFamily="2" charset="-122"/>
                <a:cs typeface="Times New Roman" panose="02020603050405020304" pitchFamily="18" charset="0"/>
              </a:rPr>
              <a:t>-MS system analysis</a:t>
            </a:r>
            <a:endParaRPr lang="en-US" altLang="en-US" sz="2000" dirty="0">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1153297" y="941679"/>
            <a:ext cx="7924800"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Abstract:</a:t>
            </a:r>
          </a:p>
        </p:txBody>
      </p:sp>
      <p:sp>
        <p:nvSpPr>
          <p:cNvPr id="3" name="TextBox 2">
            <a:extLst>
              <a:ext uri="{FF2B5EF4-FFF2-40B4-BE49-F238E27FC236}">
                <a16:creationId xmlns:a16="http://schemas.microsoft.com/office/drawing/2014/main" id="{FBABFF9C-2868-C645-FD74-515A7877DF53}"/>
              </a:ext>
            </a:extLst>
          </p:cNvPr>
          <p:cNvSpPr txBox="1">
            <a:spLocks noChangeArrowheads="1"/>
          </p:cNvSpPr>
          <p:nvPr/>
        </p:nvSpPr>
        <p:spPr bwMode="auto">
          <a:xfrm>
            <a:off x="180697" y="1311011"/>
            <a:ext cx="878260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600" b="1" dirty="0">
                <a:solidFill>
                  <a:srgbClr val="000000"/>
                </a:solidFill>
                <a:latin typeface="Times New Roman" panose="02020603050405020304" pitchFamily="18" charset="0"/>
                <a:cs typeface="Times New Roman" panose="02020603050405020304" pitchFamily="18" charset="0"/>
              </a:rPr>
              <a:t>Background:</a:t>
            </a:r>
            <a:r>
              <a:rPr lang="en-US" altLang="en-US" sz="1600" dirty="0">
                <a:solidFill>
                  <a:srgbClr val="000000"/>
                </a:solidFill>
                <a:latin typeface="Times New Roman" panose="02020603050405020304" pitchFamily="18" charset="0"/>
                <a:cs typeface="Times New Roman" panose="02020603050405020304" pitchFamily="18" charset="0"/>
              </a:rPr>
              <a:t> We present and discuss our recent findings on the chemistry of Astragalus </a:t>
            </a:r>
            <a:r>
              <a:rPr lang="en-US" altLang="en-US" sz="1600" dirty="0" err="1">
                <a:solidFill>
                  <a:srgbClr val="000000"/>
                </a:solidFill>
                <a:latin typeface="Times New Roman" panose="02020603050405020304" pitchFamily="18" charset="0"/>
                <a:cs typeface="Times New Roman" panose="02020603050405020304" pitchFamily="18" charset="0"/>
              </a:rPr>
              <a:t>galactites</a:t>
            </a:r>
            <a:r>
              <a:rPr lang="en-US" altLang="en-US" sz="1600" dirty="0">
                <a:solidFill>
                  <a:srgbClr val="000000"/>
                </a:solidFill>
                <a:latin typeface="Times New Roman" panose="02020603050405020304" pitchFamily="18" charset="0"/>
                <a:cs typeface="Times New Roman" panose="02020603050405020304" pitchFamily="18" charset="0"/>
              </a:rPr>
              <a:t>. More than 20 of potentially bioactive constituents, including saponins, polyphenolic acids, polysaccharides, alkaloids, and flavonoids, were putatively identified in extracts of </a:t>
            </a:r>
            <a:r>
              <a:rPr lang="en-US" altLang="en-US" sz="1600" dirty="0" err="1">
                <a:solidFill>
                  <a:srgbClr val="000000"/>
                </a:solidFill>
                <a:latin typeface="Times New Roman" panose="02020603050405020304" pitchFamily="18" charset="0"/>
                <a:cs typeface="Times New Roman" panose="02020603050405020304" pitchFamily="18" charset="0"/>
              </a:rPr>
              <a:t>A.galactites</a:t>
            </a:r>
            <a:r>
              <a:rPr lang="en-US" altLang="en-US" sz="1600" dirty="0">
                <a:solidFill>
                  <a:srgbClr val="000000"/>
                </a:solidFill>
                <a:latin typeface="Times New Roman" panose="02020603050405020304" pitchFamily="18" charset="0"/>
                <a:cs typeface="Times New Roman" panose="02020603050405020304" pitchFamily="18" charset="0"/>
              </a:rPr>
              <a:t> with the aid of GC-QTOF-MS, and UPC2-QTOF-MS. This article provides a first-time such effort for the untargeted metabolite profiling of </a:t>
            </a:r>
            <a:r>
              <a:rPr lang="en-US" altLang="en-US" sz="1600" dirty="0" err="1">
                <a:solidFill>
                  <a:srgbClr val="000000"/>
                </a:solidFill>
                <a:latin typeface="Times New Roman" panose="02020603050405020304" pitchFamily="18" charset="0"/>
                <a:cs typeface="Times New Roman" panose="02020603050405020304" pitchFamily="18" charset="0"/>
              </a:rPr>
              <a:t>A.galactites</a:t>
            </a:r>
            <a:r>
              <a:rPr lang="en-US" altLang="en-US" sz="1600" dirty="0">
                <a:solidFill>
                  <a:srgbClr val="000000"/>
                </a:solidFill>
                <a:latin typeface="Times New Roman" panose="02020603050405020304" pitchFamily="18" charset="0"/>
                <a:cs typeface="Times New Roman" panose="02020603050405020304" pitchFamily="18" charset="0"/>
              </a:rPr>
              <a:t>.</a:t>
            </a:r>
            <a:endParaRPr lang="en-US" altLang="en-US" sz="16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algn="just"/>
            <a:r>
              <a:rPr lang="en-US" altLang="en-US" sz="1600" b="1" dirty="0">
                <a:solidFill>
                  <a:srgbClr val="000000"/>
                </a:solidFill>
                <a:latin typeface="Times New Roman" panose="02020603050405020304" pitchFamily="18" charset="0"/>
                <a:cs typeface="Times New Roman" panose="02020603050405020304" pitchFamily="18" charset="0"/>
              </a:rPr>
              <a:t>Objective:</a:t>
            </a:r>
            <a:r>
              <a:rPr lang="en-US" altLang="en-US" sz="1600" dirty="0">
                <a:solidFill>
                  <a:srgbClr val="000000"/>
                </a:solidFill>
                <a:latin typeface="Times New Roman" panose="02020603050405020304" pitchFamily="18" charset="0"/>
                <a:cs typeface="Times New Roman" panose="02020603050405020304" pitchFamily="18" charset="0"/>
              </a:rPr>
              <a:t> This study aimed to shotgun analyze biological active substances in </a:t>
            </a:r>
            <a:r>
              <a:rPr lang="en-US" altLang="en-US" sz="1600" dirty="0" err="1">
                <a:solidFill>
                  <a:srgbClr val="000000"/>
                </a:solidFill>
                <a:latin typeface="Times New Roman" panose="02020603050405020304" pitchFamily="18" charset="0"/>
                <a:cs typeface="Times New Roman" panose="02020603050405020304" pitchFamily="18" charset="0"/>
              </a:rPr>
              <a:t>A.galactites</a:t>
            </a:r>
            <a:r>
              <a:rPr lang="en-US" altLang="en-US" sz="1600" dirty="0">
                <a:solidFill>
                  <a:srgbClr val="000000"/>
                </a:solidFill>
                <a:latin typeface="Times New Roman" panose="02020603050405020304" pitchFamily="18" charset="0"/>
                <a:cs typeface="Times New Roman" panose="02020603050405020304" pitchFamily="18" charset="0"/>
              </a:rPr>
              <a:t>, a plant used in Mongolian traditional medicine. </a:t>
            </a:r>
            <a:endParaRPr lang="en-US" altLang="en-US" sz="1600" dirty="0">
              <a:solidFill>
                <a:srgbClr val="000000"/>
              </a:solidFill>
              <a:latin typeface="Times New Roman" panose="02020603050405020304" pitchFamily="18" charset="0"/>
              <a:ea typeface="DengXian" panose="02010600030101010101" pitchFamily="2" charset="-122"/>
            </a:endParaRPr>
          </a:p>
          <a:p>
            <a:pPr algn="just"/>
            <a:r>
              <a:rPr lang="en-US" altLang="en-US" sz="1600" b="1" dirty="0">
                <a:solidFill>
                  <a:srgbClr val="000000"/>
                </a:solidFill>
                <a:latin typeface="Times New Roman" panose="02020603050405020304" pitchFamily="18" charset="0"/>
                <a:cs typeface="Times New Roman" panose="02020603050405020304" pitchFamily="18" charset="0"/>
              </a:rPr>
              <a:t>Material and Methods:</a:t>
            </a:r>
            <a:r>
              <a:rPr lang="en-US" altLang="en-US" sz="1600" dirty="0">
                <a:solidFill>
                  <a:srgbClr val="000000"/>
                </a:solidFill>
                <a:latin typeface="Times New Roman" panose="02020603050405020304" pitchFamily="18" charset="0"/>
                <a:cs typeface="Times New Roman" panose="02020603050405020304" pitchFamily="18" charset="0"/>
              </a:rPr>
              <a:t> The plant sample was collected in the </a:t>
            </a:r>
            <a:r>
              <a:rPr lang="en-US" altLang="en-US" sz="1600" dirty="0" err="1">
                <a:solidFill>
                  <a:srgbClr val="000000"/>
                </a:solidFill>
                <a:latin typeface="Times New Roman" panose="02020603050405020304" pitchFamily="18" charset="0"/>
                <a:cs typeface="Times New Roman" panose="02020603050405020304" pitchFamily="18" charset="0"/>
              </a:rPr>
              <a:t>Tahiltayn</a:t>
            </a:r>
            <a:r>
              <a:rPr lang="en-US" altLang="en-US" sz="1600" dirty="0">
                <a:solidFill>
                  <a:srgbClr val="000000"/>
                </a:solidFill>
                <a:latin typeface="Times New Roman" panose="02020603050405020304" pitchFamily="18" charset="0"/>
                <a:cs typeface="Times New Roman" panose="02020603050405020304" pitchFamily="18" charset="0"/>
              </a:rPr>
              <a:t> Mountain area (47º 91’ 44” N, 106º 70’ 63” E), </a:t>
            </a:r>
            <a:r>
              <a:rPr lang="en-US" altLang="en-US" sz="1600" dirty="0" err="1">
                <a:solidFill>
                  <a:srgbClr val="000000"/>
                </a:solidFill>
                <a:latin typeface="Times New Roman" panose="02020603050405020304" pitchFamily="18" charset="0"/>
                <a:cs typeface="Times New Roman" panose="02020603050405020304" pitchFamily="18" charset="0"/>
              </a:rPr>
              <a:t>Songino</a:t>
            </a:r>
            <a:r>
              <a:rPr lang="en-US" altLang="en-US" sz="1600" dirty="0">
                <a:solidFill>
                  <a:srgbClr val="000000"/>
                </a:solidFill>
                <a:latin typeface="Times New Roman" panose="02020603050405020304" pitchFamily="18" charset="0"/>
                <a:cs typeface="Times New Roman" panose="02020603050405020304" pitchFamily="18" charset="0"/>
              </a:rPr>
              <a:t> </a:t>
            </a:r>
            <a:r>
              <a:rPr lang="en-US" altLang="en-US" sz="1600" dirty="0" err="1">
                <a:solidFill>
                  <a:srgbClr val="000000"/>
                </a:solidFill>
                <a:latin typeface="Times New Roman" panose="02020603050405020304" pitchFamily="18" charset="0"/>
                <a:cs typeface="Times New Roman" panose="02020603050405020304" pitchFamily="18" charset="0"/>
              </a:rPr>
              <a:t>Khairhan</a:t>
            </a:r>
            <a:r>
              <a:rPr lang="en-US" altLang="en-US" sz="1600" dirty="0">
                <a:solidFill>
                  <a:srgbClr val="000000"/>
                </a:solidFill>
                <a:latin typeface="Times New Roman" panose="02020603050405020304" pitchFamily="18" charset="0"/>
                <a:cs typeface="Times New Roman" panose="02020603050405020304" pitchFamily="18" charset="0"/>
              </a:rPr>
              <a:t> district, Mongolia, (May 2021). Untargeted metabolite profiling analyses were performed in various plant organs (aerial parts, leaves, roots, and flowers) and previously isolated fractions (XYZ) of chloroform extract using GC-QTOF-MS and UPC2-QTOF-MS instruments. </a:t>
            </a:r>
            <a:endParaRPr lang="en-US" altLang="en-US" sz="1600" dirty="0">
              <a:solidFill>
                <a:srgbClr val="000000"/>
              </a:solidFill>
              <a:latin typeface="Times New Roman" panose="02020603050405020304" pitchFamily="18" charset="0"/>
              <a:ea typeface="DengXian" panose="02010600030101010101" pitchFamily="2" charset="-122"/>
            </a:endParaRPr>
          </a:p>
          <a:p>
            <a:pPr algn="just"/>
            <a:r>
              <a:rPr lang="en-US" altLang="en-US" sz="1600" b="1" dirty="0">
                <a:solidFill>
                  <a:srgbClr val="000000"/>
                </a:solidFill>
                <a:latin typeface="Times New Roman" panose="02020603050405020304" pitchFamily="18" charset="0"/>
                <a:cs typeface="Times New Roman" panose="02020603050405020304" pitchFamily="18" charset="0"/>
              </a:rPr>
              <a:t>Results:</a:t>
            </a:r>
            <a:r>
              <a:rPr lang="en-US" altLang="en-US" sz="1600" dirty="0">
                <a:solidFill>
                  <a:srgbClr val="000000"/>
                </a:solidFill>
                <a:latin typeface="Times New Roman" panose="02020603050405020304" pitchFamily="18" charset="0"/>
                <a:cs typeface="Times New Roman" panose="02020603050405020304" pitchFamily="18" charset="0"/>
              </a:rPr>
              <a:t> Twenty-three compounds, eight phenolic acid derivatives, seven flavonoids, two diterpenoids derivatives, two monoterpenoids, one sesquiterpenoid, two fatty acids, and one lignan were identified by UPC2-QTOF-MS analysis in the chloroform fraction of </a:t>
            </a:r>
            <a:r>
              <a:rPr lang="en-US" altLang="en-US" sz="1600" dirty="0" err="1">
                <a:solidFill>
                  <a:srgbClr val="000000"/>
                </a:solidFill>
                <a:latin typeface="Times New Roman" panose="02020603050405020304" pitchFamily="18" charset="0"/>
                <a:cs typeface="Times New Roman" panose="02020603050405020304" pitchFamily="18" charset="0"/>
              </a:rPr>
              <a:t>A.galactites</a:t>
            </a:r>
            <a:r>
              <a:rPr lang="en-US" altLang="en-US" sz="1600" dirty="0">
                <a:solidFill>
                  <a:srgbClr val="000000"/>
                </a:solidFill>
                <a:latin typeface="Times New Roman" panose="02020603050405020304" pitchFamily="18" charset="0"/>
                <a:cs typeface="Times New Roman" panose="02020603050405020304" pitchFamily="18" charset="0"/>
              </a:rPr>
              <a:t>. Further 16 compounds, of which 14 are polysaccharide derivatives and two alkaloids were also identified putatively by GC-MS analysis in the extract of leaves, flowers, roots, and aerial parts of </a:t>
            </a:r>
            <a:r>
              <a:rPr lang="en-US" altLang="en-US" sz="1600" dirty="0" err="1">
                <a:solidFill>
                  <a:srgbClr val="000000"/>
                </a:solidFill>
                <a:latin typeface="Times New Roman" panose="02020603050405020304" pitchFamily="18" charset="0"/>
                <a:cs typeface="Times New Roman" panose="02020603050405020304" pitchFamily="18" charset="0"/>
              </a:rPr>
              <a:t>A.galactites</a:t>
            </a:r>
            <a:r>
              <a:rPr lang="en-US" altLang="en-US" sz="1600" dirty="0">
                <a:solidFill>
                  <a:srgbClr val="000000"/>
                </a:solidFill>
                <a:latin typeface="Times New Roman" panose="02020603050405020304" pitchFamily="18" charset="0"/>
                <a:cs typeface="Times New Roman" panose="02020603050405020304" pitchFamily="18" charset="0"/>
              </a:rPr>
              <a:t>.</a:t>
            </a:r>
            <a:endParaRPr lang="en-US" altLang="en-US" sz="1600" dirty="0">
              <a:solidFill>
                <a:srgbClr val="000000"/>
              </a:solidFill>
              <a:latin typeface="Times New Roman" panose="02020603050405020304" pitchFamily="18" charset="0"/>
              <a:ea typeface="DengXian" panose="02010600030101010101" pitchFamily="2" charset="-122"/>
            </a:endParaRPr>
          </a:p>
          <a:p>
            <a:pPr algn="just"/>
            <a:r>
              <a:rPr lang="en-US" altLang="en-US" sz="1600" b="1" dirty="0">
                <a:solidFill>
                  <a:srgbClr val="000000"/>
                </a:solidFill>
                <a:latin typeface="Times New Roman" panose="02020603050405020304" pitchFamily="18" charset="0"/>
                <a:cs typeface="Times New Roman" panose="02020603050405020304" pitchFamily="18" charset="0"/>
              </a:rPr>
              <a:t>Conclusion:</a:t>
            </a:r>
            <a:r>
              <a:rPr lang="en-US" altLang="en-US" sz="1600" dirty="0">
                <a:solidFill>
                  <a:srgbClr val="000000"/>
                </a:solidFill>
                <a:latin typeface="Times New Roman" panose="02020603050405020304" pitchFamily="18" charset="0"/>
                <a:cs typeface="Times New Roman" panose="02020603050405020304" pitchFamily="18" charset="0"/>
              </a:rPr>
              <a:t> A shotgun metabolite profiling showed the presence of numerous polyphenolic compounds, polysaccharides, and saponins to be containing in </a:t>
            </a:r>
            <a:r>
              <a:rPr lang="en-US" altLang="en-US" sz="1600" dirty="0" err="1">
                <a:solidFill>
                  <a:srgbClr val="000000"/>
                </a:solidFill>
                <a:latin typeface="Times New Roman" panose="02020603050405020304" pitchFamily="18" charset="0"/>
                <a:cs typeface="Times New Roman" panose="02020603050405020304" pitchFamily="18" charset="0"/>
              </a:rPr>
              <a:t>A.galactites</a:t>
            </a:r>
            <a:r>
              <a:rPr lang="en-US" altLang="en-US" sz="1600" dirty="0">
                <a:solidFill>
                  <a:srgbClr val="000000"/>
                </a:solidFill>
                <a:latin typeface="Times New Roman" panose="02020603050405020304" pitchFamily="18" charset="0"/>
                <a:cs typeface="Times New Roman" panose="02020603050405020304" pitchFamily="18" charset="0"/>
              </a:rPr>
              <a:t> samples, a medicinal plant for its anti-inflammatory properties. The presence of the above-mentioned compounds supports the pharmacological effects and radical scavenging activities we reported (XYZ) previously.</a:t>
            </a:r>
          </a:p>
          <a:p>
            <a:pPr algn="just"/>
            <a:r>
              <a:rPr lang="en-US" altLang="en-US" sz="1600" b="1" dirty="0">
                <a:solidFill>
                  <a:srgbClr val="000000"/>
                </a:solidFill>
                <a:latin typeface="Times New Roman" panose="02020603050405020304" pitchFamily="18" charset="0"/>
                <a:cs typeface="Times New Roman" panose="02020603050405020304" pitchFamily="18" charset="0"/>
              </a:rPr>
              <a:t>Keywords: </a:t>
            </a:r>
            <a:r>
              <a:rPr lang="en-US" altLang="en-US" sz="1600" i="1" dirty="0">
                <a:solidFill>
                  <a:srgbClr val="000000"/>
                </a:solidFill>
                <a:latin typeface="Times New Roman" panose="02020603050405020304" pitchFamily="18" charset="0"/>
                <a:cs typeface="Times New Roman" panose="02020603050405020304" pitchFamily="18" charset="0"/>
              </a:rPr>
              <a:t>Astragalus </a:t>
            </a:r>
            <a:r>
              <a:rPr lang="en-US" altLang="en-US" sz="1600" i="1" dirty="0" err="1">
                <a:solidFill>
                  <a:srgbClr val="000000"/>
                </a:solidFill>
                <a:latin typeface="Times New Roman" panose="02020603050405020304" pitchFamily="18" charset="0"/>
                <a:cs typeface="Times New Roman" panose="02020603050405020304" pitchFamily="18" charset="0"/>
              </a:rPr>
              <a:t>galactites</a:t>
            </a:r>
            <a:r>
              <a:rPr lang="en-US" altLang="en-US" sz="1600" dirty="0">
                <a:solidFill>
                  <a:srgbClr val="000000"/>
                </a:solidFill>
                <a:latin typeface="Times New Roman" panose="02020603050405020304" pitchFamily="18" charset="0"/>
                <a:cs typeface="Times New Roman" panose="02020603050405020304" pitchFamily="18" charset="0"/>
              </a:rPr>
              <a:t> Pall., GC-MS , UPC2-QTOF-MS</a:t>
            </a:r>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533400" y="1343146"/>
            <a:ext cx="7848600"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Introduction</a:t>
            </a:r>
          </a:p>
        </p:txBody>
      </p:sp>
      <p:pic>
        <p:nvPicPr>
          <p:cNvPr id="15" name="Picture 14">
            <a:extLst>
              <a:ext uri="{FF2B5EF4-FFF2-40B4-BE49-F238E27FC236}">
                <a16:creationId xmlns:a16="http://schemas.microsoft.com/office/drawing/2014/main" id="{0292C7AD-2050-B7F7-6B53-95A7BBF82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149749"/>
            <a:ext cx="10210800" cy="3890497"/>
          </a:xfrm>
          <a:prstGeom prst="rect">
            <a:avLst/>
          </a:prstGeom>
        </p:spPr>
      </p:pic>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381000" y="1295400"/>
            <a:ext cx="8153400" cy="461665"/>
          </a:xfrm>
          <a:prstGeom prst="rect">
            <a:avLst/>
          </a:prstGeom>
          <a:noFill/>
        </p:spPr>
        <p:txBody>
          <a:bodyPr wrap="square" rtlCol="0">
            <a:spAutoFit/>
          </a:bodyPr>
          <a:lstStyle/>
          <a:p>
            <a:pPr>
              <a:spcBef>
                <a:spcPct val="0"/>
              </a:spcBef>
              <a:buFontTx/>
              <a:buNone/>
            </a:pPr>
            <a:r>
              <a:rPr lang="en-US" altLang="en-US" sz="2400" b="1" dirty="0">
                <a:latin typeface="Times New Roman" panose="02020603050405020304" pitchFamily="18" charset="0"/>
                <a:cs typeface="Times New Roman" panose="02020603050405020304" pitchFamily="18" charset="0"/>
              </a:rPr>
              <a:t>Research purpose  </a:t>
            </a:r>
          </a:p>
        </p:txBody>
      </p:sp>
      <p:sp>
        <p:nvSpPr>
          <p:cNvPr id="3" name="TextBox 2">
            <a:extLst>
              <a:ext uri="{FF2B5EF4-FFF2-40B4-BE49-F238E27FC236}">
                <a16:creationId xmlns:a16="http://schemas.microsoft.com/office/drawing/2014/main" id="{5CDB443F-20B1-2AE1-76FF-5B97DCF90D25}"/>
              </a:ext>
            </a:extLst>
          </p:cNvPr>
          <p:cNvSpPr txBox="1"/>
          <p:nvPr/>
        </p:nvSpPr>
        <p:spPr>
          <a:xfrm>
            <a:off x="355846" y="1676400"/>
            <a:ext cx="8330954" cy="1115947"/>
          </a:xfrm>
          <a:prstGeom prst="rect">
            <a:avLst/>
          </a:prstGeom>
          <a:noFill/>
        </p:spPr>
        <p:txBody>
          <a:bodyPr wrap="square">
            <a:spAutoFit/>
          </a:bodyPr>
          <a:lstStyle/>
          <a:p>
            <a:pPr marL="285750" indent="-285750" algn="just">
              <a:lnSpc>
                <a:spcPct val="200000"/>
              </a:lnSpc>
              <a:buFont typeface="Wingdings" panose="05000000000000000000" pitchFamily="2" charset="2"/>
              <a:buChar char="Ø"/>
              <a:defRP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study aimed to shotgun analyze biological active substances in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A.galactites</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plant used in Mongolian traditional medicine. </a:t>
            </a:r>
            <a:endParaRPr lang="en-US" sz="2400" kern="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88C44AEC-1F84-CA4F-7E22-AC6351DF5B85}"/>
              </a:ext>
            </a:extLst>
          </p:cNvPr>
          <p:cNvSpPr txBox="1"/>
          <p:nvPr/>
        </p:nvSpPr>
        <p:spPr>
          <a:xfrm>
            <a:off x="355846" y="2856214"/>
            <a:ext cx="8153400" cy="461665"/>
          </a:xfrm>
          <a:prstGeom prst="rect">
            <a:avLst/>
          </a:prstGeom>
          <a:noFill/>
        </p:spPr>
        <p:txBody>
          <a:bodyPr wrap="square" rtlCol="0">
            <a:spAutoFit/>
          </a:bodyPr>
          <a:lstStyle/>
          <a:p>
            <a:pPr>
              <a:spcBef>
                <a:spcPct val="0"/>
              </a:spcBef>
              <a:buFontTx/>
              <a:buNone/>
            </a:pPr>
            <a:r>
              <a:rPr lang="en-US" altLang="en-US" sz="2400" b="1" dirty="0">
                <a:latin typeface="Times New Roman" panose="02020603050405020304" pitchFamily="18" charset="0"/>
                <a:cs typeface="Times New Roman" panose="02020603050405020304" pitchFamily="18" charset="0"/>
              </a:rPr>
              <a:t> Research material </a:t>
            </a:r>
          </a:p>
        </p:txBody>
      </p:sp>
      <p:sp>
        <p:nvSpPr>
          <p:cNvPr id="5" name="TextBox 9">
            <a:extLst>
              <a:ext uri="{FF2B5EF4-FFF2-40B4-BE49-F238E27FC236}">
                <a16:creationId xmlns:a16="http://schemas.microsoft.com/office/drawing/2014/main" id="{8EA931D7-24B2-3A3B-14C6-FD067BAB9AEB}"/>
              </a:ext>
            </a:extLst>
          </p:cNvPr>
          <p:cNvSpPr txBox="1">
            <a:spLocks noChangeArrowheads="1"/>
          </p:cNvSpPr>
          <p:nvPr/>
        </p:nvSpPr>
        <p:spPr bwMode="auto">
          <a:xfrm>
            <a:off x="457199" y="3317879"/>
            <a:ext cx="8330955" cy="1521186"/>
          </a:xfrm>
          <a:prstGeom prst="rect">
            <a:avLst/>
          </a:prstGeom>
          <a:noFill/>
          <a:ln>
            <a:noFill/>
          </a:ln>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buFont typeface="Wingdings" panose="05000000000000000000" pitchFamily="2" charset="2"/>
              <a:buChar char="Ø"/>
              <a:defRPr/>
            </a:pPr>
            <a:r>
              <a:rPr lang="en-US" sz="1800" dirty="0">
                <a:latin typeface="Times New Roman" panose="02020603050405020304" pitchFamily="18" charset="0"/>
                <a:ea typeface="DengXian" panose="02010600030101010101" pitchFamily="2" charset="-122"/>
                <a:cs typeface="Times New Roman" panose="02020603050405020304" pitchFamily="18" charset="0"/>
              </a:rPr>
              <a:t>The plant sample was collected in the </a:t>
            </a:r>
            <a:r>
              <a:rPr lang="en-US" sz="1800" dirty="0" err="1">
                <a:latin typeface="Times New Roman" panose="02020603050405020304" pitchFamily="18" charset="0"/>
                <a:ea typeface="DengXian" panose="02010600030101010101" pitchFamily="2" charset="-122"/>
                <a:cs typeface="Times New Roman" panose="02020603050405020304" pitchFamily="18" charset="0"/>
              </a:rPr>
              <a:t>Tahiltayn</a:t>
            </a:r>
            <a:r>
              <a:rPr lang="en-US" sz="1800" dirty="0">
                <a:latin typeface="Times New Roman" panose="02020603050405020304" pitchFamily="18" charset="0"/>
                <a:ea typeface="DengXian" panose="02010600030101010101" pitchFamily="2" charset="-122"/>
                <a:cs typeface="Times New Roman" panose="02020603050405020304" pitchFamily="18" charset="0"/>
              </a:rPr>
              <a:t> Mountain area (47º 91’ 44” N, 106º 70’ 63” E), </a:t>
            </a:r>
            <a:r>
              <a:rPr lang="en-US" altLang="en-US" sz="1800" dirty="0" err="1">
                <a:latin typeface="Times New Roman" panose="02020603050405020304" pitchFamily="18" charset="0"/>
                <a:ea typeface="DengXian" panose="02010600030101010101" pitchFamily="2" charset="-122"/>
                <a:cs typeface="Times New Roman" panose="02020603050405020304" pitchFamily="18" charset="0"/>
              </a:rPr>
              <a:t>Songinokhairhan</a:t>
            </a:r>
            <a:r>
              <a:rPr lang="en-US" altLang="en-US" sz="1800" dirty="0">
                <a:latin typeface="Times New Roman" panose="02020603050405020304" pitchFamily="18" charset="0"/>
                <a:ea typeface="DengXian" panose="02010600030101010101" pitchFamily="2" charset="-122"/>
                <a:cs typeface="Times New Roman" panose="02020603050405020304" pitchFamily="18" charset="0"/>
              </a:rPr>
              <a:t> district, Mongolia, (May 2021). </a:t>
            </a:r>
          </a:p>
          <a:p>
            <a:pPr algn="just">
              <a:lnSpc>
                <a:spcPct val="120000"/>
              </a:lnSpc>
              <a:buFont typeface="Wingdings" panose="05000000000000000000" pitchFamily="2" charset="2"/>
              <a:buChar char="Ø"/>
              <a:defRPr/>
            </a:pPr>
            <a:r>
              <a:rPr lang="en-US" sz="1800" i="1" kern="100" dirty="0">
                <a:latin typeface="Times New Roman" panose="02020603050405020304" pitchFamily="18" charset="0"/>
                <a:ea typeface="SimSun" panose="02010600030101010101" pitchFamily="2" charset="-122"/>
                <a:cs typeface="Times New Roman" panose="02020603050405020304" pitchFamily="18" charset="0"/>
              </a:rPr>
              <a:t>Astragalus </a:t>
            </a:r>
            <a:r>
              <a:rPr lang="en-US" sz="1800" i="1" kern="100" dirty="0" err="1">
                <a:latin typeface="Times New Roman" panose="02020603050405020304" pitchFamily="18" charset="0"/>
                <a:ea typeface="SimSun" panose="02010600030101010101" pitchFamily="2" charset="-122"/>
                <a:cs typeface="Times New Roman" panose="02020603050405020304" pitchFamily="18" charset="0"/>
              </a:rPr>
              <a:t>galactites</a:t>
            </a:r>
            <a:r>
              <a:rPr lang="en-US" sz="1800" kern="100" dirty="0">
                <a:latin typeface="Times New Roman" panose="02020603050405020304" pitchFamily="18" charset="0"/>
                <a:ea typeface="SimSun" panose="02010600030101010101" pitchFamily="2" charset="-122"/>
                <a:cs typeface="Times New Roman" panose="02020603050405020304" pitchFamily="18" charset="0"/>
              </a:rPr>
              <a:t> (Pall.) </a:t>
            </a:r>
            <a:r>
              <a:rPr lang="mn-MN" sz="1800" kern="100" dirty="0">
                <a:latin typeface="Times New Roman" panose="02020603050405020304" pitchFamily="18" charset="0"/>
                <a:ea typeface="Calibri" panose="020F0502020204030204" pitchFamily="34" charset="0"/>
                <a:cs typeface="Times New Roman" panose="02020603050405020304" pitchFamily="18" charset="0"/>
              </a:rPr>
              <a:t>is </a:t>
            </a:r>
            <a:r>
              <a:rPr lang="de-AT" sz="1800" kern="100" dirty="0">
                <a:latin typeface="Times New Roman" panose="02020603050405020304" pitchFamily="18" charset="0"/>
                <a:ea typeface="Calibri" panose="020F0502020204030204" pitchFamily="34" charset="0"/>
                <a:cs typeface="Times New Roman" panose="02020603050405020304" pitchFamily="18" charset="0"/>
              </a:rPr>
              <a:t>a </a:t>
            </a:r>
            <a:r>
              <a:rPr lang="en-US" sz="1800" kern="100" dirty="0">
                <a:latin typeface="Times New Roman" panose="02020603050405020304" pitchFamily="18" charset="0"/>
                <a:ea typeface="SimSun" panose="02010600030101010101" pitchFamily="2" charset="-122"/>
                <a:cs typeface="Times New Roman" panose="02020603050405020304" pitchFamily="18" charset="0"/>
              </a:rPr>
              <a:t>native species to the northern part of China, Mongolia, and Siberia. </a:t>
            </a:r>
            <a:endParaRPr lang="en-US" altLang="en-US" sz="1800" dirty="0">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7" name="Picture 5">
            <a:extLst>
              <a:ext uri="{FF2B5EF4-FFF2-40B4-BE49-F238E27FC236}">
                <a16:creationId xmlns:a16="http://schemas.microsoft.com/office/drawing/2014/main" id="{09F4DFC5-9284-D0B8-EAB7-82AE8612BE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240" y="4921804"/>
            <a:ext cx="1705685" cy="144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ongolia and Inner Mongolia: What's the Difference?">
            <a:extLst>
              <a:ext uri="{FF2B5EF4-FFF2-40B4-BE49-F238E27FC236}">
                <a16:creationId xmlns:a16="http://schemas.microsoft.com/office/drawing/2014/main" id="{B2A27B92-5988-0CAD-F9B4-2803632AA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089" r="17912" b="37039"/>
          <a:stretch>
            <a:fillRect/>
          </a:stretch>
        </p:blipFill>
        <p:spPr bwMode="auto">
          <a:xfrm>
            <a:off x="653536" y="4921804"/>
            <a:ext cx="177913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D29C910-F013-8E48-ED03-707E23BF01C6}"/>
              </a:ext>
            </a:extLst>
          </p:cNvPr>
          <p:cNvPicPr>
            <a:picLocks noChangeAspect="1"/>
          </p:cNvPicPr>
          <p:nvPr/>
        </p:nvPicPr>
        <p:blipFill>
          <a:blip r:embed="rId5"/>
          <a:stretch>
            <a:fillRect/>
          </a:stretch>
        </p:blipFill>
        <p:spPr>
          <a:xfrm>
            <a:off x="2770849" y="4936519"/>
            <a:ext cx="1836569" cy="1419833"/>
          </a:xfrm>
          <a:prstGeom prst="rect">
            <a:avLst/>
          </a:prstGeom>
        </p:spPr>
        <p:style>
          <a:lnRef idx="2">
            <a:schemeClr val="accent2"/>
          </a:lnRef>
          <a:fillRef idx="1">
            <a:schemeClr val="lt1"/>
          </a:fillRef>
          <a:effectRef idx="0">
            <a:schemeClr val="accent2"/>
          </a:effectRef>
          <a:fontRef idx="minor">
            <a:schemeClr val="dk1"/>
          </a:fontRef>
        </p:style>
      </p:pic>
      <p:pic>
        <p:nvPicPr>
          <p:cNvPr id="10" name="Picture 8" descr="C:\Users\admin\AppData\Local\Temp\ksohtml10020\wps2.png">
            <a:extLst>
              <a:ext uri="{FF2B5EF4-FFF2-40B4-BE49-F238E27FC236}">
                <a16:creationId xmlns:a16="http://schemas.microsoft.com/office/drawing/2014/main" id="{B2AEA49A-69FF-BEF0-B6CB-A942DAD8F7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50" y="4908192"/>
            <a:ext cx="1679150" cy="144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97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495300" y="1335877"/>
            <a:ext cx="8153400" cy="461665"/>
          </a:xfrm>
          <a:prstGeom prst="rect">
            <a:avLst/>
          </a:prstGeom>
          <a:noFill/>
        </p:spPr>
        <p:txBody>
          <a:bodyPr wrap="square" rtlCol="0">
            <a:spAutoFit/>
          </a:bodyPr>
          <a:lstStyle/>
          <a:p>
            <a:r>
              <a:rPr lang="fr-FR" sz="2400" b="1" dirty="0" err="1">
                <a:latin typeface="Times New Roman" panose="02020603050405020304" pitchFamily="18" charset="0"/>
                <a:cs typeface="Times New Roman" panose="02020603050405020304" pitchFamily="18" charset="0"/>
              </a:rPr>
              <a:t>Results</a:t>
            </a:r>
            <a:r>
              <a:rPr lang="fr-FR" sz="2400" b="1" dirty="0">
                <a:latin typeface="Times New Roman" panose="02020603050405020304" pitchFamily="18" charset="0"/>
                <a:cs typeface="Times New Roman" panose="02020603050405020304" pitchFamily="18" charset="0"/>
              </a:rPr>
              <a:t> and discussion</a:t>
            </a:r>
          </a:p>
        </p:txBody>
      </p:sp>
      <p:pic>
        <p:nvPicPr>
          <p:cNvPr id="2" name="Picture 9">
            <a:extLst>
              <a:ext uri="{FF2B5EF4-FFF2-40B4-BE49-F238E27FC236}">
                <a16:creationId xmlns:a16="http://schemas.microsoft.com/office/drawing/2014/main" id="{9FDB2442-0E0B-5629-B3E5-097A7A40A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47573"/>
            <a:ext cx="8991600" cy="4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1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pic>
        <p:nvPicPr>
          <p:cNvPr id="3" name="Picture 1">
            <a:extLst>
              <a:ext uri="{FF2B5EF4-FFF2-40B4-BE49-F238E27FC236}">
                <a16:creationId xmlns:a16="http://schemas.microsoft.com/office/drawing/2014/main" id="{B1A8C8BA-E121-12D3-1DF5-6B2733746D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28" y="1569163"/>
            <a:ext cx="8077200" cy="225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F8C9DC1-F818-533C-1A20-24242AA4D172}"/>
              </a:ext>
            </a:extLst>
          </p:cNvPr>
          <p:cNvSpPr txBox="1">
            <a:spLocks noChangeArrowheads="1"/>
          </p:cNvSpPr>
          <p:nvPr/>
        </p:nvSpPr>
        <p:spPr bwMode="auto">
          <a:xfrm>
            <a:off x="-685800" y="1153238"/>
            <a:ext cx="6172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UPC</a:t>
            </a:r>
            <a:r>
              <a:rPr lang="en-US" altLang="en-US" sz="1600" b="1" baseline="30000" dirty="0">
                <a:latin typeface="Times New Roman" panose="02020603050405020304" pitchFamily="18" charset="0"/>
                <a:ea typeface="DengXian" panose="02010600030101010101" pitchFamily="2" charset="-122"/>
                <a:cs typeface="Times New Roman" panose="02020603050405020304" pitchFamily="18" charset="0"/>
              </a:rPr>
              <a:t>2</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-Q-TOF-MS/MS </a:t>
            </a: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spectrum of </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F</a:t>
            </a: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raction-1</a:t>
            </a:r>
            <a:endParaRPr lang="en-US" altLang="en-US" sz="1600" dirty="0">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5EFABF2-F9C2-05AB-5BF5-ED0A6E3ED913}"/>
              </a:ext>
            </a:extLst>
          </p:cNvPr>
          <p:cNvGraphicFramePr>
            <a:graphicFrameLocks noGrp="1"/>
          </p:cNvGraphicFramePr>
          <p:nvPr>
            <p:extLst>
              <p:ext uri="{D42A27DB-BD31-4B8C-83A1-F6EECF244321}">
                <p14:modId xmlns:p14="http://schemas.microsoft.com/office/powerpoint/2010/main" val="44148542"/>
              </p:ext>
            </p:extLst>
          </p:nvPr>
        </p:nvGraphicFramePr>
        <p:xfrm>
          <a:off x="346228" y="4010812"/>
          <a:ext cx="8686801" cy="2495551"/>
        </p:xfrm>
        <a:graphic>
          <a:graphicData uri="http://schemas.openxmlformats.org/drawingml/2006/table">
            <a:tbl>
              <a:tblPr firstRow="1" firstCol="1" bandRow="1">
                <a:tableStyleId>{68D230F3-CF80-4859-8CE7-A43EE81993B5}</a:tableStyleId>
              </a:tblPr>
              <a:tblGrid>
                <a:gridCol w="389718">
                  <a:extLst>
                    <a:ext uri="{9D8B030D-6E8A-4147-A177-3AD203B41FA5}">
                      <a16:colId xmlns:a16="http://schemas.microsoft.com/office/drawing/2014/main" val="20000"/>
                    </a:ext>
                  </a:extLst>
                </a:gridCol>
                <a:gridCol w="854125">
                  <a:extLst>
                    <a:ext uri="{9D8B030D-6E8A-4147-A177-3AD203B41FA5}">
                      <a16:colId xmlns:a16="http://schemas.microsoft.com/office/drawing/2014/main" val="20001"/>
                    </a:ext>
                  </a:extLst>
                </a:gridCol>
                <a:gridCol w="674109">
                  <a:extLst>
                    <a:ext uri="{9D8B030D-6E8A-4147-A177-3AD203B41FA5}">
                      <a16:colId xmlns:a16="http://schemas.microsoft.com/office/drawing/2014/main" val="20002"/>
                    </a:ext>
                  </a:extLst>
                </a:gridCol>
                <a:gridCol w="2968373">
                  <a:extLst>
                    <a:ext uri="{9D8B030D-6E8A-4147-A177-3AD203B41FA5}">
                      <a16:colId xmlns:a16="http://schemas.microsoft.com/office/drawing/2014/main" val="20003"/>
                    </a:ext>
                  </a:extLst>
                </a:gridCol>
                <a:gridCol w="1764746">
                  <a:extLst>
                    <a:ext uri="{9D8B030D-6E8A-4147-A177-3AD203B41FA5}">
                      <a16:colId xmlns:a16="http://schemas.microsoft.com/office/drawing/2014/main" val="20004"/>
                    </a:ext>
                  </a:extLst>
                </a:gridCol>
                <a:gridCol w="2035730">
                  <a:extLst>
                    <a:ext uri="{9D8B030D-6E8A-4147-A177-3AD203B41FA5}">
                      <a16:colId xmlns:a16="http://schemas.microsoft.com/office/drawing/2014/main" val="20005"/>
                    </a:ext>
                  </a:extLst>
                </a:gridCol>
              </a:tblGrid>
              <a:tr h="580225">
                <a:tc>
                  <a:txBody>
                    <a:bodyPr/>
                    <a:lstStyle/>
                    <a:p>
                      <a:pPr algn="just">
                        <a:lnSpc>
                          <a:spcPct val="100000"/>
                        </a:lnSpc>
                      </a:pPr>
                      <a:r>
                        <a:rPr lang="mn-MN" sz="1500" dirty="0">
                          <a:solidFill>
                            <a:schemeClr val="tx1"/>
                          </a:solidFill>
                          <a:effectLst/>
                          <a:latin typeface="Times New Roman" panose="02020603050405020304" pitchFamily="18" charset="0"/>
                          <a:cs typeface="Times New Roman" panose="02020603050405020304" pitchFamily="18" charset="0"/>
                        </a:rPr>
                        <a:t>№</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m/z</a:t>
                      </a: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RT</a:t>
                      </a:r>
                    </a:p>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/min/</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Compounds name</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Chemical formula</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Class of compound</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0"/>
                  </a:ext>
                </a:extLst>
              </a:tr>
              <a:tr h="273618">
                <a:tc>
                  <a:txBody>
                    <a:bodyPr/>
                    <a:lstStyle/>
                    <a:p>
                      <a:pPr algn="just">
                        <a:lnSpc>
                          <a:spcPct val="100000"/>
                        </a:lnSpc>
                      </a:pPr>
                      <a:r>
                        <a:rPr lang="mn-MN" sz="1500">
                          <a:solidFill>
                            <a:schemeClr val="tx1"/>
                          </a:solidFill>
                          <a:effectLst/>
                          <a:latin typeface="Times New Roman" panose="02020603050405020304" pitchFamily="18" charset="0"/>
                          <a:cs typeface="Times New Roman" panose="02020603050405020304" pitchFamily="18" charset="0"/>
                        </a:rPr>
                        <a:t>1</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225</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4.36</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err="1">
                          <a:solidFill>
                            <a:schemeClr val="tx1"/>
                          </a:solidFill>
                          <a:effectLst/>
                          <a:latin typeface="Times New Roman" panose="02020603050405020304" pitchFamily="18" charset="0"/>
                          <a:cs typeface="Times New Roman" panose="02020603050405020304" pitchFamily="18" charset="0"/>
                        </a:rPr>
                        <a:t>Dihydrosinapic</a:t>
                      </a:r>
                      <a:r>
                        <a:rPr lang="en-US" sz="1500" dirty="0">
                          <a:solidFill>
                            <a:schemeClr val="tx1"/>
                          </a:solidFill>
                          <a:effectLst/>
                          <a:latin typeface="Times New Roman" panose="02020603050405020304" pitchFamily="18" charset="0"/>
                          <a:cs typeface="Times New Roman" panose="02020603050405020304" pitchFamily="18" charset="0"/>
                        </a:rPr>
                        <a:t> acid</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C11H14O5</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Phenolic acids</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1"/>
                  </a:ext>
                </a:extLst>
              </a:tr>
              <a:tr h="273618">
                <a:tc>
                  <a:txBody>
                    <a:bodyPr/>
                    <a:lstStyle/>
                    <a:p>
                      <a:pPr algn="just">
                        <a:lnSpc>
                          <a:spcPct val="100000"/>
                        </a:lnSpc>
                      </a:pPr>
                      <a:r>
                        <a:rPr lang="mn-MN" sz="1500">
                          <a:solidFill>
                            <a:schemeClr val="tx1"/>
                          </a:solidFill>
                          <a:effectLst/>
                          <a:latin typeface="Times New Roman" panose="02020603050405020304" pitchFamily="18" charset="0"/>
                          <a:cs typeface="Times New Roman" panose="02020603050405020304" pitchFamily="18" charset="0"/>
                        </a:rPr>
                        <a:t>2</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223</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4.47</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Sinapic acid</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C11H12O5</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Phenolic acids</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2"/>
                  </a:ext>
                </a:extLst>
              </a:tr>
              <a:tr h="273618">
                <a:tc>
                  <a:txBody>
                    <a:bodyPr/>
                    <a:lstStyle/>
                    <a:p>
                      <a:pPr algn="just">
                        <a:lnSpc>
                          <a:spcPct val="100000"/>
                        </a:lnSpc>
                      </a:pPr>
                      <a:r>
                        <a:rPr lang="mn-MN" sz="1500">
                          <a:solidFill>
                            <a:schemeClr val="tx1"/>
                          </a:solidFill>
                          <a:effectLst/>
                          <a:latin typeface="Times New Roman" panose="02020603050405020304" pitchFamily="18" charset="0"/>
                          <a:cs typeface="Times New Roman" panose="02020603050405020304" pitchFamily="18" charset="0"/>
                        </a:rPr>
                        <a:t>3</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291</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6.04</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Methyl </a:t>
                      </a:r>
                      <a:r>
                        <a:rPr lang="en-US" sz="1500" dirty="0" err="1">
                          <a:solidFill>
                            <a:schemeClr val="tx1"/>
                          </a:solidFill>
                          <a:effectLst/>
                          <a:latin typeface="Times New Roman" panose="02020603050405020304" pitchFamily="18" charset="0"/>
                          <a:cs typeface="Times New Roman" panose="02020603050405020304" pitchFamily="18" charset="0"/>
                        </a:rPr>
                        <a:t>pinolenate</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C19H32O2</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Fatty acid</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3"/>
                  </a:ext>
                </a:extLst>
              </a:tr>
              <a:tr h="273618">
                <a:tc>
                  <a:txBody>
                    <a:bodyPr/>
                    <a:lstStyle/>
                    <a:p>
                      <a:pPr algn="just">
                        <a:lnSpc>
                          <a:spcPct val="100000"/>
                        </a:lnSpc>
                      </a:pPr>
                      <a:r>
                        <a:rPr lang="mn-MN" sz="1500">
                          <a:solidFill>
                            <a:schemeClr val="tx1"/>
                          </a:solidFill>
                          <a:effectLst/>
                          <a:latin typeface="Times New Roman" panose="02020603050405020304" pitchFamily="18" charset="0"/>
                          <a:cs typeface="Times New Roman" panose="02020603050405020304" pitchFamily="18" charset="0"/>
                        </a:rPr>
                        <a:t>4</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305</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6.43</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a:t>
                      </a:r>
                      <a:r>
                        <a:rPr lang="en-US" sz="1500" dirty="0" err="1">
                          <a:solidFill>
                            <a:schemeClr val="tx1"/>
                          </a:solidFill>
                          <a:effectLst/>
                          <a:latin typeface="Times New Roman" panose="02020603050405020304" pitchFamily="18" charset="0"/>
                          <a:cs typeface="Times New Roman" panose="02020603050405020304" pitchFamily="18" charset="0"/>
                        </a:rPr>
                        <a:t>Gallocatechin</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C15H14O7</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Flavonoids</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4"/>
                  </a:ext>
                </a:extLst>
              </a:tr>
              <a:tr h="273618">
                <a:tc>
                  <a:txBody>
                    <a:bodyPr/>
                    <a:lstStyle/>
                    <a:p>
                      <a:pPr algn="just">
                        <a:lnSpc>
                          <a:spcPct val="100000"/>
                        </a:lnSpc>
                      </a:pPr>
                      <a:r>
                        <a:rPr lang="en-US" sz="1500">
                          <a:solidFill>
                            <a:schemeClr val="tx1"/>
                          </a:solidFill>
                          <a:effectLst/>
                          <a:latin typeface="Times New Roman" panose="02020603050405020304" pitchFamily="18" charset="0"/>
                          <a:cs typeface="Times New Roman" panose="02020603050405020304" pitchFamily="18" charset="0"/>
                        </a:rPr>
                        <a:t>5</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178</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9.89</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Hippuric acid</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C9H9NO3</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Phenolic acids</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5"/>
                  </a:ext>
                </a:extLst>
              </a:tr>
              <a:tr h="273618">
                <a:tc>
                  <a:txBody>
                    <a:bodyPr/>
                    <a:lstStyle/>
                    <a:p>
                      <a:pPr algn="just">
                        <a:lnSpc>
                          <a:spcPct val="100000"/>
                        </a:lnSpc>
                      </a:pPr>
                      <a:r>
                        <a:rPr lang="en-US" sz="1500">
                          <a:solidFill>
                            <a:schemeClr val="tx1"/>
                          </a:solidFill>
                          <a:effectLst/>
                          <a:latin typeface="Times New Roman" panose="02020603050405020304" pitchFamily="18" charset="0"/>
                          <a:cs typeface="Times New Roman" panose="02020603050405020304" pitchFamily="18" charset="0"/>
                        </a:rPr>
                        <a:t>6</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289</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10.95</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Catechin</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C15H14O6</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Polyphenol</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6"/>
                  </a:ext>
                </a:extLst>
              </a:tr>
              <a:tr h="273618">
                <a:tc>
                  <a:txBody>
                    <a:bodyPr/>
                    <a:lstStyle/>
                    <a:p>
                      <a:pPr algn="just">
                        <a:lnSpc>
                          <a:spcPct val="100000"/>
                        </a:lnSpc>
                      </a:pPr>
                      <a:r>
                        <a:rPr lang="en-US" sz="1500">
                          <a:solidFill>
                            <a:schemeClr val="tx1"/>
                          </a:solidFill>
                          <a:effectLst/>
                          <a:latin typeface="Times New Roman" panose="02020603050405020304" pitchFamily="18" charset="0"/>
                          <a:cs typeface="Times New Roman" panose="02020603050405020304" pitchFamily="18" charset="0"/>
                        </a:rPr>
                        <a:t>7</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303</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a:solidFill>
                            <a:schemeClr val="tx1"/>
                          </a:solidFill>
                          <a:effectLst/>
                          <a:latin typeface="Times New Roman" panose="02020603050405020304" pitchFamily="18" charset="0"/>
                          <a:cs typeface="Times New Roman" panose="02020603050405020304" pitchFamily="18" charset="0"/>
                        </a:rPr>
                        <a:t>12.02</a:t>
                      </a:r>
                      <a:endParaRPr lang="en-US" sz="15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3'-O-Methylcatechin</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C16H16O6</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tc>
                  <a:txBody>
                    <a:bodyPr/>
                    <a:lstStyle/>
                    <a:p>
                      <a:pPr algn="ctr">
                        <a:lnSpc>
                          <a:spcPct val="100000"/>
                        </a:lnSpc>
                      </a:pPr>
                      <a:r>
                        <a:rPr lang="en-US" sz="1500" dirty="0">
                          <a:solidFill>
                            <a:schemeClr val="tx1"/>
                          </a:solidFill>
                          <a:effectLst/>
                          <a:latin typeface="Times New Roman" panose="02020603050405020304" pitchFamily="18" charset="0"/>
                          <a:cs typeface="Times New Roman" panose="02020603050405020304" pitchFamily="18" charset="0"/>
                        </a:rPr>
                        <a:t>Flavonoids</a:t>
                      </a:r>
                      <a:endParaRPr lang="en-US" sz="15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74874" marR="74874"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0531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pic>
        <p:nvPicPr>
          <p:cNvPr id="3" name="Picture 1">
            <a:extLst>
              <a:ext uri="{FF2B5EF4-FFF2-40B4-BE49-F238E27FC236}">
                <a16:creationId xmlns:a16="http://schemas.microsoft.com/office/drawing/2014/main" id="{0C2450C8-5C61-117C-3DC6-8FB0853F7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99" t="3156" r="3888" b="4445"/>
          <a:stretch>
            <a:fillRect/>
          </a:stretch>
        </p:blipFill>
        <p:spPr bwMode="auto">
          <a:xfrm>
            <a:off x="968374" y="1656685"/>
            <a:ext cx="7207250" cy="235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84E6643C-609A-ED98-7DB1-3F2A8AEBEC5B}"/>
              </a:ext>
            </a:extLst>
          </p:cNvPr>
          <p:cNvGraphicFramePr>
            <a:graphicFrameLocks noGrp="1"/>
          </p:cNvGraphicFramePr>
          <p:nvPr>
            <p:extLst>
              <p:ext uri="{D42A27DB-BD31-4B8C-83A1-F6EECF244321}">
                <p14:modId xmlns:p14="http://schemas.microsoft.com/office/powerpoint/2010/main" val="3588854650"/>
              </p:ext>
            </p:extLst>
          </p:nvPr>
        </p:nvGraphicFramePr>
        <p:xfrm>
          <a:off x="214172" y="4114800"/>
          <a:ext cx="8715653" cy="2351912"/>
        </p:xfrm>
        <a:graphic>
          <a:graphicData uri="http://schemas.openxmlformats.org/drawingml/2006/table">
            <a:tbl>
              <a:tblPr firstRow="1" firstCol="1" bandRow="1">
                <a:tableStyleId>{0E3FDE45-AF77-4B5C-9715-49D594BDF05E}</a:tableStyleId>
              </a:tblPr>
              <a:tblGrid>
                <a:gridCol w="374620">
                  <a:extLst>
                    <a:ext uri="{9D8B030D-6E8A-4147-A177-3AD203B41FA5}">
                      <a16:colId xmlns:a16="http://schemas.microsoft.com/office/drawing/2014/main" val="20000"/>
                    </a:ext>
                  </a:extLst>
                </a:gridCol>
                <a:gridCol w="775933">
                  <a:extLst>
                    <a:ext uri="{9D8B030D-6E8A-4147-A177-3AD203B41FA5}">
                      <a16:colId xmlns:a16="http://schemas.microsoft.com/office/drawing/2014/main" val="20001"/>
                    </a:ext>
                  </a:extLst>
                </a:gridCol>
                <a:gridCol w="613015">
                  <a:extLst>
                    <a:ext uri="{9D8B030D-6E8A-4147-A177-3AD203B41FA5}">
                      <a16:colId xmlns:a16="http://schemas.microsoft.com/office/drawing/2014/main" val="20002"/>
                    </a:ext>
                  </a:extLst>
                </a:gridCol>
                <a:gridCol w="2896626">
                  <a:extLst>
                    <a:ext uri="{9D8B030D-6E8A-4147-A177-3AD203B41FA5}">
                      <a16:colId xmlns:a16="http://schemas.microsoft.com/office/drawing/2014/main" val="20003"/>
                    </a:ext>
                  </a:extLst>
                </a:gridCol>
                <a:gridCol w="1739631">
                  <a:extLst>
                    <a:ext uri="{9D8B030D-6E8A-4147-A177-3AD203B41FA5}">
                      <a16:colId xmlns:a16="http://schemas.microsoft.com/office/drawing/2014/main" val="20004"/>
                    </a:ext>
                  </a:extLst>
                </a:gridCol>
                <a:gridCol w="2315828">
                  <a:extLst>
                    <a:ext uri="{9D8B030D-6E8A-4147-A177-3AD203B41FA5}">
                      <a16:colId xmlns:a16="http://schemas.microsoft.com/office/drawing/2014/main" val="20005"/>
                    </a:ext>
                  </a:extLst>
                </a:gridCol>
              </a:tblGrid>
              <a:tr h="521437">
                <a:tc>
                  <a:txBody>
                    <a:bodyPr/>
                    <a:lstStyle/>
                    <a:p>
                      <a:pPr algn="ctr">
                        <a:lnSpc>
                          <a:spcPct val="150000"/>
                        </a:lnSpc>
                      </a:pPr>
                      <a:r>
                        <a:rPr lang="mn-MN"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m/z</a:t>
                      </a: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RT</a:t>
                      </a:r>
                    </a:p>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/min/</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Compounds name</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Chemical formula</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Class of compound</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extLst>
                  <a:ext uri="{0D108BD9-81ED-4DB2-BD59-A6C34878D82A}">
                    <a16:rowId xmlns:a16="http://schemas.microsoft.com/office/drawing/2014/main" val="10000"/>
                  </a:ext>
                </a:extLst>
              </a:tr>
              <a:tr h="220503">
                <a:tc>
                  <a:txBody>
                    <a:bodyPr/>
                    <a:lstStyle/>
                    <a:p>
                      <a:pPr algn="ctr">
                        <a:lnSpc>
                          <a:spcPct val="150000"/>
                        </a:lnSpc>
                      </a:pPr>
                      <a:r>
                        <a:rPr lang="mn-MN" sz="1400">
                          <a:solidFill>
                            <a:schemeClr val="tx1"/>
                          </a:solidFill>
                          <a:effectLst/>
                          <a:latin typeface="Times New Roman" panose="02020603050405020304" pitchFamily="18" charset="0"/>
                          <a:cs typeface="Times New Roman" panose="02020603050405020304" pitchFamily="18" charset="0"/>
                        </a:rPr>
                        <a:t>1</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221</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3.33</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Alpha-bisabolol</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C15H26O</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Sesquiterpenoids </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extLst>
                  <a:ext uri="{0D108BD9-81ED-4DB2-BD59-A6C34878D82A}">
                    <a16:rowId xmlns:a16="http://schemas.microsoft.com/office/drawing/2014/main" val="10001"/>
                  </a:ext>
                </a:extLst>
              </a:tr>
              <a:tr h="220503">
                <a:tc>
                  <a:txBody>
                    <a:bodyPr/>
                    <a:lstStyle/>
                    <a:p>
                      <a:pPr algn="ctr">
                        <a:lnSpc>
                          <a:spcPct val="150000"/>
                        </a:lnSpc>
                      </a:pPr>
                      <a:r>
                        <a:rPr lang="mn-MN" sz="1400">
                          <a:solidFill>
                            <a:schemeClr val="tx1"/>
                          </a:solidFill>
                          <a:effectLst/>
                          <a:latin typeface="Times New Roman" panose="02020603050405020304" pitchFamily="18" charset="0"/>
                          <a:cs typeface="Times New Roman" panose="02020603050405020304" pitchFamily="18" charset="0"/>
                        </a:rPr>
                        <a:t>2</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195</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3.95</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Hydroxycaffeic acid</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C9H8O5</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Phenolic acids</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extLst>
                  <a:ext uri="{0D108BD9-81ED-4DB2-BD59-A6C34878D82A}">
                    <a16:rowId xmlns:a16="http://schemas.microsoft.com/office/drawing/2014/main" val="10002"/>
                  </a:ext>
                </a:extLst>
              </a:tr>
              <a:tr h="220503">
                <a:tc>
                  <a:txBody>
                    <a:bodyPr/>
                    <a:lstStyle/>
                    <a:p>
                      <a:pPr algn="ctr">
                        <a:lnSpc>
                          <a:spcPct val="150000"/>
                        </a:lnSpc>
                      </a:pPr>
                      <a:r>
                        <a:rPr lang="mn-MN" sz="1400">
                          <a:solidFill>
                            <a:schemeClr val="tx1"/>
                          </a:solidFill>
                          <a:effectLst/>
                          <a:latin typeface="Times New Roman" panose="02020603050405020304" pitchFamily="18" charset="0"/>
                          <a:cs typeface="Times New Roman" panose="02020603050405020304" pitchFamily="18" charset="0"/>
                        </a:rPr>
                        <a:t>3</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178</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5.03</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Hippuric acid</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C9H9NO3</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Phenolic acids</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extLst>
                  <a:ext uri="{0D108BD9-81ED-4DB2-BD59-A6C34878D82A}">
                    <a16:rowId xmlns:a16="http://schemas.microsoft.com/office/drawing/2014/main" val="10003"/>
                  </a:ext>
                </a:extLst>
              </a:tr>
              <a:tr h="220503">
                <a:tc>
                  <a:txBody>
                    <a:bodyPr/>
                    <a:lstStyle/>
                    <a:p>
                      <a:pPr algn="ctr">
                        <a:lnSpc>
                          <a:spcPct val="150000"/>
                        </a:lnSpc>
                      </a:pPr>
                      <a:r>
                        <a:rPr lang="mn-MN" sz="1400">
                          <a:solidFill>
                            <a:schemeClr val="tx1"/>
                          </a:solidFill>
                          <a:effectLst/>
                          <a:latin typeface="Times New Roman" panose="02020603050405020304" pitchFamily="18" charset="0"/>
                          <a:cs typeface="Times New Roman" panose="02020603050405020304" pitchFamily="18" charset="0"/>
                        </a:rPr>
                        <a:t>4</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419</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5.68</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Apigenin 7-O-glucoside</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C21H24O9</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Flavonoids</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extLst>
                  <a:ext uri="{0D108BD9-81ED-4DB2-BD59-A6C34878D82A}">
                    <a16:rowId xmlns:a16="http://schemas.microsoft.com/office/drawing/2014/main" val="10004"/>
                  </a:ext>
                </a:extLst>
              </a:tr>
              <a:tr h="220503">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5</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579</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9.59</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Naringin </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C27H32O14</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Flavonoids</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extLst>
                  <a:ext uri="{0D108BD9-81ED-4DB2-BD59-A6C34878D82A}">
                    <a16:rowId xmlns:a16="http://schemas.microsoft.com/office/drawing/2014/main" val="10005"/>
                  </a:ext>
                </a:extLst>
              </a:tr>
              <a:tr h="341372">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6</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289</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10.96</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Manool  </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a:solidFill>
                            <a:schemeClr val="tx1"/>
                          </a:solidFill>
                          <a:effectLst/>
                          <a:latin typeface="Times New Roman" panose="02020603050405020304" pitchFamily="18" charset="0"/>
                          <a:cs typeface="Times New Roman" panose="02020603050405020304" pitchFamily="18" charset="0"/>
                        </a:rPr>
                        <a:t>C20H34O</a:t>
                      </a:r>
                      <a:endParaRPr lang="en-US" sz="14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tc>
                  <a:txBody>
                    <a:bodyPr/>
                    <a:lstStyle/>
                    <a:p>
                      <a:pPr algn="ctr">
                        <a:lnSpc>
                          <a:spcPct val="150000"/>
                        </a:lnSpc>
                      </a:pPr>
                      <a:r>
                        <a:rPr lang="en-US" sz="1400" dirty="0">
                          <a:solidFill>
                            <a:schemeClr val="tx1"/>
                          </a:solidFill>
                          <a:effectLst/>
                          <a:latin typeface="Times New Roman" panose="02020603050405020304" pitchFamily="18" charset="0"/>
                          <a:cs typeface="Times New Roman" panose="02020603050405020304" pitchFamily="18" charset="0"/>
                        </a:rPr>
                        <a:t>Diterpenes </a:t>
                      </a:r>
                      <a:endPar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6" marR="68586" marT="0" marB="0" anchor="ctr"/>
                </a:tc>
                <a:extLst>
                  <a:ext uri="{0D108BD9-81ED-4DB2-BD59-A6C34878D82A}">
                    <a16:rowId xmlns:a16="http://schemas.microsoft.com/office/drawing/2014/main" val="10006"/>
                  </a:ext>
                </a:extLst>
              </a:tr>
            </a:tbl>
          </a:graphicData>
        </a:graphic>
      </p:graphicFrame>
      <p:sp>
        <p:nvSpPr>
          <p:cNvPr id="5" name="TextBox 3">
            <a:extLst>
              <a:ext uri="{FF2B5EF4-FFF2-40B4-BE49-F238E27FC236}">
                <a16:creationId xmlns:a16="http://schemas.microsoft.com/office/drawing/2014/main" id="{C609F90D-DB06-2E2E-1F28-77D7E44C2B39}"/>
              </a:ext>
            </a:extLst>
          </p:cNvPr>
          <p:cNvSpPr txBox="1">
            <a:spLocks noChangeArrowheads="1"/>
          </p:cNvSpPr>
          <p:nvPr/>
        </p:nvSpPr>
        <p:spPr bwMode="auto">
          <a:xfrm>
            <a:off x="-914400" y="1187658"/>
            <a:ext cx="6553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UPC</a:t>
            </a:r>
            <a:r>
              <a:rPr lang="en-US" altLang="en-US" sz="1600" b="1" baseline="30000" dirty="0">
                <a:latin typeface="Times New Roman" panose="02020603050405020304" pitchFamily="18" charset="0"/>
                <a:ea typeface="DengXian" panose="02010600030101010101" pitchFamily="2" charset="-122"/>
                <a:cs typeface="Times New Roman" panose="02020603050405020304" pitchFamily="18" charset="0"/>
              </a:rPr>
              <a:t>2</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-Q-TOF-MS/MS </a:t>
            </a: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spectrum of </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F</a:t>
            </a: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raction-</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2</a:t>
            </a:r>
            <a:endParaRPr lang="en-US" altLang="en-US" sz="1600" dirty="0">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8201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64CB3D2-6479-C658-ECF8-B770EDD7AB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76598"/>
            <a:ext cx="6794654" cy="223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BB7F7601-91ED-098F-798F-010249FAD67A}"/>
              </a:ext>
            </a:extLst>
          </p:cNvPr>
          <p:cNvGraphicFramePr>
            <a:graphicFrameLocks noGrp="1"/>
          </p:cNvGraphicFramePr>
          <p:nvPr>
            <p:extLst>
              <p:ext uri="{D42A27DB-BD31-4B8C-83A1-F6EECF244321}">
                <p14:modId xmlns:p14="http://schemas.microsoft.com/office/powerpoint/2010/main" val="696267974"/>
              </p:ext>
            </p:extLst>
          </p:nvPr>
        </p:nvGraphicFramePr>
        <p:xfrm>
          <a:off x="152400" y="3757972"/>
          <a:ext cx="8655359" cy="2767204"/>
        </p:xfrm>
        <a:graphic>
          <a:graphicData uri="http://schemas.openxmlformats.org/drawingml/2006/table">
            <a:tbl>
              <a:tblPr firstRow="1" firstCol="1" bandRow="1">
                <a:tableStyleId>{3B4B98B0-60AC-42C2-AFA5-B58CD77FA1E5}</a:tableStyleId>
              </a:tblPr>
              <a:tblGrid>
                <a:gridCol w="442067">
                  <a:extLst>
                    <a:ext uri="{9D8B030D-6E8A-4147-A177-3AD203B41FA5}">
                      <a16:colId xmlns:a16="http://schemas.microsoft.com/office/drawing/2014/main" val="20000"/>
                    </a:ext>
                  </a:extLst>
                </a:gridCol>
                <a:gridCol w="988810">
                  <a:extLst>
                    <a:ext uri="{9D8B030D-6E8A-4147-A177-3AD203B41FA5}">
                      <a16:colId xmlns:a16="http://schemas.microsoft.com/office/drawing/2014/main" val="20001"/>
                    </a:ext>
                  </a:extLst>
                </a:gridCol>
                <a:gridCol w="927127">
                  <a:extLst>
                    <a:ext uri="{9D8B030D-6E8A-4147-A177-3AD203B41FA5}">
                      <a16:colId xmlns:a16="http://schemas.microsoft.com/office/drawing/2014/main" val="20002"/>
                    </a:ext>
                  </a:extLst>
                </a:gridCol>
                <a:gridCol w="3299148">
                  <a:extLst>
                    <a:ext uri="{9D8B030D-6E8A-4147-A177-3AD203B41FA5}">
                      <a16:colId xmlns:a16="http://schemas.microsoft.com/office/drawing/2014/main" val="20003"/>
                    </a:ext>
                  </a:extLst>
                </a:gridCol>
                <a:gridCol w="1345828">
                  <a:extLst>
                    <a:ext uri="{9D8B030D-6E8A-4147-A177-3AD203B41FA5}">
                      <a16:colId xmlns:a16="http://schemas.microsoft.com/office/drawing/2014/main" val="20004"/>
                    </a:ext>
                  </a:extLst>
                </a:gridCol>
                <a:gridCol w="1652379">
                  <a:extLst>
                    <a:ext uri="{9D8B030D-6E8A-4147-A177-3AD203B41FA5}">
                      <a16:colId xmlns:a16="http://schemas.microsoft.com/office/drawing/2014/main" val="20005"/>
                    </a:ext>
                  </a:extLst>
                </a:gridCol>
              </a:tblGrid>
              <a:tr h="314216">
                <a:tc>
                  <a:txBody>
                    <a:bodyPr/>
                    <a:lstStyle/>
                    <a:p>
                      <a:pPr algn="just">
                        <a:lnSpc>
                          <a:spcPct val="100000"/>
                        </a:lnSpc>
                      </a:pPr>
                      <a:r>
                        <a:rPr lang="mn-MN" sz="1200" dirty="0">
                          <a:solidFill>
                            <a:schemeClr val="tx1"/>
                          </a:solidFill>
                          <a:effectLst/>
                          <a:latin typeface="Times New Roman" panose="02020603050405020304" pitchFamily="18"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m/z</a:t>
                      </a: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RT</a:t>
                      </a:r>
                    </a:p>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/min/</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Compounds name</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Chemical formula</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Class of compound</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0"/>
                  </a:ext>
                </a:extLst>
              </a:tr>
              <a:tr h="157108">
                <a:tc>
                  <a:txBody>
                    <a:bodyPr/>
                    <a:lstStyle/>
                    <a:p>
                      <a:pPr algn="just">
                        <a:lnSpc>
                          <a:spcPct val="100000"/>
                        </a:lnSpc>
                      </a:pPr>
                      <a:r>
                        <a:rPr lang="mn-MN" sz="1200">
                          <a:solidFill>
                            <a:schemeClr val="tx1"/>
                          </a:solidFill>
                          <a:effectLst/>
                          <a:latin typeface="Times New Roman" panose="02020603050405020304" pitchFamily="18" charset="0"/>
                          <a:cs typeface="Times New Roman" panose="02020603050405020304" pitchFamily="18" charset="0"/>
                        </a:rPr>
                        <a:t>1</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151</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4.29</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cis-verbenol</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C10H16O</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Monoterpenoids</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1"/>
                  </a:ext>
                </a:extLst>
              </a:tr>
              <a:tr h="314216">
                <a:tc>
                  <a:txBody>
                    <a:bodyPr/>
                    <a:lstStyle/>
                    <a:p>
                      <a:pPr algn="just">
                        <a:lnSpc>
                          <a:spcPct val="100000"/>
                        </a:lnSpc>
                      </a:pPr>
                      <a:r>
                        <a:rPr lang="mn-MN" sz="1200">
                          <a:solidFill>
                            <a:schemeClr val="tx1"/>
                          </a:solidFill>
                          <a:effectLst/>
                          <a:latin typeface="Times New Roman" panose="02020603050405020304" pitchFamily="18" charset="0"/>
                          <a:cs typeface="Times New Roman" panose="02020603050405020304" pitchFamily="18" charset="0"/>
                        </a:rPr>
                        <a:t>2</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135</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4.57</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gamma-terpinene</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C10H16</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Monoterpene </a:t>
                      </a:r>
                    </a:p>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2"/>
                  </a:ext>
                </a:extLst>
              </a:tr>
              <a:tr h="314216">
                <a:tc>
                  <a:txBody>
                    <a:bodyPr/>
                    <a:lstStyle/>
                    <a:p>
                      <a:pPr algn="just">
                        <a:lnSpc>
                          <a:spcPct val="100000"/>
                        </a:lnSpc>
                      </a:pPr>
                      <a:r>
                        <a:rPr lang="mn-MN" sz="1200">
                          <a:solidFill>
                            <a:schemeClr val="tx1"/>
                          </a:solidFill>
                          <a:effectLst/>
                          <a:latin typeface="Times New Roman" panose="02020603050405020304" pitchFamily="18" charset="0"/>
                          <a:cs typeface="Times New Roman" panose="02020603050405020304" pitchFamily="18" charset="0"/>
                        </a:rPr>
                        <a:t>3</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195</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6.40</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err="1">
                          <a:solidFill>
                            <a:schemeClr val="tx1"/>
                          </a:solidFill>
                          <a:effectLst/>
                          <a:latin typeface="Times New Roman" panose="02020603050405020304" pitchFamily="18" charset="0"/>
                          <a:cs typeface="Times New Roman" panose="02020603050405020304" pitchFamily="18" charset="0"/>
                        </a:rPr>
                        <a:t>Dihydroferulic</a:t>
                      </a:r>
                      <a:r>
                        <a:rPr lang="en-US" sz="1200" dirty="0">
                          <a:solidFill>
                            <a:schemeClr val="tx1"/>
                          </a:solidFill>
                          <a:effectLst/>
                          <a:latin typeface="Times New Roman" panose="02020603050405020304" pitchFamily="18" charset="0"/>
                          <a:cs typeface="Times New Roman" panose="02020603050405020304" pitchFamily="18" charset="0"/>
                        </a:rPr>
                        <a:t> acid</a:t>
                      </a:r>
                    </a:p>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C10H12O4</a:t>
                      </a:r>
                    </a:p>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Phenolic acids</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3"/>
                  </a:ext>
                </a:extLst>
              </a:tr>
              <a:tr h="157108">
                <a:tc>
                  <a:txBody>
                    <a:bodyPr/>
                    <a:lstStyle/>
                    <a:p>
                      <a:pPr algn="just">
                        <a:lnSpc>
                          <a:spcPct val="100000"/>
                        </a:lnSpc>
                      </a:pPr>
                      <a:r>
                        <a:rPr lang="mn-MN" sz="1200">
                          <a:solidFill>
                            <a:schemeClr val="tx1"/>
                          </a:solidFill>
                          <a:effectLst/>
                          <a:latin typeface="Times New Roman" panose="02020603050405020304" pitchFamily="18" charset="0"/>
                          <a:cs typeface="Times New Roman" panose="02020603050405020304" pitchFamily="18" charset="0"/>
                        </a:rPr>
                        <a:t>4</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313</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6.96</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err="1">
                          <a:solidFill>
                            <a:schemeClr val="tx1"/>
                          </a:solidFill>
                          <a:effectLst/>
                          <a:latin typeface="Times New Roman" panose="02020603050405020304" pitchFamily="18" charset="0"/>
                          <a:cs typeface="Times New Roman" panose="02020603050405020304" pitchFamily="18" charset="0"/>
                        </a:rPr>
                        <a:t>Irisolidone</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C17H14O6</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Flavonoids</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4"/>
                  </a:ext>
                </a:extLst>
              </a:tr>
              <a:tr h="157108">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5</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433</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8.68</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Quercetin 3-O-arabinoside</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C20H18O11</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Flavonoids</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5"/>
                  </a:ext>
                </a:extLst>
              </a:tr>
              <a:tr h="157108">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6</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359</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9.26</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(+)-lariciresinol</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C20H24O6</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Lignans</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6"/>
                  </a:ext>
                </a:extLst>
              </a:tr>
              <a:tr h="157108">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7</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178</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9.89</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Hippuric acid</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C9H9NO3</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Phenolic acids</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7"/>
                  </a:ext>
                </a:extLst>
              </a:tr>
              <a:tr h="316589">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8</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519</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10.30</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5,3',4'-Trihydroxy-3-methoxy-6:7-methylenedioxy</a:t>
                      </a:r>
                    </a:p>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flavone 4'-O-glucuronide</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C23H20O14</a:t>
                      </a:r>
                    </a:p>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Flavonoids</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8"/>
                  </a:ext>
                </a:extLst>
              </a:tr>
              <a:tr h="157108">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9</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289</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11.12</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13-epi-manoyl oxide</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C20H34O</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Diterpenes </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09"/>
                  </a:ext>
                </a:extLst>
              </a:tr>
              <a:tr h="206884">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10</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305</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11.62</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7,11,14-Eicosatrienoic acid (Et) C20:3</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a:solidFill>
                            <a:schemeClr val="tx1"/>
                          </a:solidFill>
                          <a:effectLst/>
                          <a:latin typeface="Times New Roman" panose="02020603050405020304" pitchFamily="18" charset="0"/>
                          <a:cs typeface="Times New Roman" panose="02020603050405020304" pitchFamily="18" charset="0"/>
                        </a:rPr>
                        <a:t>C20H34O2</a:t>
                      </a:r>
                      <a:endParaRPr lang="en-US" sz="12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tc>
                  <a:txBody>
                    <a:bodyPr/>
                    <a:lstStyle/>
                    <a:p>
                      <a:pPr algn="just">
                        <a:lnSpc>
                          <a:spcPct val="100000"/>
                        </a:lnSpc>
                      </a:pPr>
                      <a:r>
                        <a:rPr lang="en-US" sz="1200" dirty="0">
                          <a:solidFill>
                            <a:schemeClr val="tx1"/>
                          </a:solidFill>
                          <a:effectLst/>
                          <a:latin typeface="Times New Roman" panose="02020603050405020304" pitchFamily="18" charset="0"/>
                          <a:cs typeface="Times New Roman" panose="02020603050405020304" pitchFamily="18" charset="0"/>
                        </a:rPr>
                        <a:t>Fatty acid</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65248" marR="65248" marT="0" marB="0" anchor="ctr"/>
                </a:tc>
                <a:extLst>
                  <a:ext uri="{0D108BD9-81ED-4DB2-BD59-A6C34878D82A}">
                    <a16:rowId xmlns:a16="http://schemas.microsoft.com/office/drawing/2014/main" val="10010"/>
                  </a:ext>
                </a:extLst>
              </a:tr>
            </a:tbl>
          </a:graphicData>
        </a:graphic>
      </p:graphicFrame>
      <p:sp>
        <p:nvSpPr>
          <p:cNvPr id="5" name="TextBox 3">
            <a:extLst>
              <a:ext uri="{FF2B5EF4-FFF2-40B4-BE49-F238E27FC236}">
                <a16:creationId xmlns:a16="http://schemas.microsoft.com/office/drawing/2014/main" id="{A9131FCA-AFAB-FD7C-96F6-A353AB456828}"/>
              </a:ext>
            </a:extLst>
          </p:cNvPr>
          <p:cNvSpPr txBox="1">
            <a:spLocks noChangeArrowheads="1"/>
          </p:cNvSpPr>
          <p:nvPr/>
        </p:nvSpPr>
        <p:spPr bwMode="auto">
          <a:xfrm>
            <a:off x="-838200" y="1060673"/>
            <a:ext cx="6553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UPC</a:t>
            </a:r>
            <a:r>
              <a:rPr lang="en-US" altLang="en-US" sz="1600" b="1" baseline="30000" dirty="0">
                <a:latin typeface="Times New Roman" panose="02020603050405020304" pitchFamily="18" charset="0"/>
                <a:ea typeface="DengXian" panose="02010600030101010101" pitchFamily="2" charset="-122"/>
                <a:cs typeface="Times New Roman" panose="02020603050405020304" pitchFamily="18" charset="0"/>
              </a:rPr>
              <a:t>2</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-Q-TOF-MS/MS </a:t>
            </a: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spectrum of </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F</a:t>
            </a:r>
            <a:r>
              <a:rPr lang="mn-MN" altLang="en-US" sz="1600" b="1" dirty="0">
                <a:latin typeface="Times New Roman" panose="02020603050405020304" pitchFamily="18" charset="0"/>
                <a:ea typeface="DengXian" panose="02010600030101010101" pitchFamily="2" charset="-122"/>
                <a:cs typeface="Times New Roman" panose="02020603050405020304" pitchFamily="18" charset="0"/>
              </a:rPr>
              <a:t>raction-</a:t>
            </a:r>
            <a:r>
              <a:rPr lang="en-US" altLang="en-US" sz="1600" b="1" dirty="0">
                <a:latin typeface="Times New Roman" panose="02020603050405020304" pitchFamily="18" charset="0"/>
                <a:ea typeface="DengXian" panose="02010600030101010101" pitchFamily="2" charset="-122"/>
                <a:cs typeface="Times New Roman" panose="02020603050405020304" pitchFamily="18" charset="0"/>
              </a:rPr>
              <a:t>3</a:t>
            </a:r>
            <a:endParaRPr lang="en-US" altLang="en-US" sz="1600" dirty="0">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90496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1321</Words>
  <Application>Microsoft Office PowerPoint</Application>
  <PresentationFormat>On-screen Show (4:3)</PresentationFormat>
  <Paragraphs>321</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Palatino Linotype</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Dell</cp:lastModifiedBy>
  <cp:revision>110</cp:revision>
  <dcterms:created xsi:type="dcterms:W3CDTF">2015-04-04T09:45:50Z</dcterms:created>
  <dcterms:modified xsi:type="dcterms:W3CDTF">2023-10-11T02:57:47Z</dcterms:modified>
</cp:coreProperties>
</file>