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handoutMasterIdLst>
    <p:handoutMasterId r:id="rId16"/>
  </p:handoutMasterIdLst>
  <p:sldIdLst>
    <p:sldId id="274" r:id="rId3"/>
    <p:sldId id="268" r:id="rId4"/>
    <p:sldId id="269" r:id="rId5"/>
    <p:sldId id="270" r:id="rId6"/>
    <p:sldId id="275" r:id="rId7"/>
    <p:sldId id="276" r:id="rId8"/>
    <p:sldId id="277" r:id="rId9"/>
    <p:sldId id="278" r:id="rId10"/>
    <p:sldId id="279" r:id="rId11"/>
    <p:sldId id="280" r:id="rId12"/>
    <p:sldId id="271" r:id="rId13"/>
    <p:sldId id="272"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varScale="1">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10/12/2023</a:t>
            </a:fld>
            <a:endParaRPr lang="en-US"/>
          </a:p>
        </p:txBody>
      </p:sp>
      <p:sp>
        <p:nvSpPr>
          <p:cNvPr id="4" name="Footer Placeholder 3">
            <a:extLst>
              <a:ext uri="{FF2B5EF4-FFF2-40B4-BE49-F238E27FC236}">
                <a16:creationId xmlns:a16="http://schemas.microsoft.com/office/drawing/2014/main" xmlns=""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12/10/2023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11</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12</a:t>
            </a:fld>
            <a:endParaRPr lang="fr-FR"/>
          </a:p>
        </p:txBody>
      </p:sp>
    </p:spTree>
    <p:extLst>
      <p:ext uri="{BB962C8B-B14F-4D97-AF65-F5344CB8AC3E}">
        <p14:creationId xmlns:p14="http://schemas.microsoft.com/office/powerpoint/2010/main" val="2955824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41309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342351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406423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371766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260749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391328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12/10/2023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12/10/2023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12/10/2023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12/10/2023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12/10/2023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12/10/2023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10/12/2023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715000" y="5659936"/>
            <a:ext cx="2291906" cy="1143000"/>
          </a:xfrm>
          <a:prstGeom prst="rect">
            <a:avLst/>
          </a:prstGeom>
        </p:spPr>
      </p:pic>
      <p:sp>
        <p:nvSpPr>
          <p:cNvPr id="2" name="Slide Number Placeholder 1">
            <a:extLst>
              <a:ext uri="{FF2B5EF4-FFF2-40B4-BE49-F238E27FC236}">
                <a16:creationId xmlns:a16="http://schemas.microsoft.com/office/drawing/2014/main" xmlns="" id="{C6FB8B74-3BDC-45CB-A8A4-10FDB8E40B05}"/>
              </a:ext>
            </a:extLst>
          </p:cNvPr>
          <p:cNvSpPr>
            <a:spLocks noGrp="1"/>
          </p:cNvSpPr>
          <p:nvPr>
            <p:ph type="sldNum" sz="quarter" idx="12"/>
          </p:nvPr>
        </p:nvSpPr>
        <p:spPr>
          <a:xfrm>
            <a:off x="6934200" y="6172200"/>
            <a:ext cx="2133600" cy="365125"/>
          </a:xfrm>
        </p:spPr>
        <p:txBody>
          <a:bodyPr/>
          <a:lstStyle/>
          <a:p>
            <a:fld id="{FCAEAE96-855E-42B1-8DE9-9C9E68DE18C5}" type="slidenum">
              <a:rPr lang="fr-FR" smtClean="0"/>
              <a:pPr/>
              <a:t>1</a:t>
            </a:fld>
            <a:endParaRPr lang="fr-FR" dirty="0"/>
          </a:p>
        </p:txBody>
      </p:sp>
      <p:pic>
        <p:nvPicPr>
          <p:cNvPr id="4" name="Picture 3">
            <a:extLst>
              <a:ext uri="{FF2B5EF4-FFF2-40B4-BE49-F238E27FC236}">
                <a16:creationId xmlns:a16="http://schemas.microsoft.com/office/drawing/2014/main" xmlns="" id="{321B14A4-E596-46A8-88E2-2BE0CDE68E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xmlns="" id="{6C006403-587B-4649-B308-93250010079D}"/>
              </a:ext>
            </a:extLst>
          </p:cNvPr>
          <p:cNvSpPr txBox="1"/>
          <p:nvPr/>
        </p:nvSpPr>
        <p:spPr>
          <a:xfrm>
            <a:off x="419100" y="1295400"/>
            <a:ext cx="8305800" cy="5047536"/>
          </a:xfrm>
          <a:prstGeom prst="rect">
            <a:avLst/>
          </a:prstGeom>
          <a:noFill/>
        </p:spPr>
        <p:txBody>
          <a:bodyPr wrap="square" rtlCol="0">
            <a:spAutoFit/>
          </a:bodyPr>
          <a:lstStyle/>
          <a:p>
            <a:pPr algn="ctr"/>
            <a:r>
              <a:rPr lang="en-US" sz="3600" b="1" dirty="0">
                <a:solidFill>
                  <a:schemeClr val="bg1"/>
                </a:solidFill>
              </a:rPr>
              <a:t>Delivery of nucleic acids into muscle cells by means of peptide carriers with anionic coating</a:t>
            </a:r>
            <a:endParaRPr lang="en-US" b="1" dirty="0" smtClean="0"/>
          </a:p>
          <a:p>
            <a:pPr algn="ctr"/>
            <a:endParaRPr lang="en-US" b="1" dirty="0"/>
          </a:p>
          <a:p>
            <a:pPr algn="ctr"/>
            <a:endParaRPr lang="en-US" b="1" dirty="0"/>
          </a:p>
          <a:p>
            <a:pPr algn="ctr"/>
            <a:endParaRPr lang="en-US" b="1" dirty="0"/>
          </a:p>
          <a:p>
            <a:pPr algn="ctr"/>
            <a:endParaRPr lang="en-US" b="1" dirty="0"/>
          </a:p>
          <a:p>
            <a:pPr algn="ctr"/>
            <a:endParaRPr lang="fr-FR" dirty="0"/>
          </a:p>
          <a:p>
            <a:pPr algn="ctr"/>
            <a:r>
              <a:rPr lang="it-IT" b="1" dirty="0"/>
              <a:t>Dmitriy </a:t>
            </a:r>
            <a:r>
              <a:rPr lang="it-IT" b="1" dirty="0" smtClean="0"/>
              <a:t>Deviatkin</a:t>
            </a:r>
            <a:r>
              <a:rPr lang="ru-RU" b="1" dirty="0" smtClean="0"/>
              <a:t> </a:t>
            </a:r>
            <a:r>
              <a:rPr lang="it-IT" b="1" baseline="30000" dirty="0" smtClean="0"/>
              <a:t>1,</a:t>
            </a:r>
            <a:r>
              <a:rPr lang="ru-RU" b="1" baseline="30000" dirty="0" smtClean="0"/>
              <a:t> 2</a:t>
            </a:r>
            <a:r>
              <a:rPr lang="it-IT" b="1" dirty="0" smtClean="0"/>
              <a:t>, </a:t>
            </a:r>
            <a:r>
              <a:rPr lang="it-IT" b="1" dirty="0"/>
              <a:t>Sofia </a:t>
            </a:r>
            <a:r>
              <a:rPr lang="it-IT" b="1" dirty="0" smtClean="0"/>
              <a:t>Shtykalova</a:t>
            </a:r>
            <a:r>
              <a:rPr lang="ru-RU" b="1" dirty="0" smtClean="0"/>
              <a:t> </a:t>
            </a:r>
            <a:r>
              <a:rPr lang="ru-RU" b="1" baseline="30000" dirty="0" smtClean="0"/>
              <a:t>1, 2</a:t>
            </a:r>
            <a:r>
              <a:rPr lang="it-IT" b="1" dirty="0"/>
              <a:t>, Anna </a:t>
            </a:r>
            <a:r>
              <a:rPr lang="it-IT" b="1" dirty="0" smtClean="0"/>
              <a:t>Egorova</a:t>
            </a:r>
            <a:r>
              <a:rPr lang="ru-RU" b="1" dirty="0" smtClean="0"/>
              <a:t> </a:t>
            </a:r>
            <a:r>
              <a:rPr lang="ru-RU" b="1" baseline="30000" dirty="0"/>
              <a:t>1</a:t>
            </a:r>
            <a:r>
              <a:rPr lang="ru-RU" b="1" dirty="0" smtClean="0"/>
              <a:t> </a:t>
            </a:r>
            <a:r>
              <a:rPr lang="it-IT" b="1" dirty="0" smtClean="0"/>
              <a:t>and </a:t>
            </a:r>
            <a:r>
              <a:rPr lang="it-IT" b="1" dirty="0"/>
              <a:t>Anton Kiselev </a:t>
            </a:r>
            <a:r>
              <a:rPr lang="ru-RU" b="1" baseline="30000" dirty="0"/>
              <a:t>1</a:t>
            </a:r>
            <a:r>
              <a:rPr lang="it-IT" b="1" baseline="30000" dirty="0" smtClean="0"/>
              <a:t>, </a:t>
            </a:r>
            <a:r>
              <a:rPr lang="it-IT" b="1" baseline="30000" dirty="0" smtClean="0"/>
              <a:t>*</a:t>
            </a:r>
            <a:endParaRPr lang="it-IT" b="1" baseline="30000" dirty="0"/>
          </a:p>
          <a:p>
            <a:endParaRPr lang="it-IT" b="1" baseline="30000" dirty="0"/>
          </a:p>
          <a:p>
            <a:endParaRPr lang="it-IT" b="1" baseline="30000" dirty="0"/>
          </a:p>
          <a:p>
            <a:r>
              <a:rPr lang="en-US" baseline="30000" dirty="0" smtClean="0"/>
              <a:t>1</a:t>
            </a:r>
            <a:r>
              <a:rPr lang="en-US" dirty="0" smtClean="0"/>
              <a:t> </a:t>
            </a:r>
            <a:r>
              <a:rPr lang="en-US" dirty="0"/>
              <a:t>D.O. Ott Research Institute of Obstetrics, Gynecology and Reproductology, Saint-Petersburg, Russia; </a:t>
            </a:r>
            <a:endParaRPr lang="fr-FR" dirty="0"/>
          </a:p>
          <a:p>
            <a:r>
              <a:rPr lang="en-US" baseline="30000" dirty="0"/>
              <a:t>2</a:t>
            </a:r>
            <a:r>
              <a:rPr lang="en-US" dirty="0"/>
              <a:t> </a:t>
            </a:r>
            <a:r>
              <a:rPr lang="en-US" dirty="0"/>
              <a:t>Saint-Petersburg State University, Saint-Petersburg, Russia. </a:t>
            </a:r>
            <a:endParaRPr lang="ru-RU" dirty="0" smtClean="0"/>
          </a:p>
          <a:p>
            <a:endParaRPr lang="en-US" sz="1400" b="1" dirty="0" smtClean="0"/>
          </a:p>
          <a:p>
            <a:r>
              <a:rPr lang="en-US" sz="1400" b="1" dirty="0" smtClean="0"/>
              <a:t>*</a:t>
            </a:r>
            <a:r>
              <a:rPr lang="en-US" sz="1400" dirty="0" smtClean="0"/>
              <a:t> </a:t>
            </a:r>
            <a:r>
              <a:rPr lang="en-US" sz="1400" dirty="0"/>
              <a:t>Corresponding author: ankiselev@yahoo.co.uk</a:t>
            </a:r>
            <a:endParaRPr lang="fr-FR" sz="1400" dirty="0"/>
          </a:p>
        </p:txBody>
      </p:sp>
    </p:spTree>
    <p:extLst>
      <p:ext uri="{BB962C8B-B14F-4D97-AF65-F5344CB8AC3E}">
        <p14:creationId xmlns:p14="http://schemas.microsoft.com/office/powerpoint/2010/main" val="2674345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a:t>
            </a:r>
            <a:r>
              <a:rPr lang="en-US" sz="2400" b="1" dirty="0" smtClean="0"/>
              <a:t>s</a:t>
            </a:r>
            <a:r>
              <a:rPr lang="fr-FR" sz="2400" b="1" dirty="0" smtClean="0"/>
              <a:t> </a:t>
            </a:r>
            <a:r>
              <a:rPr lang="fr-FR" sz="2400" b="1" dirty="0"/>
              <a:t>and discussion</a:t>
            </a:r>
          </a:p>
        </p:txBody>
      </p:sp>
      <p:sp>
        <p:nvSpPr>
          <p:cNvPr id="5" name="TextBox 4">
            <a:extLst>
              <a:ext uri="{FF2B5EF4-FFF2-40B4-BE49-F238E27FC236}">
                <a16:creationId xmlns:a16="http://schemas.microsoft.com/office/drawing/2014/main" xmlns="" id="{FF4E4F2F-1E55-44A4-8832-84E477F385C3}"/>
              </a:ext>
            </a:extLst>
          </p:cNvPr>
          <p:cNvSpPr txBox="1"/>
          <p:nvPr/>
        </p:nvSpPr>
        <p:spPr>
          <a:xfrm>
            <a:off x="609600" y="1961716"/>
            <a:ext cx="7924800" cy="646331"/>
          </a:xfrm>
          <a:prstGeom prst="rect">
            <a:avLst/>
          </a:prstGeom>
          <a:noFill/>
        </p:spPr>
        <p:txBody>
          <a:bodyPr wrap="square" rtlCol="0">
            <a:spAutoFit/>
          </a:bodyPr>
          <a:lstStyle/>
          <a:p>
            <a:r>
              <a:rPr lang="en-US" dirty="0" smtClean="0"/>
              <a:t>Cross section of muscle tissue after transfection with </a:t>
            </a:r>
            <a:r>
              <a:rPr lang="en-US" i="1" dirty="0" smtClean="0"/>
              <a:t>GFP</a:t>
            </a:r>
            <a:r>
              <a:rPr lang="en-US" dirty="0" smtClean="0"/>
              <a:t>-containing plasmid. </a:t>
            </a:r>
            <a:r>
              <a:rPr lang="en-US" b="1" dirty="0" smtClean="0"/>
              <a:t>DNA dosage increase was achieved thanks to package volume reduction</a:t>
            </a:r>
            <a:r>
              <a:rPr lang="en-US" dirty="0" smtClean="0"/>
              <a:t>.</a:t>
            </a:r>
            <a:endParaRPr lang="fr-FR"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590800"/>
            <a:ext cx="7581900" cy="3918063"/>
          </a:xfrm>
          <a:prstGeom prst="rect">
            <a:avLst/>
          </a:prstGeom>
        </p:spPr>
      </p:pic>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6945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11</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4" name="TextBox 3">
            <a:extLst>
              <a:ext uri="{FF2B5EF4-FFF2-40B4-BE49-F238E27FC236}">
                <a16:creationId xmlns:a16="http://schemas.microsoft.com/office/drawing/2014/main" xmlns="" id="{FF4E4F2F-1E55-44A4-8832-84E477F385C3}"/>
              </a:ext>
            </a:extLst>
          </p:cNvPr>
          <p:cNvSpPr txBox="1"/>
          <p:nvPr/>
        </p:nvSpPr>
        <p:spPr>
          <a:xfrm>
            <a:off x="609600" y="2590800"/>
            <a:ext cx="7924800" cy="2246769"/>
          </a:xfrm>
          <a:prstGeom prst="rect">
            <a:avLst/>
          </a:prstGeom>
          <a:noFill/>
        </p:spPr>
        <p:txBody>
          <a:bodyPr wrap="square" rtlCol="0">
            <a:spAutoFit/>
          </a:bodyPr>
          <a:lstStyle/>
          <a:p>
            <a:pPr algn="ctr"/>
            <a:r>
              <a:rPr lang="en-US" sz="2000" dirty="0" smtClean="0"/>
              <a:t>We showed enhanced transfection efficiency of muscle tissue by developed complexes formed in small volume. In addition, the most complexes demonstrate optimal physicochemical properties and low cytotoxicity.</a:t>
            </a:r>
            <a:endParaRPr lang="ru-RU" sz="2000" dirty="0" smtClean="0"/>
          </a:p>
          <a:p>
            <a:pPr algn="ctr"/>
            <a:endParaRPr lang="ru-RU" sz="2000" dirty="0"/>
          </a:p>
          <a:p>
            <a:pPr algn="ctr"/>
            <a:r>
              <a:rPr lang="en-US" sz="2000" dirty="0" smtClean="0"/>
              <a:t>Cationic peptide carriers with anionic coating is promising non-viral vector for nucleic acid delivery in muscle tissue. </a:t>
            </a:r>
            <a:endParaRPr lang="fr-FR" sz="2000" dirty="0"/>
          </a:p>
        </p:txBody>
      </p:sp>
    </p:spTree>
    <p:extLst>
      <p:ext uri="{BB962C8B-B14F-4D97-AF65-F5344CB8AC3E}">
        <p14:creationId xmlns:p14="http://schemas.microsoft.com/office/powerpoint/2010/main" val="93977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12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7BB60A73-C7B6-4942-9460-6A11453E996F}"/>
              </a:ext>
            </a:extLst>
          </p:cNvPr>
          <p:cNvSpPr txBox="1"/>
          <p:nvPr/>
        </p:nvSpPr>
        <p:spPr>
          <a:xfrm>
            <a:off x="685800" y="1447800"/>
            <a:ext cx="8153400" cy="1107996"/>
          </a:xfrm>
          <a:prstGeom prst="rect">
            <a:avLst/>
          </a:prstGeom>
          <a:noFill/>
        </p:spPr>
        <p:txBody>
          <a:bodyPr wrap="square" rtlCol="0">
            <a:spAutoFit/>
          </a:bodyPr>
          <a:lstStyle/>
          <a:p>
            <a:r>
              <a:rPr lang="fr-FR" sz="2400" b="1" dirty="0" smtClean="0"/>
              <a:t>Acknowledgments</a:t>
            </a:r>
            <a:endParaRPr lang="fr-FR" sz="2400" b="1" dirty="0"/>
          </a:p>
          <a:p>
            <a:endParaRPr lang="fr-FR" sz="2400" b="1" dirty="0"/>
          </a:p>
          <a:p>
            <a:r>
              <a:rPr lang="en-US" dirty="0"/>
              <a:t>The study was supported by RSF grant 21-15-00111</a:t>
            </a:r>
            <a:endParaRPr lang="fr-FR" dirty="0"/>
          </a:p>
        </p:txBody>
      </p:sp>
      <p:pic>
        <p:nvPicPr>
          <p:cNvPr id="2" name="Рисунок 1"/>
          <p:cNvPicPr>
            <a:picLocks noChangeAspect="1"/>
          </p:cNvPicPr>
          <p:nvPr/>
        </p:nvPicPr>
        <p:blipFill>
          <a:blip r:embed="rId3"/>
          <a:stretch>
            <a:fillRect/>
          </a:stretch>
        </p:blipFill>
        <p:spPr>
          <a:xfrm>
            <a:off x="685800" y="3048000"/>
            <a:ext cx="7239000" cy="1732237"/>
          </a:xfrm>
          <a:prstGeom prst="rect">
            <a:avLst/>
          </a:prstGeom>
        </p:spPr>
      </p:pic>
    </p:spTree>
    <p:extLst>
      <p:ext uri="{BB962C8B-B14F-4D97-AF65-F5344CB8AC3E}">
        <p14:creationId xmlns:p14="http://schemas.microsoft.com/office/powerpoint/2010/main" val="1042582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FF4E4F2F-1E55-44A4-8832-84E477F385C3}"/>
              </a:ext>
            </a:extLst>
          </p:cNvPr>
          <p:cNvSpPr txBox="1"/>
          <p:nvPr/>
        </p:nvSpPr>
        <p:spPr>
          <a:xfrm>
            <a:off x="609600" y="1066800"/>
            <a:ext cx="7924800" cy="5232202"/>
          </a:xfrm>
          <a:prstGeom prst="rect">
            <a:avLst/>
          </a:prstGeom>
          <a:noFill/>
        </p:spPr>
        <p:txBody>
          <a:bodyPr wrap="square" rtlCol="0">
            <a:spAutoFit/>
          </a:bodyPr>
          <a:lstStyle/>
          <a:p>
            <a:r>
              <a:rPr lang="fr-FR" b="1" dirty="0"/>
              <a:t>Abstract</a:t>
            </a:r>
            <a:r>
              <a:rPr lang="fr-FR" b="1" dirty="0" smtClean="0"/>
              <a:t>:</a:t>
            </a:r>
            <a:endParaRPr lang="fr-FR" dirty="0"/>
          </a:p>
          <a:p>
            <a:endParaRPr lang="fr-FR" dirty="0"/>
          </a:p>
          <a:p>
            <a:r>
              <a:rPr lang="en-US" sz="1400" dirty="0" smtClean="0"/>
              <a:t>	Delivery </a:t>
            </a:r>
            <a:r>
              <a:rPr lang="en-US" sz="1400" dirty="0"/>
              <a:t>of nucleic acids into muscle tissue is an urgent problem in the development of gene therapy for neuromuscular and other hereditary diseases. </a:t>
            </a:r>
            <a:endParaRPr lang="ru-RU" sz="1400" dirty="0"/>
          </a:p>
          <a:p>
            <a:r>
              <a:rPr lang="en-US" sz="1400" dirty="0" smtClean="0"/>
              <a:t>	Previously</a:t>
            </a:r>
            <a:r>
              <a:rPr lang="en-US" sz="1400" dirty="0"/>
              <a:t>, we have developed non-viral carriers based on arginine-histidine-rich peptides, and have shown their ability to deliver DNA to cells. An anionic peptide coating was developed to increase the stability of the complexes in the serum. An urgent task is to reduce the volume of DNA packaging, which will allow delivering a larger number of therapeutic constructs to muscles in a smaller volume.</a:t>
            </a:r>
            <a:endParaRPr lang="ru-RU" sz="1400" dirty="0"/>
          </a:p>
          <a:p>
            <a:r>
              <a:rPr lang="en-US" sz="1400" dirty="0" smtClean="0"/>
              <a:t>	Arginine-histidine-rich </a:t>
            </a:r>
            <a:r>
              <a:rPr lang="en-US" sz="1400" dirty="0"/>
              <a:t>and glutamic acid-containing peptides were synthesized and complexes were formed with plasmids carrying the 𝛽-galactosidase or </a:t>
            </a:r>
            <a:r>
              <a:rPr lang="en-US" sz="1400" i="1" dirty="0"/>
              <a:t>GFP</a:t>
            </a:r>
            <a:r>
              <a:rPr lang="en-US" sz="1400" dirty="0"/>
              <a:t> gene. DNA binding efficiency and physicochemical properties of the complexes was studied. C2C12 cells were transfected, followed by an assessment of toxicity and transfection activity of complexes. Intramuscular injections of mice with complexes solution were performed, followed by analysis of the </a:t>
            </a:r>
            <a:r>
              <a:rPr lang="en-US" sz="1400" i="1" dirty="0"/>
              <a:t>GFP</a:t>
            </a:r>
            <a:r>
              <a:rPr lang="en-US" sz="1400" dirty="0"/>
              <a:t> gene expression in muscle fibers using a fluorescent microscope.</a:t>
            </a:r>
            <a:endParaRPr lang="ru-RU" sz="1400" dirty="0"/>
          </a:p>
          <a:p>
            <a:r>
              <a:rPr lang="en-US" sz="1400" dirty="0" smtClean="0"/>
              <a:t>	Reduction </a:t>
            </a:r>
            <a:r>
              <a:rPr lang="en-US" sz="1400" dirty="0"/>
              <a:t>of package volume does not adversely affect the complexes stability. Zeta potential and size of most of complexes are optimal for transfection. Toxicity, assessed using the Alamar Blue dye, did not exceed the threshold of 20% for all types of complexes. The transfection efficiency of complexes prepared in a small volume was comparable to that of complexes prepared in a large volume. A 5-fold increase in the dose of injected DNA due to a decrease in the package volume increased the efficiency of transfection </a:t>
            </a:r>
            <a:r>
              <a:rPr lang="en-US" sz="1400" i="1" dirty="0"/>
              <a:t>in vivo</a:t>
            </a:r>
            <a:r>
              <a:rPr lang="en-US" sz="1400" dirty="0"/>
              <a:t>.</a:t>
            </a:r>
            <a:endParaRPr lang="ru-RU" sz="1400" dirty="0"/>
          </a:p>
          <a:p>
            <a:pPr algn="just"/>
            <a:endParaRPr lang="fr-FR" sz="1400" dirty="0"/>
          </a:p>
          <a:p>
            <a:endParaRPr lang="en-US" sz="1400" dirty="0"/>
          </a:p>
          <a:p>
            <a:r>
              <a:rPr lang="fr-FR" sz="1600" b="1" dirty="0"/>
              <a:t>Keywords</a:t>
            </a:r>
            <a:r>
              <a:rPr lang="fr-FR" sz="1600" b="1" dirty="0" smtClean="0"/>
              <a:t>: </a:t>
            </a:r>
            <a:r>
              <a:rPr lang="en-US" sz="1600" dirty="0"/>
              <a:t>DNA delivery; peptide-based carriers; muscle </a:t>
            </a:r>
            <a:r>
              <a:rPr lang="en-US" sz="1600" dirty="0" smtClean="0"/>
              <a:t>transfection</a:t>
            </a:r>
            <a:endParaRPr lang="fr-FR" sz="1600" b="1" dirty="0"/>
          </a:p>
        </p:txBody>
      </p:sp>
    </p:spTree>
    <p:extLst>
      <p:ext uri="{BB962C8B-B14F-4D97-AF65-F5344CB8AC3E}">
        <p14:creationId xmlns:p14="http://schemas.microsoft.com/office/powerpoint/2010/main" val="498366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D04F326-65EB-4336-8C2B-B7016DD553EB}"/>
              </a:ext>
            </a:extLst>
          </p:cNvPr>
          <p:cNvSpPr txBox="1"/>
          <p:nvPr/>
        </p:nvSpPr>
        <p:spPr>
          <a:xfrm>
            <a:off x="647700" y="1290935"/>
            <a:ext cx="7848600" cy="461665"/>
          </a:xfrm>
          <a:prstGeom prst="rect">
            <a:avLst/>
          </a:prstGeom>
          <a:noFill/>
        </p:spPr>
        <p:txBody>
          <a:bodyPr wrap="square" rtlCol="0">
            <a:spAutoFit/>
          </a:bodyPr>
          <a:lstStyle/>
          <a:p>
            <a:r>
              <a:rPr lang="fr-FR" sz="2400" b="1" dirty="0"/>
              <a:t>Introduction</a:t>
            </a:r>
          </a:p>
        </p:txBody>
      </p:sp>
      <p:sp>
        <p:nvSpPr>
          <p:cNvPr id="4" name="TextBox 3">
            <a:extLst>
              <a:ext uri="{FF2B5EF4-FFF2-40B4-BE49-F238E27FC236}">
                <a16:creationId xmlns:a16="http://schemas.microsoft.com/office/drawing/2014/main" xmlns="" id="{FF4E4F2F-1E55-44A4-8832-84E477F385C3}"/>
              </a:ext>
            </a:extLst>
          </p:cNvPr>
          <p:cNvSpPr txBox="1"/>
          <p:nvPr/>
        </p:nvSpPr>
        <p:spPr>
          <a:xfrm>
            <a:off x="647700" y="1774371"/>
            <a:ext cx="7924800" cy="2862322"/>
          </a:xfrm>
          <a:prstGeom prst="rect">
            <a:avLst/>
          </a:prstGeom>
          <a:noFill/>
        </p:spPr>
        <p:txBody>
          <a:bodyPr wrap="square" rtlCol="0">
            <a:spAutoFit/>
          </a:bodyPr>
          <a:lstStyle/>
          <a:p>
            <a:r>
              <a:rPr lang="en-US" dirty="0"/>
              <a:t>Delivery of nucleic acids into muscle tissue is an </a:t>
            </a:r>
            <a:r>
              <a:rPr lang="en-US" dirty="0" smtClean="0"/>
              <a:t>current </a:t>
            </a:r>
            <a:r>
              <a:rPr lang="en-US" dirty="0"/>
              <a:t>problem in the development of gene therapy for </a:t>
            </a:r>
            <a:r>
              <a:rPr lang="en-US" dirty="0" smtClean="0"/>
              <a:t>neuromuscular and enzyme deficiency genetic diseases as well as mRNA </a:t>
            </a:r>
            <a:r>
              <a:rPr lang="en-US" dirty="0"/>
              <a:t>and DNA vaccination. Transfection of muscle tissue is considered one of the most difficult to implement for several reasons, including the small number of receptors on the cell surface required for targeted delivery and the lack of mitotic divisions in myofibrils, which complicates the entry of plasmid DNA into the nucleus</a:t>
            </a:r>
            <a:r>
              <a:rPr lang="en-US" dirty="0" smtClean="0"/>
              <a:t>.</a:t>
            </a:r>
            <a:endParaRPr lang="ru-RU" dirty="0" smtClean="0"/>
          </a:p>
          <a:p>
            <a:endParaRPr lang="ru-RU" dirty="0"/>
          </a:p>
          <a:p>
            <a:r>
              <a:rPr lang="en-US" dirty="0" smtClean="0"/>
              <a:t>Anionic coating and reduction of package volume of the developed cationic peptide-based complexes improved transfection efficiency of muscular tissue. </a:t>
            </a:r>
            <a:endParaRPr lang="fr-FR" dirty="0"/>
          </a:p>
        </p:txBody>
      </p:sp>
    </p:spTree>
    <p:extLst>
      <p:ext uri="{BB962C8B-B14F-4D97-AF65-F5344CB8AC3E}">
        <p14:creationId xmlns:p14="http://schemas.microsoft.com/office/powerpoint/2010/main" val="1458517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a:t>
            </a:r>
            <a:r>
              <a:rPr lang="en-US" sz="2400" b="1" dirty="0" smtClean="0"/>
              <a:t>s</a:t>
            </a:r>
            <a:r>
              <a:rPr lang="fr-FR" sz="2400" b="1" dirty="0" smtClean="0"/>
              <a:t> </a:t>
            </a:r>
            <a:r>
              <a:rPr lang="fr-FR" sz="2400" b="1" dirty="0"/>
              <a:t>and discussion</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575963"/>
            <a:ext cx="7396163" cy="3961362"/>
          </a:xfrm>
          <a:prstGeom prst="rect">
            <a:avLst/>
          </a:prstGeom>
        </p:spPr>
      </p:pic>
      <p:sp>
        <p:nvSpPr>
          <p:cNvPr id="5" name="TextBox 4">
            <a:extLst>
              <a:ext uri="{FF2B5EF4-FFF2-40B4-BE49-F238E27FC236}">
                <a16:creationId xmlns:a16="http://schemas.microsoft.com/office/drawing/2014/main" xmlns="" id="{FF4E4F2F-1E55-44A4-8832-84E477F385C3}"/>
              </a:ext>
            </a:extLst>
          </p:cNvPr>
          <p:cNvSpPr txBox="1"/>
          <p:nvPr/>
        </p:nvSpPr>
        <p:spPr>
          <a:xfrm>
            <a:off x="609600" y="1961716"/>
            <a:ext cx="7924800" cy="646331"/>
          </a:xfrm>
          <a:prstGeom prst="rect">
            <a:avLst/>
          </a:prstGeom>
          <a:noFill/>
        </p:spPr>
        <p:txBody>
          <a:bodyPr wrap="square" rtlCol="0">
            <a:spAutoFit/>
          </a:bodyPr>
          <a:lstStyle/>
          <a:p>
            <a:r>
              <a:rPr lang="en-US" dirty="0" smtClean="0"/>
              <a:t>Size of the formed complexes measured by means of dynamic light scattering. The results are presented as </a:t>
            </a:r>
            <a:r>
              <a:rPr lang="en-US" dirty="0"/>
              <a:t>mean </a:t>
            </a:r>
            <a:r>
              <a:rPr lang="en-US" dirty="0" smtClean="0"/>
              <a:t>± S.E.M. </a:t>
            </a:r>
            <a:endParaRPr lang="fr-FR" dirty="0"/>
          </a:p>
        </p:txBody>
      </p:sp>
    </p:spTree>
    <p:extLst>
      <p:ext uri="{BB962C8B-B14F-4D97-AF65-F5344CB8AC3E}">
        <p14:creationId xmlns:p14="http://schemas.microsoft.com/office/powerpoint/2010/main" val="292813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a:t>
            </a:r>
            <a:r>
              <a:rPr lang="en-US" sz="2400" b="1" dirty="0" smtClean="0"/>
              <a:t>s</a:t>
            </a:r>
            <a:r>
              <a:rPr lang="fr-FR" sz="2400" b="1" dirty="0" smtClean="0"/>
              <a:t> </a:t>
            </a:r>
            <a:r>
              <a:rPr lang="fr-FR" sz="2400" b="1" dirty="0"/>
              <a:t>and discussion</a:t>
            </a:r>
          </a:p>
        </p:txBody>
      </p:sp>
      <p:sp>
        <p:nvSpPr>
          <p:cNvPr id="5" name="TextBox 4">
            <a:extLst>
              <a:ext uri="{FF2B5EF4-FFF2-40B4-BE49-F238E27FC236}">
                <a16:creationId xmlns:a16="http://schemas.microsoft.com/office/drawing/2014/main" xmlns="" id="{FF4E4F2F-1E55-44A4-8832-84E477F385C3}"/>
              </a:ext>
            </a:extLst>
          </p:cNvPr>
          <p:cNvSpPr txBox="1"/>
          <p:nvPr/>
        </p:nvSpPr>
        <p:spPr>
          <a:xfrm>
            <a:off x="609600" y="1961716"/>
            <a:ext cx="7924800" cy="923330"/>
          </a:xfrm>
          <a:prstGeom prst="rect">
            <a:avLst/>
          </a:prstGeom>
          <a:noFill/>
        </p:spPr>
        <p:txBody>
          <a:bodyPr wrap="square" rtlCol="0">
            <a:spAutoFit/>
          </a:bodyPr>
          <a:lstStyle/>
          <a:p>
            <a:r>
              <a:rPr lang="en-US" dirty="0" smtClean="0"/>
              <a:t>Ethidium bromide fluorescence intensity in solution with complexes of different DNA/carrier/module charge ratio. The package volume is </a:t>
            </a:r>
            <a:r>
              <a:rPr lang="en-US" b="1" dirty="0" smtClean="0"/>
              <a:t>1 </a:t>
            </a:r>
            <a:r>
              <a:rPr lang="el-GR" b="1" dirty="0" smtClean="0"/>
              <a:t>μ</a:t>
            </a:r>
            <a:r>
              <a:rPr lang="en-US" b="1" dirty="0" smtClean="0"/>
              <a:t>g DNA in 8 </a:t>
            </a:r>
            <a:r>
              <a:rPr lang="el-GR" b="1" dirty="0" smtClean="0"/>
              <a:t>μ</a:t>
            </a:r>
            <a:r>
              <a:rPr lang="en-US" b="1" dirty="0" smtClean="0"/>
              <a:t>l</a:t>
            </a:r>
            <a:r>
              <a:rPr lang="en-US" dirty="0" smtClean="0"/>
              <a:t>. The results are presented as </a:t>
            </a:r>
            <a:r>
              <a:rPr lang="en-US" dirty="0"/>
              <a:t>mean </a:t>
            </a:r>
            <a:r>
              <a:rPr lang="en-US" dirty="0" smtClean="0"/>
              <a:t>± S.D.</a:t>
            </a:r>
            <a:endParaRPr lang="fr-FR"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96800"/>
            <a:ext cx="9144000" cy="3504000"/>
          </a:xfrm>
          <a:prstGeom prst="rect">
            <a:avLst/>
          </a:prstGeom>
        </p:spPr>
      </p:pic>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68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a:t>
            </a:r>
            <a:r>
              <a:rPr lang="en-US" sz="2400" b="1" dirty="0" smtClean="0"/>
              <a:t>s</a:t>
            </a:r>
            <a:r>
              <a:rPr lang="fr-FR" sz="2400" b="1" dirty="0" smtClean="0"/>
              <a:t> </a:t>
            </a:r>
            <a:r>
              <a:rPr lang="fr-FR" sz="2400" b="1" dirty="0"/>
              <a:t>and discussion</a:t>
            </a:r>
          </a:p>
        </p:txBody>
      </p:sp>
      <p:sp>
        <p:nvSpPr>
          <p:cNvPr id="5" name="TextBox 4">
            <a:extLst>
              <a:ext uri="{FF2B5EF4-FFF2-40B4-BE49-F238E27FC236}">
                <a16:creationId xmlns:a16="http://schemas.microsoft.com/office/drawing/2014/main" xmlns="" id="{FF4E4F2F-1E55-44A4-8832-84E477F385C3}"/>
              </a:ext>
            </a:extLst>
          </p:cNvPr>
          <p:cNvSpPr txBox="1"/>
          <p:nvPr/>
        </p:nvSpPr>
        <p:spPr>
          <a:xfrm>
            <a:off x="609600" y="1961716"/>
            <a:ext cx="7924800" cy="646331"/>
          </a:xfrm>
          <a:prstGeom prst="rect">
            <a:avLst/>
          </a:prstGeom>
          <a:noFill/>
        </p:spPr>
        <p:txBody>
          <a:bodyPr wrap="square" rtlCol="0">
            <a:spAutoFit/>
          </a:bodyPr>
          <a:lstStyle/>
          <a:p>
            <a:r>
              <a:rPr lang="en-US" dirty="0" smtClean="0"/>
              <a:t>Zeta-potential of the formed complexes measured by means of electrophoretic light scattering. The results are presented as </a:t>
            </a:r>
            <a:r>
              <a:rPr lang="en-US" dirty="0"/>
              <a:t>mean </a:t>
            </a:r>
            <a:r>
              <a:rPr lang="en-US" dirty="0" smtClean="0"/>
              <a:t>± S.E.M. </a:t>
            </a:r>
            <a:endParaRPr lang="fr-FR"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315" y="2623155"/>
            <a:ext cx="6607969" cy="3888044"/>
          </a:xfrm>
          <a:prstGeom prst="rect">
            <a:avLst/>
          </a:prstGeom>
        </p:spPr>
      </p:pic>
    </p:spTree>
    <p:extLst>
      <p:ext uri="{BB962C8B-B14F-4D97-AF65-F5344CB8AC3E}">
        <p14:creationId xmlns:p14="http://schemas.microsoft.com/office/powerpoint/2010/main" val="1200871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a:t>
            </a:r>
            <a:r>
              <a:rPr lang="en-US" sz="2400" b="1" dirty="0" smtClean="0"/>
              <a:t>s</a:t>
            </a:r>
            <a:r>
              <a:rPr lang="fr-FR" sz="2400" b="1" dirty="0" smtClean="0"/>
              <a:t> </a:t>
            </a:r>
            <a:r>
              <a:rPr lang="fr-FR" sz="2400" b="1" dirty="0"/>
              <a:t>and discussion</a:t>
            </a:r>
          </a:p>
        </p:txBody>
      </p:sp>
      <p:sp>
        <p:nvSpPr>
          <p:cNvPr id="5" name="TextBox 4">
            <a:extLst>
              <a:ext uri="{FF2B5EF4-FFF2-40B4-BE49-F238E27FC236}">
                <a16:creationId xmlns:a16="http://schemas.microsoft.com/office/drawing/2014/main" xmlns="" id="{FF4E4F2F-1E55-44A4-8832-84E477F385C3}"/>
              </a:ext>
            </a:extLst>
          </p:cNvPr>
          <p:cNvSpPr txBox="1"/>
          <p:nvPr/>
        </p:nvSpPr>
        <p:spPr>
          <a:xfrm>
            <a:off x="609600" y="1961716"/>
            <a:ext cx="7924800" cy="646331"/>
          </a:xfrm>
          <a:prstGeom prst="rect">
            <a:avLst/>
          </a:prstGeom>
          <a:noFill/>
        </p:spPr>
        <p:txBody>
          <a:bodyPr wrap="square" rtlCol="0">
            <a:spAutoFit/>
          </a:bodyPr>
          <a:lstStyle/>
          <a:p>
            <a:r>
              <a:rPr lang="en-US" dirty="0" smtClean="0"/>
              <a:t>Viability of the C2C12 cells after transfection with formed complexes. The results are presented as </a:t>
            </a:r>
            <a:r>
              <a:rPr lang="en-US" dirty="0"/>
              <a:t>mean </a:t>
            </a:r>
            <a:r>
              <a:rPr lang="en-US" dirty="0" smtClean="0"/>
              <a:t>± S.E.M. </a:t>
            </a:r>
            <a:endParaRPr lang="fr-FR"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232" y="2692567"/>
            <a:ext cx="6523536" cy="3636069"/>
          </a:xfrm>
          <a:prstGeom prst="rect">
            <a:avLst/>
          </a:prstGeom>
        </p:spPr>
      </p:pic>
    </p:spTree>
    <p:extLst>
      <p:ext uri="{BB962C8B-B14F-4D97-AF65-F5344CB8AC3E}">
        <p14:creationId xmlns:p14="http://schemas.microsoft.com/office/powerpoint/2010/main" val="2464669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a:t>
            </a:r>
            <a:r>
              <a:rPr lang="en-US" sz="2400" b="1" dirty="0" smtClean="0"/>
              <a:t>s</a:t>
            </a:r>
            <a:r>
              <a:rPr lang="fr-FR" sz="2400" b="1" dirty="0" smtClean="0"/>
              <a:t> </a:t>
            </a:r>
            <a:r>
              <a:rPr lang="fr-FR" sz="2400" b="1" dirty="0"/>
              <a:t>and discussion</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800" y="2819400"/>
            <a:ext cx="6387000" cy="3679039"/>
          </a:xfrm>
          <a:prstGeom prst="rect">
            <a:avLst/>
          </a:prstGeom>
        </p:spPr>
      </p:pic>
      <p:sp>
        <p:nvSpPr>
          <p:cNvPr id="5" name="TextBox 4">
            <a:extLst>
              <a:ext uri="{FF2B5EF4-FFF2-40B4-BE49-F238E27FC236}">
                <a16:creationId xmlns:a16="http://schemas.microsoft.com/office/drawing/2014/main" xmlns="" id="{FF4E4F2F-1E55-44A4-8832-84E477F385C3}"/>
              </a:ext>
            </a:extLst>
          </p:cNvPr>
          <p:cNvSpPr txBox="1"/>
          <p:nvPr/>
        </p:nvSpPr>
        <p:spPr>
          <a:xfrm>
            <a:off x="609600" y="1961716"/>
            <a:ext cx="7924800" cy="923330"/>
          </a:xfrm>
          <a:prstGeom prst="rect">
            <a:avLst/>
          </a:prstGeom>
          <a:noFill/>
        </p:spPr>
        <p:txBody>
          <a:bodyPr wrap="square" rtlCol="0">
            <a:spAutoFit/>
          </a:bodyPr>
          <a:lstStyle/>
          <a:p>
            <a:r>
              <a:rPr lang="el-GR" dirty="0" smtClean="0"/>
              <a:t>β</a:t>
            </a:r>
            <a:r>
              <a:rPr lang="en-US" dirty="0" smtClean="0"/>
              <a:t>-galactosidase activity level in C2C12 cells after transfection with complexes containing </a:t>
            </a:r>
            <a:r>
              <a:rPr lang="en-US" i="1" dirty="0" smtClean="0"/>
              <a:t>lacZ</a:t>
            </a:r>
            <a:r>
              <a:rPr lang="en-US" dirty="0" smtClean="0"/>
              <a:t>-plasmid. The results are presented as </a:t>
            </a:r>
            <a:r>
              <a:rPr lang="en-US" dirty="0"/>
              <a:t>mean </a:t>
            </a:r>
            <a:r>
              <a:rPr lang="en-US" dirty="0" smtClean="0"/>
              <a:t>± S.E.M. Comparison was performed by means of ANOVA with Holm-Sidak adjustment.</a:t>
            </a:r>
            <a:endParaRPr lang="fr-FR" dirty="0"/>
          </a:p>
        </p:txBody>
      </p:sp>
    </p:spTree>
    <p:extLst>
      <p:ext uri="{BB962C8B-B14F-4D97-AF65-F5344CB8AC3E}">
        <p14:creationId xmlns:p14="http://schemas.microsoft.com/office/powerpoint/2010/main" val="3928017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6934200" y="6172200"/>
            <a:ext cx="2133600" cy="365125"/>
          </a:xfrm>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228D7A8-44E3-430C-AAD3-4A5580FD7912}"/>
              </a:ext>
            </a:extLst>
          </p:cNvPr>
          <p:cNvSpPr txBox="1"/>
          <p:nvPr/>
        </p:nvSpPr>
        <p:spPr>
          <a:xfrm>
            <a:off x="609600" y="1524000"/>
            <a:ext cx="8153400" cy="461665"/>
          </a:xfrm>
          <a:prstGeom prst="rect">
            <a:avLst/>
          </a:prstGeom>
          <a:noFill/>
        </p:spPr>
        <p:txBody>
          <a:bodyPr wrap="square" rtlCol="0">
            <a:spAutoFit/>
          </a:bodyPr>
          <a:lstStyle/>
          <a:p>
            <a:r>
              <a:rPr lang="fr-FR" sz="2400" b="1" dirty="0" smtClean="0"/>
              <a:t>Result</a:t>
            </a:r>
            <a:r>
              <a:rPr lang="en-US" sz="2400" b="1" dirty="0" smtClean="0"/>
              <a:t>s</a:t>
            </a:r>
            <a:r>
              <a:rPr lang="fr-FR" sz="2400" b="1" dirty="0" smtClean="0"/>
              <a:t> </a:t>
            </a:r>
            <a:r>
              <a:rPr lang="fr-FR" sz="2400" b="1" dirty="0"/>
              <a:t>and discussion</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381" y="2643910"/>
            <a:ext cx="5911237" cy="3859887"/>
          </a:xfrm>
          <a:prstGeom prst="rect">
            <a:avLst/>
          </a:prstGeom>
        </p:spPr>
      </p:pic>
      <p:sp>
        <p:nvSpPr>
          <p:cNvPr id="5" name="TextBox 4">
            <a:extLst>
              <a:ext uri="{FF2B5EF4-FFF2-40B4-BE49-F238E27FC236}">
                <a16:creationId xmlns:a16="http://schemas.microsoft.com/office/drawing/2014/main" xmlns="" id="{FF4E4F2F-1E55-44A4-8832-84E477F385C3}"/>
              </a:ext>
            </a:extLst>
          </p:cNvPr>
          <p:cNvSpPr txBox="1"/>
          <p:nvPr/>
        </p:nvSpPr>
        <p:spPr>
          <a:xfrm>
            <a:off x="609600" y="1961716"/>
            <a:ext cx="7924800" cy="923330"/>
          </a:xfrm>
          <a:prstGeom prst="rect">
            <a:avLst/>
          </a:prstGeom>
          <a:noFill/>
        </p:spPr>
        <p:txBody>
          <a:bodyPr wrap="square" rtlCol="0">
            <a:spAutoFit/>
          </a:bodyPr>
          <a:lstStyle/>
          <a:p>
            <a:r>
              <a:rPr lang="en-US" dirty="0" smtClean="0"/>
              <a:t>Amount of C2C12 </a:t>
            </a:r>
            <a:r>
              <a:rPr lang="en-US" dirty="0"/>
              <a:t>GFP</a:t>
            </a:r>
            <a:r>
              <a:rPr lang="en-US" baseline="30000" dirty="0" smtClean="0"/>
              <a:t>+</a:t>
            </a:r>
            <a:r>
              <a:rPr lang="en-US" dirty="0" smtClean="0"/>
              <a:t>-cells </a:t>
            </a:r>
            <a:r>
              <a:rPr lang="en-US" dirty="0"/>
              <a:t>after transfection with complexes containing </a:t>
            </a:r>
            <a:r>
              <a:rPr lang="en-US" i="1" dirty="0" smtClean="0"/>
              <a:t>GFP</a:t>
            </a:r>
            <a:r>
              <a:rPr lang="en-US" dirty="0" smtClean="0"/>
              <a:t>-plasmid. The results are presented as </a:t>
            </a:r>
            <a:r>
              <a:rPr lang="en-US" dirty="0"/>
              <a:t>mean </a:t>
            </a:r>
            <a:r>
              <a:rPr lang="en-US" dirty="0" smtClean="0"/>
              <a:t>± S.E.M. Comparison was performed by means of t-test.</a:t>
            </a:r>
            <a:endParaRPr lang="fr-FR" dirty="0"/>
          </a:p>
        </p:txBody>
      </p:sp>
    </p:spTree>
    <p:extLst>
      <p:ext uri="{BB962C8B-B14F-4D97-AF65-F5344CB8AC3E}">
        <p14:creationId xmlns:p14="http://schemas.microsoft.com/office/powerpoint/2010/main" val="3003781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468</Words>
  <Application>Microsoft Office PowerPoint</Application>
  <PresentationFormat>Экран (4:3)</PresentationFormat>
  <Paragraphs>70</Paragraphs>
  <Slides>12</Slides>
  <Notes>11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12</vt:i4>
      </vt:variant>
    </vt:vector>
  </HeadingPairs>
  <TitlesOfParts>
    <vt:vector size="17" baseType="lpstr">
      <vt:lpstr>Arial</vt:lpstr>
      <vt:lpstr>Calibri</vt:lpstr>
      <vt:lpstr>Calibri Light</vt:lpstr>
      <vt:lpstr>Office Theme</vt:lpstr>
      <vt:lpstr>Custom Design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kotik</cp:lastModifiedBy>
  <cp:revision>122</cp:revision>
  <dcterms:created xsi:type="dcterms:W3CDTF">2015-04-04T09:45:50Z</dcterms:created>
  <dcterms:modified xsi:type="dcterms:W3CDTF">2023-10-12T06:03:10Z</dcterms:modified>
</cp:coreProperties>
</file>