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74" r:id="rId3"/>
    <p:sldId id="267" r:id="rId4"/>
    <p:sldId id="268" r:id="rId5"/>
    <p:sldId id="269" r:id="rId6"/>
    <p:sldId id="270" r:id="rId7"/>
    <p:sldId id="275" r:id="rId8"/>
    <p:sldId id="276" r:id="rId9"/>
    <p:sldId id="277" r:id="rId10"/>
    <p:sldId id="278" r:id="rId11"/>
    <p:sldId id="279" r:id="rId12"/>
    <p:sldId id="280" r:id="rId13"/>
    <p:sldId id="281" r:id="rId14"/>
    <p:sldId id="282" r:id="rId15"/>
    <p:sldId id="271" r:id="rId16"/>
    <p:sldId id="272"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64" d="100"/>
          <a:sy n="64" d="100"/>
        </p:scale>
        <p:origin x="156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10/23/2023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23/10/2023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14</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15</a:t>
            </a:fld>
            <a:endParaRPr lang="fr-FR"/>
          </a:p>
        </p:txBody>
      </p:sp>
    </p:spTree>
    <p:extLst>
      <p:ext uri="{BB962C8B-B14F-4D97-AF65-F5344CB8AC3E}">
        <p14:creationId xmlns:p14="http://schemas.microsoft.com/office/powerpoint/2010/main" val="29558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23/10/2023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23/10/2023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23/10/2023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23/10/2023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10/23/2023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447800"/>
            <a:ext cx="8305800" cy="4341381"/>
          </a:xfrm>
          <a:prstGeom prst="rect">
            <a:avLst/>
          </a:prstGeom>
          <a:noFill/>
        </p:spPr>
        <p:txBody>
          <a:bodyPr wrap="square" rtlCol="0">
            <a:spAutoFit/>
          </a:bodyPr>
          <a:lstStyle/>
          <a:p>
            <a:pPr algn="ctr"/>
            <a:r>
              <a:rPr lang="en-US" sz="3000" b="1" i="1" kern="100" dirty="0" err="1">
                <a:effectLst/>
                <a:latin typeface="Times New Roman" panose="02020603050405020304" pitchFamily="18" charset="0"/>
                <a:ea typeface="Calibri" panose="020F0502020204030204" pitchFamily="34" charset="0"/>
                <a:cs typeface="Times New Roman" panose="02020603050405020304" pitchFamily="18" charset="0"/>
              </a:rPr>
              <a:t>Picralima</a:t>
            </a:r>
            <a:r>
              <a:rPr lang="en-US" sz="3000" b="1" i="1" kern="100" dirty="0">
                <a:effectLst/>
                <a:latin typeface="Times New Roman" panose="02020603050405020304" pitchFamily="18" charset="0"/>
                <a:ea typeface="Calibri" panose="020F0502020204030204" pitchFamily="34" charset="0"/>
                <a:cs typeface="Times New Roman" panose="02020603050405020304" pitchFamily="18" charset="0"/>
              </a:rPr>
              <a:t> nitida</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a:effectLst/>
                <a:latin typeface="Times New Roman" panose="02020603050405020304" pitchFamily="18" charset="0"/>
                <a:ea typeface="Calibri" panose="020F0502020204030204" pitchFamily="34" charset="0"/>
              </a:rPr>
              <a:t>T. Durand &amp; H. Durand</a:t>
            </a:r>
            <a:r>
              <a:rPr lang="en-US" sz="3000" b="1" i="1" dirty="0">
                <a:effectLst/>
                <a:latin typeface="Times New Roman" panose="02020603050405020304" pitchFamily="18" charset="0"/>
                <a:ea typeface="Calibri" panose="020F0502020204030204" pitchFamily="34" charset="0"/>
              </a:rPr>
              <a:t> </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extract's </a:t>
            </a:r>
            <a:r>
              <a:rPr lang="en-US" sz="3000" b="1" kern="100" dirty="0" err="1">
                <a:effectLst/>
                <a:latin typeface="Times New Roman" panose="02020603050405020304" pitchFamily="18" charset="0"/>
                <a:ea typeface="Calibri" panose="020F0502020204030204" pitchFamily="34" charset="0"/>
                <a:cs typeface="Times New Roman" panose="02020603050405020304" pitchFamily="18" charset="0"/>
              </a:rPr>
              <a:t>helminthicidal</a:t>
            </a:r>
            <a:r>
              <a:rPr lang="en-US" sz="3000" b="1" kern="100" dirty="0">
                <a:effectLst/>
                <a:latin typeface="Times New Roman" panose="02020603050405020304" pitchFamily="18" charset="0"/>
                <a:ea typeface="Calibri" panose="020F0502020204030204" pitchFamily="34" charset="0"/>
                <a:cs typeface="Times New Roman" panose="02020603050405020304" pitchFamily="18" charset="0"/>
              </a:rPr>
              <a:t> potentials and its suppression of metabolic enzymes in </a:t>
            </a:r>
            <a:r>
              <a:rPr lang="en-US" sz="3000" b="1" i="1" kern="100" dirty="0">
                <a:effectLst/>
                <a:latin typeface="Times New Roman" panose="02020603050405020304" pitchFamily="18" charset="0"/>
                <a:ea typeface="Calibri" panose="020F0502020204030204" pitchFamily="34" charset="0"/>
                <a:cs typeface="Times New Roman" panose="02020603050405020304" pitchFamily="18" charset="0"/>
              </a:rPr>
              <a:t>Fasciola </a:t>
            </a:r>
            <a:r>
              <a:rPr lang="en-US" sz="3000" b="1" i="1" kern="100" dirty="0" err="1">
                <a:effectLst/>
                <a:latin typeface="Times New Roman" panose="02020603050405020304" pitchFamily="18" charset="0"/>
                <a:ea typeface="Calibri" panose="020F0502020204030204" pitchFamily="34" charset="0"/>
                <a:cs typeface="Times New Roman" panose="02020603050405020304" pitchFamily="18" charset="0"/>
              </a:rPr>
              <a:t>gigantica</a:t>
            </a:r>
            <a:br>
              <a:rPr lang="en-US"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b="1" dirty="0"/>
          </a:p>
          <a:p>
            <a:pPr algn="ctr"/>
            <a:endParaRPr lang="en-US" b="1" dirty="0"/>
          </a:p>
          <a:p>
            <a:pPr algn="ctr"/>
            <a:endParaRPr lang="en-US" b="1" dirty="0"/>
          </a:p>
          <a:p>
            <a:pPr algn="ctr"/>
            <a:endParaRPr lang="en-US" b="1" dirty="0"/>
          </a:p>
          <a:p>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Christian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Tochukwu</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Orji</a:t>
            </a: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Augustina Ebele Orji</a:t>
            </a: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Nicodemus Emeka Nwankwo</a:t>
            </a: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Department of Zoology and Environmental Biology, University of Nigeria, Nsukka;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Department of Biochemistry, University of Nigeria, Nsukka</a:t>
            </a:r>
          </a:p>
          <a:p>
            <a:pPr algn="just">
              <a:lnSpc>
                <a:spcPct val="150000"/>
              </a:lnSpc>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Corresponding author: nicodemus.nwankwo@unn.edu.ng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FE5A2C0F-67D7-C3F3-5167-7B838F074CDD}"/>
              </a:ext>
            </a:extLst>
          </p:cNvPr>
          <p:cNvPicPr>
            <a:picLocks noChangeAspect="1"/>
          </p:cNvPicPr>
          <p:nvPr/>
        </p:nvPicPr>
        <p:blipFill rotWithShape="1">
          <a:blip r:embed="rId3">
            <a:extLst>
              <a:ext uri="{28A0092B-C50C-407E-A947-70E740481C1C}">
                <a14:useLocalDpi xmlns:a14="http://schemas.microsoft.com/office/drawing/2010/main" val="0"/>
              </a:ext>
            </a:extLst>
          </a:blip>
          <a:srcRect l="71433" t="23797" r="18750" b="56919"/>
          <a:stretch/>
        </p:blipFill>
        <p:spPr bwMode="auto">
          <a:xfrm>
            <a:off x="7086600" y="4921430"/>
            <a:ext cx="1752600" cy="19365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21078E-9116-C0AB-7D9D-E61FA6222F9F}"/>
              </a:ext>
            </a:extLst>
          </p:cNvPr>
          <p:cNvSpPr>
            <a:spLocks noGrp="1"/>
          </p:cNvSpPr>
          <p:nvPr>
            <p:ph type="sldNum" sz="quarter" idx="12"/>
          </p:nvPr>
        </p:nvSpPr>
        <p:spPr/>
        <p:txBody>
          <a:bodyPr/>
          <a:lstStyle/>
          <a:p>
            <a:fld id="{FCAEAE96-855E-42B1-8DE9-9C9E68DE18C5}" type="slidenum">
              <a:rPr lang="fr-FR" smtClean="0"/>
              <a:pPr/>
              <a:t>10</a:t>
            </a:fld>
            <a:endParaRPr lang="fr-FR"/>
          </a:p>
        </p:txBody>
      </p:sp>
      <p:graphicFrame>
        <p:nvGraphicFramePr>
          <p:cNvPr id="5" name="Table 4">
            <a:extLst>
              <a:ext uri="{FF2B5EF4-FFF2-40B4-BE49-F238E27FC236}">
                <a16:creationId xmlns:a16="http://schemas.microsoft.com/office/drawing/2014/main" id="{CD276DCD-7017-4130-22BF-F2A5649FDFC0}"/>
              </a:ext>
            </a:extLst>
          </p:cNvPr>
          <p:cNvGraphicFramePr>
            <a:graphicFrameLocks noGrp="1"/>
          </p:cNvGraphicFramePr>
          <p:nvPr>
            <p:extLst>
              <p:ext uri="{D42A27DB-BD31-4B8C-83A1-F6EECF244321}">
                <p14:modId xmlns:p14="http://schemas.microsoft.com/office/powerpoint/2010/main" val="924100997"/>
              </p:ext>
            </p:extLst>
          </p:nvPr>
        </p:nvGraphicFramePr>
        <p:xfrm>
          <a:off x="1066800" y="1447800"/>
          <a:ext cx="7239004" cy="4579584"/>
        </p:xfrm>
        <a:graphic>
          <a:graphicData uri="http://schemas.openxmlformats.org/drawingml/2006/table">
            <a:tbl>
              <a:tblPr firstRow="1" bandRow="1">
                <a:tableStyleId>{5C22544A-7EE6-4342-B048-85BDC9FD1C3A}</a:tableStyleId>
              </a:tblPr>
              <a:tblGrid>
                <a:gridCol w="1809751">
                  <a:extLst>
                    <a:ext uri="{9D8B030D-6E8A-4147-A177-3AD203B41FA5}">
                      <a16:colId xmlns:a16="http://schemas.microsoft.com/office/drawing/2014/main" val="2232221497"/>
                    </a:ext>
                  </a:extLst>
                </a:gridCol>
                <a:gridCol w="1809751">
                  <a:extLst>
                    <a:ext uri="{9D8B030D-6E8A-4147-A177-3AD203B41FA5}">
                      <a16:colId xmlns:a16="http://schemas.microsoft.com/office/drawing/2014/main" val="1617265425"/>
                    </a:ext>
                  </a:extLst>
                </a:gridCol>
                <a:gridCol w="1809751">
                  <a:extLst>
                    <a:ext uri="{9D8B030D-6E8A-4147-A177-3AD203B41FA5}">
                      <a16:colId xmlns:a16="http://schemas.microsoft.com/office/drawing/2014/main" val="2540315066"/>
                    </a:ext>
                  </a:extLst>
                </a:gridCol>
                <a:gridCol w="1809751">
                  <a:extLst>
                    <a:ext uri="{9D8B030D-6E8A-4147-A177-3AD203B41FA5}">
                      <a16:colId xmlns:a16="http://schemas.microsoft.com/office/drawing/2014/main" val="48617154"/>
                    </a:ext>
                  </a:extLst>
                </a:gridCol>
              </a:tblGrid>
              <a:tr h="862103">
                <a:tc>
                  <a:txBody>
                    <a:bodyPr/>
                    <a:lstStyle/>
                    <a:p>
                      <a:endParaRPr lang="en-US" dirty="0"/>
                    </a:p>
                  </a:txBody>
                  <a:tcPr/>
                </a:tc>
                <a:tc>
                  <a:txBody>
                    <a:bodyPr/>
                    <a:lstStyle/>
                    <a:p>
                      <a:r>
                        <a:rPr lang="en-US" dirty="0"/>
                        <a:t>Glucose phosphate </a:t>
                      </a:r>
                      <a:r>
                        <a:rPr lang="en-US" dirty="0" err="1"/>
                        <a:t>isomarse</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202247574"/>
                  </a:ext>
                </a:extLst>
              </a:tr>
              <a:tr h="252092">
                <a:tc rowSpan="2">
                  <a:txBody>
                    <a:bodyPr/>
                    <a:lstStyle/>
                    <a:p>
                      <a:pPr marL="0" marR="0">
                        <a:lnSpc>
                          <a:spcPct val="107000"/>
                        </a:lnSpc>
                        <a:spcBef>
                          <a:spcPts val="0"/>
                        </a:spcBef>
                        <a:spcAft>
                          <a:spcPts val="0"/>
                        </a:spcAft>
                      </a:pPr>
                      <a:r>
                        <a:rPr lang="en-GB" sz="1200" dirty="0">
                          <a:effectLst/>
                        </a:rPr>
                        <a:t>Concentration (µg/ml)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Extracts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6810232"/>
                  </a:ext>
                </a:extLst>
              </a:tr>
              <a:tr h="252092">
                <a:tc vMerge="1">
                  <a:txBody>
                    <a:bodyPr/>
                    <a:lstStyle/>
                    <a:p>
                      <a:endParaRPr lang="en-US"/>
                    </a:p>
                  </a:txBody>
                  <a:tcPr/>
                </a:tc>
                <a:tc>
                  <a:txBody>
                    <a:bodyPr/>
                    <a:lstStyle/>
                    <a:p>
                      <a:pPr marL="0" marR="0">
                        <a:lnSpc>
                          <a:spcPct val="107000"/>
                        </a:lnSpc>
                        <a:spcBef>
                          <a:spcPts val="0"/>
                        </a:spcBef>
                        <a:spcAft>
                          <a:spcPts val="0"/>
                        </a:spcAft>
                      </a:pPr>
                      <a:r>
                        <a:rPr lang="en-GB" sz="1200">
                          <a:effectLst/>
                        </a:rPr>
                        <a:t>Standard control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Aqueous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Methanol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4324271"/>
                  </a:ext>
                </a:extLst>
              </a:tr>
              <a:tr h="252092">
                <a:tc>
                  <a:txBody>
                    <a:bodyPr/>
                    <a:lstStyle/>
                    <a:p>
                      <a:pPr marL="0" marR="0">
                        <a:lnSpc>
                          <a:spcPct val="150000"/>
                        </a:lnSpc>
                        <a:spcBef>
                          <a:spcPts val="0"/>
                        </a:spcBef>
                        <a:spcAft>
                          <a:spcPts val="0"/>
                        </a:spcAft>
                      </a:pPr>
                      <a:r>
                        <a:rPr lang="en-GB" sz="12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5.25 ± 1.96</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3.00 ± 1.89</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3.42 ± 0.65</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6331935"/>
                  </a:ext>
                </a:extLst>
              </a:tr>
              <a:tr h="252092">
                <a:tc>
                  <a:txBody>
                    <a:bodyPr/>
                    <a:lstStyle/>
                    <a:p>
                      <a:pPr marL="0" marR="0">
                        <a:lnSpc>
                          <a:spcPct val="150000"/>
                        </a:lnSpc>
                        <a:spcBef>
                          <a:spcPts val="0"/>
                        </a:spcBef>
                        <a:spcAft>
                          <a:spcPts val="0"/>
                        </a:spcAft>
                      </a:pPr>
                      <a:r>
                        <a:rPr lang="en-GB"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4.53 ± 1.55</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4.75 ± 1.46</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3.56 ± 0.57</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2929380"/>
                  </a:ext>
                </a:extLst>
              </a:tr>
              <a:tr h="252092">
                <a:tc>
                  <a:txBody>
                    <a:bodyPr/>
                    <a:lstStyle/>
                    <a:p>
                      <a:pPr marL="0" marR="0">
                        <a:lnSpc>
                          <a:spcPct val="150000"/>
                        </a:lnSpc>
                        <a:spcBef>
                          <a:spcPts val="0"/>
                        </a:spcBef>
                        <a:spcAft>
                          <a:spcPts val="0"/>
                        </a:spcAft>
                      </a:pPr>
                      <a:r>
                        <a:rPr lang="en-GB"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3.25 ± 0.30</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6.06 ± 1.32</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5.22 ± 1.55</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1463982"/>
                  </a:ext>
                </a:extLst>
              </a:tr>
              <a:tr h="252092">
                <a:tc>
                  <a:txBody>
                    <a:bodyPr/>
                    <a:lstStyle/>
                    <a:p>
                      <a:pPr marL="0" marR="0">
                        <a:lnSpc>
                          <a:spcPct val="150000"/>
                        </a:lnSpc>
                        <a:spcBef>
                          <a:spcPts val="0"/>
                        </a:spcBef>
                        <a:spcAft>
                          <a:spcPts val="0"/>
                        </a:spcAft>
                      </a:pPr>
                      <a:r>
                        <a:rPr lang="en-GB" sz="12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4.56 ± 0.77</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4.22 ± 0.68</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4.72 ± 1.54</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2931721"/>
                  </a:ext>
                </a:extLst>
              </a:tr>
              <a:tr h="252092">
                <a:tc>
                  <a:txBody>
                    <a:bodyPr/>
                    <a:lstStyle/>
                    <a:p>
                      <a:pPr marL="0" marR="0">
                        <a:lnSpc>
                          <a:spcPct val="150000"/>
                        </a:lnSpc>
                        <a:spcBef>
                          <a:spcPts val="0"/>
                        </a:spcBef>
                        <a:spcAft>
                          <a:spcPts val="0"/>
                        </a:spcAft>
                      </a:pPr>
                      <a:r>
                        <a:rPr lang="en-GB" sz="1200">
                          <a:effectLst/>
                        </a:rPr>
                        <a:t>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8.16 ± 0.17</a:t>
                      </a:r>
                      <a:r>
                        <a:rPr lang="en-GB" sz="12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8.16 ± 0.17</a:t>
                      </a:r>
                      <a:r>
                        <a:rPr lang="en-GB" sz="12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8.16 ± 0.17</a:t>
                      </a:r>
                      <a:r>
                        <a:rPr lang="en-GB" sz="1200" baseline="30000" dirty="0">
                          <a:effectLst/>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5590154"/>
                  </a:ext>
                </a:extLst>
              </a:tr>
              <a:tr h="603472">
                <a:tc>
                  <a:txBody>
                    <a:bodyPr/>
                    <a:lstStyle/>
                    <a:p>
                      <a:endParaRPr lang="en-US"/>
                    </a:p>
                  </a:txBody>
                  <a:tcPr/>
                </a:tc>
                <a:tc>
                  <a:txBody>
                    <a:bodyPr/>
                    <a:lstStyle/>
                    <a:p>
                      <a:r>
                        <a:rPr lang="en-US" dirty="0"/>
                        <a:t>Isocitrate dehydrogenase</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743047759"/>
                  </a:ext>
                </a:extLst>
              </a:tr>
              <a:tr h="252092">
                <a:tc>
                  <a:txBody>
                    <a:bodyPr/>
                    <a:lstStyle/>
                    <a:p>
                      <a:pPr marL="0" marR="0">
                        <a:lnSpc>
                          <a:spcPct val="150000"/>
                        </a:lnSpc>
                        <a:spcBef>
                          <a:spcPts val="0"/>
                        </a:spcBef>
                        <a:spcAft>
                          <a:spcPts val="0"/>
                        </a:spcAft>
                      </a:pPr>
                      <a:r>
                        <a:rPr lang="en-GB" sz="12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25.92 ± 8.70</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33.33 ± 3.71</a:t>
                      </a:r>
                      <a:r>
                        <a:rPr lang="en-GB" sz="1200" baseline="30000">
                          <a:effectLst/>
                        </a:rPr>
                        <a:t>ab1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23.33 ± 6.66</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8172378"/>
                  </a:ext>
                </a:extLst>
              </a:tr>
              <a:tr h="252092">
                <a:tc>
                  <a:txBody>
                    <a:bodyPr/>
                    <a:lstStyle/>
                    <a:p>
                      <a:pPr marL="0" marR="0">
                        <a:lnSpc>
                          <a:spcPct val="150000"/>
                        </a:lnSpc>
                        <a:spcBef>
                          <a:spcPts val="0"/>
                        </a:spcBef>
                        <a:spcAft>
                          <a:spcPts val="0"/>
                        </a:spcAft>
                      </a:pPr>
                      <a:r>
                        <a:rPr lang="en-GB"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27.17 ± 10.29</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50.00 ± 12.12</a:t>
                      </a:r>
                      <a:r>
                        <a:rPr lang="en-GB" sz="1200" baseline="30000">
                          <a:effectLst/>
                        </a:rPr>
                        <a:t>a2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12.08 ± 2.13</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4749533"/>
                  </a:ext>
                </a:extLst>
              </a:tr>
              <a:tr h="252092">
                <a:tc>
                  <a:txBody>
                    <a:bodyPr/>
                    <a:lstStyle/>
                    <a:p>
                      <a:pPr marL="0" marR="0">
                        <a:lnSpc>
                          <a:spcPct val="150000"/>
                        </a:lnSpc>
                        <a:spcBef>
                          <a:spcPts val="0"/>
                        </a:spcBef>
                        <a:spcAft>
                          <a:spcPts val="0"/>
                        </a:spcAft>
                      </a:pPr>
                      <a:r>
                        <a:rPr lang="en-GB"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23.58 ± 5.21</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24.17 ± 4.48</a:t>
                      </a:r>
                      <a:r>
                        <a:rPr lang="en-GB" sz="1200" baseline="30000" dirty="0">
                          <a:effectLst/>
                        </a:rPr>
                        <a:t>b1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21.92 ± 4.38</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8691967"/>
                  </a:ext>
                </a:extLst>
              </a:tr>
              <a:tr h="252092">
                <a:tc>
                  <a:txBody>
                    <a:bodyPr/>
                    <a:lstStyle/>
                    <a:p>
                      <a:pPr marL="0" marR="0">
                        <a:lnSpc>
                          <a:spcPct val="150000"/>
                        </a:lnSpc>
                        <a:spcBef>
                          <a:spcPts val="0"/>
                        </a:spcBef>
                        <a:spcAft>
                          <a:spcPts val="0"/>
                        </a:spcAft>
                      </a:pPr>
                      <a:r>
                        <a:rPr lang="en-GB" sz="12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30.83 ± 19.42</a:t>
                      </a:r>
                      <a:r>
                        <a:rPr lang="en-GB" sz="1200" baseline="30000">
                          <a:effectLst/>
                        </a:rPr>
                        <a:t>ab1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18.00 ± 3.12</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34.08 ± 5.78</a:t>
                      </a:r>
                      <a:r>
                        <a:rPr lang="en-GB" sz="1200" baseline="30000">
                          <a:effectLst/>
                        </a:rPr>
                        <a:t>ab1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7970754"/>
                  </a:ext>
                </a:extLst>
              </a:tr>
              <a:tr h="252092">
                <a:tc>
                  <a:txBody>
                    <a:bodyPr/>
                    <a:lstStyle/>
                    <a:p>
                      <a:pPr marL="0" marR="0">
                        <a:lnSpc>
                          <a:spcPct val="150000"/>
                        </a:lnSpc>
                        <a:spcBef>
                          <a:spcPts val="0"/>
                        </a:spcBef>
                        <a:spcAft>
                          <a:spcPts val="0"/>
                        </a:spcAft>
                      </a:pPr>
                      <a:r>
                        <a:rPr lang="en-GB" sz="1200">
                          <a:effectLst/>
                        </a:rPr>
                        <a:t>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43.13 ± 6.32</a:t>
                      </a:r>
                      <a:r>
                        <a:rPr lang="en-GB" sz="12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43.13 ± 6.32</a:t>
                      </a:r>
                      <a:r>
                        <a:rPr lang="en-GB" sz="12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43.13 ± 6.32</a:t>
                      </a:r>
                      <a:r>
                        <a:rPr lang="en-GB" sz="1200" baseline="30000" dirty="0">
                          <a:effectLst/>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4575685"/>
                  </a:ext>
                </a:extLst>
              </a:tr>
            </a:tbl>
          </a:graphicData>
        </a:graphic>
      </p:graphicFrame>
      <p:sp>
        <p:nvSpPr>
          <p:cNvPr id="6" name="TextBox 5">
            <a:extLst>
              <a:ext uri="{FF2B5EF4-FFF2-40B4-BE49-F238E27FC236}">
                <a16:creationId xmlns:a16="http://schemas.microsoft.com/office/drawing/2014/main" id="{41A93B39-1104-4453-95DF-37D178C108D2}"/>
              </a:ext>
            </a:extLst>
          </p:cNvPr>
          <p:cNvSpPr txBox="1"/>
          <p:nvPr/>
        </p:nvSpPr>
        <p:spPr>
          <a:xfrm>
            <a:off x="806968" y="919524"/>
            <a:ext cx="8463866" cy="542008"/>
          </a:xfrm>
          <a:prstGeom prst="rect">
            <a:avLst/>
          </a:prstGeom>
          <a:noFill/>
        </p:spPr>
        <p:txBody>
          <a:bodyPr wrap="square">
            <a:spAutoFit/>
          </a:bodyPr>
          <a:lstStyle/>
          <a:p>
            <a:pPr marL="0" marR="0" algn="just">
              <a:lnSpc>
                <a:spcPct val="107000"/>
              </a:lnSpc>
              <a:spcBef>
                <a:spcPts val="0"/>
              </a:spcBef>
              <a:spcAft>
                <a:spcPts val="0"/>
              </a:spcAft>
            </a:pPr>
            <a:r>
              <a:rPr lang="en-GB" sz="1400" b="1" dirty="0">
                <a:effectLst/>
                <a:latin typeface="Times New Roman" panose="02020603050405020304" pitchFamily="18" charset="0"/>
                <a:ea typeface="Calibri" panose="020F0502020204030204" pitchFamily="34" charset="0"/>
                <a:cs typeface="Times New Roman" panose="02020603050405020304" pitchFamily="18" charset="0"/>
              </a:rPr>
              <a:t>Table 6</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Effect of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nitida</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leaf extract on glucose phosphate isomerase and isocitrate dehydrogenase </a:t>
            </a:r>
          </a:p>
          <a:p>
            <a:pPr marL="0" marR="0" algn="just">
              <a:lnSpc>
                <a:spcPct val="107000"/>
              </a:lnSpc>
              <a:spcBef>
                <a:spcPts val="0"/>
              </a:spcBef>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(U/g) of adult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F. </a:t>
            </a:r>
            <a:r>
              <a:rPr lang="en-GB" sz="1400" i="1" dirty="0" err="1">
                <a:effectLst/>
                <a:latin typeface="Times New Roman" panose="02020603050405020304" pitchFamily="18" charset="0"/>
                <a:ea typeface="Calibri" panose="020F0502020204030204" pitchFamily="34" charset="0"/>
                <a:cs typeface="Times New Roman" panose="02020603050405020304" pitchFamily="18" charset="0"/>
              </a:rPr>
              <a:t>gigantica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1025D5-814E-0DDE-0DAC-9525295668F4}"/>
              </a:ext>
            </a:extLst>
          </p:cNvPr>
          <p:cNvSpPr txBox="1"/>
          <p:nvPr/>
        </p:nvSpPr>
        <p:spPr>
          <a:xfrm>
            <a:off x="1066800" y="6027384"/>
            <a:ext cx="8077200" cy="477888"/>
          </a:xfrm>
          <a:prstGeom prst="rect">
            <a:avLst/>
          </a:prstGeom>
          <a:noFill/>
        </p:spPr>
        <p:txBody>
          <a:bodyPr wrap="square">
            <a:spAutoFit/>
          </a:bodyPr>
          <a:lstStyle/>
          <a:p>
            <a:pPr marL="0" marR="0" algn="just">
              <a:lnSpc>
                <a:spcPct val="107000"/>
              </a:lnSpc>
              <a:spcBef>
                <a:spcPts val="0"/>
              </a:spcBef>
              <a:spcAft>
                <a:spcPts val="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EC – Experimental control (Distilled water &amp; 5% DMSO). Values with different alphabet superscript along a column </a:t>
            </a:r>
          </a:p>
          <a:p>
            <a:pPr marL="0" marR="0" algn="just">
              <a:lnSpc>
                <a:spcPct val="107000"/>
              </a:lnSpc>
              <a:spcBef>
                <a:spcPts val="0"/>
              </a:spcBef>
              <a:spcAft>
                <a:spcPts val="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were significantly different, while those with different numeric superscript across a row were significantly different (p &lt; 0.05).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9178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59A8-105A-9768-0144-C10712EDFA9E}"/>
              </a:ext>
            </a:extLst>
          </p:cNvPr>
          <p:cNvSpPr>
            <a:spLocks noGrp="1"/>
          </p:cNvSpPr>
          <p:nvPr>
            <p:ph type="ctrTitle"/>
          </p:nvPr>
        </p:nvSpPr>
        <p:spPr>
          <a:xfrm>
            <a:off x="304800" y="838201"/>
            <a:ext cx="7772400" cy="914400"/>
          </a:xfrm>
        </p:spPr>
        <p:txBody>
          <a:bodyPr>
            <a:normAutofit/>
          </a:bodyPr>
          <a:lstStyle/>
          <a:p>
            <a:pPr algn="l"/>
            <a:r>
              <a:rPr lang="en-US" sz="2400" b="1" dirty="0"/>
              <a:t>Discussion</a:t>
            </a:r>
          </a:p>
        </p:txBody>
      </p:sp>
      <p:sp>
        <p:nvSpPr>
          <p:cNvPr id="3" name="Subtitle 2">
            <a:extLst>
              <a:ext uri="{FF2B5EF4-FFF2-40B4-BE49-F238E27FC236}">
                <a16:creationId xmlns:a16="http://schemas.microsoft.com/office/drawing/2014/main" id="{763C7EC9-223A-2A5B-108C-3A2FC1303115}"/>
              </a:ext>
            </a:extLst>
          </p:cNvPr>
          <p:cNvSpPr>
            <a:spLocks noGrp="1"/>
          </p:cNvSpPr>
          <p:nvPr>
            <p:ph type="subTitle" idx="1"/>
          </p:nvPr>
        </p:nvSpPr>
        <p:spPr>
          <a:xfrm>
            <a:off x="533400" y="1600200"/>
            <a:ext cx="8153400" cy="4756150"/>
          </a:xfrm>
        </p:spPr>
        <p:txBody>
          <a:bodyPr>
            <a:normAutofit fontScale="32500" lnSpcReduction="20000"/>
          </a:bodyPr>
          <a:lstStyle/>
          <a:p>
            <a:pPr algn="just"/>
            <a:r>
              <a:rPr lang="en-US" sz="5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Phytochemical screening revealed the presence of saponins, alkaloids, flavonoids, steroids, terpenoids, quinones, tannins, and total phenolics in </a:t>
            </a:r>
            <a:r>
              <a:rPr lang="en-US" sz="55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 nitida </a:t>
            </a:r>
            <a:r>
              <a:rPr lang="en-US" sz="5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leaf extracts. These phytocompounds were found in varying amounts, both qualitatively and quantitatively, in the leaf extracts of this plant.</a:t>
            </a:r>
          </a:p>
          <a:p>
            <a:pPr algn="just"/>
            <a:r>
              <a:rPr lang="en-US" sz="5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findings of the present investigation showed that </a:t>
            </a:r>
            <a:r>
              <a:rPr lang="en-US" sz="55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 </a:t>
            </a:r>
            <a:r>
              <a:rPr lang="en-US" sz="55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nitida's</a:t>
            </a:r>
            <a:r>
              <a:rPr lang="en-US" sz="55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effects on adult </a:t>
            </a:r>
            <a:r>
              <a:rPr lang="en-US" sz="55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 </a:t>
            </a:r>
            <a:r>
              <a:rPr lang="en-US" sz="55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gigantica</a:t>
            </a:r>
            <a:r>
              <a:rPr lang="en-US" sz="55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5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depended on exposure duration and substance concentration. This is evident from the effect of the plant extracts on the motility and mortality of </a:t>
            </a:r>
            <a:r>
              <a:rPr lang="en-US" sz="55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 </a:t>
            </a:r>
            <a:r>
              <a:rPr lang="en-US" sz="55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gigantica</a:t>
            </a:r>
            <a:r>
              <a:rPr lang="en-US" sz="55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5500" dirty="0">
                <a:solidFill>
                  <a:schemeClr val="tx1"/>
                </a:solidFill>
                <a:latin typeface="Times New Roman" panose="02020603050405020304" pitchFamily="18" charset="0"/>
                <a:ea typeface="Calibri" panose="020F0502020204030204" pitchFamily="34" charset="0"/>
              </a:rPr>
              <a:t>When compared to the experimental control, it was found that </a:t>
            </a:r>
            <a:r>
              <a:rPr lang="en-US" sz="5500" i="1" dirty="0">
                <a:solidFill>
                  <a:schemeClr val="tx1"/>
                </a:solidFill>
                <a:latin typeface="Times New Roman" panose="02020603050405020304" pitchFamily="18" charset="0"/>
                <a:ea typeface="Calibri" panose="020F0502020204030204" pitchFamily="34" charset="0"/>
              </a:rPr>
              <a:t>P. nitida </a:t>
            </a:r>
            <a:r>
              <a:rPr lang="en-US" sz="5500" dirty="0">
                <a:solidFill>
                  <a:schemeClr val="tx1"/>
                </a:solidFill>
                <a:latin typeface="Times New Roman" panose="02020603050405020304" pitchFamily="18" charset="0"/>
                <a:ea typeface="Calibri" panose="020F0502020204030204" pitchFamily="34" charset="0"/>
              </a:rPr>
              <a:t>significantly reduced the mortality of </a:t>
            </a:r>
            <a:r>
              <a:rPr lang="en-US" sz="5500" i="1" dirty="0">
                <a:solidFill>
                  <a:schemeClr val="tx1"/>
                </a:solidFill>
                <a:latin typeface="Times New Roman" panose="02020603050405020304" pitchFamily="18" charset="0"/>
                <a:ea typeface="Calibri" panose="020F0502020204030204" pitchFamily="34" charset="0"/>
              </a:rPr>
              <a:t>F. </a:t>
            </a:r>
            <a:r>
              <a:rPr lang="en-US" sz="5500" i="1" dirty="0" err="1">
                <a:solidFill>
                  <a:schemeClr val="tx1"/>
                </a:solidFill>
                <a:latin typeface="Times New Roman" panose="02020603050405020304" pitchFamily="18" charset="0"/>
                <a:ea typeface="Calibri" panose="020F0502020204030204" pitchFamily="34" charset="0"/>
              </a:rPr>
              <a:t>gigantica</a:t>
            </a:r>
            <a:r>
              <a:rPr lang="en-US" sz="5500" dirty="0">
                <a:solidFill>
                  <a:schemeClr val="tx1"/>
                </a:solidFill>
                <a:latin typeface="Times New Roman" panose="02020603050405020304" pitchFamily="18" charset="0"/>
                <a:ea typeface="Calibri" panose="020F0502020204030204" pitchFamily="34" charset="0"/>
              </a:rPr>
              <a:t> exposed to varied doses of the test compounds.  This is consistent with the results of Diab et al., who found that 48 hours of exposure to combinations of the drugs ivermectin and artemether (25 + 25 µg/mL) or 50 µg/mL of either ivermectin or artemether killed 100, 41.7, or 75% of </a:t>
            </a:r>
            <a:r>
              <a:rPr lang="en-US" sz="5500" i="1" dirty="0">
                <a:solidFill>
                  <a:schemeClr val="tx1"/>
                </a:solidFill>
                <a:latin typeface="Times New Roman" panose="02020603050405020304" pitchFamily="18" charset="0"/>
                <a:ea typeface="Calibri" panose="020F0502020204030204" pitchFamily="34" charset="0"/>
              </a:rPr>
              <a:t>Fasciola</a:t>
            </a:r>
            <a:r>
              <a:rPr lang="en-US" sz="5500" dirty="0">
                <a:solidFill>
                  <a:schemeClr val="tx1"/>
                </a:solidFill>
                <a:latin typeface="Times New Roman" panose="02020603050405020304" pitchFamily="18" charset="0"/>
                <a:ea typeface="Calibri" panose="020F0502020204030204" pitchFamily="34" charset="0"/>
              </a:rPr>
              <a:t> worms, respectively. Only the methanol extract significantly increased </a:t>
            </a:r>
            <a:r>
              <a:rPr lang="en-US" sz="5500" i="1" dirty="0">
                <a:solidFill>
                  <a:schemeClr val="tx1"/>
                </a:solidFill>
                <a:latin typeface="Times New Roman" panose="02020603050405020304" pitchFamily="18" charset="0"/>
                <a:ea typeface="Calibri" panose="020F0502020204030204" pitchFamily="34" charset="0"/>
              </a:rPr>
              <a:t>F. </a:t>
            </a:r>
            <a:r>
              <a:rPr lang="en-US" sz="5500" i="1" dirty="0" err="1">
                <a:solidFill>
                  <a:schemeClr val="tx1"/>
                </a:solidFill>
                <a:latin typeface="Times New Roman" panose="02020603050405020304" pitchFamily="18" charset="0"/>
                <a:ea typeface="Calibri" panose="020F0502020204030204" pitchFamily="34" charset="0"/>
              </a:rPr>
              <a:t>gigantica</a:t>
            </a:r>
            <a:r>
              <a:rPr lang="en-US" sz="5500" i="1" dirty="0">
                <a:solidFill>
                  <a:schemeClr val="tx1"/>
                </a:solidFill>
                <a:latin typeface="Times New Roman" panose="02020603050405020304" pitchFamily="18" charset="0"/>
                <a:ea typeface="Calibri" panose="020F0502020204030204" pitchFamily="34" charset="0"/>
              </a:rPr>
              <a:t> </a:t>
            </a:r>
            <a:r>
              <a:rPr lang="en-US" sz="5500" dirty="0">
                <a:solidFill>
                  <a:schemeClr val="tx1"/>
                </a:solidFill>
                <a:latin typeface="Times New Roman" panose="02020603050405020304" pitchFamily="18" charset="0"/>
                <a:ea typeface="Calibri" panose="020F0502020204030204" pitchFamily="34" charset="0"/>
              </a:rPr>
              <a:t>mortality after 2 hours of treatment. However, at 3 hours, </a:t>
            </a:r>
            <a:r>
              <a:rPr lang="en-US" sz="5500" i="1" dirty="0">
                <a:solidFill>
                  <a:schemeClr val="tx1"/>
                </a:solidFill>
                <a:latin typeface="Times New Roman" panose="02020603050405020304" pitchFamily="18" charset="0"/>
                <a:ea typeface="Calibri" panose="020F0502020204030204" pitchFamily="34" charset="0"/>
              </a:rPr>
              <a:t>F. </a:t>
            </a:r>
            <a:r>
              <a:rPr lang="en-US" sz="5500" i="1" dirty="0" err="1">
                <a:solidFill>
                  <a:schemeClr val="tx1"/>
                </a:solidFill>
                <a:latin typeface="Times New Roman" panose="02020603050405020304" pitchFamily="18" charset="0"/>
                <a:ea typeface="Calibri" panose="020F0502020204030204" pitchFamily="34" charset="0"/>
              </a:rPr>
              <a:t>gigantica</a:t>
            </a:r>
            <a:r>
              <a:rPr lang="en-US" sz="5500" i="1" dirty="0">
                <a:solidFill>
                  <a:schemeClr val="tx1"/>
                </a:solidFill>
                <a:latin typeface="Times New Roman" panose="02020603050405020304" pitchFamily="18" charset="0"/>
                <a:ea typeface="Calibri" panose="020F0502020204030204" pitchFamily="34" charset="0"/>
              </a:rPr>
              <a:t> </a:t>
            </a:r>
            <a:r>
              <a:rPr lang="en-US" sz="5500" dirty="0">
                <a:solidFill>
                  <a:schemeClr val="tx1"/>
                </a:solidFill>
                <a:latin typeface="Times New Roman" panose="02020603050405020304" pitchFamily="18" charset="0"/>
                <a:ea typeface="Calibri" panose="020F0502020204030204" pitchFamily="34" charset="0"/>
              </a:rPr>
              <a:t>mortality in both methanol and aqueous extracts was noticeably higher than in the experimental control.</a:t>
            </a:r>
          </a:p>
          <a:p>
            <a:pPr algn="just"/>
            <a:r>
              <a:rPr lang="en-US" sz="5500" dirty="0">
                <a:solidFill>
                  <a:schemeClr val="tx1"/>
                </a:solidFill>
                <a:effectLst/>
                <a:latin typeface="Times New Roman" panose="02020603050405020304" pitchFamily="18" charset="0"/>
                <a:ea typeface="Calibri" panose="020F0502020204030204" pitchFamily="34" charset="0"/>
              </a:rPr>
              <a:t>This demonstrated that the length of exposure had an impact on the effectiveness of the plant extracts. This is congruent with the results of </a:t>
            </a:r>
            <a:r>
              <a:rPr lang="en-US" sz="5500" dirty="0" err="1">
                <a:solidFill>
                  <a:schemeClr val="tx1"/>
                </a:solidFill>
                <a:effectLst/>
                <a:latin typeface="Times New Roman" panose="02020603050405020304" pitchFamily="18" charset="0"/>
                <a:ea typeface="Calibri" panose="020F0502020204030204" pitchFamily="34" charset="0"/>
              </a:rPr>
              <a:t>Saowakon</a:t>
            </a:r>
            <a:r>
              <a:rPr lang="en-US" sz="5500" dirty="0">
                <a:solidFill>
                  <a:schemeClr val="tx1"/>
                </a:solidFill>
                <a:effectLst/>
                <a:latin typeface="Times New Roman" panose="02020603050405020304" pitchFamily="18" charset="0"/>
                <a:ea typeface="Calibri" panose="020F0502020204030204" pitchFamily="34" charset="0"/>
              </a:rPr>
              <a:t> et al., who found that adult </a:t>
            </a:r>
            <a:r>
              <a:rPr lang="en-US" sz="5500" i="1" dirty="0">
                <a:solidFill>
                  <a:schemeClr val="tx1"/>
                </a:solidFill>
                <a:effectLst/>
                <a:latin typeface="Times New Roman" panose="02020603050405020304" pitchFamily="18" charset="0"/>
                <a:ea typeface="Calibri" panose="020F0502020204030204" pitchFamily="34" charset="0"/>
              </a:rPr>
              <a:t>F. </a:t>
            </a:r>
            <a:r>
              <a:rPr lang="en-US" sz="5500" i="1" dirty="0" err="1">
                <a:solidFill>
                  <a:schemeClr val="tx1"/>
                </a:solidFill>
                <a:effectLst/>
                <a:latin typeface="Times New Roman" panose="02020603050405020304" pitchFamily="18" charset="0"/>
                <a:ea typeface="Calibri" panose="020F0502020204030204" pitchFamily="34" charset="0"/>
              </a:rPr>
              <a:t>gigantica</a:t>
            </a:r>
            <a:r>
              <a:rPr lang="en-US" sz="5500" i="1" dirty="0">
                <a:solidFill>
                  <a:schemeClr val="tx1"/>
                </a:solidFill>
                <a:effectLst/>
                <a:latin typeface="Times New Roman" panose="02020603050405020304" pitchFamily="18" charset="0"/>
                <a:ea typeface="Calibri" panose="020F0502020204030204" pitchFamily="34" charset="0"/>
              </a:rPr>
              <a:t> </a:t>
            </a:r>
            <a:r>
              <a:rPr lang="en-US" sz="5500" dirty="0">
                <a:solidFill>
                  <a:schemeClr val="tx1"/>
                </a:solidFill>
                <a:effectLst/>
                <a:latin typeface="Times New Roman" panose="02020603050405020304" pitchFamily="18" charset="0"/>
                <a:ea typeface="Calibri" panose="020F0502020204030204" pitchFamily="34" charset="0"/>
              </a:rPr>
              <a:t>was killed between 12 and 24 hours after exposure to crude extracts of </a:t>
            </a:r>
            <a:r>
              <a:rPr lang="en-US" sz="5500" i="1" dirty="0">
                <a:solidFill>
                  <a:schemeClr val="tx1"/>
                </a:solidFill>
                <a:effectLst/>
                <a:latin typeface="Times New Roman" panose="02020603050405020304" pitchFamily="18" charset="0"/>
                <a:ea typeface="Calibri" panose="020F0502020204030204" pitchFamily="34" charset="0"/>
              </a:rPr>
              <a:t>Artocarpus </a:t>
            </a:r>
            <a:r>
              <a:rPr lang="en-US" sz="5500" i="1" dirty="0" err="1">
                <a:solidFill>
                  <a:schemeClr val="tx1"/>
                </a:solidFill>
                <a:effectLst/>
                <a:latin typeface="Times New Roman" panose="02020603050405020304" pitchFamily="18" charset="0"/>
                <a:ea typeface="Calibri" panose="020F0502020204030204" pitchFamily="34" charset="0"/>
              </a:rPr>
              <a:t>lakoocha</a:t>
            </a:r>
            <a:r>
              <a:rPr lang="en-US" sz="5500" i="1" dirty="0">
                <a:solidFill>
                  <a:schemeClr val="tx1"/>
                </a:solidFill>
                <a:effectLst/>
                <a:latin typeface="Times New Roman" panose="02020603050405020304" pitchFamily="18" charset="0"/>
                <a:ea typeface="Calibri" panose="020F0502020204030204" pitchFamily="34" charset="0"/>
              </a:rPr>
              <a:t> </a:t>
            </a:r>
            <a:r>
              <a:rPr lang="en-US" sz="5500" dirty="0" err="1">
                <a:solidFill>
                  <a:schemeClr val="tx1"/>
                </a:solidFill>
                <a:effectLst/>
                <a:latin typeface="Times New Roman" panose="02020603050405020304" pitchFamily="18" charset="0"/>
                <a:ea typeface="Calibri" panose="020F0502020204030204" pitchFamily="34" charset="0"/>
              </a:rPr>
              <a:t>Roxb</a:t>
            </a:r>
            <a:r>
              <a:rPr lang="en-US" sz="5500" dirty="0">
                <a:solidFill>
                  <a:schemeClr val="tx1"/>
                </a:solidFill>
                <a:effectLst/>
                <a:latin typeface="Times New Roman" panose="02020603050405020304" pitchFamily="18" charset="0"/>
                <a:ea typeface="Calibri" panose="020F0502020204030204" pitchFamily="34" charset="0"/>
              </a:rPr>
              <a:t>.</a:t>
            </a:r>
            <a:r>
              <a:rPr lang="en-US" sz="5500" i="1" dirty="0">
                <a:solidFill>
                  <a:schemeClr val="tx1"/>
                </a:solidFill>
                <a:effectLst/>
                <a:latin typeface="Times New Roman" panose="02020603050405020304" pitchFamily="18" charset="0"/>
                <a:ea typeface="Calibri" panose="020F0502020204030204" pitchFamily="34" charset="0"/>
              </a:rPr>
              <a:t> </a:t>
            </a:r>
            <a:r>
              <a:rPr lang="en-US" sz="5500" dirty="0">
                <a:solidFill>
                  <a:schemeClr val="tx1"/>
                </a:solidFill>
                <a:effectLst/>
                <a:latin typeface="Times New Roman" panose="02020603050405020304" pitchFamily="18" charset="0"/>
                <a:ea typeface="Calibri" panose="020F0502020204030204" pitchFamily="34" charset="0"/>
              </a:rPr>
              <a:t>at concentrations of 750 and 1000 </a:t>
            </a:r>
            <a:r>
              <a:rPr lang="en-US" sz="5500" dirty="0">
                <a:solidFill>
                  <a:schemeClr val="tx1"/>
                </a:solidFill>
                <a:latin typeface="Times New Roman" panose="02020603050405020304" pitchFamily="18" charset="0"/>
                <a:ea typeface="Calibri" panose="020F0502020204030204" pitchFamily="34" charset="0"/>
              </a:rPr>
              <a:t>µ</a:t>
            </a:r>
            <a:r>
              <a:rPr lang="en-US" sz="5500" dirty="0">
                <a:solidFill>
                  <a:schemeClr val="tx1"/>
                </a:solidFill>
                <a:effectLst/>
                <a:latin typeface="Times New Roman" panose="02020603050405020304" pitchFamily="18" charset="0"/>
                <a:ea typeface="Calibri" panose="020F0502020204030204" pitchFamily="34" charset="0"/>
              </a:rPr>
              <a:t>g/</a:t>
            </a:r>
            <a:r>
              <a:rPr lang="en-US" sz="5500" dirty="0" err="1">
                <a:solidFill>
                  <a:schemeClr val="tx1"/>
                </a:solidFill>
                <a:effectLst/>
                <a:latin typeface="Times New Roman" panose="02020603050405020304" pitchFamily="18" charset="0"/>
                <a:ea typeface="Calibri" panose="020F0502020204030204" pitchFamily="34" charset="0"/>
              </a:rPr>
              <a:t>mL.</a:t>
            </a:r>
            <a:endParaRPr lang="en-US" sz="5500" dirty="0">
              <a:solidFill>
                <a:schemeClr val="tx1"/>
              </a:solidFill>
              <a:effectLst/>
              <a:latin typeface="Times New Roman" panose="02020603050405020304" pitchFamily="18"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5D8F755-9607-70B5-E7A2-73473CBE880E}"/>
              </a:ext>
            </a:extLst>
          </p:cNvPr>
          <p:cNvSpPr>
            <a:spLocks noGrp="1"/>
          </p:cNvSpPr>
          <p:nvPr>
            <p:ph type="sldNum" sz="quarter" idx="12"/>
          </p:nvPr>
        </p:nvSpPr>
        <p:spPr/>
        <p:txBody>
          <a:bodyPr/>
          <a:lstStyle/>
          <a:p>
            <a:fld id="{FCAEAE96-855E-42B1-8DE9-9C9E68DE18C5}" type="slidenum">
              <a:rPr lang="fr-FR" smtClean="0"/>
              <a:pPr/>
              <a:t>11</a:t>
            </a:fld>
            <a:endParaRPr lang="fr-FR"/>
          </a:p>
        </p:txBody>
      </p:sp>
    </p:spTree>
    <p:extLst>
      <p:ext uri="{BB962C8B-B14F-4D97-AF65-F5344CB8AC3E}">
        <p14:creationId xmlns:p14="http://schemas.microsoft.com/office/powerpoint/2010/main" val="297002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69FB80-89A1-2AAE-5BA4-76D0B578B490}"/>
              </a:ext>
            </a:extLst>
          </p:cNvPr>
          <p:cNvSpPr>
            <a:spLocks noGrp="1"/>
          </p:cNvSpPr>
          <p:nvPr>
            <p:ph type="subTitle" idx="1"/>
          </p:nvPr>
        </p:nvSpPr>
        <p:spPr>
          <a:xfrm>
            <a:off x="609600" y="1295400"/>
            <a:ext cx="8077200" cy="5060950"/>
          </a:xfrm>
        </p:spPr>
        <p:txBody>
          <a:bodyPr>
            <a:normAutofit fontScale="47500" lnSpcReduction="20000"/>
          </a:bodyPr>
          <a:lstStyle/>
          <a:p>
            <a:pPr algn="just"/>
            <a:r>
              <a:rPr lang="en-US" sz="3800" dirty="0">
                <a:solidFill>
                  <a:schemeClr val="tx1"/>
                </a:solidFill>
                <a:effectLst/>
                <a:latin typeface="Times New Roman" panose="02020603050405020304" pitchFamily="18" charset="0"/>
                <a:ea typeface="Calibri" panose="020F0502020204030204" pitchFamily="34" charset="0"/>
              </a:rPr>
              <a:t>The test compounds, especially the methanol extract, had a significant impact on </a:t>
            </a:r>
            <a:r>
              <a:rPr lang="en-US" sz="3800" i="1" dirty="0">
                <a:solidFill>
                  <a:schemeClr val="tx1"/>
                </a:solidFill>
                <a:effectLst/>
                <a:latin typeface="Times New Roman" panose="02020603050405020304" pitchFamily="18" charset="0"/>
                <a:ea typeface="Calibri" panose="020F0502020204030204" pitchFamily="34" charset="0"/>
              </a:rPr>
              <a:t>F. </a:t>
            </a:r>
            <a:r>
              <a:rPr lang="en-US" sz="3800" i="1" dirty="0" err="1">
                <a:solidFill>
                  <a:schemeClr val="tx1"/>
                </a:solidFill>
                <a:effectLst/>
                <a:latin typeface="Times New Roman" panose="02020603050405020304" pitchFamily="18" charset="0"/>
                <a:ea typeface="Calibri" panose="020F0502020204030204" pitchFamily="34" charset="0"/>
              </a:rPr>
              <a:t>gigantica's</a:t>
            </a:r>
            <a:r>
              <a:rPr lang="en-US" sz="3800" i="1" dirty="0">
                <a:solidFill>
                  <a:schemeClr val="tx1"/>
                </a:solidFill>
                <a:effectLst/>
                <a:latin typeface="Times New Roman" panose="02020603050405020304" pitchFamily="18" charset="0"/>
                <a:ea typeface="Calibri" panose="020F0502020204030204" pitchFamily="34" charset="0"/>
              </a:rPr>
              <a:t> </a:t>
            </a:r>
            <a:r>
              <a:rPr lang="en-US" sz="3800" dirty="0">
                <a:solidFill>
                  <a:schemeClr val="tx1"/>
                </a:solidFill>
                <a:effectLst/>
                <a:latin typeface="Times New Roman" panose="02020603050405020304" pitchFamily="18" charset="0"/>
                <a:ea typeface="Calibri" panose="020F0502020204030204" pitchFamily="34" charset="0"/>
              </a:rPr>
              <a:t>motility. According to the motility experiments, all of the treated groups, including the control group, were mostly affected by the methanol extract at 600 </a:t>
            </a:r>
            <a:r>
              <a:rPr lang="en-GB"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µ</a:t>
            </a:r>
            <a:r>
              <a:rPr lang="en-US" sz="3800" dirty="0">
                <a:solidFill>
                  <a:schemeClr val="tx1"/>
                </a:solidFill>
                <a:effectLst/>
                <a:latin typeface="Times New Roman" panose="02020603050405020304" pitchFamily="18" charset="0"/>
                <a:ea typeface="Calibri" panose="020F0502020204030204" pitchFamily="34" charset="0"/>
              </a:rPr>
              <a:t>g/mL after 2 and 3 hours of exposure. In comparison to the methanol extract, the aqueous extract had a greater impact on flukes affecting the moving part of the body (MPB) following exposures of 2 hours and 3 hours. In comparison to the aqueous extract, the methanol extract at 600 </a:t>
            </a:r>
            <a:r>
              <a:rPr lang="en-GB"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µ</a:t>
            </a:r>
            <a:r>
              <a:rPr lang="en-US" sz="3800" dirty="0">
                <a:solidFill>
                  <a:schemeClr val="tx1"/>
                </a:solidFill>
                <a:effectLst/>
                <a:latin typeface="Times New Roman" panose="02020603050405020304" pitchFamily="18" charset="0"/>
                <a:ea typeface="Calibri" panose="020F0502020204030204" pitchFamily="34" charset="0"/>
              </a:rPr>
              <a:t>g/mL recorded more flukes with no movement (NM) after 2 and 3 hours of exposure. </a:t>
            </a:r>
          </a:p>
          <a:p>
            <a:pPr algn="just"/>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With an increase in exposure time, all test compounds increased their ability to slow motility. In contrast to other test chemicals, flukes treated to methanol extracts had decreased motility at 2 and 3 hours (94.4% inhibition at 600 </a:t>
            </a:r>
            <a:r>
              <a:rPr lang="en-GB"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µ</a:t>
            </a: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g/mL).  This is in line with the results of Cavalcante et al., who found that </a:t>
            </a:r>
            <a:r>
              <a:rPr lang="en-US" sz="3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Haemonchus</a:t>
            </a:r>
            <a:r>
              <a:rPr lang="en-US" sz="3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contortus</a:t>
            </a: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exposed to the highest concentrations of </a:t>
            </a:r>
            <a:r>
              <a:rPr lang="en-US" sz="3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Calotropis </a:t>
            </a:r>
            <a:r>
              <a:rPr lang="en-US" sz="3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procera</a:t>
            </a:r>
            <a:r>
              <a:rPr lang="en-US" sz="3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Aiton</a:t>
            </a: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Dryand</a:t>
            </a:r>
            <a:r>
              <a:rPr lang="en-US" sz="3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8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Apocynaceae</a:t>
            </a:r>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latex (1 mg/mL for the non-protein fraction and 1.6 mg/mL for the protein fraction) resulted in 100 and 95% inhibition of motility, respectively.</a:t>
            </a:r>
          </a:p>
          <a:p>
            <a:pPr algn="just"/>
            <a:r>
              <a:rPr lang="en-US" sz="3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According to the results of the enzyme assays, the test chemicals changed how the enzymes under investigation behaved. The mean values of the hexokinase (HK) level were significantly lower in all the worms treated to the quantities of the plant extracts and the conventional medication. The standard control and methanol extract, however, had a stronger impact on HK level lowering. When one of the reactants is no longer accessible, HK activity will decline. Increased ATP and glucose consumption cause an initial increase in HK activity.</a:t>
            </a:r>
          </a:p>
          <a:p>
            <a:pPr algn="just"/>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a:p>
            <a:endParaRPr lang="en-US" dirty="0"/>
          </a:p>
        </p:txBody>
      </p:sp>
      <p:sp>
        <p:nvSpPr>
          <p:cNvPr id="4" name="Slide Number Placeholder 3">
            <a:extLst>
              <a:ext uri="{FF2B5EF4-FFF2-40B4-BE49-F238E27FC236}">
                <a16:creationId xmlns:a16="http://schemas.microsoft.com/office/drawing/2014/main" id="{93F035C6-B3F6-6116-E3C7-7183ECB34800}"/>
              </a:ext>
            </a:extLst>
          </p:cNvPr>
          <p:cNvSpPr>
            <a:spLocks noGrp="1"/>
          </p:cNvSpPr>
          <p:nvPr>
            <p:ph type="sldNum" sz="quarter" idx="12"/>
          </p:nvPr>
        </p:nvSpPr>
        <p:spPr/>
        <p:txBody>
          <a:bodyPr/>
          <a:lstStyle/>
          <a:p>
            <a:fld id="{FCAEAE96-855E-42B1-8DE9-9C9E68DE18C5}" type="slidenum">
              <a:rPr lang="fr-FR" smtClean="0"/>
              <a:pPr/>
              <a:t>12</a:t>
            </a:fld>
            <a:endParaRPr lang="fr-FR"/>
          </a:p>
        </p:txBody>
      </p:sp>
    </p:spTree>
    <p:extLst>
      <p:ext uri="{BB962C8B-B14F-4D97-AF65-F5344CB8AC3E}">
        <p14:creationId xmlns:p14="http://schemas.microsoft.com/office/powerpoint/2010/main" val="3786564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99F585-CFFE-FFE2-924B-1ECAB9B7AA01}"/>
              </a:ext>
            </a:extLst>
          </p:cNvPr>
          <p:cNvSpPr>
            <a:spLocks noGrp="1"/>
          </p:cNvSpPr>
          <p:nvPr>
            <p:ph type="subTitle" idx="1"/>
          </p:nvPr>
        </p:nvSpPr>
        <p:spPr>
          <a:xfrm>
            <a:off x="685800" y="1524000"/>
            <a:ext cx="7620000" cy="4648200"/>
          </a:xfrm>
        </p:spPr>
        <p:txBody>
          <a:bodyPr>
            <a:normAutofit fontScale="25000" lnSpcReduction="20000"/>
          </a:bodyPr>
          <a:lstStyle/>
          <a:p>
            <a:pPr algn="just"/>
            <a:r>
              <a:rPr lang="en-US"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Pyruvate kinase (PK) activity was decreased more by the conventional medication and the water extract than by the methanol extract. Reduced ATP causes less inhibition and subsequent stimulation of PK because of the allosteric inhibitory impact of ATP on PK. Therefore, rather than directing metabolic flow through gluconeogenesis, the increase in PK activity instead directs it through glycolysis. Gluconeogenesis, however, plays a vital role in the synthesis of glucose during protracted famine when the ratio of ADP/ATP is very low and PK is inactivated or has its activity significantly decreased.</a:t>
            </a:r>
          </a:p>
          <a:p>
            <a:pPr algn="just"/>
            <a:r>
              <a:rPr lang="en-US"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When compared to the experimental control, the activity of glucose phosphate isomerase (GPI) was significantly reduced by each test drug. It can be inferred that less fructose molecules are channeled into the glycolytic pathway for the synthesis of ATP to meet the organism's energy needs as a result of the decline in GPI activity.</a:t>
            </a:r>
          </a:p>
          <a:p>
            <a:pPr algn="just"/>
            <a:r>
              <a:rPr lang="en-US"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Krebs cycle enzyme isocitrate dehydrogenase (ICH) did not exhibit a distinct pattern, whereas the glycolytic enzymes under investigation displayed a concentration-dependent effect. This could be explained by the fact that adult worms live in the bile duct, which has a relatively low oxygen pressure, and have an anaerobic metabolism in general. The glycolytic cycle is supported by this fundamental idea more so than the Krebs cycle. As a result, there was a link between test material concentrations and a decrease in the activities of glycolytic pathway enzymes, which are more active in parasite adult worms.</a:t>
            </a:r>
            <a:endParaRPr lang="en-US" sz="7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a:p>
            <a:endParaRPr lang="en-US" dirty="0"/>
          </a:p>
        </p:txBody>
      </p:sp>
      <p:sp>
        <p:nvSpPr>
          <p:cNvPr id="4" name="Slide Number Placeholder 3">
            <a:extLst>
              <a:ext uri="{FF2B5EF4-FFF2-40B4-BE49-F238E27FC236}">
                <a16:creationId xmlns:a16="http://schemas.microsoft.com/office/drawing/2014/main" id="{5B39AB3F-2F73-DA0D-7D90-12ECE9B84F29}"/>
              </a:ext>
            </a:extLst>
          </p:cNvPr>
          <p:cNvSpPr>
            <a:spLocks noGrp="1"/>
          </p:cNvSpPr>
          <p:nvPr>
            <p:ph type="sldNum" sz="quarter" idx="12"/>
          </p:nvPr>
        </p:nvSpPr>
        <p:spPr/>
        <p:txBody>
          <a:bodyPr/>
          <a:lstStyle/>
          <a:p>
            <a:fld id="{FCAEAE96-855E-42B1-8DE9-9C9E68DE18C5}" type="slidenum">
              <a:rPr lang="fr-FR" smtClean="0"/>
              <a:pPr/>
              <a:t>13</a:t>
            </a:fld>
            <a:endParaRPr lang="fr-FR"/>
          </a:p>
        </p:txBody>
      </p:sp>
    </p:spTree>
    <p:extLst>
      <p:ext uri="{BB962C8B-B14F-4D97-AF65-F5344CB8AC3E}">
        <p14:creationId xmlns:p14="http://schemas.microsoft.com/office/powerpoint/2010/main" val="71884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447800"/>
            <a:ext cx="8153400" cy="4616648"/>
          </a:xfrm>
          <a:prstGeom prst="rect">
            <a:avLst/>
          </a:prstGeom>
          <a:noFill/>
        </p:spPr>
        <p:txBody>
          <a:bodyPr wrap="square" rtlCol="0">
            <a:spAutoFit/>
          </a:bodyPr>
          <a:lstStyle/>
          <a:p>
            <a:r>
              <a:rPr lang="fr-FR" sz="2400" b="1" dirty="0"/>
              <a:t>Conclusions</a:t>
            </a:r>
          </a:p>
          <a:p>
            <a:pPr marL="0" marR="0" algn="just"/>
            <a:r>
              <a:rPr lang="en-GB" dirty="0">
                <a:effectLst/>
                <a:latin typeface="Times New Roman" panose="02020603050405020304" pitchFamily="18" charset="0"/>
                <a:ea typeface="Calibri" panose="020F0502020204030204" pitchFamily="34" charset="0"/>
                <a:cs typeface="Times New Roman" panose="02020603050405020304" pitchFamily="18" charset="0"/>
              </a:rPr>
              <a:t>The significant increase in mortality of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F. </a:t>
            </a:r>
            <a:r>
              <a:rPr lang="en-GB" i="1"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GB" dirty="0">
                <a:effectLst/>
                <a:latin typeface="Times New Roman" panose="02020603050405020304" pitchFamily="18" charset="0"/>
                <a:ea typeface="Calibri" panose="020F0502020204030204" pitchFamily="34" charset="0"/>
                <a:cs typeface="Times New Roman" panose="02020603050405020304" pitchFamily="18" charset="0"/>
              </a:rPr>
              <a:t> treated with the leaf extracts of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GB" dirty="0">
                <a:effectLst/>
                <a:latin typeface="Times New Roman" panose="02020603050405020304" pitchFamily="18" charset="0"/>
                <a:ea typeface="Calibri" panose="020F0502020204030204" pitchFamily="34" charset="0"/>
                <a:cs typeface="Times New Roman" panose="02020603050405020304" pitchFamily="18" charset="0"/>
              </a:rPr>
              <a:t> suggests that the plant possesses anthelminthic and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fasciolicidal</a:t>
            </a:r>
            <a:r>
              <a:rPr lang="en-GB" dirty="0">
                <a:effectLst/>
                <a:latin typeface="Times New Roman" panose="02020603050405020304" pitchFamily="18" charset="0"/>
                <a:ea typeface="Calibri" panose="020F0502020204030204" pitchFamily="34" charset="0"/>
                <a:cs typeface="Times New Roman" panose="02020603050405020304" pitchFamily="18" charset="0"/>
              </a:rPr>
              <a:t> properties. Moreso, the significant decrease in motility in the flukes exposed to the test substances is an indication that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GB" dirty="0">
                <a:effectLst/>
                <a:latin typeface="Times New Roman" panose="02020603050405020304" pitchFamily="18" charset="0"/>
                <a:ea typeface="Calibri" panose="020F0502020204030204" pitchFamily="34" charset="0"/>
                <a:cs typeface="Times New Roman" panose="02020603050405020304" pitchFamily="18" charset="0"/>
              </a:rPr>
              <a:t> could interfere with the physiological functions and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behavioral</a:t>
            </a:r>
            <a:r>
              <a:rPr lang="en-GB" dirty="0">
                <a:effectLst/>
                <a:latin typeface="Times New Roman" panose="02020603050405020304" pitchFamily="18" charset="0"/>
                <a:ea typeface="Calibri" panose="020F0502020204030204" pitchFamily="34" charset="0"/>
                <a:cs typeface="Times New Roman" panose="02020603050405020304" pitchFamily="18" charset="0"/>
              </a:rPr>
              <a:t> characteristics of the fluke.</a:t>
            </a:r>
          </a:p>
          <a:p>
            <a:pPr marL="0" marR="0" algn="just"/>
            <a:r>
              <a:rPr lang="en-GB" dirty="0">
                <a:effectLst/>
                <a:latin typeface="Times New Roman" panose="02020603050405020304" pitchFamily="18" charset="0"/>
                <a:ea typeface="Calibri" panose="020F0502020204030204" pitchFamily="34" charset="0"/>
                <a:cs typeface="Times New Roman" panose="02020603050405020304" pitchFamily="18" charset="0"/>
              </a:rPr>
              <a:t>The extracts of the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P. </a:t>
            </a:r>
            <a:r>
              <a:rPr lang="en-GB" i="1" dirty="0" err="1">
                <a:effectLst/>
                <a:latin typeface="Times New Roman" panose="02020603050405020304" pitchFamily="18" charset="0"/>
                <a:ea typeface="Calibri" panose="020F0502020204030204" pitchFamily="34" charset="0"/>
                <a:cs typeface="Times New Roman" panose="02020603050405020304" pitchFamily="18" charset="0"/>
              </a:rPr>
              <a:t>nitita</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caused reduction in </a:t>
            </a:r>
            <a:r>
              <a:rPr lang="en-GB" dirty="0">
                <a:effectLst/>
                <a:latin typeface="Times New Roman" panose="02020603050405020304" pitchFamily="18" charset="0"/>
                <a:ea typeface="Calibri" panose="020F0502020204030204" pitchFamily="34" charset="0"/>
                <a:cs typeface="Times New Roman" panose="02020603050405020304" pitchFamily="18" charset="0"/>
              </a:rPr>
              <a:t>the levels of glycolytic enzymes suggesting that the test plant had effect on the metabolic processes of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F</a:t>
            </a:r>
            <a:r>
              <a:rPr lang="en-GB" dirty="0">
                <a:effectLst/>
                <a:latin typeface="Times New Roman" panose="02020603050405020304" pitchFamily="18" charset="0"/>
                <a:ea typeface="Calibri" panose="020F0502020204030204" pitchFamily="34" charset="0"/>
                <a:cs typeface="Times New Roman" panose="02020603050405020304" pitchFamily="18" charset="0"/>
              </a:rPr>
              <a:t>.</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i="1"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a:effectLst/>
                <a:latin typeface="Times New Roman" panose="02020603050405020304" pitchFamily="18" charset="0"/>
                <a:ea typeface="Calibri" panose="020F0502020204030204" pitchFamily="34" charset="0"/>
                <a:cs typeface="Times New Roman" panose="02020603050405020304" pitchFamily="18" charset="0"/>
              </a:rPr>
              <a:t>which could lead to the complete inactivity of the organism. This could serve as a target for anthelminthic intervention.   All these properties of the plant’s leaf extract could be due to the array of phytochemicals contained in it.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r>
              <a:rPr lang="en-GB" dirty="0">
                <a:effectLst/>
                <a:latin typeface="Times New Roman" panose="02020603050405020304" pitchFamily="18" charset="0"/>
                <a:ea typeface="Calibri" panose="020F0502020204030204" pitchFamily="34" charset="0"/>
                <a:cs typeface="Times New Roman" panose="02020603050405020304" pitchFamily="18" charset="0"/>
              </a:rPr>
              <a:t>Based on the results of the present study,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GB" dirty="0">
                <a:effectLst/>
                <a:latin typeface="Times New Roman" panose="02020603050405020304" pitchFamily="18" charset="0"/>
                <a:ea typeface="Calibri" panose="020F0502020204030204" pitchFamily="34" charset="0"/>
                <a:cs typeface="Times New Roman" panose="02020603050405020304" pitchFamily="18" charset="0"/>
              </a:rPr>
              <a:t> leaf is a potential plant resource for anthelminthic drug development. However, only the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in vitro </a:t>
            </a:r>
            <a:r>
              <a:rPr lang="en-GB" dirty="0">
                <a:effectLst/>
                <a:latin typeface="Times New Roman" panose="02020603050405020304" pitchFamily="18" charset="0"/>
                <a:ea typeface="Calibri" panose="020F0502020204030204" pitchFamily="34" charset="0"/>
                <a:cs typeface="Times New Roman" panose="02020603050405020304" pitchFamily="18" charset="0"/>
              </a:rPr>
              <a:t>experiments were carried out on effect of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GB" dirty="0">
                <a:effectLst/>
                <a:latin typeface="Times New Roman" panose="02020603050405020304" pitchFamily="18" charset="0"/>
                <a:ea typeface="Calibri" panose="020F0502020204030204" pitchFamily="34" charset="0"/>
                <a:cs typeface="Times New Roman" panose="02020603050405020304" pitchFamily="18" charset="0"/>
              </a:rPr>
              <a:t> on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F. </a:t>
            </a:r>
            <a:r>
              <a:rPr lang="en-GB" i="1"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in vivo</a:t>
            </a:r>
            <a:r>
              <a:rPr lang="en-GB" dirty="0">
                <a:effectLst/>
                <a:latin typeface="Times New Roman" panose="02020603050405020304" pitchFamily="18" charset="0"/>
                <a:ea typeface="Calibri" panose="020F0502020204030204" pitchFamily="34" charset="0"/>
                <a:cs typeface="Times New Roman" panose="02020603050405020304" pitchFamily="18" charset="0"/>
              </a:rPr>
              <a:t> studies need to be performed for better clarity of the claim.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fr-FR" b="1" dirty="0"/>
          </a:p>
        </p:txBody>
      </p:sp>
    </p:spTree>
    <p:extLst>
      <p:ext uri="{BB962C8B-B14F-4D97-AF65-F5344CB8AC3E}">
        <p14:creationId xmlns:p14="http://schemas.microsoft.com/office/powerpoint/2010/main" val="93977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85800" y="1447800"/>
            <a:ext cx="8153400" cy="2400657"/>
          </a:xfrm>
          <a:prstGeom prst="rect">
            <a:avLst/>
          </a:prstGeom>
          <a:noFill/>
        </p:spPr>
        <p:txBody>
          <a:bodyPr wrap="square" rtlCol="0">
            <a:spAutoFit/>
          </a:bodyPr>
          <a:lstStyle/>
          <a:p>
            <a:r>
              <a:rPr lang="fr-FR" sz="2400" b="1" dirty="0" err="1"/>
              <a:t>Acknowledgments</a:t>
            </a:r>
            <a:endParaRPr lang="fr-FR" sz="2400" b="1" dirty="0"/>
          </a:p>
          <a:p>
            <a:endParaRPr lang="fr-FR" sz="2400" b="1" dirty="0"/>
          </a:p>
          <a:p>
            <a:pPr algn="just"/>
            <a:r>
              <a:rPr lang="en-US" b="0" i="0" u="none" strike="noStrike" baseline="0" dirty="0">
                <a:solidFill>
                  <a:srgbClr val="000000"/>
                </a:solidFill>
                <a:latin typeface="Times New Roman" panose="02020603050405020304" pitchFamily="18" charset="0"/>
              </a:rPr>
              <a:t>The authors appreciate the assistance and support of the entire staff of the Department of Zoology and Environmental Biology, University of Nigeria Nsukka, and other institutions consulted in the course of this study.</a:t>
            </a:r>
            <a:endParaRPr lang="en-US" dirty="0"/>
          </a:p>
          <a:p>
            <a:endParaRPr lang="fr-FR" sz="2400" b="1" dirty="0"/>
          </a:p>
          <a:p>
            <a:endParaRPr lang="fr-FR" sz="2400" b="1" dirty="0"/>
          </a:p>
        </p:txBody>
      </p:sp>
    </p:spTree>
    <p:extLst>
      <p:ext uri="{BB962C8B-B14F-4D97-AF65-F5344CB8AC3E}">
        <p14:creationId xmlns:p14="http://schemas.microsoft.com/office/powerpoint/2010/main" val="104258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8001" y="1117937"/>
            <a:ext cx="6858000" cy="1015663"/>
          </a:xfrm>
          <a:prstGeom prst="rect">
            <a:avLst/>
          </a:prstGeom>
        </p:spPr>
        <p:txBody>
          <a:bodyPr wrap="square">
            <a:spAutoFit/>
          </a:bodyPr>
          <a:lstStyle/>
          <a:p>
            <a:pPr algn="ctr"/>
            <a:r>
              <a:rPr lang="en-US"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Picralima</a:t>
            </a:r>
            <a:r>
              <a:rPr lang="en-US" sz="1800" b="1" i="1" kern="100" dirty="0">
                <a:effectLst/>
                <a:latin typeface="Times New Roman" panose="02020603050405020304" pitchFamily="18" charset="0"/>
                <a:ea typeface="Calibri" panose="020F0502020204030204" pitchFamily="34" charset="0"/>
                <a:cs typeface="Times New Roman" panose="02020603050405020304" pitchFamily="18" charset="0"/>
              </a:rPr>
              <a:t> nitida</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extract's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helminthicidal</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potentials and its suppression of metabolic enzymes in </a:t>
            </a:r>
            <a:r>
              <a:rPr lang="en-US" sz="1800" b="1" i="1" kern="100" dirty="0">
                <a:effectLst/>
                <a:latin typeface="Times New Roman" panose="02020603050405020304" pitchFamily="18" charset="0"/>
                <a:ea typeface="Calibri" panose="020F0502020204030204" pitchFamily="34" charset="0"/>
                <a:cs typeface="Times New Roman" panose="02020603050405020304" pitchFamily="18" charset="0"/>
              </a:rPr>
              <a:t>Fasciola </a:t>
            </a:r>
            <a:r>
              <a:rPr lang="en-US" sz="1800" b="1" i="1" kern="100" dirty="0" err="1">
                <a:effectLst/>
                <a:latin typeface="Times New Roman" panose="02020603050405020304" pitchFamily="18" charset="0"/>
                <a:ea typeface="Calibri" panose="020F0502020204030204" pitchFamily="34" charset="0"/>
                <a:cs typeface="Times New Roman" panose="02020603050405020304" pitchFamily="18" charset="0"/>
              </a:rPr>
              <a:t>gigantica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4649B4-EE99-86EC-8682-CDCBEA4B7008}"/>
              </a:ext>
            </a:extLst>
          </p:cNvPr>
          <p:cNvSpPr txBox="1"/>
          <p:nvPr/>
        </p:nvSpPr>
        <p:spPr>
          <a:xfrm>
            <a:off x="838200" y="1931980"/>
            <a:ext cx="1933526" cy="369332"/>
          </a:xfrm>
          <a:prstGeom prst="rect">
            <a:avLst/>
          </a:prstGeom>
          <a:noFill/>
        </p:spPr>
        <p:txBody>
          <a:bodyPr wrap="square" rtlCol="0">
            <a:spAutoFit/>
          </a:bodyPr>
          <a:lstStyle/>
          <a:p>
            <a:r>
              <a:rPr lang="en-US" b="1" dirty="0"/>
              <a:t>Graphical abstract</a:t>
            </a:r>
          </a:p>
        </p:txBody>
      </p:sp>
      <p:grpSp>
        <p:nvGrpSpPr>
          <p:cNvPr id="76" name="Group 75">
            <a:extLst>
              <a:ext uri="{FF2B5EF4-FFF2-40B4-BE49-F238E27FC236}">
                <a16:creationId xmlns:a16="http://schemas.microsoft.com/office/drawing/2014/main" id="{F8DB7550-31BC-E503-4E57-A073503D105F}"/>
              </a:ext>
            </a:extLst>
          </p:cNvPr>
          <p:cNvGrpSpPr/>
          <p:nvPr/>
        </p:nvGrpSpPr>
        <p:grpSpPr>
          <a:xfrm>
            <a:off x="1111449" y="2743200"/>
            <a:ext cx="6656439" cy="3300367"/>
            <a:chOff x="1111449" y="2743200"/>
            <a:chExt cx="6656439" cy="3300367"/>
          </a:xfrm>
        </p:grpSpPr>
        <p:grpSp>
          <p:nvGrpSpPr>
            <p:cNvPr id="58" name="Group 57">
              <a:extLst>
                <a:ext uri="{FF2B5EF4-FFF2-40B4-BE49-F238E27FC236}">
                  <a16:creationId xmlns:a16="http://schemas.microsoft.com/office/drawing/2014/main" id="{ED297B06-8059-9647-A98F-C1A546900CEA}"/>
                </a:ext>
              </a:extLst>
            </p:cNvPr>
            <p:cNvGrpSpPr/>
            <p:nvPr/>
          </p:nvGrpSpPr>
          <p:grpSpPr>
            <a:xfrm>
              <a:off x="1185284" y="2743200"/>
              <a:ext cx="6582604" cy="2457450"/>
              <a:chOff x="-829" y="0"/>
              <a:chExt cx="6582604" cy="2457450"/>
            </a:xfrm>
          </p:grpSpPr>
          <p:sp>
            <p:nvSpPr>
              <p:cNvPr id="59" name="Text Box 1">
                <a:extLst>
                  <a:ext uri="{FF2B5EF4-FFF2-40B4-BE49-F238E27FC236}">
                    <a16:creationId xmlns:a16="http://schemas.microsoft.com/office/drawing/2014/main" id="{260980E7-B50F-CA89-8F65-B5030FCA5DC3}"/>
                  </a:ext>
                </a:extLst>
              </p:cNvPr>
              <p:cNvSpPr txBox="1"/>
              <p:nvPr/>
            </p:nvSpPr>
            <p:spPr>
              <a:xfrm>
                <a:off x="4448175" y="447675"/>
                <a:ext cx="2133600" cy="1581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0" name="Text Box 2">
                <a:extLst>
                  <a:ext uri="{FF2B5EF4-FFF2-40B4-BE49-F238E27FC236}">
                    <a16:creationId xmlns:a16="http://schemas.microsoft.com/office/drawing/2014/main" id="{7DEC279A-FE0C-D172-F017-5C16B52BCA20}"/>
                  </a:ext>
                </a:extLst>
              </p:cNvPr>
              <p:cNvSpPr txBox="1"/>
              <p:nvPr/>
            </p:nvSpPr>
            <p:spPr>
              <a:xfrm>
                <a:off x="0" y="628650"/>
                <a:ext cx="1809750" cy="13144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Arrow Connector 60">
                <a:extLst>
                  <a:ext uri="{FF2B5EF4-FFF2-40B4-BE49-F238E27FC236}">
                    <a16:creationId xmlns:a16="http://schemas.microsoft.com/office/drawing/2014/main" id="{3F95A997-6671-1C74-5D7E-FB3D3FF6C9DC}"/>
                  </a:ext>
                </a:extLst>
              </p:cNvPr>
              <p:cNvCxnSpPr/>
              <p:nvPr/>
            </p:nvCxnSpPr>
            <p:spPr>
              <a:xfrm flipV="1">
                <a:off x="1743075" y="657225"/>
                <a:ext cx="2790825"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D1D28DF0-C6DA-434D-2DCC-C5F2A281D4CF}"/>
                  </a:ext>
                </a:extLst>
              </p:cNvPr>
              <p:cNvCxnSpPr/>
              <p:nvPr/>
            </p:nvCxnSpPr>
            <p:spPr>
              <a:xfrm flipV="1">
                <a:off x="1771650" y="1095375"/>
                <a:ext cx="2762250" cy="4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5F4FB81-200A-16BD-ADBE-689BE13650A1}"/>
                  </a:ext>
                </a:extLst>
              </p:cNvPr>
              <p:cNvCxnSpPr/>
              <p:nvPr/>
            </p:nvCxnSpPr>
            <p:spPr>
              <a:xfrm flipV="1">
                <a:off x="1762125" y="1381125"/>
                <a:ext cx="2762250" cy="4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D2F3570-6CE1-62E6-22DD-B567DE25A72F}"/>
                  </a:ext>
                </a:extLst>
              </p:cNvPr>
              <p:cNvCxnSpPr/>
              <p:nvPr/>
            </p:nvCxnSpPr>
            <p:spPr>
              <a:xfrm>
                <a:off x="1771650" y="1685925"/>
                <a:ext cx="2752725" cy="135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 Box 6">
                <a:extLst>
                  <a:ext uri="{FF2B5EF4-FFF2-40B4-BE49-F238E27FC236}">
                    <a16:creationId xmlns:a16="http://schemas.microsoft.com/office/drawing/2014/main" id="{A23704DE-A3B2-BE24-CA17-8418EF6200FE}"/>
                  </a:ext>
                </a:extLst>
              </p:cNvPr>
              <p:cNvSpPr txBox="1"/>
              <p:nvPr/>
            </p:nvSpPr>
            <p:spPr>
              <a:xfrm>
                <a:off x="2190750" y="904875"/>
                <a:ext cx="16478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Increase in mortality rate</a:t>
                </a:r>
              </a:p>
            </p:txBody>
          </p:sp>
          <p:sp>
            <p:nvSpPr>
              <p:cNvPr id="66" name="Text Box 6">
                <a:extLst>
                  <a:ext uri="{FF2B5EF4-FFF2-40B4-BE49-F238E27FC236}">
                    <a16:creationId xmlns:a16="http://schemas.microsoft.com/office/drawing/2014/main" id="{1F0217FC-10ED-657C-554B-FFD4B14A08E7}"/>
                  </a:ext>
                </a:extLst>
              </p:cNvPr>
              <p:cNvSpPr txBox="1"/>
              <p:nvPr/>
            </p:nvSpPr>
            <p:spPr>
              <a:xfrm rot="21280793">
                <a:off x="1819275" y="514350"/>
                <a:ext cx="2933700"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Decrease in the activity of glycolytic enzymes</a:t>
                </a:r>
              </a:p>
            </p:txBody>
          </p:sp>
          <p:sp>
            <p:nvSpPr>
              <p:cNvPr id="67" name="Text Box 10">
                <a:extLst>
                  <a:ext uri="{FF2B5EF4-FFF2-40B4-BE49-F238E27FC236}">
                    <a16:creationId xmlns:a16="http://schemas.microsoft.com/office/drawing/2014/main" id="{B630A10D-D01E-B4CE-0603-BC36823E451D}"/>
                  </a:ext>
                </a:extLst>
              </p:cNvPr>
              <p:cNvSpPr txBox="1"/>
              <p:nvPr/>
            </p:nvSpPr>
            <p:spPr>
              <a:xfrm>
                <a:off x="1704975" y="0"/>
                <a:ext cx="2505075" cy="4381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Helminthicidal properties and effects on metabolic enzymes</a:t>
                </a:r>
              </a:p>
            </p:txBody>
          </p:sp>
          <p:sp>
            <p:nvSpPr>
              <p:cNvPr id="68" name="Speech Bubble: Oval 67">
                <a:extLst>
                  <a:ext uri="{FF2B5EF4-FFF2-40B4-BE49-F238E27FC236}">
                    <a16:creationId xmlns:a16="http://schemas.microsoft.com/office/drawing/2014/main" id="{7D02F2D5-E36F-0E31-DD7B-C73B411C8BD4}"/>
                  </a:ext>
                </a:extLst>
              </p:cNvPr>
              <p:cNvSpPr/>
              <p:nvPr/>
            </p:nvSpPr>
            <p:spPr>
              <a:xfrm rot="10800000">
                <a:off x="1733550" y="209550"/>
                <a:ext cx="45719" cy="1476375"/>
              </a:xfrm>
              <a:prstGeom prst="wedgeEllipseCallout">
                <a:avLst>
                  <a:gd name="adj1" fmla="val 21421"/>
                  <a:gd name="adj2" fmla="val 37632"/>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kern="100">
                    <a:effectLst/>
                    <a:ea typeface="Calibri" panose="020F0502020204030204" pitchFamily="34" charset="0"/>
                    <a:cs typeface="Times New Roman" panose="02020603050405020304" pitchFamily="18" charset="0"/>
                  </a:rPr>
                  <a:t> </a:t>
                </a:r>
              </a:p>
            </p:txBody>
          </p:sp>
          <p:sp>
            <p:nvSpPr>
              <p:cNvPr id="69" name="Text Box 6">
                <a:extLst>
                  <a:ext uri="{FF2B5EF4-FFF2-40B4-BE49-F238E27FC236}">
                    <a16:creationId xmlns:a16="http://schemas.microsoft.com/office/drawing/2014/main" id="{A2F209F4-50C6-91DC-B423-130CD696EBAB}"/>
                  </a:ext>
                </a:extLst>
              </p:cNvPr>
              <p:cNvSpPr txBox="1"/>
              <p:nvPr/>
            </p:nvSpPr>
            <p:spPr>
              <a:xfrm>
                <a:off x="2181225" y="1200150"/>
                <a:ext cx="1647825"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Decrease in motility rate</a:t>
                </a:r>
              </a:p>
            </p:txBody>
          </p:sp>
          <p:sp>
            <p:nvSpPr>
              <p:cNvPr id="70" name="Text Box 6">
                <a:extLst>
                  <a:ext uri="{FF2B5EF4-FFF2-40B4-BE49-F238E27FC236}">
                    <a16:creationId xmlns:a16="http://schemas.microsoft.com/office/drawing/2014/main" id="{DDED244C-FF2A-F551-7061-0D56405BB090}"/>
                  </a:ext>
                </a:extLst>
              </p:cNvPr>
              <p:cNvSpPr txBox="1"/>
              <p:nvPr/>
            </p:nvSpPr>
            <p:spPr>
              <a:xfrm rot="190532">
                <a:off x="1714500" y="1514475"/>
                <a:ext cx="2933700" cy="323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Decrease in the activity of Kreb’s cycle enzymes</a:t>
                </a:r>
              </a:p>
            </p:txBody>
          </p:sp>
          <p:sp>
            <p:nvSpPr>
              <p:cNvPr id="71" name="Text Box 6">
                <a:extLst>
                  <a:ext uri="{FF2B5EF4-FFF2-40B4-BE49-F238E27FC236}">
                    <a16:creationId xmlns:a16="http://schemas.microsoft.com/office/drawing/2014/main" id="{5A5CE1C3-A697-66AA-A054-6B2FDDFF9E67}"/>
                  </a:ext>
                </a:extLst>
              </p:cNvPr>
              <p:cNvSpPr txBox="1"/>
              <p:nvPr/>
            </p:nvSpPr>
            <p:spPr>
              <a:xfrm>
                <a:off x="-829" y="1933575"/>
                <a:ext cx="1809750"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Leaf extracts of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Picralima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nitida </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 Durand &amp; H. Durant</a:t>
                </a:r>
              </a:p>
            </p:txBody>
          </p:sp>
          <p:sp>
            <p:nvSpPr>
              <p:cNvPr id="72" name="Text Box 6">
                <a:extLst>
                  <a:ext uri="{FF2B5EF4-FFF2-40B4-BE49-F238E27FC236}">
                    <a16:creationId xmlns:a16="http://schemas.microsoft.com/office/drawing/2014/main" id="{242126EC-B8E2-6706-C8C3-E83F04715DFC}"/>
                  </a:ext>
                </a:extLst>
              </p:cNvPr>
              <p:cNvSpPr txBox="1"/>
              <p:nvPr/>
            </p:nvSpPr>
            <p:spPr>
              <a:xfrm>
                <a:off x="4600575" y="2019300"/>
                <a:ext cx="1590675" cy="4381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kern="100">
                    <a:effectLst/>
                    <a:latin typeface="Calibri" panose="020F0502020204030204" pitchFamily="34" charset="0"/>
                    <a:ea typeface="Calibri" panose="020F0502020204030204" pitchFamily="34" charset="0"/>
                    <a:cs typeface="Times New Roman" panose="02020603050405020304" pitchFamily="18" charset="0"/>
                  </a:rPr>
                  <a:t>Adult </a:t>
                </a:r>
                <a:r>
                  <a:rPr lang="en-US" sz="1100" i="1" kern="100">
                    <a:effectLst/>
                    <a:latin typeface="Calibri" panose="020F0502020204030204" pitchFamily="34" charset="0"/>
                    <a:ea typeface="Calibri" panose="020F0502020204030204" pitchFamily="34" charset="0"/>
                    <a:cs typeface="Times New Roman" panose="02020603050405020304" pitchFamily="18" charset="0"/>
                  </a:rPr>
                  <a:t>Fasciola gigantica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73" name="Picture 72">
              <a:extLst>
                <a:ext uri="{FF2B5EF4-FFF2-40B4-BE49-F238E27FC236}">
                  <a16:creationId xmlns:a16="http://schemas.microsoft.com/office/drawing/2014/main" id="{7737AFE8-0B40-8B33-DE79-7026C14201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449" y="3367133"/>
              <a:ext cx="1763395" cy="1295400"/>
            </a:xfrm>
            <a:prstGeom prst="rect">
              <a:avLst/>
            </a:prstGeom>
            <a:noFill/>
            <a:ln>
              <a:noFill/>
            </a:ln>
          </p:spPr>
        </p:pic>
        <p:pic>
          <p:nvPicPr>
            <p:cNvPr id="74" name="Picture 73">
              <a:extLst>
                <a:ext uri="{FF2B5EF4-FFF2-40B4-BE49-F238E27FC236}">
                  <a16:creationId xmlns:a16="http://schemas.microsoft.com/office/drawing/2014/main" id="{3956E435-DC48-E5C8-3D4D-7304383EE5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412" t="4064" r="8794" b="5662"/>
            <a:stretch/>
          </p:blipFill>
          <p:spPr bwMode="auto">
            <a:xfrm>
              <a:off x="5792453" y="3239178"/>
              <a:ext cx="1871345" cy="1492885"/>
            </a:xfrm>
            <a:prstGeom prst="rect">
              <a:avLst/>
            </a:prstGeom>
            <a:noFill/>
            <a:ln>
              <a:noFill/>
            </a:ln>
            <a:extLst>
              <a:ext uri="{53640926-AAD7-44D8-BBD7-CCE9431645EC}">
                <a14:shadowObscured xmlns:a14="http://schemas.microsoft.com/office/drawing/2010/main"/>
              </a:ext>
            </a:extLst>
          </p:spPr>
        </p:pic>
        <p:sp>
          <p:nvSpPr>
            <p:cNvPr id="75" name="Text Box 1">
              <a:extLst>
                <a:ext uri="{FF2B5EF4-FFF2-40B4-BE49-F238E27FC236}">
                  <a16:creationId xmlns:a16="http://schemas.microsoft.com/office/drawing/2014/main" id="{F5E41789-DC68-A49C-A82C-077F97550D37}"/>
                </a:ext>
              </a:extLst>
            </p:cNvPr>
            <p:cNvSpPr txBox="1"/>
            <p:nvPr/>
          </p:nvSpPr>
          <p:spPr>
            <a:xfrm>
              <a:off x="2688816" y="5072017"/>
              <a:ext cx="3257550" cy="9715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Calibri" panose="020F0502020204030204" pitchFamily="34" charset="0"/>
                </a:rPr>
                <a:t>Conclusion</a:t>
              </a:r>
              <a:r>
                <a:rPr lang="en-US" sz="1100" kern="100" dirty="0">
                  <a:effectLst/>
                  <a:latin typeface="Calibri" panose="020F0502020204030204" pitchFamily="34" charset="0"/>
                  <a:ea typeface="Calibri" panose="020F0502020204030204" pitchFamily="34" charset="0"/>
                  <a:cs typeface="Calibri" panose="020F0502020204030204" pitchFamily="34" charset="0"/>
                </a:rPr>
                <a:t>: The decrease in the glycolytic enzyme levels suggests that </a:t>
              </a:r>
              <a:r>
                <a:rPr lang="en-US" sz="1100" i="1" kern="100" dirty="0">
                  <a:effectLst/>
                  <a:latin typeface="Calibri" panose="020F0502020204030204" pitchFamily="34" charset="0"/>
                  <a:ea typeface="Calibri" panose="020F0502020204030204" pitchFamily="34" charset="0"/>
                  <a:cs typeface="Calibri" panose="020F0502020204030204" pitchFamily="34" charset="0"/>
                </a:rPr>
                <a:t>P. nitida</a:t>
              </a:r>
              <a:r>
                <a:rPr lang="en-US" sz="1100" kern="100" dirty="0">
                  <a:effectLst/>
                  <a:latin typeface="Calibri" panose="020F0502020204030204" pitchFamily="34" charset="0"/>
                  <a:ea typeface="Calibri" panose="020F0502020204030204" pitchFamily="34" charset="0"/>
                  <a:cs typeface="Calibri" panose="020F0502020204030204" pitchFamily="34" charset="0"/>
                </a:rPr>
                <a:t> extract exhibited </a:t>
              </a:r>
              <a:r>
                <a:rPr lang="en-US" sz="1100" kern="100" dirty="0" err="1">
                  <a:effectLst/>
                  <a:latin typeface="Calibri" panose="020F0502020204030204" pitchFamily="34" charset="0"/>
                  <a:ea typeface="Calibri" panose="020F0502020204030204" pitchFamily="34" charset="0"/>
                  <a:cs typeface="Calibri" panose="020F0502020204030204" pitchFamily="34" charset="0"/>
                </a:rPr>
                <a:t>helminthicidal</a:t>
              </a:r>
              <a:r>
                <a:rPr lang="en-US" sz="1100" kern="100" dirty="0">
                  <a:effectLst/>
                  <a:latin typeface="Calibri" panose="020F0502020204030204" pitchFamily="34" charset="0"/>
                  <a:ea typeface="Calibri" panose="020F0502020204030204" pitchFamily="34" charset="0"/>
                  <a:cs typeface="Calibri" panose="020F0502020204030204" pitchFamily="34" charset="0"/>
                </a:rPr>
                <a:t> property by decreasing the liver fluke metabolic rate, offering a target for pharmacological intervention.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76200" y="1135139"/>
            <a:ext cx="8991600" cy="5388783"/>
          </a:xfrm>
          <a:prstGeom prst="rect">
            <a:avLst/>
          </a:prstGeom>
          <a:noFill/>
        </p:spPr>
        <p:txBody>
          <a:bodyPr wrap="square" rtlCol="0">
            <a:spAutoFit/>
          </a:bodyPr>
          <a:lstStyle/>
          <a:p>
            <a:pPr marL="1828800" marR="0" indent="457200">
              <a:lnSpc>
                <a:spcPct val="107000"/>
              </a:lnSpc>
              <a:spcBef>
                <a:spcPts val="0"/>
              </a:spcBef>
              <a:spcAft>
                <a:spcPts val="800"/>
              </a:spcAft>
            </a:pPr>
            <a:r>
              <a:rPr lang="en-US" sz="1600" b="1" kern="100" dirty="0">
                <a:latin typeface="Times New Roman" panose="02020603050405020304" pitchFamily="18" charset="0"/>
                <a:ea typeface="Calibri" panose="020F0502020204030204" pitchFamily="34" charset="0"/>
                <a:cs typeface="Times New Roman" panose="02020603050405020304" pitchFamily="18" charset="0"/>
              </a:rPr>
              <a:t>Abstract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Alternative treatment modalities are being sought after reports of rising anthelminthic medication µresistance and their combination. This study looked at the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helminthicidal</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and inhibitory effects of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Picralima</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 nitida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T. Durand &amp; H. Durand extracts on a few targets for metabolic enzymes in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Fasciola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 complete Randomized Design (CRD) of 13 treatments duplicated three times with six adult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F.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in each replicate was used. Group A had no treatment (experimental control) and received no extracts at all. Mebendazole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Mevadex</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50 µg/mL, was administered to Group B-E as the standard control. The experimental groups F–I and J–M received treatments with water and methanol extracts of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leaf, respectively. Percentage mortality, motility, and impact of the extracts on some metabolic enzymes were assayed.  At the third hour of exposure, all test groups'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F.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mortality levels significantly increased (p &lt; 0.05) compared to the control. At 600 µg/mL concentration, the methanol fraction had a greatest death rate of 94.4% (n = 17) in 3 hours. In comparison to the control, there was a substantial drop in glycolytic enzymes (p &lt; 0.05). Hexokinase (1.92 ± 0.09 U/g at 150 µg/ml), Pyruvate kinase (5.88 ± 0.91 U/g at 600 µg/ml), and Glucose Phosphate Isomerase (4.22 ± 0.68 U/g at 600 µg/ml) all showed greater effects in the aqueous fraction. The trend was independent of concentration. The decrease in the glycolytic enzyme levels suggests that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extract exhibited </a:t>
            </a:r>
            <a:r>
              <a:rPr lang="en-US" sz="1600" kern="100" dirty="0" err="1">
                <a:effectLst/>
                <a:latin typeface="Times New Roman" panose="02020603050405020304" pitchFamily="18" charset="0"/>
                <a:ea typeface="Calibri" panose="020F0502020204030204" pitchFamily="34" charset="0"/>
                <a:cs typeface="Times New Roman" panose="02020603050405020304" pitchFamily="18" charset="0"/>
              </a:rPr>
              <a:t>helminthicidal</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property by decreasing the liver fluke metabolic rate, offering a target for pharmacological intervention.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600" b="1" kern="100" dirty="0">
                <a:effectLst/>
                <a:latin typeface="Times New Roman" panose="02020603050405020304" pitchFamily="18" charset="0"/>
                <a:ea typeface="Calibri" panose="020F0502020204030204" pitchFamily="34" charset="0"/>
                <a:cs typeface="Times New Roman" panose="02020603050405020304" pitchFamily="18" charset="0"/>
              </a:rPr>
              <a:t>Keywords</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Anthelminthic;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F. </a:t>
            </a:r>
            <a:r>
              <a:rPr lang="en-US" sz="1600" i="1" kern="100"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percentage motility; flukes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600"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304800" y="1246318"/>
            <a:ext cx="8534400" cy="5185394"/>
          </a:xfrm>
          <a:prstGeom prst="rect">
            <a:avLst/>
          </a:prstGeom>
          <a:noFill/>
        </p:spPr>
        <p:txBody>
          <a:bodyPr wrap="square" rtlCol="0">
            <a:spAutoFit/>
          </a:bodyPr>
          <a:lstStyle/>
          <a:p>
            <a:r>
              <a:rPr lang="fr-FR" sz="1400" b="1" dirty="0"/>
              <a:t>Introduction</a:t>
            </a:r>
            <a:endParaRPr lang="en-US"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Tropical African nations like Cameroon, the Republic of Congo, Zaire, Uganda, the Ivory Coast, Benin, Gabon, and Nigeria are home to </a:t>
            </a:r>
            <a:r>
              <a:rPr lang="en-US" sz="1400" i="1" kern="100" dirty="0" err="1">
                <a:effectLst/>
                <a:latin typeface="Times New Roman" panose="02020603050405020304" pitchFamily="18" charset="0"/>
                <a:ea typeface="Calibri" panose="020F0502020204030204" pitchFamily="34" charset="0"/>
                <a:cs typeface="Times New Roman" panose="02020603050405020304" pitchFamily="18" charset="0"/>
              </a:rPr>
              <a:t>Picralima</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 nitida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T. Durand &amp; H. </a:t>
            </a:r>
            <a:r>
              <a:rPr lang="en-US" sz="1400" kern="100" dirty="0">
                <a:latin typeface="Times New Roman" panose="02020603050405020304" pitchFamily="18" charset="0"/>
                <a:ea typeface="Calibri" panose="020F0502020204030204" pitchFamily="34" charset="0"/>
                <a:cs typeface="Times New Roman" panose="02020603050405020304" pitchFamily="18" charset="0"/>
              </a:rPr>
              <a:t>Durand</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There are numerous applications for </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P. nitida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in traditional African medicine. Alkaloids, tannins, flavonoids, and saponins are among the notable phytocompounds found in substantial concentrations in the leaves of this plant.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Growing interest in using plant sources as therapeutic options for treating infectious diseases has been fueled by a number of factors, including an inadequate drug supply, expensive treatment, unfavorable side effects of many allopathic medicines, and the emergence of drug resistance to currently used medications.  </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Fasciola </a:t>
            </a:r>
            <a:r>
              <a:rPr lang="en-US" sz="1400" i="1" kern="100"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is a trematode that mostly infects domestic and wild ruminants (sheep, cattle, and goats) and causes fascioliasis in humans.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There has already been a lot of interest in research on medicinal plants' anti-fascioliasis capabilities.  Some plants have shown potential benefits (as anthelminthic agents) against </a:t>
            </a:r>
            <a:r>
              <a:rPr lang="en-GB" sz="1400" i="1" kern="100" dirty="0">
                <a:effectLst/>
                <a:latin typeface="Times New Roman" panose="02020603050405020304" pitchFamily="18" charset="0"/>
                <a:ea typeface="Calibri" panose="020F0502020204030204" pitchFamily="34" charset="0"/>
                <a:cs typeface="Times New Roman" panose="02020603050405020304" pitchFamily="18" charset="0"/>
              </a:rPr>
              <a:t>F. </a:t>
            </a:r>
            <a:r>
              <a:rPr lang="en-GB" sz="1400" i="1" kern="100"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 including </a:t>
            </a:r>
            <a:r>
              <a:rPr lang="en-GB" sz="1400" i="1" kern="100" dirty="0">
                <a:effectLst/>
                <a:latin typeface="Times New Roman" panose="02020603050405020304" pitchFamily="18" charset="0"/>
                <a:ea typeface="Calibri" panose="020F0502020204030204" pitchFamily="34" charset="0"/>
                <a:cs typeface="Times New Roman" panose="02020603050405020304" pitchFamily="18" charset="0"/>
              </a:rPr>
              <a:t>Piper </a:t>
            </a:r>
            <a:r>
              <a:rPr lang="en-GB" sz="1400" i="1" kern="100" dirty="0" err="1">
                <a:effectLst/>
                <a:latin typeface="Times New Roman" panose="02020603050405020304" pitchFamily="18" charset="0"/>
                <a:ea typeface="Calibri" panose="020F0502020204030204" pitchFamily="34" charset="0"/>
                <a:cs typeface="Times New Roman" panose="02020603050405020304" pitchFamily="18" charset="0"/>
              </a:rPr>
              <a:t>auritum</a:t>
            </a:r>
            <a:r>
              <a:rPr lang="en-GB" sz="14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400" kern="100" dirty="0" err="1">
                <a:effectLst/>
                <a:latin typeface="Times New Roman" panose="02020603050405020304" pitchFamily="18" charset="0"/>
                <a:ea typeface="Calibri" panose="020F0502020204030204" pitchFamily="34" charset="0"/>
                <a:cs typeface="Times New Roman" panose="02020603050405020304" pitchFamily="18" charset="0"/>
              </a:rPr>
              <a:t>Kunth</a:t>
            </a: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400" i="1" kern="100" dirty="0">
                <a:effectLst/>
                <a:latin typeface="Times New Roman" panose="02020603050405020304" pitchFamily="18" charset="0"/>
                <a:ea typeface="Calibri" panose="020F0502020204030204" pitchFamily="34" charset="0"/>
                <a:cs typeface="Times New Roman" panose="02020603050405020304" pitchFamily="18" charset="0"/>
              </a:rPr>
              <a:t>Allium sativum </a:t>
            </a: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L., </a:t>
            </a:r>
            <a:r>
              <a:rPr lang="en-GB" sz="1400" i="1" kern="100" dirty="0">
                <a:effectLst/>
                <a:latin typeface="Times New Roman" panose="02020603050405020304" pitchFamily="18" charset="0"/>
                <a:ea typeface="Calibri" panose="020F0502020204030204" pitchFamily="34" charset="0"/>
                <a:cs typeface="Times New Roman" panose="02020603050405020304" pitchFamily="18" charset="0"/>
              </a:rPr>
              <a:t>Lantana camara </a:t>
            </a: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L., </a:t>
            </a:r>
            <a:r>
              <a:rPr lang="en-GB" sz="1400" i="1" kern="100" dirty="0">
                <a:effectLst/>
                <a:latin typeface="Times New Roman" panose="02020603050405020304" pitchFamily="18" charset="0"/>
                <a:ea typeface="Calibri" panose="020F0502020204030204" pitchFamily="34" charset="0"/>
                <a:cs typeface="Times New Roman" panose="02020603050405020304" pitchFamily="18" charset="0"/>
              </a:rPr>
              <a:t>Artemisia Mexicana </a:t>
            </a: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Wild., and </a:t>
            </a:r>
            <a:r>
              <a:rPr lang="en-GB" sz="1400" i="1" kern="100" dirty="0">
                <a:effectLst/>
                <a:latin typeface="Times New Roman" panose="02020603050405020304" pitchFamily="18" charset="0"/>
                <a:ea typeface="Calibri" panose="020F0502020204030204" pitchFamily="34" charset="0"/>
                <a:cs typeface="Times New Roman" panose="02020603050405020304" pitchFamily="18" charset="0"/>
              </a:rPr>
              <a:t>Cajanus </a:t>
            </a:r>
            <a:r>
              <a:rPr lang="en-GB" sz="1400" i="1" kern="100" dirty="0" err="1">
                <a:effectLst/>
                <a:latin typeface="Times New Roman" panose="02020603050405020304" pitchFamily="18" charset="0"/>
                <a:ea typeface="Calibri" panose="020F0502020204030204" pitchFamily="34" charset="0"/>
                <a:cs typeface="Times New Roman" panose="02020603050405020304" pitchFamily="18" charset="0"/>
              </a:rPr>
              <a:t>cajan</a:t>
            </a:r>
            <a:r>
              <a:rPr lang="en-GB" sz="14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(L.) </a:t>
            </a:r>
            <a:r>
              <a:rPr lang="en-GB" sz="1400" kern="100" dirty="0" err="1">
                <a:effectLst/>
                <a:latin typeface="Times New Roman" panose="02020603050405020304" pitchFamily="18" charset="0"/>
                <a:ea typeface="Calibri" panose="020F0502020204030204" pitchFamily="34" charset="0"/>
                <a:cs typeface="Times New Roman" panose="02020603050405020304" pitchFamily="18" charset="0"/>
              </a:rPr>
              <a:t>Huth</a:t>
            </a: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Previous research has demonstrated that the interruption of the mitochondrial electron transport chain causes cellular alterations in mice with fascioliasis. Similar to other illnesses, </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F. </a:t>
            </a:r>
            <a:r>
              <a:rPr lang="en-US" sz="1400" i="1" kern="100"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has developed ways to change, deceive, and evade the host immune system. As a result, the organism undergoes metabolic and physiological changes both in vivo and post-mortem. The damaged enzymes and metabolic pathways must be identified, though.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The aim of this study is to assess the </a:t>
            </a:r>
            <a:r>
              <a:rPr lang="en-GB" sz="1400" kern="100" dirty="0" err="1">
                <a:effectLst/>
                <a:latin typeface="Times New Roman" panose="02020603050405020304" pitchFamily="18" charset="0"/>
                <a:ea typeface="Calibri" panose="020F0502020204030204" pitchFamily="34" charset="0"/>
                <a:cs typeface="Times New Roman" panose="02020603050405020304" pitchFamily="18" charset="0"/>
              </a:rPr>
              <a:t>helminthicidal</a:t>
            </a: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 effect of </a:t>
            </a:r>
            <a:r>
              <a:rPr lang="en-GB" sz="1400" i="1" kern="100"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 leaf extracts on </a:t>
            </a:r>
            <a:r>
              <a:rPr lang="en-GB" sz="1400" i="1" kern="100" dirty="0">
                <a:effectLst/>
                <a:latin typeface="Times New Roman" panose="02020603050405020304" pitchFamily="18" charset="0"/>
                <a:ea typeface="Calibri" panose="020F0502020204030204" pitchFamily="34" charset="0"/>
                <a:cs typeface="Times New Roman" panose="02020603050405020304" pitchFamily="18" charset="0"/>
              </a:rPr>
              <a:t>F. </a:t>
            </a:r>
            <a:r>
              <a:rPr lang="en-GB" sz="1400" i="1" kern="100"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GB" sz="1400" kern="100" dirty="0">
                <a:effectLst/>
                <a:latin typeface="Times New Roman" panose="02020603050405020304" pitchFamily="18" charset="0"/>
                <a:ea typeface="Calibri" panose="020F0502020204030204" pitchFamily="34" charset="0"/>
                <a:cs typeface="Times New Roman" panose="02020603050405020304" pitchFamily="18" charset="0"/>
              </a:rPr>
              <a:t> on acute toxicity, mortality, and motility studies and then the inhibitory effect of the extract on metabolic machinery of the parasite.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400" b="1" dirty="0"/>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712764" y="1081682"/>
            <a:ext cx="1219200" cy="461665"/>
          </a:xfrm>
          <a:prstGeom prst="rect">
            <a:avLst/>
          </a:prstGeom>
          <a:noFill/>
        </p:spPr>
        <p:txBody>
          <a:bodyPr wrap="square" rtlCol="0">
            <a:spAutoFit/>
          </a:bodyPr>
          <a:lstStyle/>
          <a:p>
            <a:r>
              <a:rPr lang="fr-FR" sz="2400" b="1" dirty="0" err="1"/>
              <a:t>Results</a:t>
            </a:r>
            <a:r>
              <a:rPr lang="fr-FR" sz="2400" b="1" dirty="0"/>
              <a:t> </a:t>
            </a:r>
          </a:p>
        </p:txBody>
      </p:sp>
      <p:sp>
        <p:nvSpPr>
          <p:cNvPr id="5" name="TextBox 4">
            <a:extLst>
              <a:ext uri="{FF2B5EF4-FFF2-40B4-BE49-F238E27FC236}">
                <a16:creationId xmlns:a16="http://schemas.microsoft.com/office/drawing/2014/main" id="{3426E847-7E04-AA08-88DB-7D8754B1C55C}"/>
              </a:ext>
            </a:extLst>
          </p:cNvPr>
          <p:cNvSpPr txBox="1"/>
          <p:nvPr/>
        </p:nvSpPr>
        <p:spPr>
          <a:xfrm>
            <a:off x="902677" y="1655358"/>
            <a:ext cx="7338646" cy="342786"/>
          </a:xfrm>
          <a:prstGeom prst="rect">
            <a:avLst/>
          </a:prstGeom>
          <a:noFill/>
        </p:spPr>
        <p:txBody>
          <a:bodyPr wrap="square">
            <a:spAutoFit/>
          </a:bodyPr>
          <a:lstStyle/>
          <a:p>
            <a:pPr marL="0" marR="0">
              <a:lnSpc>
                <a:spcPct val="107000"/>
              </a:lnSpc>
              <a:spcBef>
                <a:spcPts val="0"/>
              </a:spcBef>
              <a:spcAft>
                <a:spcPts val="800"/>
              </a:spcAft>
            </a:pP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Table 1: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Qualitative and quantitative phytochemical constituents of </a:t>
            </a:r>
            <a:r>
              <a:rPr lang="en-GB" sz="1600" i="1"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extracts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6EF0F246-D6C3-B966-CB02-CA180128C5BD}"/>
              </a:ext>
            </a:extLst>
          </p:cNvPr>
          <p:cNvGraphicFramePr>
            <a:graphicFrameLocks noGrp="1"/>
          </p:cNvGraphicFramePr>
          <p:nvPr>
            <p:extLst>
              <p:ext uri="{D42A27DB-BD31-4B8C-83A1-F6EECF244321}">
                <p14:modId xmlns:p14="http://schemas.microsoft.com/office/powerpoint/2010/main" val="121233243"/>
              </p:ext>
            </p:extLst>
          </p:nvPr>
        </p:nvGraphicFramePr>
        <p:xfrm>
          <a:off x="206746" y="2038634"/>
          <a:ext cx="8829824" cy="3953029"/>
        </p:xfrm>
        <a:graphic>
          <a:graphicData uri="http://schemas.openxmlformats.org/drawingml/2006/table">
            <a:tbl>
              <a:tblPr firstRow="1" firstCol="1" bandRow="1">
                <a:tableStyleId>{5C22544A-7EE6-4342-B048-85BDC9FD1C3A}</a:tableStyleId>
              </a:tblPr>
              <a:tblGrid>
                <a:gridCol w="1571409">
                  <a:extLst>
                    <a:ext uri="{9D8B030D-6E8A-4147-A177-3AD203B41FA5}">
                      <a16:colId xmlns:a16="http://schemas.microsoft.com/office/drawing/2014/main" val="3128714062"/>
                    </a:ext>
                  </a:extLst>
                </a:gridCol>
                <a:gridCol w="1343597">
                  <a:extLst>
                    <a:ext uri="{9D8B030D-6E8A-4147-A177-3AD203B41FA5}">
                      <a16:colId xmlns:a16="http://schemas.microsoft.com/office/drawing/2014/main" val="304406986"/>
                    </a:ext>
                  </a:extLst>
                </a:gridCol>
                <a:gridCol w="2173368">
                  <a:extLst>
                    <a:ext uri="{9D8B030D-6E8A-4147-A177-3AD203B41FA5}">
                      <a16:colId xmlns:a16="http://schemas.microsoft.com/office/drawing/2014/main" val="4239851869"/>
                    </a:ext>
                  </a:extLst>
                </a:gridCol>
                <a:gridCol w="1223870">
                  <a:extLst>
                    <a:ext uri="{9D8B030D-6E8A-4147-A177-3AD203B41FA5}">
                      <a16:colId xmlns:a16="http://schemas.microsoft.com/office/drawing/2014/main" val="3716672089"/>
                    </a:ext>
                  </a:extLst>
                </a:gridCol>
                <a:gridCol w="2293093">
                  <a:extLst>
                    <a:ext uri="{9D8B030D-6E8A-4147-A177-3AD203B41FA5}">
                      <a16:colId xmlns:a16="http://schemas.microsoft.com/office/drawing/2014/main" val="2220164561"/>
                    </a:ext>
                  </a:extLst>
                </a:gridCol>
                <a:gridCol w="224487">
                  <a:extLst>
                    <a:ext uri="{9D8B030D-6E8A-4147-A177-3AD203B41FA5}">
                      <a16:colId xmlns:a16="http://schemas.microsoft.com/office/drawing/2014/main" val="3942254487"/>
                    </a:ext>
                  </a:extLst>
                </a:gridCol>
              </a:tblGrid>
              <a:tr h="521782">
                <a:tc>
                  <a:txBody>
                    <a:bodyPr/>
                    <a:lstStyle/>
                    <a:p>
                      <a:pPr marL="0" marR="0">
                        <a:lnSpc>
                          <a:spcPct val="107000"/>
                        </a:lnSpc>
                        <a:spcBef>
                          <a:spcPts val="0"/>
                        </a:spcBef>
                        <a:spcAft>
                          <a:spcPts val="0"/>
                        </a:spcAft>
                      </a:pPr>
                      <a:r>
                        <a:rPr lang="en-GB" sz="1200">
                          <a:effectLst/>
                        </a:rPr>
                        <a:t>Phytochemicals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en-GB" sz="1200" dirty="0">
                          <a:effectLst/>
                        </a:rPr>
                        <a:t>Methanol extract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nSpc>
                          <a:spcPct val="107000"/>
                        </a:lnSpc>
                        <a:spcBef>
                          <a:spcPts val="0"/>
                        </a:spcBef>
                        <a:spcAft>
                          <a:spcPts val="0"/>
                        </a:spcAft>
                      </a:pPr>
                      <a:r>
                        <a:rPr lang="en-GB" sz="1200" dirty="0">
                          <a:effectLst/>
                        </a:rPr>
                        <a:t>Aqueous extract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89180589"/>
                  </a:ext>
                </a:extLst>
              </a:tr>
              <a:tr h="267333">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Qualitative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Quantitative (mg/100g)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Qualitative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Quantitative (mg/100g)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2239443"/>
                  </a:ext>
                </a:extLst>
              </a:tr>
              <a:tr h="351546">
                <a:tc>
                  <a:txBody>
                    <a:bodyPr/>
                    <a:lstStyle/>
                    <a:p>
                      <a:pPr marL="0" marR="0">
                        <a:lnSpc>
                          <a:spcPct val="150000"/>
                        </a:lnSpc>
                        <a:spcBef>
                          <a:spcPts val="0"/>
                        </a:spcBef>
                        <a:spcAft>
                          <a:spcPts val="0"/>
                        </a:spcAft>
                      </a:pPr>
                      <a:r>
                        <a:rPr lang="en-GB" sz="1200">
                          <a:effectLst/>
                        </a:rPr>
                        <a:t>Saponins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en-GB" sz="1200">
                          <a:effectLst/>
                        </a:rPr>
                        <a:t>0.088 ± 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507088923"/>
                  </a:ext>
                </a:extLst>
              </a:tr>
              <a:tr h="351546">
                <a:tc>
                  <a:txBody>
                    <a:bodyPr/>
                    <a:lstStyle/>
                    <a:p>
                      <a:pPr marL="0" marR="0">
                        <a:lnSpc>
                          <a:spcPct val="150000"/>
                        </a:lnSpc>
                        <a:spcBef>
                          <a:spcPts val="0"/>
                        </a:spcBef>
                        <a:spcAft>
                          <a:spcPts val="0"/>
                        </a:spcAft>
                      </a:pPr>
                      <a:r>
                        <a:rPr lang="en-GB" sz="1200">
                          <a:effectLst/>
                        </a:rPr>
                        <a:t>Glycosides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3.78 ± 0.03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1.78 ± 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9365071"/>
                  </a:ext>
                </a:extLst>
              </a:tr>
              <a:tr h="351546">
                <a:tc>
                  <a:txBody>
                    <a:bodyPr/>
                    <a:lstStyle/>
                    <a:p>
                      <a:pPr marL="0" marR="0">
                        <a:lnSpc>
                          <a:spcPct val="150000"/>
                        </a:lnSpc>
                        <a:spcBef>
                          <a:spcPts val="0"/>
                        </a:spcBef>
                        <a:spcAft>
                          <a:spcPts val="0"/>
                        </a:spcAft>
                      </a:pPr>
                      <a:r>
                        <a:rPr lang="en-GB" sz="1200">
                          <a:effectLst/>
                        </a:rPr>
                        <a:t>Reducing Sugar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111.41 ± 11.60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103.19 ± 0.33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65975914"/>
                  </a:ext>
                </a:extLst>
              </a:tr>
              <a:tr h="351546">
                <a:tc>
                  <a:txBody>
                    <a:bodyPr/>
                    <a:lstStyle/>
                    <a:p>
                      <a:pPr marL="0" marR="0">
                        <a:lnSpc>
                          <a:spcPct val="150000"/>
                        </a:lnSpc>
                        <a:spcBef>
                          <a:spcPts val="0"/>
                        </a:spcBef>
                        <a:spcAft>
                          <a:spcPts val="0"/>
                        </a:spcAft>
                      </a:pPr>
                      <a:r>
                        <a:rPr lang="en-GB" sz="1200">
                          <a:effectLst/>
                        </a:rPr>
                        <a:t>Alkaloids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211.39 ± 20.46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45118581"/>
                  </a:ext>
                </a:extLst>
              </a:tr>
              <a:tr h="351546">
                <a:tc>
                  <a:txBody>
                    <a:bodyPr/>
                    <a:lstStyle/>
                    <a:p>
                      <a:pPr marL="0" marR="0">
                        <a:lnSpc>
                          <a:spcPct val="150000"/>
                        </a:lnSpc>
                        <a:spcBef>
                          <a:spcPts val="0"/>
                        </a:spcBef>
                        <a:spcAft>
                          <a:spcPts val="0"/>
                        </a:spcAft>
                      </a:pPr>
                      <a:r>
                        <a:rPr lang="en-GB" sz="1200">
                          <a:effectLst/>
                        </a:rPr>
                        <a:t>Flavonoids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50.80 ± 1.51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192.41 ± 19.70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32012459"/>
                  </a:ext>
                </a:extLst>
              </a:tr>
              <a:tr h="351546">
                <a:tc>
                  <a:txBody>
                    <a:bodyPr/>
                    <a:lstStyle/>
                    <a:p>
                      <a:pPr marL="0" marR="0">
                        <a:lnSpc>
                          <a:spcPct val="150000"/>
                        </a:lnSpc>
                        <a:spcBef>
                          <a:spcPts val="0"/>
                        </a:spcBef>
                        <a:spcAft>
                          <a:spcPts val="0"/>
                        </a:spcAft>
                      </a:pPr>
                      <a:r>
                        <a:rPr lang="en-GB" sz="1200">
                          <a:effectLst/>
                        </a:rPr>
                        <a:t>Steroids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3.31 ± 0.40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3.91 ± 0.64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30364433"/>
                  </a:ext>
                </a:extLst>
              </a:tr>
              <a:tr h="351546">
                <a:tc>
                  <a:txBody>
                    <a:bodyPr/>
                    <a:lstStyle/>
                    <a:p>
                      <a:pPr marL="0" marR="0">
                        <a:lnSpc>
                          <a:spcPct val="150000"/>
                        </a:lnSpc>
                        <a:spcBef>
                          <a:spcPts val="0"/>
                        </a:spcBef>
                        <a:spcAft>
                          <a:spcPts val="0"/>
                        </a:spcAft>
                      </a:pPr>
                      <a:r>
                        <a:rPr lang="en-GB" sz="1200">
                          <a:effectLst/>
                        </a:rPr>
                        <a:t>Terpenoids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76.28 ± 1.45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50.69 ± 2.57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10801568"/>
                  </a:ext>
                </a:extLst>
              </a:tr>
              <a:tr h="351546">
                <a:tc>
                  <a:txBody>
                    <a:bodyPr/>
                    <a:lstStyle/>
                    <a:p>
                      <a:pPr marL="0" marR="0">
                        <a:lnSpc>
                          <a:spcPct val="150000"/>
                        </a:lnSpc>
                        <a:spcBef>
                          <a:spcPts val="0"/>
                        </a:spcBef>
                        <a:spcAft>
                          <a:spcPts val="0"/>
                        </a:spcAft>
                      </a:pPr>
                      <a:r>
                        <a:rPr lang="en-GB" sz="1200">
                          <a:effectLst/>
                        </a:rPr>
                        <a:t>Tannins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12.94 ± 0.51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11.80 ± 0.27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1821484"/>
                  </a:ext>
                </a:extLst>
              </a:tr>
              <a:tr h="351546">
                <a:tc>
                  <a:txBody>
                    <a:bodyPr/>
                    <a:lstStyle/>
                    <a:p>
                      <a:pPr marL="0" marR="0">
                        <a:lnSpc>
                          <a:spcPct val="150000"/>
                        </a:lnSpc>
                        <a:spcBef>
                          <a:spcPts val="0"/>
                        </a:spcBef>
                        <a:spcAft>
                          <a:spcPts val="0"/>
                        </a:spcAft>
                      </a:pPr>
                      <a:r>
                        <a:rPr lang="en-GB" sz="1200" dirty="0">
                          <a:effectLst/>
                        </a:rPr>
                        <a:t>Total Phenolics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4688.17±48.85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10.5 ± 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7257704"/>
                  </a:ext>
                </a:extLst>
              </a:tr>
            </a:tbl>
          </a:graphicData>
        </a:graphic>
      </p:graphicFrame>
      <p:sp>
        <p:nvSpPr>
          <p:cNvPr id="8" name="TextBox 7">
            <a:extLst>
              <a:ext uri="{FF2B5EF4-FFF2-40B4-BE49-F238E27FC236}">
                <a16:creationId xmlns:a16="http://schemas.microsoft.com/office/drawing/2014/main" id="{54D163E5-5239-4CBA-4B93-4A1B4BE08511}"/>
              </a:ext>
            </a:extLst>
          </p:cNvPr>
          <p:cNvSpPr txBox="1"/>
          <p:nvPr/>
        </p:nvSpPr>
        <p:spPr>
          <a:xfrm>
            <a:off x="247969" y="6089304"/>
            <a:ext cx="9247162" cy="311496"/>
          </a:xfrm>
          <a:prstGeom prst="rect">
            <a:avLst/>
          </a:prstGeom>
          <a:noFill/>
        </p:spPr>
        <p:txBody>
          <a:bodyPr wrap="square">
            <a:spAutoFit/>
          </a:bodyPr>
          <a:lstStyle/>
          <a:p>
            <a:pPr marL="0" marR="0">
              <a:lnSpc>
                <a:spcPct val="107000"/>
              </a:lnSpc>
              <a:spcBef>
                <a:spcPts val="0"/>
              </a:spcBef>
              <a:spcAft>
                <a:spcPts val="800"/>
              </a:spcAft>
            </a:pPr>
            <a:r>
              <a:rPr lang="en-GB" sz="1400" b="1" dirty="0">
                <a:effectLst/>
                <a:latin typeface="Times New Roman" panose="02020603050405020304" pitchFamily="18" charset="0"/>
                <a:ea typeface="Calibri" panose="020F0502020204030204" pitchFamily="34" charset="0"/>
                <a:cs typeface="Times New Roman" panose="02020603050405020304" pitchFamily="18" charset="0"/>
              </a:rPr>
              <a:t>KEY: </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(Present in high amount)</a:t>
            </a:r>
            <a:r>
              <a:rPr lang="en-GB" sz="14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Present in moderate amount);</a:t>
            </a:r>
            <a:r>
              <a:rPr lang="en-GB" sz="14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Present in low amount</a:t>
            </a:r>
            <a:r>
              <a:rPr lang="en-GB"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ND (Not detected)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13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05852D-481C-D2D9-0C18-C6A53E1F5D76}"/>
              </a:ext>
            </a:extLst>
          </p:cNvPr>
          <p:cNvSpPr>
            <a:spLocks noGrp="1"/>
          </p:cNvSpPr>
          <p:nvPr>
            <p:ph type="sldNum" sz="quarter" idx="12"/>
          </p:nvPr>
        </p:nvSpPr>
        <p:spPr/>
        <p:txBody>
          <a:bodyPr/>
          <a:lstStyle/>
          <a:p>
            <a:fld id="{FCAEAE96-855E-42B1-8DE9-9C9E68DE18C5}" type="slidenum">
              <a:rPr lang="fr-FR" smtClean="0"/>
              <a:pPr/>
              <a:t>6</a:t>
            </a:fld>
            <a:endParaRPr lang="fr-FR"/>
          </a:p>
        </p:txBody>
      </p:sp>
      <p:sp>
        <p:nvSpPr>
          <p:cNvPr id="5" name="TextBox 4">
            <a:extLst>
              <a:ext uri="{FF2B5EF4-FFF2-40B4-BE49-F238E27FC236}">
                <a16:creationId xmlns:a16="http://schemas.microsoft.com/office/drawing/2014/main" id="{CEBB2FED-3EDD-62FB-5184-8934094A3C52}"/>
              </a:ext>
            </a:extLst>
          </p:cNvPr>
          <p:cNvSpPr txBox="1"/>
          <p:nvPr/>
        </p:nvSpPr>
        <p:spPr>
          <a:xfrm>
            <a:off x="914400" y="1524000"/>
            <a:ext cx="7498080" cy="311496"/>
          </a:xfrm>
          <a:prstGeom prst="rect">
            <a:avLst/>
          </a:prstGeom>
          <a:noFill/>
        </p:spPr>
        <p:txBody>
          <a:bodyPr wrap="square">
            <a:spAutoFit/>
          </a:bodyPr>
          <a:lstStyle/>
          <a:p>
            <a:pPr marL="0" marR="0">
              <a:lnSpc>
                <a:spcPct val="107000"/>
              </a:lnSpc>
              <a:spcBef>
                <a:spcPts val="0"/>
              </a:spcBef>
              <a:spcAft>
                <a:spcPts val="800"/>
              </a:spcAft>
            </a:pPr>
            <a:r>
              <a:rPr lang="en-GB" sz="1400" b="1" dirty="0">
                <a:effectLst/>
                <a:latin typeface="Times New Roman" panose="02020603050405020304" pitchFamily="18" charset="0"/>
                <a:ea typeface="Calibri" panose="020F0502020204030204" pitchFamily="34" charset="0"/>
                <a:cs typeface="Times New Roman" panose="02020603050405020304" pitchFamily="18" charset="0"/>
              </a:rPr>
              <a:t>Table 2</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Estimated lethal concentrations of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crude extract to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F. </a:t>
            </a:r>
            <a:r>
              <a:rPr lang="en-GB" sz="1400" i="1"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on 3 h 	exposure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6956F87C-8351-2917-CF52-184D2B9E565F}"/>
              </a:ext>
            </a:extLst>
          </p:cNvPr>
          <p:cNvGraphicFramePr>
            <a:graphicFrameLocks noGrp="1"/>
          </p:cNvGraphicFramePr>
          <p:nvPr>
            <p:extLst>
              <p:ext uri="{D42A27DB-BD31-4B8C-83A1-F6EECF244321}">
                <p14:modId xmlns:p14="http://schemas.microsoft.com/office/powerpoint/2010/main" val="3124263896"/>
              </p:ext>
            </p:extLst>
          </p:nvPr>
        </p:nvGraphicFramePr>
        <p:xfrm>
          <a:off x="1066801" y="1835497"/>
          <a:ext cx="6934199" cy="2812703"/>
        </p:xfrm>
        <a:graphic>
          <a:graphicData uri="http://schemas.openxmlformats.org/drawingml/2006/table">
            <a:tbl>
              <a:tblPr firstRow="1" firstCol="1" bandRow="1">
                <a:tableStyleId>{5C22544A-7EE6-4342-B048-85BDC9FD1C3A}</a:tableStyleId>
              </a:tblPr>
              <a:tblGrid>
                <a:gridCol w="2068108">
                  <a:extLst>
                    <a:ext uri="{9D8B030D-6E8A-4147-A177-3AD203B41FA5}">
                      <a16:colId xmlns:a16="http://schemas.microsoft.com/office/drawing/2014/main" val="3275840412"/>
                    </a:ext>
                  </a:extLst>
                </a:gridCol>
                <a:gridCol w="4866091">
                  <a:extLst>
                    <a:ext uri="{9D8B030D-6E8A-4147-A177-3AD203B41FA5}">
                      <a16:colId xmlns:a16="http://schemas.microsoft.com/office/drawing/2014/main" val="1086147674"/>
                    </a:ext>
                  </a:extLst>
                </a:gridCol>
              </a:tblGrid>
              <a:tr h="371313">
                <a:tc>
                  <a:txBody>
                    <a:bodyPr/>
                    <a:lstStyle/>
                    <a:p>
                      <a:pPr marL="0" marR="0">
                        <a:lnSpc>
                          <a:spcPct val="107000"/>
                        </a:lnSpc>
                        <a:spcBef>
                          <a:spcPts val="0"/>
                        </a:spcBef>
                        <a:spcAft>
                          <a:spcPts val="0"/>
                        </a:spcAft>
                      </a:pPr>
                      <a:r>
                        <a:rPr lang="en-GB" sz="1200">
                          <a:effectLst/>
                        </a:rPr>
                        <a:t>Endpoints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Estimated µg/mL concentration (95% confidence interval)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103890"/>
                  </a:ext>
                </a:extLst>
              </a:tr>
              <a:tr h="488278">
                <a:tc>
                  <a:txBody>
                    <a:bodyPr/>
                    <a:lstStyle/>
                    <a:p>
                      <a:pPr marL="0" marR="0">
                        <a:lnSpc>
                          <a:spcPct val="150000"/>
                        </a:lnSpc>
                        <a:spcBef>
                          <a:spcPts val="0"/>
                        </a:spcBef>
                        <a:spcAft>
                          <a:spcPts val="0"/>
                        </a:spcAft>
                      </a:pPr>
                      <a:r>
                        <a:rPr lang="en-GB" sz="1200">
                          <a:effectLst/>
                        </a:rPr>
                        <a:t>LC</a:t>
                      </a:r>
                      <a:r>
                        <a:rPr lang="en-GB" sz="1200" baseline="-250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10.35 (0.84 – 25.88)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3564741"/>
                  </a:ext>
                </a:extLst>
              </a:tr>
              <a:tr h="488278">
                <a:tc>
                  <a:txBody>
                    <a:bodyPr/>
                    <a:lstStyle/>
                    <a:p>
                      <a:pPr marL="0" marR="0">
                        <a:lnSpc>
                          <a:spcPct val="150000"/>
                        </a:lnSpc>
                        <a:spcBef>
                          <a:spcPts val="0"/>
                        </a:spcBef>
                        <a:spcAft>
                          <a:spcPts val="0"/>
                        </a:spcAft>
                      </a:pPr>
                      <a:r>
                        <a:rPr lang="en-GB" sz="1200">
                          <a:effectLst/>
                        </a:rPr>
                        <a:t>LC</a:t>
                      </a:r>
                      <a:r>
                        <a:rPr lang="en-GB" sz="1200" baseline="-250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30.68 (6.82 – 58.36)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7211825"/>
                  </a:ext>
                </a:extLst>
              </a:tr>
              <a:tr h="488278">
                <a:tc>
                  <a:txBody>
                    <a:bodyPr/>
                    <a:lstStyle/>
                    <a:p>
                      <a:pPr marL="0" marR="0">
                        <a:lnSpc>
                          <a:spcPct val="150000"/>
                        </a:lnSpc>
                        <a:spcBef>
                          <a:spcPts val="0"/>
                        </a:spcBef>
                        <a:spcAft>
                          <a:spcPts val="0"/>
                        </a:spcAft>
                      </a:pPr>
                      <a:r>
                        <a:rPr lang="en-GB" sz="1200">
                          <a:effectLst/>
                        </a:rPr>
                        <a:t>LC</a:t>
                      </a:r>
                      <a:r>
                        <a:rPr lang="en-GB" sz="1200" baseline="-25000">
                          <a:effectLst/>
                        </a:rPr>
                        <a:t>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102.43 (52.31 – 191.24)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0963005"/>
                  </a:ext>
                </a:extLst>
              </a:tr>
              <a:tr h="488278">
                <a:tc>
                  <a:txBody>
                    <a:bodyPr/>
                    <a:lstStyle/>
                    <a:p>
                      <a:pPr marL="0" marR="0">
                        <a:lnSpc>
                          <a:spcPct val="150000"/>
                        </a:lnSpc>
                        <a:spcBef>
                          <a:spcPts val="0"/>
                        </a:spcBef>
                        <a:spcAft>
                          <a:spcPts val="0"/>
                        </a:spcAft>
                      </a:pPr>
                      <a:r>
                        <a:rPr lang="en-GB" sz="1200">
                          <a:effectLst/>
                        </a:rPr>
                        <a:t>LC</a:t>
                      </a:r>
                      <a:r>
                        <a:rPr lang="en-GB" sz="1200" baseline="-250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342.0 (184.59 – 1362.66)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2960018"/>
                  </a:ext>
                </a:extLst>
              </a:tr>
              <a:tr h="488278">
                <a:tc>
                  <a:txBody>
                    <a:bodyPr/>
                    <a:lstStyle/>
                    <a:p>
                      <a:pPr marL="0" marR="0">
                        <a:lnSpc>
                          <a:spcPct val="150000"/>
                        </a:lnSpc>
                        <a:spcBef>
                          <a:spcPts val="0"/>
                        </a:spcBef>
                        <a:spcAft>
                          <a:spcPts val="0"/>
                        </a:spcAft>
                      </a:pPr>
                      <a:r>
                        <a:rPr lang="en-GB" sz="1200">
                          <a:effectLst/>
                        </a:rPr>
                        <a:t>LC</a:t>
                      </a:r>
                      <a:r>
                        <a:rPr lang="en-GB" sz="1200" baseline="-25000">
                          <a:effectLst/>
                        </a:rPr>
                        <a:t>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6569.05 (1552.5 – 438898.76)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156906"/>
                  </a:ext>
                </a:extLst>
              </a:tr>
            </a:tbl>
          </a:graphicData>
        </a:graphic>
      </p:graphicFrame>
    </p:spTree>
    <p:extLst>
      <p:ext uri="{BB962C8B-B14F-4D97-AF65-F5344CB8AC3E}">
        <p14:creationId xmlns:p14="http://schemas.microsoft.com/office/powerpoint/2010/main" val="169990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6A36B5-978D-0FAD-2090-C91668393DD9}"/>
              </a:ext>
            </a:extLst>
          </p:cNvPr>
          <p:cNvSpPr>
            <a:spLocks noGrp="1"/>
          </p:cNvSpPr>
          <p:nvPr>
            <p:ph type="sldNum" sz="quarter" idx="12"/>
          </p:nvPr>
        </p:nvSpPr>
        <p:spPr/>
        <p:txBody>
          <a:bodyPr/>
          <a:lstStyle/>
          <a:p>
            <a:fld id="{FCAEAE96-855E-42B1-8DE9-9C9E68DE18C5}" type="slidenum">
              <a:rPr lang="fr-FR" smtClean="0"/>
              <a:pPr/>
              <a:t>7</a:t>
            </a:fld>
            <a:endParaRPr lang="fr-FR"/>
          </a:p>
        </p:txBody>
      </p:sp>
      <p:sp>
        <p:nvSpPr>
          <p:cNvPr id="5" name="TextBox 4">
            <a:extLst>
              <a:ext uri="{FF2B5EF4-FFF2-40B4-BE49-F238E27FC236}">
                <a16:creationId xmlns:a16="http://schemas.microsoft.com/office/drawing/2014/main" id="{868A3E9E-D414-269D-8A08-85FC8E0DC428}"/>
              </a:ext>
            </a:extLst>
          </p:cNvPr>
          <p:cNvSpPr txBox="1"/>
          <p:nvPr/>
        </p:nvSpPr>
        <p:spPr>
          <a:xfrm>
            <a:off x="860474" y="1288704"/>
            <a:ext cx="6530926" cy="311496"/>
          </a:xfrm>
          <a:prstGeom prst="rect">
            <a:avLst/>
          </a:prstGeom>
          <a:noFill/>
        </p:spPr>
        <p:txBody>
          <a:bodyPr wrap="square">
            <a:spAutoFit/>
          </a:bodyPr>
          <a:lstStyle/>
          <a:p>
            <a:pPr marL="0" marR="0" algn="just">
              <a:lnSpc>
                <a:spcPct val="107000"/>
              </a:lnSpc>
              <a:spcBef>
                <a:spcPts val="0"/>
              </a:spcBef>
              <a:spcAft>
                <a:spcPts val="800"/>
              </a:spcAft>
            </a:pPr>
            <a:r>
              <a:rPr lang="en-GB" sz="1400" b="1" dirty="0">
                <a:effectLst/>
                <a:latin typeface="Times New Roman" panose="02020603050405020304" pitchFamily="18" charset="0"/>
                <a:ea typeface="Calibri" panose="020F0502020204030204" pitchFamily="34" charset="0"/>
                <a:cs typeface="Times New Roman" panose="02020603050405020304" pitchFamily="18" charset="0"/>
              </a:rPr>
              <a:t>Table 3</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Mortality of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F. </a:t>
            </a:r>
            <a:r>
              <a:rPr lang="en-GB" sz="1400" i="1"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different concentrations of fractions of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ECC4E7B-7A18-CB0F-DDE8-F929B20F5FFF}"/>
              </a:ext>
            </a:extLst>
          </p:cNvPr>
          <p:cNvGraphicFramePr>
            <a:graphicFrameLocks noGrp="1"/>
          </p:cNvGraphicFramePr>
          <p:nvPr>
            <p:extLst>
              <p:ext uri="{D42A27DB-BD31-4B8C-83A1-F6EECF244321}">
                <p14:modId xmlns:p14="http://schemas.microsoft.com/office/powerpoint/2010/main" val="1150728071"/>
              </p:ext>
            </p:extLst>
          </p:nvPr>
        </p:nvGraphicFramePr>
        <p:xfrm>
          <a:off x="916438" y="1668135"/>
          <a:ext cx="7765365" cy="4188881"/>
        </p:xfrm>
        <a:graphic>
          <a:graphicData uri="http://schemas.openxmlformats.org/drawingml/2006/table">
            <a:tbl>
              <a:tblPr firstRow="1" firstCol="1" bandRow="1">
                <a:tableStyleId>{5C22544A-7EE6-4342-B048-85BDC9FD1C3A}</a:tableStyleId>
              </a:tblPr>
              <a:tblGrid>
                <a:gridCol w="1039792">
                  <a:extLst>
                    <a:ext uri="{9D8B030D-6E8A-4147-A177-3AD203B41FA5}">
                      <a16:colId xmlns:a16="http://schemas.microsoft.com/office/drawing/2014/main" val="1972171497"/>
                    </a:ext>
                  </a:extLst>
                </a:gridCol>
                <a:gridCol w="1039792">
                  <a:extLst>
                    <a:ext uri="{9D8B030D-6E8A-4147-A177-3AD203B41FA5}">
                      <a16:colId xmlns:a16="http://schemas.microsoft.com/office/drawing/2014/main" val="547716408"/>
                    </a:ext>
                  </a:extLst>
                </a:gridCol>
                <a:gridCol w="1039792">
                  <a:extLst>
                    <a:ext uri="{9D8B030D-6E8A-4147-A177-3AD203B41FA5}">
                      <a16:colId xmlns:a16="http://schemas.microsoft.com/office/drawing/2014/main" val="3181680119"/>
                    </a:ext>
                  </a:extLst>
                </a:gridCol>
                <a:gridCol w="979349">
                  <a:extLst>
                    <a:ext uri="{9D8B030D-6E8A-4147-A177-3AD203B41FA5}">
                      <a16:colId xmlns:a16="http://schemas.microsoft.com/office/drawing/2014/main" val="156407701"/>
                    </a:ext>
                  </a:extLst>
                </a:gridCol>
                <a:gridCol w="872348">
                  <a:extLst>
                    <a:ext uri="{9D8B030D-6E8A-4147-A177-3AD203B41FA5}">
                      <a16:colId xmlns:a16="http://schemas.microsoft.com/office/drawing/2014/main" val="2386664061"/>
                    </a:ext>
                  </a:extLst>
                </a:gridCol>
                <a:gridCol w="971182">
                  <a:extLst>
                    <a:ext uri="{9D8B030D-6E8A-4147-A177-3AD203B41FA5}">
                      <a16:colId xmlns:a16="http://schemas.microsoft.com/office/drawing/2014/main" val="2672002555"/>
                    </a:ext>
                  </a:extLst>
                </a:gridCol>
                <a:gridCol w="971182">
                  <a:extLst>
                    <a:ext uri="{9D8B030D-6E8A-4147-A177-3AD203B41FA5}">
                      <a16:colId xmlns:a16="http://schemas.microsoft.com/office/drawing/2014/main" val="3724596856"/>
                    </a:ext>
                  </a:extLst>
                </a:gridCol>
                <a:gridCol w="851928">
                  <a:extLst>
                    <a:ext uri="{9D8B030D-6E8A-4147-A177-3AD203B41FA5}">
                      <a16:colId xmlns:a16="http://schemas.microsoft.com/office/drawing/2014/main" val="1536335828"/>
                    </a:ext>
                  </a:extLst>
                </a:gridCol>
              </a:tblGrid>
              <a:tr h="275863">
                <a:tc rowSpan="2">
                  <a:txBody>
                    <a:bodyPr/>
                    <a:lstStyle/>
                    <a:p>
                      <a:pPr marL="0" marR="0">
                        <a:lnSpc>
                          <a:spcPct val="107000"/>
                        </a:lnSpc>
                        <a:spcBef>
                          <a:spcPts val="0"/>
                        </a:spcBef>
                        <a:spcAft>
                          <a:spcPts val="0"/>
                        </a:spcAft>
                      </a:pPr>
                      <a:r>
                        <a:rPr lang="en-GB" sz="1200">
                          <a:effectLst/>
                        </a:rPr>
                        <a:t>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GB" sz="1200">
                          <a:effectLst/>
                        </a:rPr>
                        <a:t>Conc. (µg/mL)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nSpc>
                          <a:spcPct val="107000"/>
                        </a:lnSpc>
                        <a:spcBef>
                          <a:spcPts val="0"/>
                        </a:spcBef>
                        <a:spcAft>
                          <a:spcPts val="0"/>
                        </a:spcAft>
                      </a:pPr>
                      <a:r>
                        <a:rPr lang="en-GB" sz="1200">
                          <a:effectLst/>
                        </a:rPr>
                        <a:t>Cumulative mortality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GB" sz="1200">
                          <a:effectLst/>
                        </a:rPr>
                        <a:t>% mortality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GB" sz="1200">
                          <a:effectLst/>
                        </a:rPr>
                        <a:t>% survival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830479412"/>
                  </a:ext>
                </a:extLst>
              </a:tr>
              <a:tr h="288597">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GB" sz="1200">
                          <a:effectLst/>
                        </a:rPr>
                        <a:t>2 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 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 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 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 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 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7278130"/>
                  </a:ext>
                </a:extLst>
              </a:tr>
              <a:tr h="275863">
                <a:tc rowSpan="2">
                  <a:txBody>
                    <a:bodyPr/>
                    <a:lstStyle/>
                    <a:p>
                      <a:pPr marL="0" marR="0">
                        <a:lnSpc>
                          <a:spcPct val="107000"/>
                        </a:lnSpc>
                        <a:spcBef>
                          <a:spcPts val="0"/>
                        </a:spcBef>
                        <a:spcAft>
                          <a:spcPts val="0"/>
                        </a:spcAft>
                      </a:pPr>
                      <a:r>
                        <a:rPr lang="en-GB" sz="1200">
                          <a:effectLst/>
                        </a:rPr>
                        <a:t>Standard control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94.4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830572"/>
                  </a:ext>
                </a:extLst>
              </a:tr>
              <a:tr h="288597">
                <a:tc vMerge="1">
                  <a:txBody>
                    <a:bodyPr/>
                    <a:lstStyle/>
                    <a:p>
                      <a:endParaRPr lang="en-US"/>
                    </a:p>
                  </a:txBody>
                  <a:tcPr/>
                </a:tc>
                <a:tc>
                  <a:txBody>
                    <a:bodyPr/>
                    <a:lstStyle/>
                    <a:p>
                      <a:pPr marL="0" marR="0">
                        <a:lnSpc>
                          <a:spcPct val="107000"/>
                        </a:lnSpc>
                        <a:spcBef>
                          <a:spcPts val="0"/>
                        </a:spcBef>
                        <a:spcAft>
                          <a:spcPts val="0"/>
                        </a:spcAft>
                      </a:pPr>
                      <a:r>
                        <a:rPr lang="en-GB"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9038152"/>
                  </a:ext>
                </a:extLst>
              </a:tr>
              <a:tr h="275863">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5034148"/>
                  </a:ext>
                </a:extLst>
              </a:tr>
              <a:tr h="275863">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5761107"/>
                  </a:ext>
                </a:extLst>
              </a:tr>
              <a:tr h="275863">
                <a:tc rowSpan="2">
                  <a:txBody>
                    <a:bodyPr/>
                    <a:lstStyle/>
                    <a:p>
                      <a:pPr marL="0" marR="0">
                        <a:lnSpc>
                          <a:spcPct val="107000"/>
                        </a:lnSpc>
                        <a:spcBef>
                          <a:spcPts val="0"/>
                        </a:spcBef>
                        <a:spcAft>
                          <a:spcPts val="0"/>
                        </a:spcAft>
                      </a:pPr>
                      <a:r>
                        <a:rPr lang="en-GB" sz="1200">
                          <a:effectLst/>
                        </a:rPr>
                        <a:t>Aqueous extract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9509455"/>
                  </a:ext>
                </a:extLst>
              </a:tr>
              <a:tr h="288597">
                <a:tc vMerge="1">
                  <a:txBody>
                    <a:bodyPr/>
                    <a:lstStyle/>
                    <a:p>
                      <a:endParaRPr lang="en-US"/>
                    </a:p>
                  </a:txBody>
                  <a:tcPr/>
                </a:tc>
                <a:tc>
                  <a:txBody>
                    <a:bodyPr/>
                    <a:lstStyle/>
                    <a:p>
                      <a:pPr marL="0" marR="0">
                        <a:lnSpc>
                          <a:spcPct val="107000"/>
                        </a:lnSpc>
                        <a:spcBef>
                          <a:spcPts val="0"/>
                        </a:spcBef>
                        <a:spcAft>
                          <a:spcPts val="0"/>
                        </a:spcAft>
                      </a:pPr>
                      <a:r>
                        <a:rPr lang="en-GB"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27.8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8346485"/>
                  </a:ext>
                </a:extLst>
              </a:tr>
              <a:tr h="275863">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7965191"/>
                  </a:ext>
                </a:extLst>
              </a:tr>
              <a:tr h="275863">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1716573"/>
                  </a:ext>
                </a:extLst>
              </a:tr>
              <a:tr h="275863">
                <a:tc rowSpan="2">
                  <a:txBody>
                    <a:bodyPr/>
                    <a:lstStyle/>
                    <a:p>
                      <a:pPr marL="0" marR="0">
                        <a:lnSpc>
                          <a:spcPct val="107000"/>
                        </a:lnSpc>
                        <a:spcBef>
                          <a:spcPts val="0"/>
                        </a:spcBef>
                        <a:spcAft>
                          <a:spcPts val="0"/>
                        </a:spcAft>
                      </a:pPr>
                      <a:r>
                        <a:rPr lang="en-GB" sz="1200">
                          <a:effectLst/>
                        </a:rPr>
                        <a:t>Methanol extract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161739"/>
                  </a:ext>
                </a:extLst>
              </a:tr>
              <a:tr h="288597">
                <a:tc vMerge="1">
                  <a:txBody>
                    <a:bodyPr/>
                    <a:lstStyle/>
                    <a:p>
                      <a:endParaRPr lang="en-US"/>
                    </a:p>
                  </a:txBody>
                  <a:tcPr/>
                </a:tc>
                <a:tc>
                  <a:txBody>
                    <a:bodyPr/>
                    <a:lstStyle/>
                    <a:p>
                      <a:pPr marL="0" marR="0">
                        <a:lnSpc>
                          <a:spcPct val="107000"/>
                        </a:lnSpc>
                        <a:spcBef>
                          <a:spcPts val="0"/>
                        </a:spcBef>
                        <a:spcAft>
                          <a:spcPts val="0"/>
                        </a:spcAft>
                      </a:pPr>
                      <a:r>
                        <a:rPr lang="en-GB"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4506833"/>
                  </a:ext>
                </a:extLst>
              </a:tr>
              <a:tr h="275863">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7144826"/>
                  </a:ext>
                </a:extLst>
              </a:tr>
              <a:tr h="275863">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94.4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7012186"/>
                  </a:ext>
                </a:extLst>
              </a:tr>
              <a:tr h="275863">
                <a:tc>
                  <a:txBody>
                    <a:bodyPr/>
                    <a:lstStyle/>
                    <a:p>
                      <a:pPr marL="0" marR="0">
                        <a:lnSpc>
                          <a:spcPct val="107000"/>
                        </a:lnSpc>
                        <a:spcBef>
                          <a:spcPts val="0"/>
                        </a:spcBef>
                        <a:spcAft>
                          <a:spcPts val="0"/>
                        </a:spcAft>
                      </a:pPr>
                      <a:r>
                        <a:rPr lang="en-GB" sz="1200">
                          <a:effectLst/>
                        </a:rPr>
                        <a:t>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5.6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94.4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8142438"/>
                  </a:ext>
                </a:extLst>
              </a:tr>
            </a:tbl>
          </a:graphicData>
        </a:graphic>
      </p:graphicFrame>
      <p:sp>
        <p:nvSpPr>
          <p:cNvPr id="7" name="TextBox 6">
            <a:extLst>
              <a:ext uri="{FF2B5EF4-FFF2-40B4-BE49-F238E27FC236}">
                <a16:creationId xmlns:a16="http://schemas.microsoft.com/office/drawing/2014/main" id="{A90CD4CC-144D-0AB1-B993-9AE6E0657C48}"/>
              </a:ext>
            </a:extLst>
          </p:cNvPr>
          <p:cNvSpPr txBox="1"/>
          <p:nvPr/>
        </p:nvSpPr>
        <p:spPr>
          <a:xfrm>
            <a:off x="916438" y="5883616"/>
            <a:ext cx="6098344" cy="311496"/>
          </a:xfrm>
          <a:prstGeom prst="rect">
            <a:avLst/>
          </a:prstGeom>
          <a:noFill/>
        </p:spPr>
        <p:txBody>
          <a:bodyPr wrap="square">
            <a:spAutoFit/>
          </a:bodyPr>
          <a:lstStyle/>
          <a:p>
            <a:pPr marL="0" marR="0">
              <a:lnSpc>
                <a:spcPct val="107000"/>
              </a:lnSpc>
              <a:spcBef>
                <a:spcPts val="0"/>
              </a:spcBef>
              <a:spcAft>
                <a:spcPts val="80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EC – experimental control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33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94FDF1-178F-E06B-7F32-3DC0DA494FE4}"/>
              </a:ext>
            </a:extLst>
          </p:cNvPr>
          <p:cNvSpPr>
            <a:spLocks noGrp="1"/>
          </p:cNvSpPr>
          <p:nvPr>
            <p:ph type="sldNum" sz="quarter" idx="12"/>
          </p:nvPr>
        </p:nvSpPr>
        <p:spPr/>
        <p:txBody>
          <a:bodyPr/>
          <a:lstStyle/>
          <a:p>
            <a:fld id="{FCAEAE96-855E-42B1-8DE9-9C9E68DE18C5}" type="slidenum">
              <a:rPr lang="fr-FR" smtClean="0"/>
              <a:pPr/>
              <a:t>8</a:t>
            </a:fld>
            <a:endParaRPr lang="fr-FR"/>
          </a:p>
        </p:txBody>
      </p:sp>
      <p:sp>
        <p:nvSpPr>
          <p:cNvPr id="5" name="TextBox 4">
            <a:extLst>
              <a:ext uri="{FF2B5EF4-FFF2-40B4-BE49-F238E27FC236}">
                <a16:creationId xmlns:a16="http://schemas.microsoft.com/office/drawing/2014/main" id="{8938DDAE-EDFC-7DE1-8DEE-E3890F156A82}"/>
              </a:ext>
            </a:extLst>
          </p:cNvPr>
          <p:cNvSpPr txBox="1"/>
          <p:nvPr/>
        </p:nvSpPr>
        <p:spPr>
          <a:xfrm>
            <a:off x="194016" y="1076980"/>
            <a:ext cx="8873784" cy="523220"/>
          </a:xfrm>
          <a:prstGeom prst="rect">
            <a:avLst/>
          </a:prstGeom>
          <a:noFill/>
        </p:spPr>
        <p:txBody>
          <a:bodyPr wrap="square">
            <a:spAutoFit/>
          </a:bodyPr>
          <a:lstStyle/>
          <a:p>
            <a:pPr marL="0" marR="0" algn="just">
              <a:spcBef>
                <a:spcPts val="0"/>
              </a:spcBef>
            </a:pPr>
            <a:r>
              <a:rPr lang="en-GB" sz="1400" b="1" dirty="0">
                <a:effectLst/>
                <a:latin typeface="Times New Roman" panose="02020603050405020304" pitchFamily="18" charset="0"/>
                <a:ea typeface="Calibri" panose="020F0502020204030204" pitchFamily="34" charset="0"/>
                <a:cs typeface="Times New Roman" panose="02020603050405020304" pitchFamily="18" charset="0"/>
              </a:rPr>
              <a:t>Table 4</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Motility of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F. </a:t>
            </a:r>
            <a:r>
              <a:rPr lang="en-GB" sz="1400" i="1" dirty="0" err="1">
                <a:effectLst/>
                <a:latin typeface="Times New Roman" panose="02020603050405020304" pitchFamily="18" charset="0"/>
                <a:ea typeface="Calibri" panose="020F0502020204030204" pitchFamily="34" charset="0"/>
                <a:cs typeface="Times New Roman" panose="02020603050405020304" pitchFamily="18" charset="0"/>
              </a:rPr>
              <a:t>gigantica</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in concentrations of extracts of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P. nitida</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leaf extracts and control during 2 and 3 h</a:t>
            </a:r>
          </a:p>
          <a:p>
            <a:pPr marL="0" marR="0" algn="just">
              <a:spcBef>
                <a:spcPts val="0"/>
              </a:spcBef>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exposure durations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8D67647-505F-D50E-4B2F-2E1D48270E9E}"/>
              </a:ext>
            </a:extLst>
          </p:cNvPr>
          <p:cNvGraphicFramePr>
            <a:graphicFrameLocks noGrp="1"/>
          </p:cNvGraphicFramePr>
          <p:nvPr>
            <p:extLst>
              <p:ext uri="{D42A27DB-BD31-4B8C-83A1-F6EECF244321}">
                <p14:modId xmlns:p14="http://schemas.microsoft.com/office/powerpoint/2010/main" val="3820800405"/>
              </p:ext>
            </p:extLst>
          </p:nvPr>
        </p:nvGraphicFramePr>
        <p:xfrm>
          <a:off x="272855" y="1609822"/>
          <a:ext cx="8736036" cy="4511776"/>
        </p:xfrm>
        <a:graphic>
          <a:graphicData uri="http://schemas.openxmlformats.org/drawingml/2006/table">
            <a:tbl>
              <a:tblPr firstRow="1" firstCol="1" bandRow="1">
                <a:tableStyleId>{5C22544A-7EE6-4342-B048-85BDC9FD1C3A}</a:tableStyleId>
              </a:tblPr>
              <a:tblGrid>
                <a:gridCol w="2056110">
                  <a:extLst>
                    <a:ext uri="{9D8B030D-6E8A-4147-A177-3AD203B41FA5}">
                      <a16:colId xmlns:a16="http://schemas.microsoft.com/office/drawing/2014/main" val="1862599517"/>
                    </a:ext>
                  </a:extLst>
                </a:gridCol>
                <a:gridCol w="961196">
                  <a:extLst>
                    <a:ext uri="{9D8B030D-6E8A-4147-A177-3AD203B41FA5}">
                      <a16:colId xmlns:a16="http://schemas.microsoft.com/office/drawing/2014/main" val="3782218668"/>
                    </a:ext>
                  </a:extLst>
                </a:gridCol>
                <a:gridCol w="1098787">
                  <a:extLst>
                    <a:ext uri="{9D8B030D-6E8A-4147-A177-3AD203B41FA5}">
                      <a16:colId xmlns:a16="http://schemas.microsoft.com/office/drawing/2014/main" val="2704842231"/>
                    </a:ext>
                  </a:extLst>
                </a:gridCol>
                <a:gridCol w="823606">
                  <a:extLst>
                    <a:ext uri="{9D8B030D-6E8A-4147-A177-3AD203B41FA5}">
                      <a16:colId xmlns:a16="http://schemas.microsoft.com/office/drawing/2014/main" val="2001986690"/>
                    </a:ext>
                  </a:extLst>
                </a:gridCol>
                <a:gridCol w="962165">
                  <a:extLst>
                    <a:ext uri="{9D8B030D-6E8A-4147-A177-3AD203B41FA5}">
                      <a16:colId xmlns:a16="http://schemas.microsoft.com/office/drawing/2014/main" val="1906530261"/>
                    </a:ext>
                  </a:extLst>
                </a:gridCol>
                <a:gridCol w="961196">
                  <a:extLst>
                    <a:ext uri="{9D8B030D-6E8A-4147-A177-3AD203B41FA5}">
                      <a16:colId xmlns:a16="http://schemas.microsoft.com/office/drawing/2014/main" val="2983065093"/>
                    </a:ext>
                  </a:extLst>
                </a:gridCol>
                <a:gridCol w="961196">
                  <a:extLst>
                    <a:ext uri="{9D8B030D-6E8A-4147-A177-3AD203B41FA5}">
                      <a16:colId xmlns:a16="http://schemas.microsoft.com/office/drawing/2014/main" val="2963480519"/>
                    </a:ext>
                  </a:extLst>
                </a:gridCol>
                <a:gridCol w="911780">
                  <a:extLst>
                    <a:ext uri="{9D8B030D-6E8A-4147-A177-3AD203B41FA5}">
                      <a16:colId xmlns:a16="http://schemas.microsoft.com/office/drawing/2014/main" val="1905683422"/>
                    </a:ext>
                  </a:extLst>
                </a:gridCol>
              </a:tblGrid>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nSpc>
                          <a:spcPct val="107000"/>
                        </a:lnSpc>
                        <a:spcBef>
                          <a:spcPts val="0"/>
                        </a:spcBef>
                        <a:spcAft>
                          <a:spcPts val="0"/>
                        </a:spcAft>
                      </a:pPr>
                      <a:r>
                        <a:rPr lang="en-GB" sz="1200">
                          <a:effectLst/>
                        </a:rPr>
                        <a:t>Conc. (µg/mL)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6">
                  <a:txBody>
                    <a:bodyPr/>
                    <a:lstStyle/>
                    <a:p>
                      <a:pPr marL="0" marR="0" algn="ctr">
                        <a:lnSpc>
                          <a:spcPct val="107000"/>
                        </a:lnSpc>
                        <a:spcBef>
                          <a:spcPts val="0"/>
                        </a:spcBef>
                        <a:spcAft>
                          <a:spcPts val="0"/>
                        </a:spcAft>
                      </a:pPr>
                      <a:r>
                        <a:rPr lang="en-GB" sz="1200">
                          <a:effectLst/>
                        </a:rPr>
                        <a:t>Exposure durations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0252631"/>
                  </a:ext>
                </a:extLst>
              </a:tr>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gridSpan="3">
                  <a:txBody>
                    <a:bodyPr/>
                    <a:lstStyle/>
                    <a:p>
                      <a:pPr marL="0" marR="0">
                        <a:lnSpc>
                          <a:spcPct val="107000"/>
                        </a:lnSpc>
                        <a:spcBef>
                          <a:spcPts val="0"/>
                        </a:spcBef>
                        <a:spcAft>
                          <a:spcPts val="0"/>
                        </a:spcAft>
                      </a:pPr>
                      <a:r>
                        <a:rPr lang="en-GB" sz="1200">
                          <a:effectLst/>
                        </a:rPr>
                        <a:t>2 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nSpc>
                          <a:spcPct val="107000"/>
                        </a:lnSpc>
                        <a:spcBef>
                          <a:spcPts val="0"/>
                        </a:spcBef>
                        <a:spcAft>
                          <a:spcPts val="0"/>
                        </a:spcAft>
                      </a:pPr>
                      <a:r>
                        <a:rPr lang="en-GB" sz="1200">
                          <a:effectLst/>
                        </a:rPr>
                        <a:t>3 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0756289"/>
                  </a:ext>
                </a:extLst>
              </a:tr>
              <a:tr h="306256">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nSpc>
                          <a:spcPct val="107000"/>
                        </a:lnSpc>
                        <a:spcBef>
                          <a:spcPts val="0"/>
                        </a:spcBef>
                        <a:spcAft>
                          <a:spcPts val="0"/>
                        </a:spcAft>
                      </a:pPr>
                      <a:r>
                        <a:rPr lang="en-GB" sz="1200">
                          <a:effectLst/>
                        </a:rPr>
                        <a:t>MWB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MPB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MWB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MPB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NM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7777012"/>
                  </a:ext>
                </a:extLst>
              </a:tr>
              <a:tr h="280368">
                <a:tc>
                  <a:txBody>
                    <a:bodyPr/>
                    <a:lstStyle/>
                    <a:p>
                      <a:pPr marL="0" marR="0">
                        <a:lnSpc>
                          <a:spcPct val="107000"/>
                        </a:lnSpc>
                        <a:spcBef>
                          <a:spcPts val="0"/>
                        </a:spcBef>
                        <a:spcAft>
                          <a:spcPts val="0"/>
                        </a:spcAft>
                      </a:pPr>
                      <a:r>
                        <a:rPr lang="en-GB" sz="1200" dirty="0">
                          <a:effectLst/>
                        </a:rPr>
                        <a:t>Standard 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4643532"/>
                  </a:ext>
                </a:extLst>
              </a:tr>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841180"/>
                  </a:ext>
                </a:extLst>
              </a:tr>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7900887"/>
                  </a:ext>
                </a:extLst>
              </a:tr>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7958678"/>
                  </a:ext>
                </a:extLst>
              </a:tr>
              <a:tr h="280368">
                <a:tc>
                  <a:txBody>
                    <a:bodyPr/>
                    <a:lstStyle/>
                    <a:p>
                      <a:pPr marL="0" marR="0">
                        <a:lnSpc>
                          <a:spcPct val="107000"/>
                        </a:lnSpc>
                        <a:spcBef>
                          <a:spcPts val="0"/>
                        </a:spcBef>
                        <a:spcAft>
                          <a:spcPts val="0"/>
                        </a:spcAft>
                      </a:pPr>
                      <a:r>
                        <a:rPr lang="en-GB" sz="1200">
                          <a:effectLst/>
                        </a:rPr>
                        <a:t>Aqueous extract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6197928"/>
                  </a:ext>
                </a:extLst>
              </a:tr>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5985320"/>
                  </a:ext>
                </a:extLst>
              </a:tr>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6691577"/>
                  </a:ext>
                </a:extLst>
              </a:tr>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2889307"/>
                  </a:ext>
                </a:extLst>
              </a:tr>
              <a:tr h="280368">
                <a:tc>
                  <a:txBody>
                    <a:bodyPr/>
                    <a:lstStyle/>
                    <a:p>
                      <a:pPr marL="0" marR="0">
                        <a:lnSpc>
                          <a:spcPct val="107000"/>
                        </a:lnSpc>
                        <a:spcBef>
                          <a:spcPts val="0"/>
                        </a:spcBef>
                        <a:spcAft>
                          <a:spcPts val="0"/>
                        </a:spcAft>
                      </a:pPr>
                      <a:r>
                        <a:rPr lang="en-GB" sz="1200">
                          <a:effectLst/>
                        </a:rPr>
                        <a:t>Methanol extract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4071666"/>
                  </a:ext>
                </a:extLst>
              </a:tr>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8917382"/>
                  </a:ext>
                </a:extLst>
              </a:tr>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6982841"/>
                  </a:ext>
                </a:extLst>
              </a:tr>
              <a:tr h="280368">
                <a:tc>
                  <a:txBody>
                    <a:bodyPr/>
                    <a:lstStyle/>
                    <a:p>
                      <a:pPr marL="0" marR="0">
                        <a:lnSpc>
                          <a:spcPct val="107000"/>
                        </a:lnSpc>
                        <a:spcBef>
                          <a:spcPts val="0"/>
                        </a:spcBef>
                        <a:spcAft>
                          <a:spcPts val="0"/>
                        </a:spcAft>
                      </a:pPr>
                      <a:r>
                        <a:rPr lang="en-GB"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393657"/>
                  </a:ext>
                </a:extLst>
              </a:tr>
              <a:tr h="280368">
                <a:tc>
                  <a:txBody>
                    <a:bodyPr/>
                    <a:lstStyle/>
                    <a:p>
                      <a:pPr marL="0" marR="0">
                        <a:lnSpc>
                          <a:spcPct val="107000"/>
                        </a:lnSpc>
                        <a:spcBef>
                          <a:spcPts val="0"/>
                        </a:spcBef>
                        <a:spcAft>
                          <a:spcPts val="0"/>
                        </a:spcAft>
                      </a:pPr>
                      <a:r>
                        <a:rPr lang="en-GB" sz="1200">
                          <a:effectLst/>
                        </a:rPr>
                        <a:t>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1903461"/>
                  </a:ext>
                </a:extLst>
              </a:tr>
            </a:tbl>
          </a:graphicData>
        </a:graphic>
      </p:graphicFrame>
      <p:sp>
        <p:nvSpPr>
          <p:cNvPr id="7" name="TextBox 6">
            <a:extLst>
              <a:ext uri="{FF2B5EF4-FFF2-40B4-BE49-F238E27FC236}">
                <a16:creationId xmlns:a16="http://schemas.microsoft.com/office/drawing/2014/main" id="{E3328527-E0B9-1A72-81C8-B69D24D75767}"/>
              </a:ext>
            </a:extLst>
          </p:cNvPr>
          <p:cNvSpPr txBox="1"/>
          <p:nvPr/>
        </p:nvSpPr>
        <p:spPr>
          <a:xfrm>
            <a:off x="307730" y="6216215"/>
            <a:ext cx="8528539" cy="280270"/>
          </a:xfrm>
          <a:prstGeom prst="rect">
            <a:avLst/>
          </a:prstGeom>
          <a:noFill/>
        </p:spPr>
        <p:txBody>
          <a:bodyPr wrap="square">
            <a:spAutoFit/>
          </a:bodyPr>
          <a:lstStyle/>
          <a:p>
            <a:pPr marL="0" marR="0">
              <a:lnSpc>
                <a:spcPct val="107000"/>
              </a:lnSpc>
              <a:spcBef>
                <a:spcPts val="0"/>
              </a:spcBef>
              <a:spcAft>
                <a:spcPts val="8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MWB – moving whole body, MPB – moving part of the body, NM – no movement, EC – experimental control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537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1684A-7D26-7758-89B8-5F99EEB053E5}"/>
              </a:ext>
            </a:extLst>
          </p:cNvPr>
          <p:cNvSpPr>
            <a:spLocks noGrp="1"/>
          </p:cNvSpPr>
          <p:nvPr>
            <p:ph type="sldNum" sz="quarter" idx="12"/>
          </p:nvPr>
        </p:nvSpPr>
        <p:spPr/>
        <p:txBody>
          <a:bodyPr/>
          <a:lstStyle/>
          <a:p>
            <a:fld id="{FCAEAE96-855E-42B1-8DE9-9C9E68DE18C5}" type="slidenum">
              <a:rPr lang="fr-FR" smtClean="0"/>
              <a:pPr/>
              <a:t>9</a:t>
            </a:fld>
            <a:endParaRPr lang="fr-FR"/>
          </a:p>
        </p:txBody>
      </p:sp>
      <p:sp>
        <p:nvSpPr>
          <p:cNvPr id="5" name="TextBox 4">
            <a:extLst>
              <a:ext uri="{FF2B5EF4-FFF2-40B4-BE49-F238E27FC236}">
                <a16:creationId xmlns:a16="http://schemas.microsoft.com/office/drawing/2014/main" id="{2FCA0410-AF85-13A0-7B2E-EC4C950E5159}"/>
              </a:ext>
            </a:extLst>
          </p:cNvPr>
          <p:cNvSpPr txBox="1"/>
          <p:nvPr/>
        </p:nvSpPr>
        <p:spPr>
          <a:xfrm>
            <a:off x="457200" y="1177627"/>
            <a:ext cx="8229600" cy="311496"/>
          </a:xfrm>
          <a:prstGeom prst="rect">
            <a:avLst/>
          </a:prstGeom>
          <a:noFill/>
        </p:spPr>
        <p:txBody>
          <a:bodyPr wrap="square">
            <a:spAutoFit/>
          </a:bodyPr>
          <a:lstStyle/>
          <a:p>
            <a:pPr marL="0" marR="0" algn="just">
              <a:lnSpc>
                <a:spcPct val="107000"/>
              </a:lnSpc>
              <a:spcBef>
                <a:spcPts val="0"/>
              </a:spcBef>
              <a:spcAft>
                <a:spcPts val="800"/>
              </a:spcAft>
            </a:pPr>
            <a:r>
              <a:rPr lang="en-GB" sz="1400" b="1" dirty="0">
                <a:effectLst/>
                <a:latin typeface="Times New Roman" panose="02020603050405020304" pitchFamily="18" charset="0"/>
                <a:ea typeface="Calibri" panose="020F0502020204030204" pitchFamily="34" charset="0"/>
                <a:cs typeface="Times New Roman" panose="02020603050405020304" pitchFamily="18" charset="0"/>
              </a:rPr>
              <a:t>Table </a:t>
            </a:r>
            <a:r>
              <a:rPr lang="en-GB" sz="1400" b="1" dirty="0">
                <a:latin typeface="Times New Roman" panose="02020603050405020304" pitchFamily="18" charset="0"/>
                <a:ea typeface="Calibri" panose="020F0502020204030204" pitchFamily="34" charset="0"/>
                <a:cs typeface="Times New Roman" panose="02020603050405020304" pitchFamily="18" charset="0"/>
              </a:rPr>
              <a:t>5</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Effect of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P.</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nitida</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leaf extract on hexokinase and pyruvate kinase (U/g) levels of adult </a:t>
            </a:r>
            <a:r>
              <a:rPr lang="en-GB" sz="1400" i="1" dirty="0">
                <a:effectLst/>
                <a:latin typeface="Times New Roman" panose="02020603050405020304" pitchFamily="18" charset="0"/>
                <a:ea typeface="Calibri" panose="020F0502020204030204" pitchFamily="34" charset="0"/>
                <a:cs typeface="Times New Roman" panose="02020603050405020304" pitchFamily="18" charset="0"/>
              </a:rPr>
              <a:t>F.</a:t>
            </a: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400" i="1" dirty="0" err="1">
                <a:effectLst/>
                <a:latin typeface="Times New Roman" panose="02020603050405020304" pitchFamily="18" charset="0"/>
                <a:ea typeface="Calibri" panose="020F0502020204030204" pitchFamily="34" charset="0"/>
                <a:cs typeface="Times New Roman" panose="02020603050405020304" pitchFamily="18" charset="0"/>
              </a:rPr>
              <a:t>gigantica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A65EFF8E-142C-57AD-9174-C0EEBC36B768}"/>
              </a:ext>
            </a:extLst>
          </p:cNvPr>
          <p:cNvGraphicFramePr>
            <a:graphicFrameLocks noGrp="1"/>
          </p:cNvGraphicFramePr>
          <p:nvPr>
            <p:extLst>
              <p:ext uri="{D42A27DB-BD31-4B8C-83A1-F6EECF244321}">
                <p14:modId xmlns:p14="http://schemas.microsoft.com/office/powerpoint/2010/main" val="3871876341"/>
              </p:ext>
            </p:extLst>
          </p:nvPr>
        </p:nvGraphicFramePr>
        <p:xfrm>
          <a:off x="457200" y="1719635"/>
          <a:ext cx="8229600" cy="43912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583590511"/>
                    </a:ext>
                  </a:extLst>
                </a:gridCol>
                <a:gridCol w="2057400">
                  <a:extLst>
                    <a:ext uri="{9D8B030D-6E8A-4147-A177-3AD203B41FA5}">
                      <a16:colId xmlns:a16="http://schemas.microsoft.com/office/drawing/2014/main" val="2030004562"/>
                    </a:ext>
                  </a:extLst>
                </a:gridCol>
                <a:gridCol w="2057400">
                  <a:extLst>
                    <a:ext uri="{9D8B030D-6E8A-4147-A177-3AD203B41FA5}">
                      <a16:colId xmlns:a16="http://schemas.microsoft.com/office/drawing/2014/main" val="3714009391"/>
                    </a:ext>
                  </a:extLst>
                </a:gridCol>
                <a:gridCol w="2057400">
                  <a:extLst>
                    <a:ext uri="{9D8B030D-6E8A-4147-A177-3AD203B41FA5}">
                      <a16:colId xmlns:a16="http://schemas.microsoft.com/office/drawing/2014/main" val="3042075525"/>
                    </a:ext>
                  </a:extLst>
                </a:gridCol>
              </a:tblGrid>
              <a:tr h="340033">
                <a:tc>
                  <a:txBody>
                    <a:bodyPr/>
                    <a:lstStyle/>
                    <a:p>
                      <a:endParaRPr lang="en-US" dirty="0"/>
                    </a:p>
                  </a:txBody>
                  <a:tcPr/>
                </a:tc>
                <a:tc>
                  <a:txBody>
                    <a:bodyPr/>
                    <a:lstStyle/>
                    <a:p>
                      <a:r>
                        <a:rPr lang="en-US" dirty="0"/>
                        <a:t>Hexokinase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819129"/>
                  </a:ext>
                </a:extLst>
              </a:tr>
              <a:tr h="304980">
                <a:tc rowSpan="2">
                  <a:txBody>
                    <a:bodyPr/>
                    <a:lstStyle/>
                    <a:p>
                      <a:pPr marL="0" marR="0">
                        <a:lnSpc>
                          <a:spcPct val="107000"/>
                        </a:lnSpc>
                        <a:spcBef>
                          <a:spcPts val="0"/>
                        </a:spcBef>
                        <a:spcAft>
                          <a:spcPts val="0"/>
                        </a:spcAft>
                      </a:pPr>
                      <a:r>
                        <a:rPr lang="en-GB" sz="1200" dirty="0">
                          <a:effectLst/>
                        </a:rPr>
                        <a:t>Concentration (µg/ml)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Extracts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9328747"/>
                  </a:ext>
                </a:extLst>
              </a:tr>
              <a:tr h="304980">
                <a:tc vMerge="1">
                  <a:txBody>
                    <a:bodyPr/>
                    <a:lstStyle/>
                    <a:p>
                      <a:endParaRPr lang="en-US"/>
                    </a:p>
                  </a:txBody>
                  <a:tcPr/>
                </a:tc>
                <a:tc>
                  <a:txBody>
                    <a:bodyPr/>
                    <a:lstStyle/>
                    <a:p>
                      <a:pPr marL="0" marR="0">
                        <a:lnSpc>
                          <a:spcPct val="107000"/>
                        </a:lnSpc>
                        <a:spcBef>
                          <a:spcPts val="0"/>
                        </a:spcBef>
                        <a:spcAft>
                          <a:spcPts val="0"/>
                        </a:spcAft>
                      </a:pPr>
                      <a:r>
                        <a:rPr lang="en-GB" sz="1200">
                          <a:effectLst/>
                        </a:rPr>
                        <a:t>Standard control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Aqueous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Methanol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6328350"/>
                  </a:ext>
                </a:extLst>
              </a:tr>
              <a:tr h="304980">
                <a:tc>
                  <a:txBody>
                    <a:bodyPr/>
                    <a:lstStyle/>
                    <a:p>
                      <a:pPr marL="0" marR="0">
                        <a:lnSpc>
                          <a:spcPct val="150000"/>
                        </a:lnSpc>
                        <a:spcBef>
                          <a:spcPts val="0"/>
                        </a:spcBef>
                        <a:spcAft>
                          <a:spcPts val="0"/>
                        </a:spcAft>
                      </a:pPr>
                      <a:r>
                        <a:rPr lang="en-GB" sz="12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3.08 ± 0.10</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2.25 ± 0.53</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2.48 ± 0.51</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5470554"/>
                  </a:ext>
                </a:extLst>
              </a:tr>
              <a:tr h="304980">
                <a:tc>
                  <a:txBody>
                    <a:bodyPr/>
                    <a:lstStyle/>
                    <a:p>
                      <a:pPr marL="0" marR="0">
                        <a:lnSpc>
                          <a:spcPct val="150000"/>
                        </a:lnSpc>
                        <a:spcBef>
                          <a:spcPts val="0"/>
                        </a:spcBef>
                        <a:spcAft>
                          <a:spcPts val="0"/>
                        </a:spcAft>
                      </a:pPr>
                      <a:r>
                        <a:rPr lang="en-GB"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3.03 ± 0.75</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3.55 ± 0.17</a:t>
                      </a:r>
                      <a:r>
                        <a:rPr lang="en-GB" sz="1200" baseline="30000">
                          <a:effectLst/>
                        </a:rPr>
                        <a:t>a2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1.92 ± 0.09</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3203429"/>
                  </a:ext>
                </a:extLst>
              </a:tr>
              <a:tr h="304980">
                <a:tc>
                  <a:txBody>
                    <a:bodyPr/>
                    <a:lstStyle/>
                    <a:p>
                      <a:pPr marL="0" marR="0">
                        <a:lnSpc>
                          <a:spcPct val="150000"/>
                        </a:lnSpc>
                        <a:spcBef>
                          <a:spcPts val="0"/>
                        </a:spcBef>
                        <a:spcAft>
                          <a:spcPts val="0"/>
                        </a:spcAft>
                      </a:pPr>
                      <a:r>
                        <a:rPr lang="en-GB"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2.95 ± 0.73</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4.08 ± 1.06</a:t>
                      </a:r>
                      <a:r>
                        <a:rPr lang="en-GB" sz="1200" baseline="30000">
                          <a:effectLst/>
                        </a:rPr>
                        <a:t>a2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2.48 ± 0.18</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4722784"/>
                  </a:ext>
                </a:extLst>
              </a:tr>
              <a:tr h="304980">
                <a:tc>
                  <a:txBody>
                    <a:bodyPr/>
                    <a:lstStyle/>
                    <a:p>
                      <a:pPr marL="0" marR="0">
                        <a:lnSpc>
                          <a:spcPct val="150000"/>
                        </a:lnSpc>
                        <a:spcBef>
                          <a:spcPts val="0"/>
                        </a:spcBef>
                        <a:spcAft>
                          <a:spcPts val="0"/>
                        </a:spcAft>
                      </a:pPr>
                      <a:r>
                        <a:rPr lang="en-GB" sz="12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2.88 ± 0.16</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3.36 ± 0.51</a:t>
                      </a:r>
                      <a:r>
                        <a:rPr lang="en-GB" sz="1200" baseline="30000">
                          <a:effectLst/>
                        </a:rPr>
                        <a:t>a1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2.57 ± 0.53</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8138234"/>
                  </a:ext>
                </a:extLst>
              </a:tr>
              <a:tr h="304980">
                <a:tc>
                  <a:txBody>
                    <a:bodyPr/>
                    <a:lstStyle/>
                    <a:p>
                      <a:pPr marL="0" marR="0">
                        <a:lnSpc>
                          <a:spcPct val="150000"/>
                        </a:lnSpc>
                        <a:spcBef>
                          <a:spcPts val="0"/>
                        </a:spcBef>
                        <a:spcAft>
                          <a:spcPts val="0"/>
                        </a:spcAft>
                      </a:pPr>
                      <a:r>
                        <a:rPr lang="en-GB" sz="1200">
                          <a:effectLst/>
                        </a:rPr>
                        <a:t>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4.27 ± 0.64</a:t>
                      </a:r>
                      <a:r>
                        <a:rPr lang="en-GB" sz="12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4.27 ± 0.64</a:t>
                      </a:r>
                      <a:r>
                        <a:rPr lang="en-GB" sz="12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4.27 ± 0.64</a:t>
                      </a:r>
                      <a:r>
                        <a:rPr lang="en-GB" sz="1200" baseline="30000" dirty="0">
                          <a:effectLst/>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941577"/>
                  </a:ext>
                </a:extLst>
              </a:tr>
              <a:tr h="340033">
                <a:tc>
                  <a:txBody>
                    <a:bodyPr/>
                    <a:lstStyle/>
                    <a:p>
                      <a:endParaRPr lang="en-US"/>
                    </a:p>
                  </a:txBody>
                  <a:tcPr/>
                </a:tc>
                <a:tc>
                  <a:txBody>
                    <a:bodyPr/>
                    <a:lstStyle/>
                    <a:p>
                      <a:r>
                        <a:rPr lang="en-US" dirty="0"/>
                        <a:t>Pyruvate kinase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77736931"/>
                  </a:ext>
                </a:extLst>
              </a:tr>
              <a:tr h="304980">
                <a:tc>
                  <a:txBody>
                    <a:bodyPr/>
                    <a:lstStyle/>
                    <a:p>
                      <a:pPr marL="0" marR="0">
                        <a:lnSpc>
                          <a:spcPct val="150000"/>
                        </a:lnSpc>
                        <a:spcBef>
                          <a:spcPts val="0"/>
                        </a:spcBef>
                        <a:spcAft>
                          <a:spcPts val="0"/>
                        </a:spcAft>
                      </a:pPr>
                      <a:r>
                        <a:rPr lang="en-GB" sz="1200" dirty="0">
                          <a:effectLst/>
                        </a:rPr>
                        <a:t>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6.78 ± 0.34</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6.47 ± 0.91</a:t>
                      </a:r>
                      <a:r>
                        <a:rPr lang="en-GB" sz="1200" baseline="30000" dirty="0">
                          <a:effectLst/>
                        </a:rPr>
                        <a:t>b1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9.80 ± 0.37</a:t>
                      </a:r>
                      <a:r>
                        <a:rPr lang="en-GB" sz="1200" baseline="30000" dirty="0">
                          <a:effectLst/>
                        </a:rPr>
                        <a:t>a1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7922192"/>
                  </a:ext>
                </a:extLst>
              </a:tr>
              <a:tr h="304980">
                <a:tc>
                  <a:txBody>
                    <a:bodyPr/>
                    <a:lstStyle/>
                    <a:p>
                      <a:pPr marL="0" marR="0">
                        <a:lnSpc>
                          <a:spcPct val="150000"/>
                        </a:lnSpc>
                        <a:spcBef>
                          <a:spcPts val="0"/>
                        </a:spcBef>
                        <a:spcAft>
                          <a:spcPts val="0"/>
                        </a:spcAft>
                      </a:pPr>
                      <a:r>
                        <a:rPr lang="en-GB" sz="1200">
                          <a:effectLst/>
                        </a:rPr>
                        <a:t>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8.21 ± 3.70</a:t>
                      </a:r>
                      <a:r>
                        <a:rPr lang="en-GB" sz="1200" baseline="30000">
                          <a:effectLst/>
                        </a:rPr>
                        <a:t>b2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6.70 ± 0.87</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4.53 ± 0.20</a:t>
                      </a:r>
                      <a:r>
                        <a:rPr lang="en-GB" sz="1200" baseline="30000" dirty="0">
                          <a:effectLst/>
                        </a:rPr>
                        <a:t>b1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232118"/>
                  </a:ext>
                </a:extLst>
              </a:tr>
              <a:tr h="304980">
                <a:tc>
                  <a:txBody>
                    <a:bodyPr/>
                    <a:lstStyle/>
                    <a:p>
                      <a:pPr marL="0" marR="0">
                        <a:lnSpc>
                          <a:spcPct val="150000"/>
                        </a:lnSpc>
                        <a:spcBef>
                          <a:spcPts val="0"/>
                        </a:spcBef>
                        <a:spcAft>
                          <a:spcPts val="0"/>
                        </a:spcAft>
                      </a:pPr>
                      <a:r>
                        <a:rPr lang="en-GB" sz="1200">
                          <a:effectLst/>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7.43 ± 1.99</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10.87 ± 0.62</a:t>
                      </a:r>
                      <a:r>
                        <a:rPr lang="en-GB" sz="1200" baseline="30000">
                          <a:effectLst/>
                        </a:rPr>
                        <a:t>a1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8.52 ± 2.13</a:t>
                      </a:r>
                      <a:r>
                        <a:rPr lang="en-GB" sz="1200" baseline="30000">
                          <a:effectLst/>
                        </a:rPr>
                        <a:t>a1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8175430"/>
                  </a:ext>
                </a:extLst>
              </a:tr>
              <a:tr h="304980">
                <a:tc>
                  <a:txBody>
                    <a:bodyPr/>
                    <a:lstStyle/>
                    <a:p>
                      <a:pPr marL="0" marR="0">
                        <a:lnSpc>
                          <a:spcPct val="150000"/>
                        </a:lnSpc>
                        <a:spcBef>
                          <a:spcPts val="0"/>
                        </a:spcBef>
                        <a:spcAft>
                          <a:spcPts val="0"/>
                        </a:spcAft>
                      </a:pPr>
                      <a:r>
                        <a:rPr lang="en-GB" sz="1200">
                          <a:effectLst/>
                        </a:rPr>
                        <a:t>600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6.66 ± 1.12</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5.88 ± 0.91</a:t>
                      </a:r>
                      <a:r>
                        <a:rPr lang="en-GB" sz="1200" baseline="30000">
                          <a:effectLst/>
                        </a:rPr>
                        <a:t>b1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8.30 ± 1.24</a:t>
                      </a:r>
                      <a:r>
                        <a:rPr lang="en-GB" sz="1200" baseline="30000">
                          <a:effectLst/>
                        </a:rPr>
                        <a:t>a1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4921269"/>
                  </a:ext>
                </a:extLst>
              </a:tr>
              <a:tr h="304980">
                <a:tc>
                  <a:txBody>
                    <a:bodyPr/>
                    <a:lstStyle/>
                    <a:p>
                      <a:pPr marL="0" marR="0">
                        <a:lnSpc>
                          <a:spcPct val="150000"/>
                        </a:lnSpc>
                        <a:spcBef>
                          <a:spcPts val="0"/>
                        </a:spcBef>
                        <a:spcAft>
                          <a:spcPts val="0"/>
                        </a:spcAft>
                      </a:pPr>
                      <a:r>
                        <a:rPr lang="en-GB" sz="1200">
                          <a:effectLst/>
                        </a:rPr>
                        <a:t>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11.20 ± 1.81</a:t>
                      </a:r>
                      <a:r>
                        <a:rPr lang="en-GB" sz="12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a:effectLst/>
                        </a:rPr>
                        <a:t>11.20 ± 1.81</a:t>
                      </a:r>
                      <a:r>
                        <a:rPr lang="en-GB" sz="1200" baseline="30000">
                          <a:effectLst/>
                        </a:rPr>
                        <a: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200" dirty="0">
                          <a:effectLst/>
                        </a:rPr>
                        <a:t>11.20 ± 1.81</a:t>
                      </a:r>
                      <a:r>
                        <a:rPr lang="en-GB" sz="1200" baseline="30000" dirty="0">
                          <a:effectLst/>
                        </a:rPr>
                        <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7297909"/>
                  </a:ext>
                </a:extLst>
              </a:tr>
            </a:tbl>
          </a:graphicData>
        </a:graphic>
      </p:graphicFrame>
      <p:sp>
        <p:nvSpPr>
          <p:cNvPr id="7" name="TextBox 6">
            <a:extLst>
              <a:ext uri="{FF2B5EF4-FFF2-40B4-BE49-F238E27FC236}">
                <a16:creationId xmlns:a16="http://schemas.microsoft.com/office/drawing/2014/main" id="{E74A024B-4201-8189-FAB3-010190F74AAD}"/>
              </a:ext>
            </a:extLst>
          </p:cNvPr>
          <p:cNvSpPr txBox="1"/>
          <p:nvPr/>
        </p:nvSpPr>
        <p:spPr>
          <a:xfrm>
            <a:off x="457200" y="6058633"/>
            <a:ext cx="8279618" cy="477888"/>
          </a:xfrm>
          <a:prstGeom prst="rect">
            <a:avLst/>
          </a:prstGeom>
          <a:noFill/>
        </p:spPr>
        <p:txBody>
          <a:bodyPr wrap="square">
            <a:spAutoFit/>
          </a:bodyPr>
          <a:lstStyle/>
          <a:p>
            <a:pPr marL="0" marR="0" algn="just">
              <a:lnSpc>
                <a:spcPct val="107000"/>
              </a:lnSpc>
              <a:spcBef>
                <a:spcPts val="0"/>
              </a:spcBef>
              <a:spcAft>
                <a:spcPts val="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EC – Experimental control (Distilled water &amp; 5% DMSO). Values with different alphabet superscript along a column were significantly different, while those with different numeric superscript across a row were significantly different (p &lt; 0.05).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305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2887</Words>
  <Application>Microsoft Office PowerPoint</Application>
  <PresentationFormat>On-screen Show (4:3)</PresentationFormat>
  <Paragraphs>486</Paragraphs>
  <Slides>15</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HP</cp:lastModifiedBy>
  <cp:revision>128</cp:revision>
  <dcterms:created xsi:type="dcterms:W3CDTF">2015-04-04T09:45:50Z</dcterms:created>
  <dcterms:modified xsi:type="dcterms:W3CDTF">2023-10-23T11:44:32Z</dcterms:modified>
</cp:coreProperties>
</file>