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274" r:id="rId3"/>
    <p:sldId id="267" r:id="rId4"/>
    <p:sldId id="277" r:id="rId5"/>
    <p:sldId id="269" r:id="rId6"/>
    <p:sldId id="278" r:id="rId7"/>
    <p:sldId id="279" r:id="rId8"/>
    <p:sldId id="280" r:id="rId9"/>
    <p:sldId id="270" r:id="rId10"/>
    <p:sldId id="282" r:id="rId11"/>
    <p:sldId id="285" r:id="rId12"/>
    <p:sldId id="286" r:id="rId13"/>
    <p:sldId id="287" r:id="rId14"/>
    <p:sldId id="288" r:id="rId15"/>
    <p:sldId id="289" r:id="rId16"/>
    <p:sldId id="290" r:id="rId17"/>
    <p:sldId id="291" r:id="rId18"/>
    <p:sldId id="293" r:id="rId19"/>
    <p:sldId id="292" r:id="rId20"/>
    <p:sldId id="271" r:id="rId21"/>
    <p:sldId id="272"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F81BD"/>
    <a:srgbClr val="8064A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p:scale>
          <a:sx n="75" d="100"/>
          <a:sy n="75" d="100"/>
        </p:scale>
        <p:origin x="-2664" y="-8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pPr/>
              <a:t>10/11/2023</a:t>
            </a:fld>
            <a:endParaRPr lang="en-US"/>
          </a:p>
        </p:txBody>
      </p:sp>
      <p:sp>
        <p:nvSpPr>
          <p:cNvPr id="4" name="Footer Placeholder 3">
            <a:extLst>
              <a:ext uri="{FF2B5EF4-FFF2-40B4-BE49-F238E27FC236}">
                <a16:creationId xmlns:a16="http://schemas.microsoft.com/office/drawing/2014/main" xmlns=""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pPr/>
              <a:t>‹#›</a:t>
            </a:fld>
            <a:endParaRPr lang="en-US"/>
          </a:p>
        </p:txBody>
      </p:sp>
    </p:spTree>
    <p:extLst>
      <p:ext uri="{BB962C8B-B14F-4D97-AF65-F5344CB8AC3E}">
        <p14:creationId xmlns:p14="http://schemas.microsoft.com/office/powerpoint/2010/main" xmlns=""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11/10/2023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pPr/>
              <a:t>‹#›</a:t>
            </a:fld>
            <a:endParaRPr lang="en-US" dirty="0"/>
          </a:p>
        </p:txBody>
      </p:sp>
    </p:spTree>
    <p:extLst>
      <p:ext uri="{BB962C8B-B14F-4D97-AF65-F5344CB8AC3E}">
        <p14:creationId xmlns:p14="http://schemas.microsoft.com/office/powerpoint/2010/main" xmlns=""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xmlns="" val="2220448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11</a:t>
            </a:fld>
            <a:endParaRPr lang="fr-FR"/>
          </a:p>
        </p:txBody>
      </p:sp>
    </p:spTree>
    <p:extLst>
      <p:ext uri="{BB962C8B-B14F-4D97-AF65-F5344CB8AC3E}">
        <p14:creationId xmlns:p14="http://schemas.microsoft.com/office/powerpoint/2010/main" xmlns="" val="474729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12</a:t>
            </a:fld>
            <a:endParaRPr lang="fr-FR"/>
          </a:p>
        </p:txBody>
      </p:sp>
    </p:spTree>
    <p:extLst>
      <p:ext uri="{BB962C8B-B14F-4D97-AF65-F5344CB8AC3E}">
        <p14:creationId xmlns:p14="http://schemas.microsoft.com/office/powerpoint/2010/main" xmlns="" val="3486975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13</a:t>
            </a:fld>
            <a:endParaRPr lang="fr-FR"/>
          </a:p>
        </p:txBody>
      </p:sp>
    </p:spTree>
    <p:extLst>
      <p:ext uri="{BB962C8B-B14F-4D97-AF65-F5344CB8AC3E}">
        <p14:creationId xmlns:p14="http://schemas.microsoft.com/office/powerpoint/2010/main" xmlns="" val="2666556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14</a:t>
            </a:fld>
            <a:endParaRPr lang="fr-FR"/>
          </a:p>
        </p:txBody>
      </p:sp>
    </p:spTree>
    <p:extLst>
      <p:ext uri="{BB962C8B-B14F-4D97-AF65-F5344CB8AC3E}">
        <p14:creationId xmlns:p14="http://schemas.microsoft.com/office/powerpoint/2010/main" xmlns="" val="1993491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15</a:t>
            </a:fld>
            <a:endParaRPr lang="fr-FR"/>
          </a:p>
        </p:txBody>
      </p:sp>
    </p:spTree>
    <p:extLst>
      <p:ext uri="{BB962C8B-B14F-4D97-AF65-F5344CB8AC3E}">
        <p14:creationId xmlns:p14="http://schemas.microsoft.com/office/powerpoint/2010/main" xmlns="" val="4061129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16</a:t>
            </a:fld>
            <a:endParaRPr lang="fr-FR"/>
          </a:p>
        </p:txBody>
      </p:sp>
    </p:spTree>
    <p:extLst>
      <p:ext uri="{BB962C8B-B14F-4D97-AF65-F5344CB8AC3E}">
        <p14:creationId xmlns:p14="http://schemas.microsoft.com/office/powerpoint/2010/main" xmlns="" val="2927658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17</a:t>
            </a:fld>
            <a:endParaRPr lang="fr-FR"/>
          </a:p>
        </p:txBody>
      </p:sp>
    </p:spTree>
    <p:extLst>
      <p:ext uri="{BB962C8B-B14F-4D97-AF65-F5344CB8AC3E}">
        <p14:creationId xmlns:p14="http://schemas.microsoft.com/office/powerpoint/2010/main" xmlns="" val="2990562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18</a:t>
            </a:fld>
            <a:endParaRPr lang="fr-FR"/>
          </a:p>
        </p:txBody>
      </p:sp>
    </p:spTree>
    <p:extLst>
      <p:ext uri="{BB962C8B-B14F-4D97-AF65-F5344CB8AC3E}">
        <p14:creationId xmlns:p14="http://schemas.microsoft.com/office/powerpoint/2010/main" xmlns="" val="739874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19</a:t>
            </a:fld>
            <a:endParaRPr lang="fr-FR"/>
          </a:p>
        </p:txBody>
      </p:sp>
    </p:spTree>
    <p:extLst>
      <p:ext uri="{BB962C8B-B14F-4D97-AF65-F5344CB8AC3E}">
        <p14:creationId xmlns:p14="http://schemas.microsoft.com/office/powerpoint/2010/main" xmlns="" val="2654880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20</a:t>
            </a:fld>
            <a:endParaRPr lang="fr-FR"/>
          </a:p>
        </p:txBody>
      </p:sp>
    </p:spTree>
    <p:extLst>
      <p:ext uri="{BB962C8B-B14F-4D97-AF65-F5344CB8AC3E}">
        <p14:creationId xmlns:p14="http://schemas.microsoft.com/office/powerpoint/2010/main" xmlns="" val="295582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xmlns="" val="358020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xmlns="" val="42274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5</a:t>
            </a:fld>
            <a:endParaRPr lang="fr-FR"/>
          </a:p>
        </p:txBody>
      </p:sp>
    </p:spTree>
    <p:extLst>
      <p:ext uri="{BB962C8B-B14F-4D97-AF65-F5344CB8AC3E}">
        <p14:creationId xmlns:p14="http://schemas.microsoft.com/office/powerpoint/2010/main" xmlns="" val="1466385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6</a:t>
            </a:fld>
            <a:endParaRPr lang="fr-FR"/>
          </a:p>
        </p:txBody>
      </p:sp>
    </p:spTree>
    <p:extLst>
      <p:ext uri="{BB962C8B-B14F-4D97-AF65-F5344CB8AC3E}">
        <p14:creationId xmlns:p14="http://schemas.microsoft.com/office/powerpoint/2010/main" xmlns="" val="967238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7</a:t>
            </a:fld>
            <a:endParaRPr lang="fr-FR"/>
          </a:p>
        </p:txBody>
      </p:sp>
    </p:spTree>
    <p:extLst>
      <p:ext uri="{BB962C8B-B14F-4D97-AF65-F5344CB8AC3E}">
        <p14:creationId xmlns:p14="http://schemas.microsoft.com/office/powerpoint/2010/main" xmlns="" val="2844686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8</a:t>
            </a:fld>
            <a:endParaRPr lang="fr-FR"/>
          </a:p>
        </p:txBody>
      </p:sp>
    </p:spTree>
    <p:extLst>
      <p:ext uri="{BB962C8B-B14F-4D97-AF65-F5344CB8AC3E}">
        <p14:creationId xmlns:p14="http://schemas.microsoft.com/office/powerpoint/2010/main" xmlns="" val="2628215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9</a:t>
            </a:fld>
            <a:endParaRPr lang="fr-FR"/>
          </a:p>
        </p:txBody>
      </p:sp>
    </p:spTree>
    <p:extLst>
      <p:ext uri="{BB962C8B-B14F-4D97-AF65-F5344CB8AC3E}">
        <p14:creationId xmlns:p14="http://schemas.microsoft.com/office/powerpoint/2010/main" xmlns="" val="3422571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10</a:t>
            </a:fld>
            <a:endParaRPr lang="fr-FR"/>
          </a:p>
        </p:txBody>
      </p:sp>
    </p:spTree>
    <p:extLst>
      <p:ext uri="{BB962C8B-B14F-4D97-AF65-F5344CB8AC3E}">
        <p14:creationId xmlns:p14="http://schemas.microsoft.com/office/powerpoint/2010/main" xmlns="" val="4211549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pPr/>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pPr/>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pPr/>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pPr/>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pPr/>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pPr/>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pPr/>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pPr/>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pPr/>
              <a:t>11/10/2023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pPr/>
              <a:t>11/10/2023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pPr/>
              <a:t>11/10/2023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pPr/>
              <a:t>11/10/2023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pPr/>
              <a:t>11/10/2023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pPr/>
              <a:t>11/10/2023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pPr/>
              <a:t>11/10/2023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pPr/>
              <a:t>10/11/2023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6FB8B74-3BDC-45CB-A8A4-10FDB8E40B05}"/>
              </a:ext>
            </a:extLst>
          </p:cNvPr>
          <p:cNvSpPr>
            <a:spLocks noGrp="1"/>
          </p:cNvSpPr>
          <p:nvPr>
            <p:ph type="sldNum" sz="quarter" idx="12"/>
          </p:nvPr>
        </p:nvSpPr>
        <p:spPr/>
        <p:txBody>
          <a:bodyPr/>
          <a:lstStyle/>
          <a:p>
            <a:fld id="{FCAEAE96-855E-42B1-8DE9-9C9E68DE18C5}" type="slidenum">
              <a:rPr lang="fr-FR" smtClean="0"/>
              <a:pPr/>
              <a:t>1</a:t>
            </a:fld>
            <a:endParaRPr lang="fr-FR"/>
          </a:p>
        </p:txBody>
      </p:sp>
      <p:pic>
        <p:nvPicPr>
          <p:cNvPr id="4" name="Picture 3">
            <a:extLst>
              <a:ext uri="{FF2B5EF4-FFF2-40B4-BE49-F238E27FC236}">
                <a16:creationId xmlns:a16="http://schemas.microsoft.com/office/drawing/2014/main" xmlns="" id="{321B14A4-E596-46A8-88E2-2BE0CDE68E4C}"/>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2" y="-41563"/>
            <a:ext cx="9143997" cy="3717035"/>
          </a:xfrm>
          <a:prstGeom prst="rect">
            <a:avLst/>
          </a:prstGeom>
        </p:spPr>
      </p:pic>
      <p:sp>
        <p:nvSpPr>
          <p:cNvPr id="5" name="TextBox 4">
            <a:extLst>
              <a:ext uri="{FF2B5EF4-FFF2-40B4-BE49-F238E27FC236}">
                <a16:creationId xmlns:a16="http://schemas.microsoft.com/office/drawing/2014/main" xmlns="" id="{6C006403-587B-4649-B308-93250010079D}"/>
              </a:ext>
            </a:extLst>
          </p:cNvPr>
          <p:cNvSpPr txBox="1"/>
          <p:nvPr/>
        </p:nvSpPr>
        <p:spPr>
          <a:xfrm>
            <a:off x="385103" y="1447800"/>
            <a:ext cx="8305800" cy="4955203"/>
          </a:xfrm>
          <a:prstGeom prst="rect">
            <a:avLst/>
          </a:prstGeom>
          <a:noFill/>
        </p:spPr>
        <p:txBody>
          <a:bodyPr wrap="square" rtlCol="0">
            <a:spAutoFit/>
          </a:bodyPr>
          <a:lstStyle/>
          <a:p>
            <a:pPr algn="ctr"/>
            <a:r>
              <a:rPr lang="en-US" sz="2800" b="1" dirty="0">
                <a:solidFill>
                  <a:schemeClr val="bg1"/>
                </a:solidFill>
              </a:rPr>
              <a:t>Assessment of nuclear gems quantity as a potential biomarker for evaluating the efficacy of drugs for spinal muscular atrophy</a:t>
            </a:r>
          </a:p>
          <a:p>
            <a:pPr algn="ctr"/>
            <a:endParaRPr lang="en-US" b="1" dirty="0"/>
          </a:p>
          <a:p>
            <a:pPr algn="ctr"/>
            <a:endParaRPr lang="en-US" b="1" dirty="0"/>
          </a:p>
          <a:p>
            <a:pPr algn="ctr"/>
            <a:endParaRPr lang="en-US" b="1" dirty="0"/>
          </a:p>
          <a:p>
            <a:pPr algn="ctr"/>
            <a:endParaRPr lang="fr-FR" dirty="0"/>
          </a:p>
          <a:p>
            <a:pPr algn="ctr"/>
            <a:r>
              <a:rPr lang="it-IT" b="1" dirty="0" smtClean="0"/>
              <a:t>Haya Al-Hilal </a:t>
            </a:r>
            <a:r>
              <a:rPr lang="it-IT" b="1" baseline="30000" dirty="0" smtClean="0"/>
              <a:t>1,2</a:t>
            </a:r>
            <a:r>
              <a:rPr lang="it-IT" b="1" dirty="0" smtClean="0"/>
              <a:t>*, </a:t>
            </a:r>
            <a:r>
              <a:rPr lang="en-US" b="1" dirty="0"/>
              <a:t>Marianna </a:t>
            </a:r>
            <a:r>
              <a:rPr lang="en-US" b="1" dirty="0" err="1" smtClean="0"/>
              <a:t>Maretina</a:t>
            </a:r>
            <a:r>
              <a:rPr lang="en-US" b="1" dirty="0" smtClean="0"/>
              <a:t> </a:t>
            </a:r>
            <a:r>
              <a:rPr lang="it-IT" b="1" baseline="30000" dirty="0" smtClean="0"/>
              <a:t>2</a:t>
            </a:r>
            <a:r>
              <a:rPr lang="it-IT" b="1" dirty="0" smtClean="0"/>
              <a:t>, </a:t>
            </a:r>
            <a:r>
              <a:rPr lang="en-US" b="1" dirty="0"/>
              <a:t>Anna </a:t>
            </a:r>
            <a:r>
              <a:rPr lang="en-US" b="1" dirty="0" err="1" smtClean="0"/>
              <a:t>Egorova</a:t>
            </a:r>
            <a:r>
              <a:rPr lang="it-IT" b="1" baseline="30000" dirty="0" smtClean="0"/>
              <a:t> 2</a:t>
            </a:r>
            <a:r>
              <a:rPr lang="it-IT" b="1" dirty="0" smtClean="0"/>
              <a:t>, and </a:t>
            </a:r>
            <a:r>
              <a:rPr lang="en-US" b="1" dirty="0"/>
              <a:t>Anton </a:t>
            </a:r>
            <a:r>
              <a:rPr lang="en-US" b="1" dirty="0" err="1" smtClean="0"/>
              <a:t>Kiselev</a:t>
            </a:r>
            <a:r>
              <a:rPr lang="it-IT" b="1" dirty="0" smtClean="0"/>
              <a:t> </a:t>
            </a:r>
            <a:r>
              <a:rPr lang="it-IT" b="1" baseline="30000" dirty="0"/>
              <a:t>2</a:t>
            </a:r>
          </a:p>
          <a:p>
            <a:endParaRPr lang="it-IT" b="1" baseline="30000" dirty="0"/>
          </a:p>
          <a:p>
            <a:endParaRPr lang="fr-FR" dirty="0"/>
          </a:p>
          <a:p>
            <a:pPr algn="just"/>
            <a:r>
              <a:rPr lang="en-US" sz="1600" baseline="30000" dirty="0" smtClean="0"/>
              <a:t>1</a:t>
            </a:r>
            <a:r>
              <a:rPr lang="en-US" sz="1600" dirty="0" smtClean="0"/>
              <a:t> </a:t>
            </a:r>
            <a:r>
              <a:rPr lang="en-US" sz="1600" dirty="0"/>
              <a:t>Department of Genomic Medicine named after V.S. Baranov, D.O. </a:t>
            </a:r>
            <a:r>
              <a:rPr lang="en-US" sz="1600" dirty="0" err="1"/>
              <a:t>Ott</a:t>
            </a:r>
            <a:r>
              <a:rPr lang="en-US" sz="1600" dirty="0"/>
              <a:t> Research Institute of Obstetrics, Gynecology and </a:t>
            </a:r>
            <a:r>
              <a:rPr lang="en-US" sz="1600" dirty="0" err="1"/>
              <a:t>Reproductology</a:t>
            </a:r>
            <a:r>
              <a:rPr lang="en-US" sz="1600" dirty="0"/>
              <a:t>, </a:t>
            </a:r>
            <a:r>
              <a:rPr lang="en-US" sz="1600" dirty="0" err="1"/>
              <a:t>Mendeleevskaya</a:t>
            </a:r>
            <a:r>
              <a:rPr lang="en-US" sz="1600" dirty="0"/>
              <a:t> Line 3, 199034 Saint-Petersburg, </a:t>
            </a:r>
            <a:r>
              <a:rPr lang="en-US" sz="1600" dirty="0" smtClean="0"/>
              <a:t>Russia</a:t>
            </a:r>
            <a:endParaRPr lang="fr-FR" sz="1600" dirty="0" smtClean="0"/>
          </a:p>
          <a:p>
            <a:pPr algn="just"/>
            <a:r>
              <a:rPr lang="en-US" sz="1600" baseline="30000" dirty="0" smtClean="0"/>
              <a:t>2</a:t>
            </a:r>
            <a:r>
              <a:rPr lang="en-US" sz="1600" dirty="0" smtClean="0"/>
              <a:t> </a:t>
            </a:r>
            <a:r>
              <a:rPr lang="en-US" sz="1600" dirty="0"/>
              <a:t>Faculty of Biology, Saint-Petersburg State University, </a:t>
            </a:r>
            <a:r>
              <a:rPr lang="en-US" sz="1600" dirty="0" err="1"/>
              <a:t>Universitetskaya</a:t>
            </a:r>
            <a:r>
              <a:rPr lang="en-US" sz="1600" dirty="0"/>
              <a:t> Embankment 7-9, 199034, Saint-Petersburg, </a:t>
            </a:r>
            <a:r>
              <a:rPr lang="en-US" sz="1600" dirty="0" smtClean="0"/>
              <a:t>Russia</a:t>
            </a:r>
            <a:endParaRPr lang="en-US" dirty="0"/>
          </a:p>
          <a:p>
            <a:endParaRPr lang="fr-FR" dirty="0"/>
          </a:p>
          <a:p>
            <a:r>
              <a:rPr lang="ru-RU" sz="1400" b="1" dirty="0" smtClean="0"/>
              <a:t>            </a:t>
            </a:r>
            <a:r>
              <a:rPr lang="en-US" sz="1400" b="1" dirty="0" smtClean="0"/>
              <a:t>*</a:t>
            </a:r>
            <a:r>
              <a:rPr lang="en-US" sz="1400" dirty="0" smtClean="0"/>
              <a:t> </a:t>
            </a:r>
            <a:r>
              <a:rPr lang="en-US" sz="1400" dirty="0"/>
              <a:t>Corresponding author: </a:t>
            </a:r>
            <a:r>
              <a:rPr lang="en-US" sz="1400" dirty="0" smtClean="0"/>
              <a:t>hayahilal.992@gmail.com</a:t>
            </a:r>
            <a:endParaRPr lang="fr-FR" sz="1400" dirty="0"/>
          </a:p>
        </p:txBody>
      </p:sp>
      <p:sp>
        <p:nvSpPr>
          <p:cNvPr id="6" name="TextBox 5">
            <a:extLst>
              <a:ext uri="{FF2B5EF4-FFF2-40B4-BE49-F238E27FC236}">
                <a16:creationId xmlns:a16="http://schemas.microsoft.com/office/drawing/2014/main" xmlns="" id="{5057B38A-2EBC-4A9B-A52D-D618ADC611F1}"/>
              </a:ext>
            </a:extLst>
          </p:cNvPr>
          <p:cNvSpPr txBox="1"/>
          <p:nvPr/>
        </p:nvSpPr>
        <p:spPr>
          <a:xfrm>
            <a:off x="385103" y="6169580"/>
            <a:ext cx="8305800" cy="369332"/>
          </a:xfrm>
          <a:prstGeom prst="rect">
            <a:avLst/>
          </a:prstGeom>
          <a:noFill/>
        </p:spPr>
        <p:txBody>
          <a:bodyPr wrap="square" rtlCol="0">
            <a:spAutoFit/>
          </a:bodyPr>
          <a:lstStyle/>
          <a:p>
            <a:endParaRPr lang="fr-FR" dirty="0"/>
          </a:p>
        </p:txBody>
      </p:sp>
      <p:pic>
        <p:nvPicPr>
          <p:cNvPr id="1026" name="Picture 2" descr="Logo Ott"/>
          <p:cNvPicPr>
            <a:picLocks noChangeAspect="1" noChangeArrowheads="1"/>
          </p:cNvPicPr>
          <p:nvPr/>
        </p:nvPicPr>
        <p:blipFill>
          <a:blip r:embed="rId3" cstate="print"/>
          <a:srcRect/>
          <a:stretch>
            <a:fillRect/>
          </a:stretch>
        </p:blipFill>
        <p:spPr bwMode="auto">
          <a:xfrm>
            <a:off x="7848600" y="5638800"/>
            <a:ext cx="909638" cy="1108075"/>
          </a:xfrm>
          <a:prstGeom prst="rect">
            <a:avLst/>
          </a:prstGeom>
          <a:noFill/>
          <a:ln w="9525">
            <a:noFill/>
            <a:miter lim="800000"/>
            <a:headEnd/>
            <a:tailEnd/>
          </a:ln>
        </p:spPr>
      </p:pic>
    </p:spTree>
    <p:extLst>
      <p:ext uri="{BB962C8B-B14F-4D97-AF65-F5344CB8AC3E}">
        <p14:creationId xmlns:p14="http://schemas.microsoft.com/office/powerpoint/2010/main" xmlns="" val="2674345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10</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a:t>Results and discussion</a:t>
            </a:r>
          </a:p>
        </p:txBody>
      </p:sp>
      <p:sp>
        <p:nvSpPr>
          <p:cNvPr id="4" name="Rectangle 3"/>
          <p:cNvSpPr/>
          <p:nvPr/>
        </p:nvSpPr>
        <p:spPr>
          <a:xfrm>
            <a:off x="876300" y="5562600"/>
            <a:ext cx="7620000" cy="369332"/>
          </a:xfrm>
          <a:prstGeom prst="rect">
            <a:avLst/>
          </a:prstGeom>
        </p:spPr>
        <p:txBody>
          <a:bodyPr wrap="square">
            <a:spAutoFit/>
          </a:bodyPr>
          <a:lstStyle/>
          <a:p>
            <a:r>
              <a:rPr lang="en-US" b="1" dirty="0"/>
              <a:t>Figure </a:t>
            </a:r>
            <a:r>
              <a:rPr lang="en-US" b="1" dirty="0" smtClean="0"/>
              <a:t>3. </a:t>
            </a:r>
            <a:r>
              <a:rPr lang="en-US" dirty="0" smtClean="0"/>
              <a:t>Nuclei </a:t>
            </a:r>
            <a:r>
              <a:rPr lang="en-US" dirty="0"/>
              <a:t>of SMA patient type II </a:t>
            </a:r>
            <a:r>
              <a:rPr lang="en-US" dirty="0" smtClean="0"/>
              <a:t>cells show lack of gems.</a:t>
            </a:r>
            <a:endParaRPr lang="en-US" dirty="0"/>
          </a:p>
        </p:txBody>
      </p:sp>
      <p:pic>
        <p:nvPicPr>
          <p:cNvPr id="8" name="Рисунок 7" descr="Figure 2A Patient.jpg"/>
          <p:cNvPicPr/>
          <p:nvPr/>
        </p:nvPicPr>
        <p:blipFill>
          <a:blip r:embed="rId3" cstate="print"/>
          <a:stretch>
            <a:fillRect/>
          </a:stretch>
        </p:blipFill>
        <p:spPr>
          <a:xfrm>
            <a:off x="1905000" y="2209800"/>
            <a:ext cx="5334000" cy="3048000"/>
          </a:xfrm>
          <a:prstGeom prst="rect">
            <a:avLst/>
          </a:prstGeom>
        </p:spPr>
      </p:pic>
    </p:spTree>
    <p:extLst>
      <p:ext uri="{BB962C8B-B14F-4D97-AF65-F5344CB8AC3E}">
        <p14:creationId xmlns:p14="http://schemas.microsoft.com/office/powerpoint/2010/main" xmlns="" val="501919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11</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smtClean="0"/>
              <a:t>Results </a:t>
            </a:r>
            <a:r>
              <a:rPr lang="fr-FR" sz="2400" b="1" dirty="0"/>
              <a:t>and discussion</a:t>
            </a:r>
          </a:p>
        </p:txBody>
      </p:sp>
      <p:sp>
        <p:nvSpPr>
          <p:cNvPr id="4" name="Rectangle 3"/>
          <p:cNvSpPr/>
          <p:nvPr/>
        </p:nvSpPr>
        <p:spPr>
          <a:xfrm>
            <a:off x="609600" y="2286000"/>
            <a:ext cx="7772400" cy="258532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dirty="0" smtClean="0"/>
              <a:t>We treated </a:t>
            </a:r>
            <a:r>
              <a:rPr lang="en-US" dirty="0"/>
              <a:t>SMA fibroblasts with antisense oligonucleotide </a:t>
            </a:r>
            <a:r>
              <a:rPr lang="en-US" dirty="0" smtClean="0"/>
              <a:t>3UP8 previously </a:t>
            </a:r>
            <a:r>
              <a:rPr lang="en-US" dirty="0"/>
              <a:t>shown to have therapeutic effects on the level of SMN </a:t>
            </a:r>
            <a:r>
              <a:rPr lang="en-US" dirty="0" smtClean="0"/>
              <a:t>protein.</a:t>
            </a:r>
          </a:p>
          <a:p>
            <a:pPr marL="285750" indent="-285750" algn="just">
              <a:lnSpc>
                <a:spcPct val="150000"/>
              </a:lnSpc>
              <a:buFont typeface="Arial" panose="020B0604020202020204" pitchFamily="34" charset="0"/>
              <a:buChar char="•"/>
            </a:pPr>
            <a:endParaRPr lang="en-US" dirty="0" smtClean="0"/>
          </a:p>
          <a:p>
            <a:pPr marL="285750" indent="-285750" algn="just">
              <a:lnSpc>
                <a:spcPct val="150000"/>
              </a:lnSpc>
              <a:buFont typeface="Arial" panose="020B0604020202020204" pitchFamily="34" charset="0"/>
              <a:buChar char="•"/>
            </a:pPr>
            <a:r>
              <a:rPr lang="en-US" dirty="0" smtClean="0"/>
              <a:t>We </a:t>
            </a:r>
            <a:r>
              <a:rPr lang="en-US" dirty="0"/>
              <a:t>have discovered a remarkable rise in the number of gems up to 17 found in the nuclei of </a:t>
            </a:r>
            <a:r>
              <a:rPr lang="en-US" b="1" dirty="0"/>
              <a:t>treated patient cells</a:t>
            </a:r>
            <a:r>
              <a:rPr lang="en-US" dirty="0"/>
              <a:t>, totaling 100 nuclei, in contrast to the quantity of gems observed in the intact patient cells (P=0.0034</a:t>
            </a:r>
            <a:r>
              <a:rPr lang="en-US" dirty="0" smtClean="0"/>
              <a:t>)</a:t>
            </a:r>
          </a:p>
        </p:txBody>
      </p:sp>
    </p:spTree>
    <p:extLst>
      <p:ext uri="{BB962C8B-B14F-4D97-AF65-F5344CB8AC3E}">
        <p14:creationId xmlns:p14="http://schemas.microsoft.com/office/powerpoint/2010/main" xmlns="" val="816570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12</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a:t>Results and discussion</a:t>
            </a:r>
          </a:p>
        </p:txBody>
      </p:sp>
      <p:sp>
        <p:nvSpPr>
          <p:cNvPr id="4" name="Rectangle 3"/>
          <p:cNvSpPr/>
          <p:nvPr/>
        </p:nvSpPr>
        <p:spPr>
          <a:xfrm>
            <a:off x="876300" y="5562600"/>
            <a:ext cx="7620000" cy="646331"/>
          </a:xfrm>
          <a:prstGeom prst="rect">
            <a:avLst/>
          </a:prstGeom>
        </p:spPr>
        <p:txBody>
          <a:bodyPr wrap="square">
            <a:spAutoFit/>
          </a:bodyPr>
          <a:lstStyle/>
          <a:p>
            <a:pPr algn="just"/>
            <a:r>
              <a:rPr lang="en-US" b="1" dirty="0"/>
              <a:t>Figure </a:t>
            </a:r>
            <a:r>
              <a:rPr lang="en-US" b="1" dirty="0" smtClean="0"/>
              <a:t>4. </a:t>
            </a:r>
            <a:r>
              <a:rPr lang="en-US" dirty="0" smtClean="0"/>
              <a:t>Nuclei </a:t>
            </a:r>
            <a:r>
              <a:rPr lang="en-US" dirty="0"/>
              <a:t>of </a:t>
            </a:r>
            <a:r>
              <a:rPr lang="en-US" dirty="0" smtClean="0"/>
              <a:t>SMA </a:t>
            </a:r>
            <a:r>
              <a:rPr lang="en-US" dirty="0"/>
              <a:t>patient type II cells treated with 3UP8 increased number of gems related to intact SMA </a:t>
            </a:r>
            <a:r>
              <a:rPr lang="en-US" dirty="0" smtClean="0"/>
              <a:t>cells.</a:t>
            </a:r>
            <a:endParaRPr lang="en-US" dirty="0"/>
          </a:p>
        </p:txBody>
      </p:sp>
      <p:pic>
        <p:nvPicPr>
          <p:cNvPr id="7" name="Рисунок 6" descr="Figure 2C 3UP8.jpg"/>
          <p:cNvPicPr/>
          <p:nvPr/>
        </p:nvPicPr>
        <p:blipFill>
          <a:blip r:embed="rId3" cstate="print"/>
          <a:stretch>
            <a:fillRect/>
          </a:stretch>
        </p:blipFill>
        <p:spPr>
          <a:xfrm>
            <a:off x="1981200" y="2209800"/>
            <a:ext cx="5334000" cy="2971800"/>
          </a:xfrm>
          <a:prstGeom prst="rect">
            <a:avLst/>
          </a:prstGeom>
        </p:spPr>
      </p:pic>
    </p:spTree>
    <p:extLst>
      <p:ext uri="{BB962C8B-B14F-4D97-AF65-F5344CB8AC3E}">
        <p14:creationId xmlns:p14="http://schemas.microsoft.com/office/powerpoint/2010/main" xmlns="" val="3443969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a:t>Results and discussion</a:t>
            </a:r>
          </a:p>
        </p:txBody>
      </p:sp>
      <p:sp>
        <p:nvSpPr>
          <p:cNvPr id="4" name="Rectangle 3"/>
          <p:cNvSpPr/>
          <p:nvPr/>
        </p:nvSpPr>
        <p:spPr>
          <a:xfrm>
            <a:off x="609600" y="2286000"/>
            <a:ext cx="7950200" cy="4247317"/>
          </a:xfrm>
          <a:prstGeom prst="rect">
            <a:avLst/>
          </a:prstGeom>
        </p:spPr>
        <p:txBody>
          <a:bodyPr wrap="square">
            <a:spAutoFit/>
          </a:bodyPr>
          <a:lstStyle/>
          <a:p>
            <a:pPr marL="285750" indent="-285750" algn="just">
              <a:buFont typeface="Arial" panose="020B0604020202020204" pitchFamily="34" charset="0"/>
              <a:buChar char="•"/>
            </a:pPr>
            <a:r>
              <a:rPr lang="en-US" dirty="0"/>
              <a:t>We determined the mean value of full-length </a:t>
            </a:r>
            <a:r>
              <a:rPr lang="en-US" dirty="0" smtClean="0"/>
              <a:t>SMN transcripts </a:t>
            </a:r>
            <a:r>
              <a:rPr lang="en-US" dirty="0"/>
              <a:t>percentage for each </a:t>
            </a:r>
            <a:r>
              <a:rPr lang="en-US" dirty="0" smtClean="0"/>
              <a:t>sample by </a:t>
            </a:r>
            <a:r>
              <a:rPr lang="en-US" dirty="0"/>
              <a:t>calculating the ratio of the values acquired in the </a:t>
            </a:r>
            <a:r>
              <a:rPr lang="en-US" dirty="0" err="1" smtClean="0"/>
              <a:t>ImageJ</a:t>
            </a:r>
            <a:r>
              <a:rPr lang="en-US" dirty="0" smtClean="0"/>
              <a:t> software </a:t>
            </a:r>
            <a:r>
              <a:rPr lang="en-US" dirty="0"/>
              <a:t>for FL-SMN transcripts to the total sum of the values of (FL-SMN + ∆7 SMN) transcripts based on the fluorescence intensity of the bands relative to the background (Figure </a:t>
            </a:r>
            <a:r>
              <a:rPr lang="en-US" dirty="0" smtClean="0"/>
              <a:t>5).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The </a:t>
            </a:r>
            <a:r>
              <a:rPr lang="en-US" dirty="0"/>
              <a:t>median percentage of FL-SMN transcripts was 0.73 for cells of healthy individuals, 0.64 for cells treated with 3UP8, and 0.47 for cells obtained from SMA II patient (</a:t>
            </a:r>
            <a:r>
              <a:rPr lang="en-US" dirty="0" smtClean="0"/>
              <a:t>Figure 6).</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a:t>In this manner, we disclosed a very strong correlation (correlation factor = 0.98) between the level of full-length SMN transcripts and the number of gems in cells nuclei with different genotypes (intact SMA II patient cells, SMA II patient cells treated with 3UP8, and healthy cells) per 100 nuclei (Figure </a:t>
            </a:r>
            <a:r>
              <a:rPr lang="en-US" dirty="0" smtClean="0"/>
              <a:t>6).</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xmlns="" val="710494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14</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a:t>Results and discussion</a:t>
            </a:r>
          </a:p>
        </p:txBody>
      </p:sp>
      <p:sp>
        <p:nvSpPr>
          <p:cNvPr id="4" name="Rectangle 3"/>
          <p:cNvSpPr/>
          <p:nvPr/>
        </p:nvSpPr>
        <p:spPr>
          <a:xfrm>
            <a:off x="609600" y="2133600"/>
            <a:ext cx="3810000" cy="3373359"/>
          </a:xfrm>
          <a:prstGeom prst="rect">
            <a:avLst/>
          </a:prstGeom>
        </p:spPr>
        <p:txBody>
          <a:bodyPr wrap="square">
            <a:spAutoFit/>
          </a:bodyPr>
          <a:lstStyle/>
          <a:p>
            <a:pPr algn="just">
              <a:lnSpc>
                <a:spcPct val="150000"/>
              </a:lnSpc>
            </a:pPr>
            <a:r>
              <a:rPr lang="en-US" b="1" dirty="0"/>
              <a:t>Figure </a:t>
            </a:r>
            <a:r>
              <a:rPr lang="en-US" b="1" dirty="0" smtClean="0"/>
              <a:t>5. </a:t>
            </a:r>
            <a:r>
              <a:rPr lang="en-US" dirty="0"/>
              <a:t>Determination of gems number and FL-SMN transcripts </a:t>
            </a:r>
            <a:r>
              <a:rPr lang="en-US" dirty="0" smtClean="0"/>
              <a:t>percentage:</a:t>
            </a:r>
            <a:r>
              <a:rPr lang="en-US" b="1" dirty="0"/>
              <a:t> </a:t>
            </a:r>
            <a:r>
              <a:rPr lang="en-US" dirty="0" smtClean="0"/>
              <a:t>differences </a:t>
            </a:r>
            <a:r>
              <a:rPr lang="en-US" dirty="0"/>
              <a:t>in the number of gems in the nuclei of cells of different genotypes (intact SMA II patient cells, healthy cells and SMA II patient cells treated with 3UP8 oligonucleotide) per 100 </a:t>
            </a:r>
            <a:r>
              <a:rPr lang="en-US" dirty="0" smtClean="0"/>
              <a:t>nuclei.</a:t>
            </a:r>
            <a:endParaRPr lang="en-US" dirty="0"/>
          </a:p>
        </p:txBody>
      </p:sp>
      <p:pic>
        <p:nvPicPr>
          <p:cNvPr id="7" name="Picture 6"/>
          <p:cNvPicPr/>
          <p:nvPr/>
        </p:nvPicPr>
        <p:blipFill rotWithShape="1">
          <a:blip r:embed="rId3" cstate="print">
            <a:extLst>
              <a:ext uri="{28A0092B-C50C-407E-A947-70E740481C1C}">
                <a14:useLocalDpi xmlns:a14="http://schemas.microsoft.com/office/drawing/2010/main" xmlns="" val="0"/>
              </a:ext>
            </a:extLst>
          </a:blip>
          <a:srcRect l="37900" t="15897" r="24784" b="12097"/>
          <a:stretch/>
        </p:blipFill>
        <p:spPr bwMode="auto">
          <a:xfrm>
            <a:off x="4495800" y="1600200"/>
            <a:ext cx="4495800" cy="4571999"/>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740943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15</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a:t>Results and discussion</a:t>
            </a:r>
          </a:p>
        </p:txBody>
      </p:sp>
      <p:sp>
        <p:nvSpPr>
          <p:cNvPr id="4" name="Rectangle 3"/>
          <p:cNvSpPr/>
          <p:nvPr/>
        </p:nvSpPr>
        <p:spPr>
          <a:xfrm>
            <a:off x="609600" y="2133600"/>
            <a:ext cx="3810000" cy="3373359"/>
          </a:xfrm>
          <a:prstGeom prst="rect">
            <a:avLst/>
          </a:prstGeom>
        </p:spPr>
        <p:txBody>
          <a:bodyPr wrap="square">
            <a:spAutoFit/>
          </a:bodyPr>
          <a:lstStyle/>
          <a:p>
            <a:pPr algn="just">
              <a:lnSpc>
                <a:spcPct val="150000"/>
              </a:lnSpc>
            </a:pPr>
            <a:r>
              <a:rPr lang="en-US" b="1" dirty="0"/>
              <a:t>Figure </a:t>
            </a:r>
            <a:r>
              <a:rPr lang="en-US" b="1" dirty="0" smtClean="0"/>
              <a:t>6. </a:t>
            </a:r>
            <a:r>
              <a:rPr lang="en-US" dirty="0"/>
              <a:t>Determination of gems number and FL-SMN transcripts </a:t>
            </a:r>
            <a:r>
              <a:rPr lang="en-US" dirty="0" smtClean="0"/>
              <a:t>percentage:</a:t>
            </a:r>
            <a:r>
              <a:rPr lang="en-US" b="1" dirty="0"/>
              <a:t> </a:t>
            </a:r>
            <a:r>
              <a:rPr lang="en-US" dirty="0"/>
              <a:t>FL-SMN transcripts in cells of different genotypes (intact SMA II patient cells, healthy cells </a:t>
            </a:r>
            <a:r>
              <a:rPr lang="en-US" dirty="0" smtClean="0"/>
              <a:t>and SMA </a:t>
            </a:r>
            <a:r>
              <a:rPr lang="en-US" dirty="0"/>
              <a:t>II patient cells treated with 3UP8). Medians with interquartile range are given.</a:t>
            </a:r>
          </a:p>
        </p:txBody>
      </p:sp>
      <p:pic>
        <p:nvPicPr>
          <p:cNvPr id="8" name="Picture 7"/>
          <p:cNvPicPr/>
          <p:nvPr/>
        </p:nvPicPr>
        <p:blipFill rotWithShape="1">
          <a:blip r:embed="rId3" cstate="print">
            <a:extLst>
              <a:ext uri="{28A0092B-C50C-407E-A947-70E740481C1C}">
                <a14:useLocalDpi xmlns:a14="http://schemas.microsoft.com/office/drawing/2010/main" xmlns="" val="0"/>
              </a:ext>
            </a:extLst>
          </a:blip>
          <a:srcRect l="30923" t="15822" r="22620" b="12344"/>
          <a:stretch/>
        </p:blipFill>
        <p:spPr bwMode="auto">
          <a:xfrm>
            <a:off x="4419600" y="1905000"/>
            <a:ext cx="4724400" cy="398220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164182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16</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smtClean="0"/>
              <a:t>Results and discussion</a:t>
            </a:r>
            <a:endParaRPr lang="fr-FR" sz="2400" b="1" dirty="0"/>
          </a:p>
        </p:txBody>
      </p:sp>
      <p:sp>
        <p:nvSpPr>
          <p:cNvPr id="4" name="Rectangle 3"/>
          <p:cNvSpPr/>
          <p:nvPr/>
        </p:nvSpPr>
        <p:spPr>
          <a:xfrm>
            <a:off x="609600" y="5171896"/>
            <a:ext cx="8458200" cy="1200329"/>
          </a:xfrm>
          <a:prstGeom prst="rect">
            <a:avLst/>
          </a:prstGeom>
        </p:spPr>
        <p:txBody>
          <a:bodyPr wrap="square">
            <a:spAutoFit/>
          </a:bodyPr>
          <a:lstStyle/>
          <a:p>
            <a:pPr algn="just"/>
            <a:r>
              <a:rPr lang="en-US" b="1" dirty="0"/>
              <a:t>Figure </a:t>
            </a:r>
            <a:r>
              <a:rPr lang="en-US" b="1" dirty="0" smtClean="0"/>
              <a:t>7. </a:t>
            </a:r>
            <a:r>
              <a:rPr lang="en-US" dirty="0"/>
              <a:t>Examples </a:t>
            </a:r>
            <a:r>
              <a:rPr lang="en-US" dirty="0" smtClean="0"/>
              <a:t>of </a:t>
            </a:r>
            <a:r>
              <a:rPr lang="en-US" dirty="0"/>
              <a:t>the analysis of bands from gel-electrophoresis corresponding to full-length and exon 7-deleted SMN transcripts PCR products from healthy cells in </a:t>
            </a:r>
            <a:r>
              <a:rPr lang="en-US" dirty="0" err="1"/>
              <a:t>ImageJ</a:t>
            </a:r>
            <a:r>
              <a:rPr lang="en-US" dirty="0"/>
              <a:t>. “Mean” value indicates the intensity of band shining - (</a:t>
            </a:r>
            <a:r>
              <a:rPr lang="en-US" b="1" dirty="0"/>
              <a:t>a</a:t>
            </a:r>
            <a:r>
              <a:rPr lang="en-US" dirty="0"/>
              <a:t>) for FL-SMN transcripts, (</a:t>
            </a:r>
            <a:r>
              <a:rPr lang="en-US" b="1" dirty="0"/>
              <a:t>b</a:t>
            </a:r>
            <a:r>
              <a:rPr lang="en-US" dirty="0"/>
              <a:t>)for Δ7 SMN transcripts.</a:t>
            </a:r>
          </a:p>
        </p:txBody>
      </p:sp>
      <p:pic>
        <p:nvPicPr>
          <p:cNvPr id="7" name="Picture 6"/>
          <p:cNvPicPr/>
          <p:nvPr/>
        </p:nvPicPr>
        <p:blipFill rotWithShape="1">
          <a:blip r:embed="rId3" cstate="print">
            <a:extLst>
              <a:ext uri="{28A0092B-C50C-407E-A947-70E740481C1C}">
                <a14:useLocalDpi xmlns:a14="http://schemas.microsoft.com/office/drawing/2010/main" xmlns="" val="0"/>
              </a:ext>
            </a:extLst>
          </a:blip>
          <a:srcRect l="3546" t="7300" b="3923"/>
          <a:stretch/>
        </p:blipFill>
        <p:spPr bwMode="auto">
          <a:xfrm>
            <a:off x="990600" y="2244293"/>
            <a:ext cx="3200400" cy="2514600"/>
          </a:xfrm>
          <a:prstGeom prst="rect">
            <a:avLst/>
          </a:prstGeom>
          <a:ln>
            <a:noFill/>
          </a:ln>
          <a:extLst>
            <a:ext uri="{53640926-AAD7-44D8-BBD7-CCE9431645EC}">
              <a14:shadowObscured xmlns:a14="http://schemas.microsoft.com/office/drawing/2010/main" xmlns=""/>
            </a:ext>
          </a:extLst>
        </p:spPr>
      </p:pic>
      <p:pic>
        <p:nvPicPr>
          <p:cNvPr id="9" name="Picture 8"/>
          <p:cNvPicPr/>
          <p:nvPr/>
        </p:nvPicPr>
        <p:blipFill rotWithShape="1">
          <a:blip r:embed="rId4" cstate="print">
            <a:extLst>
              <a:ext uri="{28A0092B-C50C-407E-A947-70E740481C1C}">
                <a14:useLocalDpi xmlns:a14="http://schemas.microsoft.com/office/drawing/2010/main" xmlns="" val="0"/>
              </a:ext>
            </a:extLst>
          </a:blip>
          <a:srcRect t="4160" b="7752"/>
          <a:stretch/>
        </p:blipFill>
        <p:spPr bwMode="auto">
          <a:xfrm>
            <a:off x="4676775" y="2241118"/>
            <a:ext cx="3225800" cy="2501900"/>
          </a:xfrm>
          <a:prstGeom prst="rect">
            <a:avLst/>
          </a:prstGeom>
          <a:ln>
            <a:noFill/>
          </a:ln>
          <a:extLst>
            <a:ext uri="{53640926-AAD7-44D8-BBD7-CCE9431645EC}">
              <a14:shadowObscured xmlns:a14="http://schemas.microsoft.com/office/drawing/2010/main" xmlns=""/>
            </a:ext>
          </a:extLst>
        </p:spPr>
      </p:pic>
      <p:sp>
        <p:nvSpPr>
          <p:cNvPr id="2" name="Rectangle 1"/>
          <p:cNvSpPr/>
          <p:nvPr/>
        </p:nvSpPr>
        <p:spPr>
          <a:xfrm>
            <a:off x="2151256" y="4743018"/>
            <a:ext cx="439544" cy="369332"/>
          </a:xfrm>
          <a:prstGeom prst="rect">
            <a:avLst/>
          </a:prstGeom>
        </p:spPr>
        <p:txBody>
          <a:bodyPr wrap="none">
            <a:spAutoFit/>
          </a:bodyPr>
          <a:lstStyle/>
          <a:p>
            <a:r>
              <a:rPr lang="en-US" dirty="0" smtClean="0"/>
              <a:t>(</a:t>
            </a:r>
            <a:r>
              <a:rPr lang="en-US" b="1" dirty="0" smtClean="0"/>
              <a:t>a</a:t>
            </a:r>
            <a:r>
              <a:rPr lang="en-US" dirty="0" smtClean="0"/>
              <a:t>)</a:t>
            </a:r>
            <a:endParaRPr lang="en-US" dirty="0"/>
          </a:p>
        </p:txBody>
      </p:sp>
      <p:sp>
        <p:nvSpPr>
          <p:cNvPr id="3" name="Rectangle 2"/>
          <p:cNvSpPr/>
          <p:nvPr/>
        </p:nvSpPr>
        <p:spPr>
          <a:xfrm>
            <a:off x="5840513" y="4730318"/>
            <a:ext cx="449162" cy="369332"/>
          </a:xfrm>
          <a:prstGeom prst="rect">
            <a:avLst/>
          </a:prstGeom>
        </p:spPr>
        <p:txBody>
          <a:bodyPr wrap="none">
            <a:spAutoFit/>
          </a:bodyPr>
          <a:lstStyle/>
          <a:p>
            <a:r>
              <a:rPr lang="en-US" dirty="0"/>
              <a:t>(</a:t>
            </a:r>
            <a:r>
              <a:rPr lang="en-US" b="1" dirty="0"/>
              <a:t>b</a:t>
            </a:r>
            <a:r>
              <a:rPr lang="en-US" dirty="0"/>
              <a:t>)</a:t>
            </a:r>
          </a:p>
        </p:txBody>
      </p:sp>
    </p:spTree>
    <p:extLst>
      <p:ext uri="{BB962C8B-B14F-4D97-AF65-F5344CB8AC3E}">
        <p14:creationId xmlns:p14="http://schemas.microsoft.com/office/powerpoint/2010/main" xmlns="" val="1604049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17</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a:t>Results and discussion</a:t>
            </a:r>
          </a:p>
        </p:txBody>
      </p:sp>
      <p:sp>
        <p:nvSpPr>
          <p:cNvPr id="4" name="Rectangle 3"/>
          <p:cNvSpPr/>
          <p:nvPr/>
        </p:nvSpPr>
        <p:spPr>
          <a:xfrm>
            <a:off x="609600" y="2057400"/>
            <a:ext cx="7950200" cy="4247317"/>
          </a:xfrm>
          <a:prstGeom prst="rect">
            <a:avLst/>
          </a:prstGeom>
        </p:spPr>
        <p:txBody>
          <a:bodyPr wrap="square">
            <a:spAutoFit/>
          </a:bodyPr>
          <a:lstStyle/>
          <a:p>
            <a:pPr marL="285750" indent="-285750" algn="just">
              <a:buFont typeface="Arial" panose="020B0604020202020204" pitchFamily="34" charset="0"/>
              <a:buChar char="•"/>
            </a:pPr>
            <a:r>
              <a:rPr lang="en-US" dirty="0" smtClean="0"/>
              <a:t>The </a:t>
            </a:r>
            <a:r>
              <a:rPr lang="en-US" dirty="0"/>
              <a:t>progression of a disease can be tracked by checking the changes in values of biomarkers, which can also serve as a reliable means to test the efficacy and safety </a:t>
            </a:r>
            <a:r>
              <a:rPr lang="en-US" dirty="0" smtClean="0"/>
              <a:t>of </a:t>
            </a:r>
            <a:r>
              <a:rPr lang="en-US" dirty="0"/>
              <a:t>new drugs. </a:t>
            </a:r>
            <a:endParaRPr lang="en-US" dirty="0" smtClean="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A single </a:t>
            </a:r>
            <a:r>
              <a:rPr lang="en-US" dirty="0"/>
              <a:t>biomarker may not be necessarily sufficient to depict the progression of the disease as well as to test the efficacy of the treatment, but there is a remarkable opportunity in combining vigorous biomarkers that together work on different levels providing more accurate information and help in better understanding of the disease onset and progression</a:t>
            </a:r>
            <a:r>
              <a:rPr lang="en-US" dirty="0" smtClean="0"/>
              <a:t>.</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a:t>T</a:t>
            </a:r>
            <a:r>
              <a:rPr lang="en-US" dirty="0" smtClean="0"/>
              <a:t>he </a:t>
            </a:r>
            <a:r>
              <a:rPr lang="en-US" dirty="0"/>
              <a:t>evaluation of the changes in SMN transcripts or protein levels as a direct consequence of targeting the basic genetic malfunction in SMA is considered very convincing in the context of determining the effect of SMA therapies</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xmlns="" val="4210932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18</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a:t>Results and discussion</a:t>
            </a:r>
          </a:p>
        </p:txBody>
      </p:sp>
      <p:sp>
        <p:nvSpPr>
          <p:cNvPr id="4" name="Rectangle 3"/>
          <p:cNvSpPr/>
          <p:nvPr/>
        </p:nvSpPr>
        <p:spPr>
          <a:xfrm>
            <a:off x="609600" y="2057400"/>
            <a:ext cx="7950200" cy="3970318"/>
          </a:xfrm>
          <a:prstGeom prst="rect">
            <a:avLst/>
          </a:prstGeom>
        </p:spPr>
        <p:txBody>
          <a:bodyPr wrap="square">
            <a:spAutoFit/>
          </a:bodyPr>
          <a:lstStyle/>
          <a:p>
            <a:pPr marL="285750" indent="-285750" algn="just">
              <a:buFont typeface="Arial" panose="020B0604020202020204" pitchFamily="34" charset="0"/>
              <a:buChar char="•"/>
            </a:pPr>
            <a:r>
              <a:rPr lang="en-US" dirty="0" smtClean="0"/>
              <a:t>Previously</a:t>
            </a:r>
            <a:r>
              <a:rPr lang="en-US" dirty="0"/>
              <a:t>, in our laboratory we obtained results indicated the advancement of utilizing the mean percentage of full-length SMN transcripts as a potential biomarker works on the transcriptional level to estimate the efficacy of SMA therapy in </a:t>
            </a:r>
            <a:r>
              <a:rPr lang="en-US" dirty="0" smtClean="0"/>
              <a:t>vitro.</a:t>
            </a:r>
          </a:p>
          <a:p>
            <a:pPr marL="285750" indent="-285750" algn="just">
              <a:buFont typeface="Arial" panose="020B0604020202020204" pitchFamily="34" charset="0"/>
              <a:buChar char="•"/>
            </a:pPr>
            <a:r>
              <a:rPr lang="en-US" dirty="0"/>
              <a:t>In this study, we showed that the nuclei of healthy fibroblasts have a greater number of gems compared to the nuclei of intact fibroblast cells derived from SMA patients </a:t>
            </a:r>
            <a:endParaRPr lang="en-US" dirty="0" smtClean="0"/>
          </a:p>
          <a:p>
            <a:pPr marL="285750" indent="-285750" algn="just">
              <a:buFont typeface="Arial" panose="020B0604020202020204" pitchFamily="34" charset="0"/>
              <a:buChar char="•"/>
            </a:pPr>
            <a:r>
              <a:rPr lang="en-US" dirty="0" smtClean="0"/>
              <a:t>Furthermore</a:t>
            </a:r>
            <a:r>
              <a:rPr lang="en-US" dirty="0"/>
              <a:t>, we demonstrated that the number of gems in patient fibroblast cells has increased significantly after treating with therapeutic ASOs compared to the number of gems in intact patient cells per 100 nuclei</a:t>
            </a:r>
            <a:r>
              <a:rPr lang="en-US" dirty="0" smtClean="0"/>
              <a:t>.</a:t>
            </a:r>
          </a:p>
          <a:p>
            <a:pPr marL="285750" indent="-285750" algn="just">
              <a:buFont typeface="Arial" panose="020B0604020202020204" pitchFamily="34" charset="0"/>
              <a:buChar char="•"/>
            </a:pPr>
            <a:r>
              <a:rPr lang="en-US" dirty="0"/>
              <a:t>We also revealed a very strong correlation between the FL-SMN transcripts and the number of gems. We showed that the change in FL-SMN transcripts is followed by a change in gems number and hence, a change in SMN protein levels.</a:t>
            </a:r>
          </a:p>
        </p:txBody>
      </p:sp>
    </p:spTree>
    <p:extLst>
      <p:ext uri="{BB962C8B-B14F-4D97-AF65-F5344CB8AC3E}">
        <p14:creationId xmlns:p14="http://schemas.microsoft.com/office/powerpoint/2010/main" xmlns="" val="3118341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19</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91015C6E-DACC-46D7-9A51-5411FFCCCE22}"/>
              </a:ext>
            </a:extLst>
          </p:cNvPr>
          <p:cNvSpPr txBox="1"/>
          <p:nvPr/>
        </p:nvSpPr>
        <p:spPr>
          <a:xfrm>
            <a:off x="609600" y="1447800"/>
            <a:ext cx="8153400" cy="461665"/>
          </a:xfrm>
          <a:prstGeom prst="rect">
            <a:avLst/>
          </a:prstGeom>
          <a:noFill/>
        </p:spPr>
        <p:txBody>
          <a:bodyPr wrap="square" rtlCol="0">
            <a:spAutoFit/>
          </a:bodyPr>
          <a:lstStyle/>
          <a:p>
            <a:r>
              <a:rPr lang="fr-FR" sz="2400" b="1" dirty="0"/>
              <a:t>Conclusions</a:t>
            </a:r>
          </a:p>
        </p:txBody>
      </p:sp>
      <p:sp>
        <p:nvSpPr>
          <p:cNvPr id="6" name="Rectangle 5"/>
          <p:cNvSpPr/>
          <p:nvPr/>
        </p:nvSpPr>
        <p:spPr>
          <a:xfrm>
            <a:off x="609600" y="2057400"/>
            <a:ext cx="7950200" cy="369331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dirty="0"/>
              <a:t>This allowed us to introduce a conclusion that the change in gems number is directly proportional to the FL-SMN transcripts and hence to the level of SMN protein levels, which is the main aim of all SMA therapeutic approaches</a:t>
            </a:r>
            <a:r>
              <a:rPr lang="en-US" dirty="0" smtClean="0"/>
              <a:t>.</a:t>
            </a:r>
          </a:p>
          <a:p>
            <a:pPr marL="285750" indent="-285750" algn="just">
              <a:lnSpc>
                <a:spcPct val="150000"/>
              </a:lnSpc>
              <a:buFont typeface="Arial" panose="020B0604020202020204" pitchFamily="34" charset="0"/>
              <a:buChar char="•"/>
            </a:pPr>
            <a:endParaRPr lang="en-US" dirty="0" smtClean="0"/>
          </a:p>
          <a:p>
            <a:pPr marL="285750" indent="-285750" algn="just">
              <a:lnSpc>
                <a:spcPct val="150000"/>
              </a:lnSpc>
              <a:buFont typeface="Arial" panose="020B0604020202020204" pitchFamily="34" charset="0"/>
              <a:buChar char="•"/>
            </a:pPr>
            <a:r>
              <a:rPr lang="en-US" dirty="0"/>
              <a:t>In conclusion, the results presented in this </a:t>
            </a:r>
            <a:r>
              <a:rPr lang="en-US" dirty="0" smtClean="0"/>
              <a:t>presentation </a:t>
            </a:r>
            <a:r>
              <a:rPr lang="en-US" dirty="0"/>
              <a:t>prove that the number of gems in the cells nuclei can be considered as a potential reliable molecular biomarker to evaluate the efficacy of existed SMA therapy and to help developing new therapeutic approaches.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xmlns="" val="93977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093276"/>
            <a:ext cx="8991600" cy="830997"/>
          </a:xfrm>
          <a:prstGeom prst="rect">
            <a:avLst/>
          </a:prstGeom>
        </p:spPr>
        <p:txBody>
          <a:bodyPr wrap="square">
            <a:spAutoFit/>
          </a:bodyPr>
          <a:lstStyle/>
          <a:p>
            <a:pPr algn="ctr"/>
            <a:r>
              <a:rPr lang="en-US" sz="2400" b="1" dirty="0" smtClean="0"/>
              <a:t>Assessment </a:t>
            </a:r>
            <a:r>
              <a:rPr lang="en-US" sz="2400" b="1" dirty="0"/>
              <a:t>of nuclear gems quantity as a potential biomarker for evaluating the efficacy of drugs for spinal muscular atrophy</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xmlns="" id="{3A5F1516-37BE-4DE0-ADC9-37518CFC7551}"/>
              </a:ext>
            </a:extLst>
          </p:cNvPr>
          <p:cNvGrpSpPr/>
          <p:nvPr/>
        </p:nvGrpSpPr>
        <p:grpSpPr>
          <a:xfrm>
            <a:off x="586302" y="2104213"/>
            <a:ext cx="1277005" cy="1277005"/>
            <a:chOff x="899591" y="1902000"/>
            <a:chExt cx="1250671" cy="1250671"/>
          </a:xfrm>
        </p:grpSpPr>
        <p:sp>
          <p:nvSpPr>
            <p:cNvPr id="8" name="Oval 7">
              <a:extLst>
                <a:ext uri="{FF2B5EF4-FFF2-40B4-BE49-F238E27FC236}">
                  <a16:creationId xmlns:a16="http://schemas.microsoft.com/office/drawing/2014/main" xmlns="" id="{2DA3AE55-0598-4C93-9FFD-CDF6C19861F6}"/>
                </a:ext>
              </a:extLst>
            </p:cNvPr>
            <p:cNvSpPr/>
            <p:nvPr/>
          </p:nvSpPr>
          <p:spPr>
            <a:xfrm>
              <a:off x="899591" y="1902000"/>
              <a:ext cx="1250671" cy="1250671"/>
            </a:xfrm>
            <a:prstGeom prst="ellipse">
              <a:avLst/>
            </a:prstGeom>
            <a:solidFill>
              <a:srgbClr val="0680C3"/>
            </a:solidFill>
            <a:ln w="6350">
              <a:solidFill>
                <a:srgbClr val="068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xmlns="" id="{01406DAC-59F7-4A89-9BDC-6BE287B4D7B4}"/>
                </a:ext>
              </a:extLst>
            </p:cNvPr>
            <p:cNvSpPr/>
            <p:nvPr/>
          </p:nvSpPr>
          <p:spPr>
            <a:xfrm>
              <a:off x="1016229" y="2018638"/>
              <a:ext cx="1017395" cy="1017395"/>
            </a:xfrm>
            <a:prstGeom prst="ellipse">
              <a:avLst/>
            </a:prstGeom>
            <a:solidFill>
              <a:schemeClr val="bg1"/>
            </a:solidFill>
            <a:ln w="6350">
              <a:solidFill>
                <a:srgbClr val="068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grpSp>
        <p:nvGrpSpPr>
          <p:cNvPr id="10" name="Group 9">
            <a:extLst>
              <a:ext uri="{FF2B5EF4-FFF2-40B4-BE49-F238E27FC236}">
                <a16:creationId xmlns:a16="http://schemas.microsoft.com/office/drawing/2014/main" xmlns="" id="{E4A4AFB0-D469-47C6-A229-E1B64A087DEF}"/>
              </a:ext>
            </a:extLst>
          </p:cNvPr>
          <p:cNvGrpSpPr/>
          <p:nvPr/>
        </p:nvGrpSpPr>
        <p:grpSpPr>
          <a:xfrm>
            <a:off x="586302" y="3547875"/>
            <a:ext cx="1277005" cy="1277005"/>
            <a:chOff x="899591" y="1902000"/>
            <a:chExt cx="1250671" cy="1250671"/>
          </a:xfrm>
        </p:grpSpPr>
        <p:sp>
          <p:nvSpPr>
            <p:cNvPr id="11" name="Oval 10">
              <a:extLst>
                <a:ext uri="{FF2B5EF4-FFF2-40B4-BE49-F238E27FC236}">
                  <a16:creationId xmlns:a16="http://schemas.microsoft.com/office/drawing/2014/main" xmlns="" id="{29D60801-D9D6-4100-92B8-C7500567297A}"/>
                </a:ext>
              </a:extLst>
            </p:cNvPr>
            <p:cNvSpPr/>
            <p:nvPr/>
          </p:nvSpPr>
          <p:spPr>
            <a:xfrm>
              <a:off x="899591" y="1902000"/>
              <a:ext cx="1250671" cy="1250671"/>
            </a:xfrm>
            <a:prstGeom prst="ellipse">
              <a:avLst/>
            </a:prstGeom>
            <a:solidFill>
              <a:schemeClr val="accent3"/>
            </a:solidFill>
            <a:ln w="6350">
              <a:solidFill>
                <a:srgbClr val="90C2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2">
              <a:extLst>
                <a:ext uri="{FF2B5EF4-FFF2-40B4-BE49-F238E27FC236}">
                  <a16:creationId xmlns:a16="http://schemas.microsoft.com/office/drawing/2014/main" xmlns="" id="{A1393643-5928-4C59-B147-D759CDBC5AE6}"/>
                </a:ext>
              </a:extLst>
            </p:cNvPr>
            <p:cNvSpPr/>
            <p:nvPr/>
          </p:nvSpPr>
          <p:spPr>
            <a:xfrm>
              <a:off x="1016229" y="2018638"/>
              <a:ext cx="1017395" cy="1017395"/>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grpSp>
        <p:nvGrpSpPr>
          <p:cNvPr id="14" name="Group 13">
            <a:extLst>
              <a:ext uri="{FF2B5EF4-FFF2-40B4-BE49-F238E27FC236}">
                <a16:creationId xmlns:a16="http://schemas.microsoft.com/office/drawing/2014/main" xmlns="" id="{50D0BBE1-B690-4896-8052-EF95299B76BE}"/>
              </a:ext>
            </a:extLst>
          </p:cNvPr>
          <p:cNvGrpSpPr/>
          <p:nvPr/>
        </p:nvGrpSpPr>
        <p:grpSpPr>
          <a:xfrm>
            <a:off x="586302" y="4991536"/>
            <a:ext cx="1277005" cy="1277005"/>
            <a:chOff x="899591" y="1902000"/>
            <a:chExt cx="1250671" cy="1250671"/>
          </a:xfrm>
        </p:grpSpPr>
        <p:sp>
          <p:nvSpPr>
            <p:cNvPr id="15" name="Oval 14">
              <a:extLst>
                <a:ext uri="{FF2B5EF4-FFF2-40B4-BE49-F238E27FC236}">
                  <a16:creationId xmlns:a16="http://schemas.microsoft.com/office/drawing/2014/main" xmlns="" id="{F8E8E593-40EF-473C-A034-C2BE6FCB441D}"/>
                </a:ext>
              </a:extLst>
            </p:cNvPr>
            <p:cNvSpPr/>
            <p:nvPr/>
          </p:nvSpPr>
          <p:spPr>
            <a:xfrm>
              <a:off x="899591" y="1902000"/>
              <a:ext cx="1250671" cy="1250671"/>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5">
              <a:extLst>
                <a:ext uri="{FF2B5EF4-FFF2-40B4-BE49-F238E27FC236}">
                  <a16:creationId xmlns:a16="http://schemas.microsoft.com/office/drawing/2014/main" xmlns="" id="{012C73E3-8A32-4D27-994E-ED4B13C6D6FD}"/>
                </a:ext>
              </a:extLst>
            </p:cNvPr>
            <p:cNvSpPr/>
            <p:nvPr/>
          </p:nvSpPr>
          <p:spPr>
            <a:xfrm>
              <a:off x="1016229" y="2018638"/>
              <a:ext cx="1017395" cy="1017395"/>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17" name="TextBox 16">
            <a:extLst>
              <a:ext uri="{FF2B5EF4-FFF2-40B4-BE49-F238E27FC236}">
                <a16:creationId xmlns:a16="http://schemas.microsoft.com/office/drawing/2014/main" xmlns="" id="{288585C6-8355-4865-A6EB-1F4D69762840}"/>
              </a:ext>
            </a:extLst>
          </p:cNvPr>
          <p:cNvSpPr txBox="1"/>
          <p:nvPr/>
        </p:nvSpPr>
        <p:spPr>
          <a:xfrm>
            <a:off x="746475" y="2534797"/>
            <a:ext cx="1044600" cy="400110"/>
          </a:xfrm>
          <a:prstGeom prst="rect">
            <a:avLst/>
          </a:prstGeom>
          <a:noFill/>
        </p:spPr>
        <p:txBody>
          <a:bodyPr wrap="square" rtlCol="0">
            <a:spAutoFit/>
          </a:bodyPr>
          <a:lstStyle/>
          <a:p>
            <a:pPr algn="ctr"/>
            <a:r>
              <a:rPr lang="en-US" altLang="ko-KR" sz="2000" b="1" dirty="0" smtClean="0">
                <a:solidFill>
                  <a:schemeClr val="tx1">
                    <a:lumMod val="75000"/>
                    <a:lumOff val="25000"/>
                  </a:schemeClr>
                </a:solidFill>
              </a:rPr>
              <a:t>Healthy</a:t>
            </a:r>
            <a:endParaRPr lang="en-US" altLang="ko-KR" sz="2400" b="1" dirty="0">
              <a:solidFill>
                <a:schemeClr val="tx1">
                  <a:lumMod val="75000"/>
                  <a:lumOff val="25000"/>
                </a:schemeClr>
              </a:solidFill>
              <a:cs typeface="Calibri" pitchFamily="34" charset="0"/>
            </a:endParaRPr>
          </a:p>
        </p:txBody>
      </p:sp>
      <p:sp>
        <p:nvSpPr>
          <p:cNvPr id="18" name="TextBox 17">
            <a:extLst>
              <a:ext uri="{FF2B5EF4-FFF2-40B4-BE49-F238E27FC236}">
                <a16:creationId xmlns:a16="http://schemas.microsoft.com/office/drawing/2014/main" xmlns="" id="{C1E65265-D4BC-4A45-ADA5-4B7E652B2C0B}"/>
              </a:ext>
            </a:extLst>
          </p:cNvPr>
          <p:cNvSpPr txBox="1"/>
          <p:nvPr/>
        </p:nvSpPr>
        <p:spPr>
          <a:xfrm>
            <a:off x="759160" y="3995430"/>
            <a:ext cx="1044600" cy="400110"/>
          </a:xfrm>
          <a:prstGeom prst="rect">
            <a:avLst/>
          </a:prstGeom>
          <a:noFill/>
        </p:spPr>
        <p:txBody>
          <a:bodyPr wrap="square" rtlCol="0">
            <a:spAutoFit/>
          </a:bodyPr>
          <a:lstStyle/>
          <a:p>
            <a:pPr algn="ctr"/>
            <a:r>
              <a:rPr lang="en-US" altLang="ko-KR" sz="2000" b="1" dirty="0" smtClean="0">
                <a:solidFill>
                  <a:schemeClr val="tx1">
                    <a:lumMod val="75000"/>
                    <a:lumOff val="25000"/>
                  </a:schemeClr>
                </a:solidFill>
              </a:rPr>
              <a:t>Patient</a:t>
            </a:r>
            <a:endParaRPr lang="en-US" altLang="ko-KR" sz="2000" b="1" dirty="0">
              <a:solidFill>
                <a:schemeClr val="tx1">
                  <a:lumMod val="75000"/>
                  <a:lumOff val="25000"/>
                </a:schemeClr>
              </a:solidFill>
              <a:cs typeface="Calibri" pitchFamily="34" charset="0"/>
            </a:endParaRPr>
          </a:p>
        </p:txBody>
      </p:sp>
      <p:sp>
        <p:nvSpPr>
          <p:cNvPr id="19" name="TextBox 18">
            <a:extLst>
              <a:ext uri="{FF2B5EF4-FFF2-40B4-BE49-F238E27FC236}">
                <a16:creationId xmlns:a16="http://schemas.microsoft.com/office/drawing/2014/main" xmlns="" id="{3093AFB3-0823-4177-80F6-02CDF59C095A}"/>
              </a:ext>
            </a:extLst>
          </p:cNvPr>
          <p:cNvSpPr txBox="1"/>
          <p:nvPr/>
        </p:nvSpPr>
        <p:spPr>
          <a:xfrm>
            <a:off x="709825" y="5407280"/>
            <a:ext cx="1044600" cy="400110"/>
          </a:xfrm>
          <a:prstGeom prst="rect">
            <a:avLst/>
          </a:prstGeom>
          <a:noFill/>
        </p:spPr>
        <p:txBody>
          <a:bodyPr wrap="square" rtlCol="0">
            <a:spAutoFit/>
          </a:bodyPr>
          <a:lstStyle/>
          <a:p>
            <a:pPr algn="ctr"/>
            <a:r>
              <a:rPr lang="en-US" altLang="ko-KR" sz="2000" b="1" dirty="0" smtClean="0">
                <a:solidFill>
                  <a:schemeClr val="tx1">
                    <a:lumMod val="75000"/>
                    <a:lumOff val="25000"/>
                  </a:schemeClr>
                </a:solidFill>
              </a:rPr>
              <a:t>Treated</a:t>
            </a:r>
            <a:endParaRPr lang="en-US" altLang="ko-KR" sz="2000" b="1" dirty="0">
              <a:solidFill>
                <a:schemeClr val="tx1">
                  <a:lumMod val="75000"/>
                  <a:lumOff val="25000"/>
                </a:schemeClr>
              </a:solidFill>
              <a:cs typeface="Calibri" pitchFamily="34" charset="0"/>
            </a:endParaRPr>
          </a:p>
        </p:txBody>
      </p:sp>
      <p:grpSp>
        <p:nvGrpSpPr>
          <p:cNvPr id="20" name="Group 19">
            <a:extLst>
              <a:ext uri="{FF2B5EF4-FFF2-40B4-BE49-F238E27FC236}">
                <a16:creationId xmlns:a16="http://schemas.microsoft.com/office/drawing/2014/main" xmlns="" id="{D056F5AB-D12A-426E-B3CC-8787B2B82AA5}"/>
              </a:ext>
            </a:extLst>
          </p:cNvPr>
          <p:cNvGrpSpPr/>
          <p:nvPr/>
        </p:nvGrpSpPr>
        <p:grpSpPr>
          <a:xfrm>
            <a:off x="2508359" y="3643771"/>
            <a:ext cx="3650386" cy="1103428"/>
            <a:chOff x="2950927" y="1842943"/>
            <a:chExt cx="5119886" cy="1103428"/>
          </a:xfrm>
          <a:solidFill>
            <a:srgbClr val="90C221"/>
          </a:solidFill>
        </p:grpSpPr>
        <p:sp>
          <p:nvSpPr>
            <p:cNvPr id="21" name="Rounded Rectangle 11">
              <a:extLst>
                <a:ext uri="{FF2B5EF4-FFF2-40B4-BE49-F238E27FC236}">
                  <a16:creationId xmlns:a16="http://schemas.microsoft.com/office/drawing/2014/main" xmlns="" id="{77B8F52D-80B1-4B2E-8A98-2403FD47F1A9}"/>
                </a:ext>
              </a:extLst>
            </p:cNvPr>
            <p:cNvSpPr/>
            <p:nvPr/>
          </p:nvSpPr>
          <p:spPr>
            <a:xfrm>
              <a:off x="2950927" y="1842943"/>
              <a:ext cx="5119886" cy="1103428"/>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1179" y="769158"/>
                  </a:lnTo>
                  <a:lnTo>
                    <a:pt x="401179" y="890316"/>
                  </a:lnTo>
                  <a:lnTo>
                    <a:pt x="643495" y="648000"/>
                  </a:lnTo>
                  <a:lnTo>
                    <a:pt x="401179" y="405684"/>
                  </a:lnTo>
                  <a:lnTo>
                    <a:pt x="401179" y="526842"/>
                  </a:lnTo>
                  <a:lnTo>
                    <a:pt x="0" y="526842"/>
                  </a:lnTo>
                  <a:lnTo>
                    <a:pt x="0" y="291768"/>
                  </a:lnTo>
                  <a:cubicBezTo>
                    <a:pt x="0" y="130629"/>
                    <a:pt x="130629" y="0"/>
                    <a:pt x="291768" y="0"/>
                  </a:cubicBezTo>
                  <a:close/>
                </a:path>
              </a:pathLst>
            </a:custGeom>
            <a:grpFill/>
            <a:ln>
              <a:solidFill>
                <a:srgbClr val="90C22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22" name="TextBox 21">
              <a:extLst>
                <a:ext uri="{FF2B5EF4-FFF2-40B4-BE49-F238E27FC236}">
                  <a16:creationId xmlns:a16="http://schemas.microsoft.com/office/drawing/2014/main" xmlns="" id="{09DBCE61-2604-4A55-A60C-C6C9AE844174}"/>
                </a:ext>
              </a:extLst>
            </p:cNvPr>
            <p:cNvSpPr txBox="1"/>
            <p:nvPr/>
          </p:nvSpPr>
          <p:spPr>
            <a:xfrm>
              <a:off x="3647703" y="1904267"/>
              <a:ext cx="3865675" cy="276999"/>
            </a:xfrm>
            <a:prstGeom prst="rect">
              <a:avLst/>
            </a:prstGeom>
            <a:grpFill/>
            <a:ln>
              <a:solidFill>
                <a:srgbClr val="90C221"/>
              </a:solidFill>
            </a:ln>
          </p:spPr>
          <p:txBody>
            <a:bodyPr wrap="square" rtlCol="0">
              <a:spAutoFit/>
            </a:bodyPr>
            <a:lstStyle/>
            <a:p>
              <a:r>
                <a:rPr lang="en-US" altLang="ko-KR" sz="1200" b="1" dirty="0">
                  <a:solidFill>
                    <a:schemeClr val="bg1"/>
                  </a:solidFill>
                  <a:cs typeface="Arial" pitchFamily="34" charset="0"/>
                </a:rPr>
                <a:t>Quantification of gems </a:t>
              </a:r>
              <a:r>
                <a:rPr lang="en-US" altLang="ko-KR" sz="1200" b="1" dirty="0" smtClean="0">
                  <a:solidFill>
                    <a:schemeClr val="bg1"/>
                  </a:solidFill>
                  <a:cs typeface="Arial" pitchFamily="34" charset="0"/>
                </a:rPr>
                <a:t>number:</a:t>
              </a:r>
              <a:endParaRPr lang="ko-KR" altLang="en-US" sz="1200" b="1" dirty="0">
                <a:solidFill>
                  <a:schemeClr val="bg1"/>
                </a:solidFill>
                <a:cs typeface="Arial" pitchFamily="34" charset="0"/>
              </a:endParaRPr>
            </a:p>
          </p:txBody>
        </p:sp>
      </p:grpSp>
      <p:grpSp>
        <p:nvGrpSpPr>
          <p:cNvPr id="23" name="Group 22">
            <a:extLst>
              <a:ext uri="{FF2B5EF4-FFF2-40B4-BE49-F238E27FC236}">
                <a16:creationId xmlns:a16="http://schemas.microsoft.com/office/drawing/2014/main" xmlns="" id="{FA4B4246-F58C-4F0B-8866-75DCCD6D096B}"/>
              </a:ext>
            </a:extLst>
          </p:cNvPr>
          <p:cNvGrpSpPr/>
          <p:nvPr/>
        </p:nvGrpSpPr>
        <p:grpSpPr>
          <a:xfrm>
            <a:off x="2508359" y="2201860"/>
            <a:ext cx="3660598" cy="1103428"/>
            <a:chOff x="2950927" y="1842943"/>
            <a:chExt cx="5134209" cy="1103428"/>
          </a:xfrm>
        </p:grpSpPr>
        <p:sp>
          <p:nvSpPr>
            <p:cNvPr id="24" name="Rounded Rectangle 11">
              <a:extLst>
                <a:ext uri="{FF2B5EF4-FFF2-40B4-BE49-F238E27FC236}">
                  <a16:creationId xmlns:a16="http://schemas.microsoft.com/office/drawing/2014/main" xmlns="" id="{FCD37737-104A-4C34-8E3C-B9E659083578}"/>
                </a:ext>
              </a:extLst>
            </p:cNvPr>
            <p:cNvSpPr/>
            <p:nvPr/>
          </p:nvSpPr>
          <p:spPr>
            <a:xfrm>
              <a:off x="2950927" y="1842943"/>
              <a:ext cx="5119886" cy="1103428"/>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1179" y="769158"/>
                  </a:lnTo>
                  <a:lnTo>
                    <a:pt x="401179" y="890316"/>
                  </a:lnTo>
                  <a:lnTo>
                    <a:pt x="643495" y="648000"/>
                  </a:lnTo>
                  <a:lnTo>
                    <a:pt x="401179" y="405684"/>
                  </a:lnTo>
                  <a:lnTo>
                    <a:pt x="401179" y="526842"/>
                  </a:lnTo>
                  <a:lnTo>
                    <a:pt x="0" y="526842"/>
                  </a:lnTo>
                  <a:lnTo>
                    <a:pt x="0" y="291768"/>
                  </a:lnTo>
                  <a:cubicBezTo>
                    <a:pt x="0" y="130629"/>
                    <a:pt x="130629" y="0"/>
                    <a:pt x="291768" y="0"/>
                  </a:cubicBezTo>
                  <a:close/>
                </a:path>
              </a:pathLst>
            </a:cu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grpSp>
          <p:nvGrpSpPr>
            <p:cNvPr id="25" name="Group 24">
              <a:extLst>
                <a:ext uri="{FF2B5EF4-FFF2-40B4-BE49-F238E27FC236}">
                  <a16:creationId xmlns:a16="http://schemas.microsoft.com/office/drawing/2014/main" xmlns="" id="{10635EA6-2E4B-43B1-9E6F-F546B18AE9E7}"/>
                </a:ext>
              </a:extLst>
            </p:cNvPr>
            <p:cNvGrpSpPr/>
            <p:nvPr/>
          </p:nvGrpSpPr>
          <p:grpSpPr>
            <a:xfrm>
              <a:off x="3647703" y="1917137"/>
              <a:ext cx="4437433" cy="931383"/>
              <a:chOff x="2449583" y="4266742"/>
              <a:chExt cx="1699006" cy="931383"/>
            </a:xfrm>
          </p:grpSpPr>
          <p:sp>
            <p:nvSpPr>
              <p:cNvPr id="26" name="TextBox 25">
                <a:extLst>
                  <a:ext uri="{FF2B5EF4-FFF2-40B4-BE49-F238E27FC236}">
                    <a16:creationId xmlns:a16="http://schemas.microsoft.com/office/drawing/2014/main" xmlns="" id="{F1CEB30B-F137-4530-BC3A-51385A03EF08}"/>
                  </a:ext>
                </a:extLst>
              </p:cNvPr>
              <p:cNvSpPr txBox="1"/>
              <p:nvPr/>
            </p:nvSpPr>
            <p:spPr>
              <a:xfrm>
                <a:off x="2460551" y="4551794"/>
                <a:ext cx="1688038" cy="646331"/>
              </a:xfrm>
              <a:prstGeom prst="rect">
                <a:avLst/>
              </a:prstGeom>
              <a:noFill/>
            </p:spPr>
            <p:txBody>
              <a:bodyPr wrap="square" rtlCol="0">
                <a:spAutoFit/>
              </a:bodyPr>
              <a:lstStyle/>
              <a:p>
                <a:r>
                  <a:rPr lang="en-US" sz="1200" dirty="0">
                    <a:solidFill>
                      <a:schemeClr val="bg1"/>
                    </a:solidFill>
                    <a:cs typeface="Arial" pitchFamily="34" charset="0"/>
                  </a:rPr>
                  <a:t>The number of gems in healthy cells was significantly high (29 gems per 100 nuclei, ranged from 15 to 55 per 100 nuclei</a:t>
                </a:r>
                <a:r>
                  <a:rPr lang="en-US" sz="1200" dirty="0" smtClean="0">
                    <a:solidFill>
                      <a:schemeClr val="bg1"/>
                    </a:solidFill>
                    <a:cs typeface="Arial" pitchFamily="34" charset="0"/>
                  </a:rPr>
                  <a:t>)</a:t>
                </a:r>
                <a:endParaRPr lang="ko-KR" altLang="en-US" sz="1200" dirty="0">
                  <a:solidFill>
                    <a:schemeClr val="bg1"/>
                  </a:solidFill>
                  <a:cs typeface="Arial" pitchFamily="34" charset="0"/>
                </a:endParaRPr>
              </a:p>
            </p:txBody>
          </p:sp>
          <p:sp>
            <p:nvSpPr>
              <p:cNvPr id="27" name="TextBox 26">
                <a:extLst>
                  <a:ext uri="{FF2B5EF4-FFF2-40B4-BE49-F238E27FC236}">
                    <a16:creationId xmlns:a16="http://schemas.microsoft.com/office/drawing/2014/main" xmlns="" id="{9679D021-B0E4-46AA-9186-4F8A3936CD67}"/>
                  </a:ext>
                </a:extLst>
              </p:cNvPr>
              <p:cNvSpPr txBox="1"/>
              <p:nvPr/>
            </p:nvSpPr>
            <p:spPr>
              <a:xfrm>
                <a:off x="2449583" y="4266742"/>
                <a:ext cx="1480091" cy="276999"/>
              </a:xfrm>
              <a:prstGeom prst="rect">
                <a:avLst/>
              </a:prstGeom>
              <a:noFill/>
            </p:spPr>
            <p:txBody>
              <a:bodyPr wrap="square" rtlCol="0">
                <a:spAutoFit/>
              </a:bodyPr>
              <a:lstStyle/>
              <a:p>
                <a:r>
                  <a:rPr lang="en-US" altLang="ko-KR" sz="1200" b="1" dirty="0" smtClean="0">
                    <a:solidFill>
                      <a:schemeClr val="bg1"/>
                    </a:solidFill>
                    <a:cs typeface="Arial" pitchFamily="34" charset="0"/>
                  </a:rPr>
                  <a:t>Quantification of gems number:</a:t>
                </a:r>
                <a:endParaRPr lang="ko-KR" altLang="en-US" sz="1200" b="1" dirty="0">
                  <a:solidFill>
                    <a:schemeClr val="bg1"/>
                  </a:solidFill>
                  <a:cs typeface="Arial" pitchFamily="34" charset="0"/>
                </a:endParaRPr>
              </a:p>
            </p:txBody>
          </p:sp>
        </p:grpSp>
      </p:grpSp>
      <p:grpSp>
        <p:nvGrpSpPr>
          <p:cNvPr id="28" name="Group 27">
            <a:extLst>
              <a:ext uri="{FF2B5EF4-FFF2-40B4-BE49-F238E27FC236}">
                <a16:creationId xmlns:a16="http://schemas.microsoft.com/office/drawing/2014/main" xmlns="" id="{4A47389B-E3E6-4E54-B148-88A813575AA4}"/>
              </a:ext>
            </a:extLst>
          </p:cNvPr>
          <p:cNvGrpSpPr/>
          <p:nvPr/>
        </p:nvGrpSpPr>
        <p:grpSpPr>
          <a:xfrm>
            <a:off x="2508359" y="5085682"/>
            <a:ext cx="3650386" cy="1308768"/>
            <a:chOff x="2950927" y="1842943"/>
            <a:chExt cx="5119886" cy="1308768"/>
          </a:xfrm>
        </p:grpSpPr>
        <p:sp>
          <p:nvSpPr>
            <p:cNvPr id="29" name="Rounded Rectangle 11">
              <a:extLst>
                <a:ext uri="{FF2B5EF4-FFF2-40B4-BE49-F238E27FC236}">
                  <a16:creationId xmlns:a16="http://schemas.microsoft.com/office/drawing/2014/main" xmlns="" id="{AD34DE9F-62AA-4019-9D2E-6B808D2FCC4F}"/>
                </a:ext>
              </a:extLst>
            </p:cNvPr>
            <p:cNvSpPr/>
            <p:nvPr/>
          </p:nvSpPr>
          <p:spPr>
            <a:xfrm>
              <a:off x="2950927" y="1842943"/>
              <a:ext cx="5119886" cy="1103428"/>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1179" y="769158"/>
                  </a:lnTo>
                  <a:lnTo>
                    <a:pt x="401179" y="890316"/>
                  </a:lnTo>
                  <a:lnTo>
                    <a:pt x="643495" y="648000"/>
                  </a:lnTo>
                  <a:lnTo>
                    <a:pt x="401179" y="405684"/>
                  </a:lnTo>
                  <a:lnTo>
                    <a:pt x="401179" y="526842"/>
                  </a:lnTo>
                  <a:lnTo>
                    <a:pt x="0" y="526842"/>
                  </a:lnTo>
                  <a:lnTo>
                    <a:pt x="0" y="291768"/>
                  </a:lnTo>
                  <a:cubicBezTo>
                    <a:pt x="0" y="130629"/>
                    <a:pt x="130629" y="0"/>
                    <a:pt x="291768" y="0"/>
                  </a:cubicBezTo>
                  <a:close/>
                </a:path>
              </a:pathLst>
            </a:cu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grpSp>
          <p:nvGrpSpPr>
            <p:cNvPr id="30" name="Group 29">
              <a:extLst>
                <a:ext uri="{FF2B5EF4-FFF2-40B4-BE49-F238E27FC236}">
                  <a16:creationId xmlns:a16="http://schemas.microsoft.com/office/drawing/2014/main" xmlns="" id="{80F34380-2D5A-44E7-96C3-3E8B9000509A}"/>
                </a:ext>
              </a:extLst>
            </p:cNvPr>
            <p:cNvGrpSpPr/>
            <p:nvPr/>
          </p:nvGrpSpPr>
          <p:grpSpPr>
            <a:xfrm>
              <a:off x="3676350" y="1887319"/>
              <a:ext cx="4156387" cy="1264392"/>
              <a:chOff x="2460551" y="4236924"/>
              <a:chExt cx="1591399" cy="1264392"/>
            </a:xfrm>
          </p:grpSpPr>
          <p:sp>
            <p:nvSpPr>
              <p:cNvPr id="31" name="TextBox 30">
                <a:extLst>
                  <a:ext uri="{FF2B5EF4-FFF2-40B4-BE49-F238E27FC236}">
                    <a16:creationId xmlns:a16="http://schemas.microsoft.com/office/drawing/2014/main" xmlns="" id="{91BF8922-DCA2-4D70-AEF0-59DD3306048A}"/>
                  </a:ext>
                </a:extLst>
              </p:cNvPr>
              <p:cNvSpPr txBox="1"/>
              <p:nvPr/>
            </p:nvSpPr>
            <p:spPr>
              <a:xfrm>
                <a:off x="2460551" y="4485653"/>
                <a:ext cx="1591399" cy="1015663"/>
              </a:xfrm>
              <a:prstGeom prst="rect">
                <a:avLst/>
              </a:prstGeom>
              <a:noFill/>
            </p:spPr>
            <p:txBody>
              <a:bodyPr wrap="square" rtlCol="0">
                <a:spAutoFit/>
              </a:bodyPr>
              <a:lstStyle/>
              <a:p>
                <a:r>
                  <a:rPr lang="en-US" sz="1200" dirty="0">
                    <a:solidFill>
                      <a:schemeClr val="bg1"/>
                    </a:solidFill>
                    <a:cs typeface="Arial" pitchFamily="34" charset="0"/>
                  </a:rPr>
                  <a:t>The number detected in the nuclei of treated patient cells </a:t>
                </a:r>
                <a:r>
                  <a:rPr lang="en-US" sz="1200" dirty="0" smtClean="0">
                    <a:solidFill>
                      <a:schemeClr val="bg1"/>
                    </a:solidFill>
                    <a:cs typeface="Arial" pitchFamily="34" charset="0"/>
                  </a:rPr>
                  <a:t>raised </a:t>
                </a:r>
                <a:r>
                  <a:rPr lang="en-US" sz="1200" dirty="0">
                    <a:solidFill>
                      <a:schemeClr val="bg1"/>
                    </a:solidFill>
                    <a:cs typeface="Arial" pitchFamily="34" charset="0"/>
                  </a:rPr>
                  <a:t>up to 17 per 100 nuclei compared to intact patient cells (P=0.0034)</a:t>
                </a:r>
                <a:endParaRPr lang="ko-KR" altLang="en-US" sz="1200" dirty="0">
                  <a:solidFill>
                    <a:schemeClr val="bg1"/>
                  </a:solidFill>
                  <a:cs typeface="Arial" pitchFamily="34" charset="0"/>
                </a:endParaRPr>
              </a:p>
              <a:p>
                <a:endParaRPr lang="ko-KR" altLang="en-US" sz="1200" dirty="0">
                  <a:solidFill>
                    <a:schemeClr val="bg1"/>
                  </a:solidFill>
                  <a:cs typeface="Arial" pitchFamily="34" charset="0"/>
                </a:endParaRPr>
              </a:p>
            </p:txBody>
          </p:sp>
          <p:sp>
            <p:nvSpPr>
              <p:cNvPr id="32" name="TextBox 31">
                <a:extLst>
                  <a:ext uri="{FF2B5EF4-FFF2-40B4-BE49-F238E27FC236}">
                    <a16:creationId xmlns:a16="http://schemas.microsoft.com/office/drawing/2014/main" xmlns="" id="{B8653A7E-3AAE-485A-840B-9DCC4095F675}"/>
                  </a:ext>
                </a:extLst>
              </p:cNvPr>
              <p:cNvSpPr txBox="1"/>
              <p:nvPr/>
            </p:nvSpPr>
            <p:spPr>
              <a:xfrm>
                <a:off x="2474191" y="4236924"/>
                <a:ext cx="1480091" cy="276999"/>
              </a:xfrm>
              <a:prstGeom prst="rect">
                <a:avLst/>
              </a:prstGeom>
              <a:noFill/>
            </p:spPr>
            <p:txBody>
              <a:bodyPr wrap="square" rtlCol="0">
                <a:spAutoFit/>
              </a:bodyPr>
              <a:lstStyle/>
              <a:p>
                <a:r>
                  <a:rPr lang="en-US" altLang="ko-KR" sz="1200" b="1" dirty="0">
                    <a:solidFill>
                      <a:schemeClr val="bg1"/>
                    </a:solidFill>
                    <a:cs typeface="Arial" pitchFamily="34" charset="0"/>
                  </a:rPr>
                  <a:t>Quantification of gems </a:t>
                </a:r>
                <a:r>
                  <a:rPr lang="en-US" altLang="ko-KR" sz="1200" b="1" dirty="0" smtClean="0">
                    <a:solidFill>
                      <a:schemeClr val="bg1"/>
                    </a:solidFill>
                    <a:cs typeface="Arial" pitchFamily="34" charset="0"/>
                  </a:rPr>
                  <a:t>number:</a:t>
                </a:r>
                <a:endParaRPr lang="ko-KR" altLang="en-US" sz="1200" b="1" dirty="0">
                  <a:solidFill>
                    <a:schemeClr val="bg1"/>
                  </a:solidFill>
                  <a:cs typeface="Arial" pitchFamily="34" charset="0"/>
                </a:endParaRPr>
              </a:p>
            </p:txBody>
          </p:sp>
        </p:grpSp>
      </p:grpSp>
      <p:sp>
        <p:nvSpPr>
          <p:cNvPr id="33" name="TextBox 32">
            <a:extLst>
              <a:ext uri="{FF2B5EF4-FFF2-40B4-BE49-F238E27FC236}">
                <a16:creationId xmlns:a16="http://schemas.microsoft.com/office/drawing/2014/main" xmlns="" id="{B0122F2A-CC16-4A44-9246-FA42C3CB7714}"/>
              </a:ext>
            </a:extLst>
          </p:cNvPr>
          <p:cNvSpPr txBox="1"/>
          <p:nvPr/>
        </p:nvSpPr>
        <p:spPr>
          <a:xfrm>
            <a:off x="6728670" y="2399631"/>
            <a:ext cx="1440160" cy="707886"/>
          </a:xfrm>
          <a:prstGeom prst="rect">
            <a:avLst/>
          </a:prstGeom>
          <a:noFill/>
        </p:spPr>
        <p:txBody>
          <a:bodyPr wrap="square" rtlCol="0" anchor="b">
            <a:spAutoFit/>
          </a:bodyPr>
          <a:lstStyle/>
          <a:p>
            <a:r>
              <a:rPr lang="en-US" altLang="ko-KR" sz="4000" dirty="0">
                <a:solidFill>
                  <a:schemeClr val="tx1">
                    <a:lumMod val="75000"/>
                    <a:lumOff val="25000"/>
                  </a:schemeClr>
                </a:solidFill>
              </a:rPr>
              <a:t>A </a:t>
            </a:r>
            <a:r>
              <a:rPr lang="en-US" altLang="ko-KR" sz="1600" dirty="0">
                <a:solidFill>
                  <a:schemeClr val="tx1">
                    <a:lumMod val="75000"/>
                    <a:lumOff val="25000"/>
                  </a:schemeClr>
                </a:solidFill>
              </a:rPr>
              <a:t>Style</a:t>
            </a:r>
            <a:endParaRPr lang="en-US" altLang="ko-KR" sz="4000" dirty="0">
              <a:solidFill>
                <a:schemeClr val="tx1">
                  <a:lumMod val="75000"/>
                  <a:lumOff val="25000"/>
                </a:schemeClr>
              </a:solidFill>
            </a:endParaRPr>
          </a:p>
        </p:txBody>
      </p:sp>
      <p:sp>
        <p:nvSpPr>
          <p:cNvPr id="34" name="TextBox 33">
            <a:extLst>
              <a:ext uri="{FF2B5EF4-FFF2-40B4-BE49-F238E27FC236}">
                <a16:creationId xmlns:a16="http://schemas.microsoft.com/office/drawing/2014/main" xmlns="" id="{0053DBD8-0CCC-4627-8A6F-BAFA0C272C7C}"/>
              </a:ext>
            </a:extLst>
          </p:cNvPr>
          <p:cNvSpPr txBox="1"/>
          <p:nvPr/>
        </p:nvSpPr>
        <p:spPr>
          <a:xfrm>
            <a:off x="6728670" y="3841542"/>
            <a:ext cx="1440160" cy="707886"/>
          </a:xfrm>
          <a:prstGeom prst="rect">
            <a:avLst/>
          </a:prstGeom>
          <a:noFill/>
        </p:spPr>
        <p:txBody>
          <a:bodyPr wrap="square" rtlCol="0" anchor="b">
            <a:spAutoFit/>
          </a:bodyPr>
          <a:lstStyle/>
          <a:p>
            <a:r>
              <a:rPr lang="en-US" altLang="ko-KR" sz="4000" dirty="0">
                <a:solidFill>
                  <a:schemeClr val="tx1">
                    <a:lumMod val="75000"/>
                    <a:lumOff val="25000"/>
                  </a:schemeClr>
                </a:solidFill>
              </a:rPr>
              <a:t>B </a:t>
            </a:r>
            <a:r>
              <a:rPr lang="en-US" altLang="ko-KR" sz="1600" dirty="0">
                <a:solidFill>
                  <a:schemeClr val="tx1">
                    <a:lumMod val="75000"/>
                    <a:lumOff val="25000"/>
                  </a:schemeClr>
                </a:solidFill>
              </a:rPr>
              <a:t>Style</a:t>
            </a:r>
            <a:endParaRPr lang="en-US" altLang="ko-KR" sz="4000" dirty="0">
              <a:solidFill>
                <a:schemeClr val="tx1">
                  <a:lumMod val="75000"/>
                  <a:lumOff val="25000"/>
                </a:schemeClr>
              </a:solidFill>
            </a:endParaRPr>
          </a:p>
        </p:txBody>
      </p:sp>
      <p:sp>
        <p:nvSpPr>
          <p:cNvPr id="35" name="TextBox 34">
            <a:extLst>
              <a:ext uri="{FF2B5EF4-FFF2-40B4-BE49-F238E27FC236}">
                <a16:creationId xmlns:a16="http://schemas.microsoft.com/office/drawing/2014/main" xmlns="" id="{E7944F31-BA34-4679-9A09-53833A648822}"/>
              </a:ext>
            </a:extLst>
          </p:cNvPr>
          <p:cNvSpPr txBox="1"/>
          <p:nvPr/>
        </p:nvSpPr>
        <p:spPr>
          <a:xfrm>
            <a:off x="6728670" y="5283453"/>
            <a:ext cx="1440160" cy="707886"/>
          </a:xfrm>
          <a:prstGeom prst="rect">
            <a:avLst/>
          </a:prstGeom>
          <a:noFill/>
        </p:spPr>
        <p:txBody>
          <a:bodyPr wrap="square" rtlCol="0" anchor="b">
            <a:spAutoFit/>
          </a:bodyPr>
          <a:lstStyle/>
          <a:p>
            <a:r>
              <a:rPr lang="en-US" altLang="ko-KR" sz="4000" dirty="0">
                <a:solidFill>
                  <a:schemeClr val="tx1">
                    <a:lumMod val="75000"/>
                    <a:lumOff val="25000"/>
                  </a:schemeClr>
                </a:solidFill>
              </a:rPr>
              <a:t>C </a:t>
            </a:r>
            <a:r>
              <a:rPr lang="en-US" altLang="ko-KR" sz="1600" dirty="0">
                <a:solidFill>
                  <a:schemeClr val="tx1">
                    <a:lumMod val="75000"/>
                    <a:lumOff val="25000"/>
                  </a:schemeClr>
                </a:solidFill>
              </a:rPr>
              <a:t>Style</a:t>
            </a:r>
            <a:endParaRPr lang="en-US" altLang="ko-KR" sz="4000" dirty="0">
              <a:solidFill>
                <a:schemeClr val="tx1">
                  <a:lumMod val="75000"/>
                  <a:lumOff val="25000"/>
                </a:schemeClr>
              </a:solidFill>
            </a:endParaRPr>
          </a:p>
        </p:txBody>
      </p:sp>
      <p:sp>
        <p:nvSpPr>
          <p:cNvPr id="36" name="Rounded Rectangle 35"/>
          <p:cNvSpPr/>
          <p:nvPr/>
        </p:nvSpPr>
        <p:spPr>
          <a:xfrm>
            <a:off x="6548714" y="2201860"/>
            <a:ext cx="2132110" cy="1103428"/>
          </a:xfrm>
          <a:prstGeom prst="roundRect">
            <a:avLst/>
          </a:prstGeom>
          <a:solidFill>
            <a:srgbClr val="4F81BD"/>
          </a:solidFill>
          <a:ln>
            <a:solidFill>
              <a:srgbClr val="0680C3"/>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7" name="Rounded Rectangle 36"/>
          <p:cNvSpPr/>
          <p:nvPr/>
        </p:nvSpPr>
        <p:spPr>
          <a:xfrm>
            <a:off x="6548713" y="3643771"/>
            <a:ext cx="2132111" cy="1103428"/>
          </a:xfrm>
          <a:prstGeom prst="roundRect">
            <a:avLst/>
          </a:prstGeom>
          <a:solidFill>
            <a:srgbClr val="90C221"/>
          </a:solidFill>
          <a:ln>
            <a:solidFill>
              <a:srgbClr val="90C22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8" name="Rounded Rectangle 37"/>
          <p:cNvSpPr/>
          <p:nvPr/>
        </p:nvSpPr>
        <p:spPr>
          <a:xfrm>
            <a:off x="6548712" y="5087255"/>
            <a:ext cx="2132112" cy="1103428"/>
          </a:xfrm>
          <a:prstGeom prst="roundRect">
            <a:avLst/>
          </a:prstGeom>
          <a:solidFill>
            <a:srgbClr val="8064A2"/>
          </a:solidFill>
          <a:ln>
            <a:solidFill>
              <a:srgbClr val="FBA2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xmlns="" id="{F1CEB30B-F137-4530-BC3A-51385A03EF08}"/>
              </a:ext>
            </a:extLst>
          </p:cNvPr>
          <p:cNvSpPr txBox="1"/>
          <p:nvPr/>
        </p:nvSpPr>
        <p:spPr>
          <a:xfrm>
            <a:off x="6803797" y="2882124"/>
            <a:ext cx="2756156" cy="276999"/>
          </a:xfrm>
          <a:prstGeom prst="rect">
            <a:avLst/>
          </a:prstGeom>
          <a:noFill/>
        </p:spPr>
        <p:txBody>
          <a:bodyPr wrap="square" rtlCol="0">
            <a:spAutoFit/>
          </a:bodyPr>
          <a:lstStyle/>
          <a:p>
            <a:r>
              <a:rPr lang="en-US" altLang="ko-KR" sz="1200" dirty="0" smtClean="0">
                <a:solidFill>
                  <a:schemeClr val="bg1"/>
                </a:solidFill>
                <a:cs typeface="Arial" pitchFamily="34" charset="0"/>
              </a:rPr>
              <a:t>0.73</a:t>
            </a:r>
            <a:endParaRPr lang="ko-KR" altLang="en-US" sz="1200" dirty="0">
              <a:solidFill>
                <a:schemeClr val="bg1"/>
              </a:solidFill>
              <a:cs typeface="Arial" pitchFamily="34" charset="0"/>
            </a:endParaRPr>
          </a:p>
        </p:txBody>
      </p:sp>
      <p:sp>
        <p:nvSpPr>
          <p:cNvPr id="40" name="TextBox 39">
            <a:extLst>
              <a:ext uri="{FF2B5EF4-FFF2-40B4-BE49-F238E27FC236}">
                <a16:creationId xmlns:a16="http://schemas.microsoft.com/office/drawing/2014/main" xmlns="" id="{9679D021-B0E4-46AA-9186-4F8A3936CD67}"/>
              </a:ext>
            </a:extLst>
          </p:cNvPr>
          <p:cNvSpPr txBox="1"/>
          <p:nvPr/>
        </p:nvSpPr>
        <p:spPr>
          <a:xfrm>
            <a:off x="6593162" y="2335317"/>
            <a:ext cx="2043212" cy="461665"/>
          </a:xfrm>
          <a:prstGeom prst="rect">
            <a:avLst/>
          </a:prstGeom>
          <a:noFill/>
        </p:spPr>
        <p:txBody>
          <a:bodyPr wrap="square" rtlCol="0">
            <a:spAutoFit/>
          </a:bodyPr>
          <a:lstStyle/>
          <a:p>
            <a:r>
              <a:rPr lang="en-US" sz="1200" b="1" dirty="0" smtClean="0">
                <a:solidFill>
                  <a:schemeClr val="bg1"/>
                </a:solidFill>
                <a:cs typeface="Arial" pitchFamily="34" charset="0"/>
              </a:rPr>
              <a:t>The </a:t>
            </a:r>
            <a:r>
              <a:rPr lang="en-US" sz="1200" b="1" dirty="0">
                <a:solidFill>
                  <a:schemeClr val="bg1"/>
                </a:solidFill>
                <a:cs typeface="Arial" pitchFamily="34" charset="0"/>
              </a:rPr>
              <a:t>median percentage of FL-SMN transcripts </a:t>
            </a:r>
          </a:p>
        </p:txBody>
      </p:sp>
      <p:sp>
        <p:nvSpPr>
          <p:cNvPr id="41" name="TextBox 40">
            <a:extLst>
              <a:ext uri="{FF2B5EF4-FFF2-40B4-BE49-F238E27FC236}">
                <a16:creationId xmlns:a16="http://schemas.microsoft.com/office/drawing/2014/main" xmlns="" id="{F1CEB30B-F137-4530-BC3A-51385A03EF08}"/>
              </a:ext>
            </a:extLst>
          </p:cNvPr>
          <p:cNvSpPr txBox="1"/>
          <p:nvPr/>
        </p:nvSpPr>
        <p:spPr>
          <a:xfrm>
            <a:off x="6803797" y="4252308"/>
            <a:ext cx="2756156" cy="276999"/>
          </a:xfrm>
          <a:prstGeom prst="rect">
            <a:avLst/>
          </a:prstGeom>
          <a:noFill/>
        </p:spPr>
        <p:txBody>
          <a:bodyPr wrap="square" rtlCol="0">
            <a:spAutoFit/>
          </a:bodyPr>
          <a:lstStyle/>
          <a:p>
            <a:r>
              <a:rPr lang="en-US" altLang="ko-KR" sz="1200" dirty="0" smtClean="0">
                <a:solidFill>
                  <a:schemeClr val="bg1"/>
                </a:solidFill>
                <a:cs typeface="Arial" pitchFamily="34" charset="0"/>
              </a:rPr>
              <a:t>0.47</a:t>
            </a:r>
            <a:endParaRPr lang="ko-KR" altLang="en-US" sz="1200" dirty="0">
              <a:solidFill>
                <a:schemeClr val="bg1"/>
              </a:solidFill>
              <a:cs typeface="Arial" pitchFamily="34" charset="0"/>
            </a:endParaRPr>
          </a:p>
        </p:txBody>
      </p:sp>
      <p:sp>
        <p:nvSpPr>
          <p:cNvPr id="42" name="TextBox 41">
            <a:extLst>
              <a:ext uri="{FF2B5EF4-FFF2-40B4-BE49-F238E27FC236}">
                <a16:creationId xmlns:a16="http://schemas.microsoft.com/office/drawing/2014/main" xmlns="" id="{9679D021-B0E4-46AA-9186-4F8A3936CD67}"/>
              </a:ext>
            </a:extLst>
          </p:cNvPr>
          <p:cNvSpPr txBox="1"/>
          <p:nvPr/>
        </p:nvSpPr>
        <p:spPr>
          <a:xfrm>
            <a:off x="6548712" y="3749360"/>
            <a:ext cx="1954312" cy="461665"/>
          </a:xfrm>
          <a:prstGeom prst="rect">
            <a:avLst/>
          </a:prstGeom>
          <a:noFill/>
        </p:spPr>
        <p:txBody>
          <a:bodyPr wrap="square" rtlCol="0">
            <a:spAutoFit/>
          </a:bodyPr>
          <a:lstStyle/>
          <a:p>
            <a:r>
              <a:rPr lang="en-US" sz="1200" b="1" dirty="0">
                <a:solidFill>
                  <a:schemeClr val="bg1"/>
                </a:solidFill>
                <a:cs typeface="Arial" pitchFamily="34" charset="0"/>
              </a:rPr>
              <a:t>The median percentage of FL-SMN transcripts </a:t>
            </a:r>
          </a:p>
        </p:txBody>
      </p:sp>
      <p:sp>
        <p:nvSpPr>
          <p:cNvPr id="43" name="TextBox 42">
            <a:extLst>
              <a:ext uri="{FF2B5EF4-FFF2-40B4-BE49-F238E27FC236}">
                <a16:creationId xmlns:a16="http://schemas.microsoft.com/office/drawing/2014/main" xmlns="" id="{F1CEB30B-F137-4530-BC3A-51385A03EF08}"/>
              </a:ext>
            </a:extLst>
          </p:cNvPr>
          <p:cNvSpPr txBox="1"/>
          <p:nvPr/>
        </p:nvSpPr>
        <p:spPr>
          <a:xfrm>
            <a:off x="6923974" y="5814012"/>
            <a:ext cx="2756156" cy="276999"/>
          </a:xfrm>
          <a:prstGeom prst="rect">
            <a:avLst/>
          </a:prstGeom>
          <a:noFill/>
        </p:spPr>
        <p:txBody>
          <a:bodyPr wrap="square" rtlCol="0">
            <a:spAutoFit/>
          </a:bodyPr>
          <a:lstStyle/>
          <a:p>
            <a:r>
              <a:rPr lang="en-US" altLang="ko-KR" sz="1200" dirty="0" smtClean="0">
                <a:solidFill>
                  <a:schemeClr val="bg1"/>
                </a:solidFill>
                <a:cs typeface="Arial" pitchFamily="34" charset="0"/>
              </a:rPr>
              <a:t>0.64</a:t>
            </a:r>
            <a:endParaRPr lang="ko-KR" altLang="en-US" sz="1200" dirty="0">
              <a:solidFill>
                <a:schemeClr val="bg1"/>
              </a:solidFill>
              <a:cs typeface="Arial" pitchFamily="34" charset="0"/>
            </a:endParaRPr>
          </a:p>
        </p:txBody>
      </p:sp>
      <p:sp>
        <p:nvSpPr>
          <p:cNvPr id="44" name="TextBox 43">
            <a:extLst>
              <a:ext uri="{FF2B5EF4-FFF2-40B4-BE49-F238E27FC236}">
                <a16:creationId xmlns:a16="http://schemas.microsoft.com/office/drawing/2014/main" xmlns="" id="{9679D021-B0E4-46AA-9186-4F8A3936CD67}"/>
              </a:ext>
            </a:extLst>
          </p:cNvPr>
          <p:cNvSpPr txBox="1"/>
          <p:nvPr/>
        </p:nvSpPr>
        <p:spPr>
          <a:xfrm>
            <a:off x="6548712" y="5201213"/>
            <a:ext cx="1954312" cy="461665"/>
          </a:xfrm>
          <a:prstGeom prst="rect">
            <a:avLst/>
          </a:prstGeom>
          <a:noFill/>
        </p:spPr>
        <p:txBody>
          <a:bodyPr wrap="square" rtlCol="0">
            <a:spAutoFit/>
          </a:bodyPr>
          <a:lstStyle/>
          <a:p>
            <a:r>
              <a:rPr lang="en-US" sz="1200" b="1" dirty="0">
                <a:solidFill>
                  <a:schemeClr val="bg1"/>
                </a:solidFill>
                <a:cs typeface="Arial" pitchFamily="34" charset="0"/>
              </a:rPr>
              <a:t>The median percentage of FL-SMN transcripts </a:t>
            </a:r>
          </a:p>
        </p:txBody>
      </p:sp>
      <p:sp>
        <p:nvSpPr>
          <p:cNvPr id="46" name="Rectangle 45"/>
          <p:cNvSpPr/>
          <p:nvPr/>
        </p:nvSpPr>
        <p:spPr>
          <a:xfrm>
            <a:off x="3025572" y="3990862"/>
            <a:ext cx="3209533" cy="830997"/>
          </a:xfrm>
          <a:prstGeom prst="rect">
            <a:avLst/>
          </a:prstGeom>
        </p:spPr>
        <p:txBody>
          <a:bodyPr wrap="square">
            <a:spAutoFit/>
          </a:bodyPr>
          <a:lstStyle/>
          <a:p>
            <a:r>
              <a:rPr lang="en-US" sz="1200" dirty="0">
                <a:solidFill>
                  <a:schemeClr val="bg1"/>
                </a:solidFill>
                <a:cs typeface="Arial" pitchFamily="34" charset="0"/>
              </a:rPr>
              <a:t>The number detected in SMA patient fibroblast cells (7 gems per 100 nuclei, ranged from 2 to 19 per 100 nuclei)(P&lt;0.0001).</a:t>
            </a:r>
            <a:endParaRPr lang="ko-KR" altLang="en-US" sz="1200" dirty="0">
              <a:solidFill>
                <a:schemeClr val="bg1"/>
              </a:solidFill>
              <a:cs typeface="Arial" pitchFamily="34" charset="0"/>
            </a:endParaRPr>
          </a:p>
        </p:txBody>
      </p:sp>
    </p:spTree>
    <p:extLst>
      <p:ext uri="{BB962C8B-B14F-4D97-AF65-F5344CB8AC3E}">
        <p14:creationId xmlns:p14="http://schemas.microsoft.com/office/powerpoint/2010/main" xmlns="" val="2558619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20</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7BB60A73-C7B6-4942-9460-6A11453E996F}"/>
              </a:ext>
            </a:extLst>
          </p:cNvPr>
          <p:cNvSpPr txBox="1"/>
          <p:nvPr/>
        </p:nvSpPr>
        <p:spPr>
          <a:xfrm>
            <a:off x="685800" y="1447800"/>
            <a:ext cx="4648200" cy="2215991"/>
          </a:xfrm>
          <a:prstGeom prst="rect">
            <a:avLst/>
          </a:prstGeom>
          <a:noFill/>
        </p:spPr>
        <p:txBody>
          <a:bodyPr wrap="square" rtlCol="0">
            <a:spAutoFit/>
          </a:bodyPr>
          <a:lstStyle/>
          <a:p>
            <a:r>
              <a:rPr lang="fr-FR" sz="2400" b="1" dirty="0" err="1"/>
              <a:t>Acknowledgments</a:t>
            </a:r>
            <a:endParaRPr lang="fr-FR" sz="2400" b="1" dirty="0"/>
          </a:p>
          <a:p>
            <a:endParaRPr lang="fr-FR" sz="2400" b="1" dirty="0"/>
          </a:p>
          <a:p>
            <a:pPr algn="just"/>
            <a:r>
              <a:rPr lang="en-US" dirty="0" smtClean="0"/>
              <a:t>This research was supported by the Ministry of Science and Higher Education of the Russian Federation (project "Multicenter research </a:t>
            </a:r>
            <a:r>
              <a:rPr lang="en-US" dirty="0" err="1" smtClean="0"/>
              <a:t>bioresource</a:t>
            </a:r>
            <a:r>
              <a:rPr lang="en-US" dirty="0" smtClean="0"/>
              <a:t> collection ”Human Reproductive Health” contract No. 075-15-2021-1058).</a:t>
            </a:r>
            <a:endParaRPr lang="fr-FR" dirty="0"/>
          </a:p>
        </p:txBody>
      </p:sp>
      <p:pic>
        <p:nvPicPr>
          <p:cNvPr id="4098" name="Picture 2" descr="Министерство науки и высшего образования Российской Федерации — Википедия"/>
          <p:cNvPicPr>
            <a:picLocks noChangeAspect="1" noChangeArrowheads="1"/>
          </p:cNvPicPr>
          <p:nvPr/>
        </p:nvPicPr>
        <p:blipFill>
          <a:blip r:embed="rId3" cstate="print"/>
          <a:srcRect/>
          <a:stretch>
            <a:fillRect/>
          </a:stretch>
        </p:blipFill>
        <p:spPr bwMode="auto">
          <a:xfrm>
            <a:off x="5562600" y="1828800"/>
            <a:ext cx="2822759" cy="2970892"/>
          </a:xfrm>
          <a:prstGeom prst="rect">
            <a:avLst/>
          </a:prstGeom>
          <a:noFill/>
        </p:spPr>
      </p:pic>
    </p:spTree>
    <p:extLst>
      <p:ext uri="{BB962C8B-B14F-4D97-AF65-F5344CB8AC3E}">
        <p14:creationId xmlns:p14="http://schemas.microsoft.com/office/powerpoint/2010/main" xmlns="" val="1042582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FF4E4F2F-1E55-44A4-8832-84E477F385C3}"/>
              </a:ext>
            </a:extLst>
          </p:cNvPr>
          <p:cNvSpPr txBox="1"/>
          <p:nvPr/>
        </p:nvSpPr>
        <p:spPr>
          <a:xfrm>
            <a:off x="152400" y="1225689"/>
            <a:ext cx="8610600" cy="5078313"/>
          </a:xfrm>
          <a:prstGeom prst="rect">
            <a:avLst/>
          </a:prstGeom>
          <a:noFill/>
        </p:spPr>
        <p:txBody>
          <a:bodyPr wrap="square" rtlCol="0">
            <a:spAutoFit/>
          </a:bodyPr>
          <a:lstStyle/>
          <a:p>
            <a:pPr algn="just"/>
            <a:r>
              <a:rPr lang="fr-FR" b="1" dirty="0"/>
              <a:t>Abstract</a:t>
            </a:r>
            <a:r>
              <a:rPr lang="fr-FR" b="1" dirty="0" smtClean="0"/>
              <a:t>:</a:t>
            </a:r>
            <a:endParaRPr lang="fr-FR" dirty="0"/>
          </a:p>
          <a:p>
            <a:pPr algn="just"/>
            <a:r>
              <a:rPr lang="en-US" dirty="0"/>
              <a:t>Spinal muscular atrophy is a neuromuscular disorder caused by mutations in both copies of the survival motor neuron gene 1 (</a:t>
            </a:r>
            <a:r>
              <a:rPr lang="en-US" i="1" dirty="0"/>
              <a:t>SMN1</a:t>
            </a:r>
            <a:r>
              <a:rPr lang="en-US" dirty="0"/>
              <a:t>) which lead to reduction in the production of the SMN protein. This study aimed at investigating the quantity of gems in cell nuclei as a potential biomarker for SMA. Fibroblast cell cultures obtained from a patient with SMA type II and from a healthy individual were used to gain insight whether the number of gems in cell nuclei varies based on their SMN genotype and whether its increase is associated with therapeutic response.</a:t>
            </a:r>
          </a:p>
          <a:p>
            <a:pPr algn="just"/>
            <a:r>
              <a:rPr lang="en-US" dirty="0"/>
              <a:t>We discovered a remarkable difference in the number of gems in the nuclei of cells with different genotypes, specifically when counting gems per 100 nuclei. SMA fibroblasts were further treated with antisense oligonucleotides previously proved to have beneficial effects in correcting the abnormal splicing of </a:t>
            </a:r>
            <a:r>
              <a:rPr lang="en-US" i="1" dirty="0"/>
              <a:t>SMN2</a:t>
            </a:r>
            <a:r>
              <a:rPr lang="en-US" dirty="0"/>
              <a:t> exon 7. We observed a significant increase in the number of gems in the treated cells compared to the intact SMA cells. The obtained results correlate significantly with the increase in full-length SMN transcripts </a:t>
            </a:r>
            <a:r>
              <a:rPr lang="en-US" dirty="0" smtClean="0"/>
              <a:t>level. Based </a:t>
            </a:r>
            <a:r>
              <a:rPr lang="en-US" dirty="0"/>
              <a:t>on our findings, it is evident that the number of gems can be considered as a reliable biomarker for SMA drugs development.</a:t>
            </a:r>
          </a:p>
          <a:p>
            <a:endParaRPr lang="en-US" dirty="0"/>
          </a:p>
          <a:p>
            <a:r>
              <a:rPr lang="fr-FR" b="1" dirty="0"/>
              <a:t>Keywords: </a:t>
            </a:r>
            <a:r>
              <a:rPr lang="en-US" dirty="0"/>
              <a:t>spinal muscular </a:t>
            </a:r>
            <a:r>
              <a:rPr lang="en-US" dirty="0" smtClean="0"/>
              <a:t>atrophy; </a:t>
            </a:r>
            <a:r>
              <a:rPr lang="en-US" dirty="0"/>
              <a:t>nuclear gems; antisense </a:t>
            </a:r>
            <a:r>
              <a:rPr lang="en-US" dirty="0" smtClean="0"/>
              <a:t>oligonucleotides.</a:t>
            </a:r>
            <a:endParaRPr lang="fr-FR" b="1" dirty="0"/>
          </a:p>
        </p:txBody>
      </p:sp>
    </p:spTree>
    <p:extLst>
      <p:ext uri="{BB962C8B-B14F-4D97-AF65-F5344CB8AC3E}">
        <p14:creationId xmlns:p14="http://schemas.microsoft.com/office/powerpoint/2010/main" xmlns="" val="2724087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DD04F326-65EB-4336-8C2B-B7016DD553EB}"/>
              </a:ext>
            </a:extLst>
          </p:cNvPr>
          <p:cNvSpPr txBox="1"/>
          <p:nvPr/>
        </p:nvSpPr>
        <p:spPr>
          <a:xfrm>
            <a:off x="647700" y="1600200"/>
            <a:ext cx="7848600" cy="461665"/>
          </a:xfrm>
          <a:prstGeom prst="rect">
            <a:avLst/>
          </a:prstGeom>
          <a:noFill/>
        </p:spPr>
        <p:txBody>
          <a:bodyPr wrap="square" rtlCol="0">
            <a:spAutoFit/>
          </a:bodyPr>
          <a:lstStyle/>
          <a:p>
            <a:r>
              <a:rPr lang="fr-FR" sz="2400" b="1" dirty="0"/>
              <a:t>Introduction</a:t>
            </a:r>
          </a:p>
        </p:txBody>
      </p:sp>
      <p:sp>
        <p:nvSpPr>
          <p:cNvPr id="2" name="Rectangle 1"/>
          <p:cNvSpPr/>
          <p:nvPr/>
        </p:nvSpPr>
        <p:spPr>
          <a:xfrm>
            <a:off x="647700" y="2209800"/>
            <a:ext cx="7848600" cy="3416320"/>
          </a:xfrm>
          <a:prstGeom prst="rect">
            <a:avLst/>
          </a:prstGeom>
        </p:spPr>
        <p:txBody>
          <a:bodyPr wrap="square">
            <a:spAutoFit/>
          </a:bodyPr>
          <a:lstStyle/>
          <a:p>
            <a:pPr marL="285750" indent="-285750" algn="just">
              <a:buFont typeface="Arial" panose="020B0604020202020204" pitchFamily="34" charset="0"/>
              <a:buChar char="•"/>
            </a:pPr>
            <a:r>
              <a:rPr lang="en-US" dirty="0"/>
              <a:t>Spinal muscular atrophy is an autosomal recessive genetic disorder</a:t>
            </a:r>
            <a:r>
              <a:rPr lang="en-US" dirty="0" smtClean="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It is characterized by progressive muscle weakness which eventually leads to widespread skeletal muscle atrophy due to the consistent degeneration and loss of the α-motor neurons of spinal cord and lower brain stem</a:t>
            </a:r>
            <a:r>
              <a:rPr lang="en-US" dirty="0" smtClean="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Carrier </a:t>
            </a:r>
            <a:r>
              <a:rPr lang="en-US" dirty="0"/>
              <a:t>frequency </a:t>
            </a:r>
            <a:r>
              <a:rPr lang="en-US" dirty="0" smtClean="0"/>
              <a:t>1 </a:t>
            </a:r>
            <a:r>
              <a:rPr lang="en-US" dirty="0"/>
              <a:t>carrier per 40-60 people (average 1 in 50), incidence approximately 7.8-10 in 100,000 live births or 1 in 10,000 live births </a:t>
            </a:r>
            <a:r>
              <a:rPr lang="en-US" dirty="0" smtClean="0"/>
              <a:t>worldwide.</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smtClean="0"/>
              <a:t>It is classified </a:t>
            </a:r>
            <a:r>
              <a:rPr lang="en-US" dirty="0"/>
              <a:t>into four main types depending on the achieved motor abilities and the age of </a:t>
            </a:r>
            <a:r>
              <a:rPr lang="en-US" dirty="0" smtClean="0"/>
              <a:t>onset.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xmlns="" val="1458517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5</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DD04F326-65EB-4336-8C2B-B7016DD553EB}"/>
              </a:ext>
            </a:extLst>
          </p:cNvPr>
          <p:cNvSpPr txBox="1"/>
          <p:nvPr/>
        </p:nvSpPr>
        <p:spPr>
          <a:xfrm>
            <a:off x="647700" y="1600200"/>
            <a:ext cx="7848600" cy="461665"/>
          </a:xfrm>
          <a:prstGeom prst="rect">
            <a:avLst/>
          </a:prstGeom>
          <a:noFill/>
        </p:spPr>
        <p:txBody>
          <a:bodyPr wrap="square" rtlCol="0">
            <a:spAutoFit/>
          </a:bodyPr>
          <a:lstStyle/>
          <a:p>
            <a:r>
              <a:rPr lang="fr-FR" sz="2400" b="1" dirty="0"/>
              <a:t>Introduction</a:t>
            </a:r>
          </a:p>
        </p:txBody>
      </p:sp>
      <p:sp>
        <p:nvSpPr>
          <p:cNvPr id="2" name="Rectangle 1"/>
          <p:cNvSpPr/>
          <p:nvPr/>
        </p:nvSpPr>
        <p:spPr>
          <a:xfrm>
            <a:off x="533400" y="2198548"/>
            <a:ext cx="8267700" cy="3970318"/>
          </a:xfrm>
          <a:prstGeom prst="rect">
            <a:avLst/>
          </a:prstGeom>
        </p:spPr>
        <p:txBody>
          <a:bodyPr wrap="square">
            <a:spAutoFit/>
          </a:bodyPr>
          <a:lstStyle/>
          <a:p>
            <a:pPr marL="285750" indent="-285750" algn="just">
              <a:buFont typeface="Arial" panose="020B0604020202020204" pitchFamily="34" charset="0"/>
              <a:buChar char="•"/>
            </a:pPr>
            <a:r>
              <a:rPr lang="en-US" dirty="0"/>
              <a:t>SMA is caused by a homozygous deletion of </a:t>
            </a:r>
            <a:r>
              <a:rPr lang="en-US" i="1" dirty="0"/>
              <a:t>SMN1</a:t>
            </a:r>
            <a:r>
              <a:rPr lang="en-US" dirty="0"/>
              <a:t> gene which leads to decreased expression of survival motor neuron protein SMN </a:t>
            </a:r>
            <a:r>
              <a:rPr lang="en-US" dirty="0" smtClean="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a:t>
            </a:r>
          </a:p>
          <a:p>
            <a:pPr marL="285750" indent="-285750" algn="just">
              <a:buFont typeface="Arial" panose="020B0604020202020204" pitchFamily="34" charset="0"/>
              <a:buChar char="•"/>
            </a:pPr>
            <a:endParaRPr lang="en-US" dirty="0" smtClean="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marL="285750" indent="-285750" algn="just">
              <a:buFont typeface="Arial" panose="020B0604020202020204" pitchFamily="34" charset="0"/>
              <a:buChar char="•"/>
            </a:pPr>
            <a:r>
              <a:rPr lang="en-US" dirty="0"/>
              <a:t>This protein is expressed in human body by two paralogous genes; survival motor neuron gene 1 &amp; 2 (</a:t>
            </a:r>
            <a:r>
              <a:rPr lang="en-US" i="1" dirty="0"/>
              <a:t>SMN1</a:t>
            </a:r>
            <a:r>
              <a:rPr lang="en-US" dirty="0"/>
              <a:t>&amp;</a:t>
            </a:r>
            <a:r>
              <a:rPr lang="en-US" i="1" dirty="0"/>
              <a:t>SMN2</a:t>
            </a:r>
            <a:r>
              <a:rPr lang="en-US" dirty="0"/>
              <a:t>). </a:t>
            </a:r>
            <a:endParaRPr lang="en-US" dirty="0" smtClean="0"/>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i="1" dirty="0" smtClean="0"/>
              <a:t>SMN1</a:t>
            </a:r>
            <a:r>
              <a:rPr lang="en-US" dirty="0" smtClean="0"/>
              <a:t> </a:t>
            </a:r>
            <a:r>
              <a:rPr lang="en-US" dirty="0"/>
              <a:t>gene produces correctly spliced full length FL-SMN1 transcripts leading to the production of functional SMN protein almost </a:t>
            </a:r>
            <a:r>
              <a:rPr lang="en-US" dirty="0" smtClean="0"/>
              <a:t>exclusively.</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i="1" dirty="0" smtClean="0"/>
              <a:t>SMN2</a:t>
            </a:r>
            <a:r>
              <a:rPr lang="en-US" dirty="0" smtClean="0"/>
              <a:t> </a:t>
            </a:r>
            <a:r>
              <a:rPr lang="en-US" dirty="0"/>
              <a:t>gene produces mainly alternatively spliced and lacking exon 7 transcripts (</a:t>
            </a:r>
            <a:r>
              <a:rPr lang="en-US" i="1" dirty="0"/>
              <a:t>SMN</a:t>
            </a:r>
            <a:r>
              <a:rPr lang="en-US" dirty="0"/>
              <a:t>Δ7) giving rise to mislocalized, unstable malfunctioned SMN </a:t>
            </a:r>
            <a:r>
              <a:rPr lang="en-US" dirty="0" smtClean="0"/>
              <a:t>protein.</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a:t>These genes are highly identical except for 5-nucleotide insertion in intron 6 of </a:t>
            </a:r>
            <a:r>
              <a:rPr lang="en-US" i="1" dirty="0"/>
              <a:t>SMN2</a:t>
            </a:r>
            <a:r>
              <a:rPr lang="en-US" dirty="0"/>
              <a:t> gene and 14 single nucleotide </a:t>
            </a:r>
            <a:r>
              <a:rPr lang="en-US" dirty="0" smtClean="0"/>
              <a:t>changes</a:t>
            </a:r>
            <a:r>
              <a:rPr lang="en-US" dirty="0"/>
              <a:t>.</a:t>
            </a:r>
          </a:p>
        </p:txBody>
      </p:sp>
    </p:spTree>
    <p:extLst>
      <p:ext uri="{BB962C8B-B14F-4D97-AF65-F5344CB8AC3E}">
        <p14:creationId xmlns:p14="http://schemas.microsoft.com/office/powerpoint/2010/main" xmlns="" val="3805557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6</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DD04F326-65EB-4336-8C2B-B7016DD553EB}"/>
              </a:ext>
            </a:extLst>
          </p:cNvPr>
          <p:cNvSpPr txBox="1"/>
          <p:nvPr/>
        </p:nvSpPr>
        <p:spPr>
          <a:xfrm>
            <a:off x="647700" y="1600200"/>
            <a:ext cx="7848600" cy="461665"/>
          </a:xfrm>
          <a:prstGeom prst="rect">
            <a:avLst/>
          </a:prstGeom>
          <a:noFill/>
        </p:spPr>
        <p:txBody>
          <a:bodyPr wrap="square" rtlCol="0">
            <a:spAutoFit/>
          </a:bodyPr>
          <a:lstStyle/>
          <a:p>
            <a:r>
              <a:rPr lang="fr-FR" sz="2400" b="1" dirty="0"/>
              <a:t>Introduction</a:t>
            </a:r>
          </a:p>
        </p:txBody>
      </p:sp>
      <p:sp>
        <p:nvSpPr>
          <p:cNvPr id="2" name="Rectangle 1"/>
          <p:cNvSpPr/>
          <p:nvPr/>
        </p:nvSpPr>
        <p:spPr>
          <a:xfrm>
            <a:off x="457200" y="2123549"/>
            <a:ext cx="7848600" cy="4247317"/>
          </a:xfrm>
          <a:prstGeom prst="rect">
            <a:avLst/>
          </a:prstGeom>
        </p:spPr>
        <p:txBody>
          <a:bodyPr wrap="square">
            <a:spAutoFit/>
          </a:bodyPr>
          <a:lstStyle/>
          <a:p>
            <a:pPr marL="285750" indent="-285750" algn="just">
              <a:buFont typeface="Arial" panose="020B0604020202020204" pitchFamily="34" charset="0"/>
              <a:buChar char="•"/>
            </a:pPr>
            <a:r>
              <a:rPr lang="en-US" dirty="0"/>
              <a:t>Clinical biomarkers can be measured frequently demanding less time, and enable researchers to avoid ethical problems accompanied with the analysis of clinical </a:t>
            </a:r>
            <a:r>
              <a:rPr lang="en-US" dirty="0" smtClean="0"/>
              <a:t>endpoints.</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a:t>In this study, the number of gems in fibroblasts nuclei was tested as a putative biomarker for SMA. </a:t>
            </a:r>
            <a:endParaRPr lang="en-US" dirty="0" smtClean="0"/>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a:t>SMN protein is </a:t>
            </a:r>
            <a:r>
              <a:rPr lang="en-US" dirty="0" smtClean="0"/>
              <a:t>located in </a:t>
            </a:r>
            <a:r>
              <a:rPr lang="en-US" dirty="0"/>
              <a:t>speckle nuclear bodies basically established as “Gems</a:t>
            </a:r>
            <a:r>
              <a:rPr lang="en-US" dirty="0" smtClean="0"/>
              <a:t>”.</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a:t>Gems or (Gemini of coiled bodies), are nuclear structures that are similar to Cajal bodies (CBs) in size and shape but they do not contain small ribonuclear proteins </a:t>
            </a:r>
            <a:r>
              <a:rPr lang="en-US" dirty="0" smtClean="0"/>
              <a:t>snRNPs.</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a:t>Gems and Cajal bodies are indistinguishable in most cell types.</a:t>
            </a:r>
          </a:p>
        </p:txBody>
      </p:sp>
    </p:spTree>
    <p:extLst>
      <p:ext uri="{BB962C8B-B14F-4D97-AF65-F5344CB8AC3E}">
        <p14:creationId xmlns:p14="http://schemas.microsoft.com/office/powerpoint/2010/main" xmlns="" val="1894212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cstate="print">
            <a:extLst>
              <a:ext uri="{28A0092B-C50C-407E-A947-70E740481C1C}">
                <a14:useLocalDpi xmlns:a14="http://schemas.microsoft.com/office/drawing/2010/main" xmlns="" val="0"/>
              </a:ext>
            </a:extLst>
          </a:blip>
          <a:srcRect t="3643" b="6184"/>
          <a:stretch/>
        </p:blipFill>
        <p:spPr bwMode="auto">
          <a:xfrm>
            <a:off x="3810000" y="2667000"/>
            <a:ext cx="5201920" cy="3273852"/>
          </a:xfrm>
          <a:prstGeom prst="rect">
            <a:avLst/>
          </a:prstGeom>
          <a:ln>
            <a:noFill/>
          </a:ln>
          <a:extLst>
            <a:ext uri="{53640926-AAD7-44D8-BBD7-CCE9431645EC}">
              <a14:shadowObscured xmlns:a14="http://schemas.microsoft.com/office/drawing/2010/main" xmlns=""/>
            </a:ext>
          </a:extLst>
        </p:spPr>
      </p:pic>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7</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DD04F326-65EB-4336-8C2B-B7016DD553EB}"/>
              </a:ext>
            </a:extLst>
          </p:cNvPr>
          <p:cNvSpPr txBox="1"/>
          <p:nvPr/>
        </p:nvSpPr>
        <p:spPr>
          <a:xfrm>
            <a:off x="609600" y="1370083"/>
            <a:ext cx="7848600" cy="461665"/>
          </a:xfrm>
          <a:prstGeom prst="rect">
            <a:avLst/>
          </a:prstGeom>
          <a:noFill/>
        </p:spPr>
        <p:txBody>
          <a:bodyPr wrap="square" rtlCol="0">
            <a:spAutoFit/>
          </a:bodyPr>
          <a:lstStyle/>
          <a:p>
            <a:r>
              <a:rPr lang="fr-FR" sz="2400" b="1" dirty="0"/>
              <a:t>Introduction</a:t>
            </a:r>
          </a:p>
        </p:txBody>
      </p:sp>
      <p:sp>
        <p:nvSpPr>
          <p:cNvPr id="2" name="Rectangle 1"/>
          <p:cNvSpPr/>
          <p:nvPr/>
        </p:nvSpPr>
        <p:spPr>
          <a:xfrm>
            <a:off x="304800" y="2061865"/>
            <a:ext cx="5143500" cy="1200329"/>
          </a:xfrm>
          <a:prstGeom prst="rect">
            <a:avLst/>
          </a:prstGeom>
        </p:spPr>
        <p:txBody>
          <a:bodyPr wrap="square">
            <a:spAutoFit/>
          </a:bodyPr>
          <a:lstStyle/>
          <a:p>
            <a:pPr marL="285750" indent="-285750" algn="just">
              <a:buFont typeface="Arial" panose="020B0604020202020204" pitchFamily="34" charset="0"/>
              <a:buChar char="•"/>
            </a:pPr>
            <a:r>
              <a:rPr lang="en-US" dirty="0"/>
              <a:t>The gems constituents have hence far been restricted to the components of the SMN complex although Cajal bodies have excess amounts of RNAs and their associated </a:t>
            </a:r>
            <a:r>
              <a:rPr lang="en-US" dirty="0" smtClean="0"/>
              <a:t>proteins.</a:t>
            </a:r>
          </a:p>
        </p:txBody>
      </p:sp>
      <p:sp>
        <p:nvSpPr>
          <p:cNvPr id="7" name="Rectangle 6"/>
          <p:cNvSpPr/>
          <p:nvPr/>
        </p:nvSpPr>
        <p:spPr>
          <a:xfrm>
            <a:off x="304800" y="3360172"/>
            <a:ext cx="3581400" cy="2862322"/>
          </a:xfrm>
          <a:prstGeom prst="rect">
            <a:avLst/>
          </a:prstGeom>
        </p:spPr>
        <p:txBody>
          <a:bodyPr wrap="square">
            <a:spAutoFit/>
          </a:bodyPr>
          <a:lstStyle/>
          <a:p>
            <a:pPr marL="285750" indent="-285750" algn="just">
              <a:buFont typeface="Arial" panose="020B0604020202020204" pitchFamily="34" charset="0"/>
              <a:buChar char="•"/>
            </a:pPr>
            <a:r>
              <a:rPr lang="en-US" dirty="0"/>
              <a:t>Gems have established a useful means to observe and control the induction of SMN from a diversity of therapeutic molecules starting from drugs and not ending in viral vectors. </a:t>
            </a:r>
            <a:endParaRPr lang="en-US" dirty="0" smtClean="0"/>
          </a:p>
          <a:p>
            <a:pPr algn="just"/>
            <a:endParaRPr lang="en-US" dirty="0" smtClean="0"/>
          </a:p>
          <a:p>
            <a:pPr marL="285750" indent="-285750" algn="just">
              <a:buFont typeface="Arial" panose="020B0604020202020204" pitchFamily="34" charset="0"/>
              <a:buChar char="•"/>
            </a:pPr>
            <a:r>
              <a:rPr lang="en-US" dirty="0"/>
              <a:t>In this study, the number of gems in fibroblasts nuclei was tested as a putative biomarker for SMA. </a:t>
            </a:r>
            <a:endParaRPr lang="en-US" dirty="0" smtClean="0"/>
          </a:p>
        </p:txBody>
      </p:sp>
      <p:sp>
        <p:nvSpPr>
          <p:cNvPr id="3" name="Rectangle 2"/>
          <p:cNvSpPr/>
          <p:nvPr/>
        </p:nvSpPr>
        <p:spPr>
          <a:xfrm>
            <a:off x="3962400" y="6079351"/>
            <a:ext cx="5029200" cy="276999"/>
          </a:xfrm>
          <a:prstGeom prst="rect">
            <a:avLst/>
          </a:prstGeom>
        </p:spPr>
        <p:txBody>
          <a:bodyPr wrap="square">
            <a:spAutoFit/>
          </a:bodyPr>
          <a:lstStyle/>
          <a:p>
            <a:r>
              <a:rPr lang="en-US" sz="1200" b="1" dirty="0"/>
              <a:t>Figure 1</a:t>
            </a:r>
            <a:r>
              <a:rPr lang="en-US" sz="1200" dirty="0"/>
              <a:t>. Scheme depicting location of nuclear gems and SMN complex.</a:t>
            </a:r>
          </a:p>
        </p:txBody>
      </p:sp>
    </p:spTree>
    <p:extLst>
      <p:ext uri="{BB962C8B-B14F-4D97-AF65-F5344CB8AC3E}">
        <p14:creationId xmlns:p14="http://schemas.microsoft.com/office/powerpoint/2010/main" xmlns="" val="950513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8</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a:t>Results and discussion</a:t>
            </a:r>
          </a:p>
        </p:txBody>
      </p:sp>
      <p:sp>
        <p:nvSpPr>
          <p:cNvPr id="4" name="Rectangle 3"/>
          <p:cNvSpPr/>
          <p:nvPr/>
        </p:nvSpPr>
        <p:spPr>
          <a:xfrm>
            <a:off x="609600" y="2286000"/>
            <a:ext cx="7950200" cy="3139321"/>
          </a:xfrm>
          <a:prstGeom prst="rect">
            <a:avLst/>
          </a:prstGeom>
        </p:spPr>
        <p:txBody>
          <a:bodyPr wrap="square">
            <a:spAutoFit/>
          </a:bodyPr>
          <a:lstStyle/>
          <a:p>
            <a:pPr marL="285750" indent="-285750" algn="just">
              <a:buFont typeface="Arial" panose="020B0604020202020204" pitchFamily="34" charset="0"/>
              <a:buChar char="•"/>
            </a:pPr>
            <a:r>
              <a:rPr lang="en-US" dirty="0" smtClean="0"/>
              <a:t>We </a:t>
            </a:r>
            <a:r>
              <a:rPr lang="en-US" dirty="0"/>
              <a:t>quantified the number of gems in nuclei of fibroblast cell cultures derived from SMA </a:t>
            </a:r>
            <a:r>
              <a:rPr lang="en-US" dirty="0" smtClean="0"/>
              <a:t>patient </a:t>
            </a:r>
            <a:r>
              <a:rPr lang="en-US" dirty="0"/>
              <a:t>as well as fibroblast cells derived from </a:t>
            </a:r>
            <a:r>
              <a:rPr lang="en-US" dirty="0" smtClean="0"/>
              <a:t>a healthy individual.</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a:t>We found significant difference between the number of gems in cells with different </a:t>
            </a:r>
            <a:r>
              <a:rPr lang="en-US" dirty="0" smtClean="0"/>
              <a:t>genotypes:</a:t>
            </a:r>
          </a:p>
          <a:p>
            <a:pPr marL="285750" indent="-285750" algn="just">
              <a:buFont typeface="Arial" panose="020B0604020202020204" pitchFamily="34" charset="0"/>
              <a:buChar char="•"/>
            </a:pPr>
            <a:endParaRPr lang="en-US" dirty="0" smtClean="0"/>
          </a:p>
          <a:p>
            <a:pPr marL="342900" indent="-342900" algn="just">
              <a:buFont typeface="+mj-lt"/>
              <a:buAutoNum type="arabicPeriod"/>
            </a:pPr>
            <a:r>
              <a:rPr lang="en-US" dirty="0" smtClean="0"/>
              <a:t>The number </a:t>
            </a:r>
            <a:r>
              <a:rPr lang="en-US" dirty="0"/>
              <a:t>of gems in </a:t>
            </a:r>
            <a:r>
              <a:rPr lang="en-US" b="1" dirty="0"/>
              <a:t>healthy cells </a:t>
            </a:r>
            <a:r>
              <a:rPr lang="en-US" dirty="0"/>
              <a:t>was significantly higher (29 gems per 100 nuclei, ranged from 15 to 55 per 100 nuclei) </a:t>
            </a:r>
            <a:endParaRPr lang="en-US" dirty="0" smtClean="0"/>
          </a:p>
          <a:p>
            <a:pPr marL="342900" indent="-342900" algn="just">
              <a:buFont typeface="+mj-lt"/>
              <a:buAutoNum type="arabicPeriod"/>
            </a:pPr>
            <a:endParaRPr lang="en-US" dirty="0"/>
          </a:p>
          <a:p>
            <a:pPr marL="342900" indent="-342900" algn="just">
              <a:buFont typeface="+mj-lt"/>
              <a:buAutoNum type="arabicPeriod"/>
            </a:pPr>
            <a:r>
              <a:rPr lang="en-US" dirty="0" smtClean="0"/>
              <a:t>than </a:t>
            </a:r>
            <a:r>
              <a:rPr lang="en-US" dirty="0"/>
              <a:t>the number detected in </a:t>
            </a:r>
            <a:r>
              <a:rPr lang="en-US" b="1" dirty="0"/>
              <a:t>SMA patient fibroblast cells </a:t>
            </a:r>
            <a:r>
              <a:rPr lang="en-US" dirty="0"/>
              <a:t>(7 gems per 100 nuclei, ranged from 2 to 19 per 100 nuclei</a:t>
            </a:r>
            <a:r>
              <a:rPr lang="en-US" dirty="0" smtClean="0"/>
              <a:t>) (</a:t>
            </a:r>
            <a:r>
              <a:rPr lang="en-US" dirty="0"/>
              <a:t>P&lt;0.0001). </a:t>
            </a:r>
            <a:endParaRPr lang="en-US" dirty="0" smtClean="0"/>
          </a:p>
        </p:txBody>
      </p:sp>
    </p:spTree>
    <p:extLst>
      <p:ext uri="{BB962C8B-B14F-4D97-AF65-F5344CB8AC3E}">
        <p14:creationId xmlns:p14="http://schemas.microsoft.com/office/powerpoint/2010/main" xmlns="" val="2928138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9</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a:t>Results and discussion</a:t>
            </a:r>
          </a:p>
        </p:txBody>
      </p:sp>
      <p:sp>
        <p:nvSpPr>
          <p:cNvPr id="4" name="Rectangle 3"/>
          <p:cNvSpPr/>
          <p:nvPr/>
        </p:nvSpPr>
        <p:spPr>
          <a:xfrm>
            <a:off x="876300" y="5562600"/>
            <a:ext cx="6896100" cy="646331"/>
          </a:xfrm>
          <a:prstGeom prst="rect">
            <a:avLst/>
          </a:prstGeom>
        </p:spPr>
        <p:txBody>
          <a:bodyPr wrap="square">
            <a:spAutoFit/>
          </a:bodyPr>
          <a:lstStyle/>
          <a:p>
            <a:pPr algn="just"/>
            <a:r>
              <a:rPr lang="en-US" b="1" dirty="0"/>
              <a:t>Figure 2.</a:t>
            </a:r>
            <a:r>
              <a:rPr lang="en-US" dirty="0"/>
              <a:t> Gems in the nuclei of cells derived from healthy individuals have greater number of </a:t>
            </a:r>
            <a:r>
              <a:rPr lang="en-US" dirty="0" smtClean="0"/>
              <a:t>gems.</a:t>
            </a:r>
            <a:endParaRPr lang="en-US" dirty="0"/>
          </a:p>
        </p:txBody>
      </p:sp>
      <p:pic>
        <p:nvPicPr>
          <p:cNvPr id="7" name="Рисунок 6" descr="Figure 2B Healthy.jpg"/>
          <p:cNvPicPr/>
          <p:nvPr/>
        </p:nvPicPr>
        <p:blipFill>
          <a:blip r:embed="rId3" cstate="print"/>
          <a:stretch>
            <a:fillRect/>
          </a:stretch>
        </p:blipFill>
        <p:spPr>
          <a:xfrm>
            <a:off x="1905000" y="2209800"/>
            <a:ext cx="5334000" cy="3048000"/>
          </a:xfrm>
          <a:prstGeom prst="rect">
            <a:avLst/>
          </a:prstGeom>
        </p:spPr>
      </p:pic>
    </p:spTree>
    <p:extLst>
      <p:ext uri="{BB962C8B-B14F-4D97-AF65-F5344CB8AC3E}">
        <p14:creationId xmlns:p14="http://schemas.microsoft.com/office/powerpoint/2010/main" xmlns="" val="1498235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1114</TotalTime>
  <Words>1745</Words>
  <Application>Microsoft Office PowerPoint</Application>
  <PresentationFormat>Экран (4:3)</PresentationFormat>
  <Paragraphs>159</Paragraphs>
  <Slides>20</Slides>
  <Notes>19</Notes>
  <HiddenSlides>0</HiddenSlides>
  <MMClips>0</MMClips>
  <ScaleCrop>false</ScaleCrop>
  <HeadingPairs>
    <vt:vector size="4" baseType="variant">
      <vt:variant>
        <vt:lpstr>Тема</vt:lpstr>
      </vt:variant>
      <vt:variant>
        <vt:i4>2</vt:i4>
      </vt:variant>
      <vt:variant>
        <vt:lpstr>Заголовки слайдов</vt:lpstr>
      </vt:variant>
      <vt:variant>
        <vt:i4>20</vt:i4>
      </vt:variant>
    </vt:vector>
  </HeadingPairs>
  <TitlesOfParts>
    <vt:vector size="22" baseType="lpstr">
      <vt:lpstr>Office Theme</vt:lpstr>
      <vt:lpstr>Custom Design</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К49ЛПД1</cp:lastModifiedBy>
  <cp:revision>127</cp:revision>
  <dcterms:created xsi:type="dcterms:W3CDTF">2015-04-04T09:45:50Z</dcterms:created>
  <dcterms:modified xsi:type="dcterms:W3CDTF">2023-10-11T15:20:52Z</dcterms:modified>
</cp:coreProperties>
</file>