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7.xml" ContentType="application/vnd.openxmlformats-officedocument.presentationml.comments+xml"/>
  <Override PartName="/ppt/notesSlides/notesSlide20.xml" ContentType="application/vnd.openxmlformats-officedocument.presentationml.notesSlide+xml"/>
  <Override PartName="/ppt/comments/comment8.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9.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74" r:id="rId3"/>
    <p:sldId id="268" r:id="rId4"/>
    <p:sldId id="309" r:id="rId5"/>
    <p:sldId id="269" r:id="rId6"/>
    <p:sldId id="281" r:id="rId7"/>
    <p:sldId id="282" r:id="rId8"/>
    <p:sldId id="284" r:id="rId9"/>
    <p:sldId id="285" r:id="rId10"/>
    <p:sldId id="286" r:id="rId11"/>
    <p:sldId id="305" r:id="rId12"/>
    <p:sldId id="297" r:id="rId13"/>
    <p:sldId id="277" r:id="rId14"/>
    <p:sldId id="288" r:id="rId15"/>
    <p:sldId id="289" r:id="rId16"/>
    <p:sldId id="290" r:id="rId17"/>
    <p:sldId id="295" r:id="rId18"/>
    <p:sldId id="299" r:id="rId19"/>
    <p:sldId id="291" r:id="rId20"/>
    <p:sldId id="292" r:id="rId21"/>
    <p:sldId id="293" r:id="rId22"/>
    <p:sldId id="275" r:id="rId23"/>
    <p:sldId id="307" r:id="rId24"/>
    <p:sldId id="302" r:id="rId25"/>
    <p:sldId id="306" r:id="rId26"/>
    <p:sldId id="301" r:id="rId27"/>
    <p:sldId id="300" r:id="rId28"/>
    <p:sldId id="271" r:id="rId29"/>
    <p:sldId id="272"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fc51953" initials="f" lastIdx="18" clrIdx="2">
    <p:extLst>
      <p:ext uri="{19B8F6BF-5375-455C-9EA6-DF929625EA0E}">
        <p15:presenceInfo xmlns:p15="http://schemas.microsoft.com/office/powerpoint/2012/main" userId="fc5195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09C"/>
    <a:srgbClr val="F07C17"/>
    <a:srgbClr val="08A808"/>
    <a:srgbClr val="FFF6D7"/>
    <a:srgbClr val="FFCA00"/>
    <a:srgbClr val="E6A900"/>
    <a:srgbClr val="A07400"/>
    <a:srgbClr val="000000"/>
    <a:srgbClr val="EE75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2810" autoAdjust="0"/>
  </p:normalViewPr>
  <p:slideViewPr>
    <p:cSldViewPr>
      <p:cViewPr varScale="1">
        <p:scale>
          <a:sx n="63" d="100"/>
          <a:sy n="63" d="100"/>
        </p:scale>
        <p:origin x="15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iago%20Delgado\Desktop\compostos%20ECMC\swissad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iago%20Delgado\Desktop\compostos%20ECMC\swissadm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a:t>Lipophilicity vs Activity</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7798298022330736E-2"/>
          <c:y val="0.1309211171571262"/>
          <c:w val="0.8941459501291944"/>
          <c:h val="0.76542812717816744"/>
        </c:manualLayout>
      </c:layout>
      <c:scatterChart>
        <c:scatterStyle val="lineMarker"/>
        <c:varyColors val="0"/>
        <c:ser>
          <c:idx val="0"/>
          <c:order val="0"/>
          <c:spPr>
            <a:ln w="19050" cap="rnd">
              <a:noFill/>
              <a:round/>
            </a:ln>
            <a:effectLst/>
          </c:spPr>
          <c:marker>
            <c:symbol val="circle"/>
            <c:size val="5"/>
            <c:spPr>
              <a:solidFill>
                <a:schemeClr val="tx1"/>
              </a:solidFill>
              <a:ln w="38100">
                <a:solidFill>
                  <a:schemeClr val="tx1"/>
                </a:solidFill>
              </a:ln>
              <a:effectLst/>
            </c:spPr>
          </c:marker>
          <c:xVal>
            <c:numRef>
              <c:f>teste!$Y$2:$Y$20</c:f>
              <c:numCache>
                <c:formatCode>General</c:formatCode>
                <c:ptCount val="19"/>
                <c:pt idx="0">
                  <c:v>0.23750000000000002</c:v>
                </c:pt>
                <c:pt idx="1">
                  <c:v>0.96</c:v>
                </c:pt>
                <c:pt idx="2">
                  <c:v>1.2149999999999999</c:v>
                </c:pt>
                <c:pt idx="3">
                  <c:v>0.49999999999999994</c:v>
                </c:pt>
                <c:pt idx="4">
                  <c:v>1.2975000000000001</c:v>
                </c:pt>
                <c:pt idx="5">
                  <c:v>2.375</c:v>
                </c:pt>
                <c:pt idx="6">
                  <c:v>2.9299999999999997</c:v>
                </c:pt>
                <c:pt idx="7">
                  <c:v>1.1274999999999999</c:v>
                </c:pt>
                <c:pt idx="8">
                  <c:v>2.1475</c:v>
                </c:pt>
                <c:pt idx="9">
                  <c:v>1.7775000000000001</c:v>
                </c:pt>
                <c:pt idx="10">
                  <c:v>2.4474999999999998</c:v>
                </c:pt>
                <c:pt idx="11">
                  <c:v>2</c:v>
                </c:pt>
                <c:pt idx="12">
                  <c:v>1.5425</c:v>
                </c:pt>
                <c:pt idx="13">
                  <c:v>0.76750000000000007</c:v>
                </c:pt>
                <c:pt idx="14">
                  <c:v>2.4974999999999996</c:v>
                </c:pt>
                <c:pt idx="15">
                  <c:v>2.9475000000000002</c:v>
                </c:pt>
                <c:pt idx="16">
                  <c:v>1.895</c:v>
                </c:pt>
                <c:pt idx="17">
                  <c:v>-0.31000000000000005</c:v>
                </c:pt>
                <c:pt idx="18">
                  <c:v>0.63249999999999995</c:v>
                </c:pt>
              </c:numCache>
            </c:numRef>
          </c:xVal>
          <c:yVal>
            <c:numRef>
              <c:f>teste!$D$2:$D$20</c:f>
              <c:numCache>
                <c:formatCode>General</c:formatCode>
                <c:ptCount val="19"/>
                <c:pt idx="0">
                  <c:v>4</c:v>
                </c:pt>
                <c:pt idx="1">
                  <c:v>1</c:v>
                </c:pt>
                <c:pt idx="2">
                  <c:v>4.1699250014423122</c:v>
                </c:pt>
                <c:pt idx="3">
                  <c:v>2</c:v>
                </c:pt>
                <c:pt idx="4">
                  <c:v>4</c:v>
                </c:pt>
                <c:pt idx="5">
                  <c:v>-3.9885043611621707</c:v>
                </c:pt>
                <c:pt idx="6">
                  <c:v>-3.9885043611621707</c:v>
                </c:pt>
                <c:pt idx="7">
                  <c:v>1</c:v>
                </c:pt>
                <c:pt idx="8">
                  <c:v>-3.9885043611621707</c:v>
                </c:pt>
                <c:pt idx="9">
                  <c:v>-2</c:v>
                </c:pt>
                <c:pt idx="10">
                  <c:v>1</c:v>
                </c:pt>
                <c:pt idx="11">
                  <c:v>4.1699250014423122</c:v>
                </c:pt>
                <c:pt idx="12">
                  <c:v>4.1699250014423122</c:v>
                </c:pt>
                <c:pt idx="13">
                  <c:v>4.1699250014423122</c:v>
                </c:pt>
                <c:pt idx="14">
                  <c:v>1</c:v>
                </c:pt>
                <c:pt idx="15">
                  <c:v>-1</c:v>
                </c:pt>
                <c:pt idx="16">
                  <c:v>1</c:v>
                </c:pt>
                <c:pt idx="17">
                  <c:v>4.1699250014423122</c:v>
                </c:pt>
                <c:pt idx="18">
                  <c:v>4.1699250014423122</c:v>
                </c:pt>
              </c:numCache>
            </c:numRef>
          </c:yVal>
          <c:smooth val="0"/>
          <c:extLst>
            <c:ext xmlns:c16="http://schemas.microsoft.com/office/drawing/2014/chart" uri="{C3380CC4-5D6E-409C-BE32-E72D297353CC}">
              <c16:uniqueId val="{00000001-8A08-409A-958E-DC7709D78556}"/>
            </c:ext>
          </c:extLst>
        </c:ser>
        <c:dLbls>
          <c:showLegendKey val="0"/>
          <c:showVal val="0"/>
          <c:showCatName val="0"/>
          <c:showSerName val="0"/>
          <c:showPercent val="0"/>
          <c:showBubbleSize val="0"/>
        </c:dLbls>
        <c:axId val="320971208"/>
        <c:axId val="320971536"/>
      </c:scatterChart>
      <c:valAx>
        <c:axId val="320971208"/>
        <c:scaling>
          <c:orientation val="minMax"/>
          <c:max val="3"/>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Consensus Log(P)</a:t>
                </a:r>
                <a:endParaRPr lang="en-GB"/>
              </a:p>
            </c:rich>
          </c:tx>
          <c:layout>
            <c:manualLayout>
              <c:xMode val="edge"/>
              <c:yMode val="edge"/>
              <c:x val="0.38429217151096184"/>
              <c:y val="0.8963492443352936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0971536"/>
        <c:crosses val="autoZero"/>
        <c:crossBetween val="midCat"/>
        <c:majorUnit val="1"/>
      </c:valAx>
      <c:valAx>
        <c:axId val="320971536"/>
        <c:scaling>
          <c:orientation val="minMax"/>
          <c:max val="6"/>
        </c:scaling>
        <c:delete val="0"/>
        <c:axPos val="l"/>
        <c:title>
          <c:tx>
            <c:rich>
              <a:bodyPr rot="-5400000" spcFirstLastPara="1" vertOverflow="ellipsis" vert="horz" wrap="square" anchor="ctr" anchorCtr="1"/>
              <a:lstStyle/>
              <a:p>
                <a:pPr algn="ctr" rtl="0">
                  <a:defRPr sz="1600" b="1" i="0" u="none" strike="noStrike" kern="1200" baseline="0">
                    <a:solidFill>
                      <a:schemeClr val="tx1"/>
                    </a:solidFill>
                    <a:latin typeface="+mn-lt"/>
                    <a:ea typeface="+mn-ea"/>
                    <a:cs typeface="+mn-cs"/>
                  </a:defRPr>
                </a:pPr>
                <a:r>
                  <a:rPr lang="en-US" dirty="0"/>
                  <a:t>Log(MIC)</a:t>
                </a:r>
                <a:endParaRPr lang="en-GB" dirty="0"/>
              </a:p>
            </c:rich>
          </c:tx>
          <c:layout>
            <c:manualLayout>
              <c:xMode val="edge"/>
              <c:yMode val="edge"/>
              <c:x val="2.398960777746862E-3"/>
              <c:y val="0.40952777004044771"/>
            </c:manualLayout>
          </c:layout>
          <c:overlay val="0"/>
          <c:spPr>
            <a:noFill/>
            <a:ln>
              <a:noFill/>
            </a:ln>
            <a:effectLst/>
          </c:spPr>
          <c:txPr>
            <a:bodyPr rot="-5400000" spcFirstLastPara="1" vertOverflow="ellipsis" vert="horz" wrap="square" anchor="ctr" anchorCtr="1"/>
            <a:lstStyle/>
            <a:p>
              <a:pPr algn="ctr" rtl="0">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09712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tx1"/>
              </a:solidFill>
              <a:ln w="31750">
                <a:solidFill>
                  <a:schemeClr val="tx1"/>
                </a:solidFill>
              </a:ln>
              <a:effectLst/>
            </c:spPr>
          </c:marker>
          <c:xVal>
            <c:numRef>
              <c:f>teste!$G$2:$G$20</c:f>
              <c:numCache>
                <c:formatCode>General</c:formatCode>
                <c:ptCount val="19"/>
                <c:pt idx="0">
                  <c:v>3.94</c:v>
                </c:pt>
                <c:pt idx="1">
                  <c:v>4.37</c:v>
                </c:pt>
                <c:pt idx="2">
                  <c:v>4.6100000000000003</c:v>
                </c:pt>
                <c:pt idx="3">
                  <c:v>4.4400000000000004</c:v>
                </c:pt>
                <c:pt idx="4">
                  <c:v>6.57</c:v>
                </c:pt>
                <c:pt idx="5">
                  <c:v>4.6399999999999997</c:v>
                </c:pt>
                <c:pt idx="6">
                  <c:v>4.51</c:v>
                </c:pt>
                <c:pt idx="7">
                  <c:v>4.3600000000000003</c:v>
                </c:pt>
                <c:pt idx="8">
                  <c:v>4.82</c:v>
                </c:pt>
                <c:pt idx="9">
                  <c:v>4.62</c:v>
                </c:pt>
                <c:pt idx="10">
                  <c:v>4.82</c:v>
                </c:pt>
                <c:pt idx="11">
                  <c:v>7.13</c:v>
                </c:pt>
                <c:pt idx="12">
                  <c:v>5.61</c:v>
                </c:pt>
                <c:pt idx="13">
                  <c:v>7.73</c:v>
                </c:pt>
                <c:pt idx="14">
                  <c:v>4.84</c:v>
                </c:pt>
                <c:pt idx="15">
                  <c:v>4.51</c:v>
                </c:pt>
                <c:pt idx="16">
                  <c:v>7.3310000000000004</c:v>
                </c:pt>
                <c:pt idx="17">
                  <c:v>4.4800000000000004</c:v>
                </c:pt>
                <c:pt idx="18">
                  <c:v>5.0999999999999996</c:v>
                </c:pt>
              </c:numCache>
            </c:numRef>
          </c:xVal>
          <c:yVal>
            <c:numRef>
              <c:f>teste!$D$2:$D$20</c:f>
              <c:numCache>
                <c:formatCode>General</c:formatCode>
                <c:ptCount val="19"/>
                <c:pt idx="0">
                  <c:v>4</c:v>
                </c:pt>
                <c:pt idx="1">
                  <c:v>1</c:v>
                </c:pt>
                <c:pt idx="2">
                  <c:v>4.1699250014423122</c:v>
                </c:pt>
                <c:pt idx="3">
                  <c:v>2</c:v>
                </c:pt>
                <c:pt idx="4">
                  <c:v>4</c:v>
                </c:pt>
                <c:pt idx="5">
                  <c:v>-3.9885043611621707</c:v>
                </c:pt>
                <c:pt idx="6">
                  <c:v>-3.9885043611621707</c:v>
                </c:pt>
                <c:pt idx="7">
                  <c:v>1</c:v>
                </c:pt>
                <c:pt idx="8">
                  <c:v>-3.9885043611621707</c:v>
                </c:pt>
                <c:pt idx="9">
                  <c:v>-2</c:v>
                </c:pt>
                <c:pt idx="10">
                  <c:v>1</c:v>
                </c:pt>
                <c:pt idx="11">
                  <c:v>4.1699250014423122</c:v>
                </c:pt>
                <c:pt idx="12">
                  <c:v>4.1699250014423122</c:v>
                </c:pt>
                <c:pt idx="13">
                  <c:v>4.1699250014423122</c:v>
                </c:pt>
                <c:pt idx="14">
                  <c:v>1</c:v>
                </c:pt>
                <c:pt idx="15">
                  <c:v>-1</c:v>
                </c:pt>
                <c:pt idx="16">
                  <c:v>1</c:v>
                </c:pt>
                <c:pt idx="17">
                  <c:v>4.1699250014423122</c:v>
                </c:pt>
                <c:pt idx="18">
                  <c:v>4.1699250014423122</c:v>
                </c:pt>
              </c:numCache>
            </c:numRef>
          </c:yVal>
          <c:smooth val="0"/>
          <c:extLst>
            <c:ext xmlns:c16="http://schemas.microsoft.com/office/drawing/2014/chart" uri="{C3380CC4-5D6E-409C-BE32-E72D297353CC}">
              <c16:uniqueId val="{00000000-1B19-4B79-98DA-17F03C8D0C7E}"/>
            </c:ext>
          </c:extLst>
        </c:ser>
        <c:dLbls>
          <c:showLegendKey val="0"/>
          <c:showVal val="0"/>
          <c:showCatName val="0"/>
          <c:showSerName val="0"/>
          <c:showPercent val="0"/>
          <c:showBubbleSize val="0"/>
        </c:dLbls>
        <c:axId val="320971208"/>
        <c:axId val="320971536"/>
      </c:scatterChart>
      <c:valAx>
        <c:axId val="32097120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dirty="0"/>
                  <a:t>Distance to FAD (Å)</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0971536"/>
        <c:crosses val="autoZero"/>
        <c:crossBetween val="midCat"/>
      </c:valAx>
      <c:valAx>
        <c:axId val="32097153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Log(MIC)</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09712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10-09T11:28:01.813" idx="3">
    <p:pos x="10" y="10"/>
    <p:text>Este slide parece ser obrigatorio na estrutura, talvez para a pessoa não ter que abrir o outro documento para o ver. 
O que eu pensei fazer seria só mostra-lo durante uns segundos na apresentação para que se alguém quiser ler só ter que pausar o video, mas não dizer nada aqui. na verdade o que tinha pensado seria começar a apresentação no slide do graphical abstract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10-09T11:31:13.043" idx="4">
    <p:pos x="10" y="10"/>
    <p:text>aqui é onde pensei em cortar se o tempo fosse curto. mas acho que dá para manter por enquanto, desde que não seja necessário adicionar mais coisas.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10-09T14:46:38.178" idx="9">
    <p:pos x="10" y="10"/>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3-10-09T11:37:25.617" idx="8">
    <p:pos x="10" y="10"/>
    <p:text>Para trocar com o outro slide terei que pensar um pouco para o texto fazer sentido, vou ver isso a seguir</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3-10-09T16:25:01.641" idx="10">
    <p:pos x="10" y="10"/>
    <p:text>assim já seria realce suficiente?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3-10-09T17:56:38.602" idx="18">
    <p:pos x="10" y="10"/>
    <p:text>slide especifico da reação de adição do DNCl</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3-10-09T16:53:50.078" idx="11">
    <p:pos x="10" y="10"/>
    <p:text>Comentário LC: Até aqui não tinha aparecido Composto E, só A a D.</p:text>
    <p:extLst>
      <p:ext uri="{C676402C-5697-4E1C-873F-D02D1690AC5C}">
        <p15:threadingInfo xmlns:p15="http://schemas.microsoft.com/office/powerpoint/2012/main" timeZoneBias="-60"/>
      </p:ext>
    </p:extLst>
  </p:cm>
  <p:cm authorId="2" dt="2023-10-09T16:55:52.453" idx="12">
    <p:pos x="10" y="106"/>
    <p:text>para o de baixo apercebi me que efetivamente deveria estar separado e aparecer antes. entretanto já adicionei ambos</p:text>
    <p:extLst>
      <p:ext uri="{C676402C-5697-4E1C-873F-D02D1690AC5C}">
        <p15:threadingInfo xmlns:p15="http://schemas.microsoft.com/office/powerpoint/2012/main" timeZoneBias="-60">
          <p15:parentCm authorId="2" idx="1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3-10-09T16:58:35.006" idx="14">
    <p:pos x="10" y="10"/>
    <p:text>este slide e o de baixo tem estas imagens apenas para realçar os dados da tabela durante a discussão, a parte importante que iria aparecer no powerpoint final seria a propria tabela</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3-10-09T17:02:43.659" idx="16">
    <p:pos x="10" y="10"/>
    <p:text>Na verdade este slide seria para mostrar que existe alguma correlação entre a atividade e o logP, porém com enfase no facto de não ser o unico fator em jogo e de por si só não conseguir explicar a atividade já que outros fatores importantes como as interações não serem considerados.</p:text>
    <p:extLst>
      <p:ext uri="{C676402C-5697-4E1C-873F-D02D1690AC5C}">
        <p15:threadingInfo xmlns:p15="http://schemas.microsoft.com/office/powerpoint/2012/main" timeZoneBias="-60"/>
      </p:ext>
    </p:extLst>
  </p:cm>
  <p:cm authorId="2" dt="2023-10-09T17:09:19.718" idx="17">
    <p:pos x="10" y="106"/>
    <p:text>a ideia seria mencionar que compostos pouco lipofilicos (neste caso os que estão à esquerda da linha vermelha) não são muito ativos pois provavelmente não conseguem passar a barreira que é a parede celular da MTB, e por isso para futuros compostos, se o LogP estiver nessa zona à esquerda, estes seriam candidatos a desconsiderar</p:text>
    <p:extLst>
      <p:ext uri="{C676402C-5697-4E1C-873F-D02D1690AC5C}">
        <p15:threadingInfo xmlns:p15="http://schemas.microsoft.com/office/powerpoint/2012/main" timeZoneBias="-60">
          <p15:parentCm authorId="2" idx="16"/>
        </p15:threadingInfo>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10/26/2023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26/10/2023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synthesize our library of compounds we started from 3,5-dinitrobenzoic acid to form the nitroaromatic core that is characteristic of the DNB’s, and synthesized these families of compounds. But we couldn’t use this starting material to form the respective amides directly, and instead we needed to transform it into a more reactive intermediate, …</a:t>
            </a:r>
            <a:endParaRPr lang="en-GB"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11</a:t>
            </a:fld>
            <a:endParaRPr lang="en-US" dirty="0"/>
          </a:p>
        </p:txBody>
      </p:sp>
    </p:spTree>
    <p:extLst>
      <p:ext uri="{BB962C8B-B14F-4D97-AF65-F5344CB8AC3E}">
        <p14:creationId xmlns:p14="http://schemas.microsoft.com/office/powerpoint/2010/main" val="359429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and thus we decided to make the acyl chloride of this acid. For that we used an in-house protocol where we dissolved the acid in thionyl chloride and left it overnight at reflux, and then evaporated the excess of the thionyl chloride, and used the product without further purification.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212937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kern="1200" dirty="0">
                <a:solidFill>
                  <a:schemeClr val="tx1"/>
                </a:solidFill>
                <a:effectLst/>
                <a:latin typeface="+mn-lt"/>
                <a:ea typeface="+mn-ea"/>
                <a:cs typeface="+mn-cs"/>
              </a:rPr>
              <a:t>Now with this compound we could synthesize a wide range of nitrobenzamides by simply by adding the different amines to it. </a:t>
            </a:r>
            <a:endParaRPr lang="en-GB"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13</a:t>
            </a:fld>
            <a:endParaRPr lang="en-US" dirty="0"/>
          </a:p>
        </p:txBody>
      </p:sp>
    </p:spTree>
    <p:extLst>
      <p:ext uri="{BB962C8B-B14F-4D97-AF65-F5344CB8AC3E}">
        <p14:creationId xmlns:p14="http://schemas.microsoft.com/office/powerpoint/2010/main" val="105183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kern="1200" dirty="0">
                <a:solidFill>
                  <a:schemeClr val="tx1"/>
                </a:solidFill>
                <a:effectLst/>
                <a:latin typeface="+mn-lt"/>
                <a:ea typeface="+mn-ea"/>
                <a:cs typeface="+mn-cs"/>
              </a:rPr>
              <a:t>This step was similar in both approaches, starting by dissolving the amine and potassium carbonate in ethyl acetate and then adding the acyl chloride dropwise to the solution. After this the compounds were purified by column chromatography.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in regards to the first family of compounds, these were the structures that were synthesized: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decided to further modify these 2 compounds to generate new derivatives.</a:t>
            </a:r>
            <a:endParaRPr lang="en-GB"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14</a:t>
            </a:fld>
            <a:endParaRPr lang="en-US" dirty="0"/>
          </a:p>
        </p:txBody>
      </p:sp>
    </p:spTree>
    <p:extLst>
      <p:ext uri="{BB962C8B-B14F-4D97-AF65-F5344CB8AC3E}">
        <p14:creationId xmlns:p14="http://schemas.microsoft.com/office/powerpoint/2010/main" val="402014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kern="1200" dirty="0">
                <a:solidFill>
                  <a:schemeClr val="tx1"/>
                </a:solidFill>
                <a:effectLst/>
                <a:latin typeface="+mn-lt"/>
                <a:ea typeface="+mn-ea"/>
                <a:cs typeface="+mn-cs"/>
              </a:rPr>
              <a:t>For the first one we used the Mitsunobu reaction to add a phenol to this position, creating this derivative that had a terminal aromatic moiety connected by a ether bond.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one, however, was done because the DNpz intermediary had a very low solubility, thus being very difficult to purify. Because of this, we decided to add a methyl group to try to improve the solubility and be able to obtain a compound. For this, we performed a Sn2 reaction using iodomethane in ACN, obtaining this second product in here, and the last product of this family of compounds.</a:t>
            </a:r>
            <a:endParaRPr lang="en-GB"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15</a:t>
            </a:fld>
            <a:endParaRPr lang="en-US" dirty="0"/>
          </a:p>
        </p:txBody>
      </p:sp>
    </p:spTree>
    <p:extLst>
      <p:ext uri="{BB962C8B-B14F-4D97-AF65-F5344CB8AC3E}">
        <p14:creationId xmlns:p14="http://schemas.microsoft.com/office/powerpoint/2010/main" val="236726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For the second family we started by synthetizing these structures: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Similarly to the first family of compounds, we also decided to further modify these compounds to generate new derivatives.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One of the things that spiked our interest was a secondary product that was also forming in the previous reaction, which corresponded to the addition of an extra acyl chloride moiety to the molecule, forming an ester bond. </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16</a:t>
            </a:fld>
            <a:endParaRPr lang="en-US" dirty="0"/>
          </a:p>
        </p:txBody>
      </p:sp>
    </p:spTree>
    <p:extLst>
      <p:ext uri="{BB962C8B-B14F-4D97-AF65-F5344CB8AC3E}">
        <p14:creationId xmlns:p14="http://schemas.microsoft.com/office/powerpoint/2010/main" val="123822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we changed the amount of acyl chloride used in the reaction to synthesise these 2 compounds.</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17</a:t>
            </a:fld>
            <a:endParaRPr lang="en-US" dirty="0"/>
          </a:p>
        </p:txBody>
      </p:sp>
    </p:spTree>
    <p:extLst>
      <p:ext uri="{BB962C8B-B14F-4D97-AF65-F5344CB8AC3E}">
        <p14:creationId xmlns:p14="http://schemas.microsoft.com/office/powerpoint/2010/main" val="373292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kern="1200" dirty="0">
                <a:solidFill>
                  <a:schemeClr val="tx1"/>
                </a:solidFill>
                <a:effectLst/>
                <a:latin typeface="+mn-lt"/>
                <a:ea typeface="+mn-ea"/>
                <a:cs typeface="+mn-cs"/>
              </a:rPr>
              <a:t>Another modification that we did was creating diamide compounds from this intermediary. For this we substituted this hydroxy group by a chloro using a mixture of toluene/thionyl chloride as a solvent and DMF as a catalyst, and then purified the product. Afterward we substituted the chloro by an azide group, and then, using the Staudinger reaction we obtained this product with an amine group in here. Because purifying the amine formed would be hard, we decided to proceed to the next step without further purification and add the acyl chloride. </a:t>
            </a:r>
            <a:endParaRPr lang="en-GB"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18</a:t>
            </a:fld>
            <a:endParaRPr lang="en-US" dirty="0"/>
          </a:p>
        </p:txBody>
      </p:sp>
    </p:spTree>
    <p:extLst>
      <p:ext uri="{BB962C8B-B14F-4D97-AF65-F5344CB8AC3E}">
        <p14:creationId xmlns:p14="http://schemas.microsoft.com/office/powerpoint/2010/main" val="65952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The last modification we wanted to do was adding a terminal aromatic ring joined by an ether bond, like previously done in the first family.</a:t>
            </a:r>
          </a:p>
          <a:p>
            <a:r>
              <a:rPr lang="en-GB" sz="1200" kern="1200" dirty="0">
                <a:solidFill>
                  <a:schemeClr val="tx1"/>
                </a:solidFill>
                <a:effectLst/>
                <a:latin typeface="+mn-lt"/>
                <a:ea typeface="+mn-ea"/>
                <a:cs typeface="+mn-cs"/>
              </a:rPr>
              <a:t>However, the Mitsunobu reaction using these intermediates formed a secondary product. In the first case only that product formed, but fortunately in the second this was only a minor product of the reaction. </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19</a:t>
            </a:fld>
            <a:endParaRPr lang="en-US" dirty="0"/>
          </a:p>
        </p:txBody>
      </p:sp>
    </p:spTree>
    <p:extLst>
      <p:ext uri="{BB962C8B-B14F-4D97-AF65-F5344CB8AC3E}">
        <p14:creationId xmlns:p14="http://schemas.microsoft.com/office/powerpoint/2010/main" val="3404987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This happened because during the reaction this intermediary is formed, and the oxygen of the phenoxy should attack this carbon, leading to the elimination of OPPh3. However, in the formation of the secondary product this oxygen of the carbonyl can also attack the carbon in a intramolecular reaction, forming this product instead.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Finally, we also tried to synthesize a product where the amide was directly connected to a aromatic moiety. For this we used p-anisidine as the amine that was to be connected to the </a:t>
            </a:r>
            <a:r>
              <a:rPr lang="en-US" sz="1200" kern="1200" dirty="0">
                <a:solidFill>
                  <a:schemeClr val="tx1"/>
                </a:solidFill>
                <a:effectLst/>
                <a:latin typeface="+mn-lt"/>
                <a:ea typeface="+mn-ea"/>
                <a:cs typeface="+mn-cs"/>
              </a:rPr>
              <a:t>nitroaromatic core</a:t>
            </a:r>
            <a:r>
              <a:rPr lang="en-GB" sz="1200" kern="1200" dirty="0">
                <a:solidFill>
                  <a:schemeClr val="tx1"/>
                </a:solidFill>
                <a:effectLst/>
                <a:latin typeface="+mn-lt"/>
                <a:ea typeface="+mn-ea"/>
                <a:cs typeface="+mn-cs"/>
              </a:rPr>
              <a:t>. </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20</a:t>
            </a:fld>
            <a:endParaRPr lang="en-US" dirty="0"/>
          </a:p>
        </p:txBody>
      </p:sp>
    </p:spTree>
    <p:extLst>
      <p:ext uri="{BB962C8B-B14F-4D97-AF65-F5344CB8AC3E}">
        <p14:creationId xmlns:p14="http://schemas.microsoft.com/office/powerpoint/2010/main" val="344344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I’m Tiago Delgado and I will be talking about the work I’ve done that was aimed at further exploring the nitrobenzamide class of inhibitors as compounds to treat tuberculosis.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054148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synthesis, the activity of the products was tested by determination of the MIC’s and MBC’s in the H37Rv strain of Mtb.</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Regarding the first family of compounds we can see that the smaller compounds that don’t possess the terminal aromatic ring fail to have significant activity against the mycobacteria, while the ones that do have it exhibit some activity, albeit not at the level of Isoniazid, one of the drugs used in the treatment of tuberculosis.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interesting finding is the fact that the distance between the amide and the terminal aromatic ring does matter, as compound DNNPHOME which has the aromatic ring connected directly to the nitrogen atom of the amide also fails to have significant activity.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21</a:t>
            </a:fld>
            <a:endParaRPr lang="fr-FR"/>
          </a:p>
        </p:txBody>
      </p:sp>
    </p:spTree>
    <p:extLst>
      <p:ext uri="{BB962C8B-B14F-4D97-AF65-F5344CB8AC3E}">
        <p14:creationId xmlns:p14="http://schemas.microsoft.com/office/powerpoint/2010/main" val="307751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pt-PT"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second family we have several subgroups of compounds. In these first 3 we have the most simple that end with the hydroxyl group, and in which the only thing that varies is the chain size, and we can see that there seems to be an increase of activity as the size increases. </a:t>
            </a:r>
            <a:r>
              <a:rPr lang="en-GB" sz="1200" kern="1200" dirty="0">
                <a:solidFill>
                  <a:schemeClr val="tx1"/>
                </a:solidFill>
                <a:effectLst/>
                <a:latin typeface="+mn-lt"/>
                <a:ea typeface="+mn-ea"/>
                <a:cs typeface="+mn-cs"/>
              </a:rPr>
              <a:t>Curiously, the two compounds from the E family invert the activity pattern, with the 2 carbon one being mor active.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the next 4 we have the compounds that have a terminal aromatic moiety connected by either an ester or amide bond. In the same fashion than before there’s an increase in the activity of the compound when the alkyl chain increases in size.</a:t>
            </a:r>
          </a:p>
          <a:p>
            <a:r>
              <a:rPr lang="en-GB" sz="1200" kern="1200" dirty="0">
                <a:solidFill>
                  <a:schemeClr val="tx1"/>
                </a:solidFill>
                <a:effectLst/>
                <a:latin typeface="+mn-lt"/>
                <a:ea typeface="+mn-ea"/>
                <a:cs typeface="+mn-cs"/>
              </a:rPr>
              <a:t>Between the 2 diamides of the group the best one was the one with 2 </a:t>
            </a:r>
            <a:r>
              <a:rPr lang="en-US" sz="1200" kern="1200" dirty="0">
                <a:solidFill>
                  <a:schemeClr val="tx1"/>
                </a:solidFill>
                <a:effectLst/>
                <a:latin typeface="+mn-lt"/>
                <a:ea typeface="+mn-ea"/>
                <a:cs typeface="+mn-cs"/>
              </a:rPr>
              <a:t>nitroaromatic cores in the molecule, which isn’t surprising since the molecule is symmetrical and both moieties could inhibit DPRE1, while only 1 moiety can inhibit the enzyme in the other molecule.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have these compounds with similar activities</a:t>
            </a:r>
            <a:r>
              <a:rPr lang="en-GB" sz="1200" kern="1200" dirty="0">
                <a:solidFill>
                  <a:schemeClr val="tx1"/>
                </a:solidFill>
                <a:effectLst/>
                <a:latin typeface="+mn-lt"/>
                <a:ea typeface="+mn-ea"/>
                <a:cs typeface="+mn-cs"/>
              </a:rPr>
              <a:t>. By comparing it with some of the previous compounds we can again see that the addition of the aromatic ring is essential for the antimycobacterial activity in both families. Besides this, we can also see that the family with the cyclic amides has lower activities than the linear amides, likely due to the added steric hindrance and/or the loss of flexibility that that family of compounds has.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3 of these compounds show activities that are able to match the level of activity of Isoniazid, and thus very good candidates to be leads in the future development of nitrobenzamides.</a:t>
            </a: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22</a:t>
            </a:fld>
            <a:endParaRPr lang="fr-FR"/>
          </a:p>
        </p:txBody>
      </p:sp>
    </p:spTree>
    <p:extLst>
      <p:ext uri="{BB962C8B-B14F-4D97-AF65-F5344CB8AC3E}">
        <p14:creationId xmlns:p14="http://schemas.microsoft.com/office/powerpoint/2010/main" val="686193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calculating the lipophilicity of the compounds and plotting it against their activity we can see that the more active compounds are more lipophilic, which isn’t surprising given the characteristics of the cell wall of Mtb, which is effective at stopping the entry of more polar compounds. For future compounds, those that have a </a:t>
            </a:r>
            <a:r>
              <a:rPr lang="en-GB" sz="1200" kern="1200" dirty="0" err="1">
                <a:solidFill>
                  <a:schemeClr val="tx1"/>
                </a:solidFill>
                <a:effectLst/>
                <a:latin typeface="+mn-lt"/>
                <a:ea typeface="+mn-ea"/>
                <a:cs typeface="+mn-cs"/>
              </a:rPr>
              <a:t>LogP</a:t>
            </a:r>
            <a:r>
              <a:rPr lang="en-GB" sz="1200" kern="1200" dirty="0">
                <a:solidFill>
                  <a:schemeClr val="tx1"/>
                </a:solidFill>
                <a:effectLst/>
                <a:latin typeface="+mn-lt"/>
                <a:ea typeface="+mn-ea"/>
                <a:cs typeface="+mn-cs"/>
              </a:rPr>
              <a:t> value to the left of the red line are likely to be poorly active and thus not worthwhile to pursue. </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23</a:t>
            </a:fld>
            <a:endParaRPr lang="en-US" dirty="0"/>
          </a:p>
        </p:txBody>
      </p:sp>
    </p:spTree>
    <p:extLst>
      <p:ext uri="{BB962C8B-B14F-4D97-AF65-F5344CB8AC3E}">
        <p14:creationId xmlns:p14="http://schemas.microsoft.com/office/powerpoint/2010/main" val="3752594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conducting a molecular docking analysis using our compounds, we can see that the best poses of the lead candidates all get accommodated near the FAD and the cysteine that are essential for the mechanism of inhibition of nitrobenzamides. In particular they are closer to FAD, which is responsible for the first step in that mechanism. Thus, our new compounds likely act through a similar mechanism of inhibition. </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24</a:t>
            </a:fld>
            <a:endParaRPr lang="en-US" dirty="0"/>
          </a:p>
        </p:txBody>
      </p:sp>
    </p:spTree>
    <p:extLst>
      <p:ext uri="{BB962C8B-B14F-4D97-AF65-F5344CB8AC3E}">
        <p14:creationId xmlns:p14="http://schemas.microsoft.com/office/powerpoint/2010/main" val="1212975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Plotting the distance of the nitro group to the FAD vs the activity doesn’t allow for a clear separation between active and not-active compounds. But a distance over 5.5 seems to lead to compounds with low  activity.</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25</a:t>
            </a:fld>
            <a:endParaRPr lang="en-US" dirty="0"/>
          </a:p>
        </p:txBody>
      </p:sp>
    </p:spTree>
    <p:extLst>
      <p:ext uri="{BB962C8B-B14F-4D97-AF65-F5344CB8AC3E}">
        <p14:creationId xmlns:p14="http://schemas.microsoft.com/office/powerpoint/2010/main" val="314026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Finally, looking at the list of interactions that the compounds make with the receptor, the interaction with Lysine 134 appears in all of the active compounds, and some of the moderately active compounds, while it fails to appear in the compounds with low activity, and thus it may be an important interaction with the receptor.</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26</a:t>
            </a:fld>
            <a:endParaRPr lang="en-US" dirty="0"/>
          </a:p>
        </p:txBody>
      </p:sp>
    </p:spTree>
    <p:extLst>
      <p:ext uri="{BB962C8B-B14F-4D97-AF65-F5344CB8AC3E}">
        <p14:creationId xmlns:p14="http://schemas.microsoft.com/office/powerpoint/2010/main" val="1517123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to recap, with this work we were able to develop new dinitrobenzamides, some of which that showed promising activities. The results also showed some important characteristics of this class of compounds, mainly the importance of having a terminal aromatic moiety and a level of lipophilicity above a certain threshold and the importance of having a “spacer” between that aromatic moiety and the nitrogen of the nitrobenzamide moiety.  </a:t>
            </a:r>
          </a:p>
          <a:p>
            <a:r>
              <a:rPr lang="en-US" sz="1200" kern="1200" dirty="0">
                <a:solidFill>
                  <a:schemeClr val="tx1"/>
                </a:solidFill>
                <a:effectLst/>
                <a:latin typeface="+mn-lt"/>
                <a:ea typeface="+mn-ea"/>
                <a:cs typeface="+mn-cs"/>
              </a:rPr>
              <a:t>3 of the compounds developed have interesting activities, on par with INH, and are good leads for future development of the nitrobenzamides. The results obtained from docking also show some characteristics that should be able to guide the design of future compounds.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Besides this, the synthetic approaches used in this work can be easily adapted for the synthesis of future compounds.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27</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would like to acknowledge FCT from Portugal and IMED from our university for supporting our work, and also you for your attention </a:t>
            </a: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28</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why is it so important to discover new drugs against tuberculosis? </a:t>
            </a:r>
            <a:r>
              <a:rPr lang="en-GB" sz="1200" kern="1200" dirty="0">
                <a:solidFill>
                  <a:schemeClr val="tx1"/>
                </a:solidFill>
                <a:effectLst/>
                <a:latin typeface="+mn-lt"/>
                <a:ea typeface="+mn-ea"/>
                <a:cs typeface="+mn-cs"/>
              </a:rPr>
              <a:t>Let me show you some facts:</a:t>
            </a:r>
          </a:p>
          <a:p>
            <a:r>
              <a:rPr lang="en-GB" sz="1200" kern="1200" dirty="0">
                <a:solidFill>
                  <a:schemeClr val="tx1"/>
                </a:solidFill>
                <a:effectLst/>
                <a:latin typeface="+mn-lt"/>
                <a:ea typeface="+mn-ea"/>
                <a:cs typeface="+mn-cs"/>
              </a:rPr>
              <a:t>World health organisation estimates that one quarter of the world population have been infected with tuberculosis bacteria, and every year around 10 million more get infected. The current standard treatment consists of a 6-month drug regimen with the use of 4 different drugs. Unfortunately, tuberculosis still remains one of the leading causes of death from an infectious agent, being is responsible for the death of around 1.5 million people every year.</a:t>
            </a: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you’re probably wondering what makes TB so difficult to treat.</a:t>
            </a:r>
          </a:p>
          <a:p>
            <a:endParaRPr lang="en-GB" dirty="0"/>
          </a:p>
          <a:p>
            <a:r>
              <a:rPr lang="en-GB" dirty="0"/>
              <a:t>One of the main problems is the length of the treatments, leading to a lack of drug compliance, and proper follow up of the treatments. In turn, this has led to the development of drug resistances, which in turn require even longer and more aggressive treatments. This is one of the reasons why it is so important to develop new drugs and find new targets.</a:t>
            </a:r>
          </a:p>
          <a:p>
            <a:endParaRPr lang="en-GB" dirty="0"/>
          </a:p>
          <a:p>
            <a:r>
              <a:rPr lang="en-GB" dirty="0"/>
              <a:t>This is due to the characteristics of the microorganism responsible for causing this disease, mycobacterium tuberculosis. </a:t>
            </a: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169444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These mycobacteria have a cell wall structure which borrows characteristics from both gram-positive and gram-negative bacteria, having a thick peptidoglycan layer but also a structure (MA layer) that resembles the outer layer of the gram-negative bacteria.  </a:t>
            </a:r>
          </a:p>
          <a:p>
            <a:r>
              <a:rPr lang="en-GB" dirty="0"/>
              <a:t>Due to this structure’s hydrophobic character, the cell wall confers a high degree of impermeability to drugs. However, due to the importance of this structure in the survival of Mtb and the lack of human counterparts, the cell wall biosynthesis is one of the most targeted portions of the cell cycle when developing new drugs.</a:t>
            </a:r>
          </a:p>
          <a:p>
            <a:endParaRPr lang="en-GB" dirty="0"/>
          </a:p>
          <a:p>
            <a:endParaRPr lang="en-GB" dirty="0"/>
          </a:p>
          <a:p>
            <a:r>
              <a:rPr lang="en-GB" dirty="0"/>
              <a:t>One promising new target is Dpre1, a FAD-dependent oxidoreductase that occupies the periplasm and that is essential for the formation of DPA, the only source of arabinose residues that are part of the cell wall.</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6</a:t>
            </a:fld>
            <a:endParaRPr lang="en-US" dirty="0"/>
          </a:p>
        </p:txBody>
      </p:sp>
    </p:spTree>
    <p:extLst>
      <p:ext uri="{BB962C8B-B14F-4D97-AF65-F5344CB8AC3E}">
        <p14:creationId xmlns:p14="http://schemas.microsoft.com/office/powerpoint/2010/main" val="16531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DprE1 is responsible for the oxidation of this alcohol here to a ketone, and in the process the FAD cofactor is reduced. Then another enzyme reduces the ketone, leading to the formation of DPA.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Multiple families of compounds can inhibit this enzyme. One of these are the nitrobenzamides, which are suicide inhibitors of the enzyme. </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7</a:t>
            </a:fld>
            <a:endParaRPr lang="en-US" dirty="0"/>
          </a:p>
        </p:txBody>
      </p:sp>
    </p:spTree>
    <p:extLst>
      <p:ext uri="{BB962C8B-B14F-4D97-AF65-F5344CB8AC3E}">
        <p14:creationId xmlns:p14="http://schemas.microsoft.com/office/powerpoint/2010/main" val="68917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The nitro group plays an essential part in the mechanism. As we can see in here, this group is reduced by the FAD cofactor, forming the nitroso moiety. Then, the </a:t>
            </a:r>
            <a:r>
              <a:rPr lang="en-GB" sz="1200" kern="1200" dirty="0" err="1">
                <a:solidFill>
                  <a:schemeClr val="tx1"/>
                </a:solidFill>
                <a:effectLst/>
                <a:latin typeface="+mn-lt"/>
                <a:ea typeface="+mn-ea"/>
                <a:cs typeface="+mn-cs"/>
              </a:rPr>
              <a:t>sulfur</a:t>
            </a:r>
            <a:r>
              <a:rPr lang="en-GB" sz="1200" kern="1200" dirty="0">
                <a:solidFill>
                  <a:schemeClr val="tx1"/>
                </a:solidFill>
                <a:effectLst/>
                <a:latin typeface="+mn-lt"/>
                <a:ea typeface="+mn-ea"/>
                <a:cs typeface="+mn-cs"/>
              </a:rPr>
              <a:t> from a nearby cysteine residue, Cysteine three hundred and eighty-seven, attacks the nitroso group, forming a covalent bond between the nitrobenzamide and the enzyme, permanently inhibiting it.</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8</a:t>
            </a:fld>
            <a:endParaRPr lang="en-US" dirty="0"/>
          </a:p>
        </p:txBody>
      </p:sp>
    </p:spTree>
    <p:extLst>
      <p:ext uri="{BB962C8B-B14F-4D97-AF65-F5344CB8AC3E}">
        <p14:creationId xmlns:p14="http://schemas.microsoft.com/office/powerpoint/2010/main" val="164879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previous work in the group uncovered a simple nitrobenzamide structure that only had an alkyl chain attached to it and that was able to match the activities of the best nitrobenzamides from the literature.</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9</a:t>
            </a:fld>
            <a:endParaRPr lang="en-US" dirty="0"/>
          </a:p>
        </p:txBody>
      </p:sp>
    </p:spTree>
    <p:extLst>
      <p:ext uri="{BB962C8B-B14F-4D97-AF65-F5344CB8AC3E}">
        <p14:creationId xmlns:p14="http://schemas.microsoft.com/office/powerpoint/2010/main" val="10271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Those, however, were considerably different from ours nitrobenzamides that employed either short linkers separating the nitro ring from a terminal group, or more complex linkers that employed complex ring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different structures exhibiting similar activities suggested that there was still potential for improvement within this class of inhibitors, and thus, we decided to further explore it by synthesising more nitrobenzamides that were different than the ones present in the literature.</a:t>
            </a: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10</a:t>
            </a:fld>
            <a:endParaRPr lang="en-US" dirty="0"/>
          </a:p>
        </p:txBody>
      </p:sp>
    </p:spTree>
    <p:extLst>
      <p:ext uri="{BB962C8B-B14F-4D97-AF65-F5344CB8AC3E}">
        <p14:creationId xmlns:p14="http://schemas.microsoft.com/office/powerpoint/2010/main" val="71107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26/10/2023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26/10/2023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26/10/2023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26/10/2023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26/10/2023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26/10/2023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comments" Target="../comments/comment5.xml"/><Relationship Id="rId5" Type="http://schemas.openxmlformats.org/officeDocument/2006/relationships/image" Target="../media/image22.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2.xml"/><Relationship Id="rId7" Type="http://schemas.openxmlformats.org/officeDocument/2006/relationships/image" Target="../media/image25.emf"/><Relationship Id="rId12" Type="http://schemas.openxmlformats.org/officeDocument/2006/relationships/comments" Target="../comments/comment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5.xml"/><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32.emf"/><Relationship Id="rId4" Type="http://schemas.openxmlformats.org/officeDocument/2006/relationships/oleObject" Target="../embeddings/oleObject22.bin"/><Relationship Id="rId9"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35.e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8.xml"/><Relationship Id="rId7" Type="http://schemas.openxmlformats.org/officeDocument/2006/relationships/image" Target="../media/image39.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38.emf"/><Relationship Id="rId4" Type="http://schemas.openxmlformats.org/officeDocument/2006/relationships/oleObject" Target="../embeddings/oleObject28.bin"/><Relationship Id="rId9"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9.xml"/><Relationship Id="rId7" Type="http://schemas.openxmlformats.org/officeDocument/2006/relationships/image" Target="../media/image42.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2.bin"/><Relationship Id="rId5" Type="http://schemas.openxmlformats.org/officeDocument/2006/relationships/image" Target="../media/image41.emf"/><Relationship Id="rId10" Type="http://schemas.openxmlformats.org/officeDocument/2006/relationships/comments" Target="../comments/comment7.xml"/><Relationship Id="rId4" Type="http://schemas.openxmlformats.org/officeDocument/2006/relationships/oleObject" Target="../embeddings/oleObject31.bin"/><Relationship Id="rId9"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notesSlide" Target="../notesSlides/notesSlide20.xml"/><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image" Target="../media/image44.emf"/><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image" Target="../media/image46.emf"/><Relationship Id="rId4" Type="http://schemas.openxmlformats.org/officeDocument/2006/relationships/oleObject" Target="../embeddings/oleObject36.bin"/></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omments" Target="../comments/comment9.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oleObject" Target="../embeddings/oleObject3.bin"/><Relationship Id="rId5" Type="http://schemas.openxmlformats.org/officeDocument/2006/relationships/image" Target="../media/image11.png"/><Relationship Id="rId10" Type="http://schemas.openxmlformats.org/officeDocument/2006/relationships/image" Target="../media/image7.emf"/><Relationship Id="rId4" Type="http://schemas.openxmlformats.org/officeDocument/2006/relationships/image" Target="../media/image10.png"/><Relationship Id="rId9" Type="http://schemas.openxmlformats.org/officeDocument/2006/relationships/oleObject" Target="../embeddings/oleObject2.bin"/><Relationship Id="rId1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health-topics/tuberculosis#tab=tab_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6.bin"/><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comments" Target="../comments/comment4.xml"/><Relationship Id="rId5" Type="http://schemas.openxmlformats.org/officeDocument/2006/relationships/image" Target="../media/image17.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287842" y="1524000"/>
            <a:ext cx="8305800" cy="5078313"/>
          </a:xfrm>
          <a:prstGeom prst="rect">
            <a:avLst/>
          </a:prstGeom>
          <a:noFill/>
        </p:spPr>
        <p:txBody>
          <a:bodyPr wrap="square" rtlCol="0">
            <a:spAutoFit/>
          </a:bodyPr>
          <a:lstStyle/>
          <a:p>
            <a:pPr algn="ctr"/>
            <a:r>
              <a:rPr lang="en-GB" sz="3200" b="1" dirty="0">
                <a:solidFill>
                  <a:schemeClr val="bg1"/>
                </a:solidFill>
              </a:rPr>
              <a:t>Development of new drugs to treat tuberculosis based on the dinitrobenzamide scaffold </a:t>
            </a:r>
            <a:endParaRPr lang="en-US" sz="1600" b="1" dirty="0"/>
          </a:p>
          <a:p>
            <a:pPr algn="ctr"/>
            <a:endParaRPr lang="en-US" b="1" dirty="0"/>
          </a:p>
          <a:p>
            <a:pPr algn="ctr"/>
            <a:endParaRPr lang="en-US" b="1" dirty="0"/>
          </a:p>
          <a:p>
            <a:pPr algn="ctr"/>
            <a:endParaRPr lang="en-US" sz="2000" b="1" dirty="0"/>
          </a:p>
          <a:p>
            <a:pPr algn="ctr"/>
            <a:endParaRPr lang="en-US" b="1" dirty="0"/>
          </a:p>
          <a:p>
            <a:pPr algn="ctr"/>
            <a:endParaRPr lang="fr-FR" dirty="0"/>
          </a:p>
          <a:p>
            <a:pPr algn="just"/>
            <a:r>
              <a:rPr lang="pt-PT" b="1" dirty="0"/>
              <a:t>Tiago Delgado </a:t>
            </a:r>
            <a:r>
              <a:rPr lang="pt-PT" b="1" baseline="30000" dirty="0"/>
              <a:t>1,2</a:t>
            </a:r>
            <a:r>
              <a:rPr lang="pt-PT" b="1" dirty="0"/>
              <a:t>, João Pais </a:t>
            </a:r>
            <a:r>
              <a:rPr lang="pt-PT" b="1" baseline="30000" dirty="0"/>
              <a:t>1,2,3</a:t>
            </a:r>
            <a:r>
              <a:rPr lang="pt-PT" b="1" dirty="0"/>
              <a:t>, David Pires </a:t>
            </a:r>
            <a:r>
              <a:rPr lang="pt-PT" b="1" baseline="30000" dirty="0"/>
              <a:t>2,3,4</a:t>
            </a:r>
            <a:r>
              <a:rPr lang="pt-PT" b="1" dirty="0"/>
              <a:t>, Filipe Estrada </a:t>
            </a:r>
            <a:r>
              <a:rPr lang="pt-PT" b="1" baseline="30000" dirty="0"/>
              <a:t>2,3,5</a:t>
            </a:r>
            <a:r>
              <a:rPr lang="pt-PT" b="1" dirty="0"/>
              <a:t>, Rita Guedes </a:t>
            </a:r>
            <a:r>
              <a:rPr lang="pt-PT" b="1" baseline="30000" dirty="0"/>
              <a:t>2,3,5</a:t>
            </a:r>
            <a:r>
              <a:rPr lang="pt-PT" b="1" dirty="0"/>
              <a:t>, Elsa Anes </a:t>
            </a:r>
            <a:r>
              <a:rPr lang="pt-PT" b="1" baseline="30000" dirty="0"/>
              <a:t>2,3,4  </a:t>
            </a:r>
            <a:r>
              <a:rPr lang="pt-PT" b="1" dirty="0" err="1"/>
              <a:t>and</a:t>
            </a:r>
            <a:r>
              <a:rPr lang="pt-PT" b="1" dirty="0"/>
              <a:t> Luís Constantino </a:t>
            </a:r>
            <a:r>
              <a:rPr lang="pt-PT" b="1" baseline="30000" dirty="0"/>
              <a:t>1,2,3*</a:t>
            </a:r>
            <a:endParaRPr lang="en-GB" b="1" dirty="0"/>
          </a:p>
          <a:p>
            <a:endParaRPr lang="it-IT" b="1" baseline="30000" dirty="0"/>
          </a:p>
          <a:p>
            <a:r>
              <a:rPr lang="en-US" sz="1400" baseline="30000" dirty="0"/>
              <a:t>1</a:t>
            </a:r>
            <a:r>
              <a:rPr lang="en-US" sz="1400" dirty="0"/>
              <a:t>Medicinal Organic Chemistry Group</a:t>
            </a:r>
            <a:endParaRPr lang="en-GB" sz="1400" dirty="0"/>
          </a:p>
          <a:p>
            <a:r>
              <a:rPr lang="en-US" sz="1400" baseline="30000" dirty="0"/>
              <a:t>2</a:t>
            </a:r>
            <a:r>
              <a:rPr lang="en-US" sz="1400" dirty="0"/>
              <a:t>Research Institute for Medicines and Pharmaceutical Sciences (</a:t>
            </a:r>
            <a:r>
              <a:rPr lang="en-US" sz="1400" dirty="0" err="1"/>
              <a:t>iMed.UL</a:t>
            </a:r>
            <a:r>
              <a:rPr lang="en-US" sz="1400" dirty="0"/>
              <a:t>), Av. Prof. Gama Pinto, 1649-003 Lisboa, Portugal </a:t>
            </a:r>
            <a:endParaRPr lang="en-GB" sz="1400" dirty="0"/>
          </a:p>
          <a:p>
            <a:r>
              <a:rPr lang="pt-PT" sz="1400" baseline="30000" dirty="0"/>
              <a:t>3</a:t>
            </a:r>
            <a:r>
              <a:rPr lang="pt-PT" sz="1400" dirty="0"/>
              <a:t>Faculdade de Farmácia, Universidade de Lisboa, Av. </a:t>
            </a:r>
            <a:r>
              <a:rPr lang="en-US" sz="1400" dirty="0"/>
              <a:t>Prof. Gama Pinto, 1649-003 Lisboa, Portugal</a:t>
            </a:r>
            <a:endParaRPr lang="en-GB" sz="1400" dirty="0"/>
          </a:p>
          <a:p>
            <a:r>
              <a:rPr lang="en-US" sz="1400" baseline="30000" dirty="0"/>
              <a:t>4</a:t>
            </a:r>
            <a:r>
              <a:rPr lang="en-US" sz="1400" dirty="0"/>
              <a:t>Host-Pathogen Interactions Unit </a:t>
            </a:r>
            <a:endParaRPr lang="en-GB" sz="1400" dirty="0"/>
          </a:p>
          <a:p>
            <a:r>
              <a:rPr lang="en-GB" sz="1400" baseline="30000" dirty="0"/>
              <a:t>5</a:t>
            </a:r>
            <a:r>
              <a:rPr lang="en-GB" sz="1400" dirty="0"/>
              <a:t>Computational Medicinal Chemistry Group </a:t>
            </a:r>
          </a:p>
          <a:p>
            <a:endParaRPr lang="fr-FR" dirty="0"/>
          </a:p>
          <a:p>
            <a:r>
              <a:rPr lang="en-US" sz="1400" b="1" dirty="0"/>
              <a:t>*</a:t>
            </a:r>
            <a:r>
              <a:rPr lang="en-US" sz="1400" dirty="0"/>
              <a:t> Corresponding author: </a:t>
            </a:r>
            <a:r>
              <a:rPr lang="en-US" dirty="0"/>
              <a:t>constant@ff.ul.pt</a:t>
            </a:r>
            <a:endParaRPr lang="fr-FR" sz="1400" dirty="0"/>
          </a:p>
        </p:txBody>
      </p:sp>
      <p:pic>
        <p:nvPicPr>
          <p:cNvPr id="7" name="Picture 93">
            <a:extLst>
              <a:ext uri="{FF2B5EF4-FFF2-40B4-BE49-F238E27FC236}">
                <a16:creationId xmlns:a16="http://schemas.microsoft.com/office/drawing/2014/main" id="{C5B7FE09-3EF8-4CC6-AC66-5219B48ECA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89"/>
          <a:stretch/>
        </p:blipFill>
        <p:spPr bwMode="auto">
          <a:xfrm>
            <a:off x="4953000" y="5702193"/>
            <a:ext cx="800337" cy="9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2">
            <a:extLst>
              <a:ext uri="{FF2B5EF4-FFF2-40B4-BE49-F238E27FC236}">
                <a16:creationId xmlns:a16="http://schemas.microsoft.com/office/drawing/2014/main" id="{5786225B-EEFE-48C3-AE13-1F137F9FDA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019800" y="5847738"/>
            <a:ext cx="1207084" cy="6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7">
            <a:extLst>
              <a:ext uri="{FF2B5EF4-FFF2-40B4-BE49-F238E27FC236}">
                <a16:creationId xmlns:a16="http://schemas.microsoft.com/office/drawing/2014/main" id="{BF1328A1-A195-404A-BCE7-96AACDFFE5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77" r="1177"/>
          <a:stretch/>
        </p:blipFill>
        <p:spPr bwMode="auto">
          <a:xfrm>
            <a:off x="7602446" y="5924894"/>
            <a:ext cx="1032032" cy="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1166FAA9-E776-43BA-9090-FC68CD15F10A}"/>
              </a:ext>
            </a:extLst>
          </p:cNvPr>
          <p:cNvSpPr>
            <a:spLocks noGrp="1"/>
          </p:cNvSpPr>
          <p:nvPr>
            <p:ph type="sldNum" sz="quarter" idx="12"/>
          </p:nvPr>
        </p:nvSpPr>
        <p:spPr/>
        <p:txBody>
          <a:bodyPr/>
          <a:lstStyle/>
          <a:p>
            <a:fld id="{FCAEAE96-855E-42B1-8DE9-9C9E68DE18C5}" type="slidenum">
              <a:rPr lang="fr-FR" smtClean="0"/>
              <a:pPr/>
              <a:t>10</a:t>
            </a:fld>
            <a:endParaRPr lang="fr-FR"/>
          </a:p>
        </p:txBody>
      </p:sp>
      <p:sp>
        <p:nvSpPr>
          <p:cNvPr id="3" name="Retângulo 2">
            <a:extLst>
              <a:ext uri="{FF2B5EF4-FFF2-40B4-BE49-F238E27FC236}">
                <a16:creationId xmlns:a16="http://schemas.microsoft.com/office/drawing/2014/main" id="{1709304C-21D0-4C84-B7EE-B10CEA56B7BA}"/>
              </a:ext>
            </a:extLst>
          </p:cNvPr>
          <p:cNvSpPr/>
          <p:nvPr/>
        </p:nvSpPr>
        <p:spPr>
          <a:xfrm>
            <a:off x="1925020" y="1462919"/>
            <a:ext cx="5293959" cy="400110"/>
          </a:xfrm>
          <a:prstGeom prst="rect">
            <a:avLst/>
          </a:prstGeom>
        </p:spPr>
        <p:txBody>
          <a:bodyPr wrap="square">
            <a:spAutoFit/>
          </a:bodyPr>
          <a:lstStyle/>
          <a:p>
            <a:pPr algn="ctr"/>
            <a:r>
              <a:rPr lang="en-GB" sz="2000" b="1" dirty="0">
                <a:latin typeface="+mn-lt"/>
                <a:ea typeface="Times New Roman" panose="02020603050405020304" pitchFamily="18" charset="0"/>
                <a:cs typeface="Times New Roman" panose="02020603050405020304" pitchFamily="18" charset="0"/>
              </a:rPr>
              <a:t>Nitrobenzamides of the literature:</a:t>
            </a:r>
            <a:endParaRPr lang="en-GB" sz="2000" b="1" dirty="0">
              <a:ea typeface="Times New Roman" panose="02020603050405020304" pitchFamily="18" charset="0"/>
              <a:cs typeface="Times New Roman" panose="02020603050405020304" pitchFamily="18" charset="0"/>
            </a:endParaRPr>
          </a:p>
        </p:txBody>
      </p:sp>
      <p:grpSp>
        <p:nvGrpSpPr>
          <p:cNvPr id="4" name="Agrupar 3">
            <a:extLst>
              <a:ext uri="{FF2B5EF4-FFF2-40B4-BE49-F238E27FC236}">
                <a16:creationId xmlns:a16="http://schemas.microsoft.com/office/drawing/2014/main" id="{AB14E5C0-6A72-4E6A-A294-05C791C346DF}"/>
              </a:ext>
            </a:extLst>
          </p:cNvPr>
          <p:cNvGrpSpPr/>
          <p:nvPr/>
        </p:nvGrpSpPr>
        <p:grpSpPr>
          <a:xfrm>
            <a:off x="1243269" y="3327476"/>
            <a:ext cx="2646362" cy="1098550"/>
            <a:chOff x="1216247" y="2167516"/>
            <a:chExt cx="2646362" cy="1098550"/>
          </a:xfrm>
        </p:grpSpPr>
        <p:graphicFrame>
          <p:nvGraphicFramePr>
            <p:cNvPr id="5" name="Objeto 4">
              <a:extLst>
                <a:ext uri="{FF2B5EF4-FFF2-40B4-BE49-F238E27FC236}">
                  <a16:creationId xmlns:a16="http://schemas.microsoft.com/office/drawing/2014/main" id="{2A585036-577C-4187-9290-CB94466058E2}"/>
                </a:ext>
              </a:extLst>
            </p:cNvPr>
            <p:cNvGraphicFramePr>
              <a:graphicFrameLocks noChangeAspect="1"/>
            </p:cNvGraphicFramePr>
            <p:nvPr>
              <p:extLst>
                <p:ext uri="{D42A27DB-BD31-4B8C-83A1-F6EECF244321}">
                  <p14:modId xmlns:p14="http://schemas.microsoft.com/office/powerpoint/2010/main" val="2350551161"/>
                </p:ext>
              </p:extLst>
            </p:nvPr>
          </p:nvGraphicFramePr>
          <p:xfrm>
            <a:off x="1216247" y="2167516"/>
            <a:ext cx="2646362" cy="1098550"/>
          </p:xfrm>
          <a:graphic>
            <a:graphicData uri="http://schemas.openxmlformats.org/presentationml/2006/ole">
              <mc:AlternateContent xmlns:mc="http://schemas.openxmlformats.org/markup-compatibility/2006">
                <mc:Choice xmlns:v="urn:schemas-microsoft-com:vml" Requires="v">
                  <p:oleObj spid="_x0000_s5126" name="CS ChemDraw Drawing" r:id="rId4" imgW="2642181" imgH="1102949" progId="ChemDraw.Document.6.0">
                    <p:embed/>
                  </p:oleObj>
                </mc:Choice>
                <mc:Fallback>
                  <p:oleObj name="CS ChemDraw Drawing" r:id="rId4" imgW="2642181" imgH="1102949" progId="ChemDraw.Document.6.0">
                    <p:embed/>
                    <p:pic>
                      <p:nvPicPr>
                        <p:cNvPr id="5" name="Objeto 4">
                          <a:extLst>
                            <a:ext uri="{FF2B5EF4-FFF2-40B4-BE49-F238E27FC236}">
                              <a16:creationId xmlns:a16="http://schemas.microsoft.com/office/drawing/2014/main" id="{AB3CC7B2-C13B-4A48-93CF-A6D4EF37E84E}"/>
                            </a:ext>
                          </a:extLst>
                        </p:cNvPr>
                        <p:cNvPicPr>
                          <a:picLocks noChangeAspect="1" noChangeArrowheads="1"/>
                        </p:cNvPicPr>
                        <p:nvPr/>
                      </p:nvPicPr>
                      <p:blipFill>
                        <a:blip r:embed="rId5"/>
                        <a:srcRect/>
                        <a:stretch>
                          <a:fillRect/>
                        </a:stretch>
                      </p:blipFill>
                      <p:spPr bwMode="auto">
                        <a:xfrm>
                          <a:off x="1216247" y="2167516"/>
                          <a:ext cx="2646362"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a:extLst>
                <a:ext uri="{FF2B5EF4-FFF2-40B4-BE49-F238E27FC236}">
                  <a16:creationId xmlns:a16="http://schemas.microsoft.com/office/drawing/2014/main" id="{B0BBBA74-8F86-40B3-9A9D-ED7CAE76CA99}"/>
                </a:ext>
              </a:extLst>
            </p:cNvPr>
            <p:cNvSpPr/>
            <p:nvPr/>
          </p:nvSpPr>
          <p:spPr>
            <a:xfrm>
              <a:off x="2220048" y="2297513"/>
              <a:ext cx="791300" cy="44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Agrupar 6">
            <a:extLst>
              <a:ext uri="{FF2B5EF4-FFF2-40B4-BE49-F238E27FC236}">
                <a16:creationId xmlns:a16="http://schemas.microsoft.com/office/drawing/2014/main" id="{10825154-ADE5-4048-8186-5EAB23ED9A01}"/>
              </a:ext>
            </a:extLst>
          </p:cNvPr>
          <p:cNvGrpSpPr/>
          <p:nvPr/>
        </p:nvGrpSpPr>
        <p:grpSpPr>
          <a:xfrm>
            <a:off x="1385490" y="1993611"/>
            <a:ext cx="2279650" cy="1087438"/>
            <a:chOff x="1390851" y="3710720"/>
            <a:chExt cx="2279650" cy="1087438"/>
          </a:xfrm>
        </p:grpSpPr>
        <p:graphicFrame>
          <p:nvGraphicFramePr>
            <p:cNvPr id="8" name="Objeto 7">
              <a:extLst>
                <a:ext uri="{FF2B5EF4-FFF2-40B4-BE49-F238E27FC236}">
                  <a16:creationId xmlns:a16="http://schemas.microsoft.com/office/drawing/2014/main" id="{98CFA11E-B919-44F7-BBD8-F7D52D5FC2B6}"/>
                </a:ext>
              </a:extLst>
            </p:cNvPr>
            <p:cNvGraphicFramePr>
              <a:graphicFrameLocks noChangeAspect="1"/>
            </p:cNvGraphicFramePr>
            <p:nvPr>
              <p:extLst>
                <p:ext uri="{D42A27DB-BD31-4B8C-83A1-F6EECF244321}">
                  <p14:modId xmlns:p14="http://schemas.microsoft.com/office/powerpoint/2010/main" val="4187212868"/>
                </p:ext>
              </p:extLst>
            </p:nvPr>
          </p:nvGraphicFramePr>
          <p:xfrm>
            <a:off x="1390851" y="3710720"/>
            <a:ext cx="2279650" cy="1087438"/>
          </p:xfrm>
          <a:graphic>
            <a:graphicData uri="http://schemas.openxmlformats.org/presentationml/2006/ole">
              <mc:AlternateContent xmlns:mc="http://schemas.openxmlformats.org/markup-compatibility/2006">
                <mc:Choice xmlns:v="urn:schemas-microsoft-com:vml" Requires="v">
                  <p:oleObj spid="_x0000_s5127" name="CS ChemDraw Drawing" r:id="rId6" imgW="2279651" imgH="1087832" progId="ChemDraw.Document.6.0">
                    <p:embed/>
                  </p:oleObj>
                </mc:Choice>
                <mc:Fallback>
                  <p:oleObj name="CS ChemDraw Drawing" r:id="rId6" imgW="2279651" imgH="1087832" progId="ChemDraw.Document.6.0">
                    <p:embed/>
                    <p:pic>
                      <p:nvPicPr>
                        <p:cNvPr id="10" name="Objeto 9">
                          <a:extLst>
                            <a:ext uri="{FF2B5EF4-FFF2-40B4-BE49-F238E27FC236}">
                              <a16:creationId xmlns:a16="http://schemas.microsoft.com/office/drawing/2014/main" id="{25478E48-732D-4F26-A950-9B9B56F45185}"/>
                            </a:ext>
                          </a:extLst>
                        </p:cNvPr>
                        <p:cNvPicPr/>
                        <p:nvPr/>
                      </p:nvPicPr>
                      <p:blipFill>
                        <a:blip r:embed="rId7"/>
                        <a:stretch>
                          <a:fillRect/>
                        </a:stretch>
                      </p:blipFill>
                      <p:spPr>
                        <a:xfrm>
                          <a:off x="1390851" y="3710720"/>
                          <a:ext cx="2279650" cy="1087438"/>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24EAB461-2B46-43DE-ABBE-A509653F252A}"/>
                </a:ext>
              </a:extLst>
            </p:cNvPr>
            <p:cNvSpPr/>
            <p:nvPr/>
          </p:nvSpPr>
          <p:spPr>
            <a:xfrm>
              <a:off x="2338806" y="3827073"/>
              <a:ext cx="404394" cy="451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Agrupar 9">
            <a:extLst>
              <a:ext uri="{FF2B5EF4-FFF2-40B4-BE49-F238E27FC236}">
                <a16:creationId xmlns:a16="http://schemas.microsoft.com/office/drawing/2014/main" id="{FC191E0E-EF45-4362-B578-758693E00DE7}"/>
              </a:ext>
            </a:extLst>
          </p:cNvPr>
          <p:cNvGrpSpPr/>
          <p:nvPr/>
        </p:nvGrpSpPr>
        <p:grpSpPr>
          <a:xfrm>
            <a:off x="5754984" y="3140857"/>
            <a:ext cx="2794000" cy="1382712"/>
            <a:chOff x="5167843" y="1729802"/>
            <a:chExt cx="2794000" cy="1382712"/>
          </a:xfrm>
        </p:grpSpPr>
        <p:graphicFrame>
          <p:nvGraphicFramePr>
            <p:cNvPr id="11" name="Objeto 10">
              <a:extLst>
                <a:ext uri="{FF2B5EF4-FFF2-40B4-BE49-F238E27FC236}">
                  <a16:creationId xmlns:a16="http://schemas.microsoft.com/office/drawing/2014/main" id="{1CF99065-CD32-433A-B903-1929137A5C8B}"/>
                </a:ext>
              </a:extLst>
            </p:cNvPr>
            <p:cNvGraphicFramePr>
              <a:graphicFrameLocks noChangeAspect="1"/>
            </p:cNvGraphicFramePr>
            <p:nvPr>
              <p:extLst>
                <p:ext uri="{D42A27DB-BD31-4B8C-83A1-F6EECF244321}">
                  <p14:modId xmlns:p14="http://schemas.microsoft.com/office/powerpoint/2010/main" val="4251455095"/>
                </p:ext>
              </p:extLst>
            </p:nvPr>
          </p:nvGraphicFramePr>
          <p:xfrm>
            <a:off x="5167843" y="1729802"/>
            <a:ext cx="2794000" cy="1382712"/>
          </p:xfrm>
          <a:graphic>
            <a:graphicData uri="http://schemas.openxmlformats.org/presentationml/2006/ole">
              <mc:AlternateContent xmlns:mc="http://schemas.openxmlformats.org/markup-compatibility/2006">
                <mc:Choice xmlns:v="urn:schemas-microsoft-com:vml" Requires="v">
                  <p:oleObj spid="_x0000_s5128" name="CS ChemDraw Drawing" r:id="rId8" imgW="2963681" imgH="1465739" progId="ChemDraw.Document.6.0">
                    <p:embed/>
                  </p:oleObj>
                </mc:Choice>
                <mc:Fallback>
                  <p:oleObj name="CS ChemDraw Drawing" r:id="rId8" imgW="2963681" imgH="1465739" progId="ChemDraw.Document.6.0">
                    <p:embed/>
                    <p:pic>
                      <p:nvPicPr>
                        <p:cNvPr id="7" name="Objeto 6">
                          <a:extLst>
                            <a:ext uri="{FF2B5EF4-FFF2-40B4-BE49-F238E27FC236}">
                              <a16:creationId xmlns:a16="http://schemas.microsoft.com/office/drawing/2014/main" id="{DA7B06FB-D5E4-49E4-88CD-5BADFD5C9930}"/>
                            </a:ext>
                          </a:extLst>
                        </p:cNvPr>
                        <p:cNvPicPr>
                          <a:picLocks noChangeAspect="1" noChangeArrowheads="1"/>
                        </p:cNvPicPr>
                        <p:nvPr/>
                      </p:nvPicPr>
                      <p:blipFill>
                        <a:blip r:embed="rId9"/>
                        <a:srcRect/>
                        <a:stretch>
                          <a:fillRect/>
                        </a:stretch>
                      </p:blipFill>
                      <p:spPr bwMode="auto">
                        <a:xfrm>
                          <a:off x="5167843" y="1729802"/>
                          <a:ext cx="2794000" cy="138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1">
              <a:extLst>
                <a:ext uri="{FF2B5EF4-FFF2-40B4-BE49-F238E27FC236}">
                  <a16:creationId xmlns:a16="http://schemas.microsoft.com/office/drawing/2014/main" id="{D540A34E-8951-45DC-8FE7-F5D1C848FABD}"/>
                </a:ext>
              </a:extLst>
            </p:cNvPr>
            <p:cNvSpPr/>
            <p:nvPr/>
          </p:nvSpPr>
          <p:spPr>
            <a:xfrm rot="336920">
              <a:off x="6099890" y="2179129"/>
              <a:ext cx="1447256" cy="636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Agrupar 12">
            <a:extLst>
              <a:ext uri="{FF2B5EF4-FFF2-40B4-BE49-F238E27FC236}">
                <a16:creationId xmlns:a16="http://schemas.microsoft.com/office/drawing/2014/main" id="{59A624A8-4F53-4251-8D71-21AA33635639}"/>
              </a:ext>
            </a:extLst>
          </p:cNvPr>
          <p:cNvGrpSpPr/>
          <p:nvPr/>
        </p:nvGrpSpPr>
        <p:grpSpPr>
          <a:xfrm>
            <a:off x="4341812" y="1967331"/>
            <a:ext cx="3254375" cy="1476375"/>
            <a:chOff x="4937656" y="3593419"/>
            <a:chExt cx="3254375" cy="1476375"/>
          </a:xfrm>
        </p:grpSpPr>
        <p:graphicFrame>
          <p:nvGraphicFramePr>
            <p:cNvPr id="14" name="Objeto 13">
              <a:extLst>
                <a:ext uri="{FF2B5EF4-FFF2-40B4-BE49-F238E27FC236}">
                  <a16:creationId xmlns:a16="http://schemas.microsoft.com/office/drawing/2014/main" id="{5193AC6F-63C6-45AD-9F2C-066345FDF6C9}"/>
                </a:ext>
              </a:extLst>
            </p:cNvPr>
            <p:cNvGraphicFramePr>
              <a:graphicFrameLocks noChangeAspect="1"/>
            </p:cNvGraphicFramePr>
            <p:nvPr>
              <p:extLst>
                <p:ext uri="{D42A27DB-BD31-4B8C-83A1-F6EECF244321}">
                  <p14:modId xmlns:p14="http://schemas.microsoft.com/office/powerpoint/2010/main" val="863575108"/>
                </p:ext>
              </p:extLst>
            </p:nvPr>
          </p:nvGraphicFramePr>
          <p:xfrm>
            <a:off x="4937656" y="3593419"/>
            <a:ext cx="3254375" cy="1476375"/>
          </p:xfrm>
          <a:graphic>
            <a:graphicData uri="http://schemas.openxmlformats.org/presentationml/2006/ole">
              <mc:AlternateContent xmlns:mc="http://schemas.openxmlformats.org/markup-compatibility/2006">
                <mc:Choice xmlns:v="urn:schemas-microsoft-com:vml" Requires="v">
                  <p:oleObj spid="_x0000_s5129" name="CS ChemDraw Drawing" r:id="rId10" imgW="3254947" imgH="1481126" progId="ChemDraw.Document.6.0">
                    <p:embed/>
                  </p:oleObj>
                </mc:Choice>
                <mc:Fallback>
                  <p:oleObj name="CS ChemDraw Drawing" r:id="rId10" imgW="3254947" imgH="1481126" progId="ChemDraw.Document.6.0">
                    <p:embed/>
                    <p:pic>
                      <p:nvPicPr>
                        <p:cNvPr id="9" name="Objeto 8">
                          <a:extLst>
                            <a:ext uri="{FF2B5EF4-FFF2-40B4-BE49-F238E27FC236}">
                              <a16:creationId xmlns:a16="http://schemas.microsoft.com/office/drawing/2014/main" id="{82EE117B-6578-43B9-949C-C60092C9EBAB}"/>
                            </a:ext>
                          </a:extLst>
                        </p:cNvPr>
                        <p:cNvPicPr>
                          <a:picLocks noChangeAspect="1" noChangeArrowheads="1"/>
                        </p:cNvPicPr>
                        <p:nvPr/>
                      </p:nvPicPr>
                      <p:blipFill>
                        <a:blip r:embed="rId11"/>
                        <a:srcRect/>
                        <a:stretch>
                          <a:fillRect/>
                        </a:stretch>
                      </p:blipFill>
                      <p:spPr bwMode="auto">
                        <a:xfrm>
                          <a:off x="4937656" y="3593419"/>
                          <a:ext cx="3254375" cy="147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a:extLst>
                <a:ext uri="{FF2B5EF4-FFF2-40B4-BE49-F238E27FC236}">
                  <a16:creationId xmlns:a16="http://schemas.microsoft.com/office/drawing/2014/main" id="{72B08183-4430-4CD5-8515-1C02382BA469}"/>
                </a:ext>
              </a:extLst>
            </p:cNvPr>
            <p:cNvSpPr/>
            <p:nvPr/>
          </p:nvSpPr>
          <p:spPr>
            <a:xfrm rot="1810452">
              <a:off x="5945362" y="3822463"/>
              <a:ext cx="1663231" cy="7358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tângulo 15">
            <a:extLst>
              <a:ext uri="{FF2B5EF4-FFF2-40B4-BE49-F238E27FC236}">
                <a16:creationId xmlns:a16="http://schemas.microsoft.com/office/drawing/2014/main" id="{A0A532F8-3A84-4DD8-8DAB-B08D8BBB0419}"/>
              </a:ext>
            </a:extLst>
          </p:cNvPr>
          <p:cNvSpPr/>
          <p:nvPr/>
        </p:nvSpPr>
        <p:spPr>
          <a:xfrm>
            <a:off x="1322754" y="4511504"/>
            <a:ext cx="2405851" cy="369332"/>
          </a:xfrm>
          <a:prstGeom prst="rect">
            <a:avLst/>
          </a:prstGeom>
        </p:spPr>
        <p:txBody>
          <a:bodyPr wrap="square">
            <a:spAutoFit/>
          </a:bodyPr>
          <a:lstStyle/>
          <a:p>
            <a:pPr algn="ctr"/>
            <a:r>
              <a:rPr lang="en-GB" sz="1800" b="1" dirty="0">
                <a:latin typeface="+mn-lt"/>
                <a:ea typeface="Times New Roman" panose="02020603050405020304" pitchFamily="18" charset="0"/>
                <a:cs typeface="Times New Roman" panose="02020603050405020304" pitchFamily="18" charset="0"/>
              </a:rPr>
              <a:t>Short linkers</a:t>
            </a:r>
            <a:endParaRPr lang="en-GB" sz="1800" b="1" dirty="0">
              <a:ea typeface="Times New Roman" panose="02020603050405020304" pitchFamily="18" charset="0"/>
              <a:cs typeface="Times New Roman" panose="02020603050405020304" pitchFamily="18" charset="0"/>
            </a:endParaRPr>
          </a:p>
        </p:txBody>
      </p:sp>
      <p:sp>
        <p:nvSpPr>
          <p:cNvPr id="17" name="Retângulo 16">
            <a:extLst>
              <a:ext uri="{FF2B5EF4-FFF2-40B4-BE49-F238E27FC236}">
                <a16:creationId xmlns:a16="http://schemas.microsoft.com/office/drawing/2014/main" id="{0984D8EB-8050-4B97-BBB2-C8D63CBE7AFF}"/>
              </a:ext>
            </a:extLst>
          </p:cNvPr>
          <p:cNvSpPr/>
          <p:nvPr/>
        </p:nvSpPr>
        <p:spPr>
          <a:xfrm>
            <a:off x="4058285" y="4511504"/>
            <a:ext cx="5158314" cy="369332"/>
          </a:xfrm>
          <a:prstGeom prst="rect">
            <a:avLst/>
          </a:prstGeom>
        </p:spPr>
        <p:txBody>
          <a:bodyPr wrap="square">
            <a:spAutoFit/>
          </a:bodyPr>
          <a:lstStyle/>
          <a:p>
            <a:pPr algn="ctr"/>
            <a:r>
              <a:rPr lang="en-GB" sz="1800" b="1" dirty="0">
                <a:latin typeface="+mn-lt"/>
                <a:ea typeface="Times New Roman" panose="02020603050405020304" pitchFamily="18" charset="0"/>
                <a:cs typeface="Times New Roman" panose="02020603050405020304" pitchFamily="18" charset="0"/>
              </a:rPr>
              <a:t>Longer linkers containing ring structures</a:t>
            </a:r>
            <a:endParaRPr lang="en-GB" sz="1800" b="1" dirty="0">
              <a:ea typeface="Times New Roman" panose="02020603050405020304" pitchFamily="18" charset="0"/>
              <a:cs typeface="Times New Roman" panose="02020603050405020304" pitchFamily="18" charset="0"/>
            </a:endParaRPr>
          </a:p>
        </p:txBody>
      </p:sp>
      <p:sp>
        <p:nvSpPr>
          <p:cNvPr id="20" name="Retângulo 19">
            <a:extLst>
              <a:ext uri="{FF2B5EF4-FFF2-40B4-BE49-F238E27FC236}">
                <a16:creationId xmlns:a16="http://schemas.microsoft.com/office/drawing/2014/main" id="{70977D7F-F6AD-4D48-A2BF-D890505D7B68}"/>
              </a:ext>
            </a:extLst>
          </p:cNvPr>
          <p:cNvSpPr/>
          <p:nvPr/>
        </p:nvSpPr>
        <p:spPr>
          <a:xfrm>
            <a:off x="1455432" y="5251902"/>
            <a:ext cx="6233134" cy="1169551"/>
          </a:xfrm>
          <a:prstGeom prst="rect">
            <a:avLst/>
          </a:prstGeom>
        </p:spPr>
        <p:txBody>
          <a:bodyPr wrap="square">
            <a:spAutoFit/>
          </a:bodyPr>
          <a:lstStyle/>
          <a:p>
            <a:r>
              <a:rPr lang="en-US" sz="1000" dirty="0"/>
              <a:t>[1] Wang, H. et al (2019). Design, synthesis and antimycobacterial activity of novel nitrobenzamide derivatives. Chinese Chemical Letters</a:t>
            </a:r>
          </a:p>
          <a:p>
            <a:r>
              <a:rPr lang="en-US" sz="1000" dirty="0"/>
              <a:t>[2] Christophe, T. et al. (2009). High content screening identifies decaprenyl-</a:t>
            </a:r>
            <a:r>
              <a:rPr lang="en-US" sz="1000" dirty="0" err="1"/>
              <a:t>phosphoribose</a:t>
            </a:r>
            <a:r>
              <a:rPr lang="en-US" sz="1000" dirty="0"/>
              <a:t> 2′ epimerase as a target for intracellular antimycobacterial inhibitors. </a:t>
            </a:r>
            <a:r>
              <a:rPr lang="en-US" sz="1000" dirty="0" err="1"/>
              <a:t>PLoS</a:t>
            </a:r>
            <a:r>
              <a:rPr lang="en-US" sz="1000" dirty="0"/>
              <a:t> Pathogens</a:t>
            </a:r>
          </a:p>
          <a:p>
            <a:r>
              <a:rPr lang="en-US" sz="1000" dirty="0"/>
              <a:t>[3] Wang, A., Huang, G. et al (2018). Design, synthesis and antimycobacterial activity of 3,5-dinitrobenzamide derivatives containing fused ring moieties. Bioorganic and Medicinal Chemistry Letter</a:t>
            </a:r>
          </a:p>
          <a:p>
            <a:endParaRPr lang="en-US" sz="1000" dirty="0"/>
          </a:p>
        </p:txBody>
      </p:sp>
      <p:sp>
        <p:nvSpPr>
          <p:cNvPr id="21" name="CaixaDeTexto 20">
            <a:extLst>
              <a:ext uri="{FF2B5EF4-FFF2-40B4-BE49-F238E27FC236}">
                <a16:creationId xmlns:a16="http://schemas.microsoft.com/office/drawing/2014/main" id="{1E1ACF9A-8648-4BF7-A401-D6D88F50C635}"/>
              </a:ext>
            </a:extLst>
          </p:cNvPr>
          <p:cNvSpPr txBox="1"/>
          <p:nvPr/>
        </p:nvSpPr>
        <p:spPr>
          <a:xfrm>
            <a:off x="3216108" y="2764570"/>
            <a:ext cx="385042" cy="307777"/>
          </a:xfrm>
          <a:prstGeom prst="rect">
            <a:avLst/>
          </a:prstGeom>
          <a:noFill/>
        </p:spPr>
        <p:txBody>
          <a:bodyPr wrap="none" rtlCol="0">
            <a:spAutoFit/>
          </a:bodyPr>
          <a:lstStyle/>
          <a:p>
            <a:r>
              <a:rPr lang="en-US" sz="1400" dirty="0"/>
              <a:t>[1]</a:t>
            </a:r>
          </a:p>
        </p:txBody>
      </p:sp>
      <p:sp>
        <p:nvSpPr>
          <p:cNvPr id="22" name="CaixaDeTexto 21">
            <a:extLst>
              <a:ext uri="{FF2B5EF4-FFF2-40B4-BE49-F238E27FC236}">
                <a16:creationId xmlns:a16="http://schemas.microsoft.com/office/drawing/2014/main" id="{C9C00388-00F8-4505-B60D-CA86E0094BEF}"/>
              </a:ext>
            </a:extLst>
          </p:cNvPr>
          <p:cNvSpPr txBox="1"/>
          <p:nvPr/>
        </p:nvSpPr>
        <p:spPr>
          <a:xfrm>
            <a:off x="5530968" y="3092960"/>
            <a:ext cx="385042" cy="307777"/>
          </a:xfrm>
          <a:prstGeom prst="rect">
            <a:avLst/>
          </a:prstGeom>
          <a:noFill/>
        </p:spPr>
        <p:txBody>
          <a:bodyPr wrap="none" rtlCol="0">
            <a:spAutoFit/>
          </a:bodyPr>
          <a:lstStyle/>
          <a:p>
            <a:r>
              <a:rPr lang="en-US" sz="1400" dirty="0"/>
              <a:t>[1]</a:t>
            </a:r>
          </a:p>
        </p:txBody>
      </p:sp>
      <p:sp>
        <p:nvSpPr>
          <p:cNvPr id="23" name="CaixaDeTexto 22">
            <a:extLst>
              <a:ext uri="{FF2B5EF4-FFF2-40B4-BE49-F238E27FC236}">
                <a16:creationId xmlns:a16="http://schemas.microsoft.com/office/drawing/2014/main" id="{97F0B652-9400-424D-9DE5-696E7240C6AC}"/>
              </a:ext>
            </a:extLst>
          </p:cNvPr>
          <p:cNvSpPr txBox="1"/>
          <p:nvPr/>
        </p:nvSpPr>
        <p:spPr>
          <a:xfrm>
            <a:off x="3038370" y="4104805"/>
            <a:ext cx="385042" cy="307777"/>
          </a:xfrm>
          <a:prstGeom prst="rect">
            <a:avLst/>
          </a:prstGeom>
          <a:noFill/>
        </p:spPr>
        <p:txBody>
          <a:bodyPr wrap="none" rtlCol="0">
            <a:spAutoFit/>
          </a:bodyPr>
          <a:lstStyle/>
          <a:p>
            <a:r>
              <a:rPr lang="en-US" sz="1400" dirty="0"/>
              <a:t>[2]</a:t>
            </a:r>
          </a:p>
        </p:txBody>
      </p:sp>
      <p:sp>
        <p:nvSpPr>
          <p:cNvPr id="24" name="CaixaDeTexto 23">
            <a:extLst>
              <a:ext uri="{FF2B5EF4-FFF2-40B4-BE49-F238E27FC236}">
                <a16:creationId xmlns:a16="http://schemas.microsoft.com/office/drawing/2014/main" id="{A6DAC6F5-158A-4D83-8906-28AEE4BC487D}"/>
              </a:ext>
            </a:extLst>
          </p:cNvPr>
          <p:cNvSpPr txBox="1"/>
          <p:nvPr/>
        </p:nvSpPr>
        <p:spPr>
          <a:xfrm>
            <a:off x="7566233" y="4218507"/>
            <a:ext cx="385042" cy="307777"/>
          </a:xfrm>
          <a:prstGeom prst="rect">
            <a:avLst/>
          </a:prstGeom>
          <a:noFill/>
        </p:spPr>
        <p:txBody>
          <a:bodyPr wrap="none" rtlCol="0">
            <a:spAutoFit/>
          </a:bodyPr>
          <a:lstStyle/>
          <a:p>
            <a:r>
              <a:rPr lang="en-US" sz="1400" dirty="0"/>
              <a:t>[3]</a:t>
            </a:r>
          </a:p>
        </p:txBody>
      </p:sp>
    </p:spTree>
    <p:extLst>
      <p:ext uri="{BB962C8B-B14F-4D97-AF65-F5344CB8AC3E}">
        <p14:creationId xmlns:p14="http://schemas.microsoft.com/office/powerpoint/2010/main" val="223289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0098568B-A2A7-43AB-B9D2-6112F94202B5}"/>
              </a:ext>
            </a:extLst>
          </p:cNvPr>
          <p:cNvGraphicFramePr>
            <a:graphicFrameLocks noChangeAspect="1"/>
          </p:cNvGraphicFramePr>
          <p:nvPr>
            <p:extLst>
              <p:ext uri="{D42A27DB-BD31-4B8C-83A1-F6EECF244321}">
                <p14:modId xmlns:p14="http://schemas.microsoft.com/office/powerpoint/2010/main" val="2455780256"/>
              </p:ext>
            </p:extLst>
          </p:nvPr>
        </p:nvGraphicFramePr>
        <p:xfrm>
          <a:off x="122238" y="2020888"/>
          <a:ext cx="8823325" cy="3708400"/>
        </p:xfrm>
        <a:graphic>
          <a:graphicData uri="http://schemas.openxmlformats.org/presentationml/2006/ole">
            <mc:AlternateContent xmlns:mc="http://schemas.openxmlformats.org/markup-compatibility/2006">
              <mc:Choice xmlns:v="urn:schemas-microsoft-com:vml" Requires="v">
                <p:oleObj spid="_x0000_s6147" name="CS ChemDraw Drawing" r:id="rId4" imgW="6622999" imgH="2787064" progId="ChemDraw.Document.6.0">
                  <p:embed/>
                </p:oleObj>
              </mc:Choice>
              <mc:Fallback>
                <p:oleObj name="CS ChemDraw Drawing" r:id="rId4" imgW="6622999" imgH="2787064" progId="ChemDraw.Document.6.0">
                  <p:embed/>
                  <p:pic>
                    <p:nvPicPr>
                      <p:cNvPr id="7" name="Objeto 6">
                        <a:extLst>
                          <a:ext uri="{FF2B5EF4-FFF2-40B4-BE49-F238E27FC236}">
                            <a16:creationId xmlns:a16="http://schemas.microsoft.com/office/drawing/2014/main" id="{FE6A8E3F-888B-4AF3-84DA-1E0A08543AF6}"/>
                          </a:ext>
                        </a:extLst>
                      </p:cNvPr>
                      <p:cNvPicPr>
                        <a:picLocks noChangeAspect="1" noChangeArrowheads="1"/>
                      </p:cNvPicPr>
                      <p:nvPr/>
                    </p:nvPicPr>
                    <p:blipFill>
                      <a:blip r:embed="rId5"/>
                      <a:srcRect/>
                      <a:stretch>
                        <a:fillRect/>
                      </a:stretch>
                    </p:blipFill>
                    <p:spPr bwMode="auto">
                      <a:xfrm>
                        <a:off x="122238" y="2020888"/>
                        <a:ext cx="8823325" cy="3708400"/>
                      </a:xfrm>
                      <a:prstGeom prst="rect">
                        <a:avLst/>
                      </a:prstGeom>
                      <a:noFill/>
                    </p:spPr>
                  </p:pic>
                </p:oleObj>
              </mc:Fallback>
            </mc:AlternateContent>
          </a:graphicData>
        </a:graphic>
      </p:graphicFrame>
      <p:sp>
        <p:nvSpPr>
          <p:cNvPr id="7" name="CaixaDeTexto 6">
            <a:extLst>
              <a:ext uri="{FF2B5EF4-FFF2-40B4-BE49-F238E27FC236}">
                <a16:creationId xmlns:a16="http://schemas.microsoft.com/office/drawing/2014/main" id="{745E32B6-E85A-48B6-AF30-DD9C30BD6C42}"/>
              </a:ext>
            </a:extLst>
          </p:cNvPr>
          <p:cNvSpPr txBox="1"/>
          <p:nvPr/>
        </p:nvSpPr>
        <p:spPr>
          <a:xfrm>
            <a:off x="533400" y="4572000"/>
            <a:ext cx="2048781" cy="400110"/>
          </a:xfrm>
          <a:prstGeom prst="rect">
            <a:avLst/>
          </a:prstGeom>
          <a:noFill/>
        </p:spPr>
        <p:txBody>
          <a:bodyPr wrap="square" rtlCol="0">
            <a:spAutoFit/>
          </a:bodyPr>
          <a:lstStyle/>
          <a:p>
            <a:pPr algn="ctr"/>
            <a:r>
              <a:rPr lang="en-US" sz="2000" b="1" dirty="0">
                <a:solidFill>
                  <a:srgbClr val="E36B0A"/>
                </a:solidFill>
              </a:rPr>
              <a:t>A1-A8</a:t>
            </a:r>
          </a:p>
        </p:txBody>
      </p:sp>
      <p:sp>
        <p:nvSpPr>
          <p:cNvPr id="8" name="CaixaDeTexto 7">
            <a:extLst>
              <a:ext uri="{FF2B5EF4-FFF2-40B4-BE49-F238E27FC236}">
                <a16:creationId xmlns:a16="http://schemas.microsoft.com/office/drawing/2014/main" id="{6118F464-7DAC-4784-A90C-6FED2ECFB28D}"/>
              </a:ext>
            </a:extLst>
          </p:cNvPr>
          <p:cNvSpPr txBox="1"/>
          <p:nvPr/>
        </p:nvSpPr>
        <p:spPr>
          <a:xfrm>
            <a:off x="4787447" y="5067180"/>
            <a:ext cx="2048781" cy="400110"/>
          </a:xfrm>
          <a:prstGeom prst="rect">
            <a:avLst/>
          </a:prstGeom>
          <a:noFill/>
        </p:spPr>
        <p:txBody>
          <a:bodyPr wrap="square" rtlCol="0">
            <a:spAutoFit/>
          </a:bodyPr>
          <a:lstStyle/>
          <a:p>
            <a:pPr algn="ctr"/>
            <a:r>
              <a:rPr lang="en-US" sz="2000" b="1" dirty="0">
                <a:solidFill>
                  <a:srgbClr val="E36B0A"/>
                </a:solidFill>
              </a:rPr>
              <a:t>C1-C4</a:t>
            </a:r>
          </a:p>
        </p:txBody>
      </p:sp>
      <p:sp>
        <p:nvSpPr>
          <p:cNvPr id="9" name="CaixaDeTexto 8">
            <a:extLst>
              <a:ext uri="{FF2B5EF4-FFF2-40B4-BE49-F238E27FC236}">
                <a16:creationId xmlns:a16="http://schemas.microsoft.com/office/drawing/2014/main" id="{4E43C2EE-5253-4C01-8C16-4F2C685B77EB}"/>
              </a:ext>
            </a:extLst>
          </p:cNvPr>
          <p:cNvSpPr txBox="1"/>
          <p:nvPr/>
        </p:nvSpPr>
        <p:spPr>
          <a:xfrm>
            <a:off x="6865257" y="2605742"/>
            <a:ext cx="2048781" cy="400110"/>
          </a:xfrm>
          <a:prstGeom prst="rect">
            <a:avLst/>
          </a:prstGeom>
          <a:noFill/>
        </p:spPr>
        <p:txBody>
          <a:bodyPr wrap="square" rtlCol="0">
            <a:spAutoFit/>
          </a:bodyPr>
          <a:lstStyle/>
          <a:p>
            <a:pPr algn="ctr"/>
            <a:r>
              <a:rPr lang="en-US" sz="2000" b="1" dirty="0">
                <a:solidFill>
                  <a:srgbClr val="E36B0A"/>
                </a:solidFill>
              </a:rPr>
              <a:t>D1-D2</a:t>
            </a:r>
          </a:p>
        </p:txBody>
      </p:sp>
      <p:sp>
        <p:nvSpPr>
          <p:cNvPr id="10" name="CaixaDeTexto 9">
            <a:extLst>
              <a:ext uri="{FF2B5EF4-FFF2-40B4-BE49-F238E27FC236}">
                <a16:creationId xmlns:a16="http://schemas.microsoft.com/office/drawing/2014/main" id="{E134AFF2-E019-4A0E-BAE9-73C85170A513}"/>
              </a:ext>
            </a:extLst>
          </p:cNvPr>
          <p:cNvSpPr txBox="1"/>
          <p:nvPr/>
        </p:nvSpPr>
        <p:spPr>
          <a:xfrm>
            <a:off x="4419600" y="2564818"/>
            <a:ext cx="2048781" cy="400110"/>
          </a:xfrm>
          <a:prstGeom prst="rect">
            <a:avLst/>
          </a:prstGeom>
          <a:noFill/>
        </p:spPr>
        <p:txBody>
          <a:bodyPr wrap="square" rtlCol="0">
            <a:spAutoFit/>
          </a:bodyPr>
          <a:lstStyle/>
          <a:p>
            <a:pPr algn="ctr"/>
            <a:r>
              <a:rPr lang="en-US" sz="2000" b="1" dirty="0">
                <a:solidFill>
                  <a:srgbClr val="E36B0A"/>
                </a:solidFill>
              </a:rPr>
              <a:t>B1-B3</a:t>
            </a:r>
          </a:p>
        </p:txBody>
      </p:sp>
      <p:sp>
        <p:nvSpPr>
          <p:cNvPr id="11" name="CaixaDeTexto 10">
            <a:extLst>
              <a:ext uri="{FF2B5EF4-FFF2-40B4-BE49-F238E27FC236}">
                <a16:creationId xmlns:a16="http://schemas.microsoft.com/office/drawing/2014/main" id="{052EACEE-97C7-4962-B56B-C3CEBEBA137A}"/>
              </a:ext>
            </a:extLst>
          </p:cNvPr>
          <p:cNvSpPr txBox="1"/>
          <p:nvPr/>
        </p:nvSpPr>
        <p:spPr>
          <a:xfrm>
            <a:off x="2307773" y="5267235"/>
            <a:ext cx="2048781" cy="400110"/>
          </a:xfrm>
          <a:prstGeom prst="rect">
            <a:avLst/>
          </a:prstGeom>
          <a:noFill/>
        </p:spPr>
        <p:txBody>
          <a:bodyPr wrap="square" rtlCol="0">
            <a:spAutoFit/>
          </a:bodyPr>
          <a:lstStyle/>
          <a:p>
            <a:pPr algn="ctr"/>
            <a:r>
              <a:rPr lang="en-US" sz="2000" b="1" dirty="0">
                <a:solidFill>
                  <a:srgbClr val="E36B0A"/>
                </a:solidFill>
              </a:rPr>
              <a:t>F1</a:t>
            </a:r>
          </a:p>
        </p:txBody>
      </p:sp>
      <p:sp>
        <p:nvSpPr>
          <p:cNvPr id="12" name="CaixaDeTexto 11">
            <a:extLst>
              <a:ext uri="{FF2B5EF4-FFF2-40B4-BE49-F238E27FC236}">
                <a16:creationId xmlns:a16="http://schemas.microsoft.com/office/drawing/2014/main" id="{49BDD03E-1702-42EC-818E-051352382543}"/>
              </a:ext>
            </a:extLst>
          </p:cNvPr>
          <p:cNvSpPr txBox="1"/>
          <p:nvPr/>
        </p:nvSpPr>
        <p:spPr>
          <a:xfrm>
            <a:off x="7109733" y="3909239"/>
            <a:ext cx="2048781" cy="400110"/>
          </a:xfrm>
          <a:prstGeom prst="rect">
            <a:avLst/>
          </a:prstGeom>
          <a:noFill/>
        </p:spPr>
        <p:txBody>
          <a:bodyPr wrap="square" rtlCol="0">
            <a:spAutoFit/>
          </a:bodyPr>
          <a:lstStyle/>
          <a:p>
            <a:pPr algn="ctr"/>
            <a:r>
              <a:rPr lang="en-US" sz="2000" b="1" dirty="0">
                <a:solidFill>
                  <a:srgbClr val="E36B0A"/>
                </a:solidFill>
              </a:rPr>
              <a:t>E1-E2</a:t>
            </a:r>
          </a:p>
        </p:txBody>
      </p:sp>
    </p:spTree>
    <p:extLst>
      <p:ext uri="{BB962C8B-B14F-4D97-AF65-F5344CB8AC3E}">
        <p14:creationId xmlns:p14="http://schemas.microsoft.com/office/powerpoint/2010/main" val="341299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28D7A8-44E3-430C-AAD3-4A5580FD7912}"/>
              </a:ext>
            </a:extLst>
          </p:cNvPr>
          <p:cNvSpPr txBox="1"/>
          <p:nvPr/>
        </p:nvSpPr>
        <p:spPr>
          <a:xfrm>
            <a:off x="631371" y="1447800"/>
            <a:ext cx="8153400" cy="461665"/>
          </a:xfrm>
          <a:prstGeom prst="rect">
            <a:avLst/>
          </a:prstGeom>
          <a:noFill/>
        </p:spPr>
        <p:txBody>
          <a:bodyPr wrap="square" rtlCol="0">
            <a:spAutoFit/>
          </a:bodyPr>
          <a:lstStyle/>
          <a:p>
            <a:r>
              <a:rPr lang="fr-FR" sz="2400" b="1" dirty="0" err="1"/>
              <a:t>Synthesis</a:t>
            </a:r>
            <a:endParaRPr lang="fr-FR" sz="2400" b="1" dirty="0"/>
          </a:p>
        </p:txBody>
      </p:sp>
      <p:graphicFrame>
        <p:nvGraphicFramePr>
          <p:cNvPr id="4" name="Objeto 3">
            <a:extLst>
              <a:ext uri="{FF2B5EF4-FFF2-40B4-BE49-F238E27FC236}">
                <a16:creationId xmlns:a16="http://schemas.microsoft.com/office/drawing/2014/main" id="{0FEB5F43-8EC6-410A-92BE-D295CA0E1D08}"/>
              </a:ext>
            </a:extLst>
          </p:cNvPr>
          <p:cNvGraphicFramePr>
            <a:graphicFrameLocks noChangeAspect="1"/>
          </p:cNvGraphicFramePr>
          <p:nvPr>
            <p:extLst>
              <p:ext uri="{D42A27DB-BD31-4B8C-83A1-F6EECF244321}">
                <p14:modId xmlns:p14="http://schemas.microsoft.com/office/powerpoint/2010/main" val="3578487933"/>
              </p:ext>
            </p:extLst>
          </p:nvPr>
        </p:nvGraphicFramePr>
        <p:xfrm>
          <a:off x="895350" y="2361909"/>
          <a:ext cx="7353300" cy="2056385"/>
        </p:xfrm>
        <a:graphic>
          <a:graphicData uri="http://schemas.openxmlformats.org/presentationml/2006/ole">
            <mc:AlternateContent xmlns:mc="http://schemas.openxmlformats.org/markup-compatibility/2006">
              <mc:Choice xmlns:v="urn:schemas-microsoft-com:vml" Requires="v">
                <p:oleObj spid="_x0000_s7171" name="CS ChemDraw Drawing" r:id="rId4" imgW="4807917" imgH="1343729" progId="ChemDraw.Document.6.0">
                  <p:embed/>
                </p:oleObj>
              </mc:Choice>
              <mc:Fallback>
                <p:oleObj name="CS ChemDraw Drawing" r:id="rId4" imgW="4807917" imgH="1343729" progId="ChemDraw.Document.6.0">
                  <p:embed/>
                  <p:pic>
                    <p:nvPicPr>
                      <p:cNvPr id="4" name="Objeto 3">
                        <a:extLst>
                          <a:ext uri="{FF2B5EF4-FFF2-40B4-BE49-F238E27FC236}">
                            <a16:creationId xmlns:a16="http://schemas.microsoft.com/office/drawing/2014/main" id="{51B42586-F7E8-4A01-BBEB-2B2BAED08348}"/>
                          </a:ext>
                        </a:extLst>
                      </p:cNvPr>
                      <p:cNvPicPr>
                        <a:picLocks noChangeAspect="1" noChangeArrowheads="1"/>
                      </p:cNvPicPr>
                      <p:nvPr/>
                    </p:nvPicPr>
                    <p:blipFill>
                      <a:blip r:embed="rId5"/>
                      <a:srcRect/>
                      <a:stretch>
                        <a:fillRect/>
                      </a:stretch>
                    </p:blipFill>
                    <p:spPr bwMode="auto">
                      <a:xfrm>
                        <a:off x="895350" y="2361909"/>
                        <a:ext cx="7353300" cy="2056385"/>
                      </a:xfrm>
                      <a:prstGeom prst="rect">
                        <a:avLst/>
                      </a:prstGeom>
                      <a:noFill/>
                    </p:spPr>
                  </p:pic>
                </p:oleObj>
              </mc:Fallback>
            </mc:AlternateContent>
          </a:graphicData>
        </a:graphic>
      </p:graphicFrame>
      <p:sp>
        <p:nvSpPr>
          <p:cNvPr id="8" name="Retângulo 7">
            <a:extLst>
              <a:ext uri="{FF2B5EF4-FFF2-40B4-BE49-F238E27FC236}">
                <a16:creationId xmlns:a16="http://schemas.microsoft.com/office/drawing/2014/main" id="{CF641E36-D940-4691-A966-1D1ABA04F968}"/>
              </a:ext>
            </a:extLst>
          </p:cNvPr>
          <p:cNvSpPr/>
          <p:nvPr/>
        </p:nvSpPr>
        <p:spPr>
          <a:xfrm>
            <a:off x="-585888" y="4548566"/>
            <a:ext cx="5293959" cy="584775"/>
          </a:xfrm>
          <a:prstGeom prst="rect">
            <a:avLst/>
          </a:prstGeom>
        </p:spPr>
        <p:txBody>
          <a:bodyPr wrap="square">
            <a:spAutoFit/>
          </a:bodyPr>
          <a:lstStyle/>
          <a:p>
            <a:pPr algn="ctr"/>
            <a:r>
              <a:rPr lang="en-GB" sz="1600" b="1" dirty="0">
                <a:ea typeface="Times New Roman" panose="02020603050405020304" pitchFamily="18" charset="0"/>
                <a:cs typeface="Times New Roman" panose="02020603050405020304" pitchFamily="18" charset="0"/>
              </a:rPr>
              <a:t>Starting material:</a:t>
            </a:r>
          </a:p>
          <a:p>
            <a:pPr algn="ctr"/>
            <a:r>
              <a:rPr lang="en-GB" sz="1600" b="1" dirty="0">
                <a:ea typeface="Times New Roman" panose="02020603050405020304" pitchFamily="18" charset="0"/>
                <a:cs typeface="Times New Roman" panose="02020603050405020304" pitchFamily="18" charset="0"/>
              </a:rPr>
              <a:t>Dinitrobenzoic acid</a:t>
            </a:r>
          </a:p>
        </p:txBody>
      </p:sp>
      <p:sp>
        <p:nvSpPr>
          <p:cNvPr id="9" name="Retângulo 8">
            <a:extLst>
              <a:ext uri="{FF2B5EF4-FFF2-40B4-BE49-F238E27FC236}">
                <a16:creationId xmlns:a16="http://schemas.microsoft.com/office/drawing/2014/main" id="{7D264539-2888-413A-9A75-53A11859AD2F}"/>
              </a:ext>
            </a:extLst>
          </p:cNvPr>
          <p:cNvSpPr/>
          <p:nvPr/>
        </p:nvSpPr>
        <p:spPr>
          <a:xfrm>
            <a:off x="5638800" y="4543667"/>
            <a:ext cx="3300059" cy="584775"/>
          </a:xfrm>
          <a:prstGeom prst="rect">
            <a:avLst/>
          </a:prstGeom>
        </p:spPr>
        <p:txBody>
          <a:bodyPr wrap="square">
            <a:spAutoFit/>
          </a:bodyPr>
          <a:lstStyle/>
          <a:p>
            <a:pPr algn="ctr"/>
            <a:r>
              <a:rPr lang="en-GB" sz="1600" b="1" dirty="0">
                <a:ea typeface="Times New Roman" panose="02020603050405020304" pitchFamily="18" charset="0"/>
                <a:cs typeface="Times New Roman" panose="02020603050405020304" pitchFamily="18" charset="0"/>
              </a:rPr>
              <a:t>Reactive species that can react with the amine in the next step</a:t>
            </a:r>
          </a:p>
        </p:txBody>
      </p:sp>
    </p:spTree>
    <p:extLst>
      <p:ext uri="{BB962C8B-B14F-4D97-AF65-F5344CB8AC3E}">
        <p14:creationId xmlns:p14="http://schemas.microsoft.com/office/powerpoint/2010/main" val="62358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974FF1E3-A996-4C39-A0FE-9940D0712EC7}"/>
              </a:ext>
            </a:extLst>
          </p:cNvPr>
          <p:cNvGraphicFramePr>
            <a:graphicFrameLocks noChangeAspect="1"/>
          </p:cNvGraphicFramePr>
          <p:nvPr>
            <p:extLst>
              <p:ext uri="{D42A27DB-BD31-4B8C-83A1-F6EECF244321}">
                <p14:modId xmlns:p14="http://schemas.microsoft.com/office/powerpoint/2010/main" val="3948255310"/>
              </p:ext>
            </p:extLst>
          </p:nvPr>
        </p:nvGraphicFramePr>
        <p:xfrm>
          <a:off x="709612" y="1986359"/>
          <a:ext cx="1997883" cy="1637506"/>
        </p:xfrm>
        <a:graphic>
          <a:graphicData uri="http://schemas.openxmlformats.org/presentationml/2006/ole">
            <mc:AlternateContent xmlns:mc="http://schemas.openxmlformats.org/markup-compatibility/2006">
              <mc:Choice xmlns:v="urn:schemas-microsoft-com:vml" Requires="v">
                <p:oleObj spid="_x0000_s8198" name="CS ChemDraw Drawing" r:id="rId4" imgW="1639351" imgH="1343729" progId="ChemDraw.Document.6.0">
                  <p:embed/>
                </p:oleObj>
              </mc:Choice>
              <mc:Fallback>
                <p:oleObj name="CS ChemDraw Drawing" r:id="rId4" imgW="1639351" imgH="1343729" progId="ChemDraw.Document.6.0">
                  <p:embed/>
                  <p:pic>
                    <p:nvPicPr>
                      <p:cNvPr id="4" name="Objeto 3">
                        <a:extLst>
                          <a:ext uri="{FF2B5EF4-FFF2-40B4-BE49-F238E27FC236}">
                            <a16:creationId xmlns:a16="http://schemas.microsoft.com/office/drawing/2014/main" id="{0FEB5F43-8EC6-410A-92BE-D295CA0E1D08}"/>
                          </a:ext>
                        </a:extLst>
                      </p:cNvPr>
                      <p:cNvPicPr>
                        <a:picLocks noChangeAspect="1" noChangeArrowheads="1"/>
                      </p:cNvPicPr>
                      <p:nvPr/>
                    </p:nvPicPr>
                    <p:blipFill>
                      <a:blip r:embed="rId5"/>
                      <a:srcRect/>
                      <a:stretch>
                        <a:fillRect/>
                      </a:stretch>
                    </p:blipFill>
                    <p:spPr bwMode="auto">
                      <a:xfrm>
                        <a:off x="709612" y="1986359"/>
                        <a:ext cx="1997883" cy="1637506"/>
                      </a:xfrm>
                      <a:prstGeom prst="rect">
                        <a:avLst/>
                      </a:prstGeom>
                      <a:noFill/>
                    </p:spPr>
                  </p:pic>
                </p:oleObj>
              </mc:Fallback>
            </mc:AlternateContent>
          </a:graphicData>
        </a:graphic>
      </p:graphicFrame>
      <p:cxnSp>
        <p:nvCxnSpPr>
          <p:cNvPr id="6" name="Conexão: Ângulo Reto 5">
            <a:extLst>
              <a:ext uri="{FF2B5EF4-FFF2-40B4-BE49-F238E27FC236}">
                <a16:creationId xmlns:a16="http://schemas.microsoft.com/office/drawing/2014/main" id="{2646A342-A197-4FCD-949B-45B31B0C0A2B}"/>
              </a:ext>
            </a:extLst>
          </p:cNvPr>
          <p:cNvCxnSpPr>
            <a:cxnSpLocks/>
          </p:cNvCxnSpPr>
          <p:nvPr/>
        </p:nvCxnSpPr>
        <p:spPr>
          <a:xfrm flipV="1">
            <a:off x="2919412" y="1986359"/>
            <a:ext cx="2201037" cy="718233"/>
          </a:xfrm>
          <a:prstGeom prst="bentConnector3">
            <a:avLst>
              <a:gd name="adj1" fmla="val 31536"/>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7030B61B-64FA-41F0-B087-8030A8282F6A}"/>
              </a:ext>
            </a:extLst>
          </p:cNvPr>
          <p:cNvSpPr/>
          <p:nvPr/>
        </p:nvSpPr>
        <p:spPr>
          <a:xfrm>
            <a:off x="1643516" y="1621362"/>
            <a:ext cx="5293959" cy="338554"/>
          </a:xfrm>
          <a:prstGeom prst="rect">
            <a:avLst/>
          </a:prstGeom>
        </p:spPr>
        <p:txBody>
          <a:bodyPr wrap="square">
            <a:spAutoFit/>
          </a:bodyPr>
          <a:lstStyle/>
          <a:p>
            <a:pPr algn="ctr"/>
            <a:r>
              <a:rPr lang="en-GB" sz="1600" b="1" dirty="0">
                <a:ea typeface="Times New Roman" panose="02020603050405020304" pitchFamily="18" charset="0"/>
                <a:cs typeface="Times New Roman" panose="02020603050405020304" pitchFamily="18" charset="0"/>
              </a:rPr>
              <a:t>Cyclic amines</a:t>
            </a:r>
          </a:p>
        </p:txBody>
      </p:sp>
      <p:sp>
        <p:nvSpPr>
          <p:cNvPr id="13" name="Retângulo 12">
            <a:extLst>
              <a:ext uri="{FF2B5EF4-FFF2-40B4-BE49-F238E27FC236}">
                <a16:creationId xmlns:a16="http://schemas.microsoft.com/office/drawing/2014/main" id="{13EE3665-A891-4742-84D4-0CB5274DFCAB}"/>
              </a:ext>
            </a:extLst>
          </p:cNvPr>
          <p:cNvSpPr/>
          <p:nvPr/>
        </p:nvSpPr>
        <p:spPr>
          <a:xfrm>
            <a:off x="1643516" y="3428939"/>
            <a:ext cx="5293959" cy="338554"/>
          </a:xfrm>
          <a:prstGeom prst="rect">
            <a:avLst/>
          </a:prstGeom>
        </p:spPr>
        <p:txBody>
          <a:bodyPr wrap="square">
            <a:spAutoFit/>
          </a:bodyPr>
          <a:lstStyle/>
          <a:p>
            <a:pPr algn="ctr"/>
            <a:r>
              <a:rPr lang="en-GB" sz="1600" b="1" dirty="0">
                <a:ea typeface="Times New Roman" panose="02020603050405020304" pitchFamily="18" charset="0"/>
                <a:cs typeface="Times New Roman" panose="02020603050405020304" pitchFamily="18" charset="0"/>
              </a:rPr>
              <a:t>Linear amines</a:t>
            </a:r>
          </a:p>
        </p:txBody>
      </p:sp>
      <p:graphicFrame>
        <p:nvGraphicFramePr>
          <p:cNvPr id="14" name="Objeto 13">
            <a:extLst>
              <a:ext uri="{FF2B5EF4-FFF2-40B4-BE49-F238E27FC236}">
                <a16:creationId xmlns:a16="http://schemas.microsoft.com/office/drawing/2014/main" id="{55499790-D4DC-483D-BFBE-3166B0B06C78}"/>
              </a:ext>
            </a:extLst>
          </p:cNvPr>
          <p:cNvGraphicFramePr>
            <a:graphicFrameLocks noChangeAspect="1"/>
          </p:cNvGraphicFramePr>
          <p:nvPr>
            <p:extLst>
              <p:ext uri="{D42A27DB-BD31-4B8C-83A1-F6EECF244321}">
                <p14:modId xmlns:p14="http://schemas.microsoft.com/office/powerpoint/2010/main" val="370497158"/>
              </p:ext>
            </p:extLst>
          </p:nvPr>
        </p:nvGraphicFramePr>
        <p:xfrm>
          <a:off x="5164511" y="963285"/>
          <a:ext cx="2814637" cy="1638300"/>
        </p:xfrm>
        <a:graphic>
          <a:graphicData uri="http://schemas.openxmlformats.org/presentationml/2006/ole">
            <mc:AlternateContent xmlns:mc="http://schemas.openxmlformats.org/markup-compatibility/2006">
              <mc:Choice xmlns:v="urn:schemas-microsoft-com:vml" Requires="v">
                <p:oleObj spid="_x0000_s8199" name="CS ChemDraw Drawing" r:id="rId6" imgW="2314473" imgH="1343729" progId="ChemDraw.Document.6.0">
                  <p:embed/>
                </p:oleObj>
              </mc:Choice>
              <mc:Fallback>
                <p:oleObj name="CS ChemDraw Drawing" r:id="rId6" imgW="2314473" imgH="1343729" progId="ChemDraw.Document.6.0">
                  <p:embed/>
                  <p:pic>
                    <p:nvPicPr>
                      <p:cNvPr id="4" name="Objeto 3">
                        <a:extLst>
                          <a:ext uri="{FF2B5EF4-FFF2-40B4-BE49-F238E27FC236}">
                            <a16:creationId xmlns:a16="http://schemas.microsoft.com/office/drawing/2014/main" id="{974FF1E3-A996-4C39-A0FE-9940D0712EC7}"/>
                          </a:ext>
                        </a:extLst>
                      </p:cNvPr>
                      <p:cNvPicPr>
                        <a:picLocks noChangeAspect="1" noChangeArrowheads="1"/>
                      </p:cNvPicPr>
                      <p:nvPr/>
                    </p:nvPicPr>
                    <p:blipFill>
                      <a:blip r:embed="rId7"/>
                      <a:srcRect/>
                      <a:stretch>
                        <a:fillRect/>
                      </a:stretch>
                    </p:blipFill>
                    <p:spPr bwMode="auto">
                      <a:xfrm>
                        <a:off x="5164511" y="963285"/>
                        <a:ext cx="2814637" cy="1638300"/>
                      </a:xfrm>
                      <a:prstGeom prst="rect">
                        <a:avLst/>
                      </a:prstGeom>
                      <a:noFill/>
                    </p:spPr>
                  </p:pic>
                </p:oleObj>
              </mc:Fallback>
            </mc:AlternateContent>
          </a:graphicData>
        </a:graphic>
      </p:graphicFrame>
      <p:graphicFrame>
        <p:nvGraphicFramePr>
          <p:cNvPr id="15" name="Objeto 14">
            <a:extLst>
              <a:ext uri="{FF2B5EF4-FFF2-40B4-BE49-F238E27FC236}">
                <a16:creationId xmlns:a16="http://schemas.microsoft.com/office/drawing/2014/main" id="{B365CF22-57F7-4135-B4EE-64A87B9BBC0A}"/>
              </a:ext>
            </a:extLst>
          </p:cNvPr>
          <p:cNvGraphicFramePr>
            <a:graphicFrameLocks noChangeAspect="1"/>
          </p:cNvGraphicFramePr>
          <p:nvPr>
            <p:extLst>
              <p:ext uri="{D42A27DB-BD31-4B8C-83A1-F6EECF244321}">
                <p14:modId xmlns:p14="http://schemas.microsoft.com/office/powerpoint/2010/main" val="3773366156"/>
              </p:ext>
            </p:extLst>
          </p:nvPr>
        </p:nvGraphicFramePr>
        <p:xfrm>
          <a:off x="5173663" y="2705100"/>
          <a:ext cx="2814637" cy="1636713"/>
        </p:xfrm>
        <a:graphic>
          <a:graphicData uri="http://schemas.openxmlformats.org/presentationml/2006/ole">
            <mc:AlternateContent xmlns:mc="http://schemas.openxmlformats.org/markup-compatibility/2006">
              <mc:Choice xmlns:v="urn:schemas-microsoft-com:vml" Requires="v">
                <p:oleObj spid="_x0000_s8200" name="CS ChemDraw Drawing" r:id="rId8" imgW="2311504" imgH="1343729" progId="ChemDraw.Document.6.0">
                  <p:embed/>
                </p:oleObj>
              </mc:Choice>
              <mc:Fallback>
                <p:oleObj name="CS ChemDraw Drawing" r:id="rId8" imgW="2311504" imgH="1343729" progId="ChemDraw.Document.6.0">
                  <p:embed/>
                  <p:pic>
                    <p:nvPicPr>
                      <p:cNvPr id="4" name="Objeto 3">
                        <a:extLst>
                          <a:ext uri="{FF2B5EF4-FFF2-40B4-BE49-F238E27FC236}">
                            <a16:creationId xmlns:a16="http://schemas.microsoft.com/office/drawing/2014/main" id="{974FF1E3-A996-4C39-A0FE-9940D0712EC7}"/>
                          </a:ext>
                        </a:extLst>
                      </p:cNvPr>
                      <p:cNvPicPr>
                        <a:picLocks noChangeAspect="1" noChangeArrowheads="1"/>
                      </p:cNvPicPr>
                      <p:nvPr/>
                    </p:nvPicPr>
                    <p:blipFill>
                      <a:blip r:embed="rId9"/>
                      <a:srcRect/>
                      <a:stretch>
                        <a:fillRect/>
                      </a:stretch>
                    </p:blipFill>
                    <p:spPr bwMode="auto">
                      <a:xfrm>
                        <a:off x="5173663" y="2705100"/>
                        <a:ext cx="2814637" cy="1636713"/>
                      </a:xfrm>
                      <a:prstGeom prst="rect">
                        <a:avLst/>
                      </a:prstGeom>
                      <a:noFill/>
                    </p:spPr>
                  </p:pic>
                </p:oleObj>
              </mc:Fallback>
            </mc:AlternateContent>
          </a:graphicData>
        </a:graphic>
      </p:graphicFrame>
      <p:cxnSp>
        <p:nvCxnSpPr>
          <p:cNvPr id="10" name="Conexão: Ângulo Reto 9">
            <a:extLst>
              <a:ext uri="{FF2B5EF4-FFF2-40B4-BE49-F238E27FC236}">
                <a16:creationId xmlns:a16="http://schemas.microsoft.com/office/drawing/2014/main" id="{4E5DEC7D-CC2E-4298-A5C7-E7E31897FFAD}"/>
              </a:ext>
            </a:extLst>
          </p:cNvPr>
          <p:cNvCxnSpPr>
            <a:cxnSpLocks/>
          </p:cNvCxnSpPr>
          <p:nvPr/>
        </p:nvCxnSpPr>
        <p:spPr>
          <a:xfrm>
            <a:off x="2919411" y="2691132"/>
            <a:ext cx="2201037" cy="718233"/>
          </a:xfrm>
          <a:prstGeom prst="bentConnector3">
            <a:avLst>
              <a:gd name="adj1" fmla="val 31536"/>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105C974C-6D93-4815-9533-E05C97DD312B}"/>
              </a:ext>
            </a:extLst>
          </p:cNvPr>
          <p:cNvSpPr txBox="1"/>
          <p:nvPr/>
        </p:nvSpPr>
        <p:spPr>
          <a:xfrm>
            <a:off x="6028504" y="2120444"/>
            <a:ext cx="2048781" cy="369332"/>
          </a:xfrm>
          <a:prstGeom prst="rect">
            <a:avLst/>
          </a:prstGeom>
          <a:noFill/>
        </p:spPr>
        <p:txBody>
          <a:bodyPr wrap="square" rtlCol="0">
            <a:spAutoFit/>
          </a:bodyPr>
          <a:lstStyle/>
          <a:p>
            <a:pPr algn="ctr"/>
            <a:r>
              <a:rPr lang="en-US" b="1" dirty="0"/>
              <a:t>Family A</a:t>
            </a:r>
          </a:p>
        </p:txBody>
      </p:sp>
      <p:sp>
        <p:nvSpPr>
          <p:cNvPr id="18" name="CaixaDeTexto 17">
            <a:extLst>
              <a:ext uri="{FF2B5EF4-FFF2-40B4-BE49-F238E27FC236}">
                <a16:creationId xmlns:a16="http://schemas.microsoft.com/office/drawing/2014/main" id="{6EE79014-6DA4-414D-8D42-F3194FADC339}"/>
              </a:ext>
            </a:extLst>
          </p:cNvPr>
          <p:cNvSpPr txBox="1"/>
          <p:nvPr/>
        </p:nvSpPr>
        <p:spPr>
          <a:xfrm>
            <a:off x="6417520" y="3690180"/>
            <a:ext cx="2048781" cy="369332"/>
          </a:xfrm>
          <a:prstGeom prst="rect">
            <a:avLst/>
          </a:prstGeom>
          <a:noFill/>
        </p:spPr>
        <p:txBody>
          <a:bodyPr wrap="square" rtlCol="0">
            <a:spAutoFit/>
          </a:bodyPr>
          <a:lstStyle/>
          <a:p>
            <a:pPr algn="ctr"/>
            <a:r>
              <a:rPr lang="en-US" b="1" dirty="0"/>
              <a:t>Families B and C</a:t>
            </a:r>
          </a:p>
        </p:txBody>
      </p:sp>
      <p:cxnSp>
        <p:nvCxnSpPr>
          <p:cNvPr id="11" name="Conexão: Ângulo Reto 10">
            <a:extLst>
              <a:ext uri="{FF2B5EF4-FFF2-40B4-BE49-F238E27FC236}">
                <a16:creationId xmlns:a16="http://schemas.microsoft.com/office/drawing/2014/main" id="{05E4111A-C0BF-4137-BF5B-B2F96F4966CA}"/>
              </a:ext>
            </a:extLst>
          </p:cNvPr>
          <p:cNvCxnSpPr>
            <a:cxnSpLocks/>
          </p:cNvCxnSpPr>
          <p:nvPr/>
        </p:nvCxnSpPr>
        <p:spPr>
          <a:xfrm>
            <a:off x="1643516" y="3874846"/>
            <a:ext cx="2094785" cy="1697258"/>
          </a:xfrm>
          <a:prstGeom prst="bentConnector3">
            <a:avLst>
              <a:gd name="adj1" fmla="val 113"/>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 name="Objeto 6">
            <a:extLst>
              <a:ext uri="{FF2B5EF4-FFF2-40B4-BE49-F238E27FC236}">
                <a16:creationId xmlns:a16="http://schemas.microsoft.com/office/drawing/2014/main" id="{D03D65BD-222E-429E-8C19-D3AD6DB339FE}"/>
              </a:ext>
            </a:extLst>
          </p:cNvPr>
          <p:cNvGraphicFramePr>
            <a:graphicFrameLocks noChangeAspect="1"/>
          </p:cNvGraphicFramePr>
          <p:nvPr>
            <p:extLst>
              <p:ext uri="{D42A27DB-BD31-4B8C-83A1-F6EECF244321}">
                <p14:modId xmlns:p14="http://schemas.microsoft.com/office/powerpoint/2010/main" val="2985496430"/>
              </p:ext>
            </p:extLst>
          </p:nvPr>
        </p:nvGraphicFramePr>
        <p:xfrm>
          <a:off x="3981829" y="4491332"/>
          <a:ext cx="3119437" cy="1808163"/>
        </p:xfrm>
        <a:graphic>
          <a:graphicData uri="http://schemas.openxmlformats.org/presentationml/2006/ole">
            <mc:AlternateContent xmlns:mc="http://schemas.openxmlformats.org/markup-compatibility/2006">
              <mc:Choice xmlns:v="urn:schemas-microsoft-com:vml" Requires="v">
                <p:oleObj spid="_x0000_s8201" name="CS ChemDraw Drawing" r:id="rId10" imgW="2031035" imgH="1176101" progId="ChemDraw.Document.6.0">
                  <p:embed/>
                </p:oleObj>
              </mc:Choice>
              <mc:Fallback>
                <p:oleObj name="CS ChemDraw Drawing" r:id="rId10" imgW="2031035" imgH="1176101" progId="ChemDraw.Document.6.0">
                  <p:embed/>
                  <p:pic>
                    <p:nvPicPr>
                      <p:cNvPr id="0" name=""/>
                      <p:cNvPicPr/>
                      <p:nvPr/>
                    </p:nvPicPr>
                    <p:blipFill>
                      <a:blip r:embed="rId11"/>
                      <a:stretch>
                        <a:fillRect/>
                      </a:stretch>
                    </p:blipFill>
                    <p:spPr>
                      <a:xfrm>
                        <a:off x="3981829" y="4491332"/>
                        <a:ext cx="3119437" cy="1808163"/>
                      </a:xfrm>
                      <a:prstGeom prst="rect">
                        <a:avLst/>
                      </a:prstGeom>
                    </p:spPr>
                  </p:pic>
                </p:oleObj>
              </mc:Fallback>
            </mc:AlternateContent>
          </a:graphicData>
        </a:graphic>
      </p:graphicFrame>
      <p:sp>
        <p:nvSpPr>
          <p:cNvPr id="19" name="CaixaDeTexto 18">
            <a:extLst>
              <a:ext uri="{FF2B5EF4-FFF2-40B4-BE49-F238E27FC236}">
                <a16:creationId xmlns:a16="http://schemas.microsoft.com/office/drawing/2014/main" id="{98C6A92C-B18E-46FF-B8B0-292A7E6CE7C3}"/>
              </a:ext>
            </a:extLst>
          </p:cNvPr>
          <p:cNvSpPr txBox="1"/>
          <p:nvPr/>
        </p:nvSpPr>
        <p:spPr>
          <a:xfrm>
            <a:off x="5052485" y="5632018"/>
            <a:ext cx="2048781" cy="369332"/>
          </a:xfrm>
          <a:prstGeom prst="rect">
            <a:avLst/>
          </a:prstGeom>
          <a:noFill/>
        </p:spPr>
        <p:txBody>
          <a:bodyPr wrap="square" rtlCol="0">
            <a:spAutoFit/>
          </a:bodyPr>
          <a:lstStyle/>
          <a:p>
            <a:pPr algn="ctr"/>
            <a:r>
              <a:rPr lang="en-US" b="1" dirty="0"/>
              <a:t>Family F</a:t>
            </a:r>
          </a:p>
        </p:txBody>
      </p:sp>
      <p:sp>
        <p:nvSpPr>
          <p:cNvPr id="20" name="Retângulo 19">
            <a:extLst>
              <a:ext uri="{FF2B5EF4-FFF2-40B4-BE49-F238E27FC236}">
                <a16:creationId xmlns:a16="http://schemas.microsoft.com/office/drawing/2014/main" id="{28E3A9B9-D9BB-4E53-A055-EE433200F398}"/>
              </a:ext>
            </a:extLst>
          </p:cNvPr>
          <p:cNvSpPr/>
          <p:nvPr/>
        </p:nvSpPr>
        <p:spPr>
          <a:xfrm>
            <a:off x="-120297" y="5612824"/>
            <a:ext cx="5293959" cy="338554"/>
          </a:xfrm>
          <a:prstGeom prst="rect">
            <a:avLst/>
          </a:prstGeom>
        </p:spPr>
        <p:txBody>
          <a:bodyPr wrap="square">
            <a:spAutoFit/>
          </a:bodyPr>
          <a:lstStyle/>
          <a:p>
            <a:pPr algn="ctr"/>
            <a:r>
              <a:rPr lang="en-GB" sz="1600" b="1" dirty="0">
                <a:ea typeface="Times New Roman" panose="02020603050405020304" pitchFamily="18" charset="0"/>
                <a:cs typeface="Times New Roman" panose="02020603050405020304" pitchFamily="18" charset="0"/>
              </a:rPr>
              <a:t>Aromatic amines</a:t>
            </a:r>
          </a:p>
        </p:txBody>
      </p:sp>
    </p:spTree>
    <p:extLst>
      <p:ext uri="{BB962C8B-B14F-4D97-AF65-F5344CB8AC3E}">
        <p14:creationId xmlns:p14="http://schemas.microsoft.com/office/powerpoint/2010/main" val="266518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Cantos Arredondados 17">
            <a:extLst>
              <a:ext uri="{FF2B5EF4-FFF2-40B4-BE49-F238E27FC236}">
                <a16:creationId xmlns:a16="http://schemas.microsoft.com/office/drawing/2014/main" id="{C9B89FB4-FB85-477D-A0EF-CA09EF1AAE70}"/>
              </a:ext>
            </a:extLst>
          </p:cNvPr>
          <p:cNvSpPr/>
          <p:nvPr/>
        </p:nvSpPr>
        <p:spPr>
          <a:xfrm>
            <a:off x="2768369" y="2971800"/>
            <a:ext cx="2946631" cy="1656040"/>
          </a:xfrm>
          <a:prstGeom prst="roundRect">
            <a:avLst/>
          </a:prstGeom>
          <a:solidFill>
            <a:srgbClr val="3D338E">
              <a:alpha val="20000"/>
            </a:srgb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to 6">
            <a:extLst>
              <a:ext uri="{FF2B5EF4-FFF2-40B4-BE49-F238E27FC236}">
                <a16:creationId xmlns:a16="http://schemas.microsoft.com/office/drawing/2014/main" id="{86F674CF-C045-404C-9115-AB4081D5A43F}"/>
              </a:ext>
            </a:extLst>
          </p:cNvPr>
          <p:cNvGraphicFramePr>
            <a:graphicFrameLocks noChangeAspect="1"/>
          </p:cNvGraphicFramePr>
          <p:nvPr>
            <p:extLst>
              <p:ext uri="{D42A27DB-BD31-4B8C-83A1-F6EECF244321}">
                <p14:modId xmlns:p14="http://schemas.microsoft.com/office/powerpoint/2010/main" val="3160189668"/>
              </p:ext>
            </p:extLst>
          </p:nvPr>
        </p:nvGraphicFramePr>
        <p:xfrm>
          <a:off x="1718921" y="866549"/>
          <a:ext cx="5703888" cy="2058988"/>
        </p:xfrm>
        <a:graphic>
          <a:graphicData uri="http://schemas.openxmlformats.org/presentationml/2006/ole">
            <mc:AlternateContent xmlns:mc="http://schemas.openxmlformats.org/markup-compatibility/2006">
              <mc:Choice xmlns:v="urn:schemas-microsoft-com:vml" Requires="v">
                <p:oleObj spid="_x0000_s9220" name="CS ChemDraw Drawing" r:id="rId4" imgW="4388969" imgH="1582891" progId="ChemDraw.Document.6.0">
                  <p:embed/>
                </p:oleObj>
              </mc:Choice>
              <mc:Fallback>
                <p:oleObj name="CS ChemDraw Drawing" r:id="rId4" imgW="4388969" imgH="1582891" progId="ChemDraw.Document.6.0">
                  <p:embed/>
                  <p:pic>
                    <p:nvPicPr>
                      <p:cNvPr id="11" name="Objeto 10">
                        <a:extLst>
                          <a:ext uri="{FF2B5EF4-FFF2-40B4-BE49-F238E27FC236}">
                            <a16:creationId xmlns:a16="http://schemas.microsoft.com/office/drawing/2014/main" id="{A4F681AA-1980-4D0E-88EC-C3341009DB03}"/>
                          </a:ext>
                        </a:extLst>
                      </p:cNvPr>
                      <p:cNvPicPr>
                        <a:picLocks noChangeAspect="1" noChangeArrowheads="1"/>
                      </p:cNvPicPr>
                      <p:nvPr/>
                    </p:nvPicPr>
                    <p:blipFill>
                      <a:blip r:embed="rId5"/>
                      <a:srcRect/>
                      <a:stretch>
                        <a:fillRect/>
                      </a:stretch>
                    </p:blipFill>
                    <p:spPr bwMode="auto">
                      <a:xfrm>
                        <a:off x="1718921" y="866549"/>
                        <a:ext cx="5703888" cy="2058988"/>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525C0B90-1BBF-4B72-9F8B-0C4FA59F4EBB}"/>
              </a:ext>
            </a:extLst>
          </p:cNvPr>
          <p:cNvGraphicFramePr>
            <a:graphicFrameLocks noChangeAspect="1"/>
          </p:cNvGraphicFramePr>
          <p:nvPr>
            <p:extLst>
              <p:ext uri="{D42A27DB-BD31-4B8C-83A1-F6EECF244321}">
                <p14:modId xmlns:p14="http://schemas.microsoft.com/office/powerpoint/2010/main" val="1488751040"/>
              </p:ext>
            </p:extLst>
          </p:nvPr>
        </p:nvGraphicFramePr>
        <p:xfrm>
          <a:off x="838200" y="3108325"/>
          <a:ext cx="7794625" cy="3011488"/>
        </p:xfrm>
        <a:graphic>
          <a:graphicData uri="http://schemas.openxmlformats.org/presentationml/2006/ole">
            <mc:AlternateContent xmlns:mc="http://schemas.openxmlformats.org/markup-compatibility/2006">
              <mc:Choice xmlns:v="urn:schemas-microsoft-com:vml" Requires="v">
                <p:oleObj spid="_x0000_s9221" name="CS ChemDraw Drawing" r:id="rId6" imgW="5991878" imgH="2316030" progId="ChemDraw.Document.6.0">
                  <p:embed/>
                </p:oleObj>
              </mc:Choice>
              <mc:Fallback>
                <p:oleObj name="CS ChemDraw Drawing" r:id="rId6" imgW="5991878" imgH="2316030" progId="ChemDraw.Document.6.0">
                  <p:embed/>
                  <p:pic>
                    <p:nvPicPr>
                      <p:cNvPr id="7" name="Objeto 6">
                        <a:extLst>
                          <a:ext uri="{FF2B5EF4-FFF2-40B4-BE49-F238E27FC236}">
                            <a16:creationId xmlns:a16="http://schemas.microsoft.com/office/drawing/2014/main" id="{86F674CF-C045-404C-9115-AB4081D5A43F}"/>
                          </a:ext>
                        </a:extLst>
                      </p:cNvPr>
                      <p:cNvPicPr>
                        <a:picLocks noChangeAspect="1" noChangeArrowheads="1"/>
                      </p:cNvPicPr>
                      <p:nvPr/>
                    </p:nvPicPr>
                    <p:blipFill>
                      <a:blip r:embed="rId7"/>
                      <a:srcRect/>
                      <a:stretch>
                        <a:fillRect/>
                      </a:stretch>
                    </p:blipFill>
                    <p:spPr bwMode="auto">
                      <a:xfrm>
                        <a:off x="838200" y="3108325"/>
                        <a:ext cx="7794625" cy="3011488"/>
                      </a:xfrm>
                      <a:prstGeom prst="rect">
                        <a:avLst/>
                      </a:prstGeom>
                      <a:noFill/>
                    </p:spPr>
                  </p:pic>
                </p:oleObj>
              </mc:Fallback>
            </mc:AlternateContent>
          </a:graphicData>
        </a:graphic>
      </p:graphicFrame>
      <p:sp>
        <p:nvSpPr>
          <p:cNvPr id="9" name="CaixaDeTexto 8">
            <a:extLst>
              <a:ext uri="{FF2B5EF4-FFF2-40B4-BE49-F238E27FC236}">
                <a16:creationId xmlns:a16="http://schemas.microsoft.com/office/drawing/2014/main" id="{4F0381E9-2835-417C-811B-105481BDB68A}"/>
              </a:ext>
            </a:extLst>
          </p:cNvPr>
          <p:cNvSpPr txBox="1"/>
          <p:nvPr/>
        </p:nvSpPr>
        <p:spPr>
          <a:xfrm>
            <a:off x="224969" y="2805290"/>
            <a:ext cx="2048781" cy="369332"/>
          </a:xfrm>
          <a:prstGeom prst="rect">
            <a:avLst/>
          </a:prstGeom>
          <a:noFill/>
        </p:spPr>
        <p:txBody>
          <a:bodyPr wrap="square" rtlCol="0">
            <a:spAutoFit/>
          </a:bodyPr>
          <a:lstStyle/>
          <a:p>
            <a:pPr algn="ctr"/>
            <a:r>
              <a:rPr lang="en-US" b="1" dirty="0"/>
              <a:t>Family A:</a:t>
            </a:r>
          </a:p>
        </p:txBody>
      </p:sp>
      <p:sp>
        <p:nvSpPr>
          <p:cNvPr id="10" name="CaixaDeTexto 9">
            <a:extLst>
              <a:ext uri="{FF2B5EF4-FFF2-40B4-BE49-F238E27FC236}">
                <a16:creationId xmlns:a16="http://schemas.microsoft.com/office/drawing/2014/main" id="{666FE3BF-8B65-4EED-97F0-E1293594F542}"/>
              </a:ext>
            </a:extLst>
          </p:cNvPr>
          <p:cNvSpPr txBox="1"/>
          <p:nvPr/>
        </p:nvSpPr>
        <p:spPr>
          <a:xfrm>
            <a:off x="1252990" y="4094440"/>
            <a:ext cx="2048781" cy="369332"/>
          </a:xfrm>
          <a:prstGeom prst="rect">
            <a:avLst/>
          </a:prstGeom>
          <a:noFill/>
        </p:spPr>
        <p:txBody>
          <a:bodyPr wrap="square" rtlCol="0">
            <a:spAutoFit/>
          </a:bodyPr>
          <a:lstStyle/>
          <a:p>
            <a:pPr algn="ctr"/>
            <a:r>
              <a:rPr lang="en-US" b="1" dirty="0"/>
              <a:t>A1</a:t>
            </a:r>
          </a:p>
        </p:txBody>
      </p:sp>
      <p:sp>
        <p:nvSpPr>
          <p:cNvPr id="11" name="CaixaDeTexto 10">
            <a:extLst>
              <a:ext uri="{FF2B5EF4-FFF2-40B4-BE49-F238E27FC236}">
                <a16:creationId xmlns:a16="http://schemas.microsoft.com/office/drawing/2014/main" id="{7A4E3724-5870-4A0D-B114-E7C5D6EB43F7}"/>
              </a:ext>
            </a:extLst>
          </p:cNvPr>
          <p:cNvSpPr txBox="1"/>
          <p:nvPr/>
        </p:nvSpPr>
        <p:spPr>
          <a:xfrm>
            <a:off x="1252989" y="5597908"/>
            <a:ext cx="2048781" cy="369332"/>
          </a:xfrm>
          <a:prstGeom prst="rect">
            <a:avLst/>
          </a:prstGeom>
          <a:noFill/>
        </p:spPr>
        <p:txBody>
          <a:bodyPr wrap="square" rtlCol="0">
            <a:spAutoFit/>
          </a:bodyPr>
          <a:lstStyle/>
          <a:p>
            <a:pPr algn="ctr"/>
            <a:r>
              <a:rPr lang="en-US" b="1" dirty="0"/>
              <a:t>A2</a:t>
            </a:r>
          </a:p>
        </p:txBody>
      </p:sp>
      <p:sp>
        <p:nvSpPr>
          <p:cNvPr id="12" name="CaixaDeTexto 11">
            <a:extLst>
              <a:ext uri="{FF2B5EF4-FFF2-40B4-BE49-F238E27FC236}">
                <a16:creationId xmlns:a16="http://schemas.microsoft.com/office/drawing/2014/main" id="{9301C36A-F158-4E32-8788-F6F8D487DEB1}"/>
              </a:ext>
            </a:extLst>
          </p:cNvPr>
          <p:cNvSpPr txBox="1"/>
          <p:nvPr/>
        </p:nvSpPr>
        <p:spPr>
          <a:xfrm>
            <a:off x="3547608" y="4094440"/>
            <a:ext cx="2048781" cy="369332"/>
          </a:xfrm>
          <a:prstGeom prst="rect">
            <a:avLst/>
          </a:prstGeom>
          <a:noFill/>
        </p:spPr>
        <p:txBody>
          <a:bodyPr wrap="square" rtlCol="0">
            <a:spAutoFit/>
          </a:bodyPr>
          <a:lstStyle/>
          <a:p>
            <a:pPr algn="ctr"/>
            <a:r>
              <a:rPr lang="en-US" b="1" dirty="0"/>
              <a:t>A3</a:t>
            </a:r>
          </a:p>
        </p:txBody>
      </p:sp>
      <p:sp>
        <p:nvSpPr>
          <p:cNvPr id="13" name="CaixaDeTexto 12">
            <a:extLst>
              <a:ext uri="{FF2B5EF4-FFF2-40B4-BE49-F238E27FC236}">
                <a16:creationId xmlns:a16="http://schemas.microsoft.com/office/drawing/2014/main" id="{B1C35E26-DA0C-42E7-BA13-F5623D1ACC49}"/>
              </a:ext>
            </a:extLst>
          </p:cNvPr>
          <p:cNvSpPr txBox="1"/>
          <p:nvPr/>
        </p:nvSpPr>
        <p:spPr>
          <a:xfrm>
            <a:off x="3547608" y="5598365"/>
            <a:ext cx="2048781" cy="369332"/>
          </a:xfrm>
          <a:prstGeom prst="rect">
            <a:avLst/>
          </a:prstGeom>
          <a:noFill/>
        </p:spPr>
        <p:txBody>
          <a:bodyPr wrap="square" rtlCol="0">
            <a:spAutoFit/>
          </a:bodyPr>
          <a:lstStyle/>
          <a:p>
            <a:pPr algn="ctr"/>
            <a:r>
              <a:rPr lang="en-US" b="1" dirty="0"/>
              <a:t>A4</a:t>
            </a:r>
          </a:p>
        </p:txBody>
      </p:sp>
      <p:sp>
        <p:nvSpPr>
          <p:cNvPr id="14" name="CaixaDeTexto 13">
            <a:extLst>
              <a:ext uri="{FF2B5EF4-FFF2-40B4-BE49-F238E27FC236}">
                <a16:creationId xmlns:a16="http://schemas.microsoft.com/office/drawing/2014/main" id="{3E77FEEB-6E24-41BF-819A-483CA2D56A91}"/>
              </a:ext>
            </a:extLst>
          </p:cNvPr>
          <p:cNvSpPr txBox="1"/>
          <p:nvPr/>
        </p:nvSpPr>
        <p:spPr>
          <a:xfrm>
            <a:off x="6399552" y="4094440"/>
            <a:ext cx="2048781" cy="369332"/>
          </a:xfrm>
          <a:prstGeom prst="rect">
            <a:avLst/>
          </a:prstGeom>
          <a:noFill/>
        </p:spPr>
        <p:txBody>
          <a:bodyPr wrap="square" rtlCol="0">
            <a:spAutoFit/>
          </a:bodyPr>
          <a:lstStyle/>
          <a:p>
            <a:pPr algn="ctr"/>
            <a:r>
              <a:rPr lang="en-US" b="1" dirty="0"/>
              <a:t>A5</a:t>
            </a:r>
          </a:p>
        </p:txBody>
      </p:sp>
      <p:sp>
        <p:nvSpPr>
          <p:cNvPr id="15" name="CaixaDeTexto 14">
            <a:extLst>
              <a:ext uri="{FF2B5EF4-FFF2-40B4-BE49-F238E27FC236}">
                <a16:creationId xmlns:a16="http://schemas.microsoft.com/office/drawing/2014/main" id="{8C436E23-616B-4232-BA17-57274B799CCA}"/>
              </a:ext>
            </a:extLst>
          </p:cNvPr>
          <p:cNvSpPr txBox="1"/>
          <p:nvPr/>
        </p:nvSpPr>
        <p:spPr>
          <a:xfrm>
            <a:off x="6409305" y="5694849"/>
            <a:ext cx="2048781" cy="369332"/>
          </a:xfrm>
          <a:prstGeom prst="rect">
            <a:avLst/>
          </a:prstGeom>
          <a:noFill/>
        </p:spPr>
        <p:txBody>
          <a:bodyPr wrap="square" rtlCol="0">
            <a:spAutoFit/>
          </a:bodyPr>
          <a:lstStyle/>
          <a:p>
            <a:pPr algn="ctr"/>
            <a:r>
              <a:rPr lang="en-US" b="1" dirty="0"/>
              <a:t>A6</a:t>
            </a:r>
          </a:p>
        </p:txBody>
      </p:sp>
      <p:sp>
        <p:nvSpPr>
          <p:cNvPr id="19" name="Retângulo: Cantos Arredondados 18">
            <a:extLst>
              <a:ext uri="{FF2B5EF4-FFF2-40B4-BE49-F238E27FC236}">
                <a16:creationId xmlns:a16="http://schemas.microsoft.com/office/drawing/2014/main" id="{26EEDD1F-88D2-4D24-A0DD-F9838A631A4A}"/>
              </a:ext>
            </a:extLst>
          </p:cNvPr>
          <p:cNvSpPr/>
          <p:nvPr/>
        </p:nvSpPr>
        <p:spPr>
          <a:xfrm>
            <a:off x="631370" y="4568822"/>
            <a:ext cx="2663036" cy="1656040"/>
          </a:xfrm>
          <a:prstGeom prst="roundRect">
            <a:avLst/>
          </a:prstGeom>
          <a:solidFill>
            <a:srgbClr val="C73B1F">
              <a:alpha val="20000"/>
            </a:srgb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ixaDeTexto 19">
            <a:extLst>
              <a:ext uri="{FF2B5EF4-FFF2-40B4-BE49-F238E27FC236}">
                <a16:creationId xmlns:a16="http://schemas.microsoft.com/office/drawing/2014/main" id="{0A2C5696-B29F-4E6E-85C9-FE762AC7FEBB}"/>
              </a:ext>
            </a:extLst>
          </p:cNvPr>
          <p:cNvSpPr txBox="1"/>
          <p:nvPr/>
        </p:nvSpPr>
        <p:spPr>
          <a:xfrm>
            <a:off x="938497" y="6138446"/>
            <a:ext cx="2048781" cy="338554"/>
          </a:xfrm>
          <a:prstGeom prst="rect">
            <a:avLst/>
          </a:prstGeom>
          <a:noFill/>
        </p:spPr>
        <p:txBody>
          <a:bodyPr wrap="square" rtlCol="0">
            <a:spAutoFit/>
          </a:bodyPr>
          <a:lstStyle/>
          <a:p>
            <a:pPr algn="ctr"/>
            <a:r>
              <a:rPr lang="en-US" sz="1600" b="1" dirty="0"/>
              <a:t>Solubility issues</a:t>
            </a:r>
          </a:p>
        </p:txBody>
      </p:sp>
    </p:spTree>
    <p:extLst>
      <p:ext uri="{BB962C8B-B14F-4D97-AF65-F5344CB8AC3E}">
        <p14:creationId xmlns:p14="http://schemas.microsoft.com/office/powerpoint/2010/main" val="10544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0" grpId="0"/>
      <p:bldP spid="11" grpId="0"/>
      <p:bldP spid="12" grpId="0"/>
      <p:bldP spid="13" grpId="0"/>
      <p:bldP spid="14" grpId="0"/>
      <p:bldP spid="15"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id="{873E28A5-2FE9-42C5-B8D4-71B374A057F8}"/>
              </a:ext>
            </a:extLst>
          </p:cNvPr>
          <p:cNvGraphicFramePr>
            <a:graphicFrameLocks noChangeAspect="1"/>
          </p:cNvGraphicFramePr>
          <p:nvPr>
            <p:extLst>
              <p:ext uri="{D42A27DB-BD31-4B8C-83A1-F6EECF244321}">
                <p14:modId xmlns:p14="http://schemas.microsoft.com/office/powerpoint/2010/main" val="677232"/>
              </p:ext>
            </p:extLst>
          </p:nvPr>
        </p:nvGraphicFramePr>
        <p:xfrm>
          <a:off x="536575" y="1603375"/>
          <a:ext cx="8067675" cy="1354138"/>
        </p:xfrm>
        <a:graphic>
          <a:graphicData uri="http://schemas.openxmlformats.org/presentationml/2006/ole">
            <mc:AlternateContent xmlns:mc="http://schemas.openxmlformats.org/markup-compatibility/2006">
              <mc:Choice xmlns:v="urn:schemas-microsoft-com:vml" Requires="v">
                <p:oleObj spid="_x0000_s10244" name="CS ChemDraw Drawing" r:id="rId4" imgW="6261818" imgH="1052741" progId="ChemDraw.Document.6.0">
                  <p:embed/>
                </p:oleObj>
              </mc:Choice>
              <mc:Fallback>
                <p:oleObj name="CS ChemDraw Drawing" r:id="rId4" imgW="6261818" imgH="1052741" progId="ChemDraw.Document.6.0">
                  <p:embed/>
                  <p:pic>
                    <p:nvPicPr>
                      <p:cNvPr id="12" name="Objeto 11">
                        <a:extLst>
                          <a:ext uri="{FF2B5EF4-FFF2-40B4-BE49-F238E27FC236}">
                            <a16:creationId xmlns:a16="http://schemas.microsoft.com/office/drawing/2014/main" id="{26BF3889-57B1-4657-BC36-14706A46E2FC}"/>
                          </a:ext>
                        </a:extLst>
                      </p:cNvPr>
                      <p:cNvPicPr>
                        <a:picLocks noChangeAspect="1" noChangeArrowheads="1"/>
                      </p:cNvPicPr>
                      <p:nvPr/>
                    </p:nvPicPr>
                    <p:blipFill>
                      <a:blip r:embed="rId5"/>
                      <a:srcRect/>
                      <a:stretch>
                        <a:fillRect/>
                      </a:stretch>
                    </p:blipFill>
                    <p:spPr bwMode="auto">
                      <a:xfrm>
                        <a:off x="536575" y="1603375"/>
                        <a:ext cx="8067675" cy="1354138"/>
                      </a:xfrm>
                      <a:prstGeom prst="rect">
                        <a:avLst/>
                      </a:prstGeom>
                      <a:noFill/>
                    </p:spPr>
                  </p:pic>
                </p:oleObj>
              </mc:Fallback>
            </mc:AlternateContent>
          </a:graphicData>
        </a:graphic>
      </p:graphicFrame>
      <p:sp>
        <p:nvSpPr>
          <p:cNvPr id="6" name="CaixaDeTexto 5">
            <a:extLst>
              <a:ext uri="{FF2B5EF4-FFF2-40B4-BE49-F238E27FC236}">
                <a16:creationId xmlns:a16="http://schemas.microsoft.com/office/drawing/2014/main" id="{FB05C324-2E56-4B88-9EA5-906995BEC561}"/>
              </a:ext>
            </a:extLst>
          </p:cNvPr>
          <p:cNvSpPr txBox="1"/>
          <p:nvPr/>
        </p:nvSpPr>
        <p:spPr>
          <a:xfrm>
            <a:off x="762000" y="2484338"/>
            <a:ext cx="2048781" cy="369332"/>
          </a:xfrm>
          <a:prstGeom prst="rect">
            <a:avLst/>
          </a:prstGeom>
          <a:noFill/>
        </p:spPr>
        <p:txBody>
          <a:bodyPr wrap="square" rtlCol="0">
            <a:spAutoFit/>
          </a:bodyPr>
          <a:lstStyle/>
          <a:p>
            <a:pPr algn="ctr"/>
            <a:r>
              <a:rPr lang="en-US" b="1" dirty="0"/>
              <a:t>A3</a:t>
            </a:r>
          </a:p>
        </p:txBody>
      </p:sp>
      <p:sp>
        <p:nvSpPr>
          <p:cNvPr id="7" name="CaixaDeTexto 6">
            <a:extLst>
              <a:ext uri="{FF2B5EF4-FFF2-40B4-BE49-F238E27FC236}">
                <a16:creationId xmlns:a16="http://schemas.microsoft.com/office/drawing/2014/main" id="{EDFDC813-C5D7-4571-B2D2-2C6EA4175488}"/>
              </a:ext>
            </a:extLst>
          </p:cNvPr>
          <p:cNvSpPr txBox="1"/>
          <p:nvPr/>
        </p:nvSpPr>
        <p:spPr>
          <a:xfrm>
            <a:off x="6194588" y="2669004"/>
            <a:ext cx="2048781" cy="369332"/>
          </a:xfrm>
          <a:prstGeom prst="rect">
            <a:avLst/>
          </a:prstGeom>
          <a:noFill/>
        </p:spPr>
        <p:txBody>
          <a:bodyPr wrap="square" rtlCol="0">
            <a:spAutoFit/>
          </a:bodyPr>
          <a:lstStyle/>
          <a:p>
            <a:pPr algn="ctr"/>
            <a:r>
              <a:rPr lang="en-US" b="1" dirty="0"/>
              <a:t>A7</a:t>
            </a:r>
          </a:p>
        </p:txBody>
      </p:sp>
      <p:cxnSp>
        <p:nvCxnSpPr>
          <p:cNvPr id="9" name="Conexão reta 8">
            <a:extLst>
              <a:ext uri="{FF2B5EF4-FFF2-40B4-BE49-F238E27FC236}">
                <a16:creationId xmlns:a16="http://schemas.microsoft.com/office/drawing/2014/main" id="{9A61264B-7904-4676-97AC-71ED84C8BCDA}"/>
              </a:ext>
            </a:extLst>
          </p:cNvPr>
          <p:cNvCxnSpPr/>
          <p:nvPr/>
        </p:nvCxnSpPr>
        <p:spPr>
          <a:xfrm>
            <a:off x="793215" y="3457731"/>
            <a:ext cx="7557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Objeto 9">
            <a:extLst>
              <a:ext uri="{FF2B5EF4-FFF2-40B4-BE49-F238E27FC236}">
                <a16:creationId xmlns:a16="http://schemas.microsoft.com/office/drawing/2014/main" id="{52C82C92-F5D4-41EB-A78E-2DCD955275C7}"/>
              </a:ext>
            </a:extLst>
          </p:cNvPr>
          <p:cNvGraphicFramePr>
            <a:graphicFrameLocks noChangeAspect="1"/>
          </p:cNvGraphicFramePr>
          <p:nvPr>
            <p:extLst>
              <p:ext uri="{D42A27DB-BD31-4B8C-83A1-F6EECF244321}">
                <p14:modId xmlns:p14="http://schemas.microsoft.com/office/powerpoint/2010/main" val="780313061"/>
              </p:ext>
            </p:extLst>
          </p:nvPr>
        </p:nvGraphicFramePr>
        <p:xfrm>
          <a:off x="1260475" y="4052888"/>
          <a:ext cx="6621463" cy="1306512"/>
        </p:xfrm>
        <a:graphic>
          <a:graphicData uri="http://schemas.openxmlformats.org/presentationml/2006/ole">
            <mc:AlternateContent xmlns:mc="http://schemas.openxmlformats.org/markup-compatibility/2006">
              <mc:Choice xmlns:v="urn:schemas-microsoft-com:vml" Requires="v">
                <p:oleObj spid="_x0000_s10245" name="CS ChemDraw Drawing" r:id="rId6" imgW="5447947" imgH="1078385" progId="ChemDraw.Document.6.0">
                  <p:embed/>
                </p:oleObj>
              </mc:Choice>
              <mc:Fallback>
                <p:oleObj name="CS ChemDraw Drawing" r:id="rId6" imgW="5447947" imgH="1078385" progId="ChemDraw.Document.6.0">
                  <p:embed/>
                  <p:pic>
                    <p:nvPicPr>
                      <p:cNvPr id="8" name="Objeto 7">
                        <a:extLst>
                          <a:ext uri="{FF2B5EF4-FFF2-40B4-BE49-F238E27FC236}">
                            <a16:creationId xmlns:a16="http://schemas.microsoft.com/office/drawing/2014/main" id="{525C0B90-1BBF-4B72-9F8B-0C4FA59F4EBB}"/>
                          </a:ext>
                        </a:extLst>
                      </p:cNvPr>
                      <p:cNvPicPr>
                        <a:picLocks noChangeAspect="1" noChangeArrowheads="1"/>
                      </p:cNvPicPr>
                      <p:nvPr/>
                    </p:nvPicPr>
                    <p:blipFill>
                      <a:blip r:embed="rId7"/>
                      <a:srcRect/>
                      <a:stretch>
                        <a:fillRect/>
                      </a:stretch>
                    </p:blipFill>
                    <p:spPr bwMode="auto">
                      <a:xfrm>
                        <a:off x="1260475" y="4052888"/>
                        <a:ext cx="6621463" cy="1306512"/>
                      </a:xfrm>
                      <a:prstGeom prst="rect">
                        <a:avLst/>
                      </a:prstGeom>
                      <a:noFill/>
                    </p:spPr>
                  </p:pic>
                </p:oleObj>
              </mc:Fallback>
            </mc:AlternateContent>
          </a:graphicData>
        </a:graphic>
      </p:graphicFrame>
      <p:sp>
        <p:nvSpPr>
          <p:cNvPr id="11" name="CaixaDeTexto 10">
            <a:extLst>
              <a:ext uri="{FF2B5EF4-FFF2-40B4-BE49-F238E27FC236}">
                <a16:creationId xmlns:a16="http://schemas.microsoft.com/office/drawing/2014/main" id="{F26056D2-733B-4AF5-B294-CC9814C71D47}"/>
              </a:ext>
            </a:extLst>
          </p:cNvPr>
          <p:cNvSpPr txBox="1"/>
          <p:nvPr/>
        </p:nvSpPr>
        <p:spPr>
          <a:xfrm>
            <a:off x="1600200" y="4993390"/>
            <a:ext cx="2048781" cy="369332"/>
          </a:xfrm>
          <a:prstGeom prst="rect">
            <a:avLst/>
          </a:prstGeom>
          <a:noFill/>
        </p:spPr>
        <p:txBody>
          <a:bodyPr wrap="square" rtlCol="0">
            <a:spAutoFit/>
          </a:bodyPr>
          <a:lstStyle/>
          <a:p>
            <a:pPr algn="ctr"/>
            <a:r>
              <a:rPr lang="en-US" b="1" dirty="0"/>
              <a:t>A2</a:t>
            </a:r>
          </a:p>
        </p:txBody>
      </p:sp>
      <p:sp>
        <p:nvSpPr>
          <p:cNvPr id="12" name="CaixaDeTexto 11">
            <a:extLst>
              <a:ext uri="{FF2B5EF4-FFF2-40B4-BE49-F238E27FC236}">
                <a16:creationId xmlns:a16="http://schemas.microsoft.com/office/drawing/2014/main" id="{0B19902C-A9FB-4B79-8830-C19F294D6F57}"/>
              </a:ext>
            </a:extLst>
          </p:cNvPr>
          <p:cNvSpPr txBox="1"/>
          <p:nvPr/>
        </p:nvSpPr>
        <p:spPr>
          <a:xfrm>
            <a:off x="5966733" y="4989527"/>
            <a:ext cx="2048781" cy="369332"/>
          </a:xfrm>
          <a:prstGeom prst="rect">
            <a:avLst/>
          </a:prstGeom>
          <a:noFill/>
        </p:spPr>
        <p:txBody>
          <a:bodyPr wrap="square" rtlCol="0">
            <a:spAutoFit/>
          </a:bodyPr>
          <a:lstStyle/>
          <a:p>
            <a:pPr algn="ctr"/>
            <a:r>
              <a:rPr lang="en-US" b="1" dirty="0"/>
              <a:t>A8</a:t>
            </a:r>
          </a:p>
        </p:txBody>
      </p:sp>
      <p:sp>
        <p:nvSpPr>
          <p:cNvPr id="13" name="Retângulo: Cantos Arredondados 12">
            <a:extLst>
              <a:ext uri="{FF2B5EF4-FFF2-40B4-BE49-F238E27FC236}">
                <a16:creationId xmlns:a16="http://schemas.microsoft.com/office/drawing/2014/main" id="{88472F44-A09C-415E-B12D-C4868D8140DF}"/>
              </a:ext>
            </a:extLst>
          </p:cNvPr>
          <p:cNvSpPr/>
          <p:nvPr/>
        </p:nvSpPr>
        <p:spPr>
          <a:xfrm>
            <a:off x="957712" y="3878717"/>
            <a:ext cx="2663036" cy="1656040"/>
          </a:xfrm>
          <a:prstGeom prst="roundRect">
            <a:avLst/>
          </a:prstGeom>
          <a:solidFill>
            <a:srgbClr val="C73B1F">
              <a:alpha val="20000"/>
            </a:srgb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ixaDeTexto 13">
            <a:extLst>
              <a:ext uri="{FF2B5EF4-FFF2-40B4-BE49-F238E27FC236}">
                <a16:creationId xmlns:a16="http://schemas.microsoft.com/office/drawing/2014/main" id="{FC85C4C6-CED6-4B47-8844-C136E3C81384}"/>
              </a:ext>
            </a:extLst>
          </p:cNvPr>
          <p:cNvSpPr txBox="1"/>
          <p:nvPr/>
        </p:nvSpPr>
        <p:spPr>
          <a:xfrm>
            <a:off x="1264839" y="5448341"/>
            <a:ext cx="2048781" cy="338554"/>
          </a:xfrm>
          <a:prstGeom prst="rect">
            <a:avLst/>
          </a:prstGeom>
          <a:noFill/>
        </p:spPr>
        <p:txBody>
          <a:bodyPr wrap="square" rtlCol="0">
            <a:spAutoFit/>
          </a:bodyPr>
          <a:lstStyle/>
          <a:p>
            <a:pPr algn="ctr"/>
            <a:r>
              <a:rPr lang="en-US" sz="1600" b="1" dirty="0"/>
              <a:t>Solubility issues</a:t>
            </a:r>
          </a:p>
        </p:txBody>
      </p:sp>
    </p:spTree>
    <p:extLst>
      <p:ext uri="{BB962C8B-B14F-4D97-AF65-F5344CB8AC3E}">
        <p14:creationId xmlns:p14="http://schemas.microsoft.com/office/powerpoint/2010/main" val="171146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88DA11F-4B2F-4009-83B7-5FF0A1649C46}"/>
              </a:ext>
            </a:extLst>
          </p:cNvPr>
          <p:cNvSpPr/>
          <p:nvPr/>
        </p:nvSpPr>
        <p:spPr>
          <a:xfrm>
            <a:off x="-1447800" y="3090446"/>
            <a:ext cx="5293959" cy="338554"/>
          </a:xfrm>
          <a:prstGeom prst="rect">
            <a:avLst/>
          </a:prstGeom>
        </p:spPr>
        <p:txBody>
          <a:bodyPr wrap="square">
            <a:spAutoFit/>
          </a:bodyPr>
          <a:lstStyle/>
          <a:p>
            <a:pPr algn="ctr"/>
            <a:r>
              <a:rPr lang="en-GB" sz="1600" b="1" dirty="0">
                <a:ea typeface="Times New Roman" panose="02020603050405020304" pitchFamily="18" charset="0"/>
                <a:cs typeface="Times New Roman" panose="02020603050405020304" pitchFamily="18" charset="0"/>
              </a:rPr>
              <a:t>Family B:</a:t>
            </a:r>
          </a:p>
        </p:txBody>
      </p:sp>
      <p:graphicFrame>
        <p:nvGraphicFramePr>
          <p:cNvPr id="6" name="Objeto 5">
            <a:extLst>
              <a:ext uri="{FF2B5EF4-FFF2-40B4-BE49-F238E27FC236}">
                <a16:creationId xmlns:a16="http://schemas.microsoft.com/office/drawing/2014/main" id="{189FE057-79A0-4665-B2E2-F63A71B45E8E}"/>
              </a:ext>
            </a:extLst>
          </p:cNvPr>
          <p:cNvGraphicFramePr>
            <a:graphicFrameLocks noChangeAspect="1"/>
          </p:cNvGraphicFramePr>
          <p:nvPr>
            <p:extLst>
              <p:ext uri="{D42A27DB-BD31-4B8C-83A1-F6EECF244321}">
                <p14:modId xmlns:p14="http://schemas.microsoft.com/office/powerpoint/2010/main" val="3041160376"/>
              </p:ext>
            </p:extLst>
          </p:nvPr>
        </p:nvGraphicFramePr>
        <p:xfrm>
          <a:off x="1866900" y="1031875"/>
          <a:ext cx="5410200" cy="2058988"/>
        </p:xfrm>
        <a:graphic>
          <a:graphicData uri="http://schemas.openxmlformats.org/presentationml/2006/ole">
            <mc:AlternateContent xmlns:mc="http://schemas.openxmlformats.org/markup-compatibility/2006">
              <mc:Choice xmlns:v="urn:schemas-microsoft-com:vml" Requires="v">
                <p:oleObj spid="_x0000_s11269" name="CS ChemDraw Drawing" r:id="rId4" imgW="4163298" imgH="1582891" progId="ChemDraw.Document.6.0">
                  <p:embed/>
                </p:oleObj>
              </mc:Choice>
              <mc:Fallback>
                <p:oleObj name="CS ChemDraw Drawing" r:id="rId4" imgW="4163298" imgH="1582891" progId="ChemDraw.Document.6.0">
                  <p:embed/>
                  <p:pic>
                    <p:nvPicPr>
                      <p:cNvPr id="7" name="Objeto 6">
                        <a:extLst>
                          <a:ext uri="{FF2B5EF4-FFF2-40B4-BE49-F238E27FC236}">
                            <a16:creationId xmlns:a16="http://schemas.microsoft.com/office/drawing/2014/main" id="{86F674CF-C045-404C-9115-AB4081D5A43F}"/>
                          </a:ext>
                        </a:extLst>
                      </p:cNvPr>
                      <p:cNvPicPr>
                        <a:picLocks noChangeAspect="1" noChangeArrowheads="1"/>
                      </p:cNvPicPr>
                      <p:nvPr/>
                    </p:nvPicPr>
                    <p:blipFill>
                      <a:blip r:embed="rId5"/>
                      <a:srcRect/>
                      <a:stretch>
                        <a:fillRect/>
                      </a:stretch>
                    </p:blipFill>
                    <p:spPr bwMode="auto">
                      <a:xfrm>
                        <a:off x="1866900" y="1031875"/>
                        <a:ext cx="5410200" cy="2058988"/>
                      </a:xfrm>
                      <a:prstGeom prst="rect">
                        <a:avLst/>
                      </a:prstGeom>
                      <a:noFill/>
                    </p:spPr>
                  </p:pic>
                </p:oleObj>
              </mc:Fallback>
            </mc:AlternateContent>
          </a:graphicData>
        </a:graphic>
      </p:graphicFrame>
      <p:graphicFrame>
        <p:nvGraphicFramePr>
          <p:cNvPr id="7" name="Objeto 6">
            <a:extLst>
              <a:ext uri="{FF2B5EF4-FFF2-40B4-BE49-F238E27FC236}">
                <a16:creationId xmlns:a16="http://schemas.microsoft.com/office/drawing/2014/main" id="{1B3C001D-9212-44A6-B003-71F2126DED17}"/>
              </a:ext>
            </a:extLst>
          </p:cNvPr>
          <p:cNvGraphicFramePr>
            <a:graphicFrameLocks noChangeAspect="1"/>
          </p:cNvGraphicFramePr>
          <p:nvPr>
            <p:extLst>
              <p:ext uri="{D42A27DB-BD31-4B8C-83A1-F6EECF244321}">
                <p14:modId xmlns:p14="http://schemas.microsoft.com/office/powerpoint/2010/main" val="1616342291"/>
              </p:ext>
            </p:extLst>
          </p:nvPr>
        </p:nvGraphicFramePr>
        <p:xfrm>
          <a:off x="972457" y="3508764"/>
          <a:ext cx="2544763" cy="1403350"/>
        </p:xfrm>
        <a:graphic>
          <a:graphicData uri="http://schemas.openxmlformats.org/presentationml/2006/ole">
            <mc:AlternateContent xmlns:mc="http://schemas.openxmlformats.org/markup-compatibility/2006">
              <mc:Choice xmlns:v="urn:schemas-microsoft-com:vml" Requires="v">
                <p:oleObj spid="_x0000_s11270" name="CS ChemDraw Drawing" r:id="rId6" imgW="1954912" imgH="1078655" progId="ChemDraw.Document.6.0">
                  <p:embed/>
                </p:oleObj>
              </mc:Choice>
              <mc:Fallback>
                <p:oleObj name="CS ChemDraw Drawing" r:id="rId6" imgW="1954912" imgH="1078655" progId="ChemDraw.Document.6.0">
                  <p:embed/>
                  <p:pic>
                    <p:nvPicPr>
                      <p:cNvPr id="8" name="Objeto 7">
                        <a:extLst>
                          <a:ext uri="{FF2B5EF4-FFF2-40B4-BE49-F238E27FC236}">
                            <a16:creationId xmlns:a16="http://schemas.microsoft.com/office/drawing/2014/main" id="{525C0B90-1BBF-4B72-9F8B-0C4FA59F4EBB}"/>
                          </a:ext>
                        </a:extLst>
                      </p:cNvPr>
                      <p:cNvPicPr>
                        <a:picLocks noChangeAspect="1" noChangeArrowheads="1"/>
                      </p:cNvPicPr>
                      <p:nvPr/>
                    </p:nvPicPr>
                    <p:blipFill>
                      <a:blip r:embed="rId7"/>
                      <a:srcRect/>
                      <a:stretch>
                        <a:fillRect/>
                      </a:stretch>
                    </p:blipFill>
                    <p:spPr bwMode="auto">
                      <a:xfrm>
                        <a:off x="972457" y="3508764"/>
                        <a:ext cx="2544763" cy="1403350"/>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8F9B197D-570A-4C8C-8CF4-AD4227E9322A}"/>
              </a:ext>
            </a:extLst>
          </p:cNvPr>
          <p:cNvGraphicFramePr>
            <a:graphicFrameLocks noChangeAspect="1"/>
          </p:cNvGraphicFramePr>
          <p:nvPr>
            <p:extLst>
              <p:ext uri="{D42A27DB-BD31-4B8C-83A1-F6EECF244321}">
                <p14:modId xmlns:p14="http://schemas.microsoft.com/office/powerpoint/2010/main" val="2531958537"/>
              </p:ext>
            </p:extLst>
          </p:nvPr>
        </p:nvGraphicFramePr>
        <p:xfrm>
          <a:off x="4474255" y="3629562"/>
          <a:ext cx="3868737" cy="1831975"/>
        </p:xfrm>
        <a:graphic>
          <a:graphicData uri="http://schemas.openxmlformats.org/presentationml/2006/ole">
            <mc:AlternateContent xmlns:mc="http://schemas.openxmlformats.org/markup-compatibility/2006">
              <mc:Choice xmlns:v="urn:schemas-microsoft-com:vml" Requires="v">
                <p:oleObj spid="_x0000_s11271" name="CS ChemDraw Drawing" r:id="rId8" imgW="2969889" imgH="1406354" progId="ChemDraw.Document.6.0">
                  <p:embed/>
                </p:oleObj>
              </mc:Choice>
              <mc:Fallback>
                <p:oleObj name="CS ChemDraw Drawing" r:id="rId8" imgW="2969889" imgH="1406354" progId="ChemDraw.Document.6.0">
                  <p:embed/>
                  <p:pic>
                    <p:nvPicPr>
                      <p:cNvPr id="7" name="Objeto 6">
                        <a:extLst>
                          <a:ext uri="{FF2B5EF4-FFF2-40B4-BE49-F238E27FC236}">
                            <a16:creationId xmlns:a16="http://schemas.microsoft.com/office/drawing/2014/main" id="{1B3C001D-9212-44A6-B003-71F2126DED17}"/>
                          </a:ext>
                        </a:extLst>
                      </p:cNvPr>
                      <p:cNvPicPr>
                        <a:picLocks noChangeAspect="1" noChangeArrowheads="1"/>
                      </p:cNvPicPr>
                      <p:nvPr/>
                    </p:nvPicPr>
                    <p:blipFill>
                      <a:blip r:embed="rId9"/>
                      <a:srcRect/>
                      <a:stretch>
                        <a:fillRect/>
                      </a:stretch>
                    </p:blipFill>
                    <p:spPr bwMode="auto">
                      <a:xfrm>
                        <a:off x="4474255" y="3629562"/>
                        <a:ext cx="3868737" cy="1831975"/>
                      </a:xfrm>
                      <a:prstGeom prst="rect">
                        <a:avLst/>
                      </a:prstGeom>
                      <a:noFill/>
                    </p:spPr>
                  </p:pic>
                </p:oleObj>
              </mc:Fallback>
            </mc:AlternateContent>
          </a:graphicData>
        </a:graphic>
      </p:graphicFrame>
      <p:sp>
        <p:nvSpPr>
          <p:cNvPr id="9" name="CaixaDeTexto 8">
            <a:extLst>
              <a:ext uri="{FF2B5EF4-FFF2-40B4-BE49-F238E27FC236}">
                <a16:creationId xmlns:a16="http://schemas.microsoft.com/office/drawing/2014/main" id="{48EE4FC6-985D-44C4-A2C2-9FC87EBF10DF}"/>
              </a:ext>
            </a:extLst>
          </p:cNvPr>
          <p:cNvSpPr txBox="1"/>
          <p:nvPr/>
        </p:nvSpPr>
        <p:spPr>
          <a:xfrm>
            <a:off x="1468439" y="4373489"/>
            <a:ext cx="2048781" cy="369332"/>
          </a:xfrm>
          <a:prstGeom prst="rect">
            <a:avLst/>
          </a:prstGeom>
          <a:noFill/>
        </p:spPr>
        <p:txBody>
          <a:bodyPr wrap="square" rtlCol="0">
            <a:spAutoFit/>
          </a:bodyPr>
          <a:lstStyle/>
          <a:p>
            <a:pPr algn="ctr"/>
            <a:r>
              <a:rPr lang="en-US" b="1" dirty="0"/>
              <a:t>B</a:t>
            </a:r>
          </a:p>
        </p:txBody>
      </p:sp>
      <p:sp>
        <p:nvSpPr>
          <p:cNvPr id="10" name="CaixaDeTexto 9">
            <a:extLst>
              <a:ext uri="{FF2B5EF4-FFF2-40B4-BE49-F238E27FC236}">
                <a16:creationId xmlns:a16="http://schemas.microsoft.com/office/drawing/2014/main" id="{FFAD856E-C35A-4A3D-A449-8EF1BE470009}"/>
              </a:ext>
            </a:extLst>
          </p:cNvPr>
          <p:cNvSpPr txBox="1"/>
          <p:nvPr/>
        </p:nvSpPr>
        <p:spPr>
          <a:xfrm>
            <a:off x="1220447" y="4976973"/>
            <a:ext cx="2048781" cy="1200329"/>
          </a:xfrm>
          <a:prstGeom prst="rect">
            <a:avLst/>
          </a:prstGeom>
          <a:noFill/>
        </p:spPr>
        <p:txBody>
          <a:bodyPr wrap="square" rtlCol="0">
            <a:spAutoFit/>
          </a:bodyPr>
          <a:lstStyle/>
          <a:p>
            <a:pPr algn="ctr"/>
            <a:r>
              <a:rPr lang="en-US" b="1" dirty="0"/>
              <a:t>B1: n=1</a:t>
            </a:r>
          </a:p>
          <a:p>
            <a:pPr algn="ctr"/>
            <a:r>
              <a:rPr lang="en-US" b="1" dirty="0"/>
              <a:t>B2: n=2</a:t>
            </a:r>
          </a:p>
          <a:p>
            <a:pPr algn="ctr"/>
            <a:r>
              <a:rPr lang="en-US" b="1" dirty="0"/>
              <a:t>B3: n=4</a:t>
            </a:r>
          </a:p>
          <a:p>
            <a:pPr algn="ctr"/>
            <a:endParaRPr lang="en-US" b="1" dirty="0"/>
          </a:p>
        </p:txBody>
      </p:sp>
      <p:sp>
        <p:nvSpPr>
          <p:cNvPr id="11" name="CaixaDeTexto 10">
            <a:extLst>
              <a:ext uri="{FF2B5EF4-FFF2-40B4-BE49-F238E27FC236}">
                <a16:creationId xmlns:a16="http://schemas.microsoft.com/office/drawing/2014/main" id="{7A9D86C1-3A20-4741-AD1F-82A37B1B14C2}"/>
              </a:ext>
            </a:extLst>
          </p:cNvPr>
          <p:cNvSpPr txBox="1"/>
          <p:nvPr/>
        </p:nvSpPr>
        <p:spPr>
          <a:xfrm>
            <a:off x="5384232" y="5539611"/>
            <a:ext cx="2048781" cy="369332"/>
          </a:xfrm>
          <a:prstGeom prst="rect">
            <a:avLst/>
          </a:prstGeom>
          <a:noFill/>
        </p:spPr>
        <p:txBody>
          <a:bodyPr wrap="square" rtlCol="0">
            <a:spAutoFit/>
          </a:bodyPr>
          <a:lstStyle/>
          <a:p>
            <a:pPr algn="ctr"/>
            <a:r>
              <a:rPr lang="en-US" b="1" dirty="0"/>
              <a:t>Secondary product! </a:t>
            </a:r>
          </a:p>
        </p:txBody>
      </p:sp>
    </p:spTree>
    <p:extLst>
      <p:ext uri="{BB962C8B-B14F-4D97-AF65-F5344CB8AC3E}">
        <p14:creationId xmlns:p14="http://schemas.microsoft.com/office/powerpoint/2010/main" val="47669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88DA11F-4B2F-4009-83B7-5FF0A1649C46}"/>
              </a:ext>
            </a:extLst>
          </p:cNvPr>
          <p:cNvSpPr/>
          <p:nvPr/>
        </p:nvSpPr>
        <p:spPr>
          <a:xfrm>
            <a:off x="-1447800" y="3090446"/>
            <a:ext cx="5293959" cy="338554"/>
          </a:xfrm>
          <a:prstGeom prst="rect">
            <a:avLst/>
          </a:prstGeom>
        </p:spPr>
        <p:txBody>
          <a:bodyPr wrap="square">
            <a:spAutoFit/>
          </a:bodyPr>
          <a:lstStyle/>
          <a:p>
            <a:pPr algn="ctr"/>
            <a:r>
              <a:rPr lang="en-GB" sz="1600" b="1" dirty="0">
                <a:ea typeface="Times New Roman" panose="02020603050405020304" pitchFamily="18" charset="0"/>
                <a:cs typeface="Times New Roman" panose="02020603050405020304" pitchFamily="18" charset="0"/>
              </a:rPr>
              <a:t>Family C:</a:t>
            </a:r>
          </a:p>
        </p:txBody>
      </p:sp>
      <p:graphicFrame>
        <p:nvGraphicFramePr>
          <p:cNvPr id="8" name="Objeto 7">
            <a:extLst>
              <a:ext uri="{FF2B5EF4-FFF2-40B4-BE49-F238E27FC236}">
                <a16:creationId xmlns:a16="http://schemas.microsoft.com/office/drawing/2014/main" id="{8F9B197D-570A-4C8C-8CF4-AD4227E9322A}"/>
              </a:ext>
            </a:extLst>
          </p:cNvPr>
          <p:cNvGraphicFramePr>
            <a:graphicFrameLocks noChangeAspect="1"/>
          </p:cNvGraphicFramePr>
          <p:nvPr>
            <p:extLst>
              <p:ext uri="{D42A27DB-BD31-4B8C-83A1-F6EECF244321}">
                <p14:modId xmlns:p14="http://schemas.microsoft.com/office/powerpoint/2010/main" val="665516267"/>
              </p:ext>
            </p:extLst>
          </p:nvPr>
        </p:nvGraphicFramePr>
        <p:xfrm>
          <a:off x="2534444" y="3429000"/>
          <a:ext cx="4075112" cy="2886480"/>
        </p:xfrm>
        <a:graphic>
          <a:graphicData uri="http://schemas.openxmlformats.org/presentationml/2006/ole">
            <mc:AlternateContent xmlns:mc="http://schemas.openxmlformats.org/markup-compatibility/2006">
              <mc:Choice xmlns:v="urn:schemas-microsoft-com:vml" Requires="v">
                <p:oleObj spid="_x0000_s12292" name="CS ChemDraw Drawing" r:id="rId4" imgW="3559710" imgH="2521719" progId="ChemDraw.Document.6.0">
                  <p:embed/>
                </p:oleObj>
              </mc:Choice>
              <mc:Fallback>
                <p:oleObj name="CS ChemDraw Drawing" r:id="rId4" imgW="3559710" imgH="2521719" progId="ChemDraw.Document.6.0">
                  <p:embed/>
                  <p:pic>
                    <p:nvPicPr>
                      <p:cNvPr id="8" name="Objeto 7">
                        <a:extLst>
                          <a:ext uri="{FF2B5EF4-FFF2-40B4-BE49-F238E27FC236}">
                            <a16:creationId xmlns:a16="http://schemas.microsoft.com/office/drawing/2014/main" id="{8F9B197D-570A-4C8C-8CF4-AD4227E9322A}"/>
                          </a:ext>
                        </a:extLst>
                      </p:cNvPr>
                      <p:cNvPicPr>
                        <a:picLocks noChangeAspect="1" noChangeArrowheads="1"/>
                      </p:cNvPicPr>
                      <p:nvPr/>
                    </p:nvPicPr>
                    <p:blipFill>
                      <a:blip r:embed="rId5"/>
                      <a:srcRect/>
                      <a:stretch>
                        <a:fillRect/>
                      </a:stretch>
                    </p:blipFill>
                    <p:spPr bwMode="auto">
                      <a:xfrm>
                        <a:off x="2534444" y="3429000"/>
                        <a:ext cx="4075112" cy="2886480"/>
                      </a:xfrm>
                      <a:prstGeom prst="rect">
                        <a:avLst/>
                      </a:prstGeom>
                      <a:noFill/>
                    </p:spPr>
                  </p:pic>
                </p:oleObj>
              </mc:Fallback>
            </mc:AlternateContent>
          </a:graphicData>
        </a:graphic>
      </p:graphicFrame>
      <p:sp>
        <p:nvSpPr>
          <p:cNvPr id="9" name="CaixaDeTexto 8">
            <a:extLst>
              <a:ext uri="{FF2B5EF4-FFF2-40B4-BE49-F238E27FC236}">
                <a16:creationId xmlns:a16="http://schemas.microsoft.com/office/drawing/2014/main" id="{48EE4FC6-985D-44C4-A2C2-9FC87EBF10DF}"/>
              </a:ext>
            </a:extLst>
          </p:cNvPr>
          <p:cNvSpPr txBox="1"/>
          <p:nvPr/>
        </p:nvSpPr>
        <p:spPr>
          <a:xfrm>
            <a:off x="3547609" y="4502908"/>
            <a:ext cx="2048781" cy="369332"/>
          </a:xfrm>
          <a:prstGeom prst="rect">
            <a:avLst/>
          </a:prstGeom>
          <a:noFill/>
        </p:spPr>
        <p:txBody>
          <a:bodyPr wrap="square" rtlCol="0">
            <a:spAutoFit/>
          </a:bodyPr>
          <a:lstStyle/>
          <a:p>
            <a:pPr algn="ctr"/>
            <a:r>
              <a:rPr lang="en-US" b="1" dirty="0"/>
              <a:t>C1</a:t>
            </a:r>
          </a:p>
        </p:txBody>
      </p:sp>
      <p:graphicFrame>
        <p:nvGraphicFramePr>
          <p:cNvPr id="12" name="Objeto 11">
            <a:extLst>
              <a:ext uri="{FF2B5EF4-FFF2-40B4-BE49-F238E27FC236}">
                <a16:creationId xmlns:a16="http://schemas.microsoft.com/office/drawing/2014/main" id="{95514DF5-926C-4828-ADCF-C56BC7863007}"/>
              </a:ext>
            </a:extLst>
          </p:cNvPr>
          <p:cNvGraphicFramePr>
            <a:graphicFrameLocks noChangeAspect="1"/>
          </p:cNvGraphicFramePr>
          <p:nvPr>
            <p:extLst>
              <p:ext uri="{D42A27DB-BD31-4B8C-83A1-F6EECF244321}">
                <p14:modId xmlns:p14="http://schemas.microsoft.com/office/powerpoint/2010/main" val="741253634"/>
              </p:ext>
            </p:extLst>
          </p:nvPr>
        </p:nvGraphicFramePr>
        <p:xfrm>
          <a:off x="1300162" y="1031459"/>
          <a:ext cx="6543675" cy="2058987"/>
        </p:xfrm>
        <a:graphic>
          <a:graphicData uri="http://schemas.openxmlformats.org/presentationml/2006/ole">
            <mc:AlternateContent xmlns:mc="http://schemas.openxmlformats.org/markup-compatibility/2006">
              <mc:Choice xmlns:v="urn:schemas-microsoft-com:vml" Requires="v">
                <p:oleObj spid="_x0000_s12293" name="CS ChemDraw Drawing" r:id="rId6" imgW="5036287" imgH="1582891" progId="ChemDraw.Document.6.0">
                  <p:embed/>
                </p:oleObj>
              </mc:Choice>
              <mc:Fallback>
                <p:oleObj name="CS ChemDraw Drawing" r:id="rId6" imgW="5036287" imgH="1582891" progId="ChemDraw.Document.6.0">
                  <p:embed/>
                  <p:pic>
                    <p:nvPicPr>
                      <p:cNvPr id="12" name="Objeto 11">
                        <a:extLst>
                          <a:ext uri="{FF2B5EF4-FFF2-40B4-BE49-F238E27FC236}">
                            <a16:creationId xmlns:a16="http://schemas.microsoft.com/office/drawing/2014/main" id="{FCD341A7-EF4B-43C4-BD06-0CFD819743FE}"/>
                          </a:ext>
                        </a:extLst>
                      </p:cNvPr>
                      <p:cNvPicPr>
                        <a:picLocks noChangeAspect="1" noChangeArrowheads="1"/>
                      </p:cNvPicPr>
                      <p:nvPr/>
                    </p:nvPicPr>
                    <p:blipFill>
                      <a:blip r:embed="rId7"/>
                      <a:srcRect/>
                      <a:stretch>
                        <a:fillRect/>
                      </a:stretch>
                    </p:blipFill>
                    <p:spPr bwMode="auto">
                      <a:xfrm>
                        <a:off x="1300162" y="1031459"/>
                        <a:ext cx="6543675" cy="2058987"/>
                      </a:xfrm>
                      <a:prstGeom prst="rect">
                        <a:avLst/>
                      </a:prstGeom>
                      <a:noFill/>
                    </p:spPr>
                  </p:pic>
                </p:oleObj>
              </mc:Fallback>
            </mc:AlternateContent>
          </a:graphicData>
        </a:graphic>
      </p:graphicFrame>
      <p:sp>
        <p:nvSpPr>
          <p:cNvPr id="3" name="Oval 2">
            <a:extLst>
              <a:ext uri="{FF2B5EF4-FFF2-40B4-BE49-F238E27FC236}">
                <a16:creationId xmlns:a16="http://schemas.microsoft.com/office/drawing/2014/main" id="{2CCF7732-72E6-4517-93BC-7EBD2CFC872D}"/>
              </a:ext>
            </a:extLst>
          </p:cNvPr>
          <p:cNvSpPr/>
          <p:nvPr/>
        </p:nvSpPr>
        <p:spPr>
          <a:xfrm>
            <a:off x="3218063" y="1676400"/>
            <a:ext cx="628096" cy="304800"/>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ixaDeTexto 12">
            <a:extLst>
              <a:ext uri="{FF2B5EF4-FFF2-40B4-BE49-F238E27FC236}">
                <a16:creationId xmlns:a16="http://schemas.microsoft.com/office/drawing/2014/main" id="{502B997F-A5A5-4721-9928-A3E0C7FEF995}"/>
              </a:ext>
            </a:extLst>
          </p:cNvPr>
          <p:cNvSpPr txBox="1"/>
          <p:nvPr/>
        </p:nvSpPr>
        <p:spPr>
          <a:xfrm>
            <a:off x="3547609" y="5761482"/>
            <a:ext cx="2048781" cy="369332"/>
          </a:xfrm>
          <a:prstGeom prst="rect">
            <a:avLst/>
          </a:prstGeom>
          <a:noFill/>
        </p:spPr>
        <p:txBody>
          <a:bodyPr wrap="square" rtlCol="0">
            <a:spAutoFit/>
          </a:bodyPr>
          <a:lstStyle/>
          <a:p>
            <a:pPr algn="ctr"/>
            <a:r>
              <a:rPr lang="en-US" b="1" dirty="0"/>
              <a:t>C2</a:t>
            </a:r>
          </a:p>
        </p:txBody>
      </p:sp>
    </p:spTree>
    <p:extLst>
      <p:ext uri="{BB962C8B-B14F-4D97-AF65-F5344CB8AC3E}">
        <p14:creationId xmlns:p14="http://schemas.microsoft.com/office/powerpoint/2010/main" val="3519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88DD6D76-244E-4034-9E82-AA2BFA65BF7F}"/>
              </a:ext>
            </a:extLst>
          </p:cNvPr>
          <p:cNvGraphicFramePr>
            <a:graphicFrameLocks noChangeAspect="1"/>
          </p:cNvGraphicFramePr>
          <p:nvPr>
            <p:extLst>
              <p:ext uri="{D42A27DB-BD31-4B8C-83A1-F6EECF244321}">
                <p14:modId xmlns:p14="http://schemas.microsoft.com/office/powerpoint/2010/main" val="1578321834"/>
              </p:ext>
            </p:extLst>
          </p:nvPr>
        </p:nvGraphicFramePr>
        <p:xfrm>
          <a:off x="533400" y="1219200"/>
          <a:ext cx="7115175" cy="4667250"/>
        </p:xfrm>
        <a:graphic>
          <a:graphicData uri="http://schemas.openxmlformats.org/presentationml/2006/ole">
            <mc:AlternateContent xmlns:mc="http://schemas.openxmlformats.org/markup-compatibility/2006">
              <mc:Choice xmlns:v="urn:schemas-microsoft-com:vml" Requires="v">
                <p:oleObj spid="_x0000_s13315" name="CS ChemDraw Drawing" r:id="rId4" imgW="5472511" imgH="3582558" progId="ChemDraw.Document.6.0">
                  <p:embed/>
                </p:oleObj>
              </mc:Choice>
              <mc:Fallback>
                <p:oleObj name="CS ChemDraw Drawing" r:id="rId4" imgW="5472511" imgH="3582558" progId="ChemDraw.Document.6.0">
                  <p:embed/>
                  <p:pic>
                    <p:nvPicPr>
                      <p:cNvPr id="12" name="Objeto 11">
                        <a:extLst>
                          <a:ext uri="{FF2B5EF4-FFF2-40B4-BE49-F238E27FC236}">
                            <a16:creationId xmlns:a16="http://schemas.microsoft.com/office/drawing/2014/main" id="{95514DF5-926C-4828-ADCF-C56BC7863007}"/>
                          </a:ext>
                        </a:extLst>
                      </p:cNvPr>
                      <p:cNvPicPr>
                        <a:picLocks noChangeAspect="1" noChangeArrowheads="1"/>
                      </p:cNvPicPr>
                      <p:nvPr/>
                    </p:nvPicPr>
                    <p:blipFill>
                      <a:blip r:embed="rId5"/>
                      <a:srcRect/>
                      <a:stretch>
                        <a:fillRect/>
                      </a:stretch>
                    </p:blipFill>
                    <p:spPr bwMode="auto">
                      <a:xfrm>
                        <a:off x="533400" y="1219200"/>
                        <a:ext cx="7115175" cy="4667250"/>
                      </a:xfrm>
                      <a:prstGeom prst="rect">
                        <a:avLst/>
                      </a:prstGeom>
                      <a:noFill/>
                    </p:spPr>
                  </p:pic>
                </p:oleObj>
              </mc:Fallback>
            </mc:AlternateContent>
          </a:graphicData>
        </a:graphic>
      </p:graphicFrame>
      <p:sp>
        <p:nvSpPr>
          <p:cNvPr id="7" name="CaixaDeTexto 6">
            <a:extLst>
              <a:ext uri="{FF2B5EF4-FFF2-40B4-BE49-F238E27FC236}">
                <a16:creationId xmlns:a16="http://schemas.microsoft.com/office/drawing/2014/main" id="{7C646E5B-00B0-43B7-8660-FBA63F69F590}"/>
              </a:ext>
            </a:extLst>
          </p:cNvPr>
          <p:cNvSpPr txBox="1"/>
          <p:nvPr/>
        </p:nvSpPr>
        <p:spPr>
          <a:xfrm>
            <a:off x="1066800" y="2069068"/>
            <a:ext cx="2048781" cy="369332"/>
          </a:xfrm>
          <a:prstGeom prst="rect">
            <a:avLst/>
          </a:prstGeom>
          <a:noFill/>
        </p:spPr>
        <p:txBody>
          <a:bodyPr wrap="square" rtlCol="0">
            <a:spAutoFit/>
          </a:bodyPr>
          <a:lstStyle/>
          <a:p>
            <a:pPr algn="ctr"/>
            <a:r>
              <a:rPr lang="en-US" b="1" dirty="0"/>
              <a:t>B3</a:t>
            </a:r>
          </a:p>
        </p:txBody>
      </p:sp>
      <p:sp>
        <p:nvSpPr>
          <p:cNvPr id="8" name="CaixaDeTexto 7">
            <a:extLst>
              <a:ext uri="{FF2B5EF4-FFF2-40B4-BE49-F238E27FC236}">
                <a16:creationId xmlns:a16="http://schemas.microsoft.com/office/drawing/2014/main" id="{AF352D27-F3E3-49B0-A8F9-64953095D828}"/>
              </a:ext>
            </a:extLst>
          </p:cNvPr>
          <p:cNvSpPr txBox="1"/>
          <p:nvPr/>
        </p:nvSpPr>
        <p:spPr>
          <a:xfrm>
            <a:off x="6248400" y="5563284"/>
            <a:ext cx="2048781" cy="646331"/>
          </a:xfrm>
          <a:prstGeom prst="rect">
            <a:avLst/>
          </a:prstGeom>
          <a:noFill/>
        </p:spPr>
        <p:txBody>
          <a:bodyPr wrap="square" rtlCol="0">
            <a:spAutoFit/>
          </a:bodyPr>
          <a:lstStyle/>
          <a:p>
            <a:r>
              <a:rPr lang="en-US" b="1" dirty="0"/>
              <a:t>C3: R=3,5-NO</a:t>
            </a:r>
            <a:r>
              <a:rPr lang="en-US" b="1" baseline="-25000" dirty="0"/>
              <a:t>2</a:t>
            </a:r>
          </a:p>
          <a:p>
            <a:r>
              <a:rPr lang="en-US" b="1" dirty="0"/>
              <a:t>C4: R=H</a:t>
            </a:r>
          </a:p>
        </p:txBody>
      </p:sp>
    </p:spTree>
    <p:extLst>
      <p:ext uri="{BB962C8B-B14F-4D97-AF65-F5344CB8AC3E}">
        <p14:creationId xmlns:p14="http://schemas.microsoft.com/office/powerpoint/2010/main" val="4201258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4D19ADAE-4C8F-44B8-BC19-D9D5601C93B3}"/>
              </a:ext>
            </a:extLst>
          </p:cNvPr>
          <p:cNvGraphicFramePr>
            <a:graphicFrameLocks noChangeAspect="1"/>
          </p:cNvGraphicFramePr>
          <p:nvPr>
            <p:extLst>
              <p:ext uri="{D42A27DB-BD31-4B8C-83A1-F6EECF244321}">
                <p14:modId xmlns:p14="http://schemas.microsoft.com/office/powerpoint/2010/main" val="745698338"/>
              </p:ext>
            </p:extLst>
          </p:nvPr>
        </p:nvGraphicFramePr>
        <p:xfrm>
          <a:off x="520700" y="1306513"/>
          <a:ext cx="8102600" cy="1355725"/>
        </p:xfrm>
        <a:graphic>
          <a:graphicData uri="http://schemas.openxmlformats.org/presentationml/2006/ole">
            <mc:AlternateContent xmlns:mc="http://schemas.openxmlformats.org/markup-compatibility/2006">
              <mc:Choice xmlns:v="urn:schemas-microsoft-com:vml" Requires="v">
                <p:oleObj spid="_x0000_s14341" name="CS ChemDraw Drawing" r:id="rId4" imgW="6287733" imgH="1052741" progId="ChemDraw.Document.6.0">
                  <p:embed/>
                </p:oleObj>
              </mc:Choice>
              <mc:Fallback>
                <p:oleObj name="CS ChemDraw Drawing" r:id="rId4" imgW="6287733" imgH="1052741" progId="ChemDraw.Document.6.0">
                  <p:embed/>
                  <p:pic>
                    <p:nvPicPr>
                      <p:cNvPr id="5" name="Objeto 4">
                        <a:extLst>
                          <a:ext uri="{FF2B5EF4-FFF2-40B4-BE49-F238E27FC236}">
                            <a16:creationId xmlns:a16="http://schemas.microsoft.com/office/drawing/2014/main" id="{873E28A5-2FE9-42C5-B8D4-71B374A057F8}"/>
                          </a:ext>
                        </a:extLst>
                      </p:cNvPr>
                      <p:cNvPicPr>
                        <a:picLocks noChangeAspect="1" noChangeArrowheads="1"/>
                      </p:cNvPicPr>
                      <p:nvPr/>
                    </p:nvPicPr>
                    <p:blipFill>
                      <a:blip r:embed="rId5"/>
                      <a:srcRect/>
                      <a:stretch>
                        <a:fillRect/>
                      </a:stretch>
                    </p:blipFill>
                    <p:spPr bwMode="auto">
                      <a:xfrm>
                        <a:off x="520700" y="1306513"/>
                        <a:ext cx="8102600" cy="1355725"/>
                      </a:xfrm>
                      <a:prstGeom prst="rect">
                        <a:avLst/>
                      </a:prstGeom>
                      <a:noFill/>
                    </p:spPr>
                  </p:pic>
                </p:oleObj>
              </mc:Fallback>
            </mc:AlternateContent>
          </a:graphicData>
        </a:graphic>
      </p:graphicFrame>
      <p:sp>
        <p:nvSpPr>
          <p:cNvPr id="5" name="CaixaDeTexto 4">
            <a:extLst>
              <a:ext uri="{FF2B5EF4-FFF2-40B4-BE49-F238E27FC236}">
                <a16:creationId xmlns:a16="http://schemas.microsoft.com/office/drawing/2014/main" id="{2412248F-EC67-48EF-BE70-E43B43A4074E}"/>
              </a:ext>
            </a:extLst>
          </p:cNvPr>
          <p:cNvSpPr txBox="1"/>
          <p:nvPr/>
        </p:nvSpPr>
        <p:spPr>
          <a:xfrm>
            <a:off x="1066800" y="2133600"/>
            <a:ext cx="2048781" cy="369332"/>
          </a:xfrm>
          <a:prstGeom prst="rect">
            <a:avLst/>
          </a:prstGeom>
          <a:noFill/>
        </p:spPr>
        <p:txBody>
          <a:bodyPr wrap="square" rtlCol="0">
            <a:spAutoFit/>
          </a:bodyPr>
          <a:lstStyle/>
          <a:p>
            <a:pPr algn="ctr"/>
            <a:r>
              <a:rPr lang="en-US" b="1" dirty="0"/>
              <a:t>B1</a:t>
            </a:r>
          </a:p>
        </p:txBody>
      </p:sp>
      <p:graphicFrame>
        <p:nvGraphicFramePr>
          <p:cNvPr id="7" name="Objeto 6">
            <a:extLst>
              <a:ext uri="{FF2B5EF4-FFF2-40B4-BE49-F238E27FC236}">
                <a16:creationId xmlns:a16="http://schemas.microsoft.com/office/drawing/2014/main" id="{D5A1AE40-BF5B-443C-8586-C083E617431B}"/>
              </a:ext>
            </a:extLst>
          </p:cNvPr>
          <p:cNvGraphicFramePr>
            <a:graphicFrameLocks noChangeAspect="1"/>
          </p:cNvGraphicFramePr>
          <p:nvPr>
            <p:extLst>
              <p:ext uri="{D42A27DB-BD31-4B8C-83A1-F6EECF244321}">
                <p14:modId xmlns:p14="http://schemas.microsoft.com/office/powerpoint/2010/main" val="2079524455"/>
              </p:ext>
            </p:extLst>
          </p:nvPr>
        </p:nvGraphicFramePr>
        <p:xfrm>
          <a:off x="520700" y="2865438"/>
          <a:ext cx="8101013" cy="1355725"/>
        </p:xfrm>
        <a:graphic>
          <a:graphicData uri="http://schemas.openxmlformats.org/presentationml/2006/ole">
            <mc:AlternateContent xmlns:mc="http://schemas.openxmlformats.org/markup-compatibility/2006">
              <mc:Choice xmlns:v="urn:schemas-microsoft-com:vml" Requires="v">
                <p:oleObj spid="_x0000_s14342" name="CS ChemDraw Drawing" r:id="rId6" imgW="6287463" imgH="1052741" progId="ChemDraw.Document.6.0">
                  <p:embed/>
                </p:oleObj>
              </mc:Choice>
              <mc:Fallback>
                <p:oleObj name="CS ChemDraw Drawing" r:id="rId6" imgW="6287463" imgH="1052741" progId="ChemDraw.Document.6.0">
                  <p:embed/>
                  <p:pic>
                    <p:nvPicPr>
                      <p:cNvPr id="4" name="Objeto 3">
                        <a:extLst>
                          <a:ext uri="{FF2B5EF4-FFF2-40B4-BE49-F238E27FC236}">
                            <a16:creationId xmlns:a16="http://schemas.microsoft.com/office/drawing/2014/main" id="{4D19ADAE-4C8F-44B8-BC19-D9D5601C93B3}"/>
                          </a:ext>
                        </a:extLst>
                      </p:cNvPr>
                      <p:cNvPicPr>
                        <a:picLocks noChangeAspect="1" noChangeArrowheads="1"/>
                      </p:cNvPicPr>
                      <p:nvPr/>
                    </p:nvPicPr>
                    <p:blipFill>
                      <a:blip r:embed="rId7"/>
                      <a:srcRect/>
                      <a:stretch>
                        <a:fillRect/>
                      </a:stretch>
                    </p:blipFill>
                    <p:spPr bwMode="auto">
                      <a:xfrm>
                        <a:off x="520700" y="2865438"/>
                        <a:ext cx="8101013" cy="1355725"/>
                      </a:xfrm>
                      <a:prstGeom prst="rect">
                        <a:avLst/>
                      </a:prstGeom>
                      <a:noFill/>
                    </p:spPr>
                  </p:pic>
                </p:oleObj>
              </mc:Fallback>
            </mc:AlternateContent>
          </a:graphicData>
        </a:graphic>
      </p:graphicFrame>
      <p:sp>
        <p:nvSpPr>
          <p:cNvPr id="8" name="CaixaDeTexto 7">
            <a:extLst>
              <a:ext uri="{FF2B5EF4-FFF2-40B4-BE49-F238E27FC236}">
                <a16:creationId xmlns:a16="http://schemas.microsoft.com/office/drawing/2014/main" id="{C064DA38-B032-4EB8-A9D6-C53207BFA342}"/>
              </a:ext>
            </a:extLst>
          </p:cNvPr>
          <p:cNvSpPr txBox="1"/>
          <p:nvPr/>
        </p:nvSpPr>
        <p:spPr>
          <a:xfrm>
            <a:off x="1066800" y="3691960"/>
            <a:ext cx="2048781" cy="369332"/>
          </a:xfrm>
          <a:prstGeom prst="rect">
            <a:avLst/>
          </a:prstGeom>
          <a:noFill/>
        </p:spPr>
        <p:txBody>
          <a:bodyPr wrap="square" rtlCol="0">
            <a:spAutoFit/>
          </a:bodyPr>
          <a:lstStyle/>
          <a:p>
            <a:pPr algn="ctr"/>
            <a:r>
              <a:rPr lang="en-US" b="1" dirty="0"/>
              <a:t>B2</a:t>
            </a:r>
          </a:p>
        </p:txBody>
      </p:sp>
      <p:sp>
        <p:nvSpPr>
          <p:cNvPr id="9" name="CaixaDeTexto 8">
            <a:extLst>
              <a:ext uri="{FF2B5EF4-FFF2-40B4-BE49-F238E27FC236}">
                <a16:creationId xmlns:a16="http://schemas.microsoft.com/office/drawing/2014/main" id="{AEE77D32-03E4-4BBE-BA5C-6667754F5FA2}"/>
              </a:ext>
            </a:extLst>
          </p:cNvPr>
          <p:cNvSpPr txBox="1"/>
          <p:nvPr/>
        </p:nvSpPr>
        <p:spPr>
          <a:xfrm>
            <a:off x="6324600" y="3682910"/>
            <a:ext cx="2717800" cy="800219"/>
          </a:xfrm>
          <a:prstGeom prst="rect">
            <a:avLst/>
          </a:prstGeom>
          <a:noFill/>
        </p:spPr>
        <p:txBody>
          <a:bodyPr wrap="square" rtlCol="0">
            <a:spAutoFit/>
          </a:bodyPr>
          <a:lstStyle/>
          <a:p>
            <a:pPr algn="ctr"/>
            <a:r>
              <a:rPr lang="en-US" b="1" dirty="0"/>
              <a:t>D1   </a:t>
            </a:r>
            <a:r>
              <a:rPr lang="en-US" b="1" dirty="0">
                <a:solidFill>
                  <a:schemeClr val="bg1"/>
                </a:solidFill>
              </a:rPr>
              <a:t>no</a:t>
            </a:r>
          </a:p>
          <a:p>
            <a:pPr algn="ctr"/>
            <a:r>
              <a:rPr lang="en-US" sz="1400" b="1" dirty="0"/>
              <a:t>(+Minor formation of secondary product E2)</a:t>
            </a:r>
          </a:p>
        </p:txBody>
      </p:sp>
      <p:graphicFrame>
        <p:nvGraphicFramePr>
          <p:cNvPr id="10" name="Objeto 9">
            <a:extLst>
              <a:ext uri="{FF2B5EF4-FFF2-40B4-BE49-F238E27FC236}">
                <a16:creationId xmlns:a16="http://schemas.microsoft.com/office/drawing/2014/main" id="{AA9B5E87-3EE9-4ADA-9482-B7E8709E340A}"/>
              </a:ext>
            </a:extLst>
          </p:cNvPr>
          <p:cNvGraphicFramePr>
            <a:graphicFrameLocks noChangeAspect="1"/>
          </p:cNvGraphicFramePr>
          <p:nvPr>
            <p:extLst>
              <p:ext uri="{D42A27DB-BD31-4B8C-83A1-F6EECF244321}">
                <p14:modId xmlns:p14="http://schemas.microsoft.com/office/powerpoint/2010/main" val="3647055776"/>
              </p:ext>
            </p:extLst>
          </p:nvPr>
        </p:nvGraphicFramePr>
        <p:xfrm>
          <a:off x="522288" y="4792663"/>
          <a:ext cx="8101012" cy="1357312"/>
        </p:xfrm>
        <a:graphic>
          <a:graphicData uri="http://schemas.openxmlformats.org/presentationml/2006/ole">
            <mc:AlternateContent xmlns:mc="http://schemas.openxmlformats.org/markup-compatibility/2006">
              <mc:Choice xmlns:v="urn:schemas-microsoft-com:vml" Requires="v">
                <p:oleObj spid="_x0000_s14343" name="CS ChemDraw Drawing" r:id="rId8" imgW="6287733" imgH="1052741" progId="ChemDraw.Document.6.0">
                  <p:embed/>
                </p:oleObj>
              </mc:Choice>
              <mc:Fallback>
                <p:oleObj name="CS ChemDraw Drawing" r:id="rId8" imgW="6287733" imgH="1052741" progId="ChemDraw.Document.6.0">
                  <p:embed/>
                  <p:pic>
                    <p:nvPicPr>
                      <p:cNvPr id="4" name="Objeto 3">
                        <a:extLst>
                          <a:ext uri="{FF2B5EF4-FFF2-40B4-BE49-F238E27FC236}">
                            <a16:creationId xmlns:a16="http://schemas.microsoft.com/office/drawing/2014/main" id="{4D19ADAE-4C8F-44B8-BC19-D9D5601C93B3}"/>
                          </a:ext>
                        </a:extLst>
                      </p:cNvPr>
                      <p:cNvPicPr>
                        <a:picLocks noChangeAspect="1" noChangeArrowheads="1"/>
                      </p:cNvPicPr>
                      <p:nvPr/>
                    </p:nvPicPr>
                    <p:blipFill>
                      <a:blip r:embed="rId9"/>
                      <a:srcRect/>
                      <a:stretch>
                        <a:fillRect/>
                      </a:stretch>
                    </p:blipFill>
                    <p:spPr bwMode="auto">
                      <a:xfrm>
                        <a:off x="522288" y="4792663"/>
                        <a:ext cx="8101012" cy="1357312"/>
                      </a:xfrm>
                      <a:prstGeom prst="rect">
                        <a:avLst/>
                      </a:prstGeom>
                      <a:noFill/>
                    </p:spPr>
                  </p:pic>
                </p:oleObj>
              </mc:Fallback>
            </mc:AlternateContent>
          </a:graphicData>
        </a:graphic>
      </p:graphicFrame>
      <p:sp>
        <p:nvSpPr>
          <p:cNvPr id="11" name="CaixaDeTexto 10">
            <a:extLst>
              <a:ext uri="{FF2B5EF4-FFF2-40B4-BE49-F238E27FC236}">
                <a16:creationId xmlns:a16="http://schemas.microsoft.com/office/drawing/2014/main" id="{79366240-5F53-40BF-959D-0CB52D5A1540}"/>
              </a:ext>
            </a:extLst>
          </p:cNvPr>
          <p:cNvSpPr txBox="1"/>
          <p:nvPr/>
        </p:nvSpPr>
        <p:spPr>
          <a:xfrm>
            <a:off x="1066800" y="5620465"/>
            <a:ext cx="2048781" cy="369332"/>
          </a:xfrm>
          <a:prstGeom prst="rect">
            <a:avLst/>
          </a:prstGeom>
          <a:noFill/>
        </p:spPr>
        <p:txBody>
          <a:bodyPr wrap="square" rtlCol="0">
            <a:spAutoFit/>
          </a:bodyPr>
          <a:lstStyle/>
          <a:p>
            <a:pPr algn="ctr"/>
            <a:r>
              <a:rPr lang="en-US" b="1" dirty="0"/>
              <a:t>B3</a:t>
            </a:r>
          </a:p>
        </p:txBody>
      </p:sp>
      <p:sp>
        <p:nvSpPr>
          <p:cNvPr id="12" name="CaixaDeTexto 11">
            <a:extLst>
              <a:ext uri="{FF2B5EF4-FFF2-40B4-BE49-F238E27FC236}">
                <a16:creationId xmlns:a16="http://schemas.microsoft.com/office/drawing/2014/main" id="{D0908750-32C4-4D49-AEE7-AE041F8FDCAB}"/>
              </a:ext>
            </a:extLst>
          </p:cNvPr>
          <p:cNvSpPr txBox="1"/>
          <p:nvPr/>
        </p:nvSpPr>
        <p:spPr>
          <a:xfrm>
            <a:off x="6172200" y="5620465"/>
            <a:ext cx="2048781" cy="369332"/>
          </a:xfrm>
          <a:prstGeom prst="rect">
            <a:avLst/>
          </a:prstGeom>
          <a:noFill/>
        </p:spPr>
        <p:txBody>
          <a:bodyPr wrap="square" rtlCol="0">
            <a:spAutoFit/>
          </a:bodyPr>
          <a:lstStyle/>
          <a:p>
            <a:pPr algn="ctr"/>
            <a:r>
              <a:rPr lang="en-US" b="1" dirty="0"/>
              <a:t>D2</a:t>
            </a:r>
          </a:p>
        </p:txBody>
      </p:sp>
      <p:sp>
        <p:nvSpPr>
          <p:cNvPr id="13" name="Sinal de Multiplicação 12">
            <a:extLst>
              <a:ext uri="{FF2B5EF4-FFF2-40B4-BE49-F238E27FC236}">
                <a16:creationId xmlns:a16="http://schemas.microsoft.com/office/drawing/2014/main" id="{A37B2CEE-16EF-411E-AF1D-E743E6366BA1}"/>
              </a:ext>
            </a:extLst>
          </p:cNvPr>
          <p:cNvSpPr>
            <a:spLocks noChangeAspect="1"/>
          </p:cNvSpPr>
          <p:nvPr/>
        </p:nvSpPr>
        <p:spPr>
          <a:xfrm>
            <a:off x="5266419" y="1219200"/>
            <a:ext cx="3513362" cy="1469775"/>
          </a:xfrm>
          <a:prstGeom prst="mathMultiply">
            <a:avLst>
              <a:gd name="adj1" fmla="val 4746"/>
            </a:avLst>
          </a:prstGeom>
          <a:solidFill>
            <a:srgbClr val="FF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ixaDeTexto 13">
            <a:extLst>
              <a:ext uri="{FF2B5EF4-FFF2-40B4-BE49-F238E27FC236}">
                <a16:creationId xmlns:a16="http://schemas.microsoft.com/office/drawing/2014/main" id="{329FE826-C3D7-4C56-94E1-E7A001C828DB}"/>
              </a:ext>
            </a:extLst>
          </p:cNvPr>
          <p:cNvSpPr txBox="1"/>
          <p:nvPr/>
        </p:nvSpPr>
        <p:spPr>
          <a:xfrm>
            <a:off x="6172200" y="2314734"/>
            <a:ext cx="2717800" cy="523220"/>
          </a:xfrm>
          <a:prstGeom prst="rect">
            <a:avLst/>
          </a:prstGeom>
          <a:noFill/>
        </p:spPr>
        <p:txBody>
          <a:bodyPr wrap="square" rtlCol="0">
            <a:spAutoFit/>
          </a:bodyPr>
          <a:lstStyle/>
          <a:p>
            <a:pPr algn="ctr"/>
            <a:r>
              <a:rPr lang="en-US" sz="1400" b="1" dirty="0"/>
              <a:t>(only secondary product E1 was formed)</a:t>
            </a:r>
          </a:p>
        </p:txBody>
      </p:sp>
    </p:spTree>
    <p:extLst>
      <p:ext uri="{BB962C8B-B14F-4D97-AF65-F5344CB8AC3E}">
        <p14:creationId xmlns:p14="http://schemas.microsoft.com/office/powerpoint/2010/main" val="203905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4E4F2F-1E55-44A4-8832-84E477F385C3}"/>
              </a:ext>
            </a:extLst>
          </p:cNvPr>
          <p:cNvSpPr txBox="1"/>
          <p:nvPr/>
        </p:nvSpPr>
        <p:spPr>
          <a:xfrm>
            <a:off x="381000" y="1295400"/>
            <a:ext cx="8382000" cy="4832092"/>
          </a:xfrm>
          <a:prstGeom prst="rect">
            <a:avLst/>
          </a:prstGeom>
          <a:noFill/>
        </p:spPr>
        <p:txBody>
          <a:bodyPr wrap="square" rtlCol="0">
            <a:spAutoFit/>
          </a:bodyPr>
          <a:lstStyle/>
          <a:p>
            <a:pPr algn="just"/>
            <a:r>
              <a:rPr lang="fr-FR" sz="1600" b="1" dirty="0"/>
              <a:t>Abstract: </a:t>
            </a:r>
            <a:r>
              <a:rPr lang="en-GB" sz="1600" dirty="0"/>
              <a:t>Despite the efforts made to stop the tuberculosis (TB) epidemic, it still remains one of the leading causes of death from an infectious disease. Previous work in the group uncovered a new family of amides which showed promising activities against Mycobacterium tuberculosis. A closer look at the literature showed that these compounds are structurally related to the DNB family of inhibitors of DprE1, an essential epimerase for the formation of a vital precursor of the arabinogalactan biosynthesis, one of the components of the mycobacterial cell wall. Following those results, we decided to study a wide range of substituted amides and determine their activity, focusing on unexplored structures related to the dinitrobenzamides (DNB) found in the literature. To synthesize our library of compounds we started from 3,5-dinitrobenzoic acid to form the nitroaromatic core that is characteristic of the DNB’s, to which we then added linear or cyclic amine moieties. Additionally, the impact of terminal aromatic moieties was also assessed for some derivatives, via an ether, ester or amide bond. In order to obtain the desired derivatives, multiple synthetic approaches were used, mainly focused in nucleophilic addition/elimination reactions, SN2 reactions and Mitsunobu reactions. The most interesting compounds exhibited activities in the 100-200 nM range, and we’re currently developing an extended family of compounds based in those structures. Additionally, computational studies were performed aimed at further understanding their interactions with DprE1 and comparing it to known DNB’s. </a:t>
            </a:r>
            <a:endParaRPr lang="fr-FR" sz="1600" dirty="0"/>
          </a:p>
          <a:p>
            <a:endParaRPr lang="en-US" sz="1600" dirty="0"/>
          </a:p>
          <a:p>
            <a:r>
              <a:rPr lang="fr-FR" sz="1600" b="1" dirty="0"/>
              <a:t>Keywords: </a:t>
            </a:r>
            <a:r>
              <a:rPr lang="en-US" dirty="0"/>
              <a:t>Tuberculosis; DprE1; DNB; TB; Nitrobenzamides</a:t>
            </a:r>
            <a:endParaRPr lang="fr-FR" sz="1600" b="1" dirty="0"/>
          </a:p>
        </p:txBody>
      </p:sp>
    </p:spTree>
    <p:extLst>
      <p:ext uri="{BB962C8B-B14F-4D97-AF65-F5344CB8AC3E}">
        <p14:creationId xmlns:p14="http://schemas.microsoft.com/office/powerpoint/2010/main" val="49836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95520C9C-0796-5319-A19C-269981B34720}"/>
              </a:ext>
            </a:extLst>
          </p:cNvPr>
          <p:cNvSpPr txBox="1"/>
          <p:nvPr/>
        </p:nvSpPr>
        <p:spPr>
          <a:xfrm>
            <a:off x="828192" y="1019971"/>
            <a:ext cx="1838808" cy="369332"/>
          </a:xfrm>
          <a:prstGeom prst="rect">
            <a:avLst/>
          </a:prstGeom>
          <a:noFill/>
        </p:spPr>
        <p:txBody>
          <a:bodyPr wrap="square" rtlCol="0">
            <a:spAutoFit/>
          </a:bodyPr>
          <a:lstStyle/>
          <a:p>
            <a:r>
              <a:rPr lang="en-US" b="1" dirty="0"/>
              <a:t>Normal reaction:</a:t>
            </a:r>
          </a:p>
        </p:txBody>
      </p:sp>
      <p:graphicFrame>
        <p:nvGraphicFramePr>
          <p:cNvPr id="9" name="Objeto 8">
            <a:extLst>
              <a:ext uri="{FF2B5EF4-FFF2-40B4-BE49-F238E27FC236}">
                <a16:creationId xmlns:a16="http://schemas.microsoft.com/office/drawing/2014/main" id="{DF34D76F-59F4-430D-A1D9-023959CF0B92}"/>
              </a:ext>
            </a:extLst>
          </p:cNvPr>
          <p:cNvGraphicFramePr>
            <a:graphicFrameLocks noChangeAspect="1"/>
          </p:cNvGraphicFramePr>
          <p:nvPr>
            <p:extLst>
              <p:ext uri="{D42A27DB-BD31-4B8C-83A1-F6EECF244321}">
                <p14:modId xmlns:p14="http://schemas.microsoft.com/office/powerpoint/2010/main" val="3070169171"/>
              </p:ext>
            </p:extLst>
          </p:nvPr>
        </p:nvGraphicFramePr>
        <p:xfrm>
          <a:off x="527050" y="1402033"/>
          <a:ext cx="8093075" cy="2206625"/>
        </p:xfrm>
        <a:graphic>
          <a:graphicData uri="http://schemas.openxmlformats.org/presentationml/2006/ole">
            <mc:AlternateContent xmlns:mc="http://schemas.openxmlformats.org/markup-compatibility/2006">
              <mc:Choice xmlns:v="urn:schemas-microsoft-com:vml" Requires="v">
                <p:oleObj spid="_x0000_s15365" name="CS ChemDraw Drawing" r:id="rId4" imgW="5844220" imgH="1622841" progId="ChemDraw.Document.6.0">
                  <p:embed/>
                </p:oleObj>
              </mc:Choice>
              <mc:Fallback>
                <p:oleObj name="CS ChemDraw Drawing" r:id="rId4" imgW="5844220" imgH="1622841" progId="ChemDraw.Document.6.0">
                  <p:embed/>
                  <p:pic>
                    <p:nvPicPr>
                      <p:cNvPr id="4" name="Objeto 3">
                        <a:extLst>
                          <a:ext uri="{FF2B5EF4-FFF2-40B4-BE49-F238E27FC236}">
                            <a16:creationId xmlns:a16="http://schemas.microsoft.com/office/drawing/2014/main" id="{8BDF7B30-1FC1-4D52-A36C-A46A3B70B4D4}"/>
                          </a:ext>
                        </a:extLst>
                      </p:cNvPr>
                      <p:cNvPicPr>
                        <a:picLocks noChangeAspect="1" noChangeArrowheads="1"/>
                      </p:cNvPicPr>
                      <p:nvPr/>
                    </p:nvPicPr>
                    <p:blipFill>
                      <a:blip r:embed="rId5"/>
                      <a:srcRect/>
                      <a:stretch>
                        <a:fillRect/>
                      </a:stretch>
                    </p:blipFill>
                    <p:spPr bwMode="auto">
                      <a:xfrm>
                        <a:off x="527050" y="1402033"/>
                        <a:ext cx="8093075" cy="2206625"/>
                      </a:xfrm>
                      <a:prstGeom prst="rect">
                        <a:avLst/>
                      </a:prstGeom>
                      <a:noFill/>
                    </p:spPr>
                  </p:pic>
                </p:oleObj>
              </mc:Fallback>
            </mc:AlternateContent>
          </a:graphicData>
        </a:graphic>
      </p:graphicFrame>
      <p:sp>
        <p:nvSpPr>
          <p:cNvPr id="2" name="Retângulo 1">
            <a:extLst>
              <a:ext uri="{FF2B5EF4-FFF2-40B4-BE49-F238E27FC236}">
                <a16:creationId xmlns:a16="http://schemas.microsoft.com/office/drawing/2014/main" id="{BA6CE7ED-70EB-424A-B67F-1BF0D7F5C585}"/>
              </a:ext>
            </a:extLst>
          </p:cNvPr>
          <p:cNvSpPr/>
          <p:nvPr/>
        </p:nvSpPr>
        <p:spPr>
          <a:xfrm>
            <a:off x="228600" y="1389303"/>
            <a:ext cx="8839200" cy="224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to 6">
            <a:extLst>
              <a:ext uri="{FF2B5EF4-FFF2-40B4-BE49-F238E27FC236}">
                <a16:creationId xmlns:a16="http://schemas.microsoft.com/office/drawing/2014/main" id="{5DF25109-EE3F-490E-8CBD-1CA9C0C3CA3F}"/>
              </a:ext>
            </a:extLst>
          </p:cNvPr>
          <p:cNvGraphicFramePr>
            <a:graphicFrameLocks noChangeAspect="1"/>
          </p:cNvGraphicFramePr>
          <p:nvPr>
            <p:extLst>
              <p:ext uri="{D42A27DB-BD31-4B8C-83A1-F6EECF244321}">
                <p14:modId xmlns:p14="http://schemas.microsoft.com/office/powerpoint/2010/main" val="3479385144"/>
              </p:ext>
            </p:extLst>
          </p:nvPr>
        </p:nvGraphicFramePr>
        <p:xfrm>
          <a:off x="1411288" y="4079875"/>
          <a:ext cx="6554787" cy="2058988"/>
        </p:xfrm>
        <a:graphic>
          <a:graphicData uri="http://schemas.openxmlformats.org/presentationml/2006/ole">
            <mc:AlternateContent xmlns:mc="http://schemas.openxmlformats.org/markup-compatibility/2006">
              <mc:Choice xmlns:v="urn:schemas-microsoft-com:vml" Requires="v">
                <p:oleObj spid="_x0000_s15366" name="CS ChemDraw Drawing" r:id="rId6" imgW="5045735" imgH="1582891" progId="ChemDraw.Document.6.0">
                  <p:embed/>
                </p:oleObj>
              </mc:Choice>
              <mc:Fallback>
                <p:oleObj name="CS ChemDraw Drawing" r:id="rId6" imgW="5045735" imgH="1582891" progId="ChemDraw.Document.6.0">
                  <p:embed/>
                  <p:pic>
                    <p:nvPicPr>
                      <p:cNvPr id="7" name="Objeto 6">
                        <a:extLst>
                          <a:ext uri="{FF2B5EF4-FFF2-40B4-BE49-F238E27FC236}">
                            <a16:creationId xmlns:a16="http://schemas.microsoft.com/office/drawing/2014/main" id="{86F674CF-C045-404C-9115-AB4081D5A43F}"/>
                          </a:ext>
                        </a:extLst>
                      </p:cNvPr>
                      <p:cNvPicPr>
                        <a:picLocks noChangeAspect="1" noChangeArrowheads="1"/>
                      </p:cNvPicPr>
                      <p:nvPr/>
                    </p:nvPicPr>
                    <p:blipFill>
                      <a:blip r:embed="rId7"/>
                      <a:srcRect/>
                      <a:stretch>
                        <a:fillRect/>
                      </a:stretch>
                    </p:blipFill>
                    <p:spPr bwMode="auto">
                      <a:xfrm>
                        <a:off x="1411288" y="4079875"/>
                        <a:ext cx="6554787" cy="2058988"/>
                      </a:xfrm>
                      <a:prstGeom prst="rect">
                        <a:avLst/>
                      </a:prstGeom>
                      <a:noFill/>
                    </p:spPr>
                  </p:pic>
                </p:oleObj>
              </mc:Fallback>
            </mc:AlternateContent>
          </a:graphicData>
        </a:graphic>
      </p:graphicFrame>
      <p:graphicFrame>
        <p:nvGraphicFramePr>
          <p:cNvPr id="4" name="Objeto 3">
            <a:extLst>
              <a:ext uri="{FF2B5EF4-FFF2-40B4-BE49-F238E27FC236}">
                <a16:creationId xmlns:a16="http://schemas.microsoft.com/office/drawing/2014/main" id="{8BDF7B30-1FC1-4D52-A36C-A46A3B70B4D4}"/>
              </a:ext>
            </a:extLst>
          </p:cNvPr>
          <p:cNvGraphicFramePr>
            <a:graphicFrameLocks noChangeAspect="1"/>
          </p:cNvGraphicFramePr>
          <p:nvPr>
            <p:extLst>
              <p:ext uri="{D42A27DB-BD31-4B8C-83A1-F6EECF244321}">
                <p14:modId xmlns:p14="http://schemas.microsoft.com/office/powerpoint/2010/main" val="4001725533"/>
              </p:ext>
            </p:extLst>
          </p:nvPr>
        </p:nvGraphicFramePr>
        <p:xfrm>
          <a:off x="1504950" y="1651000"/>
          <a:ext cx="6132513" cy="1708150"/>
        </p:xfrm>
        <a:graphic>
          <a:graphicData uri="http://schemas.openxmlformats.org/presentationml/2006/ole">
            <mc:AlternateContent xmlns:mc="http://schemas.openxmlformats.org/markup-compatibility/2006">
              <mc:Choice xmlns:v="urn:schemas-microsoft-com:vml" Requires="v">
                <p:oleObj spid="_x0000_s15367" name="CS ChemDraw Drawing" r:id="rId8" imgW="4426760" imgH="1256811" progId="ChemDraw.Document.6.0">
                  <p:embed/>
                </p:oleObj>
              </mc:Choice>
              <mc:Fallback>
                <p:oleObj name="CS ChemDraw Drawing" r:id="rId8" imgW="4426760" imgH="1256811" progId="ChemDraw.Document.6.0">
                  <p:embed/>
                  <p:pic>
                    <p:nvPicPr>
                      <p:cNvPr id="4" name="Objeto 3">
                        <a:extLst>
                          <a:ext uri="{FF2B5EF4-FFF2-40B4-BE49-F238E27FC236}">
                            <a16:creationId xmlns:a16="http://schemas.microsoft.com/office/drawing/2014/main" id="{95751EC1-8F38-467B-89F7-9336D9D6615A}"/>
                          </a:ext>
                        </a:extLst>
                      </p:cNvPr>
                      <p:cNvPicPr>
                        <a:picLocks noChangeAspect="1" noChangeArrowheads="1"/>
                      </p:cNvPicPr>
                      <p:nvPr/>
                    </p:nvPicPr>
                    <p:blipFill>
                      <a:blip r:embed="rId9"/>
                      <a:srcRect/>
                      <a:stretch>
                        <a:fillRect/>
                      </a:stretch>
                    </p:blipFill>
                    <p:spPr bwMode="auto">
                      <a:xfrm>
                        <a:off x="1504950" y="1651000"/>
                        <a:ext cx="6132513" cy="1708150"/>
                      </a:xfrm>
                      <a:prstGeom prst="rect">
                        <a:avLst/>
                      </a:prstGeom>
                      <a:noFill/>
                    </p:spPr>
                  </p:pic>
                </p:oleObj>
              </mc:Fallback>
            </mc:AlternateContent>
          </a:graphicData>
        </a:graphic>
      </p:graphicFrame>
      <p:sp>
        <p:nvSpPr>
          <p:cNvPr id="5" name="CaixaDeTexto 4">
            <a:extLst>
              <a:ext uri="{FF2B5EF4-FFF2-40B4-BE49-F238E27FC236}">
                <a16:creationId xmlns:a16="http://schemas.microsoft.com/office/drawing/2014/main" id="{35810D90-DCD0-46F4-8890-6F7EED2ED668}"/>
              </a:ext>
            </a:extLst>
          </p:cNvPr>
          <p:cNvSpPr txBox="1"/>
          <p:nvPr/>
        </p:nvSpPr>
        <p:spPr>
          <a:xfrm>
            <a:off x="7019019" y="2654519"/>
            <a:ext cx="2048781" cy="646331"/>
          </a:xfrm>
          <a:prstGeom prst="rect">
            <a:avLst/>
          </a:prstGeom>
          <a:noFill/>
        </p:spPr>
        <p:txBody>
          <a:bodyPr wrap="square" rtlCol="0">
            <a:spAutoFit/>
          </a:bodyPr>
          <a:lstStyle/>
          <a:p>
            <a:r>
              <a:rPr lang="en-US" b="1" dirty="0"/>
              <a:t>E1: n=1</a:t>
            </a:r>
            <a:endParaRPr lang="en-US" b="1" baseline="-25000" dirty="0"/>
          </a:p>
          <a:p>
            <a:r>
              <a:rPr lang="en-US" b="1" dirty="0"/>
              <a:t>E2: n=2</a:t>
            </a:r>
          </a:p>
        </p:txBody>
      </p:sp>
      <p:cxnSp>
        <p:nvCxnSpPr>
          <p:cNvPr id="6" name="Conexão reta 5">
            <a:extLst>
              <a:ext uri="{FF2B5EF4-FFF2-40B4-BE49-F238E27FC236}">
                <a16:creationId xmlns:a16="http://schemas.microsoft.com/office/drawing/2014/main" id="{CCB27FE4-E90B-4DCA-ACB0-4D48B2B309CE}"/>
              </a:ext>
            </a:extLst>
          </p:cNvPr>
          <p:cNvCxnSpPr/>
          <p:nvPr/>
        </p:nvCxnSpPr>
        <p:spPr>
          <a:xfrm>
            <a:off x="793215" y="3693997"/>
            <a:ext cx="7557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114CFA00-C173-4798-8D31-D398494010EE}"/>
              </a:ext>
            </a:extLst>
          </p:cNvPr>
          <p:cNvSpPr/>
          <p:nvPr/>
        </p:nvSpPr>
        <p:spPr>
          <a:xfrm>
            <a:off x="6812071" y="5551247"/>
            <a:ext cx="407484" cy="369332"/>
          </a:xfrm>
          <a:prstGeom prst="rect">
            <a:avLst/>
          </a:prstGeom>
        </p:spPr>
        <p:txBody>
          <a:bodyPr wrap="none">
            <a:spAutoFit/>
          </a:bodyPr>
          <a:lstStyle/>
          <a:p>
            <a:r>
              <a:rPr lang="en-US" b="1" dirty="0"/>
              <a:t>F1</a:t>
            </a:r>
            <a:endParaRPr lang="en-US" dirty="0"/>
          </a:p>
        </p:txBody>
      </p:sp>
      <p:sp>
        <p:nvSpPr>
          <p:cNvPr id="11" name="CaixaDeTexto 10">
            <a:extLst>
              <a:ext uri="{FF2B5EF4-FFF2-40B4-BE49-F238E27FC236}">
                <a16:creationId xmlns:a16="http://schemas.microsoft.com/office/drawing/2014/main" id="{ACD28A9D-B3CA-4D78-B820-C111DD7F63E0}"/>
              </a:ext>
            </a:extLst>
          </p:cNvPr>
          <p:cNvSpPr txBox="1"/>
          <p:nvPr/>
        </p:nvSpPr>
        <p:spPr>
          <a:xfrm>
            <a:off x="828192" y="3779337"/>
            <a:ext cx="4267200" cy="369332"/>
          </a:xfrm>
          <a:prstGeom prst="rect">
            <a:avLst/>
          </a:prstGeom>
          <a:noFill/>
        </p:spPr>
        <p:txBody>
          <a:bodyPr wrap="square" rtlCol="0">
            <a:spAutoFit/>
          </a:bodyPr>
          <a:lstStyle/>
          <a:p>
            <a:r>
              <a:rPr lang="en-US" b="1" dirty="0"/>
              <a:t>F1 product formation:</a:t>
            </a:r>
          </a:p>
        </p:txBody>
      </p:sp>
      <p:sp>
        <p:nvSpPr>
          <p:cNvPr id="12" name="CaixaDeTexto 11">
            <a:extLst>
              <a:ext uri="{FF2B5EF4-FFF2-40B4-BE49-F238E27FC236}">
                <a16:creationId xmlns:a16="http://schemas.microsoft.com/office/drawing/2014/main" id="{6AB901D1-7092-4C0C-996A-F88A575ECF01}"/>
              </a:ext>
            </a:extLst>
          </p:cNvPr>
          <p:cNvSpPr txBox="1"/>
          <p:nvPr/>
        </p:nvSpPr>
        <p:spPr>
          <a:xfrm>
            <a:off x="2819400" y="2779677"/>
            <a:ext cx="1661431" cy="738664"/>
          </a:xfrm>
          <a:prstGeom prst="rect">
            <a:avLst/>
          </a:prstGeom>
          <a:noFill/>
        </p:spPr>
        <p:txBody>
          <a:bodyPr wrap="square" rtlCol="0">
            <a:spAutoFit/>
          </a:bodyPr>
          <a:lstStyle/>
          <a:p>
            <a:pPr algn="ctr"/>
            <a:r>
              <a:rPr lang="en-US" sz="1400" b="1" dirty="0"/>
              <a:t>(Mitsunobu reaction intermediary)</a:t>
            </a:r>
          </a:p>
        </p:txBody>
      </p:sp>
      <p:sp>
        <p:nvSpPr>
          <p:cNvPr id="3" name="Retângulo 2">
            <a:extLst>
              <a:ext uri="{FF2B5EF4-FFF2-40B4-BE49-F238E27FC236}">
                <a16:creationId xmlns:a16="http://schemas.microsoft.com/office/drawing/2014/main" id="{FB211422-BCE3-4B58-950A-335671A3C5E6}"/>
              </a:ext>
            </a:extLst>
          </p:cNvPr>
          <p:cNvSpPr/>
          <p:nvPr/>
        </p:nvSpPr>
        <p:spPr>
          <a:xfrm>
            <a:off x="6209695" y="3304670"/>
            <a:ext cx="1612236" cy="307777"/>
          </a:xfrm>
          <a:prstGeom prst="rect">
            <a:avLst/>
          </a:prstGeom>
        </p:spPr>
        <p:txBody>
          <a:bodyPr wrap="none">
            <a:spAutoFit/>
          </a:bodyPr>
          <a:lstStyle/>
          <a:p>
            <a:r>
              <a:rPr lang="en-US" sz="1400" b="1" dirty="0"/>
              <a:t>secondary product </a:t>
            </a:r>
            <a:endParaRPr lang="en-US" sz="1400" dirty="0"/>
          </a:p>
        </p:txBody>
      </p:sp>
      <p:sp>
        <p:nvSpPr>
          <p:cNvPr id="14" name="Retângulo 13">
            <a:extLst>
              <a:ext uri="{FF2B5EF4-FFF2-40B4-BE49-F238E27FC236}">
                <a16:creationId xmlns:a16="http://schemas.microsoft.com/office/drawing/2014/main" id="{4EB0E6A6-2507-C499-F122-7093C51D3FE4}"/>
              </a:ext>
            </a:extLst>
          </p:cNvPr>
          <p:cNvSpPr/>
          <p:nvPr/>
        </p:nvSpPr>
        <p:spPr>
          <a:xfrm>
            <a:off x="914400" y="1070182"/>
            <a:ext cx="3124200" cy="439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a:extLst>
              <a:ext uri="{FF2B5EF4-FFF2-40B4-BE49-F238E27FC236}">
                <a16:creationId xmlns:a16="http://schemas.microsoft.com/office/drawing/2014/main" id="{5CE8DCBF-977C-4DE8-B220-BD2F0A9448F8}"/>
              </a:ext>
            </a:extLst>
          </p:cNvPr>
          <p:cNvSpPr txBox="1"/>
          <p:nvPr/>
        </p:nvSpPr>
        <p:spPr>
          <a:xfrm>
            <a:off x="828192" y="1031645"/>
            <a:ext cx="4267200" cy="369332"/>
          </a:xfrm>
          <a:prstGeom prst="rect">
            <a:avLst/>
          </a:prstGeom>
          <a:noFill/>
        </p:spPr>
        <p:txBody>
          <a:bodyPr wrap="square" rtlCol="0">
            <a:spAutoFit/>
          </a:bodyPr>
          <a:lstStyle/>
          <a:p>
            <a:r>
              <a:rPr lang="en-US" b="1" dirty="0"/>
              <a:t>Secondary product formation:</a:t>
            </a:r>
          </a:p>
        </p:txBody>
      </p:sp>
    </p:spTree>
    <p:extLst>
      <p:ext uri="{BB962C8B-B14F-4D97-AF65-F5344CB8AC3E}">
        <p14:creationId xmlns:p14="http://schemas.microsoft.com/office/powerpoint/2010/main" val="341028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5" grpId="0"/>
      <p:bldP spid="8" grpId="0"/>
      <p:bldP spid="11" grpId="0"/>
      <p:bldP spid="12" grpId="0"/>
      <p:bldP spid="3" grpId="0"/>
      <p:bldP spid="14"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60B24A45-8889-4AED-9AEB-C01CA5DD976A}"/>
              </a:ext>
            </a:extLst>
          </p:cNvPr>
          <p:cNvGraphicFramePr>
            <a:graphicFrameLocks noGrp="1"/>
          </p:cNvGraphicFramePr>
          <p:nvPr>
            <p:extLst>
              <p:ext uri="{D42A27DB-BD31-4B8C-83A1-F6EECF244321}">
                <p14:modId xmlns:p14="http://schemas.microsoft.com/office/powerpoint/2010/main" val="1053323096"/>
              </p:ext>
            </p:extLst>
          </p:nvPr>
        </p:nvGraphicFramePr>
        <p:xfrm>
          <a:off x="518848" y="1973851"/>
          <a:ext cx="5881952" cy="4319998"/>
        </p:xfrm>
        <a:graphic>
          <a:graphicData uri="http://schemas.openxmlformats.org/drawingml/2006/table">
            <a:tbl>
              <a:tblPr firstRow="1" firstCol="1" bandRow="1"/>
              <a:tblGrid>
                <a:gridCol w="1640937">
                  <a:extLst>
                    <a:ext uri="{9D8B030D-6E8A-4147-A177-3AD203B41FA5}">
                      <a16:colId xmlns:a16="http://schemas.microsoft.com/office/drawing/2014/main" val="3735406750"/>
                    </a:ext>
                  </a:extLst>
                </a:gridCol>
                <a:gridCol w="1282704">
                  <a:extLst>
                    <a:ext uri="{9D8B030D-6E8A-4147-A177-3AD203B41FA5}">
                      <a16:colId xmlns:a16="http://schemas.microsoft.com/office/drawing/2014/main" val="913963707"/>
                    </a:ext>
                  </a:extLst>
                </a:gridCol>
                <a:gridCol w="849359">
                  <a:extLst>
                    <a:ext uri="{9D8B030D-6E8A-4147-A177-3AD203B41FA5}">
                      <a16:colId xmlns:a16="http://schemas.microsoft.com/office/drawing/2014/main" val="1559998980"/>
                    </a:ext>
                  </a:extLst>
                </a:gridCol>
                <a:gridCol w="1054476">
                  <a:extLst>
                    <a:ext uri="{9D8B030D-6E8A-4147-A177-3AD203B41FA5}">
                      <a16:colId xmlns:a16="http://schemas.microsoft.com/office/drawing/2014/main" val="1006026085"/>
                    </a:ext>
                  </a:extLst>
                </a:gridCol>
                <a:gridCol w="1054476">
                  <a:extLst>
                    <a:ext uri="{9D8B030D-6E8A-4147-A177-3AD203B41FA5}">
                      <a16:colId xmlns:a16="http://schemas.microsoft.com/office/drawing/2014/main" val="1470693984"/>
                    </a:ext>
                  </a:extLst>
                </a:gridCol>
              </a:tblGrid>
              <a:tr h="553993">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Compound</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R</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X</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MIC (</a:t>
                      </a:r>
                      <a:r>
                        <a:rPr lang="el-GR" sz="1600" b="1" dirty="0">
                          <a:solidFill>
                            <a:srgbClr val="000000"/>
                          </a:solidFill>
                          <a:effectLst/>
                          <a:latin typeface="+mn-lt"/>
                          <a:ea typeface="Times New Roman" panose="02020603050405020304" pitchFamily="18" charset="0"/>
                          <a:cs typeface="Arial" panose="020B0604020202020204" pitchFamily="34" charset="0"/>
                        </a:rPr>
                        <a:t>μ</a:t>
                      </a:r>
                      <a:r>
                        <a:rPr lang="pt-PT" sz="1600" b="1" dirty="0">
                          <a:solidFill>
                            <a:srgbClr val="000000"/>
                          </a:solidFill>
                          <a:effectLst/>
                          <a:latin typeface="+mn-lt"/>
                          <a:ea typeface="Times New Roman" panose="02020603050405020304" pitchFamily="18" charset="0"/>
                          <a:cs typeface="Arial" panose="020B0604020202020204" pitchFamily="34" charset="0"/>
                        </a:rPr>
                        <a:t>g/</a:t>
                      </a:r>
                      <a:r>
                        <a:rPr lang="pt-PT" sz="1600" b="1" dirty="0" err="1">
                          <a:solidFill>
                            <a:srgbClr val="000000"/>
                          </a:solidFill>
                          <a:effectLst/>
                          <a:latin typeface="+mn-lt"/>
                          <a:ea typeface="Times New Roman" panose="02020603050405020304" pitchFamily="18" charset="0"/>
                          <a:cs typeface="Arial" panose="020B0604020202020204" pitchFamily="34" charset="0"/>
                        </a:rPr>
                        <a:t>mL</a:t>
                      </a:r>
                      <a:r>
                        <a:rPr lang="en-GB" sz="1600" b="1" dirty="0">
                          <a:solidFill>
                            <a:srgbClr val="000000"/>
                          </a:solidFill>
                          <a:effectLst/>
                          <a:latin typeface="+mn-lt"/>
                          <a:ea typeface="Times New Roman" panose="02020603050405020304" pitchFamily="18" charset="0"/>
                          <a:cs typeface="Arial" panose="020B0604020202020204" pitchFamily="34" charset="0"/>
                        </a:rPr>
                        <a:t>)</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MBC (</a:t>
                      </a:r>
                      <a:r>
                        <a:rPr lang="el-GR" sz="1600" b="1" dirty="0">
                          <a:solidFill>
                            <a:srgbClr val="000000"/>
                          </a:solidFill>
                          <a:effectLst/>
                          <a:latin typeface="+mn-lt"/>
                          <a:ea typeface="Times New Roman" panose="02020603050405020304" pitchFamily="18" charset="0"/>
                          <a:cs typeface="Arial" panose="020B0604020202020204" pitchFamily="34" charset="0"/>
                        </a:rPr>
                        <a:t>μ</a:t>
                      </a:r>
                      <a:r>
                        <a:rPr lang="pt-PT" sz="1600" b="1" dirty="0">
                          <a:solidFill>
                            <a:srgbClr val="000000"/>
                          </a:solidFill>
                          <a:effectLst/>
                          <a:latin typeface="+mn-lt"/>
                          <a:ea typeface="Times New Roman" panose="02020603050405020304" pitchFamily="18" charset="0"/>
                          <a:cs typeface="Arial" panose="020B0604020202020204" pitchFamily="34" charset="0"/>
                        </a:rPr>
                        <a:t>g/</a:t>
                      </a:r>
                      <a:r>
                        <a:rPr lang="pt-PT" sz="1600" b="1" dirty="0" err="1">
                          <a:solidFill>
                            <a:srgbClr val="000000"/>
                          </a:solidFill>
                          <a:effectLst/>
                          <a:latin typeface="+mn-lt"/>
                          <a:ea typeface="Times New Roman" panose="02020603050405020304" pitchFamily="18" charset="0"/>
                          <a:cs typeface="Arial" panose="020B0604020202020204" pitchFamily="34" charset="0"/>
                        </a:rPr>
                        <a:t>mL</a:t>
                      </a:r>
                      <a:r>
                        <a:rPr lang="en-GB" sz="1600" b="1" dirty="0">
                          <a:solidFill>
                            <a:srgbClr val="000000"/>
                          </a:solidFill>
                          <a:effectLst/>
                          <a:latin typeface="+mn-lt"/>
                          <a:ea typeface="Times New Roman" panose="02020603050405020304" pitchFamily="18" charset="0"/>
                          <a:cs typeface="Arial" panose="020B0604020202020204" pitchFamily="34" charset="0"/>
                        </a:rPr>
                        <a:t>)</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675251"/>
                  </a:ext>
                </a:extLst>
              </a:tr>
              <a:tr h="418445">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A1</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H</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CH</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&gt;16</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14766692"/>
                  </a:ext>
                </a:extLst>
              </a:tr>
              <a:tr h="418445">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A3</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OH</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CH</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&gt;16</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extLst>
                  <a:ext uri="{0D108BD9-81ED-4DB2-BD59-A6C34878D82A}">
                    <a16:rowId xmlns:a16="http://schemas.microsoft.com/office/drawing/2014/main" val="1410991291"/>
                  </a:ext>
                </a:extLst>
              </a:tr>
              <a:tr h="418445">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A4</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O</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extLst>
                  <a:ext uri="{0D108BD9-81ED-4DB2-BD59-A6C34878D82A}">
                    <a16:rowId xmlns:a16="http://schemas.microsoft.com/office/drawing/2014/main" val="3075363827"/>
                  </a:ext>
                </a:extLst>
              </a:tr>
              <a:tr h="418445">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A5</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Bn</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N</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2</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mn-lt"/>
                        </a:rPr>
                        <a:t>4</a:t>
                      </a:r>
                    </a:p>
                  </a:txBody>
                  <a:tcPr marL="9525" marR="9525" marT="9525" marB="0" anchor="ctr">
                    <a:lnL>
                      <a:noFill/>
                    </a:lnL>
                    <a:lnR>
                      <a:noFill/>
                    </a:lnR>
                    <a:lnT>
                      <a:noFill/>
                    </a:lnT>
                    <a:lnB>
                      <a:noFill/>
                    </a:lnB>
                  </a:tcPr>
                </a:tc>
                <a:extLst>
                  <a:ext uri="{0D108BD9-81ED-4DB2-BD59-A6C34878D82A}">
                    <a16:rowId xmlns:a16="http://schemas.microsoft.com/office/drawing/2014/main" val="2457238285"/>
                  </a:ext>
                </a:extLst>
              </a:tr>
              <a:tr h="418445">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A6</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Bn</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CH</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0.5</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mn-lt"/>
                        </a:rPr>
                        <a:t>2</a:t>
                      </a:r>
                    </a:p>
                  </a:txBody>
                  <a:tcPr marL="9525" marR="9525" marT="9525" marB="0" anchor="ctr">
                    <a:lnL>
                      <a:noFill/>
                    </a:lnL>
                    <a:lnR>
                      <a:noFill/>
                    </a:lnR>
                    <a:lnT>
                      <a:noFill/>
                    </a:lnT>
                    <a:lnB>
                      <a:noFill/>
                    </a:lnB>
                  </a:tcPr>
                </a:tc>
                <a:extLst>
                  <a:ext uri="{0D108BD9-81ED-4DB2-BD59-A6C34878D82A}">
                    <a16:rowId xmlns:a16="http://schemas.microsoft.com/office/drawing/2014/main" val="2193538821"/>
                  </a:ext>
                </a:extLst>
              </a:tr>
              <a:tr h="418445">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A7</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OPh-(4-OMe)</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CH</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2</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fontAlgn="b"/>
                      <a:r>
                        <a:rPr lang="en-GB" sz="1600" b="0" i="0" u="none" strike="noStrike" dirty="0">
                          <a:solidFill>
                            <a:srgbClr val="000000"/>
                          </a:solidFill>
                          <a:effectLst/>
                          <a:latin typeface="+mn-lt"/>
                        </a:rPr>
                        <a:t>4</a:t>
                      </a:r>
                    </a:p>
                  </a:txBody>
                  <a:tcPr marL="68060" marR="68060" marT="0" marB="0" anchor="ctr">
                    <a:lnL>
                      <a:noFill/>
                    </a:lnL>
                    <a:lnR>
                      <a:noFill/>
                    </a:lnR>
                    <a:lnT>
                      <a:noFill/>
                    </a:lnT>
                    <a:lnB>
                      <a:noFill/>
                    </a:lnB>
                  </a:tcPr>
                </a:tc>
                <a:extLst>
                  <a:ext uri="{0D108BD9-81ED-4DB2-BD59-A6C34878D82A}">
                    <a16:rowId xmlns:a16="http://schemas.microsoft.com/office/drawing/2014/main" val="2058072313"/>
                  </a:ext>
                </a:extLst>
              </a:tr>
              <a:tr h="418445">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A8</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Me</a:t>
                      </a:r>
                      <a:r>
                        <a:rPr lang="en-GB" sz="1600" baseline="-25000" dirty="0">
                          <a:solidFill>
                            <a:srgbClr val="000000"/>
                          </a:solidFill>
                          <a:effectLst/>
                          <a:latin typeface="+mn-lt"/>
                          <a:ea typeface="Times New Roman" panose="02020603050405020304" pitchFamily="18" charset="0"/>
                          <a:cs typeface="Arial" panose="020B0604020202020204" pitchFamily="34" charset="0"/>
                        </a:rPr>
                        <a:t>2</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N</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1114232"/>
                  </a:ext>
                </a:extLst>
              </a:tr>
              <a:tr h="418445">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F1</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OMe</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&gt;16</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316288"/>
                  </a:ext>
                </a:extLst>
              </a:tr>
              <a:tr h="418445">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INH</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0.063</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0.125</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105799"/>
                  </a:ext>
                </a:extLst>
              </a:tr>
            </a:tbl>
          </a:graphicData>
        </a:graphic>
      </p:graphicFrame>
      <p:graphicFrame>
        <p:nvGraphicFramePr>
          <p:cNvPr id="5" name="Objeto 4">
            <a:extLst>
              <a:ext uri="{FF2B5EF4-FFF2-40B4-BE49-F238E27FC236}">
                <a16:creationId xmlns:a16="http://schemas.microsoft.com/office/drawing/2014/main" id="{0618D4E6-4E20-43AF-87CE-C0B4EA6FFDA3}"/>
              </a:ext>
            </a:extLst>
          </p:cNvPr>
          <p:cNvGraphicFramePr>
            <a:graphicFrameLocks noChangeAspect="1"/>
          </p:cNvGraphicFramePr>
          <p:nvPr>
            <p:extLst>
              <p:ext uri="{D42A27DB-BD31-4B8C-83A1-F6EECF244321}">
                <p14:modId xmlns:p14="http://schemas.microsoft.com/office/powerpoint/2010/main" val="1611143977"/>
              </p:ext>
            </p:extLst>
          </p:nvPr>
        </p:nvGraphicFramePr>
        <p:xfrm>
          <a:off x="6400800" y="2900363"/>
          <a:ext cx="2112963" cy="1233487"/>
        </p:xfrm>
        <a:graphic>
          <a:graphicData uri="http://schemas.openxmlformats.org/presentationml/2006/ole">
            <mc:AlternateContent xmlns:mc="http://schemas.openxmlformats.org/markup-compatibility/2006">
              <mc:Choice xmlns:v="urn:schemas-microsoft-com:vml" Requires="v">
                <p:oleObj spid="_x0000_s16388" name="CS ChemDraw Drawing" r:id="rId4" imgW="1873930" imgH="1092421" progId="ChemDraw.Document.6.0">
                  <p:embed/>
                </p:oleObj>
              </mc:Choice>
              <mc:Fallback>
                <p:oleObj name="CS ChemDraw Drawing" r:id="rId4" imgW="1873930" imgH="1092421" progId="ChemDraw.Document.6.0">
                  <p:embed/>
                  <p:pic>
                    <p:nvPicPr>
                      <p:cNvPr id="5" name="Objeto 4">
                        <a:extLst>
                          <a:ext uri="{FF2B5EF4-FFF2-40B4-BE49-F238E27FC236}">
                            <a16:creationId xmlns:a16="http://schemas.microsoft.com/office/drawing/2014/main" id="{0618D4E6-4E20-43AF-87CE-C0B4EA6FFDA3}"/>
                          </a:ext>
                        </a:extLst>
                      </p:cNvPr>
                      <p:cNvPicPr>
                        <a:picLocks noChangeAspect="1" noChangeArrowheads="1"/>
                      </p:cNvPicPr>
                      <p:nvPr/>
                    </p:nvPicPr>
                    <p:blipFill>
                      <a:blip r:embed="rId5"/>
                      <a:srcRect/>
                      <a:stretch>
                        <a:fillRect/>
                      </a:stretch>
                    </p:blipFill>
                    <p:spPr bwMode="auto">
                      <a:xfrm>
                        <a:off x="6400800" y="2900363"/>
                        <a:ext cx="2112963" cy="1233487"/>
                      </a:xfrm>
                      <a:prstGeom prst="rect">
                        <a:avLst/>
                      </a:prstGeom>
                      <a:noFill/>
                    </p:spPr>
                  </p:pic>
                </p:oleObj>
              </mc:Fallback>
            </mc:AlternateContent>
          </a:graphicData>
        </a:graphic>
      </p:graphicFrame>
      <p:graphicFrame>
        <p:nvGraphicFramePr>
          <p:cNvPr id="2" name="Objeto 1">
            <a:extLst>
              <a:ext uri="{FF2B5EF4-FFF2-40B4-BE49-F238E27FC236}">
                <a16:creationId xmlns:a16="http://schemas.microsoft.com/office/drawing/2014/main" id="{3322942C-8AD7-4779-9F32-8301391D0B92}"/>
              </a:ext>
            </a:extLst>
          </p:cNvPr>
          <p:cNvGraphicFramePr>
            <a:graphicFrameLocks noChangeAspect="1"/>
          </p:cNvGraphicFramePr>
          <p:nvPr>
            <p:extLst>
              <p:ext uri="{D42A27DB-BD31-4B8C-83A1-F6EECF244321}">
                <p14:modId xmlns:p14="http://schemas.microsoft.com/office/powerpoint/2010/main" val="114592181"/>
              </p:ext>
            </p:extLst>
          </p:nvPr>
        </p:nvGraphicFramePr>
        <p:xfrm>
          <a:off x="6429375" y="4260850"/>
          <a:ext cx="2406650" cy="1347788"/>
        </p:xfrm>
        <a:graphic>
          <a:graphicData uri="http://schemas.openxmlformats.org/presentationml/2006/ole">
            <mc:AlternateContent xmlns:mc="http://schemas.openxmlformats.org/markup-compatibility/2006">
              <mc:Choice xmlns:v="urn:schemas-microsoft-com:vml" Requires="v">
                <p:oleObj spid="_x0000_s16389" name="CS ChemDraw Drawing" r:id="rId6" imgW="2031035" imgH="1176101" progId="ChemDraw.Document.6.0">
                  <p:embed/>
                </p:oleObj>
              </mc:Choice>
              <mc:Fallback>
                <p:oleObj name="CS ChemDraw Drawing" r:id="rId6" imgW="2031035" imgH="1176101" progId="ChemDraw.Document.6.0">
                  <p:embed/>
                  <p:pic>
                    <p:nvPicPr>
                      <p:cNvPr id="0" name=""/>
                      <p:cNvPicPr/>
                      <p:nvPr/>
                    </p:nvPicPr>
                    <p:blipFill>
                      <a:blip r:embed="rId7"/>
                      <a:stretch>
                        <a:fillRect/>
                      </a:stretch>
                    </p:blipFill>
                    <p:spPr>
                      <a:xfrm>
                        <a:off x="6429375" y="4260850"/>
                        <a:ext cx="2406650" cy="1347788"/>
                      </a:xfrm>
                      <a:prstGeom prst="rect">
                        <a:avLst/>
                      </a:prstGeom>
                    </p:spPr>
                  </p:pic>
                </p:oleObj>
              </mc:Fallback>
            </mc:AlternateContent>
          </a:graphicData>
        </a:graphic>
      </p:graphicFrame>
      <p:sp>
        <p:nvSpPr>
          <p:cNvPr id="7" name="Retângulo 6">
            <a:extLst>
              <a:ext uri="{FF2B5EF4-FFF2-40B4-BE49-F238E27FC236}">
                <a16:creationId xmlns:a16="http://schemas.microsoft.com/office/drawing/2014/main" id="{B3501018-A308-4B8A-A656-6F0E5A889A07}"/>
              </a:ext>
            </a:extLst>
          </p:cNvPr>
          <p:cNvSpPr/>
          <p:nvPr/>
        </p:nvSpPr>
        <p:spPr>
          <a:xfrm>
            <a:off x="7543800" y="5181600"/>
            <a:ext cx="296876" cy="369332"/>
          </a:xfrm>
          <a:prstGeom prst="rect">
            <a:avLst/>
          </a:prstGeom>
        </p:spPr>
        <p:txBody>
          <a:bodyPr wrap="none">
            <a:spAutoFit/>
          </a:bodyPr>
          <a:lstStyle/>
          <a:p>
            <a:r>
              <a:rPr lang="en-US" b="1" dirty="0"/>
              <a:t>F</a:t>
            </a:r>
            <a:endParaRPr lang="en-US" dirty="0"/>
          </a:p>
        </p:txBody>
      </p:sp>
      <p:sp>
        <p:nvSpPr>
          <p:cNvPr id="8" name="Retângulo 7">
            <a:extLst>
              <a:ext uri="{FF2B5EF4-FFF2-40B4-BE49-F238E27FC236}">
                <a16:creationId xmlns:a16="http://schemas.microsoft.com/office/drawing/2014/main" id="{DED7B5C6-DD5A-49F5-A24A-FF0092355DF0}"/>
              </a:ext>
            </a:extLst>
          </p:cNvPr>
          <p:cNvSpPr/>
          <p:nvPr/>
        </p:nvSpPr>
        <p:spPr>
          <a:xfrm>
            <a:off x="7505305" y="3749137"/>
            <a:ext cx="324128" cy="369332"/>
          </a:xfrm>
          <a:prstGeom prst="rect">
            <a:avLst/>
          </a:prstGeom>
        </p:spPr>
        <p:txBody>
          <a:bodyPr wrap="none">
            <a:spAutoFit/>
          </a:bodyPr>
          <a:lstStyle/>
          <a:p>
            <a:r>
              <a:rPr lang="en-US" b="1" dirty="0"/>
              <a:t>A</a:t>
            </a:r>
            <a:endParaRPr lang="en-US" dirty="0"/>
          </a:p>
        </p:txBody>
      </p:sp>
      <p:sp>
        <p:nvSpPr>
          <p:cNvPr id="11" name="TextBox 5">
            <a:extLst>
              <a:ext uri="{FF2B5EF4-FFF2-40B4-BE49-F238E27FC236}">
                <a16:creationId xmlns:a16="http://schemas.microsoft.com/office/drawing/2014/main" id="{CC4FB359-A240-4C4D-A75C-F14677357FC0}"/>
              </a:ext>
            </a:extLst>
          </p:cNvPr>
          <p:cNvSpPr txBox="1"/>
          <p:nvPr/>
        </p:nvSpPr>
        <p:spPr>
          <a:xfrm>
            <a:off x="631371" y="1447800"/>
            <a:ext cx="8153400" cy="830997"/>
          </a:xfrm>
          <a:prstGeom prst="rect">
            <a:avLst/>
          </a:prstGeom>
          <a:noFill/>
        </p:spPr>
        <p:txBody>
          <a:bodyPr wrap="square" rtlCol="0">
            <a:spAutoFit/>
          </a:bodyPr>
          <a:lstStyle/>
          <a:p>
            <a:r>
              <a:rPr lang="fr-FR" sz="2400" b="1" dirty="0" err="1"/>
              <a:t>Biological</a:t>
            </a:r>
            <a:r>
              <a:rPr lang="fr-FR" sz="2400" b="1" dirty="0"/>
              <a:t> </a:t>
            </a:r>
            <a:r>
              <a:rPr lang="fr-FR" sz="2400" b="1" dirty="0" err="1"/>
              <a:t>assays</a:t>
            </a:r>
            <a:r>
              <a:rPr lang="fr-FR" sz="2400" b="1" dirty="0"/>
              <a:t> – MIC and MBC</a:t>
            </a:r>
          </a:p>
          <a:p>
            <a:r>
              <a:rPr lang="fr-FR" sz="2400" b="1" dirty="0"/>
              <a:t> </a:t>
            </a:r>
          </a:p>
        </p:txBody>
      </p:sp>
    </p:spTree>
    <p:extLst>
      <p:ext uri="{BB962C8B-B14F-4D97-AF65-F5344CB8AC3E}">
        <p14:creationId xmlns:p14="http://schemas.microsoft.com/office/powerpoint/2010/main" val="349303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60B24A45-8889-4AED-9AEB-C01CA5DD976A}"/>
              </a:ext>
            </a:extLst>
          </p:cNvPr>
          <p:cNvGraphicFramePr>
            <a:graphicFrameLocks noGrp="1"/>
          </p:cNvGraphicFramePr>
          <p:nvPr>
            <p:extLst>
              <p:ext uri="{D42A27DB-BD31-4B8C-83A1-F6EECF244321}">
                <p14:modId xmlns:p14="http://schemas.microsoft.com/office/powerpoint/2010/main" val="1299423986"/>
              </p:ext>
            </p:extLst>
          </p:nvPr>
        </p:nvGraphicFramePr>
        <p:xfrm>
          <a:off x="354408" y="1568597"/>
          <a:ext cx="5299942" cy="4332768"/>
        </p:xfrm>
        <a:graphic>
          <a:graphicData uri="http://schemas.openxmlformats.org/drawingml/2006/table">
            <a:tbl>
              <a:tblPr firstRow="1" firstCol="1" bandRow="1"/>
              <a:tblGrid>
                <a:gridCol w="1069648">
                  <a:extLst>
                    <a:ext uri="{9D8B030D-6E8A-4147-A177-3AD203B41FA5}">
                      <a16:colId xmlns:a16="http://schemas.microsoft.com/office/drawing/2014/main" val="3735406750"/>
                    </a:ext>
                  </a:extLst>
                </a:gridCol>
                <a:gridCol w="914400">
                  <a:extLst>
                    <a:ext uri="{9D8B030D-6E8A-4147-A177-3AD203B41FA5}">
                      <a16:colId xmlns:a16="http://schemas.microsoft.com/office/drawing/2014/main" val="1943954914"/>
                    </a:ext>
                  </a:extLst>
                </a:gridCol>
                <a:gridCol w="404395">
                  <a:extLst>
                    <a:ext uri="{9D8B030D-6E8A-4147-A177-3AD203B41FA5}">
                      <a16:colId xmlns:a16="http://schemas.microsoft.com/office/drawing/2014/main" val="913963707"/>
                    </a:ext>
                  </a:extLst>
                </a:gridCol>
                <a:gridCol w="727875">
                  <a:extLst>
                    <a:ext uri="{9D8B030D-6E8A-4147-A177-3AD203B41FA5}">
                      <a16:colId xmlns:a16="http://schemas.microsoft.com/office/drawing/2014/main" val="1559998980"/>
                    </a:ext>
                  </a:extLst>
                </a:gridCol>
                <a:gridCol w="946237">
                  <a:extLst>
                    <a:ext uri="{9D8B030D-6E8A-4147-A177-3AD203B41FA5}">
                      <a16:colId xmlns:a16="http://schemas.microsoft.com/office/drawing/2014/main" val="1006026085"/>
                    </a:ext>
                  </a:extLst>
                </a:gridCol>
                <a:gridCol w="1237387">
                  <a:extLst>
                    <a:ext uri="{9D8B030D-6E8A-4147-A177-3AD203B41FA5}">
                      <a16:colId xmlns:a16="http://schemas.microsoft.com/office/drawing/2014/main" val="1470693984"/>
                    </a:ext>
                  </a:extLst>
                </a:gridCol>
              </a:tblGrid>
              <a:tr h="576000">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Compound</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R</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X</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n</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MIC (</a:t>
                      </a:r>
                      <a:r>
                        <a:rPr lang="el-GR" sz="1600" b="1" dirty="0">
                          <a:solidFill>
                            <a:srgbClr val="000000"/>
                          </a:solidFill>
                          <a:effectLst/>
                          <a:latin typeface="+mn-lt"/>
                          <a:ea typeface="Times New Roman" panose="02020603050405020304" pitchFamily="18" charset="0"/>
                          <a:cs typeface="Arial" panose="020B0604020202020204" pitchFamily="34" charset="0"/>
                        </a:rPr>
                        <a:t>μ</a:t>
                      </a:r>
                      <a:r>
                        <a:rPr lang="en-GB" sz="1600" b="1" dirty="0">
                          <a:solidFill>
                            <a:srgbClr val="000000"/>
                          </a:solidFill>
                          <a:effectLst/>
                          <a:latin typeface="+mn-lt"/>
                          <a:ea typeface="Times New Roman" panose="02020603050405020304" pitchFamily="18" charset="0"/>
                          <a:cs typeface="Arial" panose="020B0604020202020204" pitchFamily="34" charset="0"/>
                        </a:rPr>
                        <a:t>g/mL)</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mn-lt"/>
                          <a:ea typeface="Times New Roman" panose="02020603050405020304" pitchFamily="18" charset="0"/>
                          <a:cs typeface="Arial" panose="020B0604020202020204" pitchFamily="34" charset="0"/>
                        </a:rPr>
                        <a:t>MBC (</a:t>
                      </a:r>
                      <a:r>
                        <a:rPr lang="el-GR" sz="1600" b="1" dirty="0">
                          <a:solidFill>
                            <a:srgbClr val="000000"/>
                          </a:solidFill>
                          <a:effectLst/>
                          <a:latin typeface="+mn-lt"/>
                          <a:ea typeface="Times New Roman" panose="02020603050405020304" pitchFamily="18" charset="0"/>
                          <a:cs typeface="Arial" panose="020B0604020202020204" pitchFamily="34" charset="0"/>
                        </a:rPr>
                        <a:t>μ</a:t>
                      </a:r>
                      <a:r>
                        <a:rPr lang="en-GB" sz="1600" b="1" dirty="0">
                          <a:solidFill>
                            <a:srgbClr val="000000"/>
                          </a:solidFill>
                          <a:effectLst/>
                          <a:latin typeface="+mn-lt"/>
                          <a:ea typeface="Times New Roman" panose="02020603050405020304" pitchFamily="18" charset="0"/>
                          <a:cs typeface="Arial" panose="020B0604020202020204" pitchFamily="34" charset="0"/>
                        </a:rPr>
                        <a:t>g/mL)</a:t>
                      </a:r>
                      <a:endParaRPr lang="en-GB" sz="1600" b="1"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675251"/>
                  </a:ext>
                </a:extLst>
              </a:tr>
              <a:tr h="313064">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B1</a:t>
                      </a: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OH</a:t>
                      </a: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1</a:t>
                      </a: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16</a:t>
                      </a: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40550926"/>
                  </a:ext>
                </a:extLst>
              </a:tr>
              <a:tr h="313064">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B2</a:t>
                      </a:r>
                    </a:p>
                  </a:txBody>
                  <a:tcPr marL="68060" marR="680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OH</a:t>
                      </a:r>
                    </a:p>
                  </a:txBody>
                  <a:tcPr marL="68060" marR="680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Calibri" panose="020F0502020204030204" pitchFamily="34" charset="0"/>
                          <a:cs typeface="Arial" panose="020B0604020202020204" pitchFamily="34" charset="0"/>
                        </a:rPr>
                        <a:t>-</a:t>
                      </a:r>
                      <a:endPar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16</a:t>
                      </a:r>
                    </a:p>
                  </a:txBody>
                  <a:tcPr marL="68060" marR="6806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361979"/>
                  </a:ext>
                </a:extLst>
              </a:tr>
              <a:tr h="313064">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B3</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OH</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7614424"/>
                  </a:ext>
                </a:extLst>
              </a:tr>
              <a:tr h="313064">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C1</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3,5-NO</a:t>
                      </a:r>
                      <a:r>
                        <a:rPr lang="en-GB" sz="1600" baseline="-250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O</a:t>
                      </a: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1</a:t>
                      </a: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&gt;16</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&gt;16</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410991291"/>
                  </a:ext>
                </a:extLst>
              </a:tr>
              <a:tr h="313064">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C2</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3,5-NO</a:t>
                      </a:r>
                      <a:r>
                        <a:rPr lang="en-GB" sz="1600" baseline="-250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a:noFill/>
                    </a:lnT>
                    <a:lnB>
                      <a:noFill/>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O</a:t>
                      </a:r>
                    </a:p>
                  </a:txBody>
                  <a:tcPr marL="68060" marR="68060" marT="0" marB="0" anchor="ctr">
                    <a:lnL>
                      <a:noFill/>
                    </a:lnL>
                    <a:lnR>
                      <a:noFill/>
                    </a:lnR>
                    <a:lnT>
                      <a:noFill/>
                    </a:lnT>
                    <a:lnB>
                      <a:noFill/>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0.063</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0.25</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extLst>
                  <a:ext uri="{0D108BD9-81ED-4DB2-BD59-A6C34878D82A}">
                    <a16:rowId xmlns:a16="http://schemas.microsoft.com/office/drawing/2014/main" val="3075363827"/>
                  </a:ext>
                </a:extLst>
              </a:tr>
              <a:tr h="313064">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C3</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3,5-NO</a:t>
                      </a:r>
                      <a:r>
                        <a:rPr lang="en-GB" sz="1600" baseline="-250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a:noFill/>
                    </a:lnT>
                    <a:lnB>
                      <a:noFill/>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N</a:t>
                      </a:r>
                    </a:p>
                  </a:txBody>
                  <a:tcPr marL="68060" marR="68060" marT="0" marB="0" anchor="ctr">
                    <a:lnL>
                      <a:noFill/>
                    </a:lnL>
                    <a:lnR>
                      <a:noFill/>
                    </a:lnR>
                    <a:lnT>
                      <a:noFill/>
                    </a:lnT>
                    <a:lnB>
                      <a:noFill/>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0.25</a:t>
                      </a:r>
                    </a:p>
                  </a:txBody>
                  <a:tcPr marL="68060" marR="68060" marT="0" marB="0" anchor="ctr">
                    <a:lnL>
                      <a:noFill/>
                    </a:lnL>
                    <a:lnR>
                      <a:noFill/>
                    </a:lnR>
                    <a:lnT>
                      <a:noFill/>
                    </a:lnT>
                    <a:lnB>
                      <a:noFill/>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a:noFill/>
                    </a:lnT>
                    <a:lnB>
                      <a:noFill/>
                    </a:lnB>
                  </a:tcPr>
                </a:tc>
                <a:extLst>
                  <a:ext uri="{0D108BD9-81ED-4DB2-BD59-A6C34878D82A}">
                    <a16:rowId xmlns:a16="http://schemas.microsoft.com/office/drawing/2014/main" val="4222739808"/>
                  </a:ext>
                </a:extLst>
              </a:tr>
              <a:tr h="313064">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C4</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H</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N</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3792755"/>
                  </a:ext>
                </a:extLst>
              </a:tr>
              <a:tr h="313064">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D1</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OMe</a:t>
                      </a: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0.063</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0.125</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70863267"/>
                  </a:ext>
                </a:extLst>
              </a:tr>
              <a:tr h="313064">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D2</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OMe</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0.063</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Times New Roman" panose="02020603050405020304" pitchFamily="18" charset="0"/>
                          <a:cs typeface="Arial" panose="020B0604020202020204" pitchFamily="34" charset="0"/>
                        </a:rPr>
                        <a:t>0.125</a:t>
                      </a:r>
                      <a:endParaRPr lang="en-GB" sz="1600" dirty="0">
                        <a:solidFill>
                          <a:srgbClr val="000000"/>
                        </a:solidFill>
                        <a:effectLst/>
                        <a:latin typeface="+mn-lt"/>
                        <a:ea typeface="Calibri" panose="020F0502020204030204" pitchFamily="34" charset="0"/>
                        <a:cs typeface="Arial" panose="020B0604020202020204" pitchFamily="34" charset="0"/>
                      </a:endParaRPr>
                    </a:p>
                  </a:txBody>
                  <a:tcPr marL="68060" marR="6806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56504"/>
                  </a:ext>
                </a:extLst>
              </a:tr>
              <a:tr h="313064">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E1</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1</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4</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03852831"/>
                  </a:ext>
                </a:extLst>
              </a:tr>
              <a:tr h="313064">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E2</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2</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16</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&gt;16</a:t>
                      </a:r>
                    </a:p>
                  </a:txBody>
                  <a:tcPr marL="68060" marR="6806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196961"/>
                  </a:ext>
                </a:extLst>
              </a:tr>
              <a:tr h="313064">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INH</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kern="12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0.063</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panose="020B0604020202020204" pitchFamily="34" charset="0"/>
                        </a:rPr>
                        <a:t>0.125</a:t>
                      </a:r>
                    </a:p>
                  </a:txBody>
                  <a:tcPr marL="68060" marR="6806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074390"/>
                  </a:ext>
                </a:extLst>
              </a:tr>
            </a:tbl>
          </a:graphicData>
        </a:graphic>
      </p:graphicFrame>
      <p:graphicFrame>
        <p:nvGraphicFramePr>
          <p:cNvPr id="6" name="Objeto 5">
            <a:extLst>
              <a:ext uri="{FF2B5EF4-FFF2-40B4-BE49-F238E27FC236}">
                <a16:creationId xmlns:a16="http://schemas.microsoft.com/office/drawing/2014/main" id="{7EC8961B-814E-42A0-B150-26129FD99E25}"/>
              </a:ext>
            </a:extLst>
          </p:cNvPr>
          <p:cNvGraphicFramePr>
            <a:graphicFrameLocks noChangeAspect="1"/>
          </p:cNvGraphicFramePr>
          <p:nvPr/>
        </p:nvGraphicFramePr>
        <p:xfrm>
          <a:off x="5963478" y="1219200"/>
          <a:ext cx="3159286" cy="3736975"/>
        </p:xfrm>
        <a:graphic>
          <a:graphicData uri="http://schemas.openxmlformats.org/presentationml/2006/ole">
            <mc:AlternateContent xmlns:mc="http://schemas.openxmlformats.org/markup-compatibility/2006">
              <mc:Choice xmlns:v="urn:schemas-microsoft-com:vml" Requires="v">
                <p:oleObj spid="_x0000_s17412" name="CS ChemDraw Drawing" r:id="rId4" imgW="2447284" imgH="2902596" progId="ChemDraw.Document.6.0">
                  <p:embed/>
                </p:oleObj>
              </mc:Choice>
              <mc:Fallback>
                <p:oleObj name="CS ChemDraw Drawing" r:id="rId4" imgW="2447284" imgH="2902596" progId="ChemDraw.Document.6.0">
                  <p:embed/>
                  <p:pic>
                    <p:nvPicPr>
                      <p:cNvPr id="6" name="Objeto 5">
                        <a:extLst>
                          <a:ext uri="{FF2B5EF4-FFF2-40B4-BE49-F238E27FC236}">
                            <a16:creationId xmlns:a16="http://schemas.microsoft.com/office/drawing/2014/main" id="{7EC8961B-814E-42A0-B150-26129FD99E25}"/>
                          </a:ext>
                        </a:extLst>
                      </p:cNvPr>
                      <p:cNvPicPr>
                        <a:picLocks noChangeAspect="1" noChangeArrowheads="1"/>
                      </p:cNvPicPr>
                      <p:nvPr/>
                    </p:nvPicPr>
                    <p:blipFill>
                      <a:blip r:embed="rId5"/>
                      <a:srcRect/>
                      <a:stretch>
                        <a:fillRect/>
                      </a:stretch>
                    </p:blipFill>
                    <p:spPr bwMode="auto">
                      <a:xfrm>
                        <a:off x="5963478" y="1219200"/>
                        <a:ext cx="3159286" cy="3736975"/>
                      </a:xfrm>
                      <a:prstGeom prst="rect">
                        <a:avLst/>
                      </a:prstGeom>
                      <a:noFill/>
                    </p:spPr>
                  </p:pic>
                </p:oleObj>
              </mc:Fallback>
            </mc:AlternateContent>
          </a:graphicData>
        </a:graphic>
      </p:graphicFrame>
      <p:graphicFrame>
        <p:nvGraphicFramePr>
          <p:cNvPr id="7" name="Objeto 6">
            <a:extLst>
              <a:ext uri="{FF2B5EF4-FFF2-40B4-BE49-F238E27FC236}">
                <a16:creationId xmlns:a16="http://schemas.microsoft.com/office/drawing/2014/main" id="{4411343F-E1DC-49BF-9414-12AB31CDE6FD}"/>
              </a:ext>
            </a:extLst>
          </p:cNvPr>
          <p:cNvGraphicFramePr>
            <a:graphicFrameLocks noChangeAspect="1"/>
          </p:cNvGraphicFramePr>
          <p:nvPr/>
        </p:nvGraphicFramePr>
        <p:xfrm>
          <a:off x="6229350" y="4914900"/>
          <a:ext cx="1893888" cy="1425575"/>
        </p:xfrm>
        <a:graphic>
          <a:graphicData uri="http://schemas.openxmlformats.org/presentationml/2006/ole">
            <mc:AlternateContent xmlns:mc="http://schemas.openxmlformats.org/markup-compatibility/2006">
              <mc:Choice xmlns:v="urn:schemas-microsoft-com:vml" Requires="v">
                <p:oleObj spid="_x0000_s17413" name="CS ChemDraw Drawing" r:id="rId6" imgW="1507080" imgH="1154776" progId="ChemDraw.Document.6.0">
                  <p:embed/>
                </p:oleObj>
              </mc:Choice>
              <mc:Fallback>
                <p:oleObj name="CS ChemDraw Drawing" r:id="rId6" imgW="1507080" imgH="1154776" progId="ChemDraw.Document.6.0">
                  <p:embed/>
                  <p:pic>
                    <p:nvPicPr>
                      <p:cNvPr id="7" name="Objeto 6">
                        <a:extLst>
                          <a:ext uri="{FF2B5EF4-FFF2-40B4-BE49-F238E27FC236}">
                            <a16:creationId xmlns:a16="http://schemas.microsoft.com/office/drawing/2014/main" id="{4411343F-E1DC-49BF-9414-12AB31CDE6FD}"/>
                          </a:ext>
                        </a:extLst>
                      </p:cNvPr>
                      <p:cNvPicPr>
                        <a:picLocks noChangeAspect="1" noChangeArrowheads="1"/>
                      </p:cNvPicPr>
                      <p:nvPr/>
                    </p:nvPicPr>
                    <p:blipFill>
                      <a:blip r:embed="rId7"/>
                      <a:srcRect/>
                      <a:stretch>
                        <a:fillRect/>
                      </a:stretch>
                    </p:blipFill>
                    <p:spPr bwMode="auto">
                      <a:xfrm>
                        <a:off x="6229350" y="4914900"/>
                        <a:ext cx="1893888" cy="1425575"/>
                      </a:xfrm>
                      <a:prstGeom prst="rect">
                        <a:avLst/>
                      </a:prstGeom>
                      <a:noFill/>
                    </p:spPr>
                  </p:pic>
                </p:oleObj>
              </mc:Fallback>
            </mc:AlternateContent>
          </a:graphicData>
        </a:graphic>
      </p:graphicFrame>
      <p:sp>
        <p:nvSpPr>
          <p:cNvPr id="8" name="Retângulo 7">
            <a:extLst>
              <a:ext uri="{FF2B5EF4-FFF2-40B4-BE49-F238E27FC236}">
                <a16:creationId xmlns:a16="http://schemas.microsoft.com/office/drawing/2014/main" id="{BF81BA55-C5EC-425B-B524-20BF8B224F7B}"/>
              </a:ext>
            </a:extLst>
          </p:cNvPr>
          <p:cNvSpPr/>
          <p:nvPr/>
        </p:nvSpPr>
        <p:spPr>
          <a:xfrm>
            <a:off x="7346569" y="1938887"/>
            <a:ext cx="324128" cy="369332"/>
          </a:xfrm>
          <a:prstGeom prst="rect">
            <a:avLst/>
          </a:prstGeom>
        </p:spPr>
        <p:txBody>
          <a:bodyPr wrap="none">
            <a:spAutoFit/>
          </a:bodyPr>
          <a:lstStyle/>
          <a:p>
            <a:r>
              <a:rPr lang="en-US" b="1" dirty="0"/>
              <a:t>B</a:t>
            </a:r>
            <a:endParaRPr lang="en-US" dirty="0"/>
          </a:p>
        </p:txBody>
      </p:sp>
      <p:sp>
        <p:nvSpPr>
          <p:cNvPr id="9" name="Retângulo 8">
            <a:extLst>
              <a:ext uri="{FF2B5EF4-FFF2-40B4-BE49-F238E27FC236}">
                <a16:creationId xmlns:a16="http://schemas.microsoft.com/office/drawing/2014/main" id="{33C258F0-534A-451B-BEAB-925CE78D33CE}"/>
              </a:ext>
            </a:extLst>
          </p:cNvPr>
          <p:cNvSpPr/>
          <p:nvPr/>
        </p:nvSpPr>
        <p:spPr>
          <a:xfrm>
            <a:off x="7381057" y="3258075"/>
            <a:ext cx="306494" cy="369332"/>
          </a:xfrm>
          <a:prstGeom prst="rect">
            <a:avLst/>
          </a:prstGeom>
        </p:spPr>
        <p:txBody>
          <a:bodyPr wrap="none">
            <a:spAutoFit/>
          </a:bodyPr>
          <a:lstStyle/>
          <a:p>
            <a:r>
              <a:rPr lang="en-US" b="1" dirty="0"/>
              <a:t>C</a:t>
            </a:r>
            <a:endParaRPr lang="en-US" dirty="0"/>
          </a:p>
        </p:txBody>
      </p:sp>
      <p:sp>
        <p:nvSpPr>
          <p:cNvPr id="10" name="Retângulo 9">
            <a:extLst>
              <a:ext uri="{FF2B5EF4-FFF2-40B4-BE49-F238E27FC236}">
                <a16:creationId xmlns:a16="http://schemas.microsoft.com/office/drawing/2014/main" id="{586933B2-9284-4DEC-B85A-B098A1C37A49}"/>
              </a:ext>
            </a:extLst>
          </p:cNvPr>
          <p:cNvSpPr/>
          <p:nvPr/>
        </p:nvSpPr>
        <p:spPr>
          <a:xfrm>
            <a:off x="7346569" y="4517489"/>
            <a:ext cx="330540" cy="369332"/>
          </a:xfrm>
          <a:prstGeom prst="rect">
            <a:avLst/>
          </a:prstGeom>
        </p:spPr>
        <p:txBody>
          <a:bodyPr wrap="none">
            <a:spAutoFit/>
          </a:bodyPr>
          <a:lstStyle/>
          <a:p>
            <a:r>
              <a:rPr lang="en-US" b="1" dirty="0"/>
              <a:t>D</a:t>
            </a:r>
            <a:endParaRPr lang="en-US" dirty="0"/>
          </a:p>
        </p:txBody>
      </p:sp>
      <p:sp>
        <p:nvSpPr>
          <p:cNvPr id="11" name="Retângulo 10">
            <a:extLst>
              <a:ext uri="{FF2B5EF4-FFF2-40B4-BE49-F238E27FC236}">
                <a16:creationId xmlns:a16="http://schemas.microsoft.com/office/drawing/2014/main" id="{2A4B7CF6-F763-490E-AE15-C7D4AF484924}"/>
              </a:ext>
            </a:extLst>
          </p:cNvPr>
          <p:cNvSpPr/>
          <p:nvPr/>
        </p:nvSpPr>
        <p:spPr>
          <a:xfrm>
            <a:off x="7381057" y="5721365"/>
            <a:ext cx="296876" cy="369332"/>
          </a:xfrm>
          <a:prstGeom prst="rect">
            <a:avLst/>
          </a:prstGeom>
        </p:spPr>
        <p:txBody>
          <a:bodyPr wrap="none">
            <a:spAutoFit/>
          </a:bodyPr>
          <a:lstStyle/>
          <a:p>
            <a:r>
              <a:rPr lang="en-US" b="1" dirty="0"/>
              <a:t>E</a:t>
            </a:r>
            <a:endParaRPr lang="en-US" dirty="0"/>
          </a:p>
        </p:txBody>
      </p:sp>
      <p:sp>
        <p:nvSpPr>
          <p:cNvPr id="2" name="Retângulo: Cantos Arredondados 1">
            <a:extLst>
              <a:ext uri="{FF2B5EF4-FFF2-40B4-BE49-F238E27FC236}">
                <a16:creationId xmlns:a16="http://schemas.microsoft.com/office/drawing/2014/main" id="{27B6CEA3-5D51-4149-B9C9-03AFA5C756F9}"/>
              </a:ext>
            </a:extLst>
          </p:cNvPr>
          <p:cNvSpPr/>
          <p:nvPr/>
        </p:nvSpPr>
        <p:spPr>
          <a:xfrm>
            <a:off x="152401" y="4321711"/>
            <a:ext cx="5811078" cy="685757"/>
          </a:xfrm>
          <a:prstGeom prst="roundRect">
            <a:avLst/>
          </a:prstGeom>
          <a:solidFill>
            <a:srgbClr val="70509C">
              <a:alpha val="30196"/>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ângulo: Cantos Arredondados 16">
            <a:extLst>
              <a:ext uri="{FF2B5EF4-FFF2-40B4-BE49-F238E27FC236}">
                <a16:creationId xmlns:a16="http://schemas.microsoft.com/office/drawing/2014/main" id="{899F5221-5005-45C0-8BA4-58EE47879FF8}"/>
              </a:ext>
            </a:extLst>
          </p:cNvPr>
          <p:cNvSpPr/>
          <p:nvPr/>
        </p:nvSpPr>
        <p:spPr>
          <a:xfrm>
            <a:off x="148545" y="3429000"/>
            <a:ext cx="5811078" cy="283111"/>
          </a:xfrm>
          <a:prstGeom prst="roundRect">
            <a:avLst/>
          </a:prstGeom>
          <a:solidFill>
            <a:srgbClr val="70509C">
              <a:alpha val="30196"/>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2"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D52E531-C155-4FEE-A633-CD577C8D83C5}"/>
              </a:ext>
            </a:extLst>
          </p:cNvPr>
          <p:cNvGraphicFramePr>
            <a:graphicFrameLocks/>
          </p:cNvGraphicFramePr>
          <p:nvPr>
            <p:extLst>
              <p:ext uri="{D42A27DB-BD31-4B8C-83A1-F6EECF244321}">
                <p14:modId xmlns:p14="http://schemas.microsoft.com/office/powerpoint/2010/main" val="925391291"/>
              </p:ext>
            </p:extLst>
          </p:nvPr>
        </p:nvGraphicFramePr>
        <p:xfrm>
          <a:off x="1828800" y="1561037"/>
          <a:ext cx="5293959" cy="3823455"/>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FBD87B54-85D1-41D8-B245-378561AAA1F4}"/>
              </a:ext>
            </a:extLst>
          </p:cNvPr>
          <p:cNvSpPr/>
          <p:nvPr/>
        </p:nvSpPr>
        <p:spPr>
          <a:xfrm>
            <a:off x="5867405" y="4313494"/>
            <a:ext cx="1142995" cy="369332"/>
          </a:xfrm>
          <a:prstGeom prst="ellipse">
            <a:avLst/>
          </a:prstGeom>
          <a:noFill/>
          <a:ln>
            <a:solidFill>
              <a:srgbClr val="EC6E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5">
            <a:extLst>
              <a:ext uri="{FF2B5EF4-FFF2-40B4-BE49-F238E27FC236}">
                <a16:creationId xmlns:a16="http://schemas.microsoft.com/office/drawing/2014/main" id="{549D7D30-5D70-4F45-A3D5-B6C4EB9EFBC6}"/>
              </a:ext>
            </a:extLst>
          </p:cNvPr>
          <p:cNvSpPr/>
          <p:nvPr/>
        </p:nvSpPr>
        <p:spPr>
          <a:xfrm>
            <a:off x="6406245" y="4859838"/>
            <a:ext cx="2659126" cy="369332"/>
          </a:xfrm>
          <a:prstGeom prst="rect">
            <a:avLst/>
          </a:prstGeom>
        </p:spPr>
        <p:txBody>
          <a:bodyPr wrap="none">
            <a:spAutoFit/>
          </a:bodyPr>
          <a:lstStyle/>
          <a:p>
            <a:r>
              <a:rPr lang="en-US" b="1" dirty="0"/>
              <a:t>The three promising leads</a:t>
            </a:r>
            <a:endParaRPr lang="en-US" dirty="0"/>
          </a:p>
        </p:txBody>
      </p:sp>
      <p:cxnSp>
        <p:nvCxnSpPr>
          <p:cNvPr id="8" name="Conexão reta 7">
            <a:extLst>
              <a:ext uri="{FF2B5EF4-FFF2-40B4-BE49-F238E27FC236}">
                <a16:creationId xmlns:a16="http://schemas.microsoft.com/office/drawing/2014/main" id="{AB93A734-D743-4951-AB7D-923C367D7158}"/>
              </a:ext>
            </a:extLst>
          </p:cNvPr>
          <p:cNvCxnSpPr>
            <a:cxnSpLocks/>
          </p:cNvCxnSpPr>
          <p:nvPr/>
        </p:nvCxnSpPr>
        <p:spPr>
          <a:xfrm>
            <a:off x="5334000" y="2113933"/>
            <a:ext cx="0" cy="271766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71CB17FA-A873-4DF7-BD00-A015D987D7C6}"/>
              </a:ext>
            </a:extLst>
          </p:cNvPr>
          <p:cNvSpPr/>
          <p:nvPr/>
        </p:nvSpPr>
        <p:spPr>
          <a:xfrm>
            <a:off x="1135553" y="5615591"/>
            <a:ext cx="6469784" cy="646331"/>
          </a:xfrm>
          <a:prstGeom prst="rect">
            <a:avLst/>
          </a:prstGeom>
        </p:spPr>
        <p:txBody>
          <a:bodyPr wrap="none">
            <a:spAutoFit/>
          </a:bodyPr>
          <a:lstStyle/>
          <a:p>
            <a:pPr marL="285750" indent="-285750">
              <a:buFont typeface="Wingdings" panose="05000000000000000000" pitchFamily="2" charset="2"/>
              <a:buChar char="Ø"/>
            </a:pPr>
            <a:r>
              <a:rPr lang="en-GB" b="1" dirty="0"/>
              <a:t>The more active compounds have a higher Log(P)</a:t>
            </a:r>
          </a:p>
          <a:p>
            <a:pPr marL="742950" lvl="1" indent="-285750">
              <a:buFont typeface="Calibri" panose="020F0502020204030204" pitchFamily="34" charset="0"/>
              <a:buChar char="−"/>
            </a:pPr>
            <a:r>
              <a:rPr lang="en-GB" b="1" dirty="0"/>
              <a:t>This suggests that lipophilicity is important for the activity</a:t>
            </a:r>
          </a:p>
        </p:txBody>
      </p:sp>
      <p:sp>
        <p:nvSpPr>
          <p:cNvPr id="7" name="TextBox 5">
            <a:extLst>
              <a:ext uri="{FF2B5EF4-FFF2-40B4-BE49-F238E27FC236}">
                <a16:creationId xmlns:a16="http://schemas.microsoft.com/office/drawing/2014/main" id="{FACA87EE-1930-44C3-9DC8-50C2A0646632}"/>
              </a:ext>
            </a:extLst>
          </p:cNvPr>
          <p:cNvSpPr txBox="1"/>
          <p:nvPr/>
        </p:nvSpPr>
        <p:spPr>
          <a:xfrm>
            <a:off x="634383" y="1138059"/>
            <a:ext cx="8153400" cy="461665"/>
          </a:xfrm>
          <a:prstGeom prst="rect">
            <a:avLst/>
          </a:prstGeom>
          <a:noFill/>
        </p:spPr>
        <p:txBody>
          <a:bodyPr wrap="square" rtlCol="0">
            <a:spAutoFit/>
          </a:bodyPr>
          <a:lstStyle/>
          <a:p>
            <a:r>
              <a:rPr lang="en-US" sz="2400" b="1" dirty="0"/>
              <a:t>Computational</a:t>
            </a:r>
            <a:r>
              <a:rPr lang="fr-FR" sz="2400" b="1" dirty="0"/>
              <a:t> </a:t>
            </a:r>
            <a:r>
              <a:rPr lang="en-US" sz="2400" b="1" dirty="0"/>
              <a:t>studies</a:t>
            </a:r>
          </a:p>
        </p:txBody>
      </p:sp>
      <p:cxnSp>
        <p:nvCxnSpPr>
          <p:cNvPr id="3" name="Conexão reta unidirecional 2">
            <a:extLst>
              <a:ext uri="{FF2B5EF4-FFF2-40B4-BE49-F238E27FC236}">
                <a16:creationId xmlns:a16="http://schemas.microsoft.com/office/drawing/2014/main" id="{B8CEE451-70D2-4C79-9AD2-987F4E96E45C}"/>
              </a:ext>
            </a:extLst>
          </p:cNvPr>
          <p:cNvCxnSpPr>
            <a:cxnSpLocks/>
            <a:stCxn id="5" idx="5"/>
          </p:cNvCxnSpPr>
          <p:nvPr/>
        </p:nvCxnSpPr>
        <p:spPr>
          <a:xfrm>
            <a:off x="6843012" y="4628739"/>
            <a:ext cx="406575" cy="303492"/>
          </a:xfrm>
          <a:prstGeom prst="straightConnector1">
            <a:avLst/>
          </a:prstGeom>
          <a:ln w="38100">
            <a:solidFill>
              <a:srgbClr val="EC6E0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9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F11DF988-BE8A-47C6-8B2D-AD18B364F056}"/>
              </a:ext>
            </a:extLst>
          </p:cNvPr>
          <p:cNvSpPr>
            <a:spLocks noGrp="1"/>
          </p:cNvSpPr>
          <p:nvPr>
            <p:ph type="sldNum" sz="quarter" idx="12"/>
          </p:nvPr>
        </p:nvSpPr>
        <p:spPr/>
        <p:txBody>
          <a:bodyPr/>
          <a:lstStyle/>
          <a:p>
            <a:fld id="{FCAEAE96-855E-42B1-8DE9-9C9E68DE18C5}" type="slidenum">
              <a:rPr lang="fr-FR" smtClean="0"/>
              <a:pPr/>
              <a:t>24</a:t>
            </a:fld>
            <a:endParaRPr lang="fr-FR"/>
          </a:p>
        </p:txBody>
      </p:sp>
      <p:sp>
        <p:nvSpPr>
          <p:cNvPr id="10" name="Retângulo 9">
            <a:extLst>
              <a:ext uri="{FF2B5EF4-FFF2-40B4-BE49-F238E27FC236}">
                <a16:creationId xmlns:a16="http://schemas.microsoft.com/office/drawing/2014/main" id="{F8685CFA-C831-41EA-9207-8CF77FCCF96D}"/>
              </a:ext>
            </a:extLst>
          </p:cNvPr>
          <p:cNvSpPr/>
          <p:nvPr/>
        </p:nvSpPr>
        <p:spPr>
          <a:xfrm>
            <a:off x="533400" y="5251895"/>
            <a:ext cx="8077200" cy="646331"/>
          </a:xfrm>
          <a:prstGeom prst="rect">
            <a:avLst/>
          </a:prstGeom>
        </p:spPr>
        <p:txBody>
          <a:bodyPr wrap="square">
            <a:spAutoFit/>
          </a:bodyPr>
          <a:lstStyle/>
          <a:p>
            <a:pPr marL="285750" indent="-285750" algn="ctr">
              <a:buFont typeface="Wingdings" panose="05000000000000000000" pitchFamily="2" charset="2"/>
              <a:buChar char="Ø"/>
            </a:pPr>
            <a:r>
              <a:rPr lang="en-US" b="1" dirty="0"/>
              <a:t>The nitro groups of the lead compounds are near FAD and Cys387, which are essential groups in the inhibition mechanism of nitrobenzamides</a:t>
            </a:r>
          </a:p>
        </p:txBody>
      </p:sp>
      <p:grpSp>
        <p:nvGrpSpPr>
          <p:cNvPr id="14" name="Agrupar 13">
            <a:extLst>
              <a:ext uri="{FF2B5EF4-FFF2-40B4-BE49-F238E27FC236}">
                <a16:creationId xmlns:a16="http://schemas.microsoft.com/office/drawing/2014/main" id="{50B9D16A-B4D1-4099-93EE-C33396E0B5EC}"/>
              </a:ext>
            </a:extLst>
          </p:cNvPr>
          <p:cNvGrpSpPr>
            <a:grpSpLocks noChangeAspect="1"/>
          </p:cNvGrpSpPr>
          <p:nvPr/>
        </p:nvGrpSpPr>
        <p:grpSpPr>
          <a:xfrm>
            <a:off x="34537" y="1462925"/>
            <a:ext cx="9085400" cy="3559908"/>
            <a:chOff x="-59678" y="1447800"/>
            <a:chExt cx="9279878" cy="3636109"/>
          </a:xfrm>
        </p:grpSpPr>
        <p:pic>
          <p:nvPicPr>
            <p:cNvPr id="5" name="Imagem 4" descr="Uma imagem com captura de ecrã, desenho, design gráfico&#10;&#10;Descrição gerada automaticamente">
              <a:extLst>
                <a:ext uri="{FF2B5EF4-FFF2-40B4-BE49-F238E27FC236}">
                  <a16:creationId xmlns:a16="http://schemas.microsoft.com/office/drawing/2014/main" id="{F473F68C-31E9-41A9-905C-719FAB812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8" y="1447800"/>
              <a:ext cx="3107678" cy="3107678"/>
            </a:xfrm>
            <a:prstGeom prst="rect">
              <a:avLst/>
            </a:prstGeom>
          </p:spPr>
        </p:pic>
        <p:pic>
          <p:nvPicPr>
            <p:cNvPr id="7" name="Imagem 6" descr="Uma imagem com bicicleta, bicla&#10;&#10;Descrição gerada automaticamente">
              <a:extLst>
                <a:ext uri="{FF2B5EF4-FFF2-40B4-BE49-F238E27FC236}">
                  <a16:creationId xmlns:a16="http://schemas.microsoft.com/office/drawing/2014/main" id="{BEE3485E-FC0C-41BF-9FE1-1CE566010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522" y="1447800"/>
              <a:ext cx="3107678" cy="3107678"/>
            </a:xfrm>
            <a:prstGeom prst="rect">
              <a:avLst/>
            </a:prstGeom>
          </p:spPr>
        </p:pic>
        <p:pic>
          <p:nvPicPr>
            <p:cNvPr id="9" name="Imagem 8" descr="Uma imagem com desenho, captura de ecrã, arte&#10;&#10;Descrição gerada automaticamente">
              <a:extLst>
                <a:ext uri="{FF2B5EF4-FFF2-40B4-BE49-F238E27FC236}">
                  <a16:creationId xmlns:a16="http://schemas.microsoft.com/office/drawing/2014/main" id="{B56BF696-FFDE-41B6-A171-EA980FDBDF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1471891"/>
              <a:ext cx="3083587" cy="3083587"/>
            </a:xfrm>
            <a:prstGeom prst="rect">
              <a:avLst/>
            </a:prstGeom>
          </p:spPr>
        </p:pic>
        <p:sp>
          <p:nvSpPr>
            <p:cNvPr id="11" name="Retângulo 10">
              <a:extLst>
                <a:ext uri="{FF2B5EF4-FFF2-40B4-BE49-F238E27FC236}">
                  <a16:creationId xmlns:a16="http://schemas.microsoft.com/office/drawing/2014/main" id="{1C13785C-C92D-4F24-9DCD-F29FB28D166D}"/>
                </a:ext>
              </a:extLst>
            </p:cNvPr>
            <p:cNvSpPr/>
            <p:nvPr/>
          </p:nvSpPr>
          <p:spPr>
            <a:xfrm>
              <a:off x="122561" y="4714577"/>
              <a:ext cx="2743200" cy="369332"/>
            </a:xfrm>
            <a:prstGeom prst="rect">
              <a:avLst/>
            </a:prstGeom>
          </p:spPr>
          <p:txBody>
            <a:bodyPr wrap="square">
              <a:spAutoFit/>
            </a:bodyPr>
            <a:lstStyle/>
            <a:p>
              <a:pPr algn="ctr"/>
              <a:r>
                <a:rPr lang="en-US" b="1" dirty="0"/>
                <a:t>D1</a:t>
              </a:r>
            </a:p>
          </p:txBody>
        </p:sp>
        <p:sp>
          <p:nvSpPr>
            <p:cNvPr id="12" name="Retângulo 11">
              <a:extLst>
                <a:ext uri="{FF2B5EF4-FFF2-40B4-BE49-F238E27FC236}">
                  <a16:creationId xmlns:a16="http://schemas.microsoft.com/office/drawing/2014/main" id="{4438EC08-E15D-4B89-8E91-BDC92690BC77}"/>
                </a:ext>
              </a:extLst>
            </p:cNvPr>
            <p:cNvSpPr/>
            <p:nvPr/>
          </p:nvSpPr>
          <p:spPr>
            <a:xfrm>
              <a:off x="6294761" y="4714577"/>
              <a:ext cx="2743200" cy="369332"/>
            </a:xfrm>
            <a:prstGeom prst="rect">
              <a:avLst/>
            </a:prstGeom>
          </p:spPr>
          <p:txBody>
            <a:bodyPr wrap="square">
              <a:spAutoFit/>
            </a:bodyPr>
            <a:lstStyle/>
            <a:p>
              <a:pPr algn="ctr"/>
              <a:r>
                <a:rPr lang="en-US" b="1" dirty="0"/>
                <a:t>D2</a:t>
              </a:r>
            </a:p>
          </p:txBody>
        </p:sp>
        <p:sp>
          <p:nvSpPr>
            <p:cNvPr id="13" name="Retângulo 12">
              <a:extLst>
                <a:ext uri="{FF2B5EF4-FFF2-40B4-BE49-F238E27FC236}">
                  <a16:creationId xmlns:a16="http://schemas.microsoft.com/office/drawing/2014/main" id="{BA86035D-0015-4A2E-952D-6470E4FC032B}"/>
                </a:ext>
              </a:extLst>
            </p:cNvPr>
            <p:cNvSpPr/>
            <p:nvPr/>
          </p:nvSpPr>
          <p:spPr>
            <a:xfrm>
              <a:off x="3140722" y="4714577"/>
              <a:ext cx="2743200" cy="369332"/>
            </a:xfrm>
            <a:prstGeom prst="rect">
              <a:avLst/>
            </a:prstGeom>
          </p:spPr>
          <p:txBody>
            <a:bodyPr wrap="square">
              <a:spAutoFit/>
            </a:bodyPr>
            <a:lstStyle/>
            <a:p>
              <a:pPr algn="ctr"/>
              <a:r>
                <a:rPr lang="en-US" b="1" dirty="0"/>
                <a:t>C2</a:t>
              </a:r>
            </a:p>
          </p:txBody>
        </p:sp>
      </p:grpSp>
    </p:spTree>
    <p:extLst>
      <p:ext uri="{BB962C8B-B14F-4D97-AF65-F5344CB8AC3E}">
        <p14:creationId xmlns:p14="http://schemas.microsoft.com/office/powerpoint/2010/main" val="101807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D10E3594-7C69-4D7B-994A-81E3775CAB35}"/>
              </a:ext>
            </a:extLst>
          </p:cNvPr>
          <p:cNvGraphicFramePr>
            <a:graphicFrameLocks/>
          </p:cNvGraphicFramePr>
          <p:nvPr>
            <p:extLst>
              <p:ext uri="{D42A27DB-BD31-4B8C-83A1-F6EECF244321}">
                <p14:modId xmlns:p14="http://schemas.microsoft.com/office/powerpoint/2010/main" val="2403608150"/>
              </p:ext>
            </p:extLst>
          </p:nvPr>
        </p:nvGraphicFramePr>
        <p:xfrm>
          <a:off x="1528761" y="1371600"/>
          <a:ext cx="6086475" cy="3398044"/>
        </p:xfrm>
        <a:graphic>
          <a:graphicData uri="http://schemas.openxmlformats.org/drawingml/2006/chart">
            <c:chart xmlns:c="http://schemas.openxmlformats.org/drawingml/2006/chart" xmlns:r="http://schemas.openxmlformats.org/officeDocument/2006/relationships" r:id="rId3"/>
          </a:graphicData>
        </a:graphic>
      </p:graphicFrame>
      <p:sp>
        <p:nvSpPr>
          <p:cNvPr id="6" name="Retângulo 5">
            <a:extLst>
              <a:ext uri="{FF2B5EF4-FFF2-40B4-BE49-F238E27FC236}">
                <a16:creationId xmlns:a16="http://schemas.microsoft.com/office/drawing/2014/main" id="{0EC69A0F-1FAC-4137-AAC2-FC6D7F53CD8D}"/>
              </a:ext>
            </a:extLst>
          </p:cNvPr>
          <p:cNvSpPr/>
          <p:nvPr/>
        </p:nvSpPr>
        <p:spPr>
          <a:xfrm>
            <a:off x="1006458" y="5105400"/>
            <a:ext cx="7131080" cy="923330"/>
          </a:xfrm>
          <a:prstGeom prst="rect">
            <a:avLst/>
          </a:prstGeom>
        </p:spPr>
        <p:txBody>
          <a:bodyPr wrap="square">
            <a:spAutoFit/>
          </a:bodyPr>
          <a:lstStyle/>
          <a:p>
            <a:pPr marL="285750" indent="-285750">
              <a:buFont typeface="Wingdings" panose="05000000000000000000" pitchFamily="2" charset="2"/>
              <a:buChar char="Ø"/>
            </a:pPr>
            <a:r>
              <a:rPr lang="en-GB" b="1" dirty="0"/>
              <a:t>The graph doesn’t show for a clear separation between active and not-active compounds</a:t>
            </a:r>
          </a:p>
          <a:p>
            <a:pPr marL="285750" indent="-285750">
              <a:buFont typeface="Wingdings" panose="05000000000000000000" pitchFamily="2" charset="2"/>
              <a:buChar char="Ø"/>
            </a:pPr>
            <a:r>
              <a:rPr lang="en-GB" b="1" dirty="0"/>
              <a:t>A distance over 5.5</a:t>
            </a:r>
            <a:r>
              <a:rPr lang="en-US" b="1" dirty="0"/>
              <a:t>Å</a:t>
            </a:r>
            <a:r>
              <a:rPr lang="en-GB" b="1" dirty="0"/>
              <a:t> seems to lead to compounds with low  activity.</a:t>
            </a:r>
            <a:endParaRPr lang="fr-FR" b="1" dirty="0"/>
          </a:p>
        </p:txBody>
      </p:sp>
      <p:cxnSp>
        <p:nvCxnSpPr>
          <p:cNvPr id="5" name="Conexão reta 4">
            <a:extLst>
              <a:ext uri="{FF2B5EF4-FFF2-40B4-BE49-F238E27FC236}">
                <a16:creationId xmlns:a16="http://schemas.microsoft.com/office/drawing/2014/main" id="{8993EE95-5E26-4E39-94C2-46FE88E865B2}"/>
              </a:ext>
            </a:extLst>
          </p:cNvPr>
          <p:cNvCxnSpPr>
            <a:cxnSpLocks/>
          </p:cNvCxnSpPr>
          <p:nvPr/>
        </p:nvCxnSpPr>
        <p:spPr>
          <a:xfrm>
            <a:off x="5410200" y="1371600"/>
            <a:ext cx="0" cy="271766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9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41063529-3AB0-4B71-BA4B-EC1704CB3BB4}"/>
              </a:ext>
            </a:extLst>
          </p:cNvPr>
          <p:cNvSpPr/>
          <p:nvPr/>
        </p:nvSpPr>
        <p:spPr>
          <a:xfrm>
            <a:off x="1925017" y="1017790"/>
            <a:ext cx="5293959" cy="461665"/>
          </a:xfrm>
          <a:prstGeom prst="rect">
            <a:avLst/>
          </a:prstGeom>
        </p:spPr>
        <p:txBody>
          <a:bodyPr wrap="square">
            <a:spAutoFit/>
          </a:bodyPr>
          <a:lstStyle/>
          <a:p>
            <a:pPr algn="ctr"/>
            <a:r>
              <a:rPr lang="en-GB" sz="2400" b="1" dirty="0">
                <a:ea typeface="Times New Roman" panose="02020603050405020304" pitchFamily="18" charset="0"/>
                <a:cs typeface="Times New Roman" panose="02020603050405020304" pitchFamily="18" charset="0"/>
              </a:rPr>
              <a:t>Interactions with DprE1 residues </a:t>
            </a:r>
          </a:p>
        </p:txBody>
      </p:sp>
      <p:sp>
        <p:nvSpPr>
          <p:cNvPr id="7" name="Retângulo 6">
            <a:extLst>
              <a:ext uri="{FF2B5EF4-FFF2-40B4-BE49-F238E27FC236}">
                <a16:creationId xmlns:a16="http://schemas.microsoft.com/office/drawing/2014/main" id="{1A023F61-6512-4EC4-9D5F-0583FA7B38C0}"/>
              </a:ext>
            </a:extLst>
          </p:cNvPr>
          <p:cNvSpPr/>
          <p:nvPr/>
        </p:nvSpPr>
        <p:spPr>
          <a:xfrm>
            <a:off x="1273155" y="5735466"/>
            <a:ext cx="6597681" cy="646331"/>
          </a:xfrm>
          <a:prstGeom prst="rect">
            <a:avLst/>
          </a:prstGeom>
        </p:spPr>
        <p:txBody>
          <a:bodyPr wrap="square">
            <a:spAutoFit/>
          </a:bodyPr>
          <a:lstStyle/>
          <a:p>
            <a:pPr marL="285750" indent="-285750" algn="ctr">
              <a:buFont typeface="Wingdings" panose="05000000000000000000" pitchFamily="2" charset="2"/>
              <a:buChar char="Ø"/>
            </a:pPr>
            <a:r>
              <a:rPr lang="en-GB" b="1" dirty="0"/>
              <a:t>K134 could be an important hydrophobic interaction since the most active compounds all make it, while the less active don’t</a:t>
            </a:r>
            <a:endParaRPr lang="fr-FR" b="1" dirty="0"/>
          </a:p>
        </p:txBody>
      </p:sp>
      <p:pic>
        <p:nvPicPr>
          <p:cNvPr id="6" name="Imagem 5">
            <a:extLst>
              <a:ext uri="{FF2B5EF4-FFF2-40B4-BE49-F238E27FC236}">
                <a16:creationId xmlns:a16="http://schemas.microsoft.com/office/drawing/2014/main" id="{C7083E9E-1D33-429D-A59C-D3378C0F50D3}"/>
              </a:ext>
            </a:extLst>
          </p:cNvPr>
          <p:cNvPicPr>
            <a:picLocks noChangeAspect="1"/>
          </p:cNvPicPr>
          <p:nvPr/>
        </p:nvPicPr>
        <p:blipFill>
          <a:blip r:embed="rId3"/>
          <a:stretch>
            <a:fillRect/>
          </a:stretch>
        </p:blipFill>
        <p:spPr>
          <a:xfrm>
            <a:off x="838200" y="1668426"/>
            <a:ext cx="7956473" cy="3970374"/>
          </a:xfrm>
          <a:prstGeom prst="rect">
            <a:avLst/>
          </a:prstGeom>
        </p:spPr>
      </p:pic>
      <p:sp>
        <p:nvSpPr>
          <p:cNvPr id="4" name="Seta: Para Cima 3">
            <a:extLst>
              <a:ext uri="{FF2B5EF4-FFF2-40B4-BE49-F238E27FC236}">
                <a16:creationId xmlns:a16="http://schemas.microsoft.com/office/drawing/2014/main" id="{17A5DE02-31B1-4D30-99FF-261A11DA1101}"/>
              </a:ext>
            </a:extLst>
          </p:cNvPr>
          <p:cNvSpPr/>
          <p:nvPr/>
        </p:nvSpPr>
        <p:spPr>
          <a:xfrm>
            <a:off x="368300" y="2133600"/>
            <a:ext cx="571500" cy="3429000"/>
          </a:xfrm>
          <a:prstGeom prst="upArrow">
            <a:avLst>
              <a:gd name="adj1" fmla="val 50000"/>
              <a:gd name="adj2" fmla="val 74444"/>
            </a:avLst>
          </a:prstGeom>
          <a:gradFill flip="none" rotWithShape="1">
            <a:gsLst>
              <a:gs pos="0">
                <a:srgbClr val="A07400">
                  <a:alpha val="80000"/>
                </a:srgbClr>
              </a:gs>
              <a:gs pos="50000">
                <a:srgbClr val="E6A900">
                  <a:alpha val="80000"/>
                </a:srgbClr>
              </a:gs>
              <a:gs pos="100000">
                <a:srgbClr val="FFCA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rPr>
              <a:t>Activity</a:t>
            </a:r>
          </a:p>
        </p:txBody>
      </p:sp>
    </p:spTree>
    <p:extLst>
      <p:ext uri="{BB962C8B-B14F-4D97-AF65-F5344CB8AC3E}">
        <p14:creationId xmlns:p14="http://schemas.microsoft.com/office/powerpoint/2010/main" val="203295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3" name="Retângulo 2">
            <a:extLst>
              <a:ext uri="{FF2B5EF4-FFF2-40B4-BE49-F238E27FC236}">
                <a16:creationId xmlns:a16="http://schemas.microsoft.com/office/drawing/2014/main" id="{D4613415-B6BC-45D0-9BF5-54A027CB3671}"/>
              </a:ext>
            </a:extLst>
          </p:cNvPr>
          <p:cNvSpPr/>
          <p:nvPr/>
        </p:nvSpPr>
        <p:spPr>
          <a:xfrm>
            <a:off x="914400" y="1909465"/>
            <a:ext cx="7086600" cy="4524315"/>
          </a:xfrm>
          <a:prstGeom prst="rect">
            <a:avLst/>
          </a:prstGeom>
        </p:spPr>
        <p:txBody>
          <a:bodyPr wrap="square">
            <a:spAutoFit/>
          </a:bodyPr>
          <a:lstStyle/>
          <a:p>
            <a:pPr marL="285750" indent="-285750">
              <a:buFont typeface="Wingdings" panose="05000000000000000000" pitchFamily="2" charset="2"/>
              <a:buChar char="Ø"/>
            </a:pPr>
            <a:r>
              <a:rPr lang="en-GB" dirty="0"/>
              <a:t>Revealed some important characteristics of the structure for the activity of the compounds:</a:t>
            </a:r>
          </a:p>
          <a:p>
            <a:pPr marL="742950" lvl="1" indent="-285750">
              <a:buFont typeface="Arial" panose="020B0604020202020204" pitchFamily="34" charset="0"/>
              <a:buChar char="•"/>
            </a:pPr>
            <a:r>
              <a:rPr lang="en-GB" dirty="0"/>
              <a:t>terminal aromatic moieties are important for the activity, except when directly connected to nitrogen of the nitrobenzamide moiety;</a:t>
            </a:r>
          </a:p>
          <a:p>
            <a:pPr marL="742950" lvl="1" indent="-285750">
              <a:buFont typeface="Arial" panose="020B0604020202020204" pitchFamily="34" charset="0"/>
              <a:buChar char="•"/>
            </a:pPr>
            <a:r>
              <a:rPr lang="en-GB" dirty="0"/>
              <a:t>lipophilicity should be above a certain threshold (consensus </a:t>
            </a:r>
            <a:r>
              <a:rPr lang="en-GB" dirty="0" err="1"/>
              <a:t>LogP</a:t>
            </a:r>
            <a:r>
              <a:rPr lang="en-GB" dirty="0"/>
              <a:t>&gt;1.6) to have active compounds;</a:t>
            </a:r>
          </a:p>
          <a:p>
            <a:pPr marL="742950" lvl="1" indent="-285750">
              <a:buFont typeface="Arial" panose="020B0604020202020204" pitchFamily="34" charset="0"/>
              <a:buChar char="•"/>
            </a:pPr>
            <a:r>
              <a:rPr lang="en-GB" dirty="0"/>
              <a:t>Interactions with K134 seem to be important for activity.</a:t>
            </a:r>
          </a:p>
          <a:p>
            <a:pPr marL="742950" lvl="1" indent="-285750">
              <a:buFont typeface="Arial" panose="020B0604020202020204" pitchFamily="34" charset="0"/>
              <a:buChar char="•"/>
            </a:pPr>
            <a:endParaRPr lang="en-GB" dirty="0"/>
          </a:p>
          <a:p>
            <a:pPr marL="285750" lvl="1" indent="-285750">
              <a:buFont typeface="Wingdings" panose="05000000000000000000" pitchFamily="2" charset="2"/>
              <a:buChar char="Ø"/>
            </a:pPr>
            <a:r>
              <a:rPr lang="en-GB" dirty="0"/>
              <a:t>Developed </a:t>
            </a:r>
            <a:r>
              <a:rPr lang="en-US" dirty="0"/>
              <a:t>synthetic approaches that can be adapted for the synthesis of future compounds</a:t>
            </a:r>
            <a:r>
              <a:rPr lang="en-GB" dirty="0"/>
              <a:t>;</a:t>
            </a:r>
          </a:p>
          <a:p>
            <a:pPr marL="285750" lvl="1" indent="-285750">
              <a:buFont typeface="Wingdings" panose="05000000000000000000" pitchFamily="2" charset="2"/>
              <a:buChar char="Ø"/>
            </a:pPr>
            <a:endParaRPr lang="en-GB" dirty="0"/>
          </a:p>
          <a:p>
            <a:pPr marL="285750" lvl="1" indent="-285750">
              <a:buFont typeface="Wingdings" panose="05000000000000000000" pitchFamily="2" charset="2"/>
              <a:buChar char="Ø"/>
            </a:pPr>
            <a:r>
              <a:rPr lang="en-GB" dirty="0"/>
              <a:t>Developed new dinitrobenzamides, some which are very promising as leads to further develop this class of compounds (compounds C2, D1, and D2).</a:t>
            </a:r>
          </a:p>
          <a:p>
            <a:pPr marL="285750" lvl="1"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93977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1938992"/>
          </a:xfrm>
          <a:prstGeom prst="rect">
            <a:avLst/>
          </a:prstGeom>
          <a:noFill/>
        </p:spPr>
        <p:txBody>
          <a:bodyPr wrap="square" rtlCol="0">
            <a:spAutoFit/>
          </a:bodyPr>
          <a:lstStyle/>
          <a:p>
            <a:r>
              <a:rPr lang="en-US" sz="2400" b="1" dirty="0"/>
              <a:t>Acknowledgments</a:t>
            </a:r>
          </a:p>
          <a:p>
            <a:endParaRPr lang="en-US" sz="2400" b="1" dirty="0"/>
          </a:p>
          <a:p>
            <a:r>
              <a:rPr lang="en-US" dirty="0"/>
              <a:t>This research was funded by </a:t>
            </a:r>
            <a:r>
              <a:rPr lang="en-US" dirty="0" err="1"/>
              <a:t>Fundação</a:t>
            </a:r>
            <a:r>
              <a:rPr lang="en-US" dirty="0"/>
              <a:t> para a </a:t>
            </a:r>
            <a:r>
              <a:rPr lang="en-US" dirty="0" err="1"/>
              <a:t>Ciência</a:t>
            </a:r>
            <a:r>
              <a:rPr lang="en-US" dirty="0"/>
              <a:t> e </a:t>
            </a:r>
            <a:r>
              <a:rPr lang="en-US" dirty="0" err="1"/>
              <a:t>Tecnologia</a:t>
            </a:r>
            <a:r>
              <a:rPr lang="en-US" dirty="0"/>
              <a:t> (FCT), grant PTDC/SAU-INF/28080/2017 and Grant EXPL/SAU-INF/1097/2021. It also received financial support from FCT (via </a:t>
            </a:r>
            <a:r>
              <a:rPr lang="en-US" dirty="0" err="1"/>
              <a:t>IMed</a:t>
            </a:r>
            <a:r>
              <a:rPr lang="en-US" dirty="0"/>
              <a:t> </a:t>
            </a:r>
            <a:r>
              <a:rPr lang="en-US" dirty="0" err="1"/>
              <a:t>ULisboa</a:t>
            </a:r>
            <a:r>
              <a:rPr lang="en-US" dirty="0"/>
              <a:t>) from projects UIDB/04138/2020 and UIDP/04138/2020</a:t>
            </a:r>
            <a:endParaRPr lang="en-US" dirty="0">
              <a:highlight>
                <a:srgbClr val="FFFF00"/>
              </a:highlight>
            </a:endParaRPr>
          </a:p>
        </p:txBody>
      </p:sp>
      <p:pic>
        <p:nvPicPr>
          <p:cNvPr id="3" name="Imagem 2">
            <a:extLst>
              <a:ext uri="{FF2B5EF4-FFF2-40B4-BE49-F238E27FC236}">
                <a16:creationId xmlns:a16="http://schemas.microsoft.com/office/drawing/2014/main" id="{AB151180-7449-40F7-9AEB-965DCA90E46D}"/>
              </a:ext>
            </a:extLst>
          </p:cNvPr>
          <p:cNvPicPr>
            <a:picLocks noChangeAspect="1"/>
          </p:cNvPicPr>
          <p:nvPr/>
        </p:nvPicPr>
        <p:blipFill rotWithShape="1">
          <a:blip r:embed="rId3">
            <a:extLst>
              <a:ext uri="{28A0092B-C50C-407E-A947-70E740481C1C}">
                <a14:useLocalDpi xmlns:a14="http://schemas.microsoft.com/office/drawing/2010/main" val="0"/>
              </a:ext>
            </a:extLst>
          </a:blip>
          <a:srcRect l="15611" t="22697" r="15542" b="23946"/>
          <a:stretch/>
        </p:blipFill>
        <p:spPr>
          <a:xfrm>
            <a:off x="4724400" y="3598914"/>
            <a:ext cx="2160980" cy="483325"/>
          </a:xfrm>
          <a:prstGeom prst="rect">
            <a:avLst/>
          </a:prstGeom>
        </p:spPr>
      </p:pic>
      <p:pic>
        <p:nvPicPr>
          <p:cNvPr id="4" name="Imagem 2">
            <a:extLst>
              <a:ext uri="{FF2B5EF4-FFF2-40B4-BE49-F238E27FC236}">
                <a16:creationId xmlns:a16="http://schemas.microsoft.com/office/drawing/2014/main" id="{40E82EAA-F296-4F31-B96A-ED2FE07BC0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064828" y="3494982"/>
            <a:ext cx="1207084" cy="6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8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a:extLst>
              <a:ext uri="{FF2B5EF4-FFF2-40B4-BE49-F238E27FC236}">
                <a16:creationId xmlns:a16="http://schemas.microsoft.com/office/drawing/2014/main" id="{ACBE4D73-C09E-4C1B-A1F5-ABE2AC8E70E9}"/>
              </a:ext>
            </a:extLst>
          </p:cNvPr>
          <p:cNvSpPr/>
          <p:nvPr/>
        </p:nvSpPr>
        <p:spPr>
          <a:xfrm rot="21364797">
            <a:off x="7053956" y="4709245"/>
            <a:ext cx="2021875" cy="1219383"/>
          </a:xfrm>
          <a:prstGeom prst="ellipse">
            <a:avLst/>
          </a:prstGeom>
          <a:solidFill>
            <a:srgbClr val="70509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509C"/>
              </a:solidFill>
            </a:endParaRPr>
          </a:p>
        </p:txBody>
      </p:sp>
      <p:sp>
        <p:nvSpPr>
          <p:cNvPr id="139" name="Oval 138">
            <a:extLst>
              <a:ext uri="{FF2B5EF4-FFF2-40B4-BE49-F238E27FC236}">
                <a16:creationId xmlns:a16="http://schemas.microsoft.com/office/drawing/2014/main" id="{D8283032-B1F7-4E7E-9753-3DE814E04582}"/>
              </a:ext>
            </a:extLst>
          </p:cNvPr>
          <p:cNvSpPr/>
          <p:nvPr/>
        </p:nvSpPr>
        <p:spPr>
          <a:xfrm rot="305456">
            <a:off x="1413079" y="4841053"/>
            <a:ext cx="1957130" cy="1021880"/>
          </a:xfrm>
          <a:prstGeom prst="ellipse">
            <a:avLst/>
          </a:prstGeom>
          <a:solidFill>
            <a:srgbClr val="70509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509C"/>
              </a:solidFill>
            </a:endParaRPr>
          </a:p>
        </p:txBody>
      </p:sp>
      <p:sp>
        <p:nvSpPr>
          <p:cNvPr id="140" name="Oval 139">
            <a:extLst>
              <a:ext uri="{FF2B5EF4-FFF2-40B4-BE49-F238E27FC236}">
                <a16:creationId xmlns:a16="http://schemas.microsoft.com/office/drawing/2014/main" id="{7D9C4B94-1F73-4FB0-AFC6-33BA68555668}"/>
              </a:ext>
            </a:extLst>
          </p:cNvPr>
          <p:cNvSpPr/>
          <p:nvPr/>
        </p:nvSpPr>
        <p:spPr>
          <a:xfrm rot="327903">
            <a:off x="3433976" y="4847926"/>
            <a:ext cx="1929975" cy="1063336"/>
          </a:xfrm>
          <a:prstGeom prst="ellipse">
            <a:avLst/>
          </a:prstGeom>
          <a:solidFill>
            <a:srgbClr val="70509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509C"/>
              </a:solidFill>
            </a:endParaRPr>
          </a:p>
        </p:txBody>
      </p:sp>
      <p:sp>
        <p:nvSpPr>
          <p:cNvPr id="11" name="Oval 10">
            <a:extLst>
              <a:ext uri="{FF2B5EF4-FFF2-40B4-BE49-F238E27FC236}">
                <a16:creationId xmlns:a16="http://schemas.microsoft.com/office/drawing/2014/main" id="{C61F7F2A-117F-EFC8-B850-A3A198B5701D}"/>
              </a:ext>
            </a:extLst>
          </p:cNvPr>
          <p:cNvSpPr/>
          <p:nvPr/>
        </p:nvSpPr>
        <p:spPr>
          <a:xfrm rot="328538">
            <a:off x="5379969" y="4798748"/>
            <a:ext cx="1608041" cy="1040377"/>
          </a:xfrm>
          <a:prstGeom prst="ellipse">
            <a:avLst/>
          </a:prstGeom>
          <a:solidFill>
            <a:srgbClr val="70509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509C"/>
              </a:solidFill>
            </a:endParaRPr>
          </a:p>
        </p:txBody>
      </p:sp>
      <p:cxnSp>
        <p:nvCxnSpPr>
          <p:cNvPr id="15" name="Conexão reta 14">
            <a:extLst>
              <a:ext uri="{FF2B5EF4-FFF2-40B4-BE49-F238E27FC236}">
                <a16:creationId xmlns:a16="http://schemas.microsoft.com/office/drawing/2014/main" id="{3FB0F476-6064-DC8C-7D99-DFFC44302E7C}"/>
              </a:ext>
            </a:extLst>
          </p:cNvPr>
          <p:cNvCxnSpPr>
            <a:cxnSpLocks/>
          </p:cNvCxnSpPr>
          <p:nvPr/>
        </p:nvCxnSpPr>
        <p:spPr>
          <a:xfrm>
            <a:off x="5404976" y="3810000"/>
            <a:ext cx="3" cy="706991"/>
          </a:xfrm>
          <a:prstGeom prst="line">
            <a:avLst/>
          </a:prstGeom>
          <a:ln w="19050">
            <a:solidFill>
              <a:srgbClr val="70509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04900" y="1066800"/>
            <a:ext cx="6781800" cy="830997"/>
          </a:xfrm>
          <a:prstGeom prst="rect">
            <a:avLst/>
          </a:prstGeom>
        </p:spPr>
        <p:txBody>
          <a:bodyPr wrap="square">
            <a:spAutoFit/>
          </a:bodyPr>
          <a:lstStyle/>
          <a:p>
            <a:pPr algn="ctr"/>
            <a:r>
              <a:rPr lang="en-GB" sz="2400" b="1" dirty="0"/>
              <a:t>Development of new drugs to treat tuberculosis based on the dinitrobenzamide scaffold </a:t>
            </a:r>
          </a:p>
        </p:txBody>
      </p:sp>
      <p:sp>
        <p:nvSpPr>
          <p:cNvPr id="12" name="Slide Number Placeholder 11"/>
          <p:cNvSpPr>
            <a:spLocks noGrp="1"/>
          </p:cNvSpPr>
          <p:nvPr>
            <p:ph type="sldNum" sz="quarter" idx="12"/>
          </p:nvPr>
        </p:nvSpPr>
        <p:spPr>
          <a:xfrm>
            <a:off x="6934200" y="6492875"/>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pic>
        <p:nvPicPr>
          <p:cNvPr id="4" name="Imagem 3" descr="Uma imagem com captura de ecrã, círculo, design&#10;&#10;Descrição gerada automaticamente">
            <a:extLst>
              <a:ext uri="{FF2B5EF4-FFF2-40B4-BE49-F238E27FC236}">
                <a16:creationId xmlns:a16="http://schemas.microsoft.com/office/drawing/2014/main" id="{D138AA94-6546-428A-BF4E-1771F61DB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34495" y="3524649"/>
            <a:ext cx="3709398" cy="1251363"/>
          </a:xfrm>
          <a:prstGeom prst="rect">
            <a:avLst/>
          </a:prstGeom>
        </p:spPr>
      </p:pic>
      <p:pic>
        <p:nvPicPr>
          <p:cNvPr id="7" name="Imagem 6" descr="Uma imagem com círculo, oval, design&#10;&#10;Descrição gerada automaticamente">
            <a:extLst>
              <a:ext uri="{FF2B5EF4-FFF2-40B4-BE49-F238E27FC236}">
                <a16:creationId xmlns:a16="http://schemas.microsoft.com/office/drawing/2014/main" id="{9641AD44-BDA0-4A77-91A8-184E49199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01177">
            <a:off x="-1698592" y="3083529"/>
            <a:ext cx="3276599" cy="2133599"/>
          </a:xfrm>
          <a:prstGeom prst="rect">
            <a:avLst/>
          </a:prstGeom>
        </p:spPr>
      </p:pic>
      <p:sp>
        <p:nvSpPr>
          <p:cNvPr id="8" name="CaixaDeTexto 7">
            <a:extLst>
              <a:ext uri="{FF2B5EF4-FFF2-40B4-BE49-F238E27FC236}">
                <a16:creationId xmlns:a16="http://schemas.microsoft.com/office/drawing/2014/main" id="{FED106FC-0CD9-4996-AB91-D00D347D7CDE}"/>
              </a:ext>
            </a:extLst>
          </p:cNvPr>
          <p:cNvSpPr txBox="1"/>
          <p:nvPr/>
        </p:nvSpPr>
        <p:spPr>
          <a:xfrm>
            <a:off x="50690" y="3866617"/>
            <a:ext cx="635110"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rPr>
              <a:t>Mtb</a:t>
            </a:r>
          </a:p>
        </p:txBody>
      </p:sp>
      <p:sp>
        <p:nvSpPr>
          <p:cNvPr id="9" name="Oval 8">
            <a:extLst>
              <a:ext uri="{FF2B5EF4-FFF2-40B4-BE49-F238E27FC236}">
                <a16:creationId xmlns:a16="http://schemas.microsoft.com/office/drawing/2014/main" id="{AA5FAF98-4EE2-4E49-BEBF-5BDF8A1E0751}"/>
              </a:ext>
            </a:extLst>
          </p:cNvPr>
          <p:cNvSpPr/>
          <p:nvPr/>
        </p:nvSpPr>
        <p:spPr>
          <a:xfrm rot="20836668">
            <a:off x="685800" y="3448433"/>
            <a:ext cx="635110" cy="739556"/>
          </a:xfrm>
          <a:prstGeom prst="ellipse">
            <a:avLst/>
          </a:prstGeom>
          <a:noFill/>
          <a:ln w="285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m 18">
            <a:extLst>
              <a:ext uri="{FF2B5EF4-FFF2-40B4-BE49-F238E27FC236}">
                <a16:creationId xmlns:a16="http://schemas.microsoft.com/office/drawing/2014/main" id="{42D71190-770F-4C80-B0D8-F2EAEFF8DE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815"/>
          <a:stretch/>
        </p:blipFill>
        <p:spPr bwMode="auto">
          <a:xfrm>
            <a:off x="3189219" y="2057400"/>
            <a:ext cx="2012431" cy="1249235"/>
          </a:xfrm>
          <a:prstGeom prst="rect">
            <a:avLst/>
          </a:prstGeom>
          <a:noFill/>
          <a:ln w="28575">
            <a:solidFill>
              <a:schemeClr val="tx1">
                <a:lumMod val="85000"/>
                <a:lumOff val="15000"/>
              </a:schemeClr>
            </a:solidFill>
            <a:prstDash val="dash"/>
          </a:ln>
        </p:spPr>
      </p:pic>
      <p:sp>
        <p:nvSpPr>
          <p:cNvPr id="23" name="Retângulo: Cantos Arredondados 22">
            <a:extLst>
              <a:ext uri="{FF2B5EF4-FFF2-40B4-BE49-F238E27FC236}">
                <a16:creationId xmlns:a16="http://schemas.microsoft.com/office/drawing/2014/main" id="{C3BAF41C-368C-48DB-B49D-4166606ADAB5}"/>
              </a:ext>
            </a:extLst>
          </p:cNvPr>
          <p:cNvSpPr/>
          <p:nvPr/>
        </p:nvSpPr>
        <p:spPr>
          <a:xfrm>
            <a:off x="3265419" y="2679785"/>
            <a:ext cx="1936231" cy="47445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ixaDeTexto 23">
            <a:extLst>
              <a:ext uri="{FF2B5EF4-FFF2-40B4-BE49-F238E27FC236}">
                <a16:creationId xmlns:a16="http://schemas.microsoft.com/office/drawing/2014/main" id="{83CAD6D8-32BD-45F5-9055-52E8E8F3BF38}"/>
              </a:ext>
            </a:extLst>
          </p:cNvPr>
          <p:cNvSpPr txBox="1"/>
          <p:nvPr/>
        </p:nvSpPr>
        <p:spPr>
          <a:xfrm>
            <a:off x="3907507" y="2849435"/>
            <a:ext cx="1068241" cy="307777"/>
          </a:xfrm>
          <a:prstGeom prst="rect">
            <a:avLst/>
          </a:prstGeom>
          <a:noFill/>
        </p:spPr>
        <p:txBody>
          <a:bodyPr wrap="square" rtlCol="0">
            <a:spAutoFit/>
          </a:bodyPr>
          <a:lstStyle/>
          <a:p>
            <a:r>
              <a:rPr lang="en-US" sz="1400" b="1" dirty="0" err="1">
                <a:solidFill>
                  <a:schemeClr val="bg1"/>
                </a:solidFill>
                <a:highlight>
                  <a:srgbClr val="FFFFFF"/>
                </a:highlight>
              </a:rPr>
              <a:t>s</a:t>
            </a:r>
            <a:r>
              <a:rPr lang="en-US" sz="1400" b="1" dirty="0" err="1">
                <a:solidFill>
                  <a:srgbClr val="FF0000"/>
                </a:solidFill>
                <a:highlight>
                  <a:srgbClr val="FFFFFF"/>
                </a:highlight>
              </a:rPr>
              <a:t>Periplasm</a:t>
            </a:r>
            <a:r>
              <a:rPr lang="en-US" sz="1400" b="1" dirty="0" err="1">
                <a:solidFill>
                  <a:schemeClr val="bg1"/>
                </a:solidFill>
                <a:highlight>
                  <a:srgbClr val="FFFFFF"/>
                </a:highlight>
              </a:rPr>
              <a:t>s</a:t>
            </a:r>
            <a:endParaRPr lang="en-US" sz="1400" b="1" dirty="0">
              <a:solidFill>
                <a:schemeClr val="bg1"/>
              </a:solidFill>
              <a:highlight>
                <a:srgbClr val="FFFFFF"/>
              </a:highlight>
            </a:endParaRPr>
          </a:p>
        </p:txBody>
      </p:sp>
      <p:sp>
        <p:nvSpPr>
          <p:cNvPr id="69" name="Retângulo 68">
            <a:extLst>
              <a:ext uri="{FF2B5EF4-FFF2-40B4-BE49-F238E27FC236}">
                <a16:creationId xmlns:a16="http://schemas.microsoft.com/office/drawing/2014/main" id="{B204D807-C128-4622-BF0E-36A401D23208}"/>
              </a:ext>
            </a:extLst>
          </p:cNvPr>
          <p:cNvSpPr/>
          <p:nvPr/>
        </p:nvSpPr>
        <p:spPr>
          <a:xfrm>
            <a:off x="3877816" y="3733800"/>
            <a:ext cx="3056384" cy="402458"/>
          </a:xfrm>
          <a:custGeom>
            <a:avLst/>
            <a:gdLst>
              <a:gd name="connsiteX0" fmla="*/ 0 w 1994663"/>
              <a:gd name="connsiteY0" fmla="*/ 0 h 365125"/>
              <a:gd name="connsiteX1" fmla="*/ 1994663 w 1994663"/>
              <a:gd name="connsiteY1" fmla="*/ 0 h 365125"/>
              <a:gd name="connsiteX2" fmla="*/ 1994663 w 1994663"/>
              <a:gd name="connsiteY2" fmla="*/ 365125 h 365125"/>
              <a:gd name="connsiteX3" fmla="*/ 0 w 1994663"/>
              <a:gd name="connsiteY3" fmla="*/ 365125 h 365125"/>
              <a:gd name="connsiteX4" fmla="*/ 0 w 1994663"/>
              <a:gd name="connsiteY4" fmla="*/ 0 h 365125"/>
              <a:gd name="connsiteX0" fmla="*/ 0 w 2036996"/>
              <a:gd name="connsiteY0" fmla="*/ 60 h 365185"/>
              <a:gd name="connsiteX1" fmla="*/ 1994663 w 2036996"/>
              <a:gd name="connsiteY1" fmla="*/ 60 h 365185"/>
              <a:gd name="connsiteX2" fmla="*/ 1994663 w 2036996"/>
              <a:gd name="connsiteY2" fmla="*/ 365185 h 365185"/>
              <a:gd name="connsiteX3" fmla="*/ 0 w 2036996"/>
              <a:gd name="connsiteY3" fmla="*/ 365185 h 365185"/>
              <a:gd name="connsiteX4" fmla="*/ 0 w 2036996"/>
              <a:gd name="connsiteY4" fmla="*/ 60 h 365185"/>
              <a:gd name="connsiteX0" fmla="*/ 0 w 2036996"/>
              <a:gd name="connsiteY0" fmla="*/ 16933 h 382058"/>
              <a:gd name="connsiteX1" fmla="*/ 1994663 w 2036996"/>
              <a:gd name="connsiteY1" fmla="*/ 16933 h 382058"/>
              <a:gd name="connsiteX2" fmla="*/ 1994663 w 2036996"/>
              <a:gd name="connsiteY2" fmla="*/ 382058 h 382058"/>
              <a:gd name="connsiteX3" fmla="*/ 0 w 2036996"/>
              <a:gd name="connsiteY3" fmla="*/ 382058 h 382058"/>
              <a:gd name="connsiteX4" fmla="*/ 0 w 2036996"/>
              <a:gd name="connsiteY4" fmla="*/ 16933 h 382058"/>
              <a:gd name="connsiteX0" fmla="*/ 0 w 2008421"/>
              <a:gd name="connsiteY0" fmla="*/ 16933 h 382058"/>
              <a:gd name="connsiteX1" fmla="*/ 1994663 w 2008421"/>
              <a:gd name="connsiteY1" fmla="*/ 16933 h 382058"/>
              <a:gd name="connsiteX2" fmla="*/ 1994663 w 2008421"/>
              <a:gd name="connsiteY2" fmla="*/ 382058 h 382058"/>
              <a:gd name="connsiteX3" fmla="*/ 0 w 2008421"/>
              <a:gd name="connsiteY3" fmla="*/ 382058 h 382058"/>
              <a:gd name="connsiteX4" fmla="*/ 0 w 2008421"/>
              <a:gd name="connsiteY4" fmla="*/ 16933 h 382058"/>
              <a:gd name="connsiteX0" fmla="*/ 0 w 2008421"/>
              <a:gd name="connsiteY0" fmla="*/ 25580 h 390705"/>
              <a:gd name="connsiteX1" fmla="*/ 1994663 w 2008421"/>
              <a:gd name="connsiteY1" fmla="*/ 25580 h 390705"/>
              <a:gd name="connsiteX2" fmla="*/ 1994663 w 2008421"/>
              <a:gd name="connsiteY2" fmla="*/ 390705 h 390705"/>
              <a:gd name="connsiteX3" fmla="*/ 0 w 2008421"/>
              <a:gd name="connsiteY3" fmla="*/ 390705 h 390705"/>
              <a:gd name="connsiteX4" fmla="*/ 0 w 2008421"/>
              <a:gd name="connsiteY4" fmla="*/ 25580 h 390705"/>
              <a:gd name="connsiteX0" fmla="*/ 0 w 2008421"/>
              <a:gd name="connsiteY0" fmla="*/ 25580 h 390705"/>
              <a:gd name="connsiteX1" fmla="*/ 1994663 w 2008421"/>
              <a:gd name="connsiteY1" fmla="*/ 25580 h 390705"/>
              <a:gd name="connsiteX2" fmla="*/ 1994663 w 2008421"/>
              <a:gd name="connsiteY2" fmla="*/ 390705 h 390705"/>
              <a:gd name="connsiteX3" fmla="*/ 0 w 2008421"/>
              <a:gd name="connsiteY3" fmla="*/ 390705 h 390705"/>
              <a:gd name="connsiteX4" fmla="*/ 0 w 2008421"/>
              <a:gd name="connsiteY4" fmla="*/ 25580 h 390705"/>
              <a:gd name="connsiteX0" fmla="*/ 0 w 2008421"/>
              <a:gd name="connsiteY0" fmla="*/ 27046 h 392171"/>
              <a:gd name="connsiteX1" fmla="*/ 1994663 w 2008421"/>
              <a:gd name="connsiteY1" fmla="*/ 27046 h 392171"/>
              <a:gd name="connsiteX2" fmla="*/ 1994663 w 2008421"/>
              <a:gd name="connsiteY2" fmla="*/ 392171 h 392171"/>
              <a:gd name="connsiteX3" fmla="*/ 0 w 2008421"/>
              <a:gd name="connsiteY3" fmla="*/ 392171 h 392171"/>
              <a:gd name="connsiteX4" fmla="*/ 0 w 2008421"/>
              <a:gd name="connsiteY4" fmla="*/ 27046 h 392171"/>
              <a:gd name="connsiteX0" fmla="*/ 0 w 2008421"/>
              <a:gd name="connsiteY0" fmla="*/ 16337 h 381462"/>
              <a:gd name="connsiteX1" fmla="*/ 1994663 w 2008421"/>
              <a:gd name="connsiteY1" fmla="*/ 16337 h 381462"/>
              <a:gd name="connsiteX2" fmla="*/ 1994663 w 2008421"/>
              <a:gd name="connsiteY2" fmla="*/ 381462 h 381462"/>
              <a:gd name="connsiteX3" fmla="*/ 0 w 2008421"/>
              <a:gd name="connsiteY3" fmla="*/ 381462 h 381462"/>
              <a:gd name="connsiteX4" fmla="*/ 0 w 2008421"/>
              <a:gd name="connsiteY4" fmla="*/ 16337 h 381462"/>
              <a:gd name="connsiteX0" fmla="*/ 0 w 2008421"/>
              <a:gd name="connsiteY0" fmla="*/ 25580 h 390705"/>
              <a:gd name="connsiteX1" fmla="*/ 1994663 w 2008421"/>
              <a:gd name="connsiteY1" fmla="*/ 25580 h 390705"/>
              <a:gd name="connsiteX2" fmla="*/ 1994663 w 2008421"/>
              <a:gd name="connsiteY2" fmla="*/ 390705 h 390705"/>
              <a:gd name="connsiteX3" fmla="*/ 0 w 2008421"/>
              <a:gd name="connsiteY3" fmla="*/ 390705 h 390705"/>
              <a:gd name="connsiteX4" fmla="*/ 0 w 2008421"/>
              <a:gd name="connsiteY4" fmla="*/ 25580 h 390705"/>
              <a:gd name="connsiteX0" fmla="*/ 0 w 2006304"/>
              <a:gd name="connsiteY0" fmla="*/ 36129 h 401254"/>
              <a:gd name="connsiteX1" fmla="*/ 1994663 w 2006304"/>
              <a:gd name="connsiteY1" fmla="*/ 36129 h 401254"/>
              <a:gd name="connsiteX2" fmla="*/ 1994663 w 2006304"/>
              <a:gd name="connsiteY2" fmla="*/ 401254 h 401254"/>
              <a:gd name="connsiteX3" fmla="*/ 0 w 2006304"/>
              <a:gd name="connsiteY3" fmla="*/ 401254 h 401254"/>
              <a:gd name="connsiteX4" fmla="*/ 0 w 2006304"/>
              <a:gd name="connsiteY4" fmla="*/ 36129 h 401254"/>
              <a:gd name="connsiteX0" fmla="*/ 0 w 2014308"/>
              <a:gd name="connsiteY0" fmla="*/ 36129 h 401254"/>
              <a:gd name="connsiteX1" fmla="*/ 1994663 w 2014308"/>
              <a:gd name="connsiteY1" fmla="*/ 36129 h 401254"/>
              <a:gd name="connsiteX2" fmla="*/ 1994663 w 2014308"/>
              <a:gd name="connsiteY2" fmla="*/ 401254 h 401254"/>
              <a:gd name="connsiteX3" fmla="*/ 0 w 2014308"/>
              <a:gd name="connsiteY3" fmla="*/ 401254 h 401254"/>
              <a:gd name="connsiteX4" fmla="*/ 0 w 2014308"/>
              <a:gd name="connsiteY4" fmla="*/ 36129 h 401254"/>
              <a:gd name="connsiteX0" fmla="*/ 0 w 2014308"/>
              <a:gd name="connsiteY0" fmla="*/ 36129 h 409720"/>
              <a:gd name="connsiteX1" fmla="*/ 1994663 w 2014308"/>
              <a:gd name="connsiteY1" fmla="*/ 36129 h 409720"/>
              <a:gd name="connsiteX2" fmla="*/ 1994663 w 2014308"/>
              <a:gd name="connsiteY2" fmla="*/ 401254 h 409720"/>
              <a:gd name="connsiteX3" fmla="*/ 0 w 2014308"/>
              <a:gd name="connsiteY3" fmla="*/ 401254 h 409720"/>
              <a:gd name="connsiteX4" fmla="*/ 0 w 2014308"/>
              <a:gd name="connsiteY4" fmla="*/ 36129 h 409720"/>
              <a:gd name="connsiteX0" fmla="*/ 9524 w 2023832"/>
              <a:gd name="connsiteY0" fmla="*/ 36129 h 409720"/>
              <a:gd name="connsiteX1" fmla="*/ 2004187 w 2023832"/>
              <a:gd name="connsiteY1" fmla="*/ 36129 h 409720"/>
              <a:gd name="connsiteX2" fmla="*/ 2004187 w 2023832"/>
              <a:gd name="connsiteY2" fmla="*/ 401254 h 409720"/>
              <a:gd name="connsiteX3" fmla="*/ 9524 w 2023832"/>
              <a:gd name="connsiteY3" fmla="*/ 401254 h 409720"/>
              <a:gd name="connsiteX4" fmla="*/ 9524 w 2023832"/>
              <a:gd name="connsiteY4" fmla="*/ 36129 h 409720"/>
              <a:gd name="connsiteX0" fmla="*/ 9524 w 2023832"/>
              <a:gd name="connsiteY0" fmla="*/ 22140 h 395731"/>
              <a:gd name="connsiteX1" fmla="*/ 2004187 w 2023832"/>
              <a:gd name="connsiteY1" fmla="*/ 22140 h 395731"/>
              <a:gd name="connsiteX2" fmla="*/ 2004187 w 2023832"/>
              <a:gd name="connsiteY2" fmla="*/ 387265 h 395731"/>
              <a:gd name="connsiteX3" fmla="*/ 9524 w 2023832"/>
              <a:gd name="connsiteY3" fmla="*/ 387265 h 395731"/>
              <a:gd name="connsiteX4" fmla="*/ 9524 w 2023832"/>
              <a:gd name="connsiteY4" fmla="*/ 22140 h 395731"/>
              <a:gd name="connsiteX0" fmla="*/ 16073 w 2030381"/>
              <a:gd name="connsiteY0" fmla="*/ 22140 h 395731"/>
              <a:gd name="connsiteX1" fmla="*/ 2010736 w 2030381"/>
              <a:gd name="connsiteY1" fmla="*/ 22140 h 395731"/>
              <a:gd name="connsiteX2" fmla="*/ 2010736 w 2030381"/>
              <a:gd name="connsiteY2" fmla="*/ 387265 h 395731"/>
              <a:gd name="connsiteX3" fmla="*/ 16073 w 2030381"/>
              <a:gd name="connsiteY3" fmla="*/ 387265 h 395731"/>
              <a:gd name="connsiteX4" fmla="*/ 16073 w 2030381"/>
              <a:gd name="connsiteY4" fmla="*/ 22140 h 395731"/>
              <a:gd name="connsiteX0" fmla="*/ 16073 w 2030381"/>
              <a:gd name="connsiteY0" fmla="*/ 22140 h 402458"/>
              <a:gd name="connsiteX1" fmla="*/ 2010736 w 2030381"/>
              <a:gd name="connsiteY1" fmla="*/ 22140 h 402458"/>
              <a:gd name="connsiteX2" fmla="*/ 2010736 w 2030381"/>
              <a:gd name="connsiteY2" fmla="*/ 387265 h 402458"/>
              <a:gd name="connsiteX3" fmla="*/ 16073 w 2030381"/>
              <a:gd name="connsiteY3" fmla="*/ 387265 h 402458"/>
              <a:gd name="connsiteX4" fmla="*/ 16073 w 2030381"/>
              <a:gd name="connsiteY4" fmla="*/ 22140 h 40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381" h="402458">
                <a:moveTo>
                  <a:pt x="16073" y="22140"/>
                </a:moveTo>
                <a:cubicBezTo>
                  <a:pt x="36573" y="-2995"/>
                  <a:pt x="1984543" y="-11461"/>
                  <a:pt x="2010736" y="22140"/>
                </a:cubicBezTo>
                <a:cubicBezTo>
                  <a:pt x="2036929" y="55741"/>
                  <a:pt x="2036930" y="363188"/>
                  <a:pt x="2010736" y="387265"/>
                </a:cubicBezTo>
                <a:cubicBezTo>
                  <a:pt x="1998310" y="406315"/>
                  <a:pt x="45167" y="408696"/>
                  <a:pt x="16073" y="387265"/>
                </a:cubicBezTo>
                <a:cubicBezTo>
                  <a:pt x="-5358" y="382239"/>
                  <a:pt x="-5358" y="41454"/>
                  <a:pt x="16073" y="22140"/>
                </a:cubicBezTo>
                <a:close/>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New </a:t>
            </a:r>
            <a:r>
              <a:rPr lang="en-US" sz="2000" b="1" dirty="0" err="1">
                <a:solidFill>
                  <a:srgbClr val="FF0000"/>
                </a:solidFill>
              </a:rPr>
              <a:t>dinitrobenzamides</a:t>
            </a:r>
            <a:endParaRPr lang="en-US" sz="2000" b="1" dirty="0">
              <a:solidFill>
                <a:srgbClr val="FF0000"/>
              </a:solidFill>
            </a:endParaRPr>
          </a:p>
        </p:txBody>
      </p:sp>
      <p:graphicFrame>
        <p:nvGraphicFramePr>
          <p:cNvPr id="121" name="Objeto 120">
            <a:extLst>
              <a:ext uri="{FF2B5EF4-FFF2-40B4-BE49-F238E27FC236}">
                <a16:creationId xmlns:a16="http://schemas.microsoft.com/office/drawing/2014/main" id="{2EFD2169-B806-4C79-847A-B9AFC2CD7DB3}"/>
              </a:ext>
            </a:extLst>
          </p:cNvPr>
          <p:cNvGraphicFramePr>
            <a:graphicFrameLocks noChangeAspect="1"/>
          </p:cNvGraphicFramePr>
          <p:nvPr>
            <p:extLst>
              <p:ext uri="{D42A27DB-BD31-4B8C-83A1-F6EECF244321}">
                <p14:modId xmlns:p14="http://schemas.microsoft.com/office/powerpoint/2010/main" val="2888154978"/>
              </p:ext>
            </p:extLst>
          </p:nvPr>
        </p:nvGraphicFramePr>
        <p:xfrm>
          <a:off x="7086600" y="4876800"/>
          <a:ext cx="1749425" cy="1014413"/>
        </p:xfrm>
        <a:graphic>
          <a:graphicData uri="http://schemas.openxmlformats.org/presentationml/2006/ole">
            <mc:AlternateContent xmlns:mc="http://schemas.openxmlformats.org/markup-compatibility/2006">
              <mc:Choice xmlns:v="urn:schemas-microsoft-com:vml" Requires="v">
                <p:oleObj spid="_x0000_s1030" name="CS ChemDraw Drawing" r:id="rId7" imgW="1753806" imgH="1018999" progId="ChemDraw.Document.6.0">
                  <p:embed/>
                </p:oleObj>
              </mc:Choice>
              <mc:Fallback>
                <p:oleObj name="CS ChemDraw Drawing" r:id="rId7" imgW="1753806" imgH="1018999" progId="ChemDraw.Document.6.0">
                  <p:embed/>
                  <p:pic>
                    <p:nvPicPr>
                      <p:cNvPr id="121" name="Objeto 120">
                        <a:extLst>
                          <a:ext uri="{FF2B5EF4-FFF2-40B4-BE49-F238E27FC236}">
                            <a16:creationId xmlns:a16="http://schemas.microsoft.com/office/drawing/2014/main" id="{2EFD2169-B806-4C79-847A-B9AFC2CD7DB3}"/>
                          </a:ext>
                        </a:extLst>
                      </p:cNvPr>
                      <p:cNvPicPr>
                        <a:picLocks noChangeAspect="1" noChangeArrowheads="1"/>
                      </p:cNvPicPr>
                      <p:nvPr/>
                    </p:nvPicPr>
                    <p:blipFill>
                      <a:blip r:embed="rId8"/>
                      <a:srcRect/>
                      <a:stretch>
                        <a:fillRect/>
                      </a:stretch>
                    </p:blipFill>
                    <p:spPr bwMode="auto">
                      <a:xfrm>
                        <a:off x="7086600" y="4876800"/>
                        <a:ext cx="1749425" cy="1014413"/>
                      </a:xfrm>
                      <a:prstGeom prst="rect">
                        <a:avLst/>
                      </a:prstGeom>
                      <a:noFill/>
                    </p:spPr>
                  </p:pic>
                </p:oleObj>
              </mc:Fallback>
            </mc:AlternateContent>
          </a:graphicData>
        </a:graphic>
      </p:graphicFrame>
      <p:graphicFrame>
        <p:nvGraphicFramePr>
          <p:cNvPr id="122" name="Objeto 121">
            <a:extLst>
              <a:ext uri="{FF2B5EF4-FFF2-40B4-BE49-F238E27FC236}">
                <a16:creationId xmlns:a16="http://schemas.microsoft.com/office/drawing/2014/main" id="{A1863F68-99EB-40FF-97AB-7A8FFC0902FD}"/>
              </a:ext>
            </a:extLst>
          </p:cNvPr>
          <p:cNvGraphicFramePr>
            <a:graphicFrameLocks noChangeAspect="1"/>
          </p:cNvGraphicFramePr>
          <p:nvPr>
            <p:extLst>
              <p:ext uri="{D42A27DB-BD31-4B8C-83A1-F6EECF244321}">
                <p14:modId xmlns:p14="http://schemas.microsoft.com/office/powerpoint/2010/main" val="3441648848"/>
              </p:ext>
            </p:extLst>
          </p:nvPr>
        </p:nvGraphicFramePr>
        <p:xfrm>
          <a:off x="1565275" y="4856163"/>
          <a:ext cx="1673225" cy="977900"/>
        </p:xfrm>
        <a:graphic>
          <a:graphicData uri="http://schemas.openxmlformats.org/presentationml/2006/ole">
            <mc:AlternateContent xmlns:mc="http://schemas.openxmlformats.org/markup-compatibility/2006">
              <mc:Choice xmlns:v="urn:schemas-microsoft-com:vml" Requires="v">
                <p:oleObj spid="_x0000_s1031" name="CS ChemDraw Drawing" r:id="rId9" imgW="1616676" imgH="944498" progId="ChemDraw.Document.6.0">
                  <p:embed/>
                </p:oleObj>
              </mc:Choice>
              <mc:Fallback>
                <p:oleObj name="CS ChemDraw Drawing" r:id="rId9" imgW="1616676" imgH="944498" progId="ChemDraw.Document.6.0">
                  <p:embed/>
                  <p:pic>
                    <p:nvPicPr>
                      <p:cNvPr id="122" name="Objeto 121">
                        <a:extLst>
                          <a:ext uri="{FF2B5EF4-FFF2-40B4-BE49-F238E27FC236}">
                            <a16:creationId xmlns:a16="http://schemas.microsoft.com/office/drawing/2014/main" id="{A1863F68-99EB-40FF-97AB-7A8FFC0902FD}"/>
                          </a:ext>
                        </a:extLst>
                      </p:cNvPr>
                      <p:cNvPicPr>
                        <a:picLocks noChangeAspect="1" noChangeArrowheads="1"/>
                      </p:cNvPicPr>
                      <p:nvPr/>
                    </p:nvPicPr>
                    <p:blipFill>
                      <a:blip r:embed="rId10"/>
                      <a:srcRect/>
                      <a:stretch>
                        <a:fillRect/>
                      </a:stretch>
                    </p:blipFill>
                    <p:spPr bwMode="auto">
                      <a:xfrm>
                        <a:off x="1565275" y="4856163"/>
                        <a:ext cx="1673225" cy="977900"/>
                      </a:xfrm>
                      <a:prstGeom prst="rect">
                        <a:avLst/>
                      </a:prstGeom>
                      <a:noFill/>
                    </p:spPr>
                  </p:pic>
                </p:oleObj>
              </mc:Fallback>
            </mc:AlternateContent>
          </a:graphicData>
        </a:graphic>
      </p:graphicFrame>
      <p:sp>
        <p:nvSpPr>
          <p:cNvPr id="135" name="Forma livre: Forma 134">
            <a:extLst>
              <a:ext uri="{FF2B5EF4-FFF2-40B4-BE49-F238E27FC236}">
                <a16:creationId xmlns:a16="http://schemas.microsoft.com/office/drawing/2014/main" id="{3D072313-2745-4470-84F0-3D14F9B5916A}"/>
              </a:ext>
            </a:extLst>
          </p:cNvPr>
          <p:cNvSpPr/>
          <p:nvPr/>
        </p:nvSpPr>
        <p:spPr>
          <a:xfrm>
            <a:off x="5211212" y="2362200"/>
            <a:ext cx="746814" cy="593762"/>
          </a:xfrm>
          <a:custGeom>
            <a:avLst/>
            <a:gdLst>
              <a:gd name="connsiteX0" fmla="*/ 0 w 327660"/>
              <a:gd name="connsiteY0" fmla="*/ 0 h 7622"/>
              <a:gd name="connsiteX1" fmla="*/ 327660 w 327660"/>
              <a:gd name="connsiteY1" fmla="*/ 7620 h 7622"/>
              <a:gd name="connsiteX0" fmla="*/ 0 w 48605"/>
              <a:gd name="connsiteY0" fmla="*/ 509866 h 510020"/>
              <a:gd name="connsiteX1" fmla="*/ 48605 w 48605"/>
              <a:gd name="connsiteY1" fmla="*/ 0 h 510020"/>
              <a:gd name="connsiteX0" fmla="*/ 0 w 61628"/>
              <a:gd name="connsiteY0" fmla="*/ 479874 h 480038"/>
              <a:gd name="connsiteX1" fmla="*/ 61628 w 61628"/>
              <a:gd name="connsiteY1" fmla="*/ 0 h 480038"/>
              <a:gd name="connsiteX0" fmla="*/ 0 w 61628"/>
              <a:gd name="connsiteY0" fmla="*/ 479874 h 587772"/>
              <a:gd name="connsiteX1" fmla="*/ 35496 w 61628"/>
              <a:gd name="connsiteY1" fmla="*/ 546391 h 587772"/>
              <a:gd name="connsiteX2" fmla="*/ 61628 w 61628"/>
              <a:gd name="connsiteY2" fmla="*/ 0 h 587772"/>
              <a:gd name="connsiteX0" fmla="*/ 0 w 61628"/>
              <a:gd name="connsiteY0" fmla="*/ 479874 h 1071375"/>
              <a:gd name="connsiteX1" fmla="*/ 32929 w 61628"/>
              <a:gd name="connsiteY1" fmla="*/ 1044471 h 1071375"/>
              <a:gd name="connsiteX2" fmla="*/ 61628 w 61628"/>
              <a:gd name="connsiteY2" fmla="*/ 0 h 1071375"/>
              <a:gd name="connsiteX0" fmla="*/ 0 w 61628"/>
              <a:gd name="connsiteY0" fmla="*/ 479874 h 1071375"/>
              <a:gd name="connsiteX1" fmla="*/ 32929 w 61628"/>
              <a:gd name="connsiteY1" fmla="*/ 1044471 h 1071375"/>
              <a:gd name="connsiteX2" fmla="*/ 61628 w 61628"/>
              <a:gd name="connsiteY2" fmla="*/ 0 h 1071375"/>
              <a:gd name="connsiteX0" fmla="*/ 0 w 61628"/>
              <a:gd name="connsiteY0" fmla="*/ 479874 h 1071375"/>
              <a:gd name="connsiteX1" fmla="*/ 32929 w 61628"/>
              <a:gd name="connsiteY1" fmla="*/ 1044471 h 1071375"/>
              <a:gd name="connsiteX2" fmla="*/ 61628 w 61628"/>
              <a:gd name="connsiteY2" fmla="*/ 0 h 1071375"/>
              <a:gd name="connsiteX0" fmla="*/ 0 w 61628"/>
              <a:gd name="connsiteY0" fmla="*/ 479874 h 1044471"/>
              <a:gd name="connsiteX1" fmla="*/ 32929 w 61628"/>
              <a:gd name="connsiteY1" fmla="*/ 1044471 h 1044471"/>
              <a:gd name="connsiteX2" fmla="*/ 61628 w 61628"/>
              <a:gd name="connsiteY2" fmla="*/ 0 h 1044471"/>
              <a:gd name="connsiteX0" fmla="*/ 0 w 61628"/>
              <a:gd name="connsiteY0" fmla="*/ 479874 h 555788"/>
              <a:gd name="connsiteX1" fmla="*/ 35029 w 61628"/>
              <a:gd name="connsiteY1" fmla="*/ 555788 h 555788"/>
              <a:gd name="connsiteX2" fmla="*/ 61628 w 61628"/>
              <a:gd name="connsiteY2" fmla="*/ 0 h 555788"/>
              <a:gd name="connsiteX0" fmla="*/ 0 w 59761"/>
              <a:gd name="connsiteY0" fmla="*/ 470476 h 546390"/>
              <a:gd name="connsiteX1" fmla="*/ 35029 w 59761"/>
              <a:gd name="connsiteY1" fmla="*/ 546390 h 546390"/>
              <a:gd name="connsiteX2" fmla="*/ 59761 w 59761"/>
              <a:gd name="connsiteY2" fmla="*/ 0 h 546390"/>
              <a:gd name="connsiteX0" fmla="*/ 0 w 59294"/>
              <a:gd name="connsiteY0" fmla="*/ 414090 h 490004"/>
              <a:gd name="connsiteX1" fmla="*/ 35029 w 59294"/>
              <a:gd name="connsiteY1" fmla="*/ 490004 h 490004"/>
              <a:gd name="connsiteX2" fmla="*/ 59294 w 59294"/>
              <a:gd name="connsiteY2" fmla="*/ 0 h 490004"/>
              <a:gd name="connsiteX0" fmla="*/ 0 w 59294"/>
              <a:gd name="connsiteY0" fmla="*/ 415067 h 490981"/>
              <a:gd name="connsiteX1" fmla="*/ 35029 w 59294"/>
              <a:gd name="connsiteY1" fmla="*/ 490981 h 490981"/>
              <a:gd name="connsiteX2" fmla="*/ 59294 w 59294"/>
              <a:gd name="connsiteY2" fmla="*/ 977 h 490981"/>
              <a:gd name="connsiteX0" fmla="*/ 0 w 59294"/>
              <a:gd name="connsiteY0" fmla="*/ 414090 h 490004"/>
              <a:gd name="connsiteX1" fmla="*/ 35029 w 59294"/>
              <a:gd name="connsiteY1" fmla="*/ 490004 h 490004"/>
              <a:gd name="connsiteX2" fmla="*/ 59294 w 59294"/>
              <a:gd name="connsiteY2" fmla="*/ 0 h 490004"/>
              <a:gd name="connsiteX0" fmla="*/ 0 w 59294"/>
              <a:gd name="connsiteY0" fmla="*/ 414090 h 490004"/>
              <a:gd name="connsiteX1" fmla="*/ 35029 w 59294"/>
              <a:gd name="connsiteY1" fmla="*/ 490004 h 490004"/>
              <a:gd name="connsiteX2" fmla="*/ 59294 w 59294"/>
              <a:gd name="connsiteY2" fmla="*/ 0 h 490004"/>
              <a:gd name="connsiteX0" fmla="*/ 0 w 59294"/>
              <a:gd name="connsiteY0" fmla="*/ 414090 h 490005"/>
              <a:gd name="connsiteX1" fmla="*/ 35029 w 59294"/>
              <a:gd name="connsiteY1" fmla="*/ 490004 h 490005"/>
              <a:gd name="connsiteX2" fmla="*/ 59294 w 59294"/>
              <a:gd name="connsiteY2" fmla="*/ 0 h 490005"/>
              <a:gd name="connsiteX0" fmla="*/ 0 w 59294"/>
              <a:gd name="connsiteY0" fmla="*/ 414090 h 490326"/>
              <a:gd name="connsiteX1" fmla="*/ 35029 w 59294"/>
              <a:gd name="connsiteY1" fmla="*/ 490004 h 490326"/>
              <a:gd name="connsiteX2" fmla="*/ 59294 w 59294"/>
              <a:gd name="connsiteY2" fmla="*/ 0 h 490326"/>
              <a:gd name="connsiteX0" fmla="*/ 0 w 59294"/>
              <a:gd name="connsiteY0" fmla="*/ 414090 h 584164"/>
              <a:gd name="connsiteX1" fmla="*/ 35262 w 59294"/>
              <a:gd name="connsiteY1" fmla="*/ 583982 h 584164"/>
              <a:gd name="connsiteX2" fmla="*/ 59294 w 59294"/>
              <a:gd name="connsiteY2" fmla="*/ 0 h 584164"/>
              <a:gd name="connsiteX0" fmla="*/ 0 w 59294"/>
              <a:gd name="connsiteY0" fmla="*/ 487951 h 487952"/>
              <a:gd name="connsiteX1" fmla="*/ 33162 w 59294"/>
              <a:gd name="connsiteY1" fmla="*/ 0 h 487952"/>
              <a:gd name="connsiteX2" fmla="*/ 59294 w 59294"/>
              <a:gd name="connsiteY2" fmla="*/ 73861 h 487952"/>
              <a:gd name="connsiteX0" fmla="*/ 0 w 59294"/>
              <a:gd name="connsiteY0" fmla="*/ 487951 h 487951"/>
              <a:gd name="connsiteX1" fmla="*/ 33162 w 59294"/>
              <a:gd name="connsiteY1" fmla="*/ 0 h 487951"/>
              <a:gd name="connsiteX2" fmla="*/ 59294 w 59294"/>
              <a:gd name="connsiteY2" fmla="*/ 73861 h 487951"/>
              <a:gd name="connsiteX0" fmla="*/ 0 w 59294"/>
              <a:gd name="connsiteY0" fmla="*/ 487951 h 487951"/>
              <a:gd name="connsiteX1" fmla="*/ 33162 w 59294"/>
              <a:gd name="connsiteY1" fmla="*/ 0 h 487951"/>
              <a:gd name="connsiteX2" fmla="*/ 59294 w 59294"/>
              <a:gd name="connsiteY2" fmla="*/ 73861 h 487951"/>
              <a:gd name="connsiteX0" fmla="*/ 0 w 59294"/>
              <a:gd name="connsiteY0" fmla="*/ 487951 h 487951"/>
              <a:gd name="connsiteX1" fmla="*/ 33162 w 59294"/>
              <a:gd name="connsiteY1" fmla="*/ 0 h 487951"/>
              <a:gd name="connsiteX2" fmla="*/ 59294 w 59294"/>
              <a:gd name="connsiteY2" fmla="*/ 73861 h 487951"/>
              <a:gd name="connsiteX0" fmla="*/ 0 w 59294"/>
              <a:gd name="connsiteY0" fmla="*/ 488270 h 488270"/>
              <a:gd name="connsiteX1" fmla="*/ 33162 w 59294"/>
              <a:gd name="connsiteY1" fmla="*/ 319 h 488270"/>
              <a:gd name="connsiteX2" fmla="*/ 59294 w 59294"/>
              <a:gd name="connsiteY2" fmla="*/ 74180 h 488270"/>
              <a:gd name="connsiteX0" fmla="*/ 0 w 59294"/>
              <a:gd name="connsiteY0" fmla="*/ 488271 h 488271"/>
              <a:gd name="connsiteX1" fmla="*/ 33162 w 59294"/>
              <a:gd name="connsiteY1" fmla="*/ 320 h 488271"/>
              <a:gd name="connsiteX2" fmla="*/ 59294 w 59294"/>
              <a:gd name="connsiteY2" fmla="*/ 74181 h 488271"/>
              <a:gd name="connsiteX0" fmla="*/ 0 w 59294"/>
              <a:gd name="connsiteY0" fmla="*/ 493149 h 493149"/>
              <a:gd name="connsiteX1" fmla="*/ 33162 w 59294"/>
              <a:gd name="connsiteY1" fmla="*/ 5198 h 493149"/>
              <a:gd name="connsiteX2" fmla="*/ 59294 w 59294"/>
              <a:gd name="connsiteY2" fmla="*/ 79059 h 493149"/>
              <a:gd name="connsiteX0" fmla="*/ 0 w 59294"/>
              <a:gd name="connsiteY0" fmla="*/ 488273 h 488273"/>
              <a:gd name="connsiteX1" fmla="*/ 33162 w 59294"/>
              <a:gd name="connsiteY1" fmla="*/ 322 h 488273"/>
              <a:gd name="connsiteX2" fmla="*/ 59294 w 59294"/>
              <a:gd name="connsiteY2" fmla="*/ 74183 h 488273"/>
              <a:gd name="connsiteX0" fmla="*/ 0 w 59294"/>
              <a:gd name="connsiteY0" fmla="*/ 498414 h 498414"/>
              <a:gd name="connsiteX1" fmla="*/ 33162 w 59294"/>
              <a:gd name="connsiteY1" fmla="*/ 10463 h 498414"/>
              <a:gd name="connsiteX2" fmla="*/ 59294 w 59294"/>
              <a:gd name="connsiteY2" fmla="*/ 84324 h 498414"/>
              <a:gd name="connsiteX0" fmla="*/ 0 w 59294"/>
              <a:gd name="connsiteY0" fmla="*/ 487951 h 487951"/>
              <a:gd name="connsiteX1" fmla="*/ 33162 w 59294"/>
              <a:gd name="connsiteY1" fmla="*/ 0 h 487951"/>
              <a:gd name="connsiteX2" fmla="*/ 59294 w 59294"/>
              <a:gd name="connsiteY2" fmla="*/ 73861 h 487951"/>
              <a:gd name="connsiteX0" fmla="*/ 0 w 59294"/>
              <a:gd name="connsiteY0" fmla="*/ 506917 h 506917"/>
              <a:gd name="connsiteX1" fmla="*/ 33162 w 59294"/>
              <a:gd name="connsiteY1" fmla="*/ 18966 h 506917"/>
              <a:gd name="connsiteX2" fmla="*/ 59294 w 59294"/>
              <a:gd name="connsiteY2" fmla="*/ 92827 h 506917"/>
              <a:gd name="connsiteX0" fmla="*/ 0 w 59294"/>
              <a:gd name="connsiteY0" fmla="*/ 533434 h 533434"/>
              <a:gd name="connsiteX1" fmla="*/ 33162 w 59294"/>
              <a:gd name="connsiteY1" fmla="*/ 16114 h 533434"/>
              <a:gd name="connsiteX2" fmla="*/ 59294 w 59294"/>
              <a:gd name="connsiteY2" fmla="*/ 119344 h 533434"/>
              <a:gd name="connsiteX0" fmla="*/ 0 w 59294"/>
              <a:gd name="connsiteY0" fmla="*/ 517413 h 517413"/>
              <a:gd name="connsiteX1" fmla="*/ 31704 w 59294"/>
              <a:gd name="connsiteY1" fmla="*/ 17714 h 517413"/>
              <a:gd name="connsiteX2" fmla="*/ 59294 w 59294"/>
              <a:gd name="connsiteY2" fmla="*/ 103323 h 517413"/>
              <a:gd name="connsiteX0" fmla="*/ 0 w 59294"/>
              <a:gd name="connsiteY0" fmla="*/ 517413 h 517413"/>
              <a:gd name="connsiteX1" fmla="*/ 30683 w 59294"/>
              <a:gd name="connsiteY1" fmla="*/ 17714 h 517413"/>
              <a:gd name="connsiteX2" fmla="*/ 59294 w 59294"/>
              <a:gd name="connsiteY2" fmla="*/ 103323 h 517413"/>
              <a:gd name="connsiteX0" fmla="*/ 0 w 50932"/>
              <a:gd name="connsiteY0" fmla="*/ 1080308 h 1080308"/>
              <a:gd name="connsiteX1" fmla="*/ 30683 w 50932"/>
              <a:gd name="connsiteY1" fmla="*/ 580609 h 1080308"/>
              <a:gd name="connsiteX2" fmla="*/ 50932 w 50932"/>
              <a:gd name="connsiteY2" fmla="*/ 544 h 1080308"/>
              <a:gd name="connsiteX0" fmla="*/ 0 w 50932"/>
              <a:gd name="connsiteY0" fmla="*/ 1088775 h 1088775"/>
              <a:gd name="connsiteX1" fmla="*/ 21932 w 50932"/>
              <a:gd name="connsiteY1" fmla="*/ 64368 h 1088775"/>
              <a:gd name="connsiteX2" fmla="*/ 50932 w 50932"/>
              <a:gd name="connsiteY2" fmla="*/ 9011 h 1088775"/>
              <a:gd name="connsiteX0" fmla="*/ 0 w 50932"/>
              <a:gd name="connsiteY0" fmla="*/ 1088775 h 1088775"/>
              <a:gd name="connsiteX1" fmla="*/ 21932 w 50932"/>
              <a:gd name="connsiteY1" fmla="*/ 64368 h 1088775"/>
              <a:gd name="connsiteX2" fmla="*/ 50932 w 50932"/>
              <a:gd name="connsiteY2" fmla="*/ 9011 h 1088775"/>
              <a:gd name="connsiteX0" fmla="*/ 0 w 50932"/>
              <a:gd name="connsiteY0" fmla="*/ 1081741 h 1081741"/>
              <a:gd name="connsiteX1" fmla="*/ 23293 w 50932"/>
              <a:gd name="connsiteY1" fmla="*/ 182638 h 1081741"/>
              <a:gd name="connsiteX2" fmla="*/ 50932 w 50932"/>
              <a:gd name="connsiteY2" fmla="*/ 1977 h 1081741"/>
              <a:gd name="connsiteX0" fmla="*/ 0 w 50932"/>
              <a:gd name="connsiteY0" fmla="*/ 1104219 h 1104219"/>
              <a:gd name="connsiteX1" fmla="*/ 23293 w 50932"/>
              <a:gd name="connsiteY1" fmla="*/ 205116 h 1104219"/>
              <a:gd name="connsiteX2" fmla="*/ 50932 w 50932"/>
              <a:gd name="connsiteY2" fmla="*/ 24455 h 1104219"/>
              <a:gd name="connsiteX0" fmla="*/ 0 w 50932"/>
              <a:gd name="connsiteY0" fmla="*/ 1084938 h 1084938"/>
              <a:gd name="connsiteX1" fmla="*/ 20376 w 50932"/>
              <a:gd name="connsiteY1" fmla="*/ 287645 h 1084938"/>
              <a:gd name="connsiteX2" fmla="*/ 50932 w 50932"/>
              <a:gd name="connsiteY2" fmla="*/ 5174 h 1084938"/>
              <a:gd name="connsiteX0" fmla="*/ 0 w 50932"/>
              <a:gd name="connsiteY0" fmla="*/ 1084937 h 1084937"/>
              <a:gd name="connsiteX1" fmla="*/ 4152 w 50932"/>
              <a:gd name="connsiteY1" fmla="*/ 880368 h 1084937"/>
              <a:gd name="connsiteX2" fmla="*/ 20376 w 50932"/>
              <a:gd name="connsiteY2" fmla="*/ 287644 h 1084937"/>
              <a:gd name="connsiteX3" fmla="*/ 50932 w 50932"/>
              <a:gd name="connsiteY3" fmla="*/ 5173 h 1084937"/>
              <a:gd name="connsiteX0" fmla="*/ 0 w 50932"/>
              <a:gd name="connsiteY0" fmla="*/ 1084937 h 1084937"/>
              <a:gd name="connsiteX1" fmla="*/ 7725 w 50932"/>
              <a:gd name="connsiteY1" fmla="*/ 932865 h 1084937"/>
              <a:gd name="connsiteX2" fmla="*/ 20376 w 50932"/>
              <a:gd name="connsiteY2" fmla="*/ 287644 h 1084937"/>
              <a:gd name="connsiteX3" fmla="*/ 50932 w 50932"/>
              <a:gd name="connsiteY3" fmla="*/ 5173 h 1084937"/>
              <a:gd name="connsiteX0" fmla="*/ 0 w 50932"/>
              <a:gd name="connsiteY0" fmla="*/ 1084937 h 1084937"/>
              <a:gd name="connsiteX1" fmla="*/ 9187 w 50932"/>
              <a:gd name="connsiteY1" fmla="*/ 952552 h 1084937"/>
              <a:gd name="connsiteX2" fmla="*/ 20376 w 50932"/>
              <a:gd name="connsiteY2" fmla="*/ 287644 h 1084937"/>
              <a:gd name="connsiteX3" fmla="*/ 50932 w 50932"/>
              <a:gd name="connsiteY3" fmla="*/ 5173 h 1084937"/>
              <a:gd name="connsiteX0" fmla="*/ 0 w 50932"/>
              <a:gd name="connsiteY0" fmla="*/ 1084937 h 1084937"/>
              <a:gd name="connsiteX1" fmla="*/ 9674 w 50932"/>
              <a:gd name="connsiteY1" fmla="*/ 968957 h 1084937"/>
              <a:gd name="connsiteX2" fmla="*/ 20376 w 50932"/>
              <a:gd name="connsiteY2" fmla="*/ 287644 h 1084937"/>
              <a:gd name="connsiteX3" fmla="*/ 50932 w 50932"/>
              <a:gd name="connsiteY3" fmla="*/ 5173 h 1084937"/>
              <a:gd name="connsiteX0" fmla="*/ 0 w 50932"/>
              <a:gd name="connsiteY0" fmla="*/ 1089494 h 1089494"/>
              <a:gd name="connsiteX1" fmla="*/ 9674 w 50932"/>
              <a:gd name="connsiteY1" fmla="*/ 973514 h 1089494"/>
              <a:gd name="connsiteX2" fmla="*/ 19077 w 50932"/>
              <a:gd name="connsiteY2" fmla="*/ 249547 h 1089494"/>
              <a:gd name="connsiteX3" fmla="*/ 50932 w 50932"/>
              <a:gd name="connsiteY3" fmla="*/ 9730 h 1089494"/>
              <a:gd name="connsiteX0" fmla="*/ 0 w 50932"/>
              <a:gd name="connsiteY0" fmla="*/ 1081920 h 1081920"/>
              <a:gd name="connsiteX1" fmla="*/ 9674 w 50932"/>
              <a:gd name="connsiteY1" fmla="*/ 965940 h 1081920"/>
              <a:gd name="connsiteX2" fmla="*/ 19077 w 50932"/>
              <a:gd name="connsiteY2" fmla="*/ 241973 h 1081920"/>
              <a:gd name="connsiteX3" fmla="*/ 50932 w 50932"/>
              <a:gd name="connsiteY3" fmla="*/ 2156 h 1081920"/>
              <a:gd name="connsiteX0" fmla="*/ 0 w 50932"/>
              <a:gd name="connsiteY0" fmla="*/ 1082477 h 1082477"/>
              <a:gd name="connsiteX1" fmla="*/ 9674 w 50932"/>
              <a:gd name="connsiteY1" fmla="*/ 966497 h 1082477"/>
              <a:gd name="connsiteX2" fmla="*/ 18590 w 50932"/>
              <a:gd name="connsiteY2" fmla="*/ 213000 h 1082477"/>
              <a:gd name="connsiteX3" fmla="*/ 50932 w 50932"/>
              <a:gd name="connsiteY3" fmla="*/ 2713 h 1082477"/>
              <a:gd name="connsiteX0" fmla="*/ 0 w 50932"/>
              <a:gd name="connsiteY0" fmla="*/ 1079764 h 1079764"/>
              <a:gd name="connsiteX1" fmla="*/ 9674 w 50932"/>
              <a:gd name="connsiteY1" fmla="*/ 963784 h 1079764"/>
              <a:gd name="connsiteX2" fmla="*/ 18590 w 50932"/>
              <a:gd name="connsiteY2" fmla="*/ 210287 h 1079764"/>
              <a:gd name="connsiteX3" fmla="*/ 50932 w 50932"/>
              <a:gd name="connsiteY3" fmla="*/ 0 h 1079764"/>
            </a:gdLst>
            <a:ahLst/>
            <a:cxnLst>
              <a:cxn ang="0">
                <a:pos x="connsiteX0" y="connsiteY0"/>
              </a:cxn>
              <a:cxn ang="0">
                <a:pos x="connsiteX1" y="connsiteY1"/>
              </a:cxn>
              <a:cxn ang="0">
                <a:pos x="connsiteX2" y="connsiteY2"/>
              </a:cxn>
              <a:cxn ang="0">
                <a:pos x="connsiteX3" y="connsiteY3"/>
              </a:cxn>
            </a:cxnLst>
            <a:rect l="l" t="t" r="r" b="b"/>
            <a:pathLst>
              <a:path w="50932" h="1079764">
                <a:moveTo>
                  <a:pt x="0" y="1079764"/>
                </a:moveTo>
                <a:cubicBezTo>
                  <a:pt x="692" y="1045669"/>
                  <a:pt x="6278" y="1096666"/>
                  <a:pt x="9674" y="963784"/>
                </a:cubicBezTo>
                <a:cubicBezTo>
                  <a:pt x="13070" y="830902"/>
                  <a:pt x="10793" y="356153"/>
                  <a:pt x="18590" y="210287"/>
                </a:cubicBezTo>
                <a:cubicBezTo>
                  <a:pt x="23084" y="72339"/>
                  <a:pt x="42527" y="12842"/>
                  <a:pt x="50932" y="0"/>
                </a:cubicBezTo>
              </a:path>
            </a:pathLst>
          </a:custGeom>
          <a:noFill/>
          <a:ln w="19050">
            <a:solidFill>
              <a:schemeClr val="tx1">
                <a:lumMod val="85000"/>
                <a:lumOff val="1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aixaDeTexto 144">
            <a:extLst>
              <a:ext uri="{FF2B5EF4-FFF2-40B4-BE49-F238E27FC236}">
                <a16:creationId xmlns:a16="http://schemas.microsoft.com/office/drawing/2014/main" id="{601B2E50-18B1-4FE1-BB6E-1498FE40C2E3}"/>
              </a:ext>
            </a:extLst>
          </p:cNvPr>
          <p:cNvSpPr txBox="1"/>
          <p:nvPr/>
        </p:nvSpPr>
        <p:spPr>
          <a:xfrm>
            <a:off x="1991533" y="5905095"/>
            <a:ext cx="819327" cy="307777"/>
          </a:xfrm>
          <a:prstGeom prst="rect">
            <a:avLst/>
          </a:prstGeom>
          <a:noFill/>
        </p:spPr>
        <p:txBody>
          <a:bodyPr wrap="none" rtlCol="0">
            <a:spAutoFit/>
          </a:bodyPr>
          <a:lstStyle/>
          <a:p>
            <a:r>
              <a:rPr lang="en-US" sz="1400" b="1" dirty="0">
                <a:solidFill>
                  <a:srgbClr val="70509C"/>
                </a:solidFill>
              </a:rPr>
              <a:t>Family A</a:t>
            </a:r>
          </a:p>
        </p:txBody>
      </p:sp>
      <p:sp>
        <p:nvSpPr>
          <p:cNvPr id="146" name="CaixaDeTexto 145">
            <a:extLst>
              <a:ext uri="{FF2B5EF4-FFF2-40B4-BE49-F238E27FC236}">
                <a16:creationId xmlns:a16="http://schemas.microsoft.com/office/drawing/2014/main" id="{45A6D680-EA51-499D-9DA3-9C42E95FED5B}"/>
              </a:ext>
            </a:extLst>
          </p:cNvPr>
          <p:cNvSpPr txBox="1"/>
          <p:nvPr/>
        </p:nvSpPr>
        <p:spPr>
          <a:xfrm>
            <a:off x="3670015" y="5905095"/>
            <a:ext cx="1586588" cy="307777"/>
          </a:xfrm>
          <a:prstGeom prst="rect">
            <a:avLst/>
          </a:prstGeom>
          <a:noFill/>
        </p:spPr>
        <p:txBody>
          <a:bodyPr wrap="none" rtlCol="0">
            <a:spAutoFit/>
          </a:bodyPr>
          <a:lstStyle/>
          <a:p>
            <a:r>
              <a:rPr lang="en-US" sz="1400" b="1" dirty="0">
                <a:solidFill>
                  <a:srgbClr val="70509C"/>
                </a:solidFill>
              </a:rPr>
              <a:t>Families B, C and D</a:t>
            </a:r>
          </a:p>
        </p:txBody>
      </p:sp>
      <p:sp>
        <p:nvSpPr>
          <p:cNvPr id="147" name="CaixaDeTexto 146">
            <a:extLst>
              <a:ext uri="{FF2B5EF4-FFF2-40B4-BE49-F238E27FC236}">
                <a16:creationId xmlns:a16="http://schemas.microsoft.com/office/drawing/2014/main" id="{E2622456-0A80-4379-A589-D4FE42D2AC66}"/>
              </a:ext>
            </a:extLst>
          </p:cNvPr>
          <p:cNvSpPr txBox="1"/>
          <p:nvPr/>
        </p:nvSpPr>
        <p:spPr>
          <a:xfrm>
            <a:off x="7738059" y="5905095"/>
            <a:ext cx="792076" cy="307777"/>
          </a:xfrm>
          <a:prstGeom prst="rect">
            <a:avLst/>
          </a:prstGeom>
          <a:noFill/>
        </p:spPr>
        <p:txBody>
          <a:bodyPr wrap="none" rtlCol="0">
            <a:spAutoFit/>
          </a:bodyPr>
          <a:lstStyle/>
          <a:p>
            <a:r>
              <a:rPr lang="en-US" sz="1400" b="1" dirty="0">
                <a:solidFill>
                  <a:srgbClr val="70509C"/>
                </a:solidFill>
              </a:rPr>
              <a:t>Family F</a:t>
            </a:r>
          </a:p>
        </p:txBody>
      </p:sp>
      <p:cxnSp>
        <p:nvCxnSpPr>
          <p:cNvPr id="3" name="Conexão reta 2">
            <a:extLst>
              <a:ext uri="{FF2B5EF4-FFF2-40B4-BE49-F238E27FC236}">
                <a16:creationId xmlns:a16="http://schemas.microsoft.com/office/drawing/2014/main" id="{2613044D-F5F9-4DE4-82A0-C68DA54D60E6}"/>
              </a:ext>
            </a:extLst>
          </p:cNvPr>
          <p:cNvCxnSpPr>
            <a:cxnSpLocks/>
            <a:stCxn id="9" idx="0"/>
          </p:cNvCxnSpPr>
          <p:nvPr/>
        </p:nvCxnSpPr>
        <p:spPr>
          <a:xfrm flipV="1">
            <a:off x="921921" y="2057401"/>
            <a:ext cx="2270059" cy="1400110"/>
          </a:xfrm>
          <a:prstGeom prst="line">
            <a:avLst/>
          </a:prstGeom>
          <a:ln w="285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Conexão reta 9">
            <a:extLst>
              <a:ext uri="{FF2B5EF4-FFF2-40B4-BE49-F238E27FC236}">
                <a16:creationId xmlns:a16="http://schemas.microsoft.com/office/drawing/2014/main" id="{2941DADB-DE0D-4AD5-8CA2-867991BE6AAB}"/>
              </a:ext>
            </a:extLst>
          </p:cNvPr>
          <p:cNvCxnSpPr>
            <a:cxnSpLocks/>
            <a:stCxn id="9" idx="4"/>
          </p:cNvCxnSpPr>
          <p:nvPr/>
        </p:nvCxnSpPr>
        <p:spPr>
          <a:xfrm flipV="1">
            <a:off x="1084789" y="3306637"/>
            <a:ext cx="2107191" cy="872274"/>
          </a:xfrm>
          <a:prstGeom prst="line">
            <a:avLst/>
          </a:prstGeom>
          <a:ln w="285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Retângulo 32">
            <a:extLst>
              <a:ext uri="{FF2B5EF4-FFF2-40B4-BE49-F238E27FC236}">
                <a16:creationId xmlns:a16="http://schemas.microsoft.com/office/drawing/2014/main" id="{F97EED8B-D5AF-4869-8CBA-C913699E8A99}"/>
              </a:ext>
            </a:extLst>
          </p:cNvPr>
          <p:cNvSpPr/>
          <p:nvPr/>
        </p:nvSpPr>
        <p:spPr>
          <a:xfrm>
            <a:off x="7426895" y="2137143"/>
            <a:ext cx="1577155" cy="461665"/>
          </a:xfrm>
          <a:prstGeom prst="rect">
            <a:avLst/>
          </a:prstGeom>
          <a:ln w="19050">
            <a:solidFill>
              <a:srgbClr val="08A808"/>
            </a:solidFill>
            <a:prstDash val="dash"/>
          </a:ln>
        </p:spPr>
        <p:txBody>
          <a:bodyPr wrap="square">
            <a:spAutoFit/>
          </a:bodyPr>
          <a:lstStyle/>
          <a:p>
            <a:pPr algn="ctr"/>
            <a:r>
              <a:rPr lang="en-GB" sz="1200" dirty="0">
                <a:solidFill>
                  <a:srgbClr val="08A808"/>
                </a:solidFill>
              </a:rPr>
              <a:t>Key enzyme in the cell wall synthesis process</a:t>
            </a:r>
            <a:endParaRPr lang="en-US" sz="1200" dirty="0">
              <a:solidFill>
                <a:srgbClr val="08A808"/>
              </a:solidFill>
            </a:endParaRPr>
          </a:p>
        </p:txBody>
      </p:sp>
      <p:sp>
        <p:nvSpPr>
          <p:cNvPr id="35" name="Seta: Para a Direita 34">
            <a:extLst>
              <a:ext uri="{FF2B5EF4-FFF2-40B4-BE49-F238E27FC236}">
                <a16:creationId xmlns:a16="http://schemas.microsoft.com/office/drawing/2014/main" id="{EEB27DCC-A817-4C60-AA40-95C8F7AA4C1E}"/>
              </a:ext>
            </a:extLst>
          </p:cNvPr>
          <p:cNvSpPr/>
          <p:nvPr/>
        </p:nvSpPr>
        <p:spPr>
          <a:xfrm>
            <a:off x="7187293" y="2301352"/>
            <a:ext cx="208225" cy="134160"/>
          </a:xfrm>
          <a:prstGeom prst="rightArrow">
            <a:avLst/>
          </a:prstGeom>
          <a:solidFill>
            <a:srgbClr val="08A808">
              <a:alpha val="80000"/>
            </a:srgbClr>
          </a:solidFill>
          <a:ln>
            <a:solidFill>
              <a:srgbClr val="08A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509C"/>
              </a:solidFill>
            </a:endParaRPr>
          </a:p>
        </p:txBody>
      </p:sp>
      <p:graphicFrame>
        <p:nvGraphicFramePr>
          <p:cNvPr id="2" name="Objeto 1">
            <a:extLst>
              <a:ext uri="{FF2B5EF4-FFF2-40B4-BE49-F238E27FC236}">
                <a16:creationId xmlns:a16="http://schemas.microsoft.com/office/drawing/2014/main" id="{6DFD4F45-14E5-2E11-DD80-AF6B872CBBF3}"/>
              </a:ext>
            </a:extLst>
          </p:cNvPr>
          <p:cNvGraphicFramePr>
            <a:graphicFrameLocks noChangeAspect="1"/>
          </p:cNvGraphicFramePr>
          <p:nvPr>
            <p:extLst>
              <p:ext uri="{D42A27DB-BD31-4B8C-83A1-F6EECF244321}">
                <p14:modId xmlns:p14="http://schemas.microsoft.com/office/powerpoint/2010/main" val="2697983760"/>
              </p:ext>
            </p:extLst>
          </p:nvPr>
        </p:nvGraphicFramePr>
        <p:xfrm>
          <a:off x="5483883" y="4887508"/>
          <a:ext cx="1308100" cy="979487"/>
        </p:xfrm>
        <a:graphic>
          <a:graphicData uri="http://schemas.openxmlformats.org/presentationml/2006/ole">
            <mc:AlternateContent xmlns:mc="http://schemas.openxmlformats.org/markup-compatibility/2006">
              <mc:Choice xmlns:v="urn:schemas-microsoft-com:vml" Requires="v">
                <p:oleObj spid="_x0000_s1032" name="CS ChemDraw Drawing" r:id="rId11" imgW="1517608" imgH="1155046" progId="ChemDraw.Document.6.0">
                  <p:embed/>
                </p:oleObj>
              </mc:Choice>
              <mc:Fallback>
                <p:oleObj name="CS ChemDraw Drawing" r:id="rId11" imgW="1517608" imgH="1155046" progId="ChemDraw.Document.6.0">
                  <p:embed/>
                  <p:pic>
                    <p:nvPicPr>
                      <p:cNvPr id="2" name="Objeto 1">
                        <a:extLst>
                          <a:ext uri="{FF2B5EF4-FFF2-40B4-BE49-F238E27FC236}">
                            <a16:creationId xmlns:a16="http://schemas.microsoft.com/office/drawing/2014/main" id="{6DFD4F45-14E5-2E11-DD80-AF6B872CBBF3}"/>
                          </a:ext>
                        </a:extLst>
                      </p:cNvPr>
                      <p:cNvPicPr>
                        <a:picLocks noChangeAspect="1" noChangeArrowheads="1"/>
                      </p:cNvPicPr>
                      <p:nvPr/>
                    </p:nvPicPr>
                    <p:blipFill>
                      <a:blip r:embed="rId12"/>
                      <a:srcRect/>
                      <a:stretch>
                        <a:fillRect/>
                      </a:stretch>
                    </p:blipFill>
                    <p:spPr bwMode="auto">
                      <a:xfrm>
                        <a:off x="5483883" y="4887508"/>
                        <a:ext cx="1308100" cy="979487"/>
                      </a:xfrm>
                      <a:prstGeom prst="rect">
                        <a:avLst/>
                      </a:prstGeom>
                      <a:noFill/>
                    </p:spPr>
                  </p:pic>
                </p:oleObj>
              </mc:Fallback>
            </mc:AlternateContent>
          </a:graphicData>
        </a:graphic>
      </p:graphicFrame>
      <p:sp>
        <p:nvSpPr>
          <p:cNvPr id="6" name="CaixaDeTexto 5">
            <a:extLst>
              <a:ext uri="{FF2B5EF4-FFF2-40B4-BE49-F238E27FC236}">
                <a16:creationId xmlns:a16="http://schemas.microsoft.com/office/drawing/2014/main" id="{A6AF34B8-2E90-B507-C2DC-30B805609C8B}"/>
              </a:ext>
            </a:extLst>
          </p:cNvPr>
          <p:cNvSpPr txBox="1"/>
          <p:nvPr/>
        </p:nvSpPr>
        <p:spPr>
          <a:xfrm>
            <a:off x="5864208" y="5905095"/>
            <a:ext cx="819327" cy="307777"/>
          </a:xfrm>
          <a:prstGeom prst="rect">
            <a:avLst/>
          </a:prstGeom>
          <a:noFill/>
        </p:spPr>
        <p:txBody>
          <a:bodyPr wrap="none" rtlCol="0">
            <a:spAutoFit/>
          </a:bodyPr>
          <a:lstStyle/>
          <a:p>
            <a:r>
              <a:rPr lang="en-US" sz="1400" b="1" dirty="0">
                <a:solidFill>
                  <a:srgbClr val="70509C"/>
                </a:solidFill>
              </a:rPr>
              <a:t>Family E</a:t>
            </a:r>
          </a:p>
        </p:txBody>
      </p:sp>
      <p:cxnSp>
        <p:nvCxnSpPr>
          <p:cNvPr id="16" name="Conexão reta 15">
            <a:extLst>
              <a:ext uri="{FF2B5EF4-FFF2-40B4-BE49-F238E27FC236}">
                <a16:creationId xmlns:a16="http://schemas.microsoft.com/office/drawing/2014/main" id="{A5EF977C-2506-E58A-4D7B-E0B0EA4B95E2}"/>
              </a:ext>
            </a:extLst>
          </p:cNvPr>
          <p:cNvCxnSpPr>
            <a:cxnSpLocks/>
          </p:cNvCxnSpPr>
          <p:nvPr/>
        </p:nvCxnSpPr>
        <p:spPr>
          <a:xfrm flipH="1" flipV="1">
            <a:off x="2451319" y="4519699"/>
            <a:ext cx="5637624" cy="2205"/>
          </a:xfrm>
          <a:prstGeom prst="line">
            <a:avLst/>
          </a:prstGeom>
          <a:ln w="19050">
            <a:solidFill>
              <a:srgbClr val="70509C"/>
            </a:solidFill>
          </a:ln>
        </p:spPr>
        <p:style>
          <a:lnRef idx="1">
            <a:schemeClr val="accent1"/>
          </a:lnRef>
          <a:fillRef idx="0">
            <a:schemeClr val="accent1"/>
          </a:fillRef>
          <a:effectRef idx="0">
            <a:schemeClr val="accent1"/>
          </a:effectRef>
          <a:fontRef idx="minor">
            <a:schemeClr val="tx1"/>
          </a:fontRef>
        </p:style>
      </p:cxnSp>
      <p:cxnSp>
        <p:nvCxnSpPr>
          <p:cNvPr id="22" name="Conexão reta 21">
            <a:extLst>
              <a:ext uri="{FF2B5EF4-FFF2-40B4-BE49-F238E27FC236}">
                <a16:creationId xmlns:a16="http://schemas.microsoft.com/office/drawing/2014/main" id="{969847FE-F2D6-463A-6957-53D29C6F3C67}"/>
              </a:ext>
            </a:extLst>
          </p:cNvPr>
          <p:cNvCxnSpPr>
            <a:cxnSpLocks/>
          </p:cNvCxnSpPr>
          <p:nvPr/>
        </p:nvCxnSpPr>
        <p:spPr>
          <a:xfrm>
            <a:off x="4342810" y="4519698"/>
            <a:ext cx="0" cy="169174"/>
          </a:xfrm>
          <a:prstGeom prst="line">
            <a:avLst/>
          </a:prstGeom>
          <a:ln w="19050">
            <a:solidFill>
              <a:srgbClr val="70509C"/>
            </a:solidFill>
          </a:ln>
        </p:spPr>
        <p:style>
          <a:lnRef idx="1">
            <a:schemeClr val="accent1"/>
          </a:lnRef>
          <a:fillRef idx="0">
            <a:schemeClr val="accent1"/>
          </a:fillRef>
          <a:effectRef idx="0">
            <a:schemeClr val="accent1"/>
          </a:effectRef>
          <a:fontRef idx="minor">
            <a:schemeClr val="tx1"/>
          </a:fontRef>
        </p:style>
      </p:cxnSp>
      <p:cxnSp>
        <p:nvCxnSpPr>
          <p:cNvPr id="37" name="Conexão reta 36">
            <a:extLst>
              <a:ext uri="{FF2B5EF4-FFF2-40B4-BE49-F238E27FC236}">
                <a16:creationId xmlns:a16="http://schemas.microsoft.com/office/drawing/2014/main" id="{53E9F293-53A9-5B3E-D2F2-36C35C599745}"/>
              </a:ext>
            </a:extLst>
          </p:cNvPr>
          <p:cNvCxnSpPr>
            <a:cxnSpLocks/>
          </p:cNvCxnSpPr>
          <p:nvPr/>
        </p:nvCxnSpPr>
        <p:spPr>
          <a:xfrm>
            <a:off x="2451319" y="4516991"/>
            <a:ext cx="0" cy="169174"/>
          </a:xfrm>
          <a:prstGeom prst="line">
            <a:avLst/>
          </a:prstGeom>
          <a:ln w="19050">
            <a:solidFill>
              <a:srgbClr val="70509C"/>
            </a:solidFill>
          </a:ln>
        </p:spPr>
        <p:style>
          <a:lnRef idx="1">
            <a:schemeClr val="accent1"/>
          </a:lnRef>
          <a:fillRef idx="0">
            <a:schemeClr val="accent1"/>
          </a:fillRef>
          <a:effectRef idx="0">
            <a:schemeClr val="accent1"/>
          </a:effectRef>
          <a:fontRef idx="minor">
            <a:schemeClr val="tx1"/>
          </a:fontRef>
        </p:style>
      </p:cxnSp>
      <p:cxnSp>
        <p:nvCxnSpPr>
          <p:cNvPr id="38" name="Conexão reta 37">
            <a:extLst>
              <a:ext uri="{FF2B5EF4-FFF2-40B4-BE49-F238E27FC236}">
                <a16:creationId xmlns:a16="http://schemas.microsoft.com/office/drawing/2014/main" id="{D0CF2A87-652E-C92D-DCDA-4C22A448EB36}"/>
              </a:ext>
            </a:extLst>
          </p:cNvPr>
          <p:cNvCxnSpPr>
            <a:cxnSpLocks/>
          </p:cNvCxnSpPr>
          <p:nvPr/>
        </p:nvCxnSpPr>
        <p:spPr>
          <a:xfrm>
            <a:off x="6250029" y="4519698"/>
            <a:ext cx="0" cy="169174"/>
          </a:xfrm>
          <a:prstGeom prst="line">
            <a:avLst/>
          </a:prstGeom>
          <a:ln w="19050">
            <a:solidFill>
              <a:srgbClr val="70509C"/>
            </a:solidFill>
          </a:ln>
        </p:spPr>
        <p:style>
          <a:lnRef idx="1">
            <a:schemeClr val="accent1"/>
          </a:lnRef>
          <a:fillRef idx="0">
            <a:schemeClr val="accent1"/>
          </a:fillRef>
          <a:effectRef idx="0">
            <a:schemeClr val="accent1"/>
          </a:effectRef>
          <a:fontRef idx="minor">
            <a:schemeClr val="tx1"/>
          </a:fontRef>
        </p:style>
      </p:cxnSp>
      <p:cxnSp>
        <p:nvCxnSpPr>
          <p:cNvPr id="39" name="Conexão reta 38">
            <a:extLst>
              <a:ext uri="{FF2B5EF4-FFF2-40B4-BE49-F238E27FC236}">
                <a16:creationId xmlns:a16="http://schemas.microsoft.com/office/drawing/2014/main" id="{AE3ECF5D-C5DD-B903-0B52-723070C0B260}"/>
              </a:ext>
            </a:extLst>
          </p:cNvPr>
          <p:cNvCxnSpPr>
            <a:cxnSpLocks/>
          </p:cNvCxnSpPr>
          <p:nvPr/>
        </p:nvCxnSpPr>
        <p:spPr>
          <a:xfrm>
            <a:off x="8087198" y="4523844"/>
            <a:ext cx="0" cy="169174"/>
          </a:xfrm>
          <a:prstGeom prst="line">
            <a:avLst/>
          </a:prstGeom>
          <a:ln w="19050">
            <a:solidFill>
              <a:srgbClr val="70509C"/>
            </a:solidFill>
          </a:ln>
        </p:spPr>
        <p:style>
          <a:lnRef idx="1">
            <a:schemeClr val="accent1"/>
          </a:lnRef>
          <a:fillRef idx="0">
            <a:schemeClr val="accent1"/>
          </a:fillRef>
          <a:effectRef idx="0">
            <a:schemeClr val="accent1"/>
          </a:effectRef>
          <a:fontRef idx="minor">
            <a:schemeClr val="tx1"/>
          </a:fontRef>
        </p:style>
      </p:cxnSp>
      <p:sp>
        <p:nvSpPr>
          <p:cNvPr id="13" name="Seta: Para a Direita 12">
            <a:extLst>
              <a:ext uri="{FF2B5EF4-FFF2-40B4-BE49-F238E27FC236}">
                <a16:creationId xmlns:a16="http://schemas.microsoft.com/office/drawing/2014/main" id="{9155EC68-12A2-526D-EDAC-1AFC2FEAE81E}"/>
              </a:ext>
            </a:extLst>
          </p:cNvPr>
          <p:cNvSpPr/>
          <p:nvPr/>
        </p:nvSpPr>
        <p:spPr>
          <a:xfrm>
            <a:off x="6533925" y="3049713"/>
            <a:ext cx="838200" cy="116434"/>
          </a:xfrm>
          <a:prstGeom prst="rightArrow">
            <a:avLst/>
          </a:prstGeom>
          <a:solidFill>
            <a:srgbClr val="F07C17">
              <a:alpha val="58824"/>
            </a:srgbClr>
          </a:solidFill>
          <a:ln>
            <a:solidFill>
              <a:srgbClr val="F07C17">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7C17"/>
              </a:solidFill>
            </a:endParaRPr>
          </a:p>
        </p:txBody>
      </p:sp>
      <p:sp>
        <p:nvSpPr>
          <p:cNvPr id="14" name="Retângulo 13">
            <a:extLst>
              <a:ext uri="{FF2B5EF4-FFF2-40B4-BE49-F238E27FC236}">
                <a16:creationId xmlns:a16="http://schemas.microsoft.com/office/drawing/2014/main" id="{BAA1F2D9-66D3-0371-DD63-F379A17DE146}"/>
              </a:ext>
            </a:extLst>
          </p:cNvPr>
          <p:cNvSpPr/>
          <p:nvPr/>
        </p:nvSpPr>
        <p:spPr>
          <a:xfrm>
            <a:off x="7426895" y="2891135"/>
            <a:ext cx="1577155" cy="461665"/>
          </a:xfrm>
          <a:prstGeom prst="rect">
            <a:avLst/>
          </a:prstGeom>
          <a:ln w="19050">
            <a:solidFill>
              <a:srgbClr val="F07C17">
                <a:alpha val="80000"/>
              </a:srgbClr>
            </a:solidFill>
            <a:prstDash val="dash"/>
          </a:ln>
        </p:spPr>
        <p:txBody>
          <a:bodyPr wrap="square">
            <a:spAutoFit/>
          </a:bodyPr>
          <a:lstStyle/>
          <a:p>
            <a:pPr algn="ctr"/>
            <a:r>
              <a:rPr lang="en-GB" sz="1200" dirty="0">
                <a:solidFill>
                  <a:srgbClr val="F07C17"/>
                </a:solidFill>
              </a:rPr>
              <a:t>Inhibited by </a:t>
            </a:r>
            <a:r>
              <a:rPr lang="en-GB" sz="1200" b="1" dirty="0" err="1">
                <a:solidFill>
                  <a:srgbClr val="F07C17"/>
                </a:solidFill>
              </a:rPr>
              <a:t>dinitrobenzamides</a:t>
            </a:r>
            <a:endParaRPr lang="en-GB" sz="1200" b="1" dirty="0">
              <a:solidFill>
                <a:srgbClr val="F07C17"/>
              </a:solidFill>
            </a:endParaRPr>
          </a:p>
        </p:txBody>
      </p:sp>
      <p:sp>
        <p:nvSpPr>
          <p:cNvPr id="17" name="Seta: Para a Direita 16">
            <a:extLst>
              <a:ext uri="{FF2B5EF4-FFF2-40B4-BE49-F238E27FC236}">
                <a16:creationId xmlns:a16="http://schemas.microsoft.com/office/drawing/2014/main" id="{C03F5957-40B4-2163-5130-00F6966C9C78}"/>
              </a:ext>
            </a:extLst>
          </p:cNvPr>
          <p:cNvSpPr/>
          <p:nvPr/>
        </p:nvSpPr>
        <p:spPr>
          <a:xfrm rot="16200000">
            <a:off x="6184745" y="2705563"/>
            <a:ext cx="746813" cy="103947"/>
          </a:xfrm>
          <a:prstGeom prst="rightArrow">
            <a:avLst>
              <a:gd name="adj1" fmla="val 50000"/>
              <a:gd name="adj2" fmla="val 0"/>
            </a:avLst>
          </a:prstGeom>
          <a:solidFill>
            <a:srgbClr val="F07C17">
              <a:alpha val="58824"/>
            </a:srgbClr>
          </a:solidFill>
          <a:ln>
            <a:solidFill>
              <a:srgbClr val="F07C17">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7C17"/>
              </a:solidFill>
            </a:endParaRPr>
          </a:p>
        </p:txBody>
      </p:sp>
      <p:sp>
        <p:nvSpPr>
          <p:cNvPr id="57" name="Retângulo 68">
            <a:extLst>
              <a:ext uri="{FF2B5EF4-FFF2-40B4-BE49-F238E27FC236}">
                <a16:creationId xmlns:a16="http://schemas.microsoft.com/office/drawing/2014/main" id="{59285E95-6A25-451C-BC6B-3864129E1B1F}"/>
              </a:ext>
            </a:extLst>
          </p:cNvPr>
          <p:cNvSpPr/>
          <p:nvPr/>
        </p:nvSpPr>
        <p:spPr>
          <a:xfrm>
            <a:off x="5991521" y="2166747"/>
            <a:ext cx="1143001" cy="402458"/>
          </a:xfrm>
          <a:custGeom>
            <a:avLst/>
            <a:gdLst>
              <a:gd name="connsiteX0" fmla="*/ 0 w 1994663"/>
              <a:gd name="connsiteY0" fmla="*/ 0 h 365125"/>
              <a:gd name="connsiteX1" fmla="*/ 1994663 w 1994663"/>
              <a:gd name="connsiteY1" fmla="*/ 0 h 365125"/>
              <a:gd name="connsiteX2" fmla="*/ 1994663 w 1994663"/>
              <a:gd name="connsiteY2" fmla="*/ 365125 h 365125"/>
              <a:gd name="connsiteX3" fmla="*/ 0 w 1994663"/>
              <a:gd name="connsiteY3" fmla="*/ 365125 h 365125"/>
              <a:gd name="connsiteX4" fmla="*/ 0 w 1994663"/>
              <a:gd name="connsiteY4" fmla="*/ 0 h 365125"/>
              <a:gd name="connsiteX0" fmla="*/ 0 w 2036996"/>
              <a:gd name="connsiteY0" fmla="*/ 60 h 365185"/>
              <a:gd name="connsiteX1" fmla="*/ 1994663 w 2036996"/>
              <a:gd name="connsiteY1" fmla="*/ 60 h 365185"/>
              <a:gd name="connsiteX2" fmla="*/ 1994663 w 2036996"/>
              <a:gd name="connsiteY2" fmla="*/ 365185 h 365185"/>
              <a:gd name="connsiteX3" fmla="*/ 0 w 2036996"/>
              <a:gd name="connsiteY3" fmla="*/ 365185 h 365185"/>
              <a:gd name="connsiteX4" fmla="*/ 0 w 2036996"/>
              <a:gd name="connsiteY4" fmla="*/ 60 h 365185"/>
              <a:gd name="connsiteX0" fmla="*/ 0 w 2036996"/>
              <a:gd name="connsiteY0" fmla="*/ 16933 h 382058"/>
              <a:gd name="connsiteX1" fmla="*/ 1994663 w 2036996"/>
              <a:gd name="connsiteY1" fmla="*/ 16933 h 382058"/>
              <a:gd name="connsiteX2" fmla="*/ 1994663 w 2036996"/>
              <a:gd name="connsiteY2" fmla="*/ 382058 h 382058"/>
              <a:gd name="connsiteX3" fmla="*/ 0 w 2036996"/>
              <a:gd name="connsiteY3" fmla="*/ 382058 h 382058"/>
              <a:gd name="connsiteX4" fmla="*/ 0 w 2036996"/>
              <a:gd name="connsiteY4" fmla="*/ 16933 h 382058"/>
              <a:gd name="connsiteX0" fmla="*/ 0 w 2008421"/>
              <a:gd name="connsiteY0" fmla="*/ 16933 h 382058"/>
              <a:gd name="connsiteX1" fmla="*/ 1994663 w 2008421"/>
              <a:gd name="connsiteY1" fmla="*/ 16933 h 382058"/>
              <a:gd name="connsiteX2" fmla="*/ 1994663 w 2008421"/>
              <a:gd name="connsiteY2" fmla="*/ 382058 h 382058"/>
              <a:gd name="connsiteX3" fmla="*/ 0 w 2008421"/>
              <a:gd name="connsiteY3" fmla="*/ 382058 h 382058"/>
              <a:gd name="connsiteX4" fmla="*/ 0 w 2008421"/>
              <a:gd name="connsiteY4" fmla="*/ 16933 h 382058"/>
              <a:gd name="connsiteX0" fmla="*/ 0 w 2008421"/>
              <a:gd name="connsiteY0" fmla="*/ 25580 h 390705"/>
              <a:gd name="connsiteX1" fmla="*/ 1994663 w 2008421"/>
              <a:gd name="connsiteY1" fmla="*/ 25580 h 390705"/>
              <a:gd name="connsiteX2" fmla="*/ 1994663 w 2008421"/>
              <a:gd name="connsiteY2" fmla="*/ 390705 h 390705"/>
              <a:gd name="connsiteX3" fmla="*/ 0 w 2008421"/>
              <a:gd name="connsiteY3" fmla="*/ 390705 h 390705"/>
              <a:gd name="connsiteX4" fmla="*/ 0 w 2008421"/>
              <a:gd name="connsiteY4" fmla="*/ 25580 h 390705"/>
              <a:gd name="connsiteX0" fmla="*/ 0 w 2008421"/>
              <a:gd name="connsiteY0" fmla="*/ 25580 h 390705"/>
              <a:gd name="connsiteX1" fmla="*/ 1994663 w 2008421"/>
              <a:gd name="connsiteY1" fmla="*/ 25580 h 390705"/>
              <a:gd name="connsiteX2" fmla="*/ 1994663 w 2008421"/>
              <a:gd name="connsiteY2" fmla="*/ 390705 h 390705"/>
              <a:gd name="connsiteX3" fmla="*/ 0 w 2008421"/>
              <a:gd name="connsiteY3" fmla="*/ 390705 h 390705"/>
              <a:gd name="connsiteX4" fmla="*/ 0 w 2008421"/>
              <a:gd name="connsiteY4" fmla="*/ 25580 h 390705"/>
              <a:gd name="connsiteX0" fmla="*/ 0 w 2008421"/>
              <a:gd name="connsiteY0" fmla="*/ 27046 h 392171"/>
              <a:gd name="connsiteX1" fmla="*/ 1994663 w 2008421"/>
              <a:gd name="connsiteY1" fmla="*/ 27046 h 392171"/>
              <a:gd name="connsiteX2" fmla="*/ 1994663 w 2008421"/>
              <a:gd name="connsiteY2" fmla="*/ 392171 h 392171"/>
              <a:gd name="connsiteX3" fmla="*/ 0 w 2008421"/>
              <a:gd name="connsiteY3" fmla="*/ 392171 h 392171"/>
              <a:gd name="connsiteX4" fmla="*/ 0 w 2008421"/>
              <a:gd name="connsiteY4" fmla="*/ 27046 h 392171"/>
              <a:gd name="connsiteX0" fmla="*/ 0 w 2008421"/>
              <a:gd name="connsiteY0" fmla="*/ 16337 h 381462"/>
              <a:gd name="connsiteX1" fmla="*/ 1994663 w 2008421"/>
              <a:gd name="connsiteY1" fmla="*/ 16337 h 381462"/>
              <a:gd name="connsiteX2" fmla="*/ 1994663 w 2008421"/>
              <a:gd name="connsiteY2" fmla="*/ 381462 h 381462"/>
              <a:gd name="connsiteX3" fmla="*/ 0 w 2008421"/>
              <a:gd name="connsiteY3" fmla="*/ 381462 h 381462"/>
              <a:gd name="connsiteX4" fmla="*/ 0 w 2008421"/>
              <a:gd name="connsiteY4" fmla="*/ 16337 h 381462"/>
              <a:gd name="connsiteX0" fmla="*/ 0 w 2008421"/>
              <a:gd name="connsiteY0" fmla="*/ 25580 h 390705"/>
              <a:gd name="connsiteX1" fmla="*/ 1994663 w 2008421"/>
              <a:gd name="connsiteY1" fmla="*/ 25580 h 390705"/>
              <a:gd name="connsiteX2" fmla="*/ 1994663 w 2008421"/>
              <a:gd name="connsiteY2" fmla="*/ 390705 h 390705"/>
              <a:gd name="connsiteX3" fmla="*/ 0 w 2008421"/>
              <a:gd name="connsiteY3" fmla="*/ 390705 h 390705"/>
              <a:gd name="connsiteX4" fmla="*/ 0 w 2008421"/>
              <a:gd name="connsiteY4" fmla="*/ 25580 h 390705"/>
              <a:gd name="connsiteX0" fmla="*/ 0 w 2006304"/>
              <a:gd name="connsiteY0" fmla="*/ 36129 h 401254"/>
              <a:gd name="connsiteX1" fmla="*/ 1994663 w 2006304"/>
              <a:gd name="connsiteY1" fmla="*/ 36129 h 401254"/>
              <a:gd name="connsiteX2" fmla="*/ 1994663 w 2006304"/>
              <a:gd name="connsiteY2" fmla="*/ 401254 h 401254"/>
              <a:gd name="connsiteX3" fmla="*/ 0 w 2006304"/>
              <a:gd name="connsiteY3" fmla="*/ 401254 h 401254"/>
              <a:gd name="connsiteX4" fmla="*/ 0 w 2006304"/>
              <a:gd name="connsiteY4" fmla="*/ 36129 h 401254"/>
              <a:gd name="connsiteX0" fmla="*/ 0 w 2014308"/>
              <a:gd name="connsiteY0" fmla="*/ 36129 h 401254"/>
              <a:gd name="connsiteX1" fmla="*/ 1994663 w 2014308"/>
              <a:gd name="connsiteY1" fmla="*/ 36129 h 401254"/>
              <a:gd name="connsiteX2" fmla="*/ 1994663 w 2014308"/>
              <a:gd name="connsiteY2" fmla="*/ 401254 h 401254"/>
              <a:gd name="connsiteX3" fmla="*/ 0 w 2014308"/>
              <a:gd name="connsiteY3" fmla="*/ 401254 h 401254"/>
              <a:gd name="connsiteX4" fmla="*/ 0 w 2014308"/>
              <a:gd name="connsiteY4" fmla="*/ 36129 h 401254"/>
              <a:gd name="connsiteX0" fmla="*/ 0 w 2014308"/>
              <a:gd name="connsiteY0" fmla="*/ 36129 h 409720"/>
              <a:gd name="connsiteX1" fmla="*/ 1994663 w 2014308"/>
              <a:gd name="connsiteY1" fmla="*/ 36129 h 409720"/>
              <a:gd name="connsiteX2" fmla="*/ 1994663 w 2014308"/>
              <a:gd name="connsiteY2" fmla="*/ 401254 h 409720"/>
              <a:gd name="connsiteX3" fmla="*/ 0 w 2014308"/>
              <a:gd name="connsiteY3" fmla="*/ 401254 h 409720"/>
              <a:gd name="connsiteX4" fmla="*/ 0 w 2014308"/>
              <a:gd name="connsiteY4" fmla="*/ 36129 h 409720"/>
              <a:gd name="connsiteX0" fmla="*/ 9524 w 2023832"/>
              <a:gd name="connsiteY0" fmla="*/ 36129 h 409720"/>
              <a:gd name="connsiteX1" fmla="*/ 2004187 w 2023832"/>
              <a:gd name="connsiteY1" fmla="*/ 36129 h 409720"/>
              <a:gd name="connsiteX2" fmla="*/ 2004187 w 2023832"/>
              <a:gd name="connsiteY2" fmla="*/ 401254 h 409720"/>
              <a:gd name="connsiteX3" fmla="*/ 9524 w 2023832"/>
              <a:gd name="connsiteY3" fmla="*/ 401254 h 409720"/>
              <a:gd name="connsiteX4" fmla="*/ 9524 w 2023832"/>
              <a:gd name="connsiteY4" fmla="*/ 36129 h 409720"/>
              <a:gd name="connsiteX0" fmla="*/ 9524 w 2023832"/>
              <a:gd name="connsiteY0" fmla="*/ 22140 h 395731"/>
              <a:gd name="connsiteX1" fmla="*/ 2004187 w 2023832"/>
              <a:gd name="connsiteY1" fmla="*/ 22140 h 395731"/>
              <a:gd name="connsiteX2" fmla="*/ 2004187 w 2023832"/>
              <a:gd name="connsiteY2" fmla="*/ 387265 h 395731"/>
              <a:gd name="connsiteX3" fmla="*/ 9524 w 2023832"/>
              <a:gd name="connsiteY3" fmla="*/ 387265 h 395731"/>
              <a:gd name="connsiteX4" fmla="*/ 9524 w 2023832"/>
              <a:gd name="connsiteY4" fmla="*/ 22140 h 395731"/>
              <a:gd name="connsiteX0" fmla="*/ 16073 w 2030381"/>
              <a:gd name="connsiteY0" fmla="*/ 22140 h 395731"/>
              <a:gd name="connsiteX1" fmla="*/ 2010736 w 2030381"/>
              <a:gd name="connsiteY1" fmla="*/ 22140 h 395731"/>
              <a:gd name="connsiteX2" fmla="*/ 2010736 w 2030381"/>
              <a:gd name="connsiteY2" fmla="*/ 387265 h 395731"/>
              <a:gd name="connsiteX3" fmla="*/ 16073 w 2030381"/>
              <a:gd name="connsiteY3" fmla="*/ 387265 h 395731"/>
              <a:gd name="connsiteX4" fmla="*/ 16073 w 2030381"/>
              <a:gd name="connsiteY4" fmla="*/ 22140 h 395731"/>
              <a:gd name="connsiteX0" fmla="*/ 16073 w 2030381"/>
              <a:gd name="connsiteY0" fmla="*/ 22140 h 402458"/>
              <a:gd name="connsiteX1" fmla="*/ 2010736 w 2030381"/>
              <a:gd name="connsiteY1" fmla="*/ 22140 h 402458"/>
              <a:gd name="connsiteX2" fmla="*/ 2010736 w 2030381"/>
              <a:gd name="connsiteY2" fmla="*/ 387265 h 402458"/>
              <a:gd name="connsiteX3" fmla="*/ 16073 w 2030381"/>
              <a:gd name="connsiteY3" fmla="*/ 387265 h 402458"/>
              <a:gd name="connsiteX4" fmla="*/ 16073 w 2030381"/>
              <a:gd name="connsiteY4" fmla="*/ 22140 h 40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381" h="402458">
                <a:moveTo>
                  <a:pt x="16073" y="22140"/>
                </a:moveTo>
                <a:cubicBezTo>
                  <a:pt x="36573" y="-2995"/>
                  <a:pt x="1984543" y="-11461"/>
                  <a:pt x="2010736" y="22140"/>
                </a:cubicBezTo>
                <a:cubicBezTo>
                  <a:pt x="2036929" y="55741"/>
                  <a:pt x="2036930" y="363188"/>
                  <a:pt x="2010736" y="387265"/>
                </a:cubicBezTo>
                <a:cubicBezTo>
                  <a:pt x="1998310" y="406315"/>
                  <a:pt x="45167" y="408696"/>
                  <a:pt x="16073" y="387265"/>
                </a:cubicBezTo>
                <a:cubicBezTo>
                  <a:pt x="-5358" y="382239"/>
                  <a:pt x="-5358" y="41454"/>
                  <a:pt x="16073" y="22140"/>
                </a:cubicBezTo>
                <a:close/>
              </a:path>
            </a:pathLst>
          </a:custGeom>
          <a:solidFill>
            <a:schemeClr val="bg1"/>
          </a:solidFill>
          <a:ln>
            <a:solidFill>
              <a:srgbClr val="08A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8A808"/>
                </a:solidFill>
              </a:rPr>
              <a:t>DprE1</a:t>
            </a:r>
          </a:p>
        </p:txBody>
      </p:sp>
      <p:graphicFrame>
        <p:nvGraphicFramePr>
          <p:cNvPr id="40" name="Objeto 39">
            <a:extLst>
              <a:ext uri="{FF2B5EF4-FFF2-40B4-BE49-F238E27FC236}">
                <a16:creationId xmlns:a16="http://schemas.microsoft.com/office/drawing/2014/main" id="{5B5677A3-CEF6-496D-B8D5-B9157AA71907}"/>
              </a:ext>
            </a:extLst>
          </p:cNvPr>
          <p:cNvGraphicFramePr>
            <a:graphicFrameLocks noChangeAspect="1"/>
          </p:cNvGraphicFramePr>
          <p:nvPr>
            <p:extLst>
              <p:ext uri="{D42A27DB-BD31-4B8C-83A1-F6EECF244321}">
                <p14:modId xmlns:p14="http://schemas.microsoft.com/office/powerpoint/2010/main" val="1959811411"/>
              </p:ext>
            </p:extLst>
          </p:nvPr>
        </p:nvGraphicFramePr>
        <p:xfrm>
          <a:off x="3530012" y="4914096"/>
          <a:ext cx="1671638" cy="977900"/>
        </p:xfrm>
        <a:graphic>
          <a:graphicData uri="http://schemas.openxmlformats.org/presentationml/2006/ole">
            <mc:AlternateContent xmlns:mc="http://schemas.openxmlformats.org/markup-compatibility/2006">
              <mc:Choice xmlns:v="urn:schemas-microsoft-com:vml" Requires="v">
                <p:oleObj spid="_x0000_s1033" name="CS ChemDraw Drawing" r:id="rId13" imgW="1616676" imgH="944498" progId="ChemDraw.Document.6.0">
                  <p:embed/>
                </p:oleObj>
              </mc:Choice>
              <mc:Fallback>
                <p:oleObj name="CS ChemDraw Drawing" r:id="rId13" imgW="1616676" imgH="944498" progId="ChemDraw.Document.6.0">
                  <p:embed/>
                  <p:pic>
                    <p:nvPicPr>
                      <p:cNvPr id="122" name="Objeto 121">
                        <a:extLst>
                          <a:ext uri="{FF2B5EF4-FFF2-40B4-BE49-F238E27FC236}">
                            <a16:creationId xmlns:a16="http://schemas.microsoft.com/office/drawing/2014/main" id="{A1863F68-99EB-40FF-97AB-7A8FFC0902FD}"/>
                          </a:ext>
                        </a:extLst>
                      </p:cNvPr>
                      <p:cNvPicPr>
                        <a:picLocks noChangeAspect="1" noChangeArrowheads="1"/>
                      </p:cNvPicPr>
                      <p:nvPr/>
                    </p:nvPicPr>
                    <p:blipFill>
                      <a:blip r:embed="rId14"/>
                      <a:srcRect/>
                      <a:stretch>
                        <a:fillRect/>
                      </a:stretch>
                    </p:blipFill>
                    <p:spPr bwMode="auto">
                      <a:xfrm>
                        <a:off x="3530012" y="4914096"/>
                        <a:ext cx="1671638" cy="977900"/>
                      </a:xfrm>
                      <a:prstGeom prst="rect">
                        <a:avLst/>
                      </a:prstGeom>
                      <a:noFill/>
                    </p:spPr>
                  </p:pic>
                </p:oleObj>
              </mc:Fallback>
            </mc:AlternateContent>
          </a:graphicData>
        </a:graphic>
      </p:graphicFrame>
    </p:spTree>
    <p:extLst>
      <p:ext uri="{BB962C8B-B14F-4D97-AF65-F5344CB8AC3E}">
        <p14:creationId xmlns:p14="http://schemas.microsoft.com/office/powerpoint/2010/main" val="36493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95886" y="6248400"/>
            <a:ext cx="2133600" cy="365125"/>
          </a:xfrm>
        </p:spPr>
        <p:txBody>
          <a:bodyPr/>
          <a:lstStyle/>
          <a:p>
            <a:fld id="{FCAEAE96-855E-42B1-8DE9-9C9E68DE18C5}" type="slidenum">
              <a:rPr lang="fr-FR" smtClean="0">
                <a:solidFill>
                  <a:schemeClr val="tx1">
                    <a:lumMod val="75000"/>
                    <a:lumOff val="25000"/>
                  </a:schemeClr>
                </a:solidFill>
                <a:latin typeface="Arial" panose="020B0604020202020204" pitchFamily="34" charset="0"/>
                <a:cs typeface="Arial" panose="020B0604020202020204" pitchFamily="34" charset="0"/>
              </a:rPr>
              <a:pPr/>
              <a:t>4</a:t>
            </a:fld>
            <a:endParaRPr lang="fr-FR"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447800"/>
            <a:ext cx="7848600" cy="461665"/>
          </a:xfrm>
          <a:prstGeom prst="rect">
            <a:avLst/>
          </a:prstGeom>
          <a:noFill/>
        </p:spPr>
        <p:txBody>
          <a:bodyPr wrap="square" rtlCol="0">
            <a:spAutoFit/>
          </a:bodyPr>
          <a:lstStyle/>
          <a:p>
            <a:r>
              <a:rPr lang="fr-FR" sz="2400" b="1" dirty="0"/>
              <a:t>Introduction</a:t>
            </a:r>
          </a:p>
        </p:txBody>
      </p:sp>
      <p:sp>
        <p:nvSpPr>
          <p:cNvPr id="4" name="Retângulo 3">
            <a:extLst>
              <a:ext uri="{FF2B5EF4-FFF2-40B4-BE49-F238E27FC236}">
                <a16:creationId xmlns:a16="http://schemas.microsoft.com/office/drawing/2014/main" id="{78C54981-3BB5-42B4-89BE-0652730B743A}"/>
              </a:ext>
            </a:extLst>
          </p:cNvPr>
          <p:cNvSpPr/>
          <p:nvPr/>
        </p:nvSpPr>
        <p:spPr>
          <a:xfrm>
            <a:off x="457200" y="2222204"/>
            <a:ext cx="7448551" cy="2062103"/>
          </a:xfrm>
          <a:prstGeom prst="rect">
            <a:avLst/>
          </a:prstGeom>
        </p:spPr>
        <p:txBody>
          <a:bodyPr wrap="square">
            <a:spAutoFit/>
          </a:bodyPr>
          <a:lstStyle/>
          <a:p>
            <a:pPr marL="342891" indent="-342891" algn="just">
              <a:buFont typeface="Wingdings" panose="05000000000000000000" pitchFamily="2" charset="2"/>
              <a:buChar char="Ø"/>
            </a:pPr>
            <a:r>
              <a:rPr lang="en-GB" sz="1600" b="1" dirty="0">
                <a:ea typeface="Times New Roman" panose="02020603050405020304" pitchFamily="18" charset="0"/>
                <a:cs typeface="Times New Roman" panose="02020603050405020304" pitchFamily="18" charset="0"/>
              </a:rPr>
              <a:t>Every year around 10 million persons fall ill with tuberculosis</a:t>
            </a:r>
          </a:p>
          <a:p>
            <a:pPr marL="342891" indent="-342891" algn="just">
              <a:buFont typeface="Wingdings" panose="05000000000000000000" pitchFamily="2" charset="2"/>
              <a:buChar char="Ø"/>
            </a:pPr>
            <a:endParaRPr lang="en-GB" sz="1600" b="1" dirty="0">
              <a:ea typeface="Times New Roman" panose="02020603050405020304" pitchFamily="18" charset="0"/>
              <a:cs typeface="Times New Roman" panose="02020603050405020304" pitchFamily="18" charset="0"/>
            </a:endParaRPr>
          </a:p>
          <a:p>
            <a:pPr marL="342891" indent="-342891" algn="just">
              <a:buFont typeface="Wingdings" panose="05000000000000000000" pitchFamily="2" charset="2"/>
              <a:buChar char="Ø"/>
            </a:pPr>
            <a:r>
              <a:rPr lang="en-GB" sz="1600" b="1" dirty="0">
                <a:ea typeface="Times New Roman" panose="02020603050405020304" pitchFamily="18" charset="0"/>
                <a:cs typeface="Times New Roman" panose="02020603050405020304" pitchFamily="18" charset="0"/>
              </a:rPr>
              <a:t>Standard treatment is a 6-month drug regimen of 4 different drugs</a:t>
            </a:r>
          </a:p>
          <a:p>
            <a:pPr algn="just"/>
            <a:endParaRPr lang="en-GB" sz="1600" b="1" dirty="0">
              <a:ea typeface="Times New Roman" panose="02020603050405020304" pitchFamily="18" charset="0"/>
              <a:cs typeface="Times New Roman" panose="02020603050405020304" pitchFamily="18" charset="0"/>
            </a:endParaRPr>
          </a:p>
          <a:p>
            <a:pPr marL="342900" lvl="3" indent="-342900">
              <a:buFont typeface="Wingdings" panose="05000000000000000000" pitchFamily="2" charset="2"/>
              <a:buChar char="Ø"/>
            </a:pPr>
            <a:r>
              <a:rPr lang="en-GB" sz="1600" b="1" dirty="0">
                <a:ea typeface="Times New Roman" panose="02020603050405020304" pitchFamily="18" charset="0"/>
                <a:cs typeface="Times New Roman" panose="02020603050405020304" pitchFamily="18" charset="0"/>
              </a:rPr>
              <a:t>Every year around 1.5 million persons die from tuberculosis</a:t>
            </a:r>
          </a:p>
          <a:p>
            <a:pPr marL="342900" lvl="3" indent="-342900">
              <a:buFont typeface="Wingdings" panose="05000000000000000000" pitchFamily="2" charset="2"/>
              <a:buChar char="Ø"/>
            </a:pPr>
            <a:endParaRPr lang="en-GB" sz="1600" b="1" dirty="0">
              <a:ea typeface="Calibri" panose="020F0502020204030204" pitchFamily="34" charset="0"/>
              <a:cs typeface="Times New Roman" panose="02020603050405020304" pitchFamily="18" charset="0"/>
            </a:endParaRPr>
          </a:p>
          <a:p>
            <a:pPr marL="342900" lvl="3" indent="-342900">
              <a:buFont typeface="Wingdings" panose="05000000000000000000" pitchFamily="2" charset="2"/>
              <a:buChar char="Ø"/>
            </a:pPr>
            <a:r>
              <a:rPr lang="en-GB" sz="1600" b="1" dirty="0">
                <a:ea typeface="Times New Roman" panose="02020603050405020304" pitchFamily="18" charset="0"/>
                <a:cs typeface="Times New Roman" panose="02020603050405020304" pitchFamily="18" charset="0"/>
              </a:rPr>
              <a:t>Tuberculosis remains the second cause of death from an infectious agent, only behind SARS-CoV-2</a:t>
            </a:r>
          </a:p>
        </p:txBody>
      </p:sp>
      <p:sp>
        <p:nvSpPr>
          <p:cNvPr id="6" name="Retângulo 5">
            <a:extLst>
              <a:ext uri="{FF2B5EF4-FFF2-40B4-BE49-F238E27FC236}">
                <a16:creationId xmlns:a16="http://schemas.microsoft.com/office/drawing/2014/main" id="{BABC12E5-15E1-46D6-8DD6-CBAAAA8EBD7A}"/>
              </a:ext>
            </a:extLst>
          </p:cNvPr>
          <p:cNvSpPr/>
          <p:nvPr/>
        </p:nvSpPr>
        <p:spPr>
          <a:xfrm>
            <a:off x="5638800" y="4533037"/>
            <a:ext cx="3048000" cy="830997"/>
          </a:xfrm>
          <a:prstGeom prst="rect">
            <a:avLst/>
          </a:prstGeom>
        </p:spPr>
        <p:txBody>
          <a:bodyPr wrap="square">
            <a:spAutoFit/>
          </a:bodyPr>
          <a:lstStyle/>
          <a:p>
            <a:r>
              <a:rPr lang="en-GB" sz="1200" b="1" dirty="0">
                <a:latin typeface="+mn-lt"/>
                <a:ea typeface="Times New Roman" panose="02020603050405020304" pitchFamily="18" charset="0"/>
                <a:cs typeface="Times New Roman" panose="02020603050405020304" pitchFamily="18" charset="0"/>
              </a:rPr>
              <a:t>Data from the World Health Organisation:</a:t>
            </a:r>
          </a:p>
          <a:p>
            <a:r>
              <a:rPr lang="en-GB" sz="1200" b="1" dirty="0">
                <a:latin typeface="+mn-lt"/>
                <a:ea typeface="Times New Roman" panose="02020603050405020304" pitchFamily="18" charset="0"/>
                <a:cs typeface="Times New Roman" panose="02020603050405020304" pitchFamily="18" charset="0"/>
              </a:rPr>
              <a:t> </a:t>
            </a:r>
            <a:r>
              <a:rPr lang="en-GB" sz="1200" b="1" dirty="0">
                <a:latin typeface="+mn-lt"/>
                <a:ea typeface="Times New Roman" panose="02020603050405020304" pitchFamily="18" charset="0"/>
                <a:cs typeface="Times New Roman" panose="02020603050405020304" pitchFamily="18" charset="0"/>
                <a:hlinkClick r:id="rId3"/>
              </a:rPr>
              <a:t>https://www.who.int/health-topics/tuberculosis#tab=tab_1</a:t>
            </a:r>
            <a:endParaRPr lang="en-GB" sz="1200" b="1" dirty="0">
              <a:latin typeface="+mn-lt"/>
              <a:ea typeface="Times New Roman" panose="02020603050405020304" pitchFamily="18" charset="0"/>
              <a:cs typeface="Times New Roman" panose="02020603050405020304" pitchFamily="18" charset="0"/>
            </a:endParaRPr>
          </a:p>
          <a:p>
            <a:endParaRPr lang="en-US" sz="1200" b="1" dirty="0">
              <a:latin typeface="+mn-lt"/>
            </a:endParaRPr>
          </a:p>
        </p:txBody>
      </p:sp>
    </p:spTree>
    <p:extLst>
      <p:ext uri="{BB962C8B-B14F-4D97-AF65-F5344CB8AC3E}">
        <p14:creationId xmlns:p14="http://schemas.microsoft.com/office/powerpoint/2010/main" val="14585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53925862-AF7B-418B-AAAA-CB0E95EBE37C}"/>
              </a:ext>
            </a:extLst>
          </p:cNvPr>
          <p:cNvSpPr/>
          <p:nvPr/>
        </p:nvSpPr>
        <p:spPr>
          <a:xfrm>
            <a:off x="935415" y="1295360"/>
            <a:ext cx="3505200" cy="707886"/>
          </a:xfrm>
          <a:prstGeom prst="rect">
            <a:avLst/>
          </a:prstGeom>
        </p:spPr>
        <p:txBody>
          <a:bodyPr wrap="square">
            <a:spAutoFit/>
          </a:bodyPr>
          <a:lstStyle/>
          <a:p>
            <a:pPr algn="ctr"/>
            <a:r>
              <a:rPr lang="en-GB" sz="2000" b="1" dirty="0">
                <a:ea typeface="Times New Roman" panose="02020603050405020304" pitchFamily="18" charset="0"/>
                <a:cs typeface="Times New Roman" panose="02020603050405020304" pitchFamily="18" charset="0"/>
              </a:rPr>
              <a:t>What makes tuberculosis a hard disease to treat? </a:t>
            </a:r>
          </a:p>
        </p:txBody>
      </p:sp>
      <p:sp>
        <p:nvSpPr>
          <p:cNvPr id="10" name="Seta: Para a Direita 9">
            <a:extLst>
              <a:ext uri="{FF2B5EF4-FFF2-40B4-BE49-F238E27FC236}">
                <a16:creationId xmlns:a16="http://schemas.microsoft.com/office/drawing/2014/main" id="{A12E2E66-C5B2-4FC5-B82B-4EB727376E45}"/>
              </a:ext>
            </a:extLst>
          </p:cNvPr>
          <p:cNvSpPr/>
          <p:nvPr/>
        </p:nvSpPr>
        <p:spPr>
          <a:xfrm rot="10800000" flipH="1">
            <a:off x="4363998" y="3540909"/>
            <a:ext cx="833522" cy="457200"/>
          </a:xfrm>
          <a:prstGeom prst="rightArrow">
            <a:avLst/>
          </a:prstGeom>
          <a:solidFill>
            <a:srgbClr val="947CB8"/>
          </a:solidFill>
          <a:ln w="57150">
            <a:solidFill>
              <a:srgbClr val="42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Seta: Para a Direita 10">
            <a:extLst>
              <a:ext uri="{FF2B5EF4-FFF2-40B4-BE49-F238E27FC236}">
                <a16:creationId xmlns:a16="http://schemas.microsoft.com/office/drawing/2014/main" id="{E3F18926-E18D-48E4-A220-4CEC1D5A9337}"/>
              </a:ext>
            </a:extLst>
          </p:cNvPr>
          <p:cNvSpPr/>
          <p:nvPr/>
        </p:nvSpPr>
        <p:spPr>
          <a:xfrm rot="5400000">
            <a:off x="2271254" y="2296204"/>
            <a:ext cx="833522" cy="457200"/>
          </a:xfrm>
          <a:prstGeom prst="rightArrow">
            <a:avLst/>
          </a:prstGeom>
          <a:solidFill>
            <a:srgbClr val="947CB8"/>
          </a:solidFill>
          <a:ln w="57150">
            <a:solidFill>
              <a:srgbClr val="42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Retângulo 12">
            <a:extLst>
              <a:ext uri="{FF2B5EF4-FFF2-40B4-BE49-F238E27FC236}">
                <a16:creationId xmlns:a16="http://schemas.microsoft.com/office/drawing/2014/main" id="{B991DB7E-909C-4B7A-82B1-3379254648C8}"/>
              </a:ext>
            </a:extLst>
          </p:cNvPr>
          <p:cNvSpPr/>
          <p:nvPr/>
        </p:nvSpPr>
        <p:spPr>
          <a:xfrm>
            <a:off x="533400" y="3099873"/>
            <a:ext cx="4309230" cy="338554"/>
          </a:xfrm>
          <a:prstGeom prst="rect">
            <a:avLst/>
          </a:prstGeom>
        </p:spPr>
        <p:txBody>
          <a:bodyPr wrap="square">
            <a:spAutoFit/>
          </a:bodyPr>
          <a:lstStyle/>
          <a:p>
            <a:pPr algn="ctr"/>
            <a:r>
              <a:rPr lang="en-GB" sz="1600" b="1" dirty="0">
                <a:latin typeface="+mn-lt"/>
                <a:ea typeface="Times New Roman" panose="02020603050405020304" pitchFamily="18" charset="0"/>
                <a:cs typeface="Times New Roman" panose="02020603050405020304" pitchFamily="18" charset="0"/>
              </a:rPr>
              <a:t>Long treatments</a:t>
            </a:r>
          </a:p>
        </p:txBody>
      </p:sp>
      <p:sp>
        <p:nvSpPr>
          <p:cNvPr id="14" name="Seta: Para a Direita 13">
            <a:extLst>
              <a:ext uri="{FF2B5EF4-FFF2-40B4-BE49-F238E27FC236}">
                <a16:creationId xmlns:a16="http://schemas.microsoft.com/office/drawing/2014/main" id="{65BEA1B7-6657-4810-942F-E33903F2D51E}"/>
              </a:ext>
            </a:extLst>
          </p:cNvPr>
          <p:cNvSpPr/>
          <p:nvPr/>
        </p:nvSpPr>
        <p:spPr>
          <a:xfrm rot="5400000">
            <a:off x="2389389" y="3621094"/>
            <a:ext cx="597252" cy="457200"/>
          </a:xfrm>
          <a:prstGeom prst="rightArrow">
            <a:avLst/>
          </a:prstGeom>
          <a:solidFill>
            <a:srgbClr val="947CB8"/>
          </a:solidFill>
          <a:ln w="57150">
            <a:solidFill>
              <a:srgbClr val="42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etângulo 14">
            <a:extLst>
              <a:ext uri="{FF2B5EF4-FFF2-40B4-BE49-F238E27FC236}">
                <a16:creationId xmlns:a16="http://schemas.microsoft.com/office/drawing/2014/main" id="{7F040256-7048-4DA8-B5C2-B2A6D67D33EA}"/>
              </a:ext>
            </a:extLst>
          </p:cNvPr>
          <p:cNvSpPr/>
          <p:nvPr/>
        </p:nvSpPr>
        <p:spPr>
          <a:xfrm>
            <a:off x="864604" y="4225741"/>
            <a:ext cx="3646822" cy="584775"/>
          </a:xfrm>
          <a:prstGeom prst="rect">
            <a:avLst/>
          </a:prstGeom>
        </p:spPr>
        <p:txBody>
          <a:bodyPr wrap="square">
            <a:spAutoFit/>
          </a:bodyPr>
          <a:lstStyle/>
          <a:p>
            <a:pPr algn="ctr"/>
            <a:r>
              <a:rPr lang="en-GB" sz="1600" b="1" dirty="0">
                <a:latin typeface="+mn-lt"/>
                <a:ea typeface="Times New Roman" panose="02020603050405020304" pitchFamily="18" charset="0"/>
                <a:cs typeface="Times New Roman" panose="02020603050405020304" pitchFamily="18" charset="0"/>
              </a:rPr>
              <a:t>Lack of drug compliance, and proper follow up of the patients</a:t>
            </a:r>
          </a:p>
        </p:txBody>
      </p:sp>
      <p:sp>
        <p:nvSpPr>
          <p:cNvPr id="16" name="Retângulo 15">
            <a:extLst>
              <a:ext uri="{FF2B5EF4-FFF2-40B4-BE49-F238E27FC236}">
                <a16:creationId xmlns:a16="http://schemas.microsoft.com/office/drawing/2014/main" id="{C91E015F-6972-4032-A641-74186EC92E45}"/>
              </a:ext>
            </a:extLst>
          </p:cNvPr>
          <p:cNvSpPr/>
          <p:nvPr/>
        </p:nvSpPr>
        <p:spPr>
          <a:xfrm>
            <a:off x="533400" y="5599766"/>
            <a:ext cx="4309230" cy="338554"/>
          </a:xfrm>
          <a:prstGeom prst="rect">
            <a:avLst/>
          </a:prstGeom>
        </p:spPr>
        <p:txBody>
          <a:bodyPr wrap="square">
            <a:spAutoFit/>
          </a:bodyPr>
          <a:lstStyle/>
          <a:p>
            <a:pPr algn="ctr"/>
            <a:r>
              <a:rPr lang="en-GB" sz="1600" b="1" dirty="0">
                <a:latin typeface="+mn-lt"/>
                <a:ea typeface="Times New Roman" panose="02020603050405020304" pitchFamily="18" charset="0"/>
                <a:cs typeface="Times New Roman" panose="02020603050405020304" pitchFamily="18" charset="0"/>
              </a:rPr>
              <a:t>Appearance of drug resistances</a:t>
            </a:r>
          </a:p>
        </p:txBody>
      </p:sp>
      <p:sp>
        <p:nvSpPr>
          <p:cNvPr id="17" name="Seta: Para a Direita 16">
            <a:extLst>
              <a:ext uri="{FF2B5EF4-FFF2-40B4-BE49-F238E27FC236}">
                <a16:creationId xmlns:a16="http://schemas.microsoft.com/office/drawing/2014/main" id="{C6762CC9-7A46-42BB-9F68-998EB4B6DD72}"/>
              </a:ext>
            </a:extLst>
          </p:cNvPr>
          <p:cNvSpPr/>
          <p:nvPr/>
        </p:nvSpPr>
        <p:spPr>
          <a:xfrm rot="5400000">
            <a:off x="2389389" y="5037343"/>
            <a:ext cx="597252" cy="457200"/>
          </a:xfrm>
          <a:prstGeom prst="rightArrow">
            <a:avLst/>
          </a:prstGeom>
          <a:solidFill>
            <a:srgbClr val="947CB8"/>
          </a:solidFill>
          <a:ln w="57150">
            <a:solidFill>
              <a:srgbClr val="42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etângulo 17">
            <a:extLst>
              <a:ext uri="{FF2B5EF4-FFF2-40B4-BE49-F238E27FC236}">
                <a16:creationId xmlns:a16="http://schemas.microsoft.com/office/drawing/2014/main" id="{D3253C2D-8E7C-4A15-B16B-183C309E01CA}"/>
              </a:ext>
            </a:extLst>
          </p:cNvPr>
          <p:cNvSpPr/>
          <p:nvPr/>
        </p:nvSpPr>
        <p:spPr>
          <a:xfrm>
            <a:off x="5522817" y="3108203"/>
            <a:ext cx="3087783" cy="1323439"/>
          </a:xfrm>
          <a:prstGeom prst="rect">
            <a:avLst/>
          </a:prstGeom>
        </p:spPr>
        <p:txBody>
          <a:bodyPr wrap="square">
            <a:spAutoFit/>
          </a:bodyPr>
          <a:lstStyle/>
          <a:p>
            <a:pPr algn="ctr"/>
            <a:r>
              <a:rPr lang="en-GB" sz="2000" b="1" dirty="0">
                <a:ea typeface="Times New Roman" panose="02020603050405020304" pitchFamily="18" charset="0"/>
                <a:cs typeface="Times New Roman" panose="02020603050405020304" pitchFamily="18" charset="0"/>
              </a:rPr>
              <a:t>This is due to the characteristics of </a:t>
            </a:r>
          </a:p>
          <a:p>
            <a:pPr algn="ctr"/>
            <a:r>
              <a:rPr lang="en-GB" sz="2000" b="1" i="1" dirty="0">
                <a:ea typeface="Times New Roman" panose="02020603050405020304" pitchFamily="18" charset="0"/>
                <a:cs typeface="Times New Roman" panose="02020603050405020304" pitchFamily="18" charset="0"/>
              </a:rPr>
              <a:t>Mycobacterium tuberculosis (Mtb)</a:t>
            </a:r>
            <a:endParaRPr lang="en-GB" sz="2000" b="1" dirty="0">
              <a:ea typeface="Times New Roman" panose="02020603050405020304" pitchFamily="18" charset="0"/>
              <a:cs typeface="Times New Roman" panose="02020603050405020304" pitchFamily="18" charset="0"/>
            </a:endParaRPr>
          </a:p>
        </p:txBody>
      </p:sp>
      <p:sp>
        <p:nvSpPr>
          <p:cNvPr id="19" name="Seta: Em Ângulo Reto Para Cima 18">
            <a:extLst>
              <a:ext uri="{FF2B5EF4-FFF2-40B4-BE49-F238E27FC236}">
                <a16:creationId xmlns:a16="http://schemas.microsoft.com/office/drawing/2014/main" id="{E17AB2EB-3A25-4E8D-B62D-AB2711CCA220}"/>
              </a:ext>
            </a:extLst>
          </p:cNvPr>
          <p:cNvSpPr/>
          <p:nvPr/>
        </p:nvSpPr>
        <p:spPr>
          <a:xfrm rot="16200000" flipH="1" flipV="1">
            <a:off x="7405740" y="4338976"/>
            <a:ext cx="1008032" cy="1951112"/>
          </a:xfrm>
          <a:prstGeom prst="bentUpArrow">
            <a:avLst/>
          </a:prstGeom>
          <a:solidFill>
            <a:srgbClr val="947CB8"/>
          </a:solidFill>
          <a:ln w="57150">
            <a:solidFill>
              <a:srgbClr val="42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826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A8F090D-5850-4607-8D95-21AFFB811F4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750" y="1367971"/>
            <a:ext cx="8956500" cy="4362466"/>
          </a:xfrm>
          <a:prstGeom prst="rect">
            <a:avLst/>
          </a:prstGeom>
          <a:noFill/>
        </p:spPr>
      </p:pic>
      <p:pic>
        <p:nvPicPr>
          <p:cNvPr id="3" name="Imagem 2">
            <a:extLst>
              <a:ext uri="{FF2B5EF4-FFF2-40B4-BE49-F238E27FC236}">
                <a16:creationId xmlns:a16="http://schemas.microsoft.com/office/drawing/2014/main" id="{D7E7DC39-A621-4DA3-AE84-0FC8A6335B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750" y="1371600"/>
            <a:ext cx="8956500" cy="4362466"/>
          </a:xfrm>
          <a:prstGeom prst="rect">
            <a:avLst/>
          </a:prstGeom>
          <a:noFill/>
        </p:spPr>
      </p:pic>
      <p:sp>
        <p:nvSpPr>
          <p:cNvPr id="5" name="Retângulo: Cantos Arredondados 4">
            <a:extLst>
              <a:ext uri="{FF2B5EF4-FFF2-40B4-BE49-F238E27FC236}">
                <a16:creationId xmlns:a16="http://schemas.microsoft.com/office/drawing/2014/main" id="{35DCD77C-55F9-4C46-8C30-F8AB4C392A8B}"/>
              </a:ext>
            </a:extLst>
          </p:cNvPr>
          <p:cNvSpPr/>
          <p:nvPr/>
        </p:nvSpPr>
        <p:spPr>
          <a:xfrm>
            <a:off x="2117136" y="4770473"/>
            <a:ext cx="6950663" cy="48732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A0000"/>
              </a:solidFill>
            </a:endParaRPr>
          </a:p>
        </p:txBody>
      </p:sp>
      <p:sp>
        <p:nvSpPr>
          <p:cNvPr id="6" name="CaixaDeTexto 5">
            <a:extLst>
              <a:ext uri="{FF2B5EF4-FFF2-40B4-BE49-F238E27FC236}">
                <a16:creationId xmlns:a16="http://schemas.microsoft.com/office/drawing/2014/main" id="{FDFA211F-FFFB-41B3-80D9-FC53DABE8C01}"/>
              </a:ext>
            </a:extLst>
          </p:cNvPr>
          <p:cNvSpPr txBox="1"/>
          <p:nvPr/>
        </p:nvSpPr>
        <p:spPr>
          <a:xfrm>
            <a:off x="7543800" y="4891418"/>
            <a:ext cx="1096432" cy="307777"/>
          </a:xfrm>
          <a:prstGeom prst="rect">
            <a:avLst/>
          </a:prstGeom>
          <a:solidFill>
            <a:schemeClr val="bg1"/>
          </a:solidFill>
        </p:spPr>
        <p:txBody>
          <a:bodyPr wrap="square" rtlCol="0">
            <a:spAutoFit/>
          </a:bodyPr>
          <a:lstStyle/>
          <a:p>
            <a:r>
              <a:rPr lang="en-US" sz="1400" b="1" dirty="0">
                <a:solidFill>
                  <a:schemeClr val="tx1"/>
                </a:solidFill>
              </a:rPr>
              <a:t>Periplasm</a:t>
            </a:r>
          </a:p>
        </p:txBody>
      </p:sp>
      <p:sp>
        <p:nvSpPr>
          <p:cNvPr id="7" name="Seta: Para Baixo 6">
            <a:extLst>
              <a:ext uri="{FF2B5EF4-FFF2-40B4-BE49-F238E27FC236}">
                <a16:creationId xmlns:a16="http://schemas.microsoft.com/office/drawing/2014/main" id="{6F5302FE-90BF-4BAA-B448-96844711CEED}"/>
              </a:ext>
            </a:extLst>
          </p:cNvPr>
          <p:cNvSpPr/>
          <p:nvPr/>
        </p:nvSpPr>
        <p:spPr>
          <a:xfrm rot="20025845">
            <a:off x="3106415" y="3719501"/>
            <a:ext cx="553719" cy="1419039"/>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3C2A4BB-37AB-4036-8A4C-3D652E5E358D}"/>
              </a:ext>
            </a:extLst>
          </p:cNvPr>
          <p:cNvSpPr/>
          <p:nvPr/>
        </p:nvSpPr>
        <p:spPr>
          <a:xfrm>
            <a:off x="2117137" y="3534045"/>
            <a:ext cx="1796274" cy="96493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50B041E8-7F12-4442-ABE4-A51BEE4001EB}"/>
              </a:ext>
            </a:extLst>
          </p:cNvPr>
          <p:cNvSpPr txBox="1"/>
          <p:nvPr/>
        </p:nvSpPr>
        <p:spPr>
          <a:xfrm>
            <a:off x="2514600" y="3805535"/>
            <a:ext cx="1201186" cy="461665"/>
          </a:xfrm>
          <a:prstGeom prst="rect">
            <a:avLst/>
          </a:prstGeom>
          <a:solidFill>
            <a:schemeClr val="bg1"/>
          </a:solidFill>
        </p:spPr>
        <p:txBody>
          <a:bodyPr wrap="square" rtlCol="0">
            <a:spAutoFit/>
          </a:bodyPr>
          <a:lstStyle/>
          <a:p>
            <a:r>
              <a:rPr lang="en-US" sz="2400" b="1" dirty="0">
                <a:solidFill>
                  <a:srgbClr val="FF0000"/>
                </a:solidFill>
              </a:rPr>
              <a:t>DprE1</a:t>
            </a:r>
          </a:p>
        </p:txBody>
      </p:sp>
    </p:spTree>
    <p:extLst>
      <p:ext uri="{BB962C8B-B14F-4D97-AF65-F5344CB8AC3E}">
        <p14:creationId xmlns:p14="http://schemas.microsoft.com/office/powerpoint/2010/main" val="37779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0DE226F4-9E7A-4B1F-A179-3BFA054FFBC4}"/>
              </a:ext>
            </a:extLst>
          </p:cNvPr>
          <p:cNvGrpSpPr>
            <a:grpSpLocks noChangeAspect="1"/>
          </p:cNvGrpSpPr>
          <p:nvPr/>
        </p:nvGrpSpPr>
        <p:grpSpPr>
          <a:xfrm>
            <a:off x="593225" y="2116237"/>
            <a:ext cx="3440062" cy="2971121"/>
            <a:chOff x="0" y="0"/>
            <a:chExt cx="3134995" cy="2707640"/>
          </a:xfrm>
        </p:grpSpPr>
        <p:pic>
          <p:nvPicPr>
            <p:cNvPr id="4" name="Imagem 3">
              <a:extLst>
                <a:ext uri="{FF2B5EF4-FFF2-40B4-BE49-F238E27FC236}">
                  <a16:creationId xmlns:a16="http://schemas.microsoft.com/office/drawing/2014/main" id="{F5C817CC-83FF-47D6-9616-FA15CA372CE7}"/>
                </a:ext>
              </a:extLst>
            </p:cNvPr>
            <p:cNvPicPr>
              <a:picLocks noChangeAspect="1"/>
            </p:cNvPicPr>
            <p:nvPr/>
          </p:nvPicPr>
          <p:blipFill rotWithShape="1">
            <a:blip r:embed="rId4">
              <a:extLst>
                <a:ext uri="{28A0092B-C50C-407E-A947-70E740481C1C}">
                  <a14:useLocalDpi xmlns:a14="http://schemas.microsoft.com/office/drawing/2010/main" val="0"/>
                </a:ext>
              </a:extLst>
            </a:blip>
            <a:srcRect l="21706" t="7332" r="23833" b="9004"/>
            <a:stretch/>
          </p:blipFill>
          <p:spPr bwMode="auto">
            <a:xfrm>
              <a:off x="0" y="0"/>
              <a:ext cx="3134995" cy="2707640"/>
            </a:xfrm>
            <a:prstGeom prst="rect">
              <a:avLst/>
            </a:prstGeom>
            <a:ln>
              <a:noFill/>
            </a:ln>
            <a:extLst>
              <a:ext uri="{53640926-AAD7-44D8-BBD7-CCE9431645EC}">
                <a14:shadowObscured xmlns:a14="http://schemas.microsoft.com/office/drawing/2010/main"/>
              </a:ext>
            </a:extLst>
          </p:spPr>
        </p:pic>
        <p:grpSp>
          <p:nvGrpSpPr>
            <p:cNvPr id="5" name="Agrupar 4">
              <a:extLst>
                <a:ext uri="{FF2B5EF4-FFF2-40B4-BE49-F238E27FC236}">
                  <a16:creationId xmlns:a16="http://schemas.microsoft.com/office/drawing/2014/main" id="{2AC76D6B-C8D7-4238-9EA9-DFBE2ABF6052}"/>
                </a:ext>
              </a:extLst>
            </p:cNvPr>
            <p:cNvGrpSpPr/>
            <p:nvPr/>
          </p:nvGrpSpPr>
          <p:grpSpPr>
            <a:xfrm>
              <a:off x="1685499" y="716507"/>
              <a:ext cx="1306110" cy="1311986"/>
              <a:chOff x="0" y="0"/>
              <a:chExt cx="1306110" cy="1311986"/>
            </a:xfrm>
          </p:grpSpPr>
          <p:sp>
            <p:nvSpPr>
              <p:cNvPr id="6" name="Oval 5">
                <a:extLst>
                  <a:ext uri="{FF2B5EF4-FFF2-40B4-BE49-F238E27FC236}">
                    <a16:creationId xmlns:a16="http://schemas.microsoft.com/office/drawing/2014/main" id="{E9399E8F-9F01-44F8-A057-533271BFA954}"/>
                  </a:ext>
                </a:extLst>
              </p:cNvPr>
              <p:cNvSpPr/>
              <p:nvPr/>
            </p:nvSpPr>
            <p:spPr>
              <a:xfrm>
                <a:off x="573206" y="661917"/>
                <a:ext cx="146050" cy="158750"/>
              </a:xfrm>
              <a:prstGeom prst="ellipse">
                <a:avLst/>
              </a:prstGeom>
              <a:noFill/>
              <a:ln>
                <a:solidFill>
                  <a:srgbClr val="531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7" name="Oval 6">
                <a:extLst>
                  <a:ext uri="{FF2B5EF4-FFF2-40B4-BE49-F238E27FC236}">
                    <a16:creationId xmlns:a16="http://schemas.microsoft.com/office/drawing/2014/main" id="{FDEAD6E0-5C13-4B95-8343-9CDB43DD83EC}"/>
                  </a:ext>
                </a:extLst>
              </p:cNvPr>
              <p:cNvSpPr/>
              <p:nvPr/>
            </p:nvSpPr>
            <p:spPr>
              <a:xfrm>
                <a:off x="0" y="0"/>
                <a:ext cx="146050" cy="158750"/>
              </a:xfrm>
              <a:prstGeom prst="ellipse">
                <a:avLst/>
              </a:prstGeom>
              <a:noFill/>
              <a:ln>
                <a:solidFill>
                  <a:srgbClr val="531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8" name="Oval 7">
                <a:extLst>
                  <a:ext uri="{FF2B5EF4-FFF2-40B4-BE49-F238E27FC236}">
                    <a16:creationId xmlns:a16="http://schemas.microsoft.com/office/drawing/2014/main" id="{759A5257-1F90-479B-BF71-8764243D2EB5}"/>
                  </a:ext>
                </a:extLst>
              </p:cNvPr>
              <p:cNvSpPr/>
              <p:nvPr/>
            </p:nvSpPr>
            <p:spPr>
              <a:xfrm>
                <a:off x="1160060" y="13648"/>
                <a:ext cx="146050" cy="158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9" name="Oval 8">
                <a:extLst>
                  <a:ext uri="{FF2B5EF4-FFF2-40B4-BE49-F238E27FC236}">
                    <a16:creationId xmlns:a16="http://schemas.microsoft.com/office/drawing/2014/main" id="{DC6589B0-27DA-49C0-8D89-58E1166AD95F}"/>
                  </a:ext>
                </a:extLst>
              </p:cNvPr>
              <p:cNvSpPr/>
              <p:nvPr/>
            </p:nvSpPr>
            <p:spPr>
              <a:xfrm>
                <a:off x="457200" y="1153236"/>
                <a:ext cx="146050" cy="158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grpSp>
      </p:grpSp>
      <p:graphicFrame>
        <p:nvGraphicFramePr>
          <p:cNvPr id="10" name="Objeto 9">
            <a:extLst>
              <a:ext uri="{FF2B5EF4-FFF2-40B4-BE49-F238E27FC236}">
                <a16:creationId xmlns:a16="http://schemas.microsoft.com/office/drawing/2014/main" id="{61BC9A8F-E978-45D2-B310-7FBCFF833340}"/>
              </a:ext>
            </a:extLst>
          </p:cNvPr>
          <p:cNvGraphicFramePr>
            <a:graphicFrameLocks noChangeAspect="1"/>
          </p:cNvGraphicFramePr>
          <p:nvPr>
            <p:extLst>
              <p:ext uri="{D42A27DB-BD31-4B8C-83A1-F6EECF244321}">
                <p14:modId xmlns:p14="http://schemas.microsoft.com/office/powerpoint/2010/main" val="951581058"/>
              </p:ext>
            </p:extLst>
          </p:nvPr>
        </p:nvGraphicFramePr>
        <p:xfrm>
          <a:off x="4681504" y="1905000"/>
          <a:ext cx="3365808" cy="3487248"/>
        </p:xfrm>
        <a:graphic>
          <a:graphicData uri="http://schemas.openxmlformats.org/presentationml/2006/ole">
            <mc:AlternateContent xmlns:mc="http://schemas.openxmlformats.org/markup-compatibility/2006">
              <mc:Choice xmlns:v="urn:schemas-microsoft-com:vml" Requires="v">
                <p:oleObj spid="_x0000_s2051" name="CS ChemDraw Drawing" r:id="rId5" imgW="2962331" imgH="3082641" progId="ChemDraw.Document.6.0">
                  <p:embed/>
                </p:oleObj>
              </mc:Choice>
              <mc:Fallback>
                <p:oleObj name="CS ChemDraw Drawing" r:id="rId5" imgW="2962331" imgH="3082641" progId="ChemDraw.Document.6.0">
                  <p:embed/>
                  <p:pic>
                    <p:nvPicPr>
                      <p:cNvPr id="7" name="Objeto 6">
                        <a:extLst>
                          <a:ext uri="{FF2B5EF4-FFF2-40B4-BE49-F238E27FC236}">
                            <a16:creationId xmlns:a16="http://schemas.microsoft.com/office/drawing/2014/main" id="{7C4FCABC-3496-4AC2-B219-439D87803BCE}"/>
                          </a:ext>
                        </a:extLst>
                      </p:cNvPr>
                      <p:cNvPicPr>
                        <a:picLocks noChangeAspect="1" noChangeArrowheads="1"/>
                      </p:cNvPicPr>
                      <p:nvPr/>
                    </p:nvPicPr>
                    <p:blipFill>
                      <a:blip r:embed="rId6"/>
                      <a:srcRect/>
                      <a:stretch>
                        <a:fillRect/>
                      </a:stretch>
                    </p:blipFill>
                    <p:spPr bwMode="auto">
                      <a:xfrm>
                        <a:off x="4681504" y="1905000"/>
                        <a:ext cx="3365808" cy="3487248"/>
                      </a:xfrm>
                      <a:prstGeom prst="rect">
                        <a:avLst/>
                      </a:prstGeom>
                      <a:noFill/>
                    </p:spPr>
                  </p:pic>
                </p:oleObj>
              </mc:Fallback>
            </mc:AlternateContent>
          </a:graphicData>
        </a:graphic>
      </p:graphicFrame>
      <p:sp>
        <p:nvSpPr>
          <p:cNvPr id="11" name="Retângulo 10">
            <a:extLst>
              <a:ext uri="{FF2B5EF4-FFF2-40B4-BE49-F238E27FC236}">
                <a16:creationId xmlns:a16="http://schemas.microsoft.com/office/drawing/2014/main" id="{24C64DB5-2BF9-4BC6-9892-A1E0D497ED41}"/>
              </a:ext>
            </a:extLst>
          </p:cNvPr>
          <p:cNvSpPr/>
          <p:nvPr/>
        </p:nvSpPr>
        <p:spPr>
          <a:xfrm>
            <a:off x="8151658" y="1967536"/>
            <a:ext cx="399116" cy="247834"/>
          </a:xfrm>
          <a:prstGeom prst="rect">
            <a:avLst/>
          </a:prstGeom>
        </p:spPr>
        <p:txBody>
          <a:bodyPr wrap="none">
            <a:spAutoFit/>
          </a:bodyPr>
          <a:lstStyle/>
          <a:p>
            <a:r>
              <a:rPr lang="en-GB" sz="1400" b="1" dirty="0">
                <a:latin typeface="+mn-lt"/>
                <a:ea typeface="Times New Roman" panose="02020603050405020304" pitchFamily="18" charset="0"/>
                <a:cs typeface="Times New Roman" panose="02020603050405020304" pitchFamily="18" charset="0"/>
              </a:rPr>
              <a:t>DPR</a:t>
            </a:r>
            <a:endParaRPr lang="en-US" sz="1400" b="1" dirty="0">
              <a:latin typeface="+mn-lt"/>
            </a:endParaRPr>
          </a:p>
        </p:txBody>
      </p:sp>
      <p:sp>
        <p:nvSpPr>
          <p:cNvPr id="12" name="Retângulo 11">
            <a:extLst>
              <a:ext uri="{FF2B5EF4-FFF2-40B4-BE49-F238E27FC236}">
                <a16:creationId xmlns:a16="http://schemas.microsoft.com/office/drawing/2014/main" id="{967D64D7-5006-4F28-A6E2-B608A503FC99}"/>
              </a:ext>
            </a:extLst>
          </p:cNvPr>
          <p:cNvSpPr/>
          <p:nvPr/>
        </p:nvSpPr>
        <p:spPr>
          <a:xfrm>
            <a:off x="8151658" y="3298412"/>
            <a:ext cx="394624" cy="247834"/>
          </a:xfrm>
          <a:prstGeom prst="rect">
            <a:avLst/>
          </a:prstGeom>
        </p:spPr>
        <p:txBody>
          <a:bodyPr wrap="none">
            <a:spAutoFit/>
          </a:bodyPr>
          <a:lstStyle/>
          <a:p>
            <a:r>
              <a:rPr lang="en-GB" sz="1400" b="1" dirty="0">
                <a:latin typeface="+mn-lt"/>
                <a:ea typeface="Times New Roman" panose="02020603050405020304" pitchFamily="18" charset="0"/>
                <a:cs typeface="Times New Roman" panose="02020603050405020304" pitchFamily="18" charset="0"/>
              </a:rPr>
              <a:t>DPX</a:t>
            </a:r>
            <a:endParaRPr lang="en-US" sz="1400" b="1" dirty="0">
              <a:latin typeface="+mn-lt"/>
            </a:endParaRPr>
          </a:p>
        </p:txBody>
      </p:sp>
      <p:sp>
        <p:nvSpPr>
          <p:cNvPr id="13" name="Retângulo 12">
            <a:extLst>
              <a:ext uri="{FF2B5EF4-FFF2-40B4-BE49-F238E27FC236}">
                <a16:creationId xmlns:a16="http://schemas.microsoft.com/office/drawing/2014/main" id="{374E9730-1DAF-46C0-A75C-5A31AC1AF75D}"/>
              </a:ext>
            </a:extLst>
          </p:cNvPr>
          <p:cNvSpPr/>
          <p:nvPr/>
        </p:nvSpPr>
        <p:spPr>
          <a:xfrm>
            <a:off x="8151658" y="4733599"/>
            <a:ext cx="395760" cy="247834"/>
          </a:xfrm>
          <a:prstGeom prst="rect">
            <a:avLst/>
          </a:prstGeom>
        </p:spPr>
        <p:txBody>
          <a:bodyPr wrap="none">
            <a:spAutoFit/>
          </a:bodyPr>
          <a:lstStyle/>
          <a:p>
            <a:r>
              <a:rPr lang="en-GB" sz="1400" b="1" dirty="0">
                <a:latin typeface="+mn-lt"/>
                <a:ea typeface="Times New Roman" panose="02020603050405020304" pitchFamily="18" charset="0"/>
                <a:cs typeface="Times New Roman" panose="02020603050405020304" pitchFamily="18" charset="0"/>
              </a:rPr>
              <a:t>DPA</a:t>
            </a:r>
            <a:endParaRPr lang="en-US" sz="1400" b="1" dirty="0">
              <a:latin typeface="+mn-lt"/>
            </a:endParaRPr>
          </a:p>
        </p:txBody>
      </p:sp>
      <p:sp>
        <p:nvSpPr>
          <p:cNvPr id="14" name="Retângulo 13">
            <a:extLst>
              <a:ext uri="{FF2B5EF4-FFF2-40B4-BE49-F238E27FC236}">
                <a16:creationId xmlns:a16="http://schemas.microsoft.com/office/drawing/2014/main" id="{69572D68-0B44-4B61-9BD7-984F55225F81}"/>
              </a:ext>
            </a:extLst>
          </p:cNvPr>
          <p:cNvSpPr/>
          <p:nvPr/>
        </p:nvSpPr>
        <p:spPr>
          <a:xfrm>
            <a:off x="6006449" y="2740520"/>
            <a:ext cx="513997" cy="247834"/>
          </a:xfrm>
          <a:prstGeom prst="rect">
            <a:avLst/>
          </a:prstGeom>
        </p:spPr>
        <p:txBody>
          <a:bodyPr wrap="none">
            <a:spAutoFit/>
          </a:bodyPr>
          <a:lstStyle/>
          <a:p>
            <a:r>
              <a:rPr lang="en-GB" sz="1400" b="1" dirty="0">
                <a:latin typeface="+mn-lt"/>
                <a:ea typeface="Times New Roman" panose="02020603050405020304" pitchFamily="18" charset="0"/>
                <a:cs typeface="Times New Roman" panose="02020603050405020304" pitchFamily="18" charset="0"/>
              </a:rPr>
              <a:t>DprE1</a:t>
            </a:r>
            <a:endParaRPr lang="en-US" sz="1400" b="1" dirty="0">
              <a:latin typeface="+mn-lt"/>
            </a:endParaRPr>
          </a:p>
        </p:txBody>
      </p:sp>
      <p:sp>
        <p:nvSpPr>
          <p:cNvPr id="15" name="Retângulo 14">
            <a:extLst>
              <a:ext uri="{FF2B5EF4-FFF2-40B4-BE49-F238E27FC236}">
                <a16:creationId xmlns:a16="http://schemas.microsoft.com/office/drawing/2014/main" id="{AC8EF891-456C-4051-A531-C12141979F82}"/>
              </a:ext>
            </a:extLst>
          </p:cNvPr>
          <p:cNvSpPr/>
          <p:nvPr/>
        </p:nvSpPr>
        <p:spPr>
          <a:xfrm>
            <a:off x="6006448" y="4193423"/>
            <a:ext cx="513997" cy="247834"/>
          </a:xfrm>
          <a:prstGeom prst="rect">
            <a:avLst/>
          </a:prstGeom>
        </p:spPr>
        <p:txBody>
          <a:bodyPr wrap="none">
            <a:spAutoFit/>
          </a:bodyPr>
          <a:lstStyle/>
          <a:p>
            <a:r>
              <a:rPr lang="en-GB" sz="1400" b="1" dirty="0">
                <a:latin typeface="+mn-lt"/>
                <a:ea typeface="Times New Roman" panose="02020603050405020304" pitchFamily="18" charset="0"/>
                <a:cs typeface="Times New Roman" panose="02020603050405020304" pitchFamily="18" charset="0"/>
              </a:rPr>
              <a:t>DprE2</a:t>
            </a:r>
            <a:endParaRPr lang="en-US" sz="1400" b="1" dirty="0">
              <a:latin typeface="+mn-lt"/>
            </a:endParaRPr>
          </a:p>
        </p:txBody>
      </p:sp>
      <p:sp>
        <p:nvSpPr>
          <p:cNvPr id="16" name="Oval 15">
            <a:extLst>
              <a:ext uri="{FF2B5EF4-FFF2-40B4-BE49-F238E27FC236}">
                <a16:creationId xmlns:a16="http://schemas.microsoft.com/office/drawing/2014/main" id="{CECE92DC-AD83-4510-8284-68F7A2DB6A0D}"/>
              </a:ext>
            </a:extLst>
          </p:cNvPr>
          <p:cNvSpPr/>
          <p:nvPr/>
        </p:nvSpPr>
        <p:spPr>
          <a:xfrm>
            <a:off x="5177126" y="2376415"/>
            <a:ext cx="369771" cy="315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a:extLst>
              <a:ext uri="{FF2B5EF4-FFF2-40B4-BE49-F238E27FC236}">
                <a16:creationId xmlns:a16="http://schemas.microsoft.com/office/drawing/2014/main" id="{745AE916-CC95-4DD7-9C7C-C85215A16135}"/>
              </a:ext>
            </a:extLst>
          </p:cNvPr>
          <p:cNvSpPr/>
          <p:nvPr/>
        </p:nvSpPr>
        <p:spPr>
          <a:xfrm>
            <a:off x="5177126" y="3706978"/>
            <a:ext cx="369771" cy="315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Oval 17">
            <a:extLst>
              <a:ext uri="{FF2B5EF4-FFF2-40B4-BE49-F238E27FC236}">
                <a16:creationId xmlns:a16="http://schemas.microsoft.com/office/drawing/2014/main" id="{D080FCAC-B82E-4045-A2E1-DB90F63B9522}"/>
              </a:ext>
            </a:extLst>
          </p:cNvPr>
          <p:cNvSpPr/>
          <p:nvPr/>
        </p:nvSpPr>
        <p:spPr>
          <a:xfrm>
            <a:off x="5196274" y="5114684"/>
            <a:ext cx="369771" cy="315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etângulo 18">
            <a:extLst>
              <a:ext uri="{FF2B5EF4-FFF2-40B4-BE49-F238E27FC236}">
                <a16:creationId xmlns:a16="http://schemas.microsoft.com/office/drawing/2014/main" id="{2CD4602C-2DA5-4B9C-805C-68AA7B0254F2}"/>
              </a:ext>
            </a:extLst>
          </p:cNvPr>
          <p:cNvSpPr/>
          <p:nvPr/>
        </p:nvSpPr>
        <p:spPr>
          <a:xfrm>
            <a:off x="892318" y="5266413"/>
            <a:ext cx="2803514" cy="346967"/>
          </a:xfrm>
          <a:prstGeom prst="rect">
            <a:avLst/>
          </a:prstGeom>
        </p:spPr>
        <p:txBody>
          <a:bodyPr wrap="square">
            <a:spAutoFit/>
          </a:bodyPr>
          <a:lstStyle/>
          <a:p>
            <a:pPr algn="ctr"/>
            <a:r>
              <a:rPr lang="en-GB" sz="1050" dirty="0">
                <a:latin typeface="+mn-lt"/>
                <a:cs typeface="Times New Roman" panose="02020603050405020304" pitchFamily="18" charset="0"/>
              </a:rPr>
              <a:t>DprE1 structure determined by X-ray crystallography, retrieved from PDB (4FDN) </a:t>
            </a:r>
            <a:endParaRPr lang="en-US" sz="1050" dirty="0">
              <a:latin typeface="+mn-lt"/>
            </a:endParaRPr>
          </a:p>
        </p:txBody>
      </p:sp>
      <p:cxnSp>
        <p:nvCxnSpPr>
          <p:cNvPr id="20" name="Conexão reta 19">
            <a:extLst>
              <a:ext uri="{FF2B5EF4-FFF2-40B4-BE49-F238E27FC236}">
                <a16:creationId xmlns:a16="http://schemas.microsoft.com/office/drawing/2014/main" id="{51521756-165F-421E-B3A3-D8421181C5A8}"/>
              </a:ext>
            </a:extLst>
          </p:cNvPr>
          <p:cNvCxnSpPr>
            <a:cxnSpLocks/>
          </p:cNvCxnSpPr>
          <p:nvPr/>
        </p:nvCxnSpPr>
        <p:spPr>
          <a:xfrm>
            <a:off x="6879233" y="2853983"/>
            <a:ext cx="2374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xão reta 20">
            <a:extLst>
              <a:ext uri="{FF2B5EF4-FFF2-40B4-BE49-F238E27FC236}">
                <a16:creationId xmlns:a16="http://schemas.microsoft.com/office/drawing/2014/main" id="{666BFD01-342F-41A9-801A-28A6F1491491}"/>
              </a:ext>
            </a:extLst>
          </p:cNvPr>
          <p:cNvCxnSpPr>
            <a:cxnSpLocks/>
          </p:cNvCxnSpPr>
          <p:nvPr/>
        </p:nvCxnSpPr>
        <p:spPr>
          <a:xfrm>
            <a:off x="6858476" y="2772171"/>
            <a:ext cx="0" cy="163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tângulo 21">
            <a:extLst>
              <a:ext uri="{FF2B5EF4-FFF2-40B4-BE49-F238E27FC236}">
                <a16:creationId xmlns:a16="http://schemas.microsoft.com/office/drawing/2014/main" id="{A4416002-CEEB-4FA4-87ED-6347ADF25286}"/>
              </a:ext>
            </a:extLst>
          </p:cNvPr>
          <p:cNvSpPr/>
          <p:nvPr/>
        </p:nvSpPr>
        <p:spPr>
          <a:xfrm>
            <a:off x="7155748" y="2697522"/>
            <a:ext cx="1027271" cy="223050"/>
          </a:xfrm>
          <a:prstGeom prst="rect">
            <a:avLst/>
          </a:prstGeom>
        </p:spPr>
        <p:txBody>
          <a:bodyPr wrap="none">
            <a:spAutoFit/>
          </a:bodyPr>
          <a:lstStyle/>
          <a:p>
            <a:r>
              <a:rPr lang="en-GB" sz="1200" b="1" dirty="0">
                <a:solidFill>
                  <a:srgbClr val="FF0000"/>
                </a:solidFill>
                <a:latin typeface="+mn-lt"/>
                <a:ea typeface="Times New Roman" panose="02020603050405020304" pitchFamily="18" charset="0"/>
                <a:cs typeface="Times New Roman" panose="02020603050405020304" pitchFamily="18" charset="0"/>
              </a:rPr>
              <a:t>Nitrobenzamides</a:t>
            </a:r>
            <a:endParaRPr lang="en-US" sz="1200" b="1" dirty="0">
              <a:solidFill>
                <a:srgbClr val="FF0000"/>
              </a:solidFill>
              <a:latin typeface="+mn-lt"/>
            </a:endParaRPr>
          </a:p>
        </p:txBody>
      </p:sp>
    </p:spTree>
    <p:extLst>
      <p:ext uri="{BB962C8B-B14F-4D97-AF65-F5344CB8AC3E}">
        <p14:creationId xmlns:p14="http://schemas.microsoft.com/office/powerpoint/2010/main" val="15018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7" grpId="0" animBg="1"/>
      <p:bldP spid="18"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EAC07641-4122-4C7C-8816-3F4674F53D9B}"/>
              </a:ext>
            </a:extLst>
          </p:cNvPr>
          <p:cNvGrpSpPr>
            <a:grpSpLocks noChangeAspect="1"/>
          </p:cNvGrpSpPr>
          <p:nvPr/>
        </p:nvGrpSpPr>
        <p:grpSpPr>
          <a:xfrm>
            <a:off x="593225" y="2116237"/>
            <a:ext cx="3440062" cy="2971121"/>
            <a:chOff x="0" y="0"/>
            <a:chExt cx="3134995" cy="2707640"/>
          </a:xfrm>
        </p:grpSpPr>
        <p:pic>
          <p:nvPicPr>
            <p:cNvPr id="18" name="Imagem 17">
              <a:extLst>
                <a:ext uri="{FF2B5EF4-FFF2-40B4-BE49-F238E27FC236}">
                  <a16:creationId xmlns:a16="http://schemas.microsoft.com/office/drawing/2014/main" id="{D87D1FCB-B9E8-4F20-B28A-05AEBB6D4FA3}"/>
                </a:ext>
              </a:extLst>
            </p:cNvPr>
            <p:cNvPicPr>
              <a:picLocks noChangeAspect="1"/>
            </p:cNvPicPr>
            <p:nvPr/>
          </p:nvPicPr>
          <p:blipFill rotWithShape="1">
            <a:blip r:embed="rId4">
              <a:extLst>
                <a:ext uri="{28A0092B-C50C-407E-A947-70E740481C1C}">
                  <a14:useLocalDpi xmlns:a14="http://schemas.microsoft.com/office/drawing/2010/main" val="0"/>
                </a:ext>
              </a:extLst>
            </a:blip>
            <a:srcRect l="21706" t="7332" r="23833" b="9004"/>
            <a:stretch/>
          </p:blipFill>
          <p:spPr bwMode="auto">
            <a:xfrm>
              <a:off x="0" y="0"/>
              <a:ext cx="3134995" cy="2707640"/>
            </a:xfrm>
            <a:prstGeom prst="rect">
              <a:avLst/>
            </a:prstGeom>
            <a:ln>
              <a:noFill/>
            </a:ln>
            <a:extLst>
              <a:ext uri="{53640926-AAD7-44D8-BBD7-CCE9431645EC}">
                <a14:shadowObscured xmlns:a14="http://schemas.microsoft.com/office/drawing/2010/main"/>
              </a:ext>
            </a:extLst>
          </p:spPr>
        </p:pic>
        <p:grpSp>
          <p:nvGrpSpPr>
            <p:cNvPr id="19" name="Agrupar 18">
              <a:extLst>
                <a:ext uri="{FF2B5EF4-FFF2-40B4-BE49-F238E27FC236}">
                  <a16:creationId xmlns:a16="http://schemas.microsoft.com/office/drawing/2014/main" id="{ABECDBF1-F60A-48BF-9139-262D7964B3D2}"/>
                </a:ext>
              </a:extLst>
            </p:cNvPr>
            <p:cNvGrpSpPr/>
            <p:nvPr/>
          </p:nvGrpSpPr>
          <p:grpSpPr>
            <a:xfrm>
              <a:off x="1685499" y="716507"/>
              <a:ext cx="1306110" cy="1311986"/>
              <a:chOff x="0" y="0"/>
              <a:chExt cx="1306110" cy="1311986"/>
            </a:xfrm>
          </p:grpSpPr>
          <p:sp>
            <p:nvSpPr>
              <p:cNvPr id="20" name="Oval 19">
                <a:extLst>
                  <a:ext uri="{FF2B5EF4-FFF2-40B4-BE49-F238E27FC236}">
                    <a16:creationId xmlns:a16="http://schemas.microsoft.com/office/drawing/2014/main" id="{F7A9197A-E340-48B6-A6B0-8AEA5C714EC1}"/>
                  </a:ext>
                </a:extLst>
              </p:cNvPr>
              <p:cNvSpPr/>
              <p:nvPr/>
            </p:nvSpPr>
            <p:spPr>
              <a:xfrm>
                <a:off x="573206" y="661917"/>
                <a:ext cx="146050" cy="158750"/>
              </a:xfrm>
              <a:prstGeom prst="ellipse">
                <a:avLst/>
              </a:prstGeom>
              <a:noFill/>
              <a:ln>
                <a:solidFill>
                  <a:srgbClr val="531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1" name="Oval 20">
                <a:extLst>
                  <a:ext uri="{FF2B5EF4-FFF2-40B4-BE49-F238E27FC236}">
                    <a16:creationId xmlns:a16="http://schemas.microsoft.com/office/drawing/2014/main" id="{42EEF34B-F5C9-4E35-BE4B-A0DFFE76FACA}"/>
                  </a:ext>
                </a:extLst>
              </p:cNvPr>
              <p:cNvSpPr/>
              <p:nvPr/>
            </p:nvSpPr>
            <p:spPr>
              <a:xfrm>
                <a:off x="0" y="0"/>
                <a:ext cx="146050" cy="158750"/>
              </a:xfrm>
              <a:prstGeom prst="ellipse">
                <a:avLst/>
              </a:prstGeom>
              <a:noFill/>
              <a:ln>
                <a:solidFill>
                  <a:srgbClr val="531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2" name="Oval 21">
                <a:extLst>
                  <a:ext uri="{FF2B5EF4-FFF2-40B4-BE49-F238E27FC236}">
                    <a16:creationId xmlns:a16="http://schemas.microsoft.com/office/drawing/2014/main" id="{1F133A28-24E6-4A1D-B71C-54D5A13C8F29}"/>
                  </a:ext>
                </a:extLst>
              </p:cNvPr>
              <p:cNvSpPr/>
              <p:nvPr/>
            </p:nvSpPr>
            <p:spPr>
              <a:xfrm>
                <a:off x="1160060" y="13648"/>
                <a:ext cx="146050" cy="158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3" name="Oval 22">
                <a:extLst>
                  <a:ext uri="{FF2B5EF4-FFF2-40B4-BE49-F238E27FC236}">
                    <a16:creationId xmlns:a16="http://schemas.microsoft.com/office/drawing/2014/main" id="{2DF685E6-1BFC-41CC-B53C-9E59C88355F5}"/>
                  </a:ext>
                </a:extLst>
              </p:cNvPr>
              <p:cNvSpPr/>
              <p:nvPr/>
            </p:nvSpPr>
            <p:spPr>
              <a:xfrm>
                <a:off x="457200" y="1153236"/>
                <a:ext cx="146050" cy="158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grpSp>
      </p:grpSp>
      <p:sp>
        <p:nvSpPr>
          <p:cNvPr id="14" name="Retângulo 13">
            <a:extLst>
              <a:ext uri="{FF2B5EF4-FFF2-40B4-BE49-F238E27FC236}">
                <a16:creationId xmlns:a16="http://schemas.microsoft.com/office/drawing/2014/main" id="{EFD9AADF-FF76-4A4C-ABF4-B8CED44A36EF}"/>
              </a:ext>
            </a:extLst>
          </p:cNvPr>
          <p:cNvSpPr/>
          <p:nvPr/>
        </p:nvSpPr>
        <p:spPr>
          <a:xfrm>
            <a:off x="892318" y="5266414"/>
            <a:ext cx="2803514" cy="346967"/>
          </a:xfrm>
          <a:prstGeom prst="rect">
            <a:avLst/>
          </a:prstGeom>
        </p:spPr>
        <p:txBody>
          <a:bodyPr wrap="square">
            <a:spAutoFit/>
          </a:bodyPr>
          <a:lstStyle/>
          <a:p>
            <a:pPr algn="ctr"/>
            <a:r>
              <a:rPr lang="en-GB" sz="1050" dirty="0">
                <a:latin typeface="+mn-lt"/>
                <a:cs typeface="Times New Roman" panose="02020603050405020304" pitchFamily="18" charset="0"/>
              </a:rPr>
              <a:t>DprE1 structure determined by X-ray crystallography, retrieved from PDB (4FDN) </a:t>
            </a:r>
            <a:endParaRPr lang="en-US" sz="1050" dirty="0">
              <a:latin typeface="+mn-lt"/>
            </a:endParaRPr>
          </a:p>
        </p:txBody>
      </p:sp>
      <p:graphicFrame>
        <p:nvGraphicFramePr>
          <p:cNvPr id="24" name="Objeto 23">
            <a:extLst>
              <a:ext uri="{FF2B5EF4-FFF2-40B4-BE49-F238E27FC236}">
                <a16:creationId xmlns:a16="http://schemas.microsoft.com/office/drawing/2014/main" id="{5EC2C15D-E3C3-43DE-954F-35BC41B50A7B}"/>
              </a:ext>
            </a:extLst>
          </p:cNvPr>
          <p:cNvGraphicFramePr>
            <a:graphicFrameLocks noChangeAspect="1"/>
          </p:cNvGraphicFramePr>
          <p:nvPr>
            <p:extLst>
              <p:ext uri="{D42A27DB-BD31-4B8C-83A1-F6EECF244321}">
                <p14:modId xmlns:p14="http://schemas.microsoft.com/office/powerpoint/2010/main" val="848779746"/>
              </p:ext>
            </p:extLst>
          </p:nvPr>
        </p:nvGraphicFramePr>
        <p:xfrm>
          <a:off x="5477467" y="1728652"/>
          <a:ext cx="2681652" cy="3800285"/>
        </p:xfrm>
        <a:graphic>
          <a:graphicData uri="http://schemas.openxmlformats.org/presentationml/2006/ole">
            <mc:AlternateContent xmlns:mc="http://schemas.openxmlformats.org/markup-compatibility/2006">
              <mc:Choice xmlns:v="urn:schemas-microsoft-com:vml" Requires="v">
                <p:oleObj spid="_x0000_s3075" name="CS ChemDraw Drawing" r:id="rId5" imgW="1665265" imgH="2381624" progId="ChemDraw.Document.6.0">
                  <p:embed/>
                </p:oleObj>
              </mc:Choice>
              <mc:Fallback>
                <p:oleObj name="CS ChemDraw Drawing" r:id="rId5" imgW="1665265" imgH="2381624" progId="ChemDraw.Document.6.0">
                  <p:embed/>
                  <p:pic>
                    <p:nvPicPr>
                      <p:cNvPr id="14" name="Objeto 13">
                        <a:extLst>
                          <a:ext uri="{FF2B5EF4-FFF2-40B4-BE49-F238E27FC236}">
                            <a16:creationId xmlns:a16="http://schemas.microsoft.com/office/drawing/2014/main" id="{F65FA4B3-2EF5-48AC-852A-31FE593E58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7467" y="1728652"/>
                        <a:ext cx="2681652" cy="3800285"/>
                      </a:xfrm>
                      <a:prstGeom prst="rect">
                        <a:avLst/>
                      </a:prstGeom>
                      <a:noFill/>
                    </p:spPr>
                  </p:pic>
                </p:oleObj>
              </mc:Fallback>
            </mc:AlternateContent>
          </a:graphicData>
        </a:graphic>
      </p:graphicFrame>
    </p:spTree>
    <p:extLst>
      <p:ext uri="{BB962C8B-B14F-4D97-AF65-F5344CB8AC3E}">
        <p14:creationId xmlns:p14="http://schemas.microsoft.com/office/powerpoint/2010/main" val="264450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8ACBC0FB-22DF-47E3-918E-FECB429A9F35}"/>
              </a:ext>
            </a:extLst>
          </p:cNvPr>
          <p:cNvSpPr/>
          <p:nvPr/>
        </p:nvSpPr>
        <p:spPr>
          <a:xfrm>
            <a:off x="1925021" y="2133600"/>
            <a:ext cx="5293959" cy="400110"/>
          </a:xfrm>
          <a:prstGeom prst="rect">
            <a:avLst/>
          </a:prstGeom>
        </p:spPr>
        <p:txBody>
          <a:bodyPr wrap="square">
            <a:spAutoFit/>
          </a:bodyPr>
          <a:lstStyle/>
          <a:p>
            <a:pPr algn="ctr"/>
            <a:r>
              <a:rPr lang="en-GB" sz="2000" b="1" dirty="0">
                <a:latin typeface="+mn-lt"/>
                <a:ea typeface="Times New Roman" panose="02020603050405020304" pitchFamily="18" charset="0"/>
                <a:cs typeface="Times New Roman" panose="02020603050405020304" pitchFamily="18" charset="0"/>
              </a:rPr>
              <a:t>Previous work in the group:</a:t>
            </a:r>
            <a:endParaRPr lang="en-GB" sz="2000" b="1" dirty="0">
              <a:ea typeface="Times New Roman" panose="02020603050405020304" pitchFamily="18" charset="0"/>
              <a:cs typeface="Times New Roman" panose="02020603050405020304" pitchFamily="18" charset="0"/>
            </a:endParaRPr>
          </a:p>
        </p:txBody>
      </p:sp>
      <p:graphicFrame>
        <p:nvGraphicFramePr>
          <p:cNvPr id="20" name="Objeto 19">
            <a:extLst>
              <a:ext uri="{FF2B5EF4-FFF2-40B4-BE49-F238E27FC236}">
                <a16:creationId xmlns:a16="http://schemas.microsoft.com/office/drawing/2014/main" id="{685CBA7F-F747-4D6D-9CC3-82DA001B7BEE}"/>
              </a:ext>
            </a:extLst>
          </p:cNvPr>
          <p:cNvGraphicFramePr>
            <a:graphicFrameLocks noChangeAspect="1"/>
          </p:cNvGraphicFramePr>
          <p:nvPr>
            <p:extLst>
              <p:ext uri="{D42A27DB-BD31-4B8C-83A1-F6EECF244321}">
                <p14:modId xmlns:p14="http://schemas.microsoft.com/office/powerpoint/2010/main" val="2709095347"/>
              </p:ext>
            </p:extLst>
          </p:nvPr>
        </p:nvGraphicFramePr>
        <p:xfrm>
          <a:off x="2591915" y="2971800"/>
          <a:ext cx="3960169" cy="1795177"/>
        </p:xfrm>
        <a:graphic>
          <a:graphicData uri="http://schemas.openxmlformats.org/presentationml/2006/ole">
            <mc:AlternateContent xmlns:mc="http://schemas.openxmlformats.org/markup-compatibility/2006">
              <mc:Choice xmlns:v="urn:schemas-microsoft-com:vml" Requires="v">
                <p:oleObj spid="_x0000_s4099" name="CS ChemDraw Drawing" r:id="rId4" imgW="2433517" imgH="1102949" progId="ChemDraw.Document.6.0">
                  <p:embed/>
                </p:oleObj>
              </mc:Choice>
              <mc:Fallback>
                <p:oleObj name="CS ChemDraw Drawing" r:id="rId4" imgW="2433517" imgH="1102949" progId="ChemDraw.Document.6.0">
                  <p:embed/>
                  <p:pic>
                    <p:nvPicPr>
                      <p:cNvPr id="10" name="Objeto 9">
                        <a:extLst>
                          <a:ext uri="{FF2B5EF4-FFF2-40B4-BE49-F238E27FC236}">
                            <a16:creationId xmlns:a16="http://schemas.microsoft.com/office/drawing/2014/main" id="{3760AB34-53F6-4397-9E87-151EF248122D}"/>
                          </a:ext>
                        </a:extLst>
                      </p:cNvPr>
                      <p:cNvPicPr/>
                      <p:nvPr/>
                    </p:nvPicPr>
                    <p:blipFill>
                      <a:blip r:embed="rId5"/>
                      <a:stretch>
                        <a:fillRect/>
                      </a:stretch>
                    </p:blipFill>
                    <p:spPr>
                      <a:xfrm>
                        <a:off x="2591915" y="2971800"/>
                        <a:ext cx="3960169" cy="1795177"/>
                      </a:xfrm>
                      <a:prstGeom prst="rect">
                        <a:avLst/>
                      </a:prstGeom>
                    </p:spPr>
                  </p:pic>
                </p:oleObj>
              </mc:Fallback>
            </mc:AlternateContent>
          </a:graphicData>
        </a:graphic>
      </p:graphicFrame>
    </p:spTree>
    <p:extLst>
      <p:ext uri="{BB962C8B-B14F-4D97-AF65-F5344CB8AC3E}">
        <p14:creationId xmlns:p14="http://schemas.microsoft.com/office/powerpoint/2010/main" val="3546375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2869</TotalTime>
  <Words>3459</Words>
  <Application>Microsoft Office PowerPoint</Application>
  <PresentationFormat>Apresentação no Ecrã (4:3)</PresentationFormat>
  <Paragraphs>379</Paragraphs>
  <Slides>28</Slides>
  <Notes>27</Notes>
  <HiddenSlides>0</HiddenSlides>
  <MMClips>0</MMClips>
  <ScaleCrop>false</ScaleCrop>
  <HeadingPairs>
    <vt:vector size="8" baseType="variant">
      <vt:variant>
        <vt:lpstr>Tipos de letra usados</vt:lpstr>
      </vt:variant>
      <vt:variant>
        <vt:i4>4</vt:i4>
      </vt:variant>
      <vt:variant>
        <vt:lpstr>Tema</vt:lpstr>
      </vt:variant>
      <vt:variant>
        <vt:i4>2</vt:i4>
      </vt:variant>
      <vt:variant>
        <vt:lpstr>Servidores OLE incorporados</vt:lpstr>
      </vt:variant>
      <vt:variant>
        <vt:i4>1</vt:i4>
      </vt:variant>
      <vt:variant>
        <vt:lpstr>Títulos dos diapositivos</vt:lpstr>
      </vt:variant>
      <vt:variant>
        <vt:i4>28</vt:i4>
      </vt:variant>
    </vt:vector>
  </HeadingPairs>
  <TitlesOfParts>
    <vt:vector size="35" baseType="lpstr">
      <vt:lpstr>Arial</vt:lpstr>
      <vt:lpstr>Calibri</vt:lpstr>
      <vt:lpstr>Calibri Light</vt:lpstr>
      <vt:lpstr>Wingdings</vt:lpstr>
      <vt:lpstr>Office Theme</vt:lpstr>
      <vt:lpstr>Custom Design</vt:lpstr>
      <vt:lpstr>CS ChemDraw Drawing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fc51953</cp:lastModifiedBy>
  <cp:revision>299</cp:revision>
  <dcterms:created xsi:type="dcterms:W3CDTF">2015-04-04T09:45:50Z</dcterms:created>
  <dcterms:modified xsi:type="dcterms:W3CDTF">2023-10-26T22:36:33Z</dcterms:modified>
</cp:coreProperties>
</file>