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4" r:id="rId3"/>
    <p:sldId id="267" r:id="rId4"/>
    <p:sldId id="268" r:id="rId5"/>
    <p:sldId id="269" r:id="rId6"/>
    <p:sldId id="278" r:id="rId7"/>
    <p:sldId id="277" r:id="rId8"/>
    <p:sldId id="279" r:id="rId9"/>
    <p:sldId id="270" r:id="rId10"/>
    <p:sldId id="281" r:id="rId11"/>
    <p:sldId id="275" r:id="rId12"/>
    <p:sldId id="276" r:id="rId13"/>
    <p:sldId id="282" r:id="rId14"/>
    <p:sldId id="271"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38"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10/12/2023</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p14="http://schemas.microsoft.com/office/powerpoint/2010/main" xmlns=""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12/10/2023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xmlns=""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xmlns=""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xmlns="" val="262821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xmlns="" val="265488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xmlns=""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xmlns=""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xmlns=""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xmlns=""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xmlns="" val="422749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xmlns="" val="262821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xmlns="" val="262821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xmlns="" val="262821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xmlns="" val="262821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12/10/2023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10/12/2023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4" name="Picture 3">
            <a:extLst>
              <a:ext uri="{FF2B5EF4-FFF2-40B4-BE49-F238E27FC236}">
                <a16:creationId xmlns:a16="http://schemas.microsoft.com/office/drawing/2014/main" xmlns="" id="{321B14A4-E596-46A8-88E2-2BE0CDE68E4C}"/>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xmlns="" id="{6C006403-587B-4649-B308-93250010079D}"/>
              </a:ext>
            </a:extLst>
          </p:cNvPr>
          <p:cNvSpPr txBox="1"/>
          <p:nvPr/>
        </p:nvSpPr>
        <p:spPr>
          <a:xfrm>
            <a:off x="419100" y="1357298"/>
            <a:ext cx="8305800" cy="5478423"/>
          </a:xfrm>
          <a:prstGeom prst="rect">
            <a:avLst/>
          </a:prstGeom>
          <a:noFill/>
        </p:spPr>
        <p:txBody>
          <a:bodyPr wrap="square" rtlCol="0">
            <a:spAutoFit/>
          </a:bodyPr>
          <a:lstStyle/>
          <a:p>
            <a:pPr algn="ctr"/>
            <a:r>
              <a:rPr lang="en-US" sz="3200" b="1" dirty="0" smtClean="0">
                <a:solidFill>
                  <a:schemeClr val="bg1"/>
                </a:solidFill>
              </a:rPr>
              <a:t>Optimization and Synthesis of </a:t>
            </a:r>
            <a:r>
              <a:rPr lang="en-US" sz="3200" b="1" dirty="0" err="1" smtClean="0">
                <a:solidFill>
                  <a:schemeClr val="bg1"/>
                </a:solidFill>
              </a:rPr>
              <a:t>Perfluorocarbon</a:t>
            </a:r>
            <a:r>
              <a:rPr lang="en-US" sz="3200" b="1" dirty="0" smtClean="0">
                <a:solidFill>
                  <a:schemeClr val="bg1"/>
                </a:solidFill>
              </a:rPr>
              <a:t> </a:t>
            </a:r>
            <a:r>
              <a:rPr lang="en-US" sz="3200" b="1" dirty="0" err="1" smtClean="0">
                <a:solidFill>
                  <a:schemeClr val="bg1"/>
                </a:solidFill>
              </a:rPr>
              <a:t>Nanoemulsion</a:t>
            </a:r>
            <a:r>
              <a:rPr lang="en-US" sz="3200" b="1" dirty="0" smtClean="0">
                <a:solidFill>
                  <a:schemeClr val="bg1"/>
                </a:solidFill>
              </a:rPr>
              <a:t> with </a:t>
            </a:r>
            <a:r>
              <a:rPr lang="en-US" sz="3200" b="1" dirty="0" err="1" smtClean="0">
                <a:solidFill>
                  <a:schemeClr val="bg1"/>
                </a:solidFill>
              </a:rPr>
              <a:t>Fluorous</a:t>
            </a:r>
            <a:r>
              <a:rPr lang="en-US" sz="3200" b="1" dirty="0" smtClean="0">
                <a:solidFill>
                  <a:schemeClr val="bg1"/>
                </a:solidFill>
              </a:rPr>
              <a:t> </a:t>
            </a:r>
            <a:r>
              <a:rPr lang="en-US" sz="3200" b="1" dirty="0" err="1" smtClean="0">
                <a:solidFill>
                  <a:schemeClr val="bg1"/>
                </a:solidFill>
              </a:rPr>
              <a:t>Photosensitizer</a:t>
            </a:r>
            <a:r>
              <a:rPr lang="en-US" sz="3200" b="1" dirty="0" smtClean="0">
                <a:solidFill>
                  <a:schemeClr val="bg1"/>
                </a:solidFill>
              </a:rPr>
              <a:t> for Photodynamic Therapy</a:t>
            </a:r>
            <a:endParaRPr lang="en-US" sz="3200" b="1" dirty="0">
              <a:solidFill>
                <a:schemeClr val="bg1"/>
              </a:solidFill>
            </a:endParaRPr>
          </a:p>
          <a:p>
            <a:pPr algn="ctr"/>
            <a:endParaRPr lang="en-US" b="1" dirty="0"/>
          </a:p>
          <a:p>
            <a:pPr algn="ctr"/>
            <a:endParaRPr lang="en-US" b="1" dirty="0"/>
          </a:p>
          <a:p>
            <a:pPr algn="ctr"/>
            <a:endParaRPr lang="en-US" b="1" dirty="0"/>
          </a:p>
          <a:p>
            <a:pPr algn="ctr"/>
            <a:endParaRPr lang="fr-FR" dirty="0"/>
          </a:p>
          <a:p>
            <a:pPr algn="ctr"/>
            <a:r>
              <a:rPr lang="it-IT" b="1" dirty="0" smtClean="0"/>
              <a:t>Minh Tuan Nguyen </a:t>
            </a:r>
            <a:r>
              <a:rPr lang="it-IT" b="1" baseline="30000" dirty="0"/>
              <a:t>1,</a:t>
            </a:r>
            <a:r>
              <a:rPr lang="it-IT" b="1" dirty="0"/>
              <a:t>*, </a:t>
            </a:r>
            <a:r>
              <a:rPr lang="it-IT" b="1" dirty="0" smtClean="0"/>
              <a:t>Elizaveta Guseva </a:t>
            </a:r>
            <a:r>
              <a:rPr lang="it-IT" b="1" baseline="30000" dirty="0"/>
              <a:t>2</a:t>
            </a:r>
            <a:r>
              <a:rPr lang="it-IT" b="1" dirty="0" smtClean="0"/>
              <a:t>, Andrey Sigan</a:t>
            </a:r>
            <a:r>
              <a:rPr lang="ru-RU" b="1" dirty="0" smtClean="0"/>
              <a:t> </a:t>
            </a:r>
            <a:r>
              <a:rPr lang="ru-RU" b="1" baseline="30000" dirty="0" smtClean="0"/>
              <a:t>2</a:t>
            </a:r>
            <a:r>
              <a:rPr lang="it-IT" b="1" dirty="0" smtClean="0"/>
              <a:t>, Ivan Burtsev</a:t>
            </a:r>
            <a:r>
              <a:rPr lang="ru-RU" b="1" dirty="0" smtClean="0"/>
              <a:t> </a:t>
            </a:r>
            <a:r>
              <a:rPr lang="ru-RU" b="1" baseline="30000" dirty="0" smtClean="0"/>
              <a:t>1</a:t>
            </a:r>
            <a:r>
              <a:rPr lang="it-IT" b="1" dirty="0" smtClean="0"/>
              <a:t>, Anton Egorov</a:t>
            </a:r>
            <a:r>
              <a:rPr lang="ru-RU" b="1" dirty="0" smtClean="0"/>
              <a:t> </a:t>
            </a:r>
            <a:r>
              <a:rPr lang="ru-RU" b="1" baseline="30000" dirty="0" smtClean="0"/>
              <a:t>1</a:t>
            </a:r>
            <a:r>
              <a:rPr lang="it-IT" b="1" dirty="0" smtClean="0"/>
              <a:t>, Anna Shibaeva</a:t>
            </a:r>
            <a:r>
              <a:rPr lang="ru-RU" b="1" dirty="0" smtClean="0"/>
              <a:t> </a:t>
            </a:r>
            <a:r>
              <a:rPr lang="ru-RU" b="1" baseline="30000" dirty="0" smtClean="0"/>
              <a:t>1</a:t>
            </a:r>
            <a:r>
              <a:rPr lang="it-IT" b="1" dirty="0" smtClean="0"/>
              <a:t>, Vladimir Kuzmin</a:t>
            </a:r>
            <a:r>
              <a:rPr lang="ru-RU" b="1" dirty="0" smtClean="0"/>
              <a:t> </a:t>
            </a:r>
            <a:r>
              <a:rPr lang="ru-RU" b="1" baseline="30000" dirty="0" smtClean="0"/>
              <a:t>1</a:t>
            </a:r>
            <a:r>
              <a:rPr lang="it-IT" b="1" dirty="0" smtClean="0"/>
              <a:t>, Alexander Shtil</a:t>
            </a:r>
            <a:r>
              <a:rPr lang="ru-RU" b="1" dirty="0" smtClean="0"/>
              <a:t> </a:t>
            </a:r>
            <a:r>
              <a:rPr lang="ru-RU" b="1" baseline="30000" dirty="0" smtClean="0"/>
              <a:t>3</a:t>
            </a:r>
            <a:r>
              <a:rPr lang="it-IT" b="1" dirty="0" smtClean="0"/>
              <a:t> </a:t>
            </a:r>
            <a:r>
              <a:rPr lang="it-IT" b="1" dirty="0"/>
              <a:t>and </a:t>
            </a:r>
            <a:r>
              <a:rPr lang="it-IT" b="1" dirty="0" smtClean="0"/>
              <a:t>Alina </a:t>
            </a:r>
            <a:r>
              <a:rPr lang="it-IT" b="1" smtClean="0"/>
              <a:t>Markova </a:t>
            </a:r>
            <a:r>
              <a:rPr lang="it-IT" b="1" baseline="30000" smtClean="0"/>
              <a:t>1</a:t>
            </a:r>
            <a:endParaRPr lang="it-IT" b="1" baseline="30000" dirty="0" smtClean="0"/>
          </a:p>
          <a:p>
            <a:endParaRPr lang="fr-FR" dirty="0" smtClean="0"/>
          </a:p>
          <a:p>
            <a:pPr algn="just"/>
            <a:r>
              <a:rPr lang="en-US" sz="1600" baseline="30000" dirty="0" smtClean="0"/>
              <a:t>1</a:t>
            </a:r>
            <a:r>
              <a:rPr lang="en-US" sz="1600" dirty="0" smtClean="0"/>
              <a:t> Emanuel Institute of Biochemical Physics, Russian Academy of Sciences, 4 Kosygin Street, 119334 Moscow, Russia; </a:t>
            </a:r>
            <a:endParaRPr lang="fr-FR" sz="1600" dirty="0"/>
          </a:p>
          <a:p>
            <a:pPr algn="just"/>
            <a:r>
              <a:rPr lang="en-US" sz="1600" baseline="30000" dirty="0"/>
              <a:t>2</a:t>
            </a:r>
            <a:r>
              <a:rPr lang="en-US" sz="1600" dirty="0"/>
              <a:t> </a:t>
            </a:r>
            <a:r>
              <a:rPr lang="en-US" sz="1600" dirty="0" smtClean="0"/>
              <a:t>A.N. </a:t>
            </a:r>
            <a:r>
              <a:rPr lang="en-US" sz="1600" dirty="0" err="1" smtClean="0"/>
              <a:t>Nesmeyanov</a:t>
            </a:r>
            <a:r>
              <a:rPr lang="ru-RU" sz="1600" dirty="0" smtClean="0"/>
              <a:t> </a:t>
            </a:r>
            <a:r>
              <a:rPr lang="en-US" sz="1600" dirty="0" smtClean="0"/>
              <a:t>Institute of </a:t>
            </a:r>
            <a:r>
              <a:rPr lang="en-US" sz="1600" dirty="0" err="1" smtClean="0"/>
              <a:t>Organoelement</a:t>
            </a:r>
            <a:r>
              <a:rPr lang="en-US" sz="1600" dirty="0" smtClean="0"/>
              <a:t> Compounds, Russian Academy of Sciences, 28 </a:t>
            </a:r>
            <a:r>
              <a:rPr lang="en-US" sz="1600" dirty="0" err="1" smtClean="0"/>
              <a:t>Vavilov</a:t>
            </a:r>
            <a:r>
              <a:rPr lang="en-US" sz="1600" dirty="0" smtClean="0"/>
              <a:t> Street, 119991 Moscow, Russia;</a:t>
            </a:r>
          </a:p>
          <a:p>
            <a:pPr algn="just"/>
            <a:r>
              <a:rPr lang="en-US" sz="1600" baseline="30000" dirty="0" smtClean="0"/>
              <a:t>3</a:t>
            </a:r>
            <a:r>
              <a:rPr lang="en-US" sz="1600" dirty="0" smtClean="0"/>
              <a:t> Institute of Cyber Intelligence Systems, National Research Nuclear University </a:t>
            </a:r>
            <a:r>
              <a:rPr lang="en-US" sz="1600" dirty="0" err="1" smtClean="0"/>
              <a:t>MEPhI</a:t>
            </a:r>
            <a:r>
              <a:rPr lang="en-US" sz="1600" dirty="0" smtClean="0"/>
              <a:t>, 31 </a:t>
            </a:r>
            <a:r>
              <a:rPr lang="en-US" sz="1600" dirty="0" err="1" smtClean="0"/>
              <a:t>Kashirskoe</a:t>
            </a:r>
            <a:r>
              <a:rPr lang="en-US" sz="1600" dirty="0" smtClean="0"/>
              <a:t> </a:t>
            </a:r>
            <a:r>
              <a:rPr lang="en-US" sz="1600" dirty="0" err="1" smtClean="0"/>
              <a:t>Shosse</a:t>
            </a:r>
            <a:r>
              <a:rPr lang="en-US" sz="1600" dirty="0" smtClean="0"/>
              <a:t>, 115409 Moscow, Russia.</a:t>
            </a:r>
          </a:p>
          <a:p>
            <a:endParaRPr lang="fr-FR" dirty="0" smtClean="0"/>
          </a:p>
          <a:p>
            <a:r>
              <a:rPr lang="en-US" sz="1400" b="1" dirty="0" smtClean="0"/>
              <a:t>*</a:t>
            </a:r>
            <a:r>
              <a:rPr lang="en-US" sz="1400" dirty="0" smtClean="0"/>
              <a:t> </a:t>
            </a:r>
            <a:r>
              <a:rPr lang="en-US" sz="1400" dirty="0"/>
              <a:t>Corresponding author: </a:t>
            </a:r>
            <a:r>
              <a:rPr lang="en-US" sz="1400" dirty="0" smtClean="0"/>
              <a:t>tuantonyx@yahoo.com</a:t>
            </a:r>
            <a:endParaRPr lang="fr-FR" sz="1400" dirty="0"/>
          </a:p>
        </p:txBody>
      </p:sp>
    </p:spTree>
    <p:extLst>
      <p:ext uri="{BB962C8B-B14F-4D97-AF65-F5344CB8AC3E}">
        <p14:creationId xmlns:p14="http://schemas.microsoft.com/office/powerpoint/2010/main" xmlns=""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Characterization of PFC-NEs</a:t>
            </a:r>
            <a:endParaRPr lang="fr-FR" sz="2400" b="1" dirty="0"/>
          </a:p>
        </p:txBody>
      </p:sp>
      <p:graphicFrame>
        <p:nvGraphicFramePr>
          <p:cNvPr id="4" name="Таблица 3"/>
          <p:cNvGraphicFramePr>
            <a:graphicFrameLocks noGrp="1"/>
          </p:cNvGraphicFramePr>
          <p:nvPr/>
        </p:nvGraphicFramePr>
        <p:xfrm>
          <a:off x="214282" y="2143116"/>
          <a:ext cx="8715436" cy="2786082"/>
        </p:xfrm>
        <a:graphic>
          <a:graphicData uri="http://schemas.openxmlformats.org/drawingml/2006/table">
            <a:tbl>
              <a:tblPr/>
              <a:tblGrid>
                <a:gridCol w="1285884"/>
                <a:gridCol w="785818"/>
                <a:gridCol w="857256"/>
                <a:gridCol w="928694"/>
                <a:gridCol w="851050"/>
                <a:gridCol w="1001684"/>
                <a:gridCol w="1001684"/>
                <a:gridCol w="1001684"/>
                <a:gridCol w="500841"/>
                <a:gridCol w="500841"/>
              </a:tblGrid>
              <a:tr h="290405">
                <a:tc rowSpan="2">
                  <a:txBody>
                    <a:bodyPr/>
                    <a:lstStyle/>
                    <a:p>
                      <a:pPr algn="ctr">
                        <a:lnSpc>
                          <a:spcPct val="115000"/>
                        </a:lnSpc>
                        <a:spcAft>
                          <a:spcPts val="0"/>
                        </a:spcAft>
                      </a:pPr>
                      <a:r>
                        <a:rPr lang="ru-RU" sz="1200" dirty="0" err="1">
                          <a:latin typeface="+mn-lt"/>
                          <a:ea typeface="Calibri"/>
                          <a:cs typeface="Times New Roman"/>
                        </a:rPr>
                        <a:t>Emulsion</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200" dirty="0">
                          <a:latin typeface="+mn-lt"/>
                          <a:ea typeface="Calibri"/>
                          <a:cs typeface="Times New Roman"/>
                        </a:rPr>
                        <a:t>Storage</a:t>
                      </a:r>
                      <a:endParaRPr lang="ru-RU" sz="1200" dirty="0">
                        <a:latin typeface="+mn-lt"/>
                        <a:ea typeface="Calibri"/>
                        <a:cs typeface="Times New Roman"/>
                      </a:endParaRPr>
                    </a:p>
                    <a:p>
                      <a:pPr algn="ctr">
                        <a:lnSpc>
                          <a:spcPct val="115000"/>
                        </a:lnSpc>
                        <a:spcAft>
                          <a:spcPts val="0"/>
                        </a:spcAft>
                      </a:pPr>
                      <a:r>
                        <a:rPr lang="en-US" sz="1200" dirty="0">
                          <a:latin typeface="+mn-lt"/>
                          <a:ea typeface="Calibri"/>
                          <a:cs typeface="Times New Roman"/>
                        </a:rPr>
                        <a:t>Temp., </a:t>
                      </a:r>
                      <a:r>
                        <a:rPr lang="en-US" sz="1200" baseline="30000" dirty="0" err="1">
                          <a:latin typeface="+mn-lt"/>
                          <a:ea typeface="Calibri"/>
                          <a:cs typeface="Times New Roman"/>
                        </a:rPr>
                        <a:t>o</a:t>
                      </a:r>
                      <a:r>
                        <a:rPr lang="en-US" sz="1200" dirty="0" err="1">
                          <a:latin typeface="+mn-lt"/>
                          <a:ea typeface="Calibri"/>
                          <a:cs typeface="Times New Roman"/>
                        </a:rPr>
                        <a:t>C</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200" dirty="0">
                          <a:latin typeface="+mn-lt"/>
                          <a:ea typeface="Calibri"/>
                          <a:cs typeface="Times New Roman"/>
                        </a:rPr>
                        <a:t>z-average hydrodynamic diameter, nm</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en-US" sz="1200" dirty="0" err="1" smtClean="0">
                          <a:latin typeface="+mn-lt"/>
                          <a:ea typeface="Calibri"/>
                          <a:cs typeface="Times New Roman"/>
                        </a:rPr>
                        <a:t>Polydispersity</a:t>
                      </a:r>
                      <a:r>
                        <a:rPr lang="en-US" sz="1200" dirty="0" smtClean="0">
                          <a:latin typeface="+mn-lt"/>
                          <a:ea typeface="Calibri"/>
                          <a:cs typeface="Times New Roman"/>
                        </a:rPr>
                        <a:t> index (PDI)</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en-US" sz="1200" dirty="0">
                          <a:latin typeface="+mn-lt"/>
                          <a:ea typeface="Calibri"/>
                          <a:cs typeface="Times New Roman"/>
                        </a:rPr>
                        <a:t>EE%</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1694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200">
                          <a:latin typeface="+mn-lt"/>
                          <a:ea typeface="Calibri"/>
                          <a:cs typeface="Times New Roman"/>
                        </a:rPr>
                        <a:t>Day 1</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7</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30</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1</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7</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30</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1</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Day 30</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590">
                <a:tc rowSpan="2">
                  <a:txBody>
                    <a:bodyPr/>
                    <a:lstStyle/>
                    <a:p>
                      <a:pPr algn="ctr">
                        <a:lnSpc>
                          <a:spcPct val="115000"/>
                        </a:lnSpc>
                        <a:spcAft>
                          <a:spcPts val="0"/>
                        </a:spcAft>
                      </a:pPr>
                      <a:r>
                        <a:rPr lang="en-US" sz="1200" dirty="0" smtClean="0">
                          <a:latin typeface="+mn-lt"/>
                          <a:ea typeface="Calibri"/>
                          <a:cs typeface="Times New Roman"/>
                        </a:rPr>
                        <a:t>PFC/Proxanol-268 </a:t>
                      </a:r>
                      <a:r>
                        <a:rPr lang="en-US" sz="1200" dirty="0">
                          <a:latin typeface="+mn-lt"/>
                          <a:ea typeface="Calibri"/>
                          <a:cs typeface="Times New Roman"/>
                        </a:rPr>
                        <a:t>5:1</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+4</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200" dirty="0">
                          <a:latin typeface="+mn-lt"/>
                          <a:ea typeface="Calibri"/>
                          <a:cs typeface="Times New Roman"/>
                        </a:rPr>
                        <a:t>200.6 ± 6.1</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208.7 ± 5</a:t>
                      </a:r>
                      <a:r>
                        <a:rPr lang="ru-RU" sz="1200">
                          <a:latin typeface="+mn-lt"/>
                          <a:ea typeface="Calibri"/>
                          <a:cs typeface="Times New Roman"/>
                        </a:rPr>
                        <a:t>.6</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221.1 ± 1.4</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mn-lt"/>
                          <a:ea typeface="Calibri"/>
                          <a:cs typeface="Times New Roman"/>
                        </a:rPr>
                        <a:t>0.096 ± 0.01</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0.027 ± 0.02</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0.060 ± 0.04</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200" dirty="0">
                          <a:latin typeface="+mn-lt"/>
                          <a:ea typeface="Calibri"/>
                          <a:cs typeface="Times New Roman"/>
                        </a:rPr>
                        <a:t>63.8</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44.1</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590">
                <a:tc vMerge="1">
                  <a:txBody>
                    <a:bodyPr/>
                    <a:lstStyle/>
                    <a:p>
                      <a:endParaRPr lang="ru-RU"/>
                    </a:p>
                  </a:txBody>
                  <a:tcPr/>
                </a:tc>
                <a:tc>
                  <a:txBody>
                    <a:bodyPr/>
                    <a:lstStyle/>
                    <a:p>
                      <a:pPr algn="ctr">
                        <a:lnSpc>
                          <a:spcPct val="115000"/>
                        </a:lnSpc>
                        <a:spcAft>
                          <a:spcPts val="0"/>
                        </a:spcAft>
                      </a:pPr>
                      <a:r>
                        <a:rPr lang="ru-RU" sz="1200">
                          <a:latin typeface="+mn-lt"/>
                          <a:ea typeface="Calibri"/>
                          <a:cs typeface="Times New Roman"/>
                        </a:rPr>
                        <a:t>-20</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200">
                          <a:latin typeface="+mn-lt"/>
                          <a:ea typeface="Calibri"/>
                          <a:cs typeface="Times New Roman"/>
                        </a:rPr>
                        <a:t>214.9 ± 4.8</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192.9 ± 2.5</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200">
                          <a:latin typeface="+mn-lt"/>
                          <a:ea typeface="Calibri"/>
                          <a:cs typeface="Times New Roman"/>
                        </a:rPr>
                        <a:t>0.120 ± 0.03</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0.089 ± 0.04</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en-US" sz="1200">
                          <a:latin typeface="+mn-lt"/>
                          <a:ea typeface="Calibri"/>
                          <a:cs typeface="Times New Roman"/>
                        </a:rPr>
                        <a:t>69.6</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590">
                <a:tc rowSpan="2">
                  <a:txBody>
                    <a:bodyPr/>
                    <a:lstStyle/>
                    <a:p>
                      <a:pPr algn="ctr">
                        <a:lnSpc>
                          <a:spcPct val="115000"/>
                        </a:lnSpc>
                        <a:spcAft>
                          <a:spcPts val="0"/>
                        </a:spcAft>
                      </a:pPr>
                      <a:r>
                        <a:rPr lang="en-US" sz="1200" dirty="0" smtClean="0">
                          <a:latin typeface="+mn-lt"/>
                          <a:ea typeface="Calibri"/>
                          <a:cs typeface="Times New Roman"/>
                        </a:rPr>
                        <a:t>PFC/Proxanol-268 </a:t>
                      </a:r>
                      <a:r>
                        <a:rPr lang="en-US" sz="1200" dirty="0">
                          <a:latin typeface="+mn-lt"/>
                          <a:ea typeface="Calibri"/>
                          <a:cs typeface="Times New Roman"/>
                        </a:rPr>
                        <a:t>15:1</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+4</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mn-lt"/>
                          <a:ea typeface="Calibri"/>
                          <a:cs typeface="Times New Roman"/>
                        </a:rPr>
                        <a:t>2</a:t>
                      </a:r>
                      <a:r>
                        <a:rPr lang="en-US" sz="1200">
                          <a:latin typeface="+mn-lt"/>
                          <a:ea typeface="Calibri"/>
                          <a:cs typeface="Times New Roman"/>
                        </a:rPr>
                        <a:t>14</a:t>
                      </a:r>
                      <a:r>
                        <a:rPr lang="ru-RU" sz="1200">
                          <a:latin typeface="+mn-lt"/>
                          <a:ea typeface="Calibri"/>
                          <a:cs typeface="Times New Roman"/>
                        </a:rPr>
                        <a:t>.</a:t>
                      </a:r>
                      <a:r>
                        <a:rPr lang="en-US" sz="1200">
                          <a:latin typeface="+mn-lt"/>
                          <a:ea typeface="Calibri"/>
                          <a:cs typeface="Times New Roman"/>
                        </a:rPr>
                        <a:t>5</a:t>
                      </a:r>
                      <a:r>
                        <a:rPr lang="ru-RU" sz="1200">
                          <a:latin typeface="+mn-lt"/>
                          <a:ea typeface="Calibri"/>
                          <a:cs typeface="Times New Roman"/>
                        </a:rPr>
                        <a:t> ± </a:t>
                      </a:r>
                      <a:r>
                        <a:rPr lang="en-US" sz="1200">
                          <a:latin typeface="+mn-lt"/>
                          <a:ea typeface="Calibri"/>
                          <a:cs typeface="Times New Roman"/>
                        </a:rPr>
                        <a:t>8</a:t>
                      </a:r>
                      <a:r>
                        <a:rPr lang="ru-RU" sz="1200">
                          <a:latin typeface="+mn-lt"/>
                          <a:ea typeface="Calibri"/>
                          <a:cs typeface="Times New Roman"/>
                        </a:rPr>
                        <a:t>.</a:t>
                      </a:r>
                      <a:r>
                        <a:rPr lang="en-US" sz="1200">
                          <a:latin typeface="+mn-lt"/>
                          <a:ea typeface="Calibri"/>
                          <a:cs typeface="Times New Roman"/>
                        </a:rPr>
                        <a:t>5</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2</a:t>
                      </a:r>
                      <a:r>
                        <a:rPr lang="en-US" sz="1200">
                          <a:latin typeface="+mn-lt"/>
                          <a:ea typeface="Calibri"/>
                          <a:cs typeface="Times New Roman"/>
                        </a:rPr>
                        <a:t>21</a:t>
                      </a:r>
                      <a:r>
                        <a:rPr lang="ru-RU" sz="1200">
                          <a:latin typeface="+mn-lt"/>
                          <a:ea typeface="Calibri"/>
                          <a:cs typeface="Times New Roman"/>
                        </a:rPr>
                        <a:t>.</a:t>
                      </a:r>
                      <a:r>
                        <a:rPr lang="en-US" sz="1200">
                          <a:latin typeface="+mn-lt"/>
                          <a:ea typeface="Calibri"/>
                          <a:cs typeface="Times New Roman"/>
                        </a:rPr>
                        <a:t>5</a:t>
                      </a:r>
                      <a:r>
                        <a:rPr lang="ru-RU" sz="1200">
                          <a:latin typeface="+mn-lt"/>
                          <a:ea typeface="Calibri"/>
                          <a:cs typeface="Times New Roman"/>
                        </a:rPr>
                        <a:t> ± </a:t>
                      </a:r>
                      <a:r>
                        <a:rPr lang="en-US" sz="1200">
                          <a:latin typeface="+mn-lt"/>
                          <a:ea typeface="Calibri"/>
                          <a:cs typeface="Times New Roman"/>
                        </a:rPr>
                        <a:t>4</a:t>
                      </a:r>
                      <a:r>
                        <a:rPr lang="ru-RU" sz="1200">
                          <a:latin typeface="+mn-lt"/>
                          <a:ea typeface="Calibri"/>
                          <a:cs typeface="Times New Roman"/>
                        </a:rPr>
                        <a:t>.</a:t>
                      </a:r>
                      <a:r>
                        <a:rPr lang="en-US" sz="1200">
                          <a:latin typeface="+mn-lt"/>
                          <a:ea typeface="Calibri"/>
                          <a:cs typeface="Times New Roman"/>
                        </a:rPr>
                        <a:t>9</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2</a:t>
                      </a:r>
                      <a:r>
                        <a:rPr lang="en-US" sz="1200">
                          <a:latin typeface="+mn-lt"/>
                          <a:ea typeface="Calibri"/>
                          <a:cs typeface="Times New Roman"/>
                        </a:rPr>
                        <a:t>36</a:t>
                      </a:r>
                      <a:r>
                        <a:rPr lang="ru-RU" sz="1200">
                          <a:latin typeface="+mn-lt"/>
                          <a:ea typeface="Calibri"/>
                          <a:cs typeface="Times New Roman"/>
                        </a:rPr>
                        <a:t>.</a:t>
                      </a:r>
                      <a:r>
                        <a:rPr lang="en-US" sz="1200">
                          <a:latin typeface="+mn-lt"/>
                          <a:ea typeface="Calibri"/>
                          <a:cs typeface="Times New Roman"/>
                        </a:rPr>
                        <a:t>7</a:t>
                      </a:r>
                      <a:r>
                        <a:rPr lang="ru-RU" sz="1200">
                          <a:latin typeface="+mn-lt"/>
                          <a:ea typeface="Calibri"/>
                          <a:cs typeface="Times New Roman"/>
                        </a:rPr>
                        <a:t> ± </a:t>
                      </a:r>
                      <a:r>
                        <a:rPr lang="en-US" sz="1200">
                          <a:latin typeface="+mn-lt"/>
                          <a:ea typeface="Calibri"/>
                          <a:cs typeface="Times New Roman"/>
                        </a:rPr>
                        <a:t>0</a:t>
                      </a:r>
                      <a:r>
                        <a:rPr lang="ru-RU" sz="1200">
                          <a:latin typeface="+mn-lt"/>
                          <a:ea typeface="Calibri"/>
                          <a:cs typeface="Times New Roman"/>
                        </a:rPr>
                        <a:t>.</a:t>
                      </a:r>
                      <a:r>
                        <a:rPr lang="en-US" sz="1200">
                          <a:latin typeface="+mn-lt"/>
                          <a:ea typeface="Calibri"/>
                          <a:cs typeface="Times New Roman"/>
                        </a:rPr>
                        <a:t>3</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mn-lt"/>
                          <a:ea typeface="Calibri"/>
                          <a:cs typeface="Times New Roman"/>
                        </a:rPr>
                        <a:t>0.0</a:t>
                      </a:r>
                      <a:r>
                        <a:rPr lang="en-US" sz="1200" dirty="0">
                          <a:latin typeface="+mn-lt"/>
                          <a:ea typeface="Calibri"/>
                          <a:cs typeface="Times New Roman"/>
                        </a:rPr>
                        <a:t>70</a:t>
                      </a:r>
                      <a:r>
                        <a:rPr lang="ru-RU" sz="1200" dirty="0">
                          <a:latin typeface="+mn-lt"/>
                          <a:ea typeface="Calibri"/>
                          <a:cs typeface="Times New Roman"/>
                        </a:rPr>
                        <a:t> ± 0.0</a:t>
                      </a:r>
                      <a:r>
                        <a:rPr lang="en-US" sz="1200" dirty="0">
                          <a:latin typeface="+mn-lt"/>
                          <a:ea typeface="Calibri"/>
                          <a:cs typeface="Times New Roman"/>
                        </a:rPr>
                        <a:t>2</a:t>
                      </a:r>
                      <a:endParaRPr lang="ru-RU" sz="1200" dirty="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0.0</a:t>
                      </a:r>
                      <a:r>
                        <a:rPr lang="en-US" sz="1200">
                          <a:latin typeface="+mn-lt"/>
                          <a:ea typeface="Calibri"/>
                          <a:cs typeface="Times New Roman"/>
                        </a:rPr>
                        <a:t>68</a:t>
                      </a:r>
                      <a:r>
                        <a:rPr lang="ru-RU" sz="1200">
                          <a:latin typeface="+mn-lt"/>
                          <a:ea typeface="Calibri"/>
                          <a:cs typeface="Times New Roman"/>
                        </a:rPr>
                        <a:t> ± 0.02</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0.0</a:t>
                      </a:r>
                      <a:r>
                        <a:rPr lang="en-US" sz="1200">
                          <a:latin typeface="+mn-lt"/>
                          <a:ea typeface="Calibri"/>
                          <a:cs typeface="Times New Roman"/>
                        </a:rPr>
                        <a:t>25</a:t>
                      </a:r>
                      <a:r>
                        <a:rPr lang="ru-RU" sz="1200">
                          <a:latin typeface="+mn-lt"/>
                          <a:ea typeface="Calibri"/>
                          <a:cs typeface="Times New Roman"/>
                        </a:rPr>
                        <a:t> ± 0.0</a:t>
                      </a:r>
                      <a:r>
                        <a:rPr lang="en-US" sz="1200">
                          <a:latin typeface="+mn-lt"/>
                          <a:ea typeface="Calibri"/>
                          <a:cs typeface="Times New Roman"/>
                        </a:rPr>
                        <a:t>2</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200">
                          <a:latin typeface="+mn-lt"/>
                          <a:ea typeface="Calibri"/>
                          <a:cs typeface="Times New Roman"/>
                        </a:rPr>
                        <a:t>81.9</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mn-lt"/>
                          <a:ea typeface="Calibri"/>
                          <a:cs typeface="Times New Roman"/>
                        </a:rPr>
                        <a:t>70.5</a:t>
                      </a:r>
                      <a:endParaRPr lang="ru-RU" sz="1200">
                        <a:latin typeface="+mn-lt"/>
                        <a:ea typeface="Calibri"/>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61">
                <a:tc vMerge="1">
                  <a:txBody>
                    <a:bodyPr/>
                    <a:lstStyle/>
                    <a:p>
                      <a:endParaRPr lang="ru-RU"/>
                    </a:p>
                  </a:txBody>
                  <a:tcPr/>
                </a:tc>
                <a:tc>
                  <a:txBody>
                    <a:bodyPr/>
                    <a:lstStyle/>
                    <a:p>
                      <a:pPr algn="ctr">
                        <a:lnSpc>
                          <a:spcPts val="1300"/>
                        </a:lnSpc>
                        <a:spcAft>
                          <a:spcPts val="0"/>
                        </a:spcAft>
                      </a:pPr>
                      <a:r>
                        <a:rPr lang="ru-RU" sz="1200" dirty="0">
                          <a:solidFill>
                            <a:srgbClr val="000000"/>
                          </a:solidFill>
                          <a:latin typeface="+mn-lt"/>
                          <a:ea typeface="Times New Roman"/>
                          <a:cs typeface="Times New Roman"/>
                        </a:rPr>
                        <a:t>-20</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ts val="1300"/>
                        </a:lnSpc>
                        <a:spcAft>
                          <a:spcPts val="0"/>
                        </a:spcAft>
                      </a:pPr>
                      <a:r>
                        <a:rPr lang="ru-RU" sz="1200">
                          <a:solidFill>
                            <a:srgbClr val="000000"/>
                          </a:solidFill>
                          <a:latin typeface="+mn-lt"/>
                          <a:ea typeface="Times New Roman"/>
                          <a:cs typeface="Times New Roman"/>
                        </a:rPr>
                        <a:t>217.</a:t>
                      </a:r>
                      <a:r>
                        <a:rPr lang="en-US" sz="1200">
                          <a:solidFill>
                            <a:srgbClr val="000000"/>
                          </a:solidFill>
                          <a:latin typeface="+mn-lt"/>
                          <a:ea typeface="Times New Roman"/>
                          <a:cs typeface="Times New Roman"/>
                        </a:rPr>
                        <a:t>4</a:t>
                      </a:r>
                      <a:r>
                        <a:rPr lang="ru-RU" sz="1200">
                          <a:solidFill>
                            <a:srgbClr val="000000"/>
                          </a:solidFill>
                          <a:latin typeface="+mn-lt"/>
                          <a:ea typeface="Times New Roman"/>
                          <a:cs typeface="Times New Roman"/>
                        </a:rPr>
                        <a:t> ± </a:t>
                      </a:r>
                      <a:r>
                        <a:rPr lang="en-US" sz="1200">
                          <a:solidFill>
                            <a:srgbClr val="000000"/>
                          </a:solidFill>
                          <a:latin typeface="+mn-lt"/>
                          <a:ea typeface="Times New Roman"/>
                          <a:cs typeface="Times New Roman"/>
                        </a:rPr>
                        <a:t>5</a:t>
                      </a:r>
                      <a:r>
                        <a:rPr lang="ru-RU" sz="1200">
                          <a:solidFill>
                            <a:srgbClr val="000000"/>
                          </a:solidFill>
                          <a:latin typeface="+mn-lt"/>
                          <a:ea typeface="Times New Roman"/>
                          <a:cs typeface="Times New Roman"/>
                        </a:rPr>
                        <a:t>.</a:t>
                      </a:r>
                      <a:r>
                        <a:rPr lang="en-US" sz="1200">
                          <a:solidFill>
                            <a:srgbClr val="000000"/>
                          </a:solidFill>
                          <a:latin typeface="+mn-lt"/>
                          <a:ea typeface="Times New Roman"/>
                          <a:cs typeface="Times New Roman"/>
                        </a:rPr>
                        <a:t>9</a:t>
                      </a:r>
                      <a:endParaRPr lang="ru-RU" sz="1200">
                        <a:solidFill>
                          <a:srgbClr val="000000"/>
                        </a:solidFill>
                        <a:latin typeface="+mn-lt"/>
                        <a:ea typeface="Times New Roman"/>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ru-RU" sz="1200">
                          <a:solidFill>
                            <a:srgbClr val="000000"/>
                          </a:solidFill>
                          <a:latin typeface="+mn-lt"/>
                          <a:ea typeface="Times New Roman"/>
                          <a:cs typeface="Times New Roman"/>
                        </a:rPr>
                        <a:t>206.7 ± 0.7</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ts val="1300"/>
                        </a:lnSpc>
                        <a:spcAft>
                          <a:spcPts val="0"/>
                        </a:spcAft>
                      </a:pPr>
                      <a:r>
                        <a:rPr lang="ru-RU" sz="1200">
                          <a:solidFill>
                            <a:srgbClr val="000000"/>
                          </a:solidFill>
                          <a:latin typeface="+mn-lt"/>
                          <a:ea typeface="Times New Roman"/>
                          <a:cs typeface="Times New Roman"/>
                        </a:rPr>
                        <a:t>0.</a:t>
                      </a:r>
                      <a:r>
                        <a:rPr lang="en-US" sz="1200">
                          <a:solidFill>
                            <a:srgbClr val="000000"/>
                          </a:solidFill>
                          <a:latin typeface="+mn-lt"/>
                          <a:ea typeface="Times New Roman"/>
                          <a:cs typeface="Times New Roman"/>
                        </a:rPr>
                        <a:t>083</a:t>
                      </a:r>
                      <a:r>
                        <a:rPr lang="ru-RU" sz="1200">
                          <a:solidFill>
                            <a:srgbClr val="000000"/>
                          </a:solidFill>
                          <a:latin typeface="+mn-lt"/>
                          <a:ea typeface="Times New Roman"/>
                          <a:cs typeface="Times New Roman"/>
                        </a:rPr>
                        <a:t> ± 0.0</a:t>
                      </a:r>
                      <a:r>
                        <a:rPr lang="en-US" sz="1200">
                          <a:solidFill>
                            <a:srgbClr val="000000"/>
                          </a:solidFill>
                          <a:latin typeface="+mn-lt"/>
                          <a:ea typeface="Times New Roman"/>
                          <a:cs typeface="Times New Roman"/>
                        </a:rPr>
                        <a:t>2</a:t>
                      </a:r>
                      <a:endParaRPr lang="ru-RU" sz="1200">
                        <a:solidFill>
                          <a:srgbClr val="000000"/>
                        </a:solidFill>
                        <a:latin typeface="+mn-lt"/>
                        <a:ea typeface="Times New Roman"/>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ru-RU" sz="1200">
                          <a:solidFill>
                            <a:srgbClr val="000000"/>
                          </a:solidFill>
                          <a:latin typeface="+mn-lt"/>
                          <a:ea typeface="Times New Roman"/>
                          <a:cs typeface="Times New Roman"/>
                        </a:rPr>
                        <a:t>0.091 ± 0.02</a:t>
                      </a: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ts val="1300"/>
                        </a:lnSpc>
                        <a:spcAft>
                          <a:spcPts val="0"/>
                        </a:spcAft>
                      </a:pPr>
                      <a:r>
                        <a:rPr lang="en-US" sz="1200" dirty="0">
                          <a:solidFill>
                            <a:srgbClr val="000000"/>
                          </a:solidFill>
                          <a:latin typeface="+mn-lt"/>
                          <a:ea typeface="Times New Roman"/>
                          <a:cs typeface="Times New Roman"/>
                        </a:rPr>
                        <a:t>83.2</a:t>
                      </a:r>
                      <a:endParaRPr lang="ru-RU" sz="1200" dirty="0">
                        <a:solidFill>
                          <a:srgbClr val="000000"/>
                        </a:solidFill>
                        <a:latin typeface="+mn-lt"/>
                        <a:ea typeface="Times New Roman"/>
                        <a:cs typeface="Times New Roman"/>
                      </a:endParaRPr>
                    </a:p>
                  </a:txBody>
                  <a:tcPr marL="63574" marR="63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Овал 4"/>
          <p:cNvSpPr/>
          <p:nvPr/>
        </p:nvSpPr>
        <p:spPr>
          <a:xfrm>
            <a:off x="7929586" y="3357562"/>
            <a:ext cx="50006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929586" y="4286256"/>
            <a:ext cx="500066" cy="4286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214546" y="3214686"/>
            <a:ext cx="1000132" cy="164307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434194" y="5143512"/>
            <a:ext cx="6352516" cy="1200329"/>
          </a:xfrm>
          <a:prstGeom prst="rect">
            <a:avLst/>
          </a:prstGeom>
          <a:noFill/>
          <a:ln w="12700">
            <a:solidFill>
              <a:schemeClr val="accent4"/>
            </a:solidFill>
          </a:ln>
        </p:spPr>
        <p:txBody>
          <a:bodyPr wrap="square" rtlCol="0">
            <a:spAutoFit/>
          </a:bodyPr>
          <a:lstStyle/>
          <a:p>
            <a:pPr>
              <a:buFontTx/>
              <a:buChar char="-"/>
            </a:pPr>
            <a:r>
              <a:rPr lang="en-US" dirty="0" smtClean="0"/>
              <a:t> Resulting </a:t>
            </a:r>
            <a:r>
              <a:rPr lang="en-US" b="1" dirty="0" smtClean="0"/>
              <a:t>PFC/Proxanol-268 15:1</a:t>
            </a:r>
            <a:r>
              <a:rPr lang="en-US" dirty="0" smtClean="0"/>
              <a:t> formulation is a </a:t>
            </a:r>
            <a:r>
              <a:rPr lang="en-US" b="1" dirty="0" err="1" smtClean="0"/>
              <a:t>nanoemulsion</a:t>
            </a:r>
            <a:r>
              <a:rPr lang="en-US" dirty="0" smtClean="0"/>
              <a:t>;</a:t>
            </a:r>
          </a:p>
          <a:p>
            <a:pPr>
              <a:buFontTx/>
              <a:buChar char="-"/>
            </a:pPr>
            <a:r>
              <a:rPr lang="en-US" dirty="0" smtClean="0"/>
              <a:t> Changes in </a:t>
            </a:r>
            <a:r>
              <a:rPr lang="en-US" b="1" dirty="0" smtClean="0"/>
              <a:t>droplet size </a:t>
            </a:r>
            <a:r>
              <a:rPr lang="en-US" dirty="0" smtClean="0"/>
              <a:t>and </a:t>
            </a:r>
            <a:r>
              <a:rPr lang="en-US" b="1" dirty="0" smtClean="0"/>
              <a:t>PDI</a:t>
            </a:r>
            <a:r>
              <a:rPr lang="en-US" dirty="0" smtClean="0"/>
              <a:t> are </a:t>
            </a:r>
            <a:r>
              <a:rPr lang="en-US" b="1" dirty="0" smtClean="0"/>
              <a:t>insignificant</a:t>
            </a:r>
            <a:r>
              <a:rPr lang="en-US" dirty="0" smtClean="0"/>
              <a:t>;</a:t>
            </a:r>
          </a:p>
          <a:p>
            <a:pPr>
              <a:buFontTx/>
              <a:buChar char="-"/>
            </a:pPr>
            <a:r>
              <a:rPr lang="en-US" dirty="0" smtClean="0"/>
              <a:t> Both formulations are stable during storage;</a:t>
            </a:r>
          </a:p>
          <a:p>
            <a:pPr>
              <a:buFontTx/>
              <a:buChar char="-"/>
            </a:pPr>
            <a:r>
              <a:rPr lang="en-US" dirty="0" smtClean="0"/>
              <a:t> </a:t>
            </a:r>
            <a:r>
              <a:rPr lang="en-US" b="1" dirty="0" smtClean="0"/>
              <a:t>Encapsulation efficiency </a:t>
            </a:r>
            <a:r>
              <a:rPr lang="en-US" dirty="0" smtClean="0"/>
              <a:t>has </a:t>
            </a:r>
            <a:r>
              <a:rPr lang="en-US" b="1" dirty="0" smtClean="0"/>
              <a:t>improved.</a:t>
            </a:r>
            <a:endParaRPr lang="ru-RU" dirty="0" smtClean="0"/>
          </a:p>
        </p:txBody>
      </p:sp>
    </p:spTree>
    <p:extLst>
      <p:ext uri="{BB962C8B-B14F-4D97-AF65-F5344CB8AC3E}">
        <p14:creationId xmlns:p14="http://schemas.microsoft.com/office/powerpoint/2010/main" xmlns="" val="29281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Improved dark and photoinduced cytotoxicity profile</a:t>
            </a:r>
            <a:endParaRPr lang="fr-FR" sz="2400" b="1" dirty="0"/>
          </a:p>
        </p:txBody>
      </p:sp>
      <p:graphicFrame>
        <p:nvGraphicFramePr>
          <p:cNvPr id="6148" name="Object 4"/>
          <p:cNvGraphicFramePr>
            <a:graphicFrameLocks noChangeAspect="1"/>
          </p:cNvGraphicFramePr>
          <p:nvPr/>
        </p:nvGraphicFramePr>
        <p:xfrm>
          <a:off x="465849" y="2489247"/>
          <a:ext cx="4034713" cy="3143272"/>
        </p:xfrm>
        <a:graphic>
          <a:graphicData uri="http://schemas.openxmlformats.org/presentationml/2006/ole">
            <p:oleObj spid="_x0000_s6148" r:id="rId4" imgW="4105547" imgH="3201769" progId="">
              <p:embed/>
            </p:oleObj>
          </a:graphicData>
        </a:graphic>
      </p:graphicFrame>
      <p:graphicFrame>
        <p:nvGraphicFramePr>
          <p:cNvPr id="6147" name="Object 3"/>
          <p:cNvGraphicFramePr>
            <a:graphicFrameLocks noChangeAspect="1"/>
          </p:cNvGraphicFramePr>
          <p:nvPr/>
        </p:nvGraphicFramePr>
        <p:xfrm>
          <a:off x="4643438" y="2489247"/>
          <a:ext cx="4045773" cy="3154331"/>
        </p:xfrm>
        <a:graphic>
          <a:graphicData uri="http://schemas.openxmlformats.org/presentationml/2006/ole">
            <p:oleObj spid="_x0000_s6147" r:id="rId5" imgW="4110229" imgH="3201769" progId="">
              <p:embed/>
            </p:oleObj>
          </a:graphicData>
        </a:graphic>
      </p:graphicFrame>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150" name="Rectangle 6"/>
          <p:cNvSpPr>
            <a:spLocks noChangeArrowheads="1"/>
          </p:cNvSpPr>
          <p:nvPr/>
        </p:nvSpPr>
        <p:spPr bwMode="auto">
          <a:xfrm>
            <a:off x="0" y="4976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7"/>
          <p:cNvSpPr>
            <a:spLocks noChangeArrowheads="1"/>
          </p:cNvSpPr>
          <p:nvPr/>
        </p:nvSpPr>
        <p:spPr bwMode="auto">
          <a:xfrm>
            <a:off x="0" y="94884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970115" y="5631436"/>
            <a:ext cx="3030381" cy="369332"/>
          </a:xfrm>
          <a:prstGeom prst="rect">
            <a:avLst/>
          </a:prstGeom>
          <a:noFill/>
        </p:spPr>
        <p:txBody>
          <a:bodyPr wrap="none" rtlCol="0">
            <a:spAutoFit/>
          </a:bodyPr>
          <a:lstStyle/>
          <a:p>
            <a:pPr algn="ctr"/>
            <a:r>
              <a:rPr lang="ru-RU" b="1" dirty="0" err="1" smtClean="0">
                <a:solidFill>
                  <a:srgbClr val="92D050"/>
                </a:solidFill>
              </a:rPr>
              <a:t>↓</a:t>
            </a:r>
            <a:r>
              <a:rPr lang="en-US" dirty="0" smtClean="0"/>
              <a:t> Decreased dark </a:t>
            </a:r>
            <a:r>
              <a:rPr lang="en-US" dirty="0" err="1" smtClean="0"/>
              <a:t>cytotoxicity</a:t>
            </a:r>
            <a:endParaRPr lang="ru-RU" dirty="0"/>
          </a:p>
        </p:txBody>
      </p:sp>
      <p:sp>
        <p:nvSpPr>
          <p:cNvPr id="14" name="Прямоугольник 13"/>
          <p:cNvSpPr/>
          <p:nvPr/>
        </p:nvSpPr>
        <p:spPr>
          <a:xfrm>
            <a:off x="5356518" y="5631436"/>
            <a:ext cx="2644506" cy="369332"/>
          </a:xfrm>
          <a:prstGeom prst="rect">
            <a:avLst/>
          </a:prstGeom>
        </p:spPr>
        <p:txBody>
          <a:bodyPr wrap="none">
            <a:spAutoFit/>
          </a:bodyPr>
          <a:lstStyle/>
          <a:p>
            <a:pPr algn="ctr"/>
            <a:r>
              <a:rPr lang="ru-RU" b="1" dirty="0" smtClean="0">
                <a:solidFill>
                  <a:srgbClr val="FF0000"/>
                </a:solidFill>
              </a:rPr>
              <a:t>↑</a:t>
            </a:r>
            <a:r>
              <a:rPr lang="en-US" dirty="0" smtClean="0"/>
              <a:t> Increased </a:t>
            </a:r>
            <a:r>
              <a:rPr lang="en-US" dirty="0" err="1" smtClean="0"/>
              <a:t>phototoxicity</a:t>
            </a:r>
            <a:endParaRPr lang="ru-RU" dirty="0"/>
          </a:p>
        </p:txBody>
      </p:sp>
      <p:sp>
        <p:nvSpPr>
          <p:cNvPr id="15" name="TextBox 14"/>
          <p:cNvSpPr txBox="1"/>
          <p:nvPr/>
        </p:nvSpPr>
        <p:spPr>
          <a:xfrm>
            <a:off x="1606562" y="2071678"/>
            <a:ext cx="1797352" cy="369332"/>
          </a:xfrm>
          <a:prstGeom prst="rect">
            <a:avLst/>
          </a:prstGeom>
          <a:noFill/>
        </p:spPr>
        <p:txBody>
          <a:bodyPr wrap="none" rtlCol="0">
            <a:spAutoFit/>
          </a:bodyPr>
          <a:lstStyle/>
          <a:p>
            <a:r>
              <a:rPr lang="en-US" b="1" dirty="0" smtClean="0"/>
              <a:t>Dark </a:t>
            </a:r>
            <a:r>
              <a:rPr lang="en-US" b="1" dirty="0" err="1" smtClean="0"/>
              <a:t>cytotoxicity</a:t>
            </a:r>
            <a:endParaRPr lang="ru-RU" b="1" dirty="0"/>
          </a:p>
        </p:txBody>
      </p:sp>
      <p:sp>
        <p:nvSpPr>
          <p:cNvPr id="16" name="TextBox 15"/>
          <p:cNvSpPr txBox="1"/>
          <p:nvPr/>
        </p:nvSpPr>
        <p:spPr>
          <a:xfrm>
            <a:off x="5357818" y="2071678"/>
            <a:ext cx="2678362" cy="369332"/>
          </a:xfrm>
          <a:prstGeom prst="rect">
            <a:avLst/>
          </a:prstGeom>
          <a:noFill/>
        </p:spPr>
        <p:txBody>
          <a:bodyPr wrap="none" rtlCol="0">
            <a:spAutoFit/>
          </a:bodyPr>
          <a:lstStyle/>
          <a:p>
            <a:r>
              <a:rPr lang="en-US" b="1" dirty="0" err="1" smtClean="0"/>
              <a:t>Photoinduced</a:t>
            </a:r>
            <a:r>
              <a:rPr lang="en-US" b="1" dirty="0" smtClean="0"/>
              <a:t> </a:t>
            </a:r>
            <a:r>
              <a:rPr lang="en-US" b="1" dirty="0" err="1" smtClean="0"/>
              <a:t>cytotoxicity</a:t>
            </a:r>
            <a:endParaRPr lang="ru-RU" b="1" dirty="0"/>
          </a:p>
        </p:txBody>
      </p:sp>
      <p:cxnSp>
        <p:nvCxnSpPr>
          <p:cNvPr id="18" name="Прямая соединительная линия 17"/>
          <p:cNvCxnSpPr/>
          <p:nvPr/>
        </p:nvCxnSpPr>
        <p:spPr>
          <a:xfrm rot="5400000">
            <a:off x="2429257" y="4215215"/>
            <a:ext cx="4285486" cy="158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44840" y="5977614"/>
            <a:ext cx="3298532" cy="307777"/>
          </a:xfrm>
          <a:prstGeom prst="rect">
            <a:avLst/>
          </a:prstGeom>
          <a:noFill/>
        </p:spPr>
        <p:txBody>
          <a:bodyPr wrap="none" rtlCol="0">
            <a:spAutoFit/>
          </a:bodyPr>
          <a:lstStyle/>
          <a:p>
            <a:pPr algn="ctr"/>
            <a:r>
              <a:rPr lang="en-US" sz="1400" dirty="0" smtClean="0"/>
              <a:t>HCT116 cells, 48h incubation with PFC-NEs</a:t>
            </a:r>
            <a:endParaRPr lang="ru-RU" sz="1400" dirty="0"/>
          </a:p>
        </p:txBody>
      </p:sp>
      <p:sp>
        <p:nvSpPr>
          <p:cNvPr id="22" name="TextBox 21"/>
          <p:cNvSpPr txBox="1"/>
          <p:nvPr/>
        </p:nvSpPr>
        <p:spPr>
          <a:xfrm>
            <a:off x="4714876" y="5977614"/>
            <a:ext cx="3936269" cy="523220"/>
          </a:xfrm>
          <a:prstGeom prst="rect">
            <a:avLst/>
          </a:prstGeom>
          <a:noFill/>
        </p:spPr>
        <p:txBody>
          <a:bodyPr wrap="none" rtlCol="0">
            <a:spAutoFit/>
          </a:bodyPr>
          <a:lstStyle/>
          <a:p>
            <a:pPr algn="ctr"/>
            <a:r>
              <a:rPr lang="en-US" sz="1400" dirty="0" smtClean="0"/>
              <a:t>HCT116 cells, 24h incubation + 24h after irradiation</a:t>
            </a:r>
          </a:p>
          <a:p>
            <a:pPr algn="ctr"/>
            <a:r>
              <a:rPr lang="en-US" sz="1400" dirty="0" smtClean="0"/>
              <a:t>Irradiation: 660 nm, 8.3 </a:t>
            </a:r>
            <a:r>
              <a:rPr lang="en-US" sz="1400" dirty="0" err="1" smtClean="0"/>
              <a:t>mW</a:t>
            </a:r>
            <a:r>
              <a:rPr lang="en-US" sz="1400" dirty="0" smtClean="0"/>
              <a:t>/cm</a:t>
            </a:r>
            <a:r>
              <a:rPr lang="en-US" sz="1400" baseline="30000" dirty="0" smtClean="0"/>
              <a:t>2</a:t>
            </a:r>
            <a:r>
              <a:rPr lang="en-US" sz="1400" dirty="0" smtClean="0"/>
              <a:t>, 45 J/cm</a:t>
            </a:r>
            <a:r>
              <a:rPr lang="en-US" sz="1400" baseline="30000" dirty="0" smtClean="0"/>
              <a:t>2</a:t>
            </a:r>
          </a:p>
        </p:txBody>
      </p:sp>
    </p:spTree>
    <p:extLst>
      <p:ext uri="{BB962C8B-B14F-4D97-AF65-F5344CB8AC3E}">
        <p14:creationId xmlns:p14="http://schemas.microsoft.com/office/powerpoint/2010/main" xmlns="" val="292813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Control experiment</a:t>
            </a:r>
            <a:endParaRPr lang="fr-FR" sz="2400" b="1" dirty="0"/>
          </a:p>
        </p:txBody>
      </p:sp>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150" name="Rectangle 6"/>
          <p:cNvSpPr>
            <a:spLocks noChangeArrowheads="1"/>
          </p:cNvSpPr>
          <p:nvPr/>
        </p:nvSpPr>
        <p:spPr bwMode="auto">
          <a:xfrm>
            <a:off x="0" y="4976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7"/>
          <p:cNvSpPr>
            <a:spLocks noChangeArrowheads="1"/>
          </p:cNvSpPr>
          <p:nvPr/>
        </p:nvSpPr>
        <p:spPr bwMode="auto">
          <a:xfrm>
            <a:off x="0" y="94884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4276" name="Object 4"/>
          <p:cNvGraphicFramePr>
            <a:graphicFrameLocks noChangeAspect="1"/>
          </p:cNvGraphicFramePr>
          <p:nvPr/>
        </p:nvGraphicFramePr>
        <p:xfrm>
          <a:off x="-32" y="2000240"/>
          <a:ext cx="2857520" cy="4046262"/>
        </p:xfrm>
        <a:graphic>
          <a:graphicData uri="http://schemas.openxmlformats.org/presentationml/2006/ole">
            <p:oleObj spid="_x0000_s54276" r:id="rId4" imgW="2602341" imgH="3682215" progId="">
              <p:embed/>
            </p:oleObj>
          </a:graphicData>
        </a:graphic>
      </p:graphicFrame>
      <p:sp>
        <p:nvSpPr>
          <p:cNvPr id="19" name="TextBox 18"/>
          <p:cNvSpPr txBox="1"/>
          <p:nvPr/>
        </p:nvSpPr>
        <p:spPr>
          <a:xfrm>
            <a:off x="2857488" y="2342745"/>
            <a:ext cx="6215106" cy="2800767"/>
          </a:xfrm>
          <a:prstGeom prst="rect">
            <a:avLst/>
          </a:prstGeom>
          <a:noFill/>
        </p:spPr>
        <p:txBody>
          <a:bodyPr wrap="square" rtlCol="0">
            <a:spAutoFit/>
          </a:bodyPr>
          <a:lstStyle/>
          <a:p>
            <a:pPr algn="ctr"/>
            <a:r>
              <a:rPr lang="en-US" sz="1600" dirty="0" smtClean="0"/>
              <a:t>HCT116 cells, 24h incubation + 24h after irradiation</a:t>
            </a:r>
          </a:p>
          <a:p>
            <a:pPr algn="ctr"/>
            <a:r>
              <a:rPr lang="en-US" sz="1600" dirty="0" smtClean="0"/>
              <a:t>Irradiation: 660 nm, 8.3 </a:t>
            </a:r>
            <a:r>
              <a:rPr lang="en-US" sz="1600" dirty="0" err="1" smtClean="0"/>
              <a:t>mW</a:t>
            </a:r>
            <a:r>
              <a:rPr lang="en-US" sz="1600" dirty="0" smtClean="0"/>
              <a:t>/cm</a:t>
            </a:r>
            <a:r>
              <a:rPr lang="en-US" sz="1600" baseline="30000" dirty="0" smtClean="0"/>
              <a:t>2</a:t>
            </a:r>
            <a:r>
              <a:rPr lang="en-US" sz="1600" dirty="0" smtClean="0"/>
              <a:t>, 45 J/cm</a:t>
            </a:r>
            <a:r>
              <a:rPr lang="en-US" sz="1600" baseline="30000" dirty="0" smtClean="0"/>
              <a:t>2</a:t>
            </a:r>
            <a:endParaRPr lang="en-US" sz="1600" dirty="0" smtClean="0"/>
          </a:p>
          <a:p>
            <a:pPr algn="ctr"/>
            <a:r>
              <a:rPr lang="en-US" sz="1600" dirty="0" smtClean="0"/>
              <a:t>FC-3b concentration: 10 µM</a:t>
            </a:r>
          </a:p>
          <a:p>
            <a:pPr algn="ctr"/>
            <a:endParaRPr lang="en-US" sz="1600" dirty="0" smtClean="0"/>
          </a:p>
          <a:p>
            <a:r>
              <a:rPr lang="en-US" sz="1600" b="1" dirty="0" smtClean="0"/>
              <a:t>Treatment groups:</a:t>
            </a:r>
          </a:p>
          <a:p>
            <a:endParaRPr lang="en-US" sz="1600" dirty="0" smtClean="0"/>
          </a:p>
          <a:p>
            <a:r>
              <a:rPr lang="en-US" sz="1600" dirty="0" smtClean="0"/>
              <a:t>1) Blank emulsion (PFC/Proxanol-268 15:1 without FC-3b) – no cell death</a:t>
            </a:r>
          </a:p>
          <a:p>
            <a:r>
              <a:rPr lang="en-US" sz="1600" dirty="0" smtClean="0"/>
              <a:t>2) PFC-free (PFC/Proxanol-268 15:1 without PFC) – no cell death</a:t>
            </a:r>
          </a:p>
          <a:p>
            <a:r>
              <a:rPr lang="en-US" sz="1600" dirty="0" smtClean="0"/>
              <a:t>3) PFC-free + Blank emulsion – 40% cell death</a:t>
            </a:r>
          </a:p>
          <a:p>
            <a:r>
              <a:rPr lang="en-US" sz="1600" dirty="0" smtClean="0"/>
              <a:t>4) PFC/Proxanol-268 5:1 – 85% cell death</a:t>
            </a:r>
          </a:p>
          <a:p>
            <a:r>
              <a:rPr lang="en-US" sz="1600" dirty="0" smtClean="0"/>
              <a:t>5) PFC/Proxanol-268 15:1 – 85% cell death</a:t>
            </a:r>
            <a:endParaRPr lang="ru-RU" sz="1600" dirty="0"/>
          </a:p>
        </p:txBody>
      </p:sp>
      <p:sp>
        <p:nvSpPr>
          <p:cNvPr id="20" name="TextBox 19"/>
          <p:cNvSpPr txBox="1"/>
          <p:nvPr/>
        </p:nvSpPr>
        <p:spPr>
          <a:xfrm>
            <a:off x="928662" y="5929330"/>
            <a:ext cx="7638822" cy="369332"/>
          </a:xfrm>
          <a:prstGeom prst="rect">
            <a:avLst/>
          </a:prstGeom>
          <a:noFill/>
          <a:ln w="19050">
            <a:solidFill>
              <a:schemeClr val="accent4"/>
            </a:solidFill>
          </a:ln>
        </p:spPr>
        <p:txBody>
          <a:bodyPr wrap="none" rtlCol="0">
            <a:spAutoFit/>
          </a:bodyPr>
          <a:lstStyle/>
          <a:p>
            <a:r>
              <a:rPr lang="en-US" b="1" dirty="0" smtClean="0"/>
              <a:t>Encapsulated FC-3b </a:t>
            </a:r>
            <a:r>
              <a:rPr lang="en-US" dirty="0" smtClean="0"/>
              <a:t>is the main </a:t>
            </a:r>
            <a:r>
              <a:rPr lang="en-US" b="1" dirty="0" err="1" smtClean="0"/>
              <a:t>photodynamically</a:t>
            </a:r>
            <a:r>
              <a:rPr lang="en-US" b="1" dirty="0" smtClean="0"/>
              <a:t> active </a:t>
            </a:r>
            <a:r>
              <a:rPr lang="en-US" dirty="0" smtClean="0"/>
              <a:t>component of PFC-NEs</a:t>
            </a:r>
            <a:endParaRPr lang="ru-RU" dirty="0"/>
          </a:p>
        </p:txBody>
      </p:sp>
    </p:spTree>
    <p:extLst>
      <p:ext uri="{BB962C8B-B14F-4D97-AF65-F5344CB8AC3E}">
        <p14:creationId xmlns:p14="http://schemas.microsoft.com/office/powerpoint/2010/main" xmlns="" val="292813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4" name="TextBox 3"/>
          <p:cNvSpPr txBox="1"/>
          <p:nvPr/>
        </p:nvSpPr>
        <p:spPr>
          <a:xfrm>
            <a:off x="642417" y="2143116"/>
            <a:ext cx="8215863" cy="3970318"/>
          </a:xfrm>
          <a:prstGeom prst="rect">
            <a:avLst/>
          </a:prstGeom>
          <a:noFill/>
        </p:spPr>
        <p:txBody>
          <a:bodyPr wrap="square" rtlCol="0">
            <a:spAutoFit/>
          </a:bodyPr>
          <a:lstStyle/>
          <a:p>
            <a:r>
              <a:rPr lang="en-US" dirty="0" smtClean="0"/>
              <a:t>Optimization of PFC-NE formulation resulted in:</a:t>
            </a:r>
          </a:p>
          <a:p>
            <a:pPr>
              <a:buFontTx/>
              <a:buChar char="-"/>
            </a:pPr>
            <a:r>
              <a:rPr lang="en-US" dirty="0" smtClean="0"/>
              <a:t> Higher encapsulation efficiency;</a:t>
            </a:r>
          </a:p>
          <a:p>
            <a:pPr>
              <a:buFontTx/>
              <a:buChar char="-"/>
            </a:pPr>
            <a:r>
              <a:rPr lang="en-US" dirty="0" smtClean="0"/>
              <a:t> Improved dark </a:t>
            </a:r>
            <a:r>
              <a:rPr lang="en-US" dirty="0" err="1" smtClean="0"/>
              <a:t>cytotoxicity</a:t>
            </a:r>
            <a:r>
              <a:rPr lang="en-US" dirty="0" smtClean="0"/>
              <a:t> profile;</a:t>
            </a:r>
          </a:p>
          <a:p>
            <a:pPr>
              <a:buFontTx/>
              <a:buChar char="-"/>
            </a:pPr>
            <a:r>
              <a:rPr lang="en-US" dirty="0" smtClean="0"/>
              <a:t> Enhanced </a:t>
            </a:r>
            <a:r>
              <a:rPr lang="en-US" dirty="0" err="1" smtClean="0"/>
              <a:t>photoinduced</a:t>
            </a:r>
            <a:r>
              <a:rPr lang="en-US" dirty="0" smtClean="0"/>
              <a:t> </a:t>
            </a:r>
            <a:r>
              <a:rPr lang="en-US" dirty="0" err="1" smtClean="0"/>
              <a:t>cytotoxicity</a:t>
            </a:r>
            <a:r>
              <a:rPr lang="en-US" dirty="0" smtClean="0"/>
              <a:t>.</a:t>
            </a:r>
          </a:p>
          <a:p>
            <a:pPr>
              <a:buFontTx/>
              <a:buChar char="-"/>
            </a:pPr>
            <a:endParaRPr lang="en-US" dirty="0" smtClean="0"/>
          </a:p>
          <a:p>
            <a:r>
              <a:rPr lang="en-US" dirty="0" smtClean="0"/>
              <a:t>Optimization process did not affect:</a:t>
            </a:r>
          </a:p>
          <a:p>
            <a:r>
              <a:rPr lang="en-US" dirty="0" smtClean="0"/>
              <a:t>- Particle size and </a:t>
            </a:r>
            <a:r>
              <a:rPr lang="en-US" dirty="0" err="1" smtClean="0"/>
              <a:t>polydispersity</a:t>
            </a:r>
            <a:r>
              <a:rPr lang="en-US" dirty="0" smtClean="0"/>
              <a:t> index – resulting o/w emulsion remained </a:t>
            </a:r>
            <a:r>
              <a:rPr lang="en-US" dirty="0" err="1" smtClean="0"/>
              <a:t>nanoscale</a:t>
            </a:r>
            <a:r>
              <a:rPr lang="en-US" dirty="0" smtClean="0"/>
              <a:t>;</a:t>
            </a:r>
          </a:p>
          <a:p>
            <a:pPr>
              <a:buFontTx/>
              <a:buChar char="-"/>
            </a:pPr>
            <a:r>
              <a:rPr lang="en-US" dirty="0" smtClean="0"/>
              <a:t> Colloidal stability – optimized formulation is stable during storage.</a:t>
            </a:r>
          </a:p>
          <a:p>
            <a:endParaRPr lang="en-US" dirty="0" smtClean="0"/>
          </a:p>
          <a:p>
            <a:r>
              <a:rPr lang="en-US" dirty="0" smtClean="0"/>
              <a:t>Further research should and will be focused on:</a:t>
            </a:r>
          </a:p>
          <a:p>
            <a:pPr>
              <a:buFontTx/>
              <a:buChar char="-"/>
            </a:pPr>
            <a:r>
              <a:rPr lang="en-US" dirty="0" smtClean="0"/>
              <a:t> Optimizing PS concentration in PFC;</a:t>
            </a:r>
          </a:p>
          <a:p>
            <a:pPr>
              <a:buFontTx/>
              <a:buChar char="-"/>
            </a:pPr>
            <a:r>
              <a:rPr lang="en-US" dirty="0" smtClean="0"/>
              <a:t> Studying difference in physical and chemical properties of encapsulated and non-encapsulated PS in PFC-NEs;</a:t>
            </a:r>
          </a:p>
          <a:p>
            <a:pPr>
              <a:buFontTx/>
              <a:buChar char="-"/>
            </a:pPr>
            <a:r>
              <a:rPr lang="en-US" dirty="0" smtClean="0"/>
              <a:t> Effect of surfactant on photochemistry of PFC-NEs.</a:t>
            </a:r>
          </a:p>
        </p:txBody>
      </p:sp>
    </p:spTree>
    <p:extLst>
      <p:ext uri="{BB962C8B-B14F-4D97-AF65-F5344CB8AC3E}">
        <p14:creationId xmlns:p14="http://schemas.microsoft.com/office/powerpoint/2010/main" xmlns="" val="9397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7BB60A73-C7B6-4942-9460-6A11453E996F}"/>
              </a:ext>
            </a:extLst>
          </p:cNvPr>
          <p:cNvSpPr txBox="1"/>
          <p:nvPr/>
        </p:nvSpPr>
        <p:spPr>
          <a:xfrm>
            <a:off x="685800" y="1447800"/>
            <a:ext cx="8153400" cy="1661993"/>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en-US" dirty="0" smtClean="0"/>
              <a:t>The study was carried out using the equipment of the Core Facility “New Materials and Technologies” at the Emanuel Institute of Biochemical Physics, Russian Academy of Sciences.</a:t>
            </a:r>
          </a:p>
        </p:txBody>
      </p:sp>
    </p:spTree>
    <p:extLst>
      <p:ext uri="{BB962C8B-B14F-4D97-AF65-F5344CB8AC3E}">
        <p14:creationId xmlns:p14="http://schemas.microsoft.com/office/powerpoint/2010/main" xmlns=""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057400"/>
            <a:ext cx="7010400" cy="369332"/>
          </a:xfrm>
          <a:prstGeom prst="rect">
            <a:avLst/>
          </a:prstGeom>
          <a:noFill/>
        </p:spPr>
        <p:txBody>
          <a:bodyPr wrap="square" rtlCol="0">
            <a:spAutoFit/>
          </a:bodyPr>
          <a:lstStyle/>
          <a:p>
            <a:r>
              <a:rPr lang="fr-FR" b="1" dirty="0"/>
              <a:t>Graphical </a:t>
            </a:r>
            <a:r>
              <a:rPr lang="fr-FR" b="1" dirty="0" smtClean="0"/>
              <a:t>Abstract</a:t>
            </a:r>
            <a:endParaRPr lang="fr-FR" dirty="0"/>
          </a:p>
        </p:txBody>
      </p:sp>
      <p:sp>
        <p:nvSpPr>
          <p:cNvPr id="5" name="Rectangle 4"/>
          <p:cNvSpPr/>
          <p:nvPr/>
        </p:nvSpPr>
        <p:spPr>
          <a:xfrm>
            <a:off x="500034" y="1157101"/>
            <a:ext cx="8143932" cy="830997"/>
          </a:xfrm>
          <a:prstGeom prst="rect">
            <a:avLst/>
          </a:prstGeom>
        </p:spPr>
        <p:txBody>
          <a:bodyPr wrap="square">
            <a:spAutoFit/>
          </a:bodyPr>
          <a:lstStyle/>
          <a:p>
            <a:pPr algn="ctr"/>
            <a:r>
              <a:rPr lang="en-US" sz="2400" b="1" dirty="0" smtClean="0"/>
              <a:t>Optimization and Synthesis of </a:t>
            </a:r>
            <a:r>
              <a:rPr lang="en-US" sz="2400" b="1" dirty="0" err="1" smtClean="0"/>
              <a:t>Perfluorocarbon</a:t>
            </a:r>
            <a:r>
              <a:rPr lang="en-US" sz="2400" b="1" dirty="0" smtClean="0"/>
              <a:t> </a:t>
            </a:r>
            <a:r>
              <a:rPr lang="en-US" sz="2400" b="1" dirty="0" err="1" smtClean="0"/>
              <a:t>Nanoemulsion</a:t>
            </a:r>
            <a:r>
              <a:rPr lang="en-US" sz="2400" b="1" dirty="0" smtClean="0"/>
              <a:t> with </a:t>
            </a:r>
            <a:r>
              <a:rPr lang="en-US" sz="2400" b="1" dirty="0" err="1" smtClean="0"/>
              <a:t>Fluorous</a:t>
            </a:r>
            <a:r>
              <a:rPr lang="en-US" sz="2400" b="1" dirty="0" smtClean="0"/>
              <a:t> </a:t>
            </a:r>
            <a:r>
              <a:rPr lang="en-US" sz="2400" b="1" dirty="0" err="1" smtClean="0"/>
              <a:t>Photosensitizer</a:t>
            </a:r>
            <a:r>
              <a:rPr lang="en-US" sz="2400" b="1" dirty="0" smtClean="0"/>
              <a:t> for Photodynamic Therapy</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grpSp>
        <p:nvGrpSpPr>
          <p:cNvPr id="264" name="Группа 263"/>
          <p:cNvGrpSpPr/>
          <p:nvPr/>
        </p:nvGrpSpPr>
        <p:grpSpPr>
          <a:xfrm>
            <a:off x="114748" y="2486270"/>
            <a:ext cx="8957846" cy="3228746"/>
            <a:chOff x="107504" y="1094547"/>
            <a:chExt cx="8957846" cy="3228746"/>
          </a:xfrm>
        </p:grpSpPr>
        <p:sp>
          <p:nvSpPr>
            <p:cNvPr id="265" name="Прямоугольник 264"/>
            <p:cNvSpPr/>
            <p:nvPr/>
          </p:nvSpPr>
          <p:spPr>
            <a:xfrm>
              <a:off x="6463548" y="1137822"/>
              <a:ext cx="2572948" cy="1728192"/>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 name="Прямоугольник 265"/>
            <p:cNvSpPr/>
            <p:nvPr/>
          </p:nvSpPr>
          <p:spPr>
            <a:xfrm>
              <a:off x="4067944" y="2852936"/>
              <a:ext cx="2232248" cy="12241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7" name="Прямоугольник 266"/>
            <p:cNvSpPr/>
            <p:nvPr/>
          </p:nvSpPr>
          <p:spPr>
            <a:xfrm>
              <a:off x="4067944" y="1340768"/>
              <a:ext cx="2232248" cy="12241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8" name="Овал 267"/>
            <p:cNvSpPr/>
            <p:nvPr/>
          </p:nvSpPr>
          <p:spPr>
            <a:xfrm>
              <a:off x="5580112" y="1916832"/>
              <a:ext cx="216024" cy="216024"/>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9" name="Овал 268"/>
            <p:cNvSpPr/>
            <p:nvPr/>
          </p:nvSpPr>
          <p:spPr>
            <a:xfrm>
              <a:off x="5148064" y="2132856"/>
              <a:ext cx="360040" cy="360040"/>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0" name="Овал 269"/>
            <p:cNvSpPr/>
            <p:nvPr/>
          </p:nvSpPr>
          <p:spPr>
            <a:xfrm>
              <a:off x="5148064" y="1412776"/>
              <a:ext cx="432048" cy="432048"/>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1" name="Овал 270"/>
            <p:cNvSpPr/>
            <p:nvPr/>
          </p:nvSpPr>
          <p:spPr>
            <a:xfrm>
              <a:off x="5580112" y="3356992"/>
              <a:ext cx="216024" cy="216024"/>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2" name="Овал 271"/>
            <p:cNvSpPr/>
            <p:nvPr/>
          </p:nvSpPr>
          <p:spPr>
            <a:xfrm>
              <a:off x="5148065" y="3645024"/>
              <a:ext cx="360040" cy="360040"/>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3" name="Овал 272"/>
            <p:cNvSpPr/>
            <p:nvPr/>
          </p:nvSpPr>
          <p:spPr>
            <a:xfrm>
              <a:off x="5148064" y="2924944"/>
              <a:ext cx="432048" cy="432048"/>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4" name="Овал 273"/>
            <p:cNvSpPr/>
            <p:nvPr/>
          </p:nvSpPr>
          <p:spPr>
            <a:xfrm>
              <a:off x="899593" y="2139748"/>
              <a:ext cx="1080120" cy="1080120"/>
            </a:xfrm>
            <a:prstGeom prst="ellipse">
              <a:avLst/>
            </a:prstGeom>
            <a:solidFill>
              <a:schemeClr val="accent3">
                <a:lumMod val="60000"/>
                <a:lumOff val="40000"/>
              </a:schemeClr>
            </a:solidFill>
            <a:ln w="127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75" name="Группа 125"/>
            <p:cNvGrpSpPr/>
            <p:nvPr/>
          </p:nvGrpSpPr>
          <p:grpSpPr>
            <a:xfrm rot="1048739">
              <a:off x="1039844" y="2178615"/>
              <a:ext cx="360040" cy="360040"/>
              <a:chOff x="3419872" y="2996952"/>
              <a:chExt cx="360040" cy="360040"/>
            </a:xfrm>
          </p:grpSpPr>
          <p:sp>
            <p:nvSpPr>
              <p:cNvPr id="516" name="Выноска с четырьмя стрелками 51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7" name="Соединительная линия уступом 516"/>
              <p:cNvCxnSpPr>
                <a:stCxn id="51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8" name="Соединительная линия уступом 517"/>
              <p:cNvCxnSpPr>
                <a:stCxn id="51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Соединительная линия уступом 518"/>
              <p:cNvCxnSpPr>
                <a:stCxn id="51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0" name="Соединительная линия уступом 519"/>
              <p:cNvCxnSpPr>
                <a:stCxn id="51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6" name="Группа 126"/>
            <p:cNvGrpSpPr/>
            <p:nvPr/>
          </p:nvGrpSpPr>
          <p:grpSpPr>
            <a:xfrm rot="20302164">
              <a:off x="1297206" y="2133378"/>
              <a:ext cx="360040" cy="360040"/>
              <a:chOff x="3419872" y="2996952"/>
              <a:chExt cx="360040" cy="360040"/>
            </a:xfrm>
          </p:grpSpPr>
          <p:sp>
            <p:nvSpPr>
              <p:cNvPr id="511" name="Выноска с четырьмя стрелками 51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2" name="Соединительная линия уступом 511"/>
              <p:cNvCxnSpPr>
                <a:stCxn id="51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3" name="Соединительная линия уступом 512"/>
              <p:cNvCxnSpPr>
                <a:stCxn id="51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4" name="Соединительная линия уступом 513"/>
              <p:cNvCxnSpPr>
                <a:stCxn id="51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5" name="Соединительная линия уступом 514"/>
              <p:cNvCxnSpPr>
                <a:stCxn id="51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7" name="Группа 132"/>
            <p:cNvGrpSpPr/>
            <p:nvPr/>
          </p:nvGrpSpPr>
          <p:grpSpPr>
            <a:xfrm rot="3224041">
              <a:off x="899199" y="2427386"/>
              <a:ext cx="360040" cy="360040"/>
              <a:chOff x="3419872" y="2996952"/>
              <a:chExt cx="360040" cy="360040"/>
            </a:xfrm>
          </p:grpSpPr>
          <p:sp>
            <p:nvSpPr>
              <p:cNvPr id="506" name="Выноска с четырьмя стрелками 50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7" name="Соединительная линия уступом 506"/>
              <p:cNvCxnSpPr>
                <a:stCxn id="50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8" name="Соединительная линия уступом 507"/>
              <p:cNvCxnSpPr>
                <a:stCxn id="50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9" name="Соединительная линия уступом 508"/>
              <p:cNvCxnSpPr>
                <a:stCxn id="50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0" name="Соединительная линия уступом 509"/>
              <p:cNvCxnSpPr>
                <a:stCxn id="50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8" name="Группа 138"/>
            <p:cNvGrpSpPr/>
            <p:nvPr/>
          </p:nvGrpSpPr>
          <p:grpSpPr>
            <a:xfrm rot="20356044">
              <a:off x="1151917" y="2400951"/>
              <a:ext cx="360040" cy="360040"/>
              <a:chOff x="3419872" y="2996952"/>
              <a:chExt cx="360040" cy="360040"/>
            </a:xfrm>
          </p:grpSpPr>
          <p:sp>
            <p:nvSpPr>
              <p:cNvPr id="501" name="Выноска с четырьмя стрелками 50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2" name="Соединительная линия уступом 501"/>
              <p:cNvCxnSpPr>
                <a:stCxn id="50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3" name="Соединительная линия уступом 502"/>
              <p:cNvCxnSpPr>
                <a:stCxn id="50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4" name="Соединительная линия уступом 503"/>
              <p:cNvCxnSpPr>
                <a:stCxn id="50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5" name="Соединительная линия уступом 504"/>
              <p:cNvCxnSpPr>
                <a:stCxn id="50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9" name="Группа 144"/>
            <p:cNvGrpSpPr/>
            <p:nvPr/>
          </p:nvGrpSpPr>
          <p:grpSpPr>
            <a:xfrm rot="6760050">
              <a:off x="1531128" y="2241148"/>
              <a:ext cx="360040" cy="360040"/>
              <a:chOff x="3419872" y="2996952"/>
              <a:chExt cx="360040" cy="360040"/>
            </a:xfrm>
          </p:grpSpPr>
          <p:sp>
            <p:nvSpPr>
              <p:cNvPr id="496" name="Выноска с четырьмя стрелками 49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97" name="Соединительная линия уступом 496"/>
              <p:cNvCxnSpPr>
                <a:stCxn id="49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8" name="Соединительная линия уступом 497"/>
              <p:cNvCxnSpPr>
                <a:stCxn id="49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9" name="Соединительная линия уступом 498"/>
              <p:cNvCxnSpPr>
                <a:stCxn id="49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0" name="Соединительная линия уступом 499"/>
              <p:cNvCxnSpPr>
                <a:stCxn id="49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0" name="Группа 150"/>
            <p:cNvGrpSpPr/>
            <p:nvPr/>
          </p:nvGrpSpPr>
          <p:grpSpPr>
            <a:xfrm rot="20103906">
              <a:off x="1427875" y="2454604"/>
              <a:ext cx="360040" cy="360040"/>
              <a:chOff x="3419872" y="2996952"/>
              <a:chExt cx="360040" cy="360040"/>
            </a:xfrm>
          </p:grpSpPr>
          <p:sp>
            <p:nvSpPr>
              <p:cNvPr id="491" name="Выноска с четырьмя стрелками 49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92" name="Соединительная линия уступом 491"/>
              <p:cNvCxnSpPr>
                <a:stCxn id="49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3" name="Соединительная линия уступом 492"/>
              <p:cNvCxnSpPr>
                <a:stCxn id="49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4" name="Соединительная линия уступом 493"/>
              <p:cNvCxnSpPr>
                <a:stCxn id="49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5" name="Соединительная линия уступом 494"/>
              <p:cNvCxnSpPr>
                <a:stCxn id="49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1" name="Группа 156"/>
            <p:cNvGrpSpPr/>
            <p:nvPr/>
          </p:nvGrpSpPr>
          <p:grpSpPr>
            <a:xfrm rot="1638135">
              <a:off x="974186" y="2706334"/>
              <a:ext cx="360040" cy="360040"/>
              <a:chOff x="3419872" y="2996952"/>
              <a:chExt cx="360040" cy="360040"/>
            </a:xfrm>
          </p:grpSpPr>
          <p:sp>
            <p:nvSpPr>
              <p:cNvPr id="486" name="Выноска с четырьмя стрелками 48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7" name="Соединительная линия уступом 486"/>
              <p:cNvCxnSpPr>
                <a:stCxn id="48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8" name="Соединительная линия уступом 487"/>
              <p:cNvCxnSpPr>
                <a:stCxn id="48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9" name="Соединительная линия уступом 488"/>
              <p:cNvCxnSpPr>
                <a:stCxn id="48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0" name="Соединительная линия уступом 489"/>
              <p:cNvCxnSpPr>
                <a:stCxn id="48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2" name="Группа 162"/>
            <p:cNvGrpSpPr/>
            <p:nvPr/>
          </p:nvGrpSpPr>
          <p:grpSpPr>
            <a:xfrm rot="5932492">
              <a:off x="1234014" y="2708920"/>
              <a:ext cx="360040" cy="360040"/>
              <a:chOff x="3419872" y="2996952"/>
              <a:chExt cx="360040" cy="360040"/>
            </a:xfrm>
          </p:grpSpPr>
          <p:sp>
            <p:nvSpPr>
              <p:cNvPr id="481" name="Выноска с четырьмя стрелками 48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2" name="Соединительная линия уступом 481"/>
              <p:cNvCxnSpPr>
                <a:stCxn id="48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3" name="Соединительная линия уступом 482"/>
              <p:cNvCxnSpPr>
                <a:stCxn id="48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4" name="Соединительная линия уступом 483"/>
              <p:cNvCxnSpPr>
                <a:stCxn id="48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5" name="Соединительная линия уступом 484"/>
              <p:cNvCxnSpPr>
                <a:stCxn id="48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83" name="Соединительная линия уступом 282"/>
            <p:cNvCxnSpPr/>
            <p:nvPr/>
          </p:nvCxnSpPr>
          <p:spPr>
            <a:xfrm>
              <a:off x="2195736" y="2708920"/>
              <a:ext cx="1728192" cy="648072"/>
            </a:xfrm>
            <a:prstGeom prst="bentConnector3">
              <a:avLst>
                <a:gd name="adj1" fmla="val 4265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Соединительная линия уступом 283"/>
            <p:cNvCxnSpPr/>
            <p:nvPr/>
          </p:nvCxnSpPr>
          <p:spPr>
            <a:xfrm flipV="1">
              <a:off x="2195736" y="2060848"/>
              <a:ext cx="1728192" cy="648072"/>
            </a:xfrm>
            <a:prstGeom prst="bentConnector3">
              <a:avLst>
                <a:gd name="adj1" fmla="val 4265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5" name="Овал 284"/>
            <p:cNvSpPr/>
            <p:nvPr/>
          </p:nvSpPr>
          <p:spPr>
            <a:xfrm>
              <a:off x="4427984" y="1700808"/>
              <a:ext cx="648072" cy="648072"/>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6" name="Группа 174"/>
            <p:cNvGrpSpPr/>
            <p:nvPr/>
          </p:nvGrpSpPr>
          <p:grpSpPr>
            <a:xfrm rot="3503706">
              <a:off x="5184000" y="1404000"/>
              <a:ext cx="360040" cy="360040"/>
              <a:chOff x="3419872" y="2996952"/>
              <a:chExt cx="360040" cy="360040"/>
            </a:xfrm>
          </p:grpSpPr>
          <p:sp>
            <p:nvSpPr>
              <p:cNvPr id="476" name="Выноска с четырьмя стрелками 47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77" name="Соединительная линия уступом 476"/>
              <p:cNvCxnSpPr>
                <a:stCxn id="47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8" name="Соединительная линия уступом 477"/>
              <p:cNvCxnSpPr>
                <a:stCxn id="47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9" name="Соединительная линия уступом 478"/>
              <p:cNvCxnSpPr>
                <a:stCxn id="47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0" name="Соединительная линия уступом 479"/>
              <p:cNvCxnSpPr>
                <a:stCxn id="47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7" name="Группа 180"/>
            <p:cNvGrpSpPr/>
            <p:nvPr/>
          </p:nvGrpSpPr>
          <p:grpSpPr>
            <a:xfrm rot="20520945">
              <a:off x="5507944" y="1836000"/>
              <a:ext cx="360040" cy="360040"/>
              <a:chOff x="3419872" y="2996952"/>
              <a:chExt cx="360040" cy="360040"/>
            </a:xfrm>
          </p:grpSpPr>
          <p:sp>
            <p:nvSpPr>
              <p:cNvPr id="471" name="Выноска с четырьмя стрелками 47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72" name="Соединительная линия уступом 471"/>
              <p:cNvCxnSpPr>
                <a:stCxn id="47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3" name="Соединительная линия уступом 472"/>
              <p:cNvCxnSpPr>
                <a:stCxn id="47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4" name="Соединительная линия уступом 473"/>
              <p:cNvCxnSpPr>
                <a:stCxn id="47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5" name="Соединительная линия уступом 474"/>
              <p:cNvCxnSpPr>
                <a:stCxn id="47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8" name="Группа 186"/>
            <p:cNvGrpSpPr/>
            <p:nvPr/>
          </p:nvGrpSpPr>
          <p:grpSpPr>
            <a:xfrm rot="4124612">
              <a:off x="4446974" y="1719798"/>
              <a:ext cx="360040" cy="360040"/>
              <a:chOff x="3419872" y="2996952"/>
              <a:chExt cx="360040" cy="360040"/>
            </a:xfrm>
          </p:grpSpPr>
          <p:sp>
            <p:nvSpPr>
              <p:cNvPr id="466" name="Выноска с четырьмя стрелками 46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67" name="Соединительная линия уступом 466"/>
              <p:cNvCxnSpPr>
                <a:stCxn id="46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8" name="Соединительная линия уступом 467"/>
              <p:cNvCxnSpPr>
                <a:stCxn id="46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9" name="Соединительная линия уступом 468"/>
              <p:cNvCxnSpPr>
                <a:stCxn id="46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0" name="Соединительная линия уступом 469"/>
              <p:cNvCxnSpPr>
                <a:stCxn id="46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9" name="Группа 192"/>
            <p:cNvGrpSpPr/>
            <p:nvPr/>
          </p:nvGrpSpPr>
          <p:grpSpPr>
            <a:xfrm rot="20737273">
              <a:off x="4748958" y="1733750"/>
              <a:ext cx="360040" cy="360040"/>
              <a:chOff x="3419872" y="2996952"/>
              <a:chExt cx="360040" cy="360040"/>
            </a:xfrm>
          </p:grpSpPr>
          <p:sp>
            <p:nvSpPr>
              <p:cNvPr id="461" name="Выноска с четырьмя стрелками 46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62" name="Соединительная линия уступом 461"/>
              <p:cNvCxnSpPr>
                <a:stCxn id="46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3" name="Соединительная линия уступом 462"/>
              <p:cNvCxnSpPr>
                <a:stCxn id="46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4" name="Соединительная линия уступом 463"/>
              <p:cNvCxnSpPr>
                <a:stCxn id="46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5" name="Соединительная линия уступом 464"/>
              <p:cNvCxnSpPr>
                <a:stCxn id="46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0" name="Группа 198"/>
            <p:cNvGrpSpPr/>
            <p:nvPr/>
          </p:nvGrpSpPr>
          <p:grpSpPr>
            <a:xfrm rot="2831563">
              <a:off x="5150437" y="2135229"/>
              <a:ext cx="360040" cy="360040"/>
              <a:chOff x="3419872" y="2996952"/>
              <a:chExt cx="360040" cy="360040"/>
            </a:xfrm>
          </p:grpSpPr>
          <p:sp>
            <p:nvSpPr>
              <p:cNvPr id="456" name="Выноска с четырьмя стрелками 45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7" name="Соединительная линия уступом 456"/>
              <p:cNvCxnSpPr>
                <a:stCxn id="45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8" name="Соединительная линия уступом 457"/>
              <p:cNvCxnSpPr>
                <a:stCxn id="45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9" name="Соединительная линия уступом 458"/>
              <p:cNvCxnSpPr>
                <a:stCxn id="45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0" name="Соединительная линия уступом 459"/>
              <p:cNvCxnSpPr>
                <a:stCxn id="45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1" name="Группа 204"/>
            <p:cNvGrpSpPr/>
            <p:nvPr/>
          </p:nvGrpSpPr>
          <p:grpSpPr>
            <a:xfrm rot="20667260">
              <a:off x="5837797" y="2174517"/>
              <a:ext cx="360040" cy="360040"/>
              <a:chOff x="3419872" y="2996952"/>
              <a:chExt cx="360040" cy="360040"/>
            </a:xfrm>
          </p:grpSpPr>
          <p:sp>
            <p:nvSpPr>
              <p:cNvPr id="451" name="Выноска с четырьмя стрелками 45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2" name="Соединительная линия уступом 451"/>
              <p:cNvCxnSpPr>
                <a:stCxn id="45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Соединительная линия уступом 452"/>
              <p:cNvCxnSpPr>
                <a:stCxn id="45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4" name="Соединительная линия уступом 453"/>
              <p:cNvCxnSpPr>
                <a:stCxn id="45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5" name="Соединительная линия уступом 454"/>
              <p:cNvCxnSpPr>
                <a:stCxn id="45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2" name="Группа 210"/>
            <p:cNvGrpSpPr/>
            <p:nvPr/>
          </p:nvGrpSpPr>
          <p:grpSpPr>
            <a:xfrm rot="3955401">
              <a:off x="4557772" y="2003068"/>
              <a:ext cx="360040" cy="360040"/>
              <a:chOff x="3419872" y="2996952"/>
              <a:chExt cx="360040" cy="360040"/>
            </a:xfrm>
          </p:grpSpPr>
          <p:sp>
            <p:nvSpPr>
              <p:cNvPr id="446" name="Выноска с четырьмя стрелками 44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47" name="Соединительная линия уступом 446"/>
              <p:cNvCxnSpPr>
                <a:stCxn id="44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8" name="Соединительная линия уступом 447"/>
              <p:cNvCxnSpPr>
                <a:stCxn id="44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9" name="Соединительная линия уступом 448"/>
              <p:cNvCxnSpPr>
                <a:stCxn id="44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0" name="Соединительная линия уступом 449"/>
              <p:cNvCxnSpPr>
                <a:stCxn id="44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3" name="Группа 216"/>
            <p:cNvGrpSpPr/>
            <p:nvPr/>
          </p:nvGrpSpPr>
          <p:grpSpPr>
            <a:xfrm rot="2735454">
              <a:off x="4181108" y="1380348"/>
              <a:ext cx="360040" cy="360040"/>
              <a:chOff x="3419872" y="2996952"/>
              <a:chExt cx="360040" cy="360040"/>
            </a:xfrm>
          </p:grpSpPr>
          <p:sp>
            <p:nvSpPr>
              <p:cNvPr id="441" name="Выноска с четырьмя стрелками 44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42" name="Соединительная линия уступом 441"/>
              <p:cNvCxnSpPr>
                <a:stCxn id="44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3" name="Соединительная линия уступом 442"/>
              <p:cNvCxnSpPr>
                <a:stCxn id="44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4" name="Соединительная линия уступом 443"/>
              <p:cNvCxnSpPr>
                <a:stCxn id="44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5" name="Соединительная линия уступом 444"/>
              <p:cNvCxnSpPr>
                <a:stCxn id="44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4" name="Овал 293"/>
            <p:cNvSpPr/>
            <p:nvPr/>
          </p:nvSpPr>
          <p:spPr>
            <a:xfrm>
              <a:off x="4427984" y="3140968"/>
              <a:ext cx="648072" cy="648072"/>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5" name="Группа 225"/>
            <p:cNvGrpSpPr/>
            <p:nvPr/>
          </p:nvGrpSpPr>
          <p:grpSpPr>
            <a:xfrm rot="3188374">
              <a:off x="5220077" y="2849171"/>
              <a:ext cx="360040" cy="360040"/>
              <a:chOff x="3419872" y="2996952"/>
              <a:chExt cx="360040" cy="360040"/>
            </a:xfrm>
          </p:grpSpPr>
          <p:sp>
            <p:nvSpPr>
              <p:cNvPr id="436" name="Выноска с четырьмя стрелками 43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7" name="Соединительная линия уступом 436"/>
              <p:cNvCxnSpPr>
                <a:stCxn id="43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8" name="Соединительная линия уступом 437"/>
              <p:cNvCxnSpPr>
                <a:stCxn id="43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9" name="Соединительная линия уступом 438"/>
              <p:cNvCxnSpPr>
                <a:stCxn id="43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0" name="Соединительная линия уступом 439"/>
              <p:cNvCxnSpPr>
                <a:stCxn id="43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6" name="Группа 231"/>
            <p:cNvGrpSpPr/>
            <p:nvPr/>
          </p:nvGrpSpPr>
          <p:grpSpPr>
            <a:xfrm rot="20520945">
              <a:off x="5147920" y="3636000"/>
              <a:ext cx="360040" cy="360040"/>
              <a:chOff x="3419872" y="2996952"/>
              <a:chExt cx="360040" cy="360040"/>
            </a:xfrm>
          </p:grpSpPr>
          <p:sp>
            <p:nvSpPr>
              <p:cNvPr id="431" name="Выноска с четырьмя стрелками 43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2" name="Соединительная линия уступом 431"/>
              <p:cNvCxnSpPr>
                <a:stCxn id="43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3" name="Соединительная линия уступом 432"/>
              <p:cNvCxnSpPr>
                <a:stCxn id="43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4" name="Соединительная линия уступом 433"/>
              <p:cNvCxnSpPr>
                <a:stCxn id="43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5" name="Соединительная линия уступом 434"/>
              <p:cNvCxnSpPr>
                <a:stCxn id="43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7" name="Группа 237"/>
            <p:cNvGrpSpPr/>
            <p:nvPr/>
          </p:nvGrpSpPr>
          <p:grpSpPr>
            <a:xfrm rot="3224041">
              <a:off x="4427590" y="3140574"/>
              <a:ext cx="360040" cy="360040"/>
              <a:chOff x="3419872" y="2996952"/>
              <a:chExt cx="360040" cy="360040"/>
            </a:xfrm>
          </p:grpSpPr>
          <p:sp>
            <p:nvSpPr>
              <p:cNvPr id="426" name="Выноска с четырьмя стрелками 42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7" name="Соединительная линия уступом 426"/>
              <p:cNvCxnSpPr>
                <a:stCxn id="42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8" name="Соединительная линия уступом 427"/>
              <p:cNvCxnSpPr>
                <a:stCxn id="42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9" name="Соединительная линия уступом 428"/>
              <p:cNvCxnSpPr>
                <a:stCxn id="42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0" name="Соединительная линия уступом 429"/>
              <p:cNvCxnSpPr>
                <a:stCxn id="42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8" name="Группа 243"/>
            <p:cNvGrpSpPr/>
            <p:nvPr/>
          </p:nvGrpSpPr>
          <p:grpSpPr>
            <a:xfrm rot="20539404">
              <a:off x="4690171" y="3115123"/>
              <a:ext cx="360040" cy="360040"/>
              <a:chOff x="3419872" y="2996952"/>
              <a:chExt cx="360040" cy="360040"/>
            </a:xfrm>
          </p:grpSpPr>
          <p:sp>
            <p:nvSpPr>
              <p:cNvPr id="421" name="Выноска с четырьмя стрелками 42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2" name="Соединительная линия уступом 421"/>
              <p:cNvCxnSpPr>
                <a:stCxn id="42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3" name="Соединительная линия уступом 422"/>
              <p:cNvCxnSpPr>
                <a:stCxn id="42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4" name="Соединительная линия уступом 423"/>
              <p:cNvCxnSpPr>
                <a:stCxn id="42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5" name="Соединительная линия уступом 424"/>
              <p:cNvCxnSpPr>
                <a:stCxn id="42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9" name="Группа 249"/>
            <p:cNvGrpSpPr/>
            <p:nvPr/>
          </p:nvGrpSpPr>
          <p:grpSpPr>
            <a:xfrm rot="1658125">
              <a:off x="4725060" y="3366036"/>
              <a:ext cx="360040" cy="360040"/>
              <a:chOff x="3419872" y="2996952"/>
              <a:chExt cx="360040" cy="360040"/>
            </a:xfrm>
          </p:grpSpPr>
          <p:sp>
            <p:nvSpPr>
              <p:cNvPr id="416" name="Выноска с четырьмя стрелками 41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7" name="Соединительная линия уступом 416"/>
              <p:cNvCxnSpPr>
                <a:stCxn id="41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8" name="Соединительная линия уступом 417"/>
              <p:cNvCxnSpPr>
                <a:stCxn id="41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9" name="Соединительная линия уступом 418"/>
              <p:cNvCxnSpPr>
                <a:stCxn id="41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0" name="Соединительная линия уступом 419"/>
              <p:cNvCxnSpPr>
                <a:stCxn id="41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0" name="Группа 255"/>
            <p:cNvGrpSpPr/>
            <p:nvPr/>
          </p:nvGrpSpPr>
          <p:grpSpPr>
            <a:xfrm rot="18265261">
              <a:off x="5157815" y="3059209"/>
              <a:ext cx="360040" cy="360040"/>
              <a:chOff x="3419872" y="2996952"/>
              <a:chExt cx="360040" cy="360040"/>
            </a:xfrm>
          </p:grpSpPr>
          <p:sp>
            <p:nvSpPr>
              <p:cNvPr id="411" name="Выноска с четырьмя стрелками 41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2" name="Соединительная линия уступом 411"/>
              <p:cNvCxnSpPr>
                <a:stCxn id="41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3" name="Соединительная линия уступом 412"/>
              <p:cNvCxnSpPr>
                <a:stCxn id="41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4" name="Соединительная линия уступом 413"/>
              <p:cNvCxnSpPr>
                <a:stCxn id="41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5" name="Соединительная линия уступом 414"/>
              <p:cNvCxnSpPr>
                <a:stCxn id="41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1" name="Группа 261"/>
            <p:cNvGrpSpPr/>
            <p:nvPr/>
          </p:nvGrpSpPr>
          <p:grpSpPr>
            <a:xfrm rot="3064612">
              <a:off x="4401388" y="3423471"/>
              <a:ext cx="360040" cy="360040"/>
              <a:chOff x="3419872" y="2996952"/>
              <a:chExt cx="360040" cy="360040"/>
            </a:xfrm>
          </p:grpSpPr>
          <p:sp>
            <p:nvSpPr>
              <p:cNvPr id="406" name="Выноска с четырьмя стрелками 40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7" name="Соединительная линия уступом 406"/>
              <p:cNvCxnSpPr>
                <a:stCxn id="40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8" name="Соединительная линия уступом 407"/>
              <p:cNvCxnSpPr>
                <a:stCxn id="40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9" name="Соединительная линия уступом 408"/>
              <p:cNvCxnSpPr>
                <a:stCxn id="40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0" name="Соединительная линия уступом 409"/>
              <p:cNvCxnSpPr>
                <a:stCxn id="40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2" name="Группа 267"/>
            <p:cNvGrpSpPr/>
            <p:nvPr/>
          </p:nvGrpSpPr>
          <p:grpSpPr>
            <a:xfrm rot="19782377">
              <a:off x="5790355" y="2991169"/>
              <a:ext cx="360040" cy="360040"/>
              <a:chOff x="3419872" y="2996952"/>
              <a:chExt cx="360040" cy="360040"/>
            </a:xfrm>
          </p:grpSpPr>
          <p:sp>
            <p:nvSpPr>
              <p:cNvPr id="401" name="Выноска с четырьмя стрелками 40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2" name="Соединительная линия уступом 401"/>
              <p:cNvCxnSpPr>
                <a:stCxn id="40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3" name="Соединительная линия уступом 402"/>
              <p:cNvCxnSpPr>
                <a:stCxn id="40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4" name="Соединительная линия уступом 403"/>
              <p:cNvCxnSpPr>
                <a:stCxn id="40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5" name="Соединительная линия уступом 404"/>
              <p:cNvCxnSpPr>
                <a:stCxn id="40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3" name="Группа 273"/>
            <p:cNvGrpSpPr/>
            <p:nvPr/>
          </p:nvGrpSpPr>
          <p:grpSpPr>
            <a:xfrm rot="4509975">
              <a:off x="1443737" y="2821016"/>
              <a:ext cx="360040" cy="360040"/>
              <a:chOff x="3419872" y="2996952"/>
              <a:chExt cx="360040" cy="360040"/>
            </a:xfrm>
          </p:grpSpPr>
          <p:sp>
            <p:nvSpPr>
              <p:cNvPr id="396" name="Выноска с четырьмя стрелками 39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7" name="Соединительная линия уступом 396"/>
              <p:cNvCxnSpPr>
                <a:stCxn id="39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8" name="Соединительная линия уступом 397"/>
              <p:cNvCxnSpPr>
                <a:stCxn id="39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9" name="Соединительная линия уступом 398"/>
              <p:cNvCxnSpPr>
                <a:stCxn id="39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0" name="Соединительная линия уступом 399"/>
              <p:cNvCxnSpPr>
                <a:stCxn id="39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4" name="Группа 279"/>
            <p:cNvGrpSpPr/>
            <p:nvPr/>
          </p:nvGrpSpPr>
          <p:grpSpPr>
            <a:xfrm rot="7929545">
              <a:off x="1617426" y="2598564"/>
              <a:ext cx="360040" cy="360040"/>
              <a:chOff x="3419872" y="2996952"/>
              <a:chExt cx="360040" cy="360040"/>
            </a:xfrm>
          </p:grpSpPr>
          <p:sp>
            <p:nvSpPr>
              <p:cNvPr id="391" name="Выноска с четырьмя стрелками 39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2" name="Соединительная линия уступом 391"/>
              <p:cNvCxnSpPr>
                <a:stCxn id="39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3" name="Соединительная линия уступом 392"/>
              <p:cNvCxnSpPr>
                <a:stCxn id="39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4" name="Соединительная линия уступом 393"/>
              <p:cNvCxnSpPr>
                <a:stCxn id="39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5" name="Соединительная линия уступом 394"/>
              <p:cNvCxnSpPr>
                <a:stCxn id="39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5" name="Группа 310"/>
            <p:cNvGrpSpPr/>
            <p:nvPr/>
          </p:nvGrpSpPr>
          <p:grpSpPr>
            <a:xfrm rot="408666">
              <a:off x="5507944" y="3276000"/>
              <a:ext cx="360040" cy="360040"/>
              <a:chOff x="3419872" y="2996952"/>
              <a:chExt cx="360040" cy="360040"/>
            </a:xfrm>
          </p:grpSpPr>
          <p:sp>
            <p:nvSpPr>
              <p:cNvPr id="386" name="Выноска с четырьмя стрелками 38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7" name="Соединительная линия уступом 386"/>
              <p:cNvCxnSpPr>
                <a:stCxn id="38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8" name="Соединительная линия уступом 387"/>
              <p:cNvCxnSpPr>
                <a:stCxn id="38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9" name="Соединительная линия уступом 388"/>
              <p:cNvCxnSpPr>
                <a:stCxn id="38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0" name="Соединительная линия уступом 389"/>
              <p:cNvCxnSpPr>
                <a:stCxn id="38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6" name="Группа 316"/>
            <p:cNvGrpSpPr/>
            <p:nvPr/>
          </p:nvGrpSpPr>
          <p:grpSpPr>
            <a:xfrm rot="5843317">
              <a:off x="4139643" y="2852629"/>
              <a:ext cx="360040" cy="360040"/>
              <a:chOff x="3419872" y="2996952"/>
              <a:chExt cx="360040" cy="360040"/>
            </a:xfrm>
          </p:grpSpPr>
          <p:sp>
            <p:nvSpPr>
              <p:cNvPr id="381" name="Выноска с четырьмя стрелками 38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2" name="Соединительная линия уступом 381"/>
              <p:cNvCxnSpPr>
                <a:stCxn id="38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3" name="Соединительная линия уступом 382"/>
              <p:cNvCxnSpPr>
                <a:stCxn id="38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4" name="Соединительная линия уступом 383"/>
              <p:cNvCxnSpPr>
                <a:stCxn id="38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5" name="Соединительная линия уступом 384"/>
              <p:cNvCxnSpPr>
                <a:stCxn id="38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7" name="Группа 322"/>
            <p:cNvGrpSpPr/>
            <p:nvPr/>
          </p:nvGrpSpPr>
          <p:grpSpPr>
            <a:xfrm rot="1606139">
              <a:off x="5770915" y="1459563"/>
              <a:ext cx="360040" cy="360040"/>
              <a:chOff x="3419872" y="2996952"/>
              <a:chExt cx="360040" cy="360040"/>
            </a:xfrm>
          </p:grpSpPr>
          <p:sp>
            <p:nvSpPr>
              <p:cNvPr id="376" name="Выноска с четырьмя стрелками 37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7" name="Соединительная линия уступом 376"/>
              <p:cNvCxnSpPr>
                <a:stCxn id="37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8" name="Соединительная линия уступом 377"/>
              <p:cNvCxnSpPr>
                <a:stCxn id="37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9" name="Соединительная линия уступом 378"/>
              <p:cNvCxnSpPr>
                <a:stCxn id="37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0" name="Соединительная линия уступом 379"/>
              <p:cNvCxnSpPr>
                <a:stCxn id="37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8" name="Группа 328"/>
            <p:cNvGrpSpPr/>
            <p:nvPr/>
          </p:nvGrpSpPr>
          <p:grpSpPr>
            <a:xfrm rot="3216355">
              <a:off x="4118885" y="2176781"/>
              <a:ext cx="360040" cy="360040"/>
              <a:chOff x="3419872" y="2996952"/>
              <a:chExt cx="360040" cy="360040"/>
            </a:xfrm>
          </p:grpSpPr>
          <p:sp>
            <p:nvSpPr>
              <p:cNvPr id="371" name="Выноска с четырьмя стрелками 37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2" name="Соединительная линия уступом 371"/>
              <p:cNvCxnSpPr>
                <a:stCxn id="37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3" name="Соединительная линия уступом 372"/>
              <p:cNvCxnSpPr>
                <a:stCxn id="37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4" name="Соединительная линия уступом 373"/>
              <p:cNvCxnSpPr>
                <a:stCxn id="37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5" name="Соединительная линия уступом 374"/>
              <p:cNvCxnSpPr>
                <a:stCxn id="37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09" name="Скругленная соединительная линия 360"/>
            <p:cNvCxnSpPr>
              <a:stCxn id="441" idx="0"/>
              <a:endCxn id="441" idx="1"/>
            </p:cNvCxnSpPr>
            <p:nvPr/>
          </p:nvCxnSpPr>
          <p:spPr>
            <a:xfrm flipH="1" flipV="1">
              <a:off x="4285544" y="1483208"/>
              <a:ext cx="152744" cy="1576"/>
            </a:xfrm>
            <a:prstGeom prst="curvedConnector4">
              <a:avLst>
                <a:gd name="adj1" fmla="val 73340"/>
                <a:gd name="adj2" fmla="val -7612439"/>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0" name="Скругленная соединительная линия 362"/>
            <p:cNvCxnSpPr>
              <a:stCxn id="441" idx="3"/>
              <a:endCxn id="441" idx="1"/>
            </p:cNvCxnSpPr>
            <p:nvPr/>
          </p:nvCxnSpPr>
          <p:spPr>
            <a:xfrm rot="5400000" flipH="1">
              <a:off x="4283968" y="1484784"/>
              <a:ext cx="154320" cy="151168"/>
            </a:xfrm>
            <a:prstGeom prst="curvedConnector5">
              <a:avLst>
                <a:gd name="adj1" fmla="val -10801"/>
                <a:gd name="adj2" fmla="val 55291"/>
                <a:gd name="adj3" fmla="val 15092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1" name="Скругленная соединительная линия 364"/>
            <p:cNvCxnSpPr>
              <a:stCxn id="441" idx="2"/>
              <a:endCxn id="441" idx="0"/>
            </p:cNvCxnSpPr>
            <p:nvPr/>
          </p:nvCxnSpPr>
          <p:spPr>
            <a:xfrm rot="10800000" flipH="1">
              <a:off x="4283968" y="1484784"/>
              <a:ext cx="154320" cy="151168"/>
            </a:xfrm>
            <a:prstGeom prst="curvedConnector5">
              <a:avLst>
                <a:gd name="adj1" fmla="val -23146"/>
                <a:gd name="adj2" fmla="val 53717"/>
                <a:gd name="adj3" fmla="val 14012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2" name="Скругленная соединительная линия 366"/>
            <p:cNvCxnSpPr>
              <a:stCxn id="441" idx="1"/>
              <a:endCxn id="441" idx="2"/>
            </p:cNvCxnSpPr>
            <p:nvPr/>
          </p:nvCxnSpPr>
          <p:spPr>
            <a:xfrm rot="16200000" flipH="1" flipV="1">
              <a:off x="4208384" y="1558792"/>
              <a:ext cx="152744" cy="1576"/>
            </a:xfrm>
            <a:prstGeom prst="curvedConnector4">
              <a:avLst>
                <a:gd name="adj1" fmla="val -20200"/>
                <a:gd name="adj2" fmla="val -1154093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3" name="Shape 312"/>
            <p:cNvCxnSpPr>
              <a:stCxn id="381" idx="1"/>
              <a:endCxn id="381" idx="3"/>
            </p:cNvCxnSpPr>
            <p:nvPr/>
          </p:nvCxnSpPr>
          <p:spPr>
            <a:xfrm rot="16200000" flipH="1" flipV="1">
              <a:off x="4212548" y="3018759"/>
              <a:ext cx="214230" cy="27780"/>
            </a:xfrm>
            <a:prstGeom prst="curvedConnector5">
              <a:avLst>
                <a:gd name="adj1" fmla="val 99297"/>
                <a:gd name="adj2" fmla="val 404525"/>
                <a:gd name="adj3" fmla="val 30714"/>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 name="Shape 313"/>
            <p:cNvCxnSpPr>
              <a:stCxn id="381" idx="0"/>
              <a:endCxn id="381" idx="2"/>
            </p:cNvCxnSpPr>
            <p:nvPr/>
          </p:nvCxnSpPr>
          <p:spPr>
            <a:xfrm flipH="1" flipV="1">
              <a:off x="4212548" y="3018759"/>
              <a:ext cx="214230" cy="27780"/>
            </a:xfrm>
            <a:prstGeom prst="curvedConnector5">
              <a:avLst>
                <a:gd name="adj1" fmla="val 82994"/>
                <a:gd name="adj2" fmla="val 484529"/>
                <a:gd name="adj3" fmla="val 5850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5" name="Shape 314"/>
            <p:cNvCxnSpPr>
              <a:stCxn id="381" idx="1"/>
              <a:endCxn id="381" idx="0"/>
            </p:cNvCxnSpPr>
            <p:nvPr/>
          </p:nvCxnSpPr>
          <p:spPr>
            <a:xfrm rot="16200000" flipH="1">
              <a:off x="4319662" y="2939424"/>
              <a:ext cx="121005" cy="93225"/>
            </a:xfrm>
            <a:prstGeom prst="curvedConnector4">
              <a:avLst>
                <a:gd name="adj1" fmla="val 7130"/>
                <a:gd name="adj2" fmla="val 5243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6" name="Shape 315"/>
            <p:cNvCxnSpPr>
              <a:stCxn id="381" idx="3"/>
              <a:endCxn id="381" idx="1"/>
            </p:cNvCxnSpPr>
            <p:nvPr/>
          </p:nvCxnSpPr>
          <p:spPr>
            <a:xfrm rot="5400000" flipH="1" flipV="1">
              <a:off x="4212548" y="3018759"/>
              <a:ext cx="214230" cy="27780"/>
            </a:xfrm>
            <a:prstGeom prst="curvedConnector5">
              <a:avLst>
                <a:gd name="adj1" fmla="val 22231"/>
                <a:gd name="adj2" fmla="val 421670"/>
                <a:gd name="adj3" fmla="val 76658"/>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 name="Shape 316"/>
            <p:cNvCxnSpPr>
              <a:stCxn id="371" idx="1"/>
              <a:endCxn id="371" idx="3"/>
            </p:cNvCxnSpPr>
            <p:nvPr/>
          </p:nvCxnSpPr>
          <p:spPr>
            <a:xfrm rot="16200000" flipH="1">
              <a:off x="4211960" y="2292714"/>
              <a:ext cx="173890" cy="128174"/>
            </a:xfrm>
            <a:prstGeom prst="curvedConnector5">
              <a:avLst>
                <a:gd name="adj1" fmla="val -23736"/>
                <a:gd name="adj2" fmla="val 64911"/>
                <a:gd name="adj3" fmla="val 12921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8" name="Shape 317"/>
            <p:cNvCxnSpPr>
              <a:stCxn id="371" idx="0"/>
              <a:endCxn id="371" idx="3"/>
            </p:cNvCxnSpPr>
            <p:nvPr/>
          </p:nvCxnSpPr>
          <p:spPr>
            <a:xfrm flipH="1">
              <a:off x="4362992" y="2292714"/>
              <a:ext cx="22858" cy="151032"/>
            </a:xfrm>
            <a:prstGeom prst="curvedConnector4">
              <a:avLst>
                <a:gd name="adj1" fmla="val 796802"/>
                <a:gd name="adj2" fmla="val 36168"/>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 name="Shape 318"/>
            <p:cNvCxnSpPr>
              <a:stCxn id="371" idx="1"/>
              <a:endCxn id="371" idx="2"/>
            </p:cNvCxnSpPr>
            <p:nvPr/>
          </p:nvCxnSpPr>
          <p:spPr>
            <a:xfrm rot="16200000" flipH="1" flipV="1">
              <a:off x="4147873" y="2333943"/>
              <a:ext cx="151032" cy="22858"/>
            </a:xfrm>
            <a:prstGeom prst="curvedConnector4">
              <a:avLst>
                <a:gd name="adj1" fmla="val 9176"/>
                <a:gd name="adj2" fmla="val -66902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0" name="Shape 319"/>
            <p:cNvCxnSpPr>
              <a:stCxn id="371" idx="2"/>
              <a:endCxn id="371" idx="3"/>
            </p:cNvCxnSpPr>
            <p:nvPr/>
          </p:nvCxnSpPr>
          <p:spPr>
            <a:xfrm rot="10800000" flipH="1" flipV="1">
              <a:off x="4211960" y="2420888"/>
              <a:ext cx="151032" cy="22858"/>
            </a:xfrm>
            <a:prstGeom prst="curvedConnector4">
              <a:avLst>
                <a:gd name="adj1" fmla="val 9175"/>
                <a:gd name="adj2" fmla="val -54401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1" name="Shape 320"/>
            <p:cNvCxnSpPr>
              <a:stCxn id="376" idx="1"/>
              <a:endCxn id="376" idx="3"/>
            </p:cNvCxnSpPr>
            <p:nvPr/>
          </p:nvCxnSpPr>
          <p:spPr>
            <a:xfrm rot="10800000" flipH="1" flipV="1">
              <a:off x="5854499" y="1590935"/>
              <a:ext cx="192872" cy="97296"/>
            </a:xfrm>
            <a:prstGeom prst="curvedConnector5">
              <a:avLst>
                <a:gd name="adj1" fmla="val -42800"/>
                <a:gd name="adj2" fmla="val 43537"/>
                <a:gd name="adj3" fmla="val 127985"/>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Shape 321"/>
            <p:cNvCxnSpPr>
              <a:stCxn id="376" idx="0"/>
              <a:endCxn id="376" idx="3"/>
            </p:cNvCxnSpPr>
            <p:nvPr/>
          </p:nvCxnSpPr>
          <p:spPr>
            <a:xfrm rot="16200000" flipH="1">
              <a:off x="5950935" y="1591795"/>
              <a:ext cx="145084" cy="47788"/>
            </a:xfrm>
            <a:prstGeom prst="curvedConnector4">
              <a:avLst>
                <a:gd name="adj1" fmla="val 156150"/>
                <a:gd name="adj2" fmla="val -327564"/>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3" name="Shape 322"/>
            <p:cNvCxnSpPr>
              <a:stCxn id="376" idx="2"/>
              <a:endCxn id="376" idx="0"/>
            </p:cNvCxnSpPr>
            <p:nvPr/>
          </p:nvCxnSpPr>
          <p:spPr>
            <a:xfrm rot="5400000" flipH="1" flipV="1">
              <a:off x="5854499" y="1590935"/>
              <a:ext cx="192872" cy="97296"/>
            </a:xfrm>
            <a:prstGeom prst="curvedConnector5">
              <a:avLst>
                <a:gd name="adj1" fmla="val 69140"/>
                <a:gd name="adj2" fmla="val 147961"/>
                <a:gd name="adj3" fmla="val 126339"/>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4" name="Shape 323"/>
            <p:cNvCxnSpPr>
              <a:stCxn id="376" idx="3"/>
              <a:endCxn id="376" idx="1"/>
            </p:cNvCxnSpPr>
            <p:nvPr/>
          </p:nvCxnSpPr>
          <p:spPr>
            <a:xfrm flipH="1" flipV="1">
              <a:off x="5854499" y="1590935"/>
              <a:ext cx="192872" cy="97296"/>
            </a:xfrm>
            <a:prstGeom prst="curvedConnector5">
              <a:avLst>
                <a:gd name="adj1" fmla="val 42800"/>
                <a:gd name="adj2" fmla="val 151224"/>
                <a:gd name="adj3" fmla="val 75308"/>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5" name="TextBox 324"/>
            <p:cNvSpPr txBox="1"/>
            <p:nvPr/>
          </p:nvSpPr>
          <p:spPr>
            <a:xfrm>
              <a:off x="3286120" y="1814627"/>
              <a:ext cx="349776" cy="246221"/>
            </a:xfrm>
            <a:prstGeom prst="rect">
              <a:avLst/>
            </a:prstGeom>
            <a:noFill/>
          </p:spPr>
          <p:txBody>
            <a:bodyPr wrap="none" rtlCol="0">
              <a:spAutoFit/>
            </a:bodyPr>
            <a:lstStyle/>
            <a:p>
              <a:pPr algn="ctr"/>
              <a:r>
                <a:rPr lang="en-US" sz="1000" b="1" dirty="0" smtClean="0">
                  <a:solidFill>
                    <a:srgbClr val="0070C0"/>
                  </a:solidFill>
                </a:rPr>
                <a:t>5:1</a:t>
              </a:r>
              <a:endParaRPr lang="ru-RU" sz="1000" b="1" dirty="0">
                <a:solidFill>
                  <a:srgbClr val="0070C0"/>
                </a:solidFill>
              </a:endParaRPr>
            </a:p>
          </p:txBody>
        </p:sp>
        <p:sp>
          <p:nvSpPr>
            <p:cNvPr id="326" name="TextBox 325"/>
            <p:cNvSpPr txBox="1"/>
            <p:nvPr/>
          </p:nvSpPr>
          <p:spPr>
            <a:xfrm>
              <a:off x="3220398" y="3398803"/>
              <a:ext cx="415498" cy="246221"/>
            </a:xfrm>
            <a:prstGeom prst="rect">
              <a:avLst/>
            </a:prstGeom>
            <a:noFill/>
          </p:spPr>
          <p:txBody>
            <a:bodyPr wrap="none" rtlCol="0">
              <a:spAutoFit/>
            </a:bodyPr>
            <a:lstStyle/>
            <a:p>
              <a:pPr algn="ctr"/>
              <a:r>
                <a:rPr lang="en-US" sz="1000" b="1" dirty="0" smtClean="0">
                  <a:solidFill>
                    <a:srgbClr val="0070C0"/>
                  </a:solidFill>
                </a:rPr>
                <a:t>15:1</a:t>
              </a:r>
              <a:endParaRPr lang="ru-RU" sz="1000" b="1" dirty="0">
                <a:solidFill>
                  <a:srgbClr val="0070C0"/>
                </a:solidFill>
              </a:endParaRPr>
            </a:p>
          </p:txBody>
        </p:sp>
        <p:cxnSp>
          <p:nvCxnSpPr>
            <p:cNvPr id="327" name="Shape 326"/>
            <p:cNvCxnSpPr>
              <a:stCxn id="451" idx="1"/>
              <a:endCxn id="451" idx="2"/>
            </p:cNvCxnSpPr>
            <p:nvPr/>
          </p:nvCxnSpPr>
          <p:spPr>
            <a:xfrm rot="10800000" flipH="1" flipV="1">
              <a:off x="5913755" y="2383484"/>
              <a:ext cx="133009" cy="75113"/>
            </a:xfrm>
            <a:prstGeom prst="curvedConnector4">
              <a:avLst>
                <a:gd name="adj1" fmla="val 183219"/>
                <a:gd name="adj2" fmla="val -142017"/>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8" name="Shape 327"/>
            <p:cNvCxnSpPr>
              <a:stCxn id="451" idx="0"/>
              <a:endCxn id="451" idx="1"/>
            </p:cNvCxnSpPr>
            <p:nvPr/>
          </p:nvCxnSpPr>
          <p:spPr>
            <a:xfrm rot="16200000" flipH="1" flipV="1">
              <a:off x="5884808" y="2279423"/>
              <a:ext cx="133009" cy="75113"/>
            </a:xfrm>
            <a:prstGeom prst="curvedConnector4">
              <a:avLst>
                <a:gd name="adj1" fmla="val 4190"/>
                <a:gd name="adj2" fmla="val -148358"/>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9" name="Shape 328"/>
            <p:cNvCxnSpPr>
              <a:stCxn id="451" idx="2"/>
              <a:endCxn id="451" idx="0"/>
            </p:cNvCxnSpPr>
            <p:nvPr/>
          </p:nvCxnSpPr>
          <p:spPr>
            <a:xfrm rot="5400000" flipH="1">
              <a:off x="5913756" y="2325589"/>
              <a:ext cx="208122" cy="57896"/>
            </a:xfrm>
            <a:prstGeom prst="curvedConnector5">
              <a:avLst>
                <a:gd name="adj1" fmla="val -4576"/>
                <a:gd name="adj2" fmla="val 129624"/>
                <a:gd name="adj3" fmla="val 65675"/>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0" name="Shape 329"/>
            <p:cNvCxnSpPr>
              <a:stCxn id="451" idx="3"/>
              <a:endCxn id="451" idx="1"/>
            </p:cNvCxnSpPr>
            <p:nvPr/>
          </p:nvCxnSpPr>
          <p:spPr>
            <a:xfrm flipH="1">
              <a:off x="5913756" y="2325589"/>
              <a:ext cx="208122" cy="57896"/>
            </a:xfrm>
            <a:prstGeom prst="curvedConnector5">
              <a:avLst>
                <a:gd name="adj1" fmla="val 98398"/>
                <a:gd name="adj2" fmla="val -100703"/>
                <a:gd name="adj3" fmla="val 58809"/>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1" name="Shape 330"/>
            <p:cNvCxnSpPr>
              <a:stCxn id="401" idx="0"/>
              <a:endCxn id="401" idx="2"/>
            </p:cNvCxnSpPr>
            <p:nvPr/>
          </p:nvCxnSpPr>
          <p:spPr>
            <a:xfrm rot="16200000" flipH="1">
              <a:off x="5877112" y="3116704"/>
              <a:ext cx="186526" cy="108970"/>
            </a:xfrm>
            <a:prstGeom prst="curvedConnector5">
              <a:avLst>
                <a:gd name="adj1" fmla="val -47661"/>
                <a:gd name="adj2" fmla="val -37352"/>
                <a:gd name="adj3" fmla="val 10851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2" name="Shape 331"/>
            <p:cNvCxnSpPr>
              <a:stCxn id="401" idx="3"/>
              <a:endCxn id="401" idx="1"/>
            </p:cNvCxnSpPr>
            <p:nvPr/>
          </p:nvCxnSpPr>
          <p:spPr>
            <a:xfrm flipH="1">
              <a:off x="5877112" y="3116704"/>
              <a:ext cx="186526" cy="108970"/>
            </a:xfrm>
            <a:prstGeom prst="curvedConnector5">
              <a:avLst>
                <a:gd name="adj1" fmla="val -3405"/>
                <a:gd name="adj2" fmla="val 50057"/>
                <a:gd name="adj3" fmla="val 127235"/>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3" name="Shape 332"/>
            <p:cNvCxnSpPr>
              <a:stCxn id="401" idx="0"/>
              <a:endCxn id="401" idx="1"/>
            </p:cNvCxnSpPr>
            <p:nvPr/>
          </p:nvCxnSpPr>
          <p:spPr>
            <a:xfrm rot="16200000" flipH="1" flipV="1">
              <a:off x="5822627" y="3132411"/>
              <a:ext cx="147748" cy="38778"/>
            </a:xfrm>
            <a:prstGeom prst="curvedConnector4">
              <a:avLst>
                <a:gd name="adj1" fmla="val 763"/>
                <a:gd name="adj2" fmla="val -353224"/>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4" name="Shape 333"/>
            <p:cNvCxnSpPr>
              <a:stCxn id="401" idx="2"/>
              <a:endCxn id="401" idx="1"/>
            </p:cNvCxnSpPr>
            <p:nvPr/>
          </p:nvCxnSpPr>
          <p:spPr>
            <a:xfrm rot="5400000" flipH="1">
              <a:off x="5931597" y="3171189"/>
              <a:ext cx="38778" cy="147748"/>
            </a:xfrm>
            <a:prstGeom prst="curvedConnector4">
              <a:avLst>
                <a:gd name="adj1" fmla="val 551475"/>
                <a:gd name="adj2" fmla="val 101387"/>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5" name="Полилиния 334"/>
            <p:cNvSpPr/>
            <p:nvPr/>
          </p:nvSpPr>
          <p:spPr>
            <a:xfrm>
              <a:off x="2234208" y="2198812"/>
              <a:ext cx="609600" cy="294084"/>
            </a:xfrm>
            <a:custGeom>
              <a:avLst/>
              <a:gdLst>
                <a:gd name="connsiteX0" fmla="*/ 0 w 609600"/>
                <a:gd name="connsiteY0" fmla="*/ 130571 h 294084"/>
                <a:gd name="connsiteX1" fmla="*/ 95250 w 609600"/>
                <a:gd name="connsiteY1" fmla="*/ 216296 h 294084"/>
                <a:gd name="connsiteX2" fmla="*/ 219075 w 609600"/>
                <a:gd name="connsiteY2" fmla="*/ 130571 h 294084"/>
                <a:gd name="connsiteX3" fmla="*/ 371475 w 609600"/>
                <a:gd name="connsiteY3" fmla="*/ 252015 h 294084"/>
                <a:gd name="connsiteX4" fmla="*/ 550069 w 609600"/>
                <a:gd name="connsiteY4" fmla="*/ 247252 h 294084"/>
                <a:gd name="connsiteX5" fmla="*/ 497682 w 609600"/>
                <a:gd name="connsiteY5" fmla="*/ 23415 h 294084"/>
                <a:gd name="connsiteX6" fmla="*/ 376238 w 609600"/>
                <a:gd name="connsiteY6" fmla="*/ 106759 h 294084"/>
                <a:gd name="connsiteX7" fmla="*/ 204788 w 609600"/>
                <a:gd name="connsiteY7" fmla="*/ 47227 h 294084"/>
                <a:gd name="connsiteX8" fmla="*/ 92869 w 609600"/>
                <a:gd name="connsiteY8" fmla="*/ 104377 h 294084"/>
                <a:gd name="connsiteX9" fmla="*/ 154782 w 609600"/>
                <a:gd name="connsiteY9" fmla="*/ 240109 h 294084"/>
                <a:gd name="connsiteX10" fmla="*/ 276225 w 609600"/>
                <a:gd name="connsiteY10" fmla="*/ 204390 h 294084"/>
                <a:gd name="connsiteX11" fmla="*/ 364332 w 609600"/>
                <a:gd name="connsiteY11" fmla="*/ 292496 h 294084"/>
                <a:gd name="connsiteX12" fmla="*/ 500063 w 609600"/>
                <a:gd name="connsiteY12" fmla="*/ 194865 h 294084"/>
                <a:gd name="connsiteX13" fmla="*/ 609600 w 609600"/>
                <a:gd name="connsiteY13" fmla="*/ 263921 h 294084"/>
                <a:gd name="connsiteX14" fmla="*/ 609600 w 609600"/>
                <a:gd name="connsiteY14" fmla="*/ 263921 h 294084"/>
                <a:gd name="connsiteX15" fmla="*/ 609600 w 609600"/>
                <a:gd name="connsiteY15" fmla="*/ 263921 h 29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294084">
                  <a:moveTo>
                    <a:pt x="0" y="130571"/>
                  </a:moveTo>
                  <a:cubicBezTo>
                    <a:pt x="29369" y="173433"/>
                    <a:pt x="58738" y="216296"/>
                    <a:pt x="95250" y="216296"/>
                  </a:cubicBezTo>
                  <a:cubicBezTo>
                    <a:pt x="131762" y="216296"/>
                    <a:pt x="173038" y="124618"/>
                    <a:pt x="219075" y="130571"/>
                  </a:cubicBezTo>
                  <a:cubicBezTo>
                    <a:pt x="265113" y="136524"/>
                    <a:pt x="316309" y="232568"/>
                    <a:pt x="371475" y="252015"/>
                  </a:cubicBezTo>
                  <a:cubicBezTo>
                    <a:pt x="426641" y="271462"/>
                    <a:pt x="529035" y="285352"/>
                    <a:pt x="550069" y="247252"/>
                  </a:cubicBezTo>
                  <a:cubicBezTo>
                    <a:pt x="571104" y="209152"/>
                    <a:pt x="526654" y="46831"/>
                    <a:pt x="497682" y="23415"/>
                  </a:cubicBezTo>
                  <a:cubicBezTo>
                    <a:pt x="468710" y="0"/>
                    <a:pt x="425054" y="102790"/>
                    <a:pt x="376238" y="106759"/>
                  </a:cubicBezTo>
                  <a:cubicBezTo>
                    <a:pt x="327422" y="110728"/>
                    <a:pt x="252016" y="47624"/>
                    <a:pt x="204788" y="47227"/>
                  </a:cubicBezTo>
                  <a:cubicBezTo>
                    <a:pt x="157560" y="46830"/>
                    <a:pt x="101203" y="72230"/>
                    <a:pt x="92869" y="104377"/>
                  </a:cubicBezTo>
                  <a:cubicBezTo>
                    <a:pt x="84535" y="136524"/>
                    <a:pt x="124223" y="223440"/>
                    <a:pt x="154782" y="240109"/>
                  </a:cubicBezTo>
                  <a:cubicBezTo>
                    <a:pt x="185341" y="256778"/>
                    <a:pt x="241300" y="195659"/>
                    <a:pt x="276225" y="204390"/>
                  </a:cubicBezTo>
                  <a:cubicBezTo>
                    <a:pt x="311150" y="213121"/>
                    <a:pt x="327026" y="294084"/>
                    <a:pt x="364332" y="292496"/>
                  </a:cubicBezTo>
                  <a:cubicBezTo>
                    <a:pt x="401638" y="290909"/>
                    <a:pt x="459185" y="199628"/>
                    <a:pt x="500063" y="194865"/>
                  </a:cubicBezTo>
                  <a:cubicBezTo>
                    <a:pt x="540941" y="190103"/>
                    <a:pt x="609600" y="263921"/>
                    <a:pt x="609600" y="263921"/>
                  </a:cubicBezTo>
                  <a:lnTo>
                    <a:pt x="609600" y="263921"/>
                  </a:lnTo>
                  <a:lnTo>
                    <a:pt x="609600" y="263921"/>
                  </a:lnTo>
                </a:path>
              </a:pathLst>
            </a:cu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36" name="TextBox 335"/>
            <p:cNvSpPr txBox="1"/>
            <p:nvPr/>
          </p:nvSpPr>
          <p:spPr>
            <a:xfrm>
              <a:off x="2195736" y="2462699"/>
              <a:ext cx="736099" cy="246221"/>
            </a:xfrm>
            <a:prstGeom prst="rect">
              <a:avLst/>
            </a:prstGeom>
            <a:noFill/>
          </p:spPr>
          <p:txBody>
            <a:bodyPr wrap="none" rtlCol="0">
              <a:spAutoFit/>
            </a:bodyPr>
            <a:lstStyle/>
            <a:p>
              <a:r>
                <a:rPr lang="en-US" sz="1000" b="1" dirty="0" smtClean="0">
                  <a:solidFill>
                    <a:schemeClr val="accent2"/>
                  </a:solidFill>
                </a:rPr>
                <a:t>Surfactant</a:t>
              </a:r>
              <a:endParaRPr lang="ru-RU" sz="1000" b="1" dirty="0">
                <a:solidFill>
                  <a:schemeClr val="accent2"/>
                </a:solidFill>
              </a:endParaRPr>
            </a:p>
          </p:txBody>
        </p:sp>
        <p:sp>
          <p:nvSpPr>
            <p:cNvPr id="337" name="TextBox 336"/>
            <p:cNvSpPr txBox="1"/>
            <p:nvPr/>
          </p:nvSpPr>
          <p:spPr>
            <a:xfrm>
              <a:off x="107504" y="3254787"/>
              <a:ext cx="2706190" cy="246221"/>
            </a:xfrm>
            <a:prstGeom prst="rect">
              <a:avLst/>
            </a:prstGeom>
            <a:noFill/>
          </p:spPr>
          <p:txBody>
            <a:bodyPr wrap="none" rtlCol="0">
              <a:spAutoFit/>
            </a:bodyPr>
            <a:lstStyle/>
            <a:p>
              <a:r>
                <a:rPr lang="en-US" sz="1000" b="1" dirty="0" smtClean="0">
                  <a:solidFill>
                    <a:srgbClr val="00B050"/>
                  </a:solidFill>
                </a:rPr>
                <a:t>Perfluorocarbon with dissolved photosensitizer</a:t>
              </a:r>
            </a:p>
          </p:txBody>
        </p:sp>
        <p:sp>
          <p:nvSpPr>
            <p:cNvPr id="338" name="TextBox 337"/>
            <p:cNvSpPr txBox="1"/>
            <p:nvPr/>
          </p:nvSpPr>
          <p:spPr>
            <a:xfrm>
              <a:off x="2942442" y="2348880"/>
              <a:ext cx="1053494" cy="707886"/>
            </a:xfrm>
            <a:prstGeom prst="rect">
              <a:avLst/>
            </a:prstGeom>
            <a:noFill/>
          </p:spPr>
          <p:txBody>
            <a:bodyPr wrap="none" rtlCol="0">
              <a:spAutoFit/>
            </a:bodyPr>
            <a:lstStyle/>
            <a:p>
              <a:pPr algn="ctr"/>
              <a:r>
                <a:rPr lang="en-US" sz="1000" b="1" dirty="0" smtClean="0">
                  <a:solidFill>
                    <a:srgbClr val="0070C0"/>
                  </a:solidFill>
                </a:rPr>
                <a:t>Perfluorocarbon</a:t>
              </a:r>
            </a:p>
            <a:p>
              <a:pPr algn="ctr"/>
              <a:r>
                <a:rPr lang="en-US" sz="1000" b="1" dirty="0">
                  <a:solidFill>
                    <a:srgbClr val="0070C0"/>
                  </a:solidFill>
                </a:rPr>
                <a:t>t</a:t>
              </a:r>
              <a:r>
                <a:rPr lang="en-US" sz="1000" b="1" dirty="0" smtClean="0">
                  <a:solidFill>
                    <a:srgbClr val="0070C0"/>
                  </a:solidFill>
                </a:rPr>
                <a:t>o</a:t>
              </a:r>
            </a:p>
            <a:p>
              <a:pPr algn="ctr"/>
              <a:r>
                <a:rPr lang="en-US" sz="1000" b="1" dirty="0" smtClean="0">
                  <a:solidFill>
                    <a:srgbClr val="0070C0"/>
                  </a:solidFill>
                </a:rPr>
                <a:t>Surfactant</a:t>
              </a:r>
            </a:p>
            <a:p>
              <a:pPr algn="ctr"/>
              <a:r>
                <a:rPr lang="en-US" sz="1000" b="1" dirty="0" smtClean="0">
                  <a:solidFill>
                    <a:srgbClr val="0070C0"/>
                  </a:solidFill>
                </a:rPr>
                <a:t>Ratio (w/w)</a:t>
              </a:r>
            </a:p>
          </p:txBody>
        </p:sp>
        <p:sp>
          <p:nvSpPr>
            <p:cNvPr id="339" name="Стрелка вправо 338"/>
            <p:cNvSpPr/>
            <p:nvPr/>
          </p:nvSpPr>
          <p:spPr>
            <a:xfrm>
              <a:off x="6444208" y="3284984"/>
              <a:ext cx="720080" cy="43204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0" name="TextBox 339"/>
            <p:cNvSpPr txBox="1"/>
            <p:nvPr/>
          </p:nvSpPr>
          <p:spPr>
            <a:xfrm>
              <a:off x="7236296" y="3265820"/>
              <a:ext cx="1440160" cy="461665"/>
            </a:xfrm>
            <a:prstGeom prst="rect">
              <a:avLst/>
            </a:prstGeom>
            <a:noFill/>
            <a:ln w="19050">
              <a:solidFill>
                <a:schemeClr val="tx1"/>
              </a:solidFill>
            </a:ln>
          </p:spPr>
          <p:txBody>
            <a:bodyPr wrap="square" rtlCol="0">
              <a:spAutoFit/>
            </a:bodyPr>
            <a:lstStyle/>
            <a:p>
              <a:pPr algn="ctr"/>
              <a:r>
                <a:rPr lang="en-US" sz="1200" b="1" dirty="0" smtClean="0">
                  <a:solidFill>
                    <a:srgbClr val="FF0000"/>
                  </a:solidFill>
                </a:rPr>
                <a:t>Enhanced phototoxicity</a:t>
              </a:r>
              <a:endParaRPr lang="ru-RU" sz="1200" b="1" dirty="0">
                <a:solidFill>
                  <a:srgbClr val="FF0000"/>
                </a:solidFill>
              </a:endParaRPr>
            </a:p>
          </p:txBody>
        </p:sp>
        <p:sp>
          <p:nvSpPr>
            <p:cNvPr id="341" name="TextBox 340"/>
            <p:cNvSpPr txBox="1"/>
            <p:nvPr/>
          </p:nvSpPr>
          <p:spPr>
            <a:xfrm>
              <a:off x="4339946" y="4077072"/>
              <a:ext cx="1720344" cy="246221"/>
            </a:xfrm>
            <a:prstGeom prst="rect">
              <a:avLst/>
            </a:prstGeom>
            <a:noFill/>
          </p:spPr>
          <p:txBody>
            <a:bodyPr wrap="none" rtlCol="0">
              <a:spAutoFit/>
            </a:bodyPr>
            <a:lstStyle/>
            <a:p>
              <a:pPr algn="ctr"/>
              <a:r>
                <a:rPr lang="en-US" sz="1000" b="1" dirty="0" smtClean="0"/>
                <a:t>Encapsulation efficiency 80%</a:t>
              </a:r>
              <a:endParaRPr lang="ru-RU" sz="1000" b="1" dirty="0"/>
            </a:p>
          </p:txBody>
        </p:sp>
        <p:sp>
          <p:nvSpPr>
            <p:cNvPr id="342" name="TextBox 341"/>
            <p:cNvSpPr txBox="1"/>
            <p:nvPr/>
          </p:nvSpPr>
          <p:spPr>
            <a:xfrm>
              <a:off x="4339946" y="1094547"/>
              <a:ext cx="1720344" cy="246221"/>
            </a:xfrm>
            <a:prstGeom prst="rect">
              <a:avLst/>
            </a:prstGeom>
            <a:noFill/>
          </p:spPr>
          <p:txBody>
            <a:bodyPr wrap="none" rtlCol="0">
              <a:spAutoFit/>
            </a:bodyPr>
            <a:lstStyle/>
            <a:p>
              <a:pPr algn="ctr"/>
              <a:r>
                <a:rPr lang="en-US" sz="1000" b="1" dirty="0" smtClean="0"/>
                <a:t>Encapsulation efficiency 60%</a:t>
              </a:r>
              <a:endParaRPr lang="ru-RU" sz="1000" b="1" dirty="0"/>
            </a:p>
          </p:txBody>
        </p:sp>
        <p:grpSp>
          <p:nvGrpSpPr>
            <p:cNvPr id="343" name="Группа 634"/>
            <p:cNvGrpSpPr/>
            <p:nvPr/>
          </p:nvGrpSpPr>
          <p:grpSpPr>
            <a:xfrm rot="2735454">
              <a:off x="6538102" y="1572416"/>
              <a:ext cx="360040" cy="360040"/>
              <a:chOff x="3419872" y="2996952"/>
              <a:chExt cx="360040" cy="360040"/>
            </a:xfrm>
          </p:grpSpPr>
          <p:sp>
            <p:nvSpPr>
              <p:cNvPr id="366" name="Выноска с четырьмя стрелками 36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7" name="Соединительная линия уступом 366"/>
              <p:cNvCxnSpPr>
                <a:stCxn id="36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8" name="Соединительная линия уступом 367"/>
              <p:cNvCxnSpPr>
                <a:stCxn id="36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9" name="Соединительная линия уступом 368"/>
              <p:cNvCxnSpPr>
                <a:stCxn id="36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0" name="Соединительная линия уступом 369"/>
              <p:cNvCxnSpPr>
                <a:stCxn id="36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44" name="Скругленная соединительная линия 360"/>
            <p:cNvCxnSpPr>
              <a:stCxn id="366" idx="0"/>
              <a:endCxn id="366" idx="1"/>
            </p:cNvCxnSpPr>
            <p:nvPr/>
          </p:nvCxnSpPr>
          <p:spPr>
            <a:xfrm flipH="1" flipV="1">
              <a:off x="6642538" y="1675276"/>
              <a:ext cx="152744" cy="1576"/>
            </a:xfrm>
            <a:prstGeom prst="curvedConnector4">
              <a:avLst>
                <a:gd name="adj1" fmla="val 73340"/>
                <a:gd name="adj2" fmla="val -7612439"/>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5" name="Скругленная соединительная линия 362"/>
            <p:cNvCxnSpPr>
              <a:stCxn id="366" idx="3"/>
              <a:endCxn id="366" idx="1"/>
            </p:cNvCxnSpPr>
            <p:nvPr/>
          </p:nvCxnSpPr>
          <p:spPr>
            <a:xfrm rot="5400000" flipH="1">
              <a:off x="6640962" y="1676852"/>
              <a:ext cx="154320" cy="151168"/>
            </a:xfrm>
            <a:prstGeom prst="curvedConnector5">
              <a:avLst>
                <a:gd name="adj1" fmla="val -10801"/>
                <a:gd name="adj2" fmla="val 55291"/>
                <a:gd name="adj3" fmla="val 15092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6" name="Скругленная соединительная линия 364"/>
            <p:cNvCxnSpPr>
              <a:stCxn id="366" idx="2"/>
              <a:endCxn id="366" idx="0"/>
            </p:cNvCxnSpPr>
            <p:nvPr/>
          </p:nvCxnSpPr>
          <p:spPr>
            <a:xfrm rot="10800000" flipH="1">
              <a:off x="6640962" y="1676852"/>
              <a:ext cx="154320" cy="151168"/>
            </a:xfrm>
            <a:prstGeom prst="curvedConnector5">
              <a:avLst>
                <a:gd name="adj1" fmla="val -23146"/>
                <a:gd name="adj2" fmla="val 53717"/>
                <a:gd name="adj3" fmla="val 14012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7" name="Скругленная соединительная линия 366"/>
            <p:cNvCxnSpPr>
              <a:stCxn id="366" idx="1"/>
              <a:endCxn id="366" idx="2"/>
            </p:cNvCxnSpPr>
            <p:nvPr/>
          </p:nvCxnSpPr>
          <p:spPr>
            <a:xfrm rot="16200000" flipH="1" flipV="1">
              <a:off x="6565378" y="1750860"/>
              <a:ext cx="152744" cy="1576"/>
            </a:xfrm>
            <a:prstGeom prst="curvedConnector4">
              <a:avLst>
                <a:gd name="adj1" fmla="val -20200"/>
                <a:gd name="adj2" fmla="val -11540930"/>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48" name="Группа 644"/>
            <p:cNvGrpSpPr/>
            <p:nvPr/>
          </p:nvGrpSpPr>
          <p:grpSpPr>
            <a:xfrm rot="7351029">
              <a:off x="6532097" y="1193293"/>
              <a:ext cx="360040" cy="360040"/>
              <a:chOff x="3419872" y="2996952"/>
              <a:chExt cx="360040" cy="360040"/>
            </a:xfrm>
          </p:grpSpPr>
          <p:sp>
            <p:nvSpPr>
              <p:cNvPr id="361" name="Выноска с четырьмя стрелками 360"/>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2" name="Соединительная линия уступом 361"/>
              <p:cNvCxnSpPr>
                <a:stCxn id="361"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3" name="Соединительная линия уступом 362"/>
              <p:cNvCxnSpPr>
                <a:stCxn id="361"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4" name="Соединительная линия уступом 363"/>
              <p:cNvCxnSpPr>
                <a:stCxn id="361"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5" name="Соединительная линия уступом 364"/>
              <p:cNvCxnSpPr>
                <a:stCxn id="361"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49" name="Овал 348"/>
            <p:cNvSpPr/>
            <p:nvPr/>
          </p:nvSpPr>
          <p:spPr>
            <a:xfrm>
              <a:off x="6530810" y="2001918"/>
              <a:ext cx="360040" cy="360040"/>
            </a:xfrm>
            <a:prstGeom prst="ellipse">
              <a:avLst/>
            </a:prstGeom>
            <a:solidFill>
              <a:schemeClr val="accent3">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50" name="Группа 658"/>
            <p:cNvGrpSpPr/>
            <p:nvPr/>
          </p:nvGrpSpPr>
          <p:grpSpPr>
            <a:xfrm rot="2831563">
              <a:off x="6533183" y="2004291"/>
              <a:ext cx="360040" cy="360040"/>
              <a:chOff x="3419872" y="2996952"/>
              <a:chExt cx="360040" cy="360040"/>
            </a:xfrm>
          </p:grpSpPr>
          <p:sp>
            <p:nvSpPr>
              <p:cNvPr id="356" name="Выноска с четырьмя стрелками 355"/>
              <p:cNvSpPr/>
              <p:nvPr/>
            </p:nvSpPr>
            <p:spPr>
              <a:xfrm>
                <a:off x="3491880" y="3068960"/>
                <a:ext cx="216024" cy="216024"/>
              </a:xfrm>
              <a:prstGeom prst="quadArrowCallout">
                <a:avLst>
                  <a:gd name="adj1" fmla="val 5068"/>
                  <a:gd name="adj2" fmla="val 5841"/>
                  <a:gd name="adj3" fmla="val 20095"/>
                  <a:gd name="adj4" fmla="val 40966"/>
                </a:avLst>
              </a:prstGeom>
              <a:solidFill>
                <a:srgbClr val="00B050"/>
              </a:solidFill>
              <a:ln w="9525">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7" name="Соединительная линия уступом 356"/>
              <p:cNvCxnSpPr>
                <a:stCxn id="356" idx="0"/>
              </p:cNvCxnSpPr>
              <p:nvPr/>
            </p:nvCxnSpPr>
            <p:spPr>
              <a:xfrm rot="5400000" flipH="1" flipV="1">
                <a:off x="3581890" y="3014954"/>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8" name="Соединительная линия уступом 357"/>
              <p:cNvCxnSpPr>
                <a:stCxn id="356" idx="3"/>
              </p:cNvCxnSpPr>
              <p:nvPr/>
            </p:nvCxnSpPr>
            <p:spPr>
              <a:xfrm>
                <a:off x="3707904" y="3176972"/>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9" name="Соединительная линия уступом 358"/>
              <p:cNvCxnSpPr>
                <a:stCxn id="356" idx="2"/>
              </p:cNvCxnSpPr>
              <p:nvPr/>
            </p:nvCxnSpPr>
            <p:spPr>
              <a:xfrm rot="5400000">
                <a:off x="3545886" y="3302986"/>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0" name="Соединительная линия уступом 359"/>
              <p:cNvCxnSpPr>
                <a:stCxn id="356" idx="1"/>
              </p:cNvCxnSpPr>
              <p:nvPr/>
            </p:nvCxnSpPr>
            <p:spPr>
              <a:xfrm rot="10800000">
                <a:off x="3419872" y="3140968"/>
                <a:ext cx="72008" cy="36004"/>
              </a:xfrm>
              <a:prstGeom prst="bentConnector3">
                <a:avLst>
                  <a:gd name="adj1"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51" name="Прямоугольник 350"/>
            <p:cNvSpPr/>
            <p:nvPr/>
          </p:nvSpPr>
          <p:spPr>
            <a:xfrm>
              <a:off x="6607564" y="2505974"/>
              <a:ext cx="216024" cy="2160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2" name="TextBox 351"/>
            <p:cNvSpPr txBox="1"/>
            <p:nvPr/>
          </p:nvSpPr>
          <p:spPr>
            <a:xfrm>
              <a:off x="6872529" y="1251641"/>
              <a:ext cx="1132041" cy="246221"/>
            </a:xfrm>
            <a:prstGeom prst="rect">
              <a:avLst/>
            </a:prstGeom>
            <a:noFill/>
          </p:spPr>
          <p:txBody>
            <a:bodyPr wrap="none" rtlCol="0">
              <a:spAutoFit/>
            </a:bodyPr>
            <a:lstStyle/>
            <a:p>
              <a:r>
                <a:rPr lang="en-US" sz="1000" b="1" dirty="0" smtClean="0"/>
                <a:t>=  Photosensitizer</a:t>
              </a:r>
              <a:endParaRPr lang="ru-RU" sz="1000" b="1" dirty="0"/>
            </a:p>
          </p:txBody>
        </p:sp>
        <p:sp>
          <p:nvSpPr>
            <p:cNvPr id="353" name="TextBox 352"/>
            <p:cNvSpPr txBox="1"/>
            <p:nvPr/>
          </p:nvSpPr>
          <p:spPr>
            <a:xfrm>
              <a:off x="6873724" y="1641878"/>
              <a:ext cx="2191626" cy="246221"/>
            </a:xfrm>
            <a:prstGeom prst="rect">
              <a:avLst/>
            </a:prstGeom>
            <a:noFill/>
          </p:spPr>
          <p:txBody>
            <a:bodyPr wrap="none" rtlCol="0">
              <a:spAutoFit/>
            </a:bodyPr>
            <a:lstStyle/>
            <a:p>
              <a:r>
                <a:rPr lang="en-US" sz="1000" b="1" dirty="0" smtClean="0"/>
                <a:t>=  Photosensitizer-surfactant complex</a:t>
              </a:r>
              <a:endParaRPr lang="ru-RU" sz="1000" b="1" dirty="0"/>
            </a:p>
          </p:txBody>
        </p:sp>
        <p:sp>
          <p:nvSpPr>
            <p:cNvPr id="354" name="TextBox 353"/>
            <p:cNvSpPr txBox="1"/>
            <p:nvPr/>
          </p:nvSpPr>
          <p:spPr>
            <a:xfrm>
              <a:off x="6873724" y="2060848"/>
              <a:ext cx="1217000" cy="246221"/>
            </a:xfrm>
            <a:prstGeom prst="rect">
              <a:avLst/>
            </a:prstGeom>
            <a:noFill/>
          </p:spPr>
          <p:txBody>
            <a:bodyPr wrap="none" rtlCol="0">
              <a:spAutoFit/>
            </a:bodyPr>
            <a:lstStyle/>
            <a:p>
              <a:r>
                <a:rPr lang="en-US" sz="1000" b="1" dirty="0" smtClean="0"/>
                <a:t>=  Emulsion droplet</a:t>
              </a:r>
              <a:endParaRPr lang="ru-RU" sz="1000" b="1" dirty="0"/>
            </a:p>
          </p:txBody>
        </p:sp>
        <p:sp>
          <p:nvSpPr>
            <p:cNvPr id="355" name="TextBox 354"/>
            <p:cNvSpPr txBox="1"/>
            <p:nvPr/>
          </p:nvSpPr>
          <p:spPr>
            <a:xfrm>
              <a:off x="6873724" y="2475777"/>
              <a:ext cx="1119217" cy="246221"/>
            </a:xfrm>
            <a:prstGeom prst="rect">
              <a:avLst/>
            </a:prstGeom>
            <a:noFill/>
          </p:spPr>
          <p:txBody>
            <a:bodyPr wrap="none" rtlCol="0">
              <a:spAutoFit/>
            </a:bodyPr>
            <a:lstStyle/>
            <a:p>
              <a:r>
                <a:rPr lang="en-US" sz="1000" b="1" dirty="0" smtClean="0"/>
                <a:t>=  Aqueous phase</a:t>
              </a:r>
              <a:endParaRPr lang="ru-RU" sz="1000" b="1" dirty="0"/>
            </a:p>
          </p:txBody>
        </p:sp>
      </p:grpSp>
    </p:spTree>
    <p:extLst>
      <p:ext uri="{BB962C8B-B14F-4D97-AF65-F5344CB8AC3E}">
        <p14:creationId xmlns:p14="http://schemas.microsoft.com/office/powerpoint/2010/main" xmlns=""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F4E4F2F-1E55-44A4-8832-84E477F385C3}"/>
              </a:ext>
            </a:extLst>
          </p:cNvPr>
          <p:cNvSpPr txBox="1"/>
          <p:nvPr/>
        </p:nvSpPr>
        <p:spPr>
          <a:xfrm>
            <a:off x="609600" y="1285860"/>
            <a:ext cx="7924800" cy="5062924"/>
          </a:xfrm>
          <a:prstGeom prst="rect">
            <a:avLst/>
          </a:prstGeom>
          <a:noFill/>
        </p:spPr>
        <p:txBody>
          <a:bodyPr wrap="square" rtlCol="0">
            <a:spAutoFit/>
          </a:bodyPr>
          <a:lstStyle/>
          <a:p>
            <a:r>
              <a:rPr lang="fr-FR" sz="1700" b="1" dirty="0"/>
              <a:t>Abstract: </a:t>
            </a:r>
            <a:r>
              <a:rPr lang="en-US" sz="1700" dirty="0" err="1" smtClean="0"/>
              <a:t>Perfluorocarbon</a:t>
            </a:r>
            <a:r>
              <a:rPr lang="en-US" sz="1700" dirty="0" smtClean="0"/>
              <a:t>-based </a:t>
            </a:r>
            <a:r>
              <a:rPr lang="en-US" sz="1700" dirty="0" err="1" smtClean="0"/>
              <a:t>nanoemulsions</a:t>
            </a:r>
            <a:r>
              <a:rPr lang="en-US" sz="1700" dirty="0" smtClean="0"/>
              <a:t> (PFC-NEs) have been shown to be an effective tool for oxygen delivery in various therapeutic modalities, including photodynamic therapy (PDT) in cancer treatment. PFC droplets are able to transport and supply oxygen to hypoxic cells as well as enhance the singlet oxygen generation by the </a:t>
            </a:r>
            <a:r>
              <a:rPr lang="en-US" sz="1700" dirty="0" err="1" smtClean="0"/>
              <a:t>photosensitizer</a:t>
            </a:r>
            <a:r>
              <a:rPr lang="en-US" sz="1700" dirty="0" smtClean="0"/>
              <a:t> (PS), functions which make them a promising platform for PDT. To further enhance PDT efficacy, we synthesized PFC-NEs with </a:t>
            </a:r>
            <a:r>
              <a:rPr lang="en-US" sz="1700" dirty="0" err="1" smtClean="0"/>
              <a:t>fluorous</a:t>
            </a:r>
            <a:r>
              <a:rPr lang="en-US" sz="1700" dirty="0" smtClean="0"/>
              <a:t> PS that is soluble in the </a:t>
            </a:r>
            <a:r>
              <a:rPr lang="en-US" sz="1700" dirty="0" err="1" smtClean="0"/>
              <a:t>perfluorocarbon</a:t>
            </a:r>
            <a:r>
              <a:rPr lang="en-US" sz="1700" dirty="0" smtClean="0"/>
              <a:t> phase, creating a closer proximity of the PS to the dissolved oxygen in PFC. However, the </a:t>
            </a:r>
            <a:r>
              <a:rPr lang="en-US" sz="1700" dirty="0" err="1" smtClean="0"/>
              <a:t>fluorous</a:t>
            </a:r>
            <a:r>
              <a:rPr lang="en-US" sz="1700" dirty="0" smtClean="0"/>
              <a:t> PS used in this work had a high tendency to leak into the aqueous phase with a surfactant, leading to less than desirable encapsulation efficiency (EE%). Therefore, the main goal of this study is to develop a formulation to ensure high EE% of </a:t>
            </a:r>
            <a:r>
              <a:rPr lang="en-US" sz="1700" dirty="0" err="1" smtClean="0"/>
              <a:t>fluorous</a:t>
            </a:r>
            <a:r>
              <a:rPr lang="en-US" sz="1700" dirty="0" smtClean="0"/>
              <a:t> PS in PFC droplets. PFC-NEs were prepared by ultrasonic emulsification and were characterized using dynamic light scattering, UV-Vis and fluorescence spectroscopy. The optimization of the PFC-NE formulation did not significantly affect the </a:t>
            </a:r>
            <a:r>
              <a:rPr lang="en-US" sz="1700" dirty="0" err="1" smtClean="0"/>
              <a:t>nanoemulsion</a:t>
            </a:r>
            <a:r>
              <a:rPr lang="en-US" sz="1700" dirty="0" smtClean="0"/>
              <a:t> properties, such as hydrodynamic diameter, </a:t>
            </a:r>
            <a:r>
              <a:rPr lang="en-US" sz="1700" dirty="0" err="1" smtClean="0"/>
              <a:t>polydispersity</a:t>
            </a:r>
            <a:r>
              <a:rPr lang="en-US" sz="1700" dirty="0" smtClean="0"/>
              <a:t> index and colloidal stability, and successfully increased EE%, as well as improved dark </a:t>
            </a:r>
            <a:r>
              <a:rPr lang="en-US" sz="1700" dirty="0" err="1" smtClean="0"/>
              <a:t>cytotoxicity</a:t>
            </a:r>
            <a:r>
              <a:rPr lang="en-US" sz="1700" dirty="0" smtClean="0"/>
              <a:t> profile and enhanced </a:t>
            </a:r>
            <a:r>
              <a:rPr lang="en-US" sz="1700" dirty="0" err="1" smtClean="0"/>
              <a:t>photoinduced</a:t>
            </a:r>
            <a:r>
              <a:rPr lang="en-US" sz="1700" dirty="0" smtClean="0"/>
              <a:t> </a:t>
            </a:r>
            <a:r>
              <a:rPr lang="en-US" sz="1700" dirty="0" err="1" smtClean="0"/>
              <a:t>cytotoxicity</a:t>
            </a:r>
            <a:r>
              <a:rPr lang="en-US" sz="1700" dirty="0" smtClean="0"/>
              <a:t> of PFC-NE.</a:t>
            </a:r>
          </a:p>
          <a:p>
            <a:endParaRPr lang="en-US" sz="1700" dirty="0"/>
          </a:p>
          <a:p>
            <a:r>
              <a:rPr lang="fr-FR" sz="1700" b="1" dirty="0"/>
              <a:t>Keywords: </a:t>
            </a:r>
            <a:r>
              <a:rPr lang="fr-FR" sz="1700" dirty="0" smtClean="0"/>
              <a:t>drug formulation; encapsulation efficiency; nanoemulsion; perfluorocarbon; photodynamic therapy.</a:t>
            </a:r>
            <a:endParaRPr lang="fr-FR" sz="1700" b="1" dirty="0"/>
          </a:p>
        </p:txBody>
      </p:sp>
    </p:spTree>
    <p:extLst>
      <p:ext uri="{BB962C8B-B14F-4D97-AF65-F5344CB8AC3E}">
        <p14:creationId xmlns:p14="http://schemas.microsoft.com/office/powerpoint/2010/main" xmlns=""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smtClean="0"/>
              <a:t>Introduction</a:t>
            </a:r>
            <a:endParaRPr lang="fr-FR" sz="2400" b="1" dirty="0"/>
          </a:p>
        </p:txBody>
      </p:sp>
      <p:pic>
        <p:nvPicPr>
          <p:cNvPr id="4" name="Picture 2"/>
          <p:cNvPicPr>
            <a:picLocks noChangeAspect="1" noChangeArrowheads="1"/>
          </p:cNvPicPr>
          <p:nvPr/>
        </p:nvPicPr>
        <p:blipFill>
          <a:blip r:embed="rId3"/>
          <a:srcRect/>
          <a:stretch>
            <a:fillRect/>
          </a:stretch>
        </p:blipFill>
        <p:spPr bwMode="auto">
          <a:xfrm>
            <a:off x="4500626" y="1912947"/>
            <a:ext cx="4529791" cy="2873375"/>
          </a:xfrm>
          <a:prstGeom prst="rect">
            <a:avLst/>
          </a:prstGeom>
          <a:noFill/>
          <a:ln w="9525">
            <a:noFill/>
            <a:miter lim="800000"/>
            <a:headEnd/>
            <a:tailEnd/>
          </a:ln>
        </p:spPr>
      </p:pic>
      <p:sp>
        <p:nvSpPr>
          <p:cNvPr id="6" name="Title 1"/>
          <p:cNvSpPr txBox="1">
            <a:spLocks/>
          </p:cNvSpPr>
          <p:nvPr/>
        </p:nvSpPr>
        <p:spPr>
          <a:xfrm>
            <a:off x="142844" y="2285992"/>
            <a:ext cx="4266379" cy="3655315"/>
          </a:xfrm>
          <a:prstGeom prst="rect">
            <a:avLst/>
          </a:prstGeom>
        </p:spPr>
        <p:txBody>
          <a:bodyPr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effectLst/>
                <a:uLnTx/>
                <a:uFillTx/>
                <a:ea typeface="Arial" charset="0"/>
                <a:cs typeface="Arial" charset="0"/>
              </a:rPr>
              <a:t>Photodynamic therapy</a:t>
            </a:r>
            <a:r>
              <a:rPr kumimoji="0" lang="en-US" b="1" i="0" u="none" strike="noStrike" kern="1200" cap="none" spc="0" normalizeH="0" noProof="0" dirty="0" smtClean="0">
                <a:ln>
                  <a:noFill/>
                </a:ln>
                <a:effectLst/>
                <a:uLnTx/>
                <a:uFillTx/>
                <a:ea typeface="Arial" charset="0"/>
                <a:cs typeface="Arial" charset="0"/>
              </a:rPr>
              <a:t> </a:t>
            </a:r>
            <a:r>
              <a:rPr kumimoji="0" lang="ru-RU" b="0" i="0" u="none" strike="noStrike" kern="1200" cap="none" spc="0" normalizeH="0" baseline="0" noProof="0" dirty="0" smtClean="0">
                <a:ln>
                  <a:noFill/>
                </a:ln>
                <a:effectLst/>
                <a:uLnTx/>
                <a:uFillTx/>
                <a:ea typeface="Arial" charset="0"/>
                <a:cs typeface="Arial" charset="0"/>
              </a:rPr>
              <a:t>(</a:t>
            </a:r>
            <a:r>
              <a:rPr kumimoji="0" lang="en-US" b="0" i="0" u="none" strike="noStrike" kern="1200" cap="none" spc="0" normalizeH="0" baseline="0" noProof="0" dirty="0" smtClean="0">
                <a:ln>
                  <a:noFill/>
                </a:ln>
                <a:effectLst/>
                <a:uLnTx/>
                <a:uFillTx/>
                <a:ea typeface="Arial" charset="0"/>
                <a:cs typeface="Arial" charset="0"/>
              </a:rPr>
              <a:t>PDT</a:t>
            </a:r>
            <a:r>
              <a:rPr kumimoji="0" lang="ru-RU" b="0" i="0" u="none" strike="noStrike" kern="1200" cap="none" spc="0" normalizeH="0" baseline="0" noProof="0" dirty="0" smtClean="0">
                <a:ln>
                  <a:noFill/>
                </a:ln>
                <a:effectLst/>
                <a:uLnTx/>
                <a:uFillTx/>
                <a:ea typeface="Arial" charset="0"/>
                <a:cs typeface="Arial" charset="0"/>
              </a:rPr>
              <a:t>)</a:t>
            </a:r>
            <a:r>
              <a:rPr lang="en-US" dirty="0" smtClean="0">
                <a:ea typeface="Arial" charset="0"/>
                <a:cs typeface="Arial" charset="0"/>
              </a:rPr>
              <a:t> is a minimally invasive method of cancer treatment</a:t>
            </a:r>
            <a:r>
              <a:rPr kumimoji="0" lang="ru-RU" b="0" i="0" u="none" strike="noStrike" kern="1200" cap="none" spc="0" normalizeH="0" baseline="0" noProof="0" dirty="0" smtClean="0">
                <a:ln>
                  <a:noFill/>
                </a:ln>
                <a:effectLst/>
                <a:uLnTx/>
                <a:uFillTx/>
                <a:ea typeface="Arial" charset="0"/>
                <a:cs typeface="Arial" charset="0"/>
              </a:rPr>
              <a:t/>
            </a:r>
            <a:br>
              <a:rPr kumimoji="0" lang="ru-RU" b="0" i="0" u="none" strike="noStrike" kern="1200" cap="none" spc="0" normalizeH="0" baseline="0" noProof="0" dirty="0" smtClean="0">
                <a:ln>
                  <a:noFill/>
                </a:ln>
                <a:effectLst/>
                <a:uLnTx/>
                <a:uFillTx/>
                <a:ea typeface="Arial" charset="0"/>
                <a:cs typeface="Arial" charset="0"/>
              </a:rPr>
            </a:br>
            <a:r>
              <a:rPr kumimoji="0" lang="ru-RU" b="0" i="0" u="none" strike="noStrike" kern="1200" cap="none" spc="0" normalizeH="0" baseline="0" noProof="0" dirty="0" smtClean="0">
                <a:ln>
                  <a:noFill/>
                </a:ln>
                <a:effectLst/>
                <a:uLnTx/>
                <a:uFillTx/>
                <a:ea typeface="Arial" charset="0"/>
                <a:cs typeface="Arial" charset="0"/>
              </a:rPr>
              <a:t/>
            </a:r>
            <a:br>
              <a:rPr kumimoji="0" lang="ru-RU" b="0" i="0" u="none" strike="noStrike" kern="1200" cap="none" spc="0" normalizeH="0" baseline="0" noProof="0" dirty="0" smtClean="0">
                <a:ln>
                  <a:noFill/>
                </a:ln>
                <a:effectLst/>
                <a:uLnTx/>
                <a:uFillTx/>
                <a:ea typeface="Arial" charset="0"/>
                <a:cs typeface="Arial" charset="0"/>
              </a:rPr>
            </a:br>
            <a:r>
              <a:rPr lang="en-US" dirty="0" smtClean="0">
                <a:ea typeface="Arial" charset="0"/>
                <a:cs typeface="Arial" charset="0"/>
              </a:rPr>
              <a:t>Photodynamic processes are mostly </a:t>
            </a:r>
            <a:r>
              <a:rPr lang="en-US" b="1" dirty="0" smtClean="0">
                <a:ea typeface="Arial" charset="0"/>
                <a:cs typeface="Arial" charset="0"/>
              </a:rPr>
              <a:t>oxygen</a:t>
            </a:r>
            <a:r>
              <a:rPr lang="en-US" dirty="0" smtClean="0">
                <a:ea typeface="Arial" charset="0"/>
                <a:cs typeface="Arial" charset="0"/>
              </a:rPr>
              <a:t>-dependent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none" spc="0" normalizeH="0" baseline="0" noProof="0" dirty="0" smtClean="0">
                <a:ln>
                  <a:noFill/>
                </a:ln>
                <a:effectLst/>
                <a:uLnTx/>
                <a:uFillTx/>
                <a:ea typeface="Arial" charset="0"/>
                <a:cs typeface="Arial" charset="0"/>
              </a:rPr>
              <a:t/>
            </a:r>
            <a:br>
              <a:rPr kumimoji="0" lang="ru-RU" b="1" i="0" u="none" strike="noStrike" kern="1200" cap="none" spc="0" normalizeH="0" baseline="0" noProof="0" dirty="0" smtClean="0">
                <a:ln>
                  <a:noFill/>
                </a:ln>
                <a:effectLst/>
                <a:uLnTx/>
                <a:uFillTx/>
                <a:ea typeface="Arial" charset="0"/>
                <a:cs typeface="Arial" charset="0"/>
              </a:rPr>
            </a:br>
            <a:r>
              <a:rPr kumimoji="0" lang="en-US" b="1" i="0" u="none" strike="noStrike" kern="1200" cap="none" spc="0" normalizeH="0" baseline="0" noProof="0" dirty="0" smtClean="0">
                <a:ln>
                  <a:noFill/>
                </a:ln>
                <a:effectLst/>
                <a:uLnTx/>
                <a:uFillTx/>
                <a:ea typeface="Arial" charset="0"/>
                <a:cs typeface="Arial" charset="0"/>
              </a:rPr>
              <a:t>Hypoxia</a:t>
            </a:r>
            <a:r>
              <a:rPr kumimoji="0" lang="en-US" b="1" i="0" u="none" strike="noStrike" kern="1200" cap="none" spc="0" normalizeH="0" noProof="0" dirty="0" smtClean="0">
                <a:ln>
                  <a:noFill/>
                </a:ln>
                <a:effectLst/>
                <a:uLnTx/>
                <a:uFillTx/>
                <a:ea typeface="Arial" charset="0"/>
                <a:cs typeface="Arial" charset="0"/>
              </a:rPr>
              <a:t> </a:t>
            </a:r>
            <a:r>
              <a:rPr lang="en-US" dirty="0" smtClean="0">
                <a:ea typeface="Arial" charset="0"/>
                <a:cs typeface="Arial" charset="0"/>
              </a:rPr>
              <a:t>leads to tumor progression and resistance to oxygen-dependent therapies (radiotherapy, PDT)</a:t>
            </a:r>
            <a:r>
              <a:rPr kumimoji="0" lang="ru-RU" b="0" i="0" u="none" strike="noStrike" kern="1200" cap="none" spc="0" normalizeH="0" baseline="0" noProof="0" dirty="0" smtClean="0">
                <a:ln>
                  <a:noFill/>
                </a:ln>
                <a:effectLst/>
                <a:uLnTx/>
                <a:uFillTx/>
                <a:ea typeface="Arial" charset="0"/>
                <a:cs typeface="Arial" charset="0"/>
              </a:rPr>
              <a:t> </a:t>
            </a:r>
            <a:br>
              <a:rPr kumimoji="0" lang="ru-RU" b="0" i="0" u="none" strike="noStrike" kern="1200" cap="none" spc="0" normalizeH="0" baseline="0" noProof="0" dirty="0" smtClean="0">
                <a:ln>
                  <a:noFill/>
                </a:ln>
                <a:effectLst/>
                <a:uLnTx/>
                <a:uFillTx/>
                <a:ea typeface="Arial" charset="0"/>
                <a:cs typeface="Arial" charset="0"/>
              </a:rPr>
            </a:br>
            <a:r>
              <a:rPr kumimoji="0" lang="ru-RU" b="0" i="0" u="none" strike="noStrike" kern="1200" cap="none" spc="0" normalizeH="0" baseline="0" noProof="0" dirty="0" smtClean="0">
                <a:ln>
                  <a:noFill/>
                </a:ln>
                <a:effectLst/>
                <a:uLnTx/>
                <a:uFillTx/>
                <a:ea typeface="Arial" charset="0"/>
                <a:cs typeface="Arial" charset="0"/>
              </a:rPr>
              <a:t/>
            </a:r>
            <a:br>
              <a:rPr kumimoji="0" lang="ru-RU" b="0" i="0" u="none" strike="noStrike" kern="1200" cap="none" spc="0" normalizeH="0" baseline="0" noProof="0" dirty="0" smtClean="0">
                <a:ln>
                  <a:noFill/>
                </a:ln>
                <a:effectLst/>
                <a:uLnTx/>
                <a:uFillTx/>
                <a:ea typeface="Arial" charset="0"/>
                <a:cs typeface="Arial" charset="0"/>
              </a:rPr>
            </a:br>
            <a:r>
              <a:rPr kumimoji="0" lang="en-US" b="1" i="0" u="none" strike="noStrike" kern="1200" cap="none" spc="0" normalizeH="0" baseline="0" noProof="0" dirty="0" err="1" smtClean="0">
                <a:ln>
                  <a:noFill/>
                </a:ln>
                <a:effectLst/>
                <a:uLnTx/>
                <a:uFillTx/>
                <a:ea typeface="Arial" charset="0"/>
                <a:cs typeface="Arial" charset="0"/>
              </a:rPr>
              <a:t>Perfluorocarbons</a:t>
            </a:r>
            <a:r>
              <a:rPr kumimoji="0" lang="en-US" b="0" i="0" u="none" strike="noStrike" kern="1200" cap="none" spc="0" normalizeH="0" baseline="0" noProof="0" dirty="0" smtClean="0">
                <a:ln>
                  <a:noFill/>
                </a:ln>
                <a:effectLst/>
                <a:uLnTx/>
                <a:uFillTx/>
                <a:ea typeface="Arial" charset="0"/>
                <a:cs typeface="Arial" charset="0"/>
              </a:rPr>
              <a:t> are able to dissolve 20-</a:t>
            </a:r>
            <a:r>
              <a:rPr kumimoji="0" lang="en-US" b="0" i="0" u="none" strike="noStrike" kern="1200" cap="none" spc="0" normalizeH="0" noProof="0" dirty="0" smtClean="0">
                <a:ln>
                  <a:noFill/>
                </a:ln>
                <a:effectLst/>
                <a:uLnTx/>
                <a:uFillTx/>
                <a:ea typeface="Arial" charset="0"/>
                <a:cs typeface="Arial" charset="0"/>
              </a:rPr>
              <a:t> to 40-fold larger amounts of oxygen compared to water and temporarily alleviate hypoxia </a:t>
            </a:r>
            <a:r>
              <a:rPr kumimoji="0" lang="ru-RU" b="0" i="0" u="none" strike="noStrike" kern="1200" cap="none" spc="0" normalizeH="0" baseline="0" noProof="0" dirty="0" smtClean="0">
                <a:ln>
                  <a:noFill/>
                </a:ln>
                <a:effectLst/>
                <a:uLnTx/>
                <a:uFillTx/>
                <a:ea typeface="Arial" charset="0"/>
                <a:cs typeface="Arial" charset="0"/>
              </a:rPr>
              <a:t/>
            </a:r>
            <a:br>
              <a:rPr kumimoji="0" lang="ru-RU" b="0" i="0" u="none" strike="noStrike" kern="1200" cap="none" spc="0" normalizeH="0" baseline="0" noProof="0" dirty="0" smtClean="0">
                <a:ln>
                  <a:noFill/>
                </a:ln>
                <a:effectLst/>
                <a:uLnTx/>
                <a:uFillTx/>
                <a:ea typeface="Arial" charset="0"/>
                <a:cs typeface="Arial" charset="0"/>
              </a:rPr>
            </a:br>
            <a:r>
              <a:rPr kumimoji="0" lang="ru-RU" b="0" i="0" u="none" strike="noStrike" kern="1200" cap="none" spc="0" normalizeH="0" baseline="0" noProof="0" dirty="0" smtClean="0">
                <a:ln>
                  <a:noFill/>
                </a:ln>
                <a:effectLst/>
                <a:uLnTx/>
                <a:uFillTx/>
                <a:ea typeface="Arial" charset="0"/>
                <a:cs typeface="Arial" charset="0"/>
              </a:rPr>
              <a:t/>
            </a:r>
            <a:br>
              <a:rPr kumimoji="0" lang="ru-RU" b="0" i="0" u="none" strike="noStrike" kern="1200" cap="none" spc="0" normalizeH="0" baseline="0" noProof="0" dirty="0" smtClean="0">
                <a:ln>
                  <a:noFill/>
                </a:ln>
                <a:effectLst/>
                <a:uLnTx/>
                <a:uFillTx/>
                <a:ea typeface="Arial" charset="0"/>
                <a:cs typeface="Arial" charset="0"/>
              </a:rPr>
            </a:br>
            <a:endParaRPr kumimoji="0" lang="ru-RU" b="1" i="0" u="none" strike="noStrike" kern="1200" cap="none" spc="0" normalizeH="0" baseline="0" noProof="0" dirty="0">
              <a:ln>
                <a:noFill/>
              </a:ln>
              <a:effectLst/>
              <a:uLnTx/>
              <a:uFillTx/>
              <a:ea typeface="Arial" charset="0"/>
              <a:cs typeface="Arial" charset="0"/>
            </a:endParaRPr>
          </a:p>
        </p:txBody>
      </p:sp>
      <p:sp>
        <p:nvSpPr>
          <p:cNvPr id="8" name="Прямоугольник 7"/>
          <p:cNvSpPr/>
          <p:nvPr/>
        </p:nvSpPr>
        <p:spPr>
          <a:xfrm>
            <a:off x="4500594" y="4857760"/>
            <a:ext cx="4572000" cy="1742015"/>
          </a:xfrm>
          <a:prstGeom prst="rect">
            <a:avLst/>
          </a:prstGeom>
        </p:spPr>
        <p:txBody>
          <a:bodyPr>
            <a:spAutoFit/>
          </a:bodyPr>
          <a:lstStyle/>
          <a:p>
            <a:pPr algn="ctr">
              <a:spcBef>
                <a:spcPct val="20000"/>
              </a:spcBef>
              <a:defRPr/>
            </a:pPr>
            <a:r>
              <a:rPr lang="en-US" sz="1600" b="1" dirty="0" smtClean="0"/>
              <a:t>The mechanisms of PDT</a:t>
            </a:r>
          </a:p>
          <a:p>
            <a:pPr algn="ctr">
              <a:spcBef>
                <a:spcPct val="20000"/>
              </a:spcBef>
              <a:defRPr/>
            </a:pPr>
            <a:endParaRPr lang="en-US" sz="1200" b="1" dirty="0" smtClean="0"/>
          </a:p>
          <a:p>
            <a:pPr algn="just">
              <a:spcBef>
                <a:spcPct val="20000"/>
              </a:spcBef>
              <a:defRPr/>
            </a:pPr>
            <a:r>
              <a:rPr lang="en-US" sz="1200" i="1" dirty="0" smtClean="0"/>
              <a:t>Source</a:t>
            </a:r>
            <a:r>
              <a:rPr lang="ru-RU" sz="1200" i="1" dirty="0" smtClean="0"/>
              <a:t>: </a:t>
            </a:r>
            <a:r>
              <a:rPr lang="en-US" sz="1200" i="1" dirty="0" smtClean="0"/>
              <a:t>Denis, T. G.; Aziz, K.; </a:t>
            </a:r>
            <a:r>
              <a:rPr lang="en-US" sz="1200" i="1" dirty="0" err="1" smtClean="0"/>
              <a:t>Waheed</a:t>
            </a:r>
            <a:r>
              <a:rPr lang="en-US" sz="1200" i="1" dirty="0" smtClean="0"/>
              <a:t>, A. A.; Huang, Y.-Y.; Sharma, S. K.; </a:t>
            </a:r>
            <a:r>
              <a:rPr lang="en-US" sz="1200" i="1" dirty="0" err="1" smtClean="0"/>
              <a:t>Mroz</a:t>
            </a:r>
            <a:r>
              <a:rPr lang="en-US" sz="1200" i="1" dirty="0" smtClean="0"/>
              <a:t>, P.; Hamblin, M. R. Combination approaches to potentiate immune response after photodynamic therapy for cancer. Photochemical &amp; </a:t>
            </a:r>
            <a:r>
              <a:rPr lang="en-US" sz="1200" i="1" dirty="0" err="1" smtClean="0"/>
              <a:t>Photobiological</a:t>
            </a:r>
            <a:r>
              <a:rPr lang="en-US" sz="1200" i="1" dirty="0" smtClean="0"/>
              <a:t> Sciences </a:t>
            </a:r>
            <a:r>
              <a:rPr lang="en-US" sz="1200" b="1" i="1" dirty="0" smtClean="0"/>
              <a:t>2011</a:t>
            </a:r>
            <a:r>
              <a:rPr lang="en-US" sz="1200" i="1" dirty="0" smtClean="0"/>
              <a:t>, 10, 792–801. https://doi.org/10.1039/c0pp00326c</a:t>
            </a:r>
          </a:p>
          <a:p>
            <a:pPr lvl="0" algn="just">
              <a:spcBef>
                <a:spcPct val="20000"/>
              </a:spcBef>
              <a:defRPr/>
            </a:pPr>
            <a:endParaRPr lang="en-US" sz="1200" i="1" dirty="0">
              <a:latin typeface="Arial" charset="0"/>
              <a:ea typeface="Arial" charset="0"/>
              <a:cs typeface="Arial" charset="0"/>
            </a:endParaRPr>
          </a:p>
        </p:txBody>
      </p:sp>
      <p:cxnSp>
        <p:nvCxnSpPr>
          <p:cNvPr id="10" name="Прямая соединительная линия 9"/>
          <p:cNvCxnSpPr/>
          <p:nvPr/>
        </p:nvCxnSpPr>
        <p:spPr>
          <a:xfrm rot="5400000">
            <a:off x="2321306" y="4178702"/>
            <a:ext cx="4357718" cy="79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600200"/>
            <a:ext cx="7848600" cy="830997"/>
          </a:xfrm>
          <a:prstGeom prst="rect">
            <a:avLst/>
          </a:prstGeom>
          <a:noFill/>
        </p:spPr>
        <p:txBody>
          <a:bodyPr wrap="square" rtlCol="0">
            <a:spAutoFit/>
          </a:bodyPr>
          <a:lstStyle/>
          <a:p>
            <a:r>
              <a:rPr lang="fr-FR" sz="2400" b="1" dirty="0" smtClean="0"/>
              <a:t>Previous work: </a:t>
            </a:r>
            <a:r>
              <a:rPr lang="fr-FR" sz="2400" dirty="0" smtClean="0"/>
              <a:t>Synthesis of Fluorous Photosensitizers and Preparation of Perfluorocarbon Nanoemulsions</a:t>
            </a:r>
            <a:endParaRPr lang="fr-FR" sz="2400" dirty="0"/>
          </a:p>
        </p:txBody>
      </p:sp>
      <p:grpSp>
        <p:nvGrpSpPr>
          <p:cNvPr id="37" name="Группа 36"/>
          <p:cNvGrpSpPr/>
          <p:nvPr/>
        </p:nvGrpSpPr>
        <p:grpSpPr>
          <a:xfrm>
            <a:off x="2428860" y="4273874"/>
            <a:ext cx="4786346" cy="1941208"/>
            <a:chOff x="2547157" y="3015865"/>
            <a:chExt cx="4786346" cy="1941208"/>
          </a:xfrm>
        </p:grpSpPr>
        <p:sp>
          <p:nvSpPr>
            <p:cNvPr id="9" name="Овал 8"/>
            <p:cNvSpPr/>
            <p:nvPr/>
          </p:nvSpPr>
          <p:spPr>
            <a:xfrm>
              <a:off x="3669263" y="3180550"/>
              <a:ext cx="1795833" cy="1776523"/>
            </a:xfrm>
            <a:prstGeom prst="ellipse">
              <a:avLst/>
            </a:prstGeom>
            <a:solidFill>
              <a:schemeClr val="accent3">
                <a:lumMod val="60000"/>
                <a:lumOff val="4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p>
          </p:txBody>
        </p:sp>
        <p:sp>
          <p:nvSpPr>
            <p:cNvPr id="11" name="4-конечная звезда 10"/>
            <p:cNvSpPr/>
            <p:nvPr/>
          </p:nvSpPr>
          <p:spPr>
            <a:xfrm rot="21132073">
              <a:off x="4499069" y="4211274"/>
              <a:ext cx="516302" cy="516302"/>
            </a:xfrm>
            <a:prstGeom prst="star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13" name="4-конечная звезда 12"/>
            <p:cNvSpPr/>
            <p:nvPr/>
          </p:nvSpPr>
          <p:spPr>
            <a:xfrm rot="20392350">
              <a:off x="4641420" y="3489618"/>
              <a:ext cx="516303" cy="516303"/>
            </a:xfrm>
            <a:prstGeom prst="star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14" name="4-конечная звезда 13"/>
            <p:cNvSpPr/>
            <p:nvPr/>
          </p:nvSpPr>
          <p:spPr>
            <a:xfrm rot="19921262">
              <a:off x="3879429" y="3915190"/>
              <a:ext cx="516304" cy="516304"/>
            </a:xfrm>
            <a:prstGeom prst="star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cxnSp>
          <p:nvCxnSpPr>
            <p:cNvPr id="15" name="Соединительная линия уступом 14"/>
            <p:cNvCxnSpPr>
              <a:stCxn id="11" idx="0"/>
            </p:cNvCxnSpPr>
            <p:nvPr/>
          </p:nvCxnSpPr>
          <p:spPr>
            <a:xfrm rot="5400000" flipH="1" flipV="1">
              <a:off x="4656586" y="4078000"/>
              <a:ext cx="201266" cy="70059"/>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a:stCxn id="11" idx="3"/>
            </p:cNvCxnSpPr>
            <p:nvPr/>
          </p:nvCxnSpPr>
          <p:spPr>
            <a:xfrm>
              <a:off x="5012983" y="4434395"/>
              <a:ext cx="222917" cy="70061"/>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stCxn id="11" idx="2"/>
            </p:cNvCxnSpPr>
            <p:nvPr/>
          </p:nvCxnSpPr>
          <p:spPr>
            <a:xfrm rot="5400000">
              <a:off x="4681540" y="4766042"/>
              <a:ext cx="151565" cy="69857"/>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Соединительная линия уступом 17"/>
            <p:cNvCxnSpPr>
              <a:stCxn id="11" idx="1"/>
            </p:cNvCxnSpPr>
            <p:nvPr/>
          </p:nvCxnSpPr>
          <p:spPr>
            <a:xfrm rot="10800000">
              <a:off x="4321503" y="4434395"/>
              <a:ext cx="179955" cy="70060"/>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13" idx="0"/>
            </p:cNvCxnSpPr>
            <p:nvPr/>
          </p:nvCxnSpPr>
          <p:spPr>
            <a:xfrm rot="5400000" flipH="1" flipV="1">
              <a:off x="4749288" y="3361558"/>
              <a:ext cx="205277" cy="82375"/>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Соединительная линия уступом 19"/>
            <p:cNvCxnSpPr>
              <a:stCxn id="13" idx="3"/>
            </p:cNvCxnSpPr>
            <p:nvPr/>
          </p:nvCxnSpPr>
          <p:spPr>
            <a:xfrm>
              <a:off x="5141958" y="3658937"/>
              <a:ext cx="194804" cy="50186"/>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stCxn id="13" idx="2"/>
            </p:cNvCxnSpPr>
            <p:nvPr/>
          </p:nvCxnSpPr>
          <p:spPr>
            <a:xfrm rot="5400000">
              <a:off x="4838736" y="4044536"/>
              <a:ext cx="204050" cy="95289"/>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stCxn id="13" idx="1"/>
            </p:cNvCxnSpPr>
            <p:nvPr/>
          </p:nvCxnSpPr>
          <p:spPr>
            <a:xfrm rot="10800000">
              <a:off x="4466426" y="3769325"/>
              <a:ext cx="190761" cy="67279"/>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14" idx="0"/>
            </p:cNvCxnSpPr>
            <p:nvPr/>
          </p:nvCxnSpPr>
          <p:spPr>
            <a:xfrm rot="5400000" flipH="1" flipV="1">
              <a:off x="3966352" y="3803871"/>
              <a:ext cx="191610" cy="91375"/>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a:stCxn id="14" idx="3"/>
            </p:cNvCxnSpPr>
            <p:nvPr/>
          </p:nvCxnSpPr>
          <p:spPr>
            <a:xfrm>
              <a:off x="4365560" y="4052231"/>
              <a:ext cx="203551" cy="91372"/>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stCxn id="14" idx="2"/>
            </p:cNvCxnSpPr>
            <p:nvPr/>
          </p:nvCxnSpPr>
          <p:spPr>
            <a:xfrm rot="5400000">
              <a:off x="4122818" y="4453849"/>
              <a:ext cx="188403" cy="83346"/>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a:stCxn id="14" idx="1"/>
            </p:cNvCxnSpPr>
            <p:nvPr/>
          </p:nvCxnSpPr>
          <p:spPr>
            <a:xfrm rot="10800000">
              <a:off x="3718004" y="4204383"/>
              <a:ext cx="191599" cy="90071"/>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Молния 26"/>
            <p:cNvSpPr/>
            <p:nvPr/>
          </p:nvSpPr>
          <p:spPr>
            <a:xfrm rot="21210525">
              <a:off x="2955638" y="3206706"/>
              <a:ext cx="927847" cy="957776"/>
            </a:xfrm>
            <a:prstGeom prst="lightningBolt">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28" name="Молния 27"/>
            <p:cNvSpPr/>
            <p:nvPr/>
          </p:nvSpPr>
          <p:spPr>
            <a:xfrm rot="16015079">
              <a:off x="5314582" y="3218609"/>
              <a:ext cx="858166" cy="981029"/>
            </a:xfrm>
            <a:prstGeom prst="lightningBolt">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29" name="TextBox 28"/>
            <p:cNvSpPr txBox="1"/>
            <p:nvPr/>
          </p:nvSpPr>
          <p:spPr>
            <a:xfrm>
              <a:off x="5000680" y="3955140"/>
              <a:ext cx="388843" cy="261610"/>
            </a:xfrm>
            <a:prstGeom prst="rect">
              <a:avLst/>
            </a:prstGeom>
            <a:noFill/>
          </p:spPr>
          <p:txBody>
            <a:bodyPr wrap="square" rtlCol="0">
              <a:spAutoFit/>
            </a:bodyPr>
            <a:lstStyle/>
            <a:p>
              <a:r>
                <a:rPr lang="en-US" sz="1100" b="1" baseline="30000" dirty="0" smtClean="0">
                  <a:solidFill>
                    <a:srgbClr val="0070C0"/>
                  </a:solidFill>
                </a:rPr>
                <a:t>1</a:t>
              </a:r>
              <a:r>
                <a:rPr lang="ru-RU" sz="1100" b="1" dirty="0" smtClean="0">
                  <a:solidFill>
                    <a:srgbClr val="0070C0"/>
                  </a:solidFill>
                </a:rPr>
                <a:t>О</a:t>
              </a:r>
              <a:r>
                <a:rPr lang="ru-RU" sz="1100" b="1" baseline="-25000" dirty="0" smtClean="0">
                  <a:solidFill>
                    <a:srgbClr val="0070C0"/>
                  </a:solidFill>
                </a:rPr>
                <a:t>2</a:t>
              </a:r>
              <a:endParaRPr lang="ru-RU" sz="1100" b="1" baseline="-25000" dirty="0">
                <a:solidFill>
                  <a:srgbClr val="0070C0"/>
                </a:solidFill>
              </a:endParaRPr>
            </a:p>
          </p:txBody>
        </p:sp>
        <p:sp>
          <p:nvSpPr>
            <p:cNvPr id="30" name="TextBox 29"/>
            <p:cNvSpPr txBox="1"/>
            <p:nvPr/>
          </p:nvSpPr>
          <p:spPr>
            <a:xfrm>
              <a:off x="4258693" y="4574743"/>
              <a:ext cx="398494" cy="261610"/>
            </a:xfrm>
            <a:prstGeom prst="rect">
              <a:avLst/>
            </a:prstGeom>
            <a:noFill/>
          </p:spPr>
          <p:txBody>
            <a:bodyPr wrap="square" rtlCol="0">
              <a:spAutoFit/>
            </a:bodyPr>
            <a:lstStyle/>
            <a:p>
              <a:r>
                <a:rPr lang="en-US" sz="1100" b="1" baseline="30000" dirty="0" smtClean="0">
                  <a:solidFill>
                    <a:srgbClr val="0070C0"/>
                  </a:solidFill>
                </a:rPr>
                <a:t>1</a:t>
              </a:r>
              <a:r>
                <a:rPr lang="ru-RU" sz="1100" b="1" dirty="0" smtClean="0">
                  <a:solidFill>
                    <a:srgbClr val="0070C0"/>
                  </a:solidFill>
                </a:rPr>
                <a:t>О</a:t>
              </a:r>
              <a:r>
                <a:rPr lang="ru-RU" sz="1100" b="1" baseline="-25000" dirty="0" smtClean="0">
                  <a:solidFill>
                    <a:srgbClr val="0070C0"/>
                  </a:solidFill>
                </a:rPr>
                <a:t>2</a:t>
              </a:r>
              <a:endParaRPr lang="ru-RU" sz="1100" b="1" baseline="30000" dirty="0">
                <a:solidFill>
                  <a:srgbClr val="0070C0"/>
                </a:solidFill>
              </a:endParaRPr>
            </a:p>
          </p:txBody>
        </p:sp>
        <p:sp>
          <p:nvSpPr>
            <p:cNvPr id="31" name="TextBox 30"/>
            <p:cNvSpPr txBox="1"/>
            <p:nvPr/>
          </p:nvSpPr>
          <p:spPr>
            <a:xfrm>
              <a:off x="4443842" y="3301134"/>
              <a:ext cx="426690" cy="261610"/>
            </a:xfrm>
            <a:prstGeom prst="rect">
              <a:avLst/>
            </a:prstGeom>
            <a:noFill/>
          </p:spPr>
          <p:txBody>
            <a:bodyPr wrap="square" rtlCol="0">
              <a:spAutoFit/>
            </a:bodyPr>
            <a:lstStyle/>
            <a:p>
              <a:r>
                <a:rPr lang="en-US" sz="1100" b="1" baseline="30000" dirty="0" smtClean="0">
                  <a:solidFill>
                    <a:srgbClr val="043377"/>
                  </a:solidFill>
                </a:rPr>
                <a:t>3</a:t>
              </a:r>
              <a:r>
                <a:rPr lang="ru-RU" sz="1100" b="1" dirty="0" smtClean="0">
                  <a:solidFill>
                    <a:srgbClr val="043377"/>
                  </a:solidFill>
                </a:rPr>
                <a:t>О</a:t>
              </a:r>
              <a:r>
                <a:rPr lang="ru-RU" sz="1100" b="1" baseline="-25000" dirty="0" smtClean="0">
                  <a:solidFill>
                    <a:srgbClr val="043377"/>
                  </a:solidFill>
                </a:rPr>
                <a:t>2</a:t>
              </a:r>
              <a:endParaRPr lang="ru-RU" sz="1100" b="1" baseline="-25000" dirty="0">
                <a:solidFill>
                  <a:srgbClr val="043377"/>
                </a:solidFill>
              </a:endParaRPr>
            </a:p>
          </p:txBody>
        </p:sp>
        <p:sp>
          <p:nvSpPr>
            <p:cNvPr id="32" name="TextBox 31"/>
            <p:cNvSpPr txBox="1"/>
            <p:nvPr/>
          </p:nvSpPr>
          <p:spPr>
            <a:xfrm>
              <a:off x="2547157" y="3024029"/>
              <a:ext cx="838055" cy="276999"/>
            </a:xfrm>
            <a:prstGeom prst="rect">
              <a:avLst/>
            </a:prstGeom>
            <a:noFill/>
          </p:spPr>
          <p:txBody>
            <a:bodyPr wrap="square" rtlCol="0">
              <a:spAutoFit/>
            </a:bodyPr>
            <a:lstStyle/>
            <a:p>
              <a:r>
                <a:rPr lang="ru-RU" sz="1200" b="1" dirty="0" smtClean="0">
                  <a:solidFill>
                    <a:srgbClr val="FF0000"/>
                  </a:solidFill>
                </a:rPr>
                <a:t>650 </a:t>
              </a:r>
              <a:r>
                <a:rPr lang="en-US" sz="1200" b="1" dirty="0" smtClean="0">
                  <a:solidFill>
                    <a:srgbClr val="FF0000"/>
                  </a:solidFill>
                </a:rPr>
                <a:t>nm</a:t>
              </a:r>
              <a:endParaRPr lang="ru-RU" sz="1200" b="1" dirty="0">
                <a:solidFill>
                  <a:srgbClr val="FF0000"/>
                </a:solidFill>
              </a:endParaRPr>
            </a:p>
          </p:txBody>
        </p:sp>
        <p:sp>
          <p:nvSpPr>
            <p:cNvPr id="33" name="TextBox 32"/>
            <p:cNvSpPr txBox="1"/>
            <p:nvPr/>
          </p:nvSpPr>
          <p:spPr>
            <a:xfrm>
              <a:off x="5435893" y="3015865"/>
              <a:ext cx="1897610" cy="276999"/>
            </a:xfrm>
            <a:prstGeom prst="rect">
              <a:avLst/>
            </a:prstGeom>
            <a:noFill/>
          </p:spPr>
          <p:txBody>
            <a:bodyPr wrap="square" rtlCol="0">
              <a:spAutoFit/>
            </a:bodyPr>
            <a:lstStyle/>
            <a:p>
              <a:pPr algn="ctr"/>
              <a:r>
                <a:rPr lang="en-US" sz="1200" b="1" dirty="0" smtClean="0">
                  <a:solidFill>
                    <a:srgbClr val="00B0F0"/>
                  </a:solidFill>
                </a:rPr>
                <a:t>Reactive oxygen species</a:t>
              </a:r>
              <a:endParaRPr lang="ru-RU" sz="1200" b="1" dirty="0">
                <a:solidFill>
                  <a:srgbClr val="00B0F0"/>
                </a:solidFill>
              </a:endParaRPr>
            </a:p>
          </p:txBody>
        </p:sp>
        <p:sp>
          <p:nvSpPr>
            <p:cNvPr id="34" name="TextBox 33"/>
            <p:cNvSpPr txBox="1"/>
            <p:nvPr/>
          </p:nvSpPr>
          <p:spPr>
            <a:xfrm>
              <a:off x="4094075" y="3389968"/>
              <a:ext cx="381908" cy="261610"/>
            </a:xfrm>
            <a:prstGeom prst="rect">
              <a:avLst/>
            </a:prstGeom>
            <a:noFill/>
          </p:spPr>
          <p:txBody>
            <a:bodyPr wrap="square" rtlCol="0">
              <a:spAutoFit/>
            </a:bodyPr>
            <a:lstStyle/>
            <a:p>
              <a:r>
                <a:rPr lang="ru-RU" sz="1100" b="1" baseline="30000" dirty="0" smtClean="0">
                  <a:solidFill>
                    <a:srgbClr val="043377"/>
                  </a:solidFill>
                </a:rPr>
                <a:t>3</a:t>
              </a:r>
              <a:r>
                <a:rPr lang="ru-RU" sz="1100" b="1" dirty="0" smtClean="0">
                  <a:solidFill>
                    <a:srgbClr val="043377"/>
                  </a:solidFill>
                </a:rPr>
                <a:t>О</a:t>
              </a:r>
              <a:r>
                <a:rPr lang="ru-RU" sz="1100" b="1" baseline="-25000" dirty="0" smtClean="0">
                  <a:solidFill>
                    <a:srgbClr val="043377"/>
                  </a:solidFill>
                </a:rPr>
                <a:t>2</a:t>
              </a:r>
              <a:endParaRPr lang="ru-RU" sz="1100" b="1" baseline="-25000" dirty="0">
                <a:solidFill>
                  <a:srgbClr val="043377"/>
                </a:solidFill>
              </a:endParaRPr>
            </a:p>
          </p:txBody>
        </p:sp>
        <p:sp>
          <p:nvSpPr>
            <p:cNvPr id="35" name="TextBox 34"/>
            <p:cNvSpPr txBox="1"/>
            <p:nvPr/>
          </p:nvSpPr>
          <p:spPr>
            <a:xfrm>
              <a:off x="4175346" y="3781564"/>
              <a:ext cx="393006" cy="261610"/>
            </a:xfrm>
            <a:prstGeom prst="rect">
              <a:avLst/>
            </a:prstGeom>
            <a:noFill/>
          </p:spPr>
          <p:txBody>
            <a:bodyPr wrap="square" rtlCol="0">
              <a:spAutoFit/>
            </a:bodyPr>
            <a:lstStyle/>
            <a:p>
              <a:r>
                <a:rPr lang="en-US" sz="1100" b="1" baseline="30000" dirty="0" smtClean="0">
                  <a:solidFill>
                    <a:srgbClr val="0070C0"/>
                  </a:solidFill>
                </a:rPr>
                <a:t>1</a:t>
              </a:r>
              <a:r>
                <a:rPr lang="ru-RU" sz="1100" b="1" dirty="0" smtClean="0">
                  <a:solidFill>
                    <a:srgbClr val="0070C0"/>
                  </a:solidFill>
                </a:rPr>
                <a:t>О</a:t>
              </a:r>
              <a:r>
                <a:rPr lang="ru-RU" sz="1100" b="1" baseline="-25000" dirty="0" smtClean="0">
                  <a:solidFill>
                    <a:srgbClr val="0070C0"/>
                  </a:solidFill>
                </a:rPr>
                <a:t>2</a:t>
              </a:r>
              <a:endParaRPr lang="ru-RU" sz="1100" b="1" baseline="-25000" dirty="0">
                <a:solidFill>
                  <a:srgbClr val="0070C0"/>
                </a:solidFill>
              </a:endParaRPr>
            </a:p>
          </p:txBody>
        </p:sp>
      </p:grpSp>
      <p:pic>
        <p:nvPicPr>
          <p:cNvPr id="3074" name="Picture 2" descr="Ijms 24 07995 sch001"/>
          <p:cNvPicPr>
            <a:picLocks noChangeAspect="1" noChangeArrowheads="1"/>
          </p:cNvPicPr>
          <p:nvPr/>
        </p:nvPicPr>
        <p:blipFill>
          <a:blip r:embed="rId3"/>
          <a:srcRect/>
          <a:stretch>
            <a:fillRect/>
          </a:stretch>
        </p:blipFill>
        <p:spPr bwMode="auto">
          <a:xfrm>
            <a:off x="1571604" y="2386018"/>
            <a:ext cx="6071616" cy="1828800"/>
          </a:xfrm>
          <a:prstGeom prst="rect">
            <a:avLst/>
          </a:prstGeom>
          <a:noFill/>
        </p:spPr>
      </p:pic>
      <p:sp>
        <p:nvSpPr>
          <p:cNvPr id="38" name="TextBox 37"/>
          <p:cNvSpPr txBox="1"/>
          <p:nvPr/>
        </p:nvSpPr>
        <p:spPr>
          <a:xfrm>
            <a:off x="6286512" y="4714884"/>
            <a:ext cx="2427909" cy="1323439"/>
          </a:xfrm>
          <a:prstGeom prst="rect">
            <a:avLst/>
          </a:prstGeom>
          <a:noFill/>
          <a:ln>
            <a:solidFill>
              <a:schemeClr val="accent4"/>
            </a:solidFill>
          </a:ln>
        </p:spPr>
        <p:txBody>
          <a:bodyPr wrap="none" rtlCol="0">
            <a:spAutoFit/>
          </a:bodyPr>
          <a:lstStyle/>
          <a:p>
            <a:pPr algn="ctr"/>
            <a:r>
              <a:rPr lang="en-US" sz="1600" dirty="0" smtClean="0"/>
              <a:t>Proximity of </a:t>
            </a:r>
            <a:r>
              <a:rPr lang="en-US" sz="1600" dirty="0" err="1" smtClean="0"/>
              <a:t>fluorous</a:t>
            </a:r>
            <a:r>
              <a:rPr lang="en-US" sz="1600" dirty="0" smtClean="0"/>
              <a:t> PS</a:t>
            </a:r>
          </a:p>
          <a:p>
            <a:pPr algn="ctr"/>
            <a:r>
              <a:rPr lang="en-US" sz="1600" dirty="0" smtClean="0"/>
              <a:t>to molecular oxygen in PFC</a:t>
            </a:r>
          </a:p>
          <a:p>
            <a:pPr algn="ctr"/>
            <a:r>
              <a:rPr lang="en-US" sz="1600" dirty="0" smtClean="0"/>
              <a:t>=</a:t>
            </a:r>
          </a:p>
          <a:p>
            <a:pPr algn="ctr"/>
            <a:r>
              <a:rPr lang="en-US" sz="1600" dirty="0" smtClean="0"/>
              <a:t>Optimized conditions for</a:t>
            </a:r>
          </a:p>
          <a:p>
            <a:pPr algn="ctr"/>
            <a:r>
              <a:rPr lang="en-US" sz="1600" dirty="0" smtClean="0"/>
              <a:t>singlet oxygen generation</a:t>
            </a:r>
            <a:endParaRPr lang="ru-RU" sz="1600" dirty="0"/>
          </a:p>
        </p:txBody>
      </p:sp>
      <p:sp>
        <p:nvSpPr>
          <p:cNvPr id="39" name="TextBox 38"/>
          <p:cNvSpPr txBox="1"/>
          <p:nvPr/>
        </p:nvSpPr>
        <p:spPr>
          <a:xfrm>
            <a:off x="428596" y="4714884"/>
            <a:ext cx="2286780" cy="1323439"/>
          </a:xfrm>
          <a:prstGeom prst="rect">
            <a:avLst/>
          </a:prstGeom>
          <a:noFill/>
          <a:ln>
            <a:solidFill>
              <a:schemeClr val="accent4"/>
            </a:solidFill>
          </a:ln>
        </p:spPr>
        <p:txBody>
          <a:bodyPr wrap="none" rtlCol="0">
            <a:spAutoFit/>
          </a:bodyPr>
          <a:lstStyle/>
          <a:p>
            <a:pPr algn="ctr"/>
            <a:r>
              <a:rPr lang="en-US" sz="1600" dirty="0" err="1" smtClean="0"/>
              <a:t>Chlorin</a:t>
            </a:r>
            <a:r>
              <a:rPr lang="en-US" sz="1600" dirty="0" smtClean="0"/>
              <a:t>-based PSs absorb</a:t>
            </a:r>
          </a:p>
          <a:p>
            <a:pPr algn="ctr"/>
            <a:r>
              <a:rPr lang="en-US" sz="1600" dirty="0" smtClean="0"/>
              <a:t>red light (600-700 nm)</a:t>
            </a:r>
          </a:p>
          <a:p>
            <a:pPr algn="ctr"/>
            <a:r>
              <a:rPr lang="en-US" sz="1600" dirty="0" smtClean="0"/>
              <a:t>=</a:t>
            </a:r>
          </a:p>
          <a:p>
            <a:pPr algn="ctr"/>
            <a:r>
              <a:rPr lang="en-US" sz="1600" dirty="0" smtClean="0"/>
              <a:t>Better and deeper </a:t>
            </a:r>
          </a:p>
          <a:p>
            <a:pPr algn="ctr"/>
            <a:r>
              <a:rPr lang="en-US" sz="1600" dirty="0" smtClean="0"/>
              <a:t>tissue penetration</a:t>
            </a:r>
            <a:endParaRPr lang="ru-RU" sz="1600" dirty="0"/>
          </a:p>
        </p:txBody>
      </p:sp>
    </p:spTree>
    <p:extLst>
      <p:ext uri="{BB962C8B-B14F-4D97-AF65-F5344CB8AC3E}">
        <p14:creationId xmlns:p14="http://schemas.microsoft.com/office/powerpoint/2010/main" xmlns="" val="145851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grpSp>
        <p:nvGrpSpPr>
          <p:cNvPr id="4" name="Группа 3"/>
          <p:cNvGrpSpPr/>
          <p:nvPr/>
        </p:nvGrpSpPr>
        <p:grpSpPr>
          <a:xfrm>
            <a:off x="357158" y="1357298"/>
            <a:ext cx="8519033" cy="4965135"/>
            <a:chOff x="508843" y="480120"/>
            <a:chExt cx="11854247" cy="6908992"/>
          </a:xfrm>
        </p:grpSpPr>
        <p:sp>
          <p:nvSpPr>
            <p:cNvPr id="6" name="Блок-схема: процесс 5"/>
            <p:cNvSpPr/>
            <p:nvPr/>
          </p:nvSpPr>
          <p:spPr>
            <a:xfrm>
              <a:off x="1144216" y="5736704"/>
              <a:ext cx="2880320" cy="1224136"/>
            </a:xfrm>
            <a:prstGeom prst="flowChartProcess">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 name="Блок-схема: процесс 6"/>
            <p:cNvSpPr/>
            <p:nvPr/>
          </p:nvSpPr>
          <p:spPr>
            <a:xfrm>
              <a:off x="3160440" y="480120"/>
              <a:ext cx="2304256" cy="576064"/>
            </a:xfrm>
            <a:prstGeom prst="flowChartProcess">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Arial" pitchFamily="34" charset="0"/>
              </a:endParaRPr>
            </a:p>
          </p:txBody>
        </p:sp>
        <p:sp>
          <p:nvSpPr>
            <p:cNvPr id="8" name="Блок-схема: процесс 7"/>
            <p:cNvSpPr/>
            <p:nvPr/>
          </p:nvSpPr>
          <p:spPr>
            <a:xfrm>
              <a:off x="640160" y="768152"/>
              <a:ext cx="1728192" cy="1728192"/>
            </a:xfrm>
            <a:prstGeom prst="flowChartProcess">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9" name="Капля 8"/>
            <p:cNvSpPr/>
            <p:nvPr/>
          </p:nvSpPr>
          <p:spPr>
            <a:xfrm rot="18900000">
              <a:off x="5212668" y="2532348"/>
              <a:ext cx="173842" cy="173842"/>
            </a:xfrm>
            <a:prstGeom prst="teardrop">
              <a:avLst>
                <a:gd name="adj" fmla="val 130399"/>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10" name="Блок-схема: процесс 9"/>
            <p:cNvSpPr/>
            <p:nvPr/>
          </p:nvSpPr>
          <p:spPr>
            <a:xfrm>
              <a:off x="2584376" y="2640360"/>
              <a:ext cx="936104" cy="1965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1" name="Хорда 10"/>
            <p:cNvSpPr/>
            <p:nvPr/>
          </p:nvSpPr>
          <p:spPr>
            <a:xfrm>
              <a:off x="2584376" y="4224536"/>
              <a:ext cx="936104" cy="720080"/>
            </a:xfrm>
            <a:prstGeom prst="chord">
              <a:avLst>
                <a:gd name="adj1" fmla="val 167383"/>
                <a:gd name="adj2" fmla="val 1063277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3" name="Блок-схема: процесс 12"/>
            <p:cNvSpPr/>
            <p:nvPr/>
          </p:nvSpPr>
          <p:spPr>
            <a:xfrm>
              <a:off x="4744616" y="2640360"/>
              <a:ext cx="936104" cy="1965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4" name="Хорда 13"/>
            <p:cNvSpPr/>
            <p:nvPr/>
          </p:nvSpPr>
          <p:spPr>
            <a:xfrm>
              <a:off x="4744616" y="4224536"/>
              <a:ext cx="936104" cy="720080"/>
            </a:xfrm>
            <a:prstGeom prst="chord">
              <a:avLst>
                <a:gd name="adj1" fmla="val 167383"/>
                <a:gd name="adj2" fmla="val 106327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5" name="Блок-схема: процесс 14"/>
            <p:cNvSpPr/>
            <p:nvPr/>
          </p:nvSpPr>
          <p:spPr>
            <a:xfrm>
              <a:off x="6904856" y="2640360"/>
              <a:ext cx="936104" cy="1965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6" name="Хорда 15"/>
            <p:cNvSpPr/>
            <p:nvPr/>
          </p:nvSpPr>
          <p:spPr>
            <a:xfrm>
              <a:off x="6904856" y="4224536"/>
              <a:ext cx="936104" cy="720080"/>
            </a:xfrm>
            <a:prstGeom prst="chord">
              <a:avLst>
                <a:gd name="adj1" fmla="val 167383"/>
                <a:gd name="adj2" fmla="val 106327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7" name="Блок-схема: процесс 16"/>
            <p:cNvSpPr/>
            <p:nvPr/>
          </p:nvSpPr>
          <p:spPr>
            <a:xfrm>
              <a:off x="6904856" y="3504456"/>
              <a:ext cx="936104" cy="1101600"/>
            </a:xfrm>
            <a:prstGeom prst="flowChartProcess">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8" name="Блок-схема: процесс 17"/>
            <p:cNvSpPr/>
            <p:nvPr/>
          </p:nvSpPr>
          <p:spPr>
            <a:xfrm>
              <a:off x="9281120" y="2496344"/>
              <a:ext cx="504056" cy="1584176"/>
            </a:xfrm>
            <a:prstGeom prst="flowChartProces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19" name="Блок-схема: процесс 18"/>
            <p:cNvSpPr/>
            <p:nvPr/>
          </p:nvSpPr>
          <p:spPr>
            <a:xfrm>
              <a:off x="9065096" y="2640360"/>
              <a:ext cx="936104" cy="1965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0" name="Хорда 19"/>
            <p:cNvSpPr/>
            <p:nvPr/>
          </p:nvSpPr>
          <p:spPr>
            <a:xfrm>
              <a:off x="9065096" y="4224536"/>
              <a:ext cx="936104" cy="720080"/>
            </a:xfrm>
            <a:prstGeom prst="chord">
              <a:avLst>
                <a:gd name="adj1" fmla="val 167383"/>
                <a:gd name="adj2" fmla="val 106327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1" name="Блок-схема: процесс 20"/>
            <p:cNvSpPr/>
            <p:nvPr/>
          </p:nvSpPr>
          <p:spPr>
            <a:xfrm>
              <a:off x="9065096" y="3504456"/>
              <a:ext cx="936104" cy="1101600"/>
            </a:xfrm>
            <a:prstGeom prst="flowChartProcess">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2" name="Блок-схема: процесс 21"/>
            <p:cNvSpPr/>
            <p:nvPr/>
          </p:nvSpPr>
          <p:spPr>
            <a:xfrm>
              <a:off x="11225336" y="2640360"/>
              <a:ext cx="936104" cy="1965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3" name="Хорда 22"/>
            <p:cNvSpPr/>
            <p:nvPr/>
          </p:nvSpPr>
          <p:spPr>
            <a:xfrm>
              <a:off x="11225336" y="4224536"/>
              <a:ext cx="936104" cy="720080"/>
            </a:xfrm>
            <a:prstGeom prst="chord">
              <a:avLst>
                <a:gd name="adj1" fmla="val 167383"/>
                <a:gd name="adj2" fmla="val 10632770"/>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4" name="Блок-схема: процесс 23"/>
            <p:cNvSpPr/>
            <p:nvPr/>
          </p:nvSpPr>
          <p:spPr>
            <a:xfrm>
              <a:off x="11225336" y="3504456"/>
              <a:ext cx="936104" cy="1101600"/>
            </a:xfrm>
            <a:prstGeom prst="flowChartProcess">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5" name="Трапеция 24"/>
            <p:cNvSpPr/>
            <p:nvPr/>
          </p:nvSpPr>
          <p:spPr>
            <a:xfrm flipV="1">
              <a:off x="9065096" y="1776264"/>
              <a:ext cx="936104" cy="720080"/>
            </a:xfrm>
            <a:prstGeom prst="trapezoid">
              <a:avLst>
                <a:gd name="adj" fmla="val 302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6" name="Прямоугольник 25"/>
            <p:cNvSpPr/>
            <p:nvPr/>
          </p:nvSpPr>
          <p:spPr>
            <a:xfrm>
              <a:off x="9065096" y="912168"/>
              <a:ext cx="936104" cy="8640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27" name="Стрелка вправо 26"/>
            <p:cNvSpPr/>
            <p:nvPr/>
          </p:nvSpPr>
          <p:spPr>
            <a:xfrm>
              <a:off x="3808512" y="343589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28" name="Стрелка вправо 27"/>
            <p:cNvSpPr/>
            <p:nvPr/>
          </p:nvSpPr>
          <p:spPr>
            <a:xfrm>
              <a:off x="5968752" y="343589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29" name="Стрелка вправо 28"/>
            <p:cNvSpPr/>
            <p:nvPr/>
          </p:nvSpPr>
          <p:spPr>
            <a:xfrm>
              <a:off x="8128992" y="343589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30" name="Стрелка вправо 29"/>
            <p:cNvSpPr/>
            <p:nvPr/>
          </p:nvSpPr>
          <p:spPr>
            <a:xfrm>
              <a:off x="10289232" y="343589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31" name="TextBox 30"/>
            <p:cNvSpPr txBox="1"/>
            <p:nvPr/>
          </p:nvSpPr>
          <p:spPr>
            <a:xfrm>
              <a:off x="9972481" y="2984597"/>
              <a:ext cx="1471031" cy="477705"/>
            </a:xfrm>
            <a:prstGeom prst="rect">
              <a:avLst/>
            </a:prstGeom>
            <a:noFill/>
          </p:spPr>
          <p:txBody>
            <a:bodyPr wrap="none" rtlCol="0">
              <a:spAutoFit/>
            </a:bodyPr>
            <a:lstStyle/>
            <a:p>
              <a:r>
                <a:rPr lang="en-US" sz="1400" dirty="0" err="1" smtClean="0">
                  <a:cs typeface="Arial" pitchFamily="34" charset="0"/>
                </a:rPr>
                <a:t>Sonication</a:t>
              </a:r>
              <a:endParaRPr lang="ru-RU" sz="1400" dirty="0">
                <a:cs typeface="Arial" pitchFamily="34" charset="0"/>
              </a:endParaRPr>
            </a:p>
          </p:txBody>
        </p:sp>
        <p:cxnSp>
          <p:nvCxnSpPr>
            <p:cNvPr id="32" name="Прямая со стрелкой 31"/>
            <p:cNvCxnSpPr/>
            <p:nvPr/>
          </p:nvCxnSpPr>
          <p:spPr>
            <a:xfrm flipH="1">
              <a:off x="2656384" y="4872608"/>
              <a:ext cx="360040" cy="792088"/>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3" name="Группа 40"/>
            <p:cNvGrpSpPr/>
            <p:nvPr/>
          </p:nvGrpSpPr>
          <p:grpSpPr>
            <a:xfrm rot="19850549">
              <a:off x="4600501" y="1400765"/>
              <a:ext cx="261655" cy="1250015"/>
              <a:chOff x="6256784" y="347592"/>
              <a:chExt cx="432048" cy="1860720"/>
            </a:xfrm>
          </p:grpSpPr>
          <p:sp>
            <p:nvSpPr>
              <p:cNvPr id="82" name="Трапеция 81"/>
              <p:cNvSpPr/>
              <p:nvPr/>
            </p:nvSpPr>
            <p:spPr>
              <a:xfrm flipV="1">
                <a:off x="6328792" y="624136"/>
                <a:ext cx="288032" cy="1584176"/>
              </a:xfrm>
              <a:prstGeom prst="trapezoid">
                <a:avLst>
                  <a:gd name="adj" fmla="val 43519"/>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83" name="Блок-схема: процесс 82"/>
              <p:cNvSpPr/>
              <p:nvPr/>
            </p:nvSpPr>
            <p:spPr>
              <a:xfrm>
                <a:off x="6256784" y="347592"/>
                <a:ext cx="432048" cy="276544"/>
              </a:xfrm>
              <a:prstGeom prst="flowChartProcess">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grpSp>
        <p:grpSp>
          <p:nvGrpSpPr>
            <p:cNvPr id="34" name="Группа 43"/>
            <p:cNvGrpSpPr/>
            <p:nvPr/>
          </p:nvGrpSpPr>
          <p:grpSpPr>
            <a:xfrm rot="1369257">
              <a:off x="5408833" y="1202017"/>
              <a:ext cx="261655" cy="1250015"/>
              <a:chOff x="6256784" y="347592"/>
              <a:chExt cx="432048" cy="1860720"/>
            </a:xfrm>
          </p:grpSpPr>
          <p:sp>
            <p:nvSpPr>
              <p:cNvPr id="80" name="Трапеция 79"/>
              <p:cNvSpPr/>
              <p:nvPr/>
            </p:nvSpPr>
            <p:spPr>
              <a:xfrm flipV="1">
                <a:off x="6328792" y="624136"/>
                <a:ext cx="288032" cy="1584176"/>
              </a:xfrm>
              <a:prstGeom prst="trapezoid">
                <a:avLst>
                  <a:gd name="adj" fmla="val 43519"/>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ru-RU" sz="1400">
                  <a:cs typeface="Arial" pitchFamily="34" charset="0"/>
                </a:endParaRPr>
              </a:p>
            </p:txBody>
          </p:sp>
          <p:sp>
            <p:nvSpPr>
              <p:cNvPr id="81" name="Блок-схема: процесс 80"/>
              <p:cNvSpPr/>
              <p:nvPr/>
            </p:nvSpPr>
            <p:spPr>
              <a:xfrm>
                <a:off x="6256784" y="347592"/>
                <a:ext cx="432048" cy="276544"/>
              </a:xfrm>
              <a:prstGeom prst="flowChartProcess">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grpSp>
        <p:sp>
          <p:nvSpPr>
            <p:cNvPr id="35" name="Капля 34"/>
            <p:cNvSpPr/>
            <p:nvPr/>
          </p:nvSpPr>
          <p:spPr>
            <a:xfrm rot="18900000">
              <a:off x="4996644" y="2748372"/>
              <a:ext cx="173842" cy="173842"/>
            </a:xfrm>
            <a:prstGeom prst="teardrop">
              <a:avLst>
                <a:gd name="adj" fmla="val 130399"/>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36" name="TextBox 35"/>
            <p:cNvSpPr txBox="1"/>
            <p:nvPr/>
          </p:nvSpPr>
          <p:spPr>
            <a:xfrm>
              <a:off x="3459528" y="1077670"/>
              <a:ext cx="2358268" cy="477705"/>
            </a:xfrm>
            <a:prstGeom prst="rect">
              <a:avLst/>
            </a:prstGeom>
            <a:noFill/>
          </p:spPr>
          <p:txBody>
            <a:bodyPr wrap="none" rtlCol="0">
              <a:spAutoFit/>
            </a:bodyPr>
            <a:lstStyle/>
            <a:p>
              <a:r>
                <a:rPr lang="en-US" sz="1400" b="1" dirty="0" smtClean="0">
                  <a:cs typeface="Arial" pitchFamily="34" charset="0"/>
                </a:rPr>
                <a:t>Proxanol-268 </a:t>
              </a:r>
              <a:r>
                <a:rPr lang="en-US" sz="1400" dirty="0" smtClean="0">
                  <a:cs typeface="Arial" pitchFamily="34" charset="0"/>
                </a:rPr>
                <a:t>13%</a:t>
              </a:r>
              <a:endParaRPr lang="ru-RU" sz="1400" dirty="0">
                <a:cs typeface="Arial" pitchFamily="34" charset="0"/>
              </a:endParaRPr>
            </a:p>
          </p:txBody>
        </p:sp>
        <p:sp>
          <p:nvSpPr>
            <p:cNvPr id="37" name="TextBox 36"/>
            <p:cNvSpPr txBox="1"/>
            <p:nvPr/>
          </p:nvSpPr>
          <p:spPr>
            <a:xfrm>
              <a:off x="5876772" y="747690"/>
              <a:ext cx="1292279" cy="428272"/>
            </a:xfrm>
            <a:prstGeom prst="rect">
              <a:avLst/>
            </a:prstGeom>
            <a:noFill/>
            <a:ln w="19050">
              <a:solidFill>
                <a:schemeClr val="tx2">
                  <a:lumMod val="20000"/>
                  <a:lumOff val="80000"/>
                </a:schemeClr>
              </a:solidFill>
            </a:ln>
          </p:spPr>
          <p:txBody>
            <a:bodyPr wrap="square" rtlCol="0">
              <a:spAutoFit/>
            </a:bodyPr>
            <a:lstStyle/>
            <a:p>
              <a:pPr algn="ctr"/>
              <a:r>
                <a:rPr lang="en-US" sz="1400" dirty="0" smtClean="0">
                  <a:cs typeface="Arial" pitchFamily="34" charset="0"/>
                </a:rPr>
                <a:t>0.9% </a:t>
              </a:r>
              <a:r>
                <a:rPr lang="en-US" sz="1400" b="1" dirty="0" err="1" smtClean="0">
                  <a:cs typeface="Arial" pitchFamily="34" charset="0"/>
                </a:rPr>
                <a:t>NaCl</a:t>
              </a:r>
              <a:endParaRPr lang="ru-RU" sz="1400" b="1" dirty="0">
                <a:cs typeface="Arial" pitchFamily="34" charset="0"/>
              </a:endParaRPr>
            </a:p>
          </p:txBody>
        </p:sp>
        <p:sp>
          <p:nvSpPr>
            <p:cNvPr id="38" name="Стрелка углом 37"/>
            <p:cNvSpPr/>
            <p:nvPr/>
          </p:nvSpPr>
          <p:spPr>
            <a:xfrm rot="5400000">
              <a:off x="2368352" y="1704256"/>
              <a:ext cx="864096" cy="720080"/>
            </a:xfrm>
            <a:prstGeom prst="bentArrow">
              <a:avLst>
                <a:gd name="adj1" fmla="val 10827"/>
                <a:gd name="adj2" fmla="val 1602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cs typeface="Arial" pitchFamily="34" charset="0"/>
              </a:endParaRPr>
            </a:p>
          </p:txBody>
        </p:sp>
        <p:graphicFrame>
          <p:nvGraphicFramePr>
            <p:cNvPr id="39" name="Object 2"/>
            <p:cNvGraphicFramePr>
              <a:graphicFrameLocks noChangeAspect="1"/>
            </p:cNvGraphicFramePr>
            <p:nvPr/>
          </p:nvGraphicFramePr>
          <p:xfrm>
            <a:off x="712168" y="840160"/>
            <a:ext cx="1584177" cy="1605332"/>
          </p:xfrm>
          <a:graphic>
            <a:graphicData uri="http://schemas.openxmlformats.org/presentationml/2006/ole">
              <p:oleObj spid="_x0000_s1026" name="CS ChemDraw Drawing" r:id="rId4" imgW="2020297" imgH="2047831" progId="ChemDraw.Document.6.0">
                <p:embed/>
              </p:oleObj>
            </a:graphicData>
          </a:graphic>
        </p:graphicFrame>
        <p:graphicFrame>
          <p:nvGraphicFramePr>
            <p:cNvPr id="40" name="Object 3"/>
            <p:cNvGraphicFramePr>
              <a:graphicFrameLocks noChangeAspect="1"/>
            </p:cNvGraphicFramePr>
            <p:nvPr/>
          </p:nvGraphicFramePr>
          <p:xfrm>
            <a:off x="3164480" y="480120"/>
            <a:ext cx="2300216" cy="576064"/>
          </p:xfrm>
          <a:graphic>
            <a:graphicData uri="http://schemas.openxmlformats.org/presentationml/2006/ole">
              <p:oleObj spid="_x0000_s1027" name="CS ChemDraw Drawing" r:id="rId5" imgW="1807257" imgH="452628" progId="ChemDraw.Document.6.0">
                <p:embed/>
              </p:oleObj>
            </a:graphicData>
          </a:graphic>
        </p:graphicFrame>
        <p:sp>
          <p:nvSpPr>
            <p:cNvPr id="41" name="TextBox 40"/>
            <p:cNvSpPr txBox="1"/>
            <p:nvPr/>
          </p:nvSpPr>
          <p:spPr>
            <a:xfrm>
              <a:off x="508843" y="2496344"/>
              <a:ext cx="2031703" cy="728061"/>
            </a:xfrm>
            <a:prstGeom prst="rect">
              <a:avLst/>
            </a:prstGeom>
            <a:noFill/>
          </p:spPr>
          <p:txBody>
            <a:bodyPr wrap="none" rtlCol="0">
              <a:spAutoFit/>
            </a:bodyPr>
            <a:lstStyle/>
            <a:p>
              <a:pPr algn="ctr"/>
              <a:r>
                <a:rPr lang="en-US" sz="1400" b="1" dirty="0" err="1" smtClean="0">
                  <a:cs typeface="Arial" pitchFamily="34" charset="0"/>
                </a:rPr>
                <a:t>Fluorous</a:t>
              </a:r>
              <a:r>
                <a:rPr lang="en-US" sz="1400" b="1" dirty="0" smtClean="0">
                  <a:cs typeface="Arial" pitchFamily="34" charset="0"/>
                </a:rPr>
                <a:t> </a:t>
              </a:r>
              <a:r>
                <a:rPr lang="en-US" sz="1400" b="1" dirty="0" err="1" smtClean="0">
                  <a:cs typeface="Arial" pitchFamily="34" charset="0"/>
                </a:rPr>
                <a:t>chlorins</a:t>
              </a:r>
              <a:endParaRPr lang="en-US" sz="1400" b="1" dirty="0" smtClean="0">
                <a:cs typeface="Arial" pitchFamily="34" charset="0"/>
              </a:endParaRPr>
            </a:p>
            <a:p>
              <a:pPr algn="ctr"/>
              <a:r>
                <a:rPr lang="en-US" sz="1400" b="1" dirty="0" smtClean="0">
                  <a:cs typeface="Arial" pitchFamily="34" charset="0"/>
                </a:rPr>
                <a:t>3a-c</a:t>
              </a:r>
              <a:endParaRPr lang="ru-RU" sz="1400" b="1" dirty="0">
                <a:cs typeface="Arial" pitchFamily="34" charset="0"/>
              </a:endParaRPr>
            </a:p>
          </p:txBody>
        </p:sp>
        <p:sp>
          <p:nvSpPr>
            <p:cNvPr id="42" name="Овал 41"/>
            <p:cNvSpPr/>
            <p:nvPr/>
          </p:nvSpPr>
          <p:spPr>
            <a:xfrm>
              <a:off x="11369352" y="3576464"/>
              <a:ext cx="144016" cy="144016"/>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3" name="Овал 42"/>
            <p:cNvSpPr/>
            <p:nvPr/>
          </p:nvSpPr>
          <p:spPr>
            <a:xfrm>
              <a:off x="11585376" y="3576464"/>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4" name="Овал 43"/>
            <p:cNvSpPr/>
            <p:nvPr/>
          </p:nvSpPr>
          <p:spPr>
            <a:xfrm>
              <a:off x="11657384" y="3864496"/>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5" name="Овал 44"/>
            <p:cNvSpPr/>
            <p:nvPr/>
          </p:nvSpPr>
          <p:spPr>
            <a:xfrm>
              <a:off x="11945416" y="3648472"/>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6" name="Овал 45"/>
            <p:cNvSpPr/>
            <p:nvPr/>
          </p:nvSpPr>
          <p:spPr>
            <a:xfrm>
              <a:off x="11513368" y="4152528"/>
              <a:ext cx="144016" cy="144016"/>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7" name="Овал 46"/>
            <p:cNvSpPr/>
            <p:nvPr/>
          </p:nvSpPr>
          <p:spPr>
            <a:xfrm>
              <a:off x="11945416" y="3936504"/>
              <a:ext cx="144016" cy="144016"/>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8" name="Овал 47"/>
            <p:cNvSpPr/>
            <p:nvPr/>
          </p:nvSpPr>
          <p:spPr>
            <a:xfrm>
              <a:off x="11297344" y="4368552"/>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49" name="Овал 48"/>
            <p:cNvSpPr/>
            <p:nvPr/>
          </p:nvSpPr>
          <p:spPr>
            <a:xfrm>
              <a:off x="11657384" y="4728592"/>
              <a:ext cx="144016" cy="144016"/>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0" name="Овал 49"/>
            <p:cNvSpPr/>
            <p:nvPr/>
          </p:nvSpPr>
          <p:spPr>
            <a:xfrm>
              <a:off x="11945416" y="4368552"/>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1" name="Овал 50"/>
            <p:cNvSpPr/>
            <p:nvPr/>
          </p:nvSpPr>
          <p:spPr>
            <a:xfrm>
              <a:off x="11441360" y="4656584"/>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2" name="Овал 51"/>
            <p:cNvSpPr/>
            <p:nvPr/>
          </p:nvSpPr>
          <p:spPr>
            <a:xfrm>
              <a:off x="11369352" y="3864496"/>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3" name="Овал 52"/>
            <p:cNvSpPr/>
            <p:nvPr/>
          </p:nvSpPr>
          <p:spPr>
            <a:xfrm>
              <a:off x="11297344" y="3720480"/>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4" name="Овал 53"/>
            <p:cNvSpPr/>
            <p:nvPr/>
          </p:nvSpPr>
          <p:spPr>
            <a:xfrm>
              <a:off x="12017424" y="4152528"/>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5" name="Овал 54"/>
            <p:cNvSpPr/>
            <p:nvPr/>
          </p:nvSpPr>
          <p:spPr>
            <a:xfrm>
              <a:off x="11585376" y="4440560"/>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6" name="Овал 55"/>
            <p:cNvSpPr/>
            <p:nvPr/>
          </p:nvSpPr>
          <p:spPr>
            <a:xfrm>
              <a:off x="11729392" y="4224536"/>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7" name="Овал 56"/>
            <p:cNvSpPr/>
            <p:nvPr/>
          </p:nvSpPr>
          <p:spPr>
            <a:xfrm>
              <a:off x="11369352" y="4152528"/>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8" name="Овал 57"/>
            <p:cNvSpPr/>
            <p:nvPr/>
          </p:nvSpPr>
          <p:spPr>
            <a:xfrm>
              <a:off x="11729392" y="3648472"/>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59" name="Овал 58"/>
            <p:cNvSpPr/>
            <p:nvPr/>
          </p:nvSpPr>
          <p:spPr>
            <a:xfrm>
              <a:off x="11801400" y="4080520"/>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0" name="Овал 59"/>
            <p:cNvSpPr/>
            <p:nvPr/>
          </p:nvSpPr>
          <p:spPr>
            <a:xfrm>
              <a:off x="11873408" y="3792488"/>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1" name="Овал 60"/>
            <p:cNvSpPr/>
            <p:nvPr/>
          </p:nvSpPr>
          <p:spPr>
            <a:xfrm flipH="1" flipV="1">
              <a:off x="11513368" y="3936504"/>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2" name="Овал 61"/>
            <p:cNvSpPr/>
            <p:nvPr/>
          </p:nvSpPr>
          <p:spPr>
            <a:xfrm>
              <a:off x="11513368" y="3720480"/>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3" name="Овал 62"/>
            <p:cNvSpPr/>
            <p:nvPr/>
          </p:nvSpPr>
          <p:spPr>
            <a:xfrm>
              <a:off x="12017424" y="4512568"/>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4" name="Овал 63"/>
            <p:cNvSpPr/>
            <p:nvPr/>
          </p:nvSpPr>
          <p:spPr>
            <a:xfrm>
              <a:off x="11801400" y="4440560"/>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5" name="Овал 64"/>
            <p:cNvSpPr/>
            <p:nvPr/>
          </p:nvSpPr>
          <p:spPr>
            <a:xfrm flipH="1" flipV="1">
              <a:off x="12017424" y="3792488"/>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6" name="Овал 65"/>
            <p:cNvSpPr/>
            <p:nvPr/>
          </p:nvSpPr>
          <p:spPr>
            <a:xfrm>
              <a:off x="11657384" y="4008512"/>
              <a:ext cx="63624" cy="63624"/>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7" name="Овал 66"/>
            <p:cNvSpPr/>
            <p:nvPr/>
          </p:nvSpPr>
          <p:spPr>
            <a:xfrm flipH="1" flipV="1">
              <a:off x="11297344" y="4008512"/>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8" name="Овал 67"/>
            <p:cNvSpPr/>
            <p:nvPr/>
          </p:nvSpPr>
          <p:spPr>
            <a:xfrm>
              <a:off x="11441360" y="4368552"/>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69" name="Овал 68"/>
            <p:cNvSpPr/>
            <p:nvPr/>
          </p:nvSpPr>
          <p:spPr>
            <a:xfrm>
              <a:off x="11945416" y="4728592"/>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0" name="Овал 69"/>
            <p:cNvSpPr/>
            <p:nvPr/>
          </p:nvSpPr>
          <p:spPr>
            <a:xfrm>
              <a:off x="11801400" y="3936504"/>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1" name="Овал 70"/>
            <p:cNvSpPr/>
            <p:nvPr/>
          </p:nvSpPr>
          <p:spPr>
            <a:xfrm>
              <a:off x="11369352" y="4512568"/>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2" name="Овал 71"/>
            <p:cNvSpPr/>
            <p:nvPr/>
          </p:nvSpPr>
          <p:spPr>
            <a:xfrm>
              <a:off x="11297344" y="4656584"/>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3" name="Овал 72"/>
            <p:cNvSpPr/>
            <p:nvPr/>
          </p:nvSpPr>
          <p:spPr>
            <a:xfrm>
              <a:off x="11513368" y="4800600"/>
              <a:ext cx="72008" cy="72008"/>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4" name="Овал 73"/>
            <p:cNvSpPr/>
            <p:nvPr/>
          </p:nvSpPr>
          <p:spPr>
            <a:xfrm flipH="1" flipV="1">
              <a:off x="11657384" y="4656584"/>
              <a:ext cx="45719" cy="45719"/>
            </a:xfrm>
            <a:prstGeom prst="ellipse">
              <a:avLst/>
            </a:prstGeom>
            <a:solidFill>
              <a:srgbClr val="92D05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cs typeface="Arial" pitchFamily="34" charset="0"/>
              </a:endParaRPr>
            </a:p>
          </p:txBody>
        </p:sp>
        <p:sp>
          <p:nvSpPr>
            <p:cNvPr id="75" name="TextBox 74"/>
            <p:cNvSpPr txBox="1"/>
            <p:nvPr/>
          </p:nvSpPr>
          <p:spPr>
            <a:xfrm>
              <a:off x="3530027" y="2766460"/>
              <a:ext cx="1253278" cy="812098"/>
            </a:xfrm>
            <a:prstGeom prst="rect">
              <a:avLst/>
            </a:prstGeom>
            <a:noFill/>
          </p:spPr>
          <p:txBody>
            <a:bodyPr wrap="none" rtlCol="0">
              <a:spAutoFit/>
            </a:bodyPr>
            <a:lstStyle/>
            <a:p>
              <a:pPr algn="ctr"/>
              <a:r>
                <a:rPr lang="ru-RU" sz="1400" dirty="0" smtClean="0">
                  <a:cs typeface="Arial" pitchFamily="34" charset="0"/>
                </a:rPr>
                <a:t>70-80</a:t>
              </a:r>
              <a:r>
                <a:rPr lang="en-US" sz="1400" baseline="30000" dirty="0" err="1" smtClean="0">
                  <a:cs typeface="Arial" pitchFamily="34" charset="0"/>
                </a:rPr>
                <a:t>o</a:t>
              </a:r>
              <a:r>
                <a:rPr lang="en-US" sz="1400" dirty="0" err="1" smtClean="0">
                  <a:cs typeface="Arial" pitchFamily="34" charset="0"/>
                </a:rPr>
                <a:t>C</a:t>
              </a:r>
              <a:r>
                <a:rPr lang="en-US" sz="1400" dirty="0" smtClean="0">
                  <a:cs typeface="Arial" pitchFamily="34" charset="0"/>
                </a:rPr>
                <a:t>,</a:t>
              </a:r>
            </a:p>
            <a:p>
              <a:pPr algn="ctr"/>
              <a:r>
                <a:rPr lang="en-US" sz="1400" dirty="0" smtClean="0">
                  <a:cs typeface="Arial" pitchFamily="34" charset="0"/>
                </a:rPr>
                <a:t>5 min</a:t>
              </a:r>
              <a:endParaRPr lang="ru-RU" sz="1400" dirty="0">
                <a:cs typeface="Arial" pitchFamily="34" charset="0"/>
              </a:endParaRPr>
            </a:p>
          </p:txBody>
        </p:sp>
        <p:graphicFrame>
          <p:nvGraphicFramePr>
            <p:cNvPr id="76" name="Object 4"/>
            <p:cNvGraphicFramePr>
              <a:graphicFrameLocks noChangeAspect="1"/>
            </p:cNvGraphicFramePr>
            <p:nvPr/>
          </p:nvGraphicFramePr>
          <p:xfrm>
            <a:off x="1288232" y="5952728"/>
            <a:ext cx="1117600" cy="814387"/>
          </p:xfrm>
          <a:graphic>
            <a:graphicData uri="http://schemas.openxmlformats.org/presentationml/2006/ole">
              <p:oleObj spid="_x0000_s1028" name="CS ChemDraw Drawing" r:id="rId6" imgW="1118345" imgH="814826" progId="ChemDraw.Document.6.0">
                <p:embed/>
              </p:oleObj>
            </a:graphicData>
          </a:graphic>
        </p:graphicFrame>
        <p:graphicFrame>
          <p:nvGraphicFramePr>
            <p:cNvPr id="77" name="Object 6"/>
            <p:cNvGraphicFramePr>
              <a:graphicFrameLocks noChangeAspect="1"/>
            </p:cNvGraphicFramePr>
            <p:nvPr/>
          </p:nvGraphicFramePr>
          <p:xfrm>
            <a:off x="2512368" y="5808712"/>
            <a:ext cx="1455737" cy="1139825"/>
          </p:xfrm>
          <a:graphic>
            <a:graphicData uri="http://schemas.openxmlformats.org/presentationml/2006/ole">
              <p:oleObj spid="_x0000_s1029" name="CS ChemDraw Drawing" r:id="rId7" imgW="1455380" imgH="1139704" progId="ChemDraw.Document.6.0">
                <p:embed/>
              </p:oleObj>
            </a:graphicData>
          </a:graphic>
        </p:graphicFrame>
        <p:sp>
          <p:nvSpPr>
            <p:cNvPr id="78" name="TextBox 77"/>
            <p:cNvSpPr txBox="1"/>
            <p:nvPr/>
          </p:nvSpPr>
          <p:spPr>
            <a:xfrm>
              <a:off x="1387723" y="6960840"/>
              <a:ext cx="2500928" cy="428272"/>
            </a:xfrm>
            <a:prstGeom prst="rect">
              <a:avLst/>
            </a:prstGeom>
            <a:noFill/>
          </p:spPr>
          <p:txBody>
            <a:bodyPr wrap="none" rtlCol="0">
              <a:spAutoFit/>
            </a:bodyPr>
            <a:lstStyle/>
            <a:p>
              <a:pPr algn="ctr"/>
              <a:r>
                <a:rPr lang="en-US" sz="1400" b="1" dirty="0" smtClean="0">
                  <a:cs typeface="Arial" pitchFamily="34" charset="0"/>
                </a:rPr>
                <a:t>PFD:PFMCP </a:t>
              </a:r>
              <a:r>
                <a:rPr lang="en-US" sz="1400" dirty="0" smtClean="0">
                  <a:cs typeface="Arial" pitchFamily="34" charset="0"/>
                </a:rPr>
                <a:t>2:1 (w/w)</a:t>
              </a:r>
              <a:endParaRPr lang="ru-RU" sz="1400" dirty="0">
                <a:cs typeface="Arial" pitchFamily="34" charset="0"/>
              </a:endParaRPr>
            </a:p>
          </p:txBody>
        </p:sp>
        <p:sp>
          <p:nvSpPr>
            <p:cNvPr id="79" name="TextBox 78"/>
            <p:cNvSpPr txBox="1"/>
            <p:nvPr/>
          </p:nvSpPr>
          <p:spPr>
            <a:xfrm>
              <a:off x="11045888" y="5016624"/>
              <a:ext cx="1317202" cy="428272"/>
            </a:xfrm>
            <a:prstGeom prst="rect">
              <a:avLst/>
            </a:prstGeom>
            <a:noFill/>
          </p:spPr>
          <p:txBody>
            <a:bodyPr wrap="none" rtlCol="0">
              <a:spAutoFit/>
            </a:bodyPr>
            <a:lstStyle/>
            <a:p>
              <a:pPr algn="ctr"/>
              <a:r>
                <a:rPr lang="en-US" sz="1400" b="1" dirty="0" smtClean="0">
                  <a:cs typeface="Arial" pitchFamily="34" charset="0"/>
                </a:rPr>
                <a:t>FC-PFC-NE</a:t>
              </a:r>
              <a:endParaRPr lang="ru-RU" sz="1400" b="1" dirty="0">
                <a:cs typeface="Arial" pitchFamily="34" charset="0"/>
              </a:endParaRPr>
            </a:p>
          </p:txBody>
        </p:sp>
      </p:grpSp>
      <p:sp>
        <p:nvSpPr>
          <p:cNvPr id="84" name="TextBox 83"/>
          <p:cNvSpPr txBox="1"/>
          <p:nvPr/>
        </p:nvSpPr>
        <p:spPr>
          <a:xfrm>
            <a:off x="3071834" y="5455523"/>
            <a:ext cx="5929322" cy="830997"/>
          </a:xfrm>
          <a:prstGeom prst="rect">
            <a:avLst/>
          </a:prstGeom>
          <a:noFill/>
        </p:spPr>
        <p:txBody>
          <a:bodyPr wrap="square" rtlCol="0">
            <a:spAutoFit/>
          </a:bodyPr>
          <a:lstStyle/>
          <a:p>
            <a:pPr algn="just"/>
            <a:r>
              <a:rPr lang="en-US" sz="1200" i="1" dirty="0" smtClean="0"/>
              <a:t>Source: Nguyen, M.T.; </a:t>
            </a:r>
            <a:r>
              <a:rPr lang="en-US" sz="1200" i="1" dirty="0" err="1" smtClean="0"/>
              <a:t>Guseva</a:t>
            </a:r>
            <a:r>
              <a:rPr lang="en-US" sz="1200" i="1" dirty="0" smtClean="0"/>
              <a:t>, E.V.; </a:t>
            </a:r>
            <a:r>
              <a:rPr lang="en-US" sz="1200" i="1" dirty="0" err="1" smtClean="0"/>
              <a:t>Ataeva</a:t>
            </a:r>
            <a:r>
              <a:rPr lang="en-US" sz="1200" i="1" dirty="0" smtClean="0"/>
              <a:t>, A.N.; </a:t>
            </a:r>
            <a:r>
              <a:rPr lang="en-US" sz="1200" i="1" dirty="0" err="1" smtClean="0"/>
              <a:t>Sigan</a:t>
            </a:r>
            <a:r>
              <a:rPr lang="en-US" sz="1200" i="1" dirty="0" smtClean="0"/>
              <a:t>, A.L.; </a:t>
            </a:r>
            <a:r>
              <a:rPr lang="en-US" sz="1200" i="1" dirty="0" err="1" smtClean="0"/>
              <a:t>Shibaeva</a:t>
            </a:r>
            <a:r>
              <a:rPr lang="en-US" sz="1200" i="1" dirty="0" smtClean="0"/>
              <a:t>, A.V.; </a:t>
            </a:r>
            <a:r>
              <a:rPr lang="en-US" sz="1200" i="1" dirty="0" err="1" smtClean="0"/>
              <a:t>Dmitrieva</a:t>
            </a:r>
            <a:r>
              <a:rPr lang="en-US" sz="1200" i="1" dirty="0" smtClean="0"/>
              <a:t>, M.V.; </a:t>
            </a:r>
            <a:r>
              <a:rPr lang="en-US" sz="1200" i="1" dirty="0" err="1" smtClean="0"/>
              <a:t>Burtsev</a:t>
            </a:r>
            <a:r>
              <a:rPr lang="en-US" sz="1200" i="1" dirty="0" smtClean="0"/>
              <a:t>, I.D.; </a:t>
            </a:r>
            <a:r>
              <a:rPr lang="en-US" sz="1200" i="1" dirty="0" err="1" smtClean="0"/>
              <a:t>Volodina</a:t>
            </a:r>
            <a:r>
              <a:rPr lang="en-US" sz="1200" i="1" dirty="0" smtClean="0"/>
              <a:t>, Y.L.; </a:t>
            </a:r>
            <a:r>
              <a:rPr lang="en-US" sz="1200" i="1" dirty="0" err="1" smtClean="0"/>
              <a:t>Radchenko</a:t>
            </a:r>
            <a:r>
              <a:rPr lang="en-US" sz="1200" i="1" dirty="0" smtClean="0"/>
              <a:t>, A.S.; </a:t>
            </a:r>
            <a:r>
              <a:rPr lang="en-US" sz="1200" i="1" dirty="0" err="1" smtClean="0"/>
              <a:t>Egorov</a:t>
            </a:r>
            <a:r>
              <a:rPr lang="en-US" sz="1200" i="1" dirty="0" smtClean="0"/>
              <a:t>, A.E.; et al. </a:t>
            </a:r>
            <a:r>
              <a:rPr lang="en-US" sz="1200" i="1" dirty="0" err="1" smtClean="0"/>
              <a:t>Perfluorocarbon</a:t>
            </a:r>
            <a:r>
              <a:rPr lang="en-US" sz="1200" i="1" dirty="0" smtClean="0"/>
              <a:t> </a:t>
            </a:r>
            <a:r>
              <a:rPr lang="en-US" sz="1200" i="1" dirty="0" err="1" smtClean="0"/>
              <a:t>Nanoemulsions</a:t>
            </a:r>
            <a:r>
              <a:rPr lang="en-US" sz="1200" i="1" dirty="0" smtClean="0"/>
              <a:t> with </a:t>
            </a:r>
            <a:r>
              <a:rPr lang="en-US" sz="1200" i="1" dirty="0" err="1" smtClean="0"/>
              <a:t>Fluorous</a:t>
            </a:r>
            <a:r>
              <a:rPr lang="en-US" sz="1200" i="1" dirty="0" smtClean="0"/>
              <a:t> </a:t>
            </a:r>
            <a:r>
              <a:rPr lang="en-US" sz="1200" i="1" dirty="0" err="1" smtClean="0"/>
              <a:t>Chlorin</a:t>
            </a:r>
            <a:r>
              <a:rPr lang="en-US" sz="1200" i="1" dirty="0" smtClean="0"/>
              <a:t>-Type </a:t>
            </a:r>
            <a:r>
              <a:rPr lang="en-US" sz="1200" i="1" dirty="0" err="1" smtClean="0"/>
              <a:t>Photosensitizers</a:t>
            </a:r>
            <a:r>
              <a:rPr lang="en-US" sz="1200" i="1" dirty="0" smtClean="0"/>
              <a:t> for Antitumor Photodynamic Therapy in Hypoxia. Int. J. Mol. Sci. </a:t>
            </a:r>
            <a:r>
              <a:rPr lang="en-US" sz="1200" b="1" i="1" dirty="0" smtClean="0"/>
              <a:t>2023</a:t>
            </a:r>
            <a:r>
              <a:rPr lang="en-US" sz="1200" i="1" dirty="0" smtClean="0"/>
              <a:t>, 24, 7995. https://doi.org/10.3390/ijms24097995 </a:t>
            </a:r>
            <a:endParaRPr lang="ru-RU" sz="1200" i="1" dirty="0"/>
          </a:p>
        </p:txBody>
      </p:sp>
      <p:sp>
        <p:nvSpPr>
          <p:cNvPr id="87" name="TextBox 86"/>
          <p:cNvSpPr txBox="1"/>
          <p:nvPr/>
        </p:nvSpPr>
        <p:spPr>
          <a:xfrm>
            <a:off x="3643306" y="5000636"/>
            <a:ext cx="4804713" cy="369332"/>
          </a:xfrm>
          <a:prstGeom prst="rect">
            <a:avLst/>
          </a:prstGeom>
          <a:noFill/>
          <a:ln w="19050">
            <a:solidFill>
              <a:srgbClr val="FF0000"/>
            </a:solidFill>
          </a:ln>
        </p:spPr>
        <p:txBody>
          <a:bodyPr wrap="none" rtlCol="0">
            <a:spAutoFit/>
          </a:bodyPr>
          <a:lstStyle/>
          <a:p>
            <a:r>
              <a:rPr lang="en-US" dirty="0" smtClean="0"/>
              <a:t>Encapsulation efficiency (EE%) is on average 60%</a:t>
            </a:r>
            <a:endParaRPr lang="ru-RU" dirty="0"/>
          </a:p>
        </p:txBody>
      </p:sp>
    </p:spTree>
    <p:extLst>
      <p:ext uri="{BB962C8B-B14F-4D97-AF65-F5344CB8AC3E}">
        <p14:creationId xmlns:p14="http://schemas.microsoft.com/office/powerpoint/2010/main" xmlns="" val="145851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7</a:t>
            </a:fld>
            <a:endParaRPr lang="fr-FR"/>
          </a:p>
        </p:txBody>
      </p:sp>
      <p:graphicFrame>
        <p:nvGraphicFramePr>
          <p:cNvPr id="3" name="Таблица 2"/>
          <p:cNvGraphicFramePr>
            <a:graphicFrameLocks noGrp="1"/>
          </p:cNvGraphicFramePr>
          <p:nvPr/>
        </p:nvGraphicFramePr>
        <p:xfrm>
          <a:off x="642909" y="1889458"/>
          <a:ext cx="7786743" cy="3510280"/>
        </p:xfrm>
        <a:graphic>
          <a:graphicData uri="http://schemas.openxmlformats.org/drawingml/2006/table">
            <a:tbl>
              <a:tblPr firstRow="1" bandRow="1">
                <a:tableStyleId>{00A15C55-8517-42AA-B614-E9B94910E393}</a:tableStyleId>
              </a:tblPr>
              <a:tblGrid>
                <a:gridCol w="2928959"/>
                <a:gridCol w="2000264"/>
                <a:gridCol w="2857520"/>
              </a:tblGrid>
              <a:tr h="370840">
                <a:tc>
                  <a:txBody>
                    <a:bodyPr/>
                    <a:lstStyle/>
                    <a:p>
                      <a:pPr algn="ctr"/>
                      <a:r>
                        <a:rPr lang="en-US" dirty="0" smtClean="0"/>
                        <a:t>Components</a:t>
                      </a:r>
                      <a:endParaRPr lang="ru-RU" dirty="0"/>
                    </a:p>
                  </a:txBody>
                  <a:tcPr anchor="ctr"/>
                </a:tc>
                <a:tc>
                  <a:txBody>
                    <a:bodyPr/>
                    <a:lstStyle/>
                    <a:p>
                      <a:pPr algn="ctr"/>
                      <a:r>
                        <a:rPr lang="en-US" dirty="0" smtClean="0"/>
                        <a:t>Functions</a:t>
                      </a:r>
                      <a:endParaRPr lang="ru-RU" dirty="0"/>
                    </a:p>
                  </a:txBody>
                  <a:tcPr anchor="ctr"/>
                </a:tc>
                <a:tc>
                  <a:txBody>
                    <a:bodyPr/>
                    <a:lstStyle/>
                    <a:p>
                      <a:pPr algn="ctr"/>
                      <a:r>
                        <a:rPr lang="en-US" dirty="0" smtClean="0"/>
                        <a:t>Components</a:t>
                      </a:r>
                      <a:endParaRPr lang="ru-RU" dirty="0"/>
                    </a:p>
                  </a:txBody>
                  <a:tcPr anchor="ctr"/>
                </a:tc>
              </a:tr>
              <a:tr h="370840">
                <a:tc>
                  <a:txBody>
                    <a:bodyPr/>
                    <a:lstStyle/>
                    <a:p>
                      <a:pPr algn="ctr"/>
                      <a:r>
                        <a:rPr lang="en-US" sz="1600" b="1" dirty="0" err="1" smtClean="0"/>
                        <a:t>Fluorous</a:t>
                      </a:r>
                      <a:r>
                        <a:rPr lang="en-US" sz="1600" b="1" dirty="0" smtClean="0"/>
                        <a:t> </a:t>
                      </a:r>
                      <a:r>
                        <a:rPr lang="en-US" sz="1600" b="1" dirty="0" err="1" smtClean="0"/>
                        <a:t>chlorin</a:t>
                      </a:r>
                      <a:r>
                        <a:rPr lang="en-US" sz="1600" b="1" dirty="0" smtClean="0"/>
                        <a:t> 3b (FC-3b)</a:t>
                      </a:r>
                    </a:p>
                    <a:p>
                      <a:pPr algn="ctr"/>
                      <a:r>
                        <a:rPr lang="en-US" sz="1600" i="1" dirty="0" smtClean="0"/>
                        <a:t>0.6507</a:t>
                      </a:r>
                      <a:r>
                        <a:rPr lang="en-US" sz="1600" i="1" baseline="0" dirty="0" smtClean="0"/>
                        <a:t> mg</a:t>
                      </a:r>
                      <a:endParaRPr lang="en-US" sz="1600" i="1" dirty="0" smtClean="0"/>
                    </a:p>
                  </a:txBody>
                  <a:tcPr anchor="ctr"/>
                </a:tc>
                <a:tc>
                  <a:txBody>
                    <a:bodyPr/>
                    <a:lstStyle/>
                    <a:p>
                      <a:pPr algn="ctr"/>
                      <a:r>
                        <a:rPr lang="en-US" sz="1600" dirty="0" err="1" smtClean="0"/>
                        <a:t>Photosensitizer</a:t>
                      </a:r>
                      <a:endParaRPr lang="ru-RU" sz="1600" dirty="0"/>
                    </a:p>
                  </a:txBody>
                  <a:tcPr anchor="ctr"/>
                </a:tc>
                <a:tc>
                  <a:txBody>
                    <a:bodyPr/>
                    <a:lstStyle/>
                    <a:p>
                      <a:pPr algn="ctr"/>
                      <a:r>
                        <a:rPr lang="en-US" sz="1600" b="1" dirty="0" err="1" smtClean="0"/>
                        <a:t>Fluorous</a:t>
                      </a:r>
                      <a:r>
                        <a:rPr lang="en-US" sz="1600" b="1" dirty="0" smtClean="0"/>
                        <a:t> </a:t>
                      </a:r>
                      <a:r>
                        <a:rPr lang="en-US" sz="1600" b="1" dirty="0" err="1" smtClean="0"/>
                        <a:t>chlorin</a:t>
                      </a:r>
                      <a:r>
                        <a:rPr lang="en-US" sz="1600" b="1" dirty="0" smtClean="0"/>
                        <a:t> 3b</a:t>
                      </a:r>
                    </a:p>
                    <a:p>
                      <a:pPr algn="ctr"/>
                      <a:r>
                        <a:rPr lang="en-US" sz="1600" i="1" dirty="0" smtClean="0"/>
                        <a:t>1.952 mg</a:t>
                      </a:r>
                      <a:endParaRPr lang="ru-RU" sz="1600" i="1" dirty="0"/>
                    </a:p>
                  </a:txBody>
                  <a:tcPr anchor="ctr"/>
                </a:tc>
              </a:tr>
              <a:tr h="370840">
                <a:tc>
                  <a:txBody>
                    <a:bodyPr/>
                    <a:lstStyle/>
                    <a:p>
                      <a:pPr algn="ctr"/>
                      <a:r>
                        <a:rPr lang="en-US" sz="1600" b="1" dirty="0" smtClean="0"/>
                        <a:t>PFD</a:t>
                      </a:r>
                    </a:p>
                    <a:p>
                      <a:pPr algn="ctr"/>
                      <a:r>
                        <a:rPr lang="en-US" sz="1600" i="1" dirty="0" smtClean="0"/>
                        <a:t>0.867</a:t>
                      </a:r>
                      <a:r>
                        <a:rPr lang="en-US" sz="1600" i="1" baseline="0" dirty="0" smtClean="0"/>
                        <a:t> g</a:t>
                      </a:r>
                      <a:endParaRPr lang="ru-RU" sz="1600" i="1" dirty="0"/>
                    </a:p>
                  </a:txBody>
                  <a:tcPr anchor="ctr"/>
                </a:tc>
                <a:tc>
                  <a:txBody>
                    <a:bodyPr/>
                    <a:lstStyle/>
                    <a:p>
                      <a:pPr algn="ctr"/>
                      <a:r>
                        <a:rPr lang="en-US" sz="1600" dirty="0" smtClean="0"/>
                        <a:t>Oxygen carrier,</a:t>
                      </a:r>
                      <a:r>
                        <a:rPr lang="en-US" sz="1600" baseline="0" dirty="0" smtClean="0"/>
                        <a:t> PS solvent</a:t>
                      </a:r>
                      <a:endParaRPr lang="ru-RU" sz="1600" dirty="0"/>
                    </a:p>
                  </a:txBody>
                  <a:tcPr anchor="ctr"/>
                </a:tc>
                <a:tc>
                  <a:txBody>
                    <a:bodyPr/>
                    <a:lstStyle/>
                    <a:p>
                      <a:pPr algn="ctr"/>
                      <a:r>
                        <a:rPr lang="en-US" sz="1600" b="1" dirty="0" smtClean="0"/>
                        <a:t>PFD</a:t>
                      </a:r>
                    </a:p>
                    <a:p>
                      <a:pPr algn="ctr"/>
                      <a:r>
                        <a:rPr lang="en-US" sz="1600" i="1" dirty="0" smtClean="0"/>
                        <a:t>2.6 g</a:t>
                      </a:r>
                      <a:endParaRPr lang="ru-RU" sz="1600" i="1" dirty="0"/>
                    </a:p>
                  </a:txBody>
                  <a:tcPr anchor="ctr"/>
                </a:tc>
              </a:tr>
              <a:tr h="370840">
                <a:tc>
                  <a:txBody>
                    <a:bodyPr/>
                    <a:lstStyle/>
                    <a:p>
                      <a:pPr algn="ctr"/>
                      <a:r>
                        <a:rPr lang="en-US" sz="1600" b="1" dirty="0" smtClean="0"/>
                        <a:t>PFMCP</a:t>
                      </a:r>
                    </a:p>
                    <a:p>
                      <a:pPr algn="ctr"/>
                      <a:r>
                        <a:rPr lang="en-US" sz="1600" i="1" dirty="0" smtClean="0"/>
                        <a:t>0.433 g</a:t>
                      </a:r>
                      <a:endParaRPr lang="ru-RU" sz="1600" i="1" dirty="0"/>
                    </a:p>
                  </a:txBody>
                  <a:tcPr anchor="ctr"/>
                </a:tc>
                <a:tc>
                  <a:txBody>
                    <a:bodyPr/>
                    <a:lstStyle/>
                    <a:p>
                      <a:pPr algn="ctr"/>
                      <a:r>
                        <a:rPr lang="en-US" sz="1600" dirty="0" smtClean="0"/>
                        <a:t>Oxygen carrier, PS solvent</a:t>
                      </a:r>
                      <a:r>
                        <a:rPr lang="en-US" sz="1600" baseline="0" dirty="0" smtClean="0"/>
                        <a:t>, droplet stabilizer</a:t>
                      </a:r>
                      <a:endParaRPr lang="ru-RU" sz="1600" dirty="0"/>
                    </a:p>
                  </a:txBody>
                  <a:tcPr anchor="ctr"/>
                </a:tc>
                <a:tc>
                  <a:txBody>
                    <a:bodyPr/>
                    <a:lstStyle/>
                    <a:p>
                      <a:pPr algn="ctr"/>
                      <a:r>
                        <a:rPr lang="en-US" sz="1600" b="1" dirty="0" smtClean="0"/>
                        <a:t>PFMCP</a:t>
                      </a:r>
                    </a:p>
                    <a:p>
                      <a:pPr algn="ctr"/>
                      <a:r>
                        <a:rPr lang="en-US" sz="1600" i="1" dirty="0" smtClean="0"/>
                        <a:t>1.3 g</a:t>
                      </a:r>
                      <a:endParaRPr lang="ru-RU" sz="1600" i="1" dirty="0"/>
                    </a:p>
                  </a:txBody>
                  <a:tcPr anchor="ctr"/>
                </a:tc>
              </a:tr>
              <a:tr h="370840">
                <a:tc>
                  <a:txBody>
                    <a:bodyPr/>
                    <a:lstStyle/>
                    <a:p>
                      <a:pPr algn="ctr"/>
                      <a:r>
                        <a:rPr lang="en-US" sz="1600" b="1" dirty="0" smtClean="0"/>
                        <a:t>Proxanol-268</a:t>
                      </a:r>
                    </a:p>
                    <a:p>
                      <a:pPr algn="ctr"/>
                      <a:r>
                        <a:rPr lang="en-US" sz="1600" i="1" dirty="0" smtClean="0"/>
                        <a:t>0.2665</a:t>
                      </a:r>
                      <a:r>
                        <a:rPr lang="en-US" sz="1600" i="1" baseline="0" dirty="0" smtClean="0"/>
                        <a:t> g</a:t>
                      </a:r>
                      <a:endParaRPr lang="ru-RU" sz="1600" i="1" dirty="0"/>
                    </a:p>
                  </a:txBody>
                  <a:tcPr anchor="ctr"/>
                </a:tc>
                <a:tc>
                  <a:txBody>
                    <a:bodyPr/>
                    <a:lstStyle/>
                    <a:p>
                      <a:pPr algn="ctr"/>
                      <a:r>
                        <a:rPr lang="en-US" sz="1600" dirty="0" smtClean="0"/>
                        <a:t>Surfactant</a:t>
                      </a:r>
                      <a:endParaRPr lang="ru-RU" sz="1600" dirty="0"/>
                    </a:p>
                  </a:txBody>
                  <a:tcPr anchor="ctr"/>
                </a:tc>
                <a:tc>
                  <a:txBody>
                    <a:bodyPr/>
                    <a:lstStyle/>
                    <a:p>
                      <a:pPr algn="ctr"/>
                      <a:r>
                        <a:rPr lang="en-US" sz="1600" b="1" dirty="0" smtClean="0"/>
                        <a:t>Proxanol-268</a:t>
                      </a:r>
                    </a:p>
                    <a:p>
                      <a:pPr algn="ctr"/>
                      <a:r>
                        <a:rPr lang="en-US" sz="1600" i="1" dirty="0" smtClean="0"/>
                        <a:t>0.2665</a:t>
                      </a:r>
                      <a:r>
                        <a:rPr lang="en-US" sz="1600" i="1" baseline="0" dirty="0" smtClean="0"/>
                        <a:t> g</a:t>
                      </a:r>
                      <a:endParaRPr lang="ru-RU" sz="1600" i="1" dirty="0"/>
                    </a:p>
                  </a:txBody>
                  <a:tcPr anchor="ctr"/>
                </a:tc>
              </a:tr>
              <a:tr h="370840">
                <a:tc>
                  <a:txBody>
                    <a:bodyPr/>
                    <a:lstStyle/>
                    <a:p>
                      <a:pPr algn="ctr"/>
                      <a:r>
                        <a:rPr lang="en-US" sz="1600" b="1" dirty="0" smtClean="0"/>
                        <a:t>0.9% </a:t>
                      </a:r>
                      <a:r>
                        <a:rPr lang="en-US" sz="1600" b="1" dirty="0" err="1" smtClean="0"/>
                        <a:t>NaCl</a:t>
                      </a:r>
                      <a:r>
                        <a:rPr lang="en-US" sz="1600" b="1" dirty="0" smtClean="0"/>
                        <a:t> solution</a:t>
                      </a:r>
                    </a:p>
                    <a:p>
                      <a:pPr algn="ctr"/>
                      <a:r>
                        <a:rPr lang="en-US" sz="1600" i="1" dirty="0" smtClean="0"/>
                        <a:t>Up to 10 ml</a:t>
                      </a:r>
                      <a:endParaRPr lang="ru-RU" sz="1600" i="1" dirty="0"/>
                    </a:p>
                  </a:txBody>
                  <a:tcPr anchor="ctr"/>
                </a:tc>
                <a:tc>
                  <a:txBody>
                    <a:bodyPr/>
                    <a:lstStyle/>
                    <a:p>
                      <a:pPr algn="ctr"/>
                      <a:r>
                        <a:rPr lang="en-US" sz="1600" dirty="0" smtClean="0"/>
                        <a:t>Dispersion medium,</a:t>
                      </a:r>
                      <a:r>
                        <a:rPr lang="en-US" sz="1600" baseline="0" dirty="0" smtClean="0"/>
                        <a:t> buffer solution</a:t>
                      </a:r>
                      <a:endParaRPr lang="ru-RU" sz="1600" dirty="0"/>
                    </a:p>
                  </a:txBody>
                  <a:tcPr anchor="ctr"/>
                </a:tc>
                <a:tc>
                  <a:txBody>
                    <a:bodyPr/>
                    <a:lstStyle/>
                    <a:p>
                      <a:pPr algn="ctr"/>
                      <a:r>
                        <a:rPr lang="en-US" sz="1600" b="1" dirty="0" smtClean="0"/>
                        <a:t>Phosphate Buffer Saline (PBS)</a:t>
                      </a:r>
                    </a:p>
                    <a:p>
                      <a:pPr algn="ctr"/>
                      <a:r>
                        <a:rPr lang="en-US" sz="1600" i="1" dirty="0" smtClean="0"/>
                        <a:t>Up to 10 ml</a:t>
                      </a:r>
                      <a:endParaRPr lang="ru-RU" sz="1600" i="1" dirty="0"/>
                    </a:p>
                  </a:txBody>
                  <a:tcPr anchor="ctr"/>
                </a:tc>
              </a:tr>
            </a:tbl>
          </a:graphicData>
        </a:graphic>
      </p:graphicFrame>
      <p:sp>
        <p:nvSpPr>
          <p:cNvPr id="7" name="TextBox 6">
            <a:extLst>
              <a:ext uri="{FF2B5EF4-FFF2-40B4-BE49-F238E27FC236}">
                <a16:creationId xmlns:a16="http://schemas.microsoft.com/office/drawing/2014/main" xmlns="" id="{DD04F326-65EB-4336-8C2B-B7016DD553EB}"/>
              </a:ext>
            </a:extLst>
          </p:cNvPr>
          <p:cNvSpPr txBox="1"/>
          <p:nvPr/>
        </p:nvSpPr>
        <p:spPr>
          <a:xfrm>
            <a:off x="1071538" y="1395699"/>
            <a:ext cx="2066912" cy="461665"/>
          </a:xfrm>
          <a:prstGeom prst="rect">
            <a:avLst/>
          </a:prstGeom>
          <a:noFill/>
        </p:spPr>
        <p:txBody>
          <a:bodyPr wrap="square" rtlCol="0">
            <a:spAutoFit/>
          </a:bodyPr>
          <a:lstStyle/>
          <a:p>
            <a:pPr algn="ctr"/>
            <a:r>
              <a:rPr lang="fr-FR" sz="2400" b="1" dirty="0" smtClean="0"/>
              <a:t>Previous work:</a:t>
            </a:r>
            <a:endParaRPr lang="fr-FR" sz="2400" dirty="0"/>
          </a:p>
        </p:txBody>
      </p:sp>
      <p:sp>
        <p:nvSpPr>
          <p:cNvPr id="8" name="TextBox 7">
            <a:extLst>
              <a:ext uri="{FF2B5EF4-FFF2-40B4-BE49-F238E27FC236}">
                <a16:creationId xmlns:a16="http://schemas.microsoft.com/office/drawing/2014/main" xmlns="" id="{DD04F326-65EB-4336-8C2B-B7016DD553EB}"/>
              </a:ext>
            </a:extLst>
          </p:cNvPr>
          <p:cNvSpPr txBox="1"/>
          <p:nvPr/>
        </p:nvSpPr>
        <p:spPr>
          <a:xfrm>
            <a:off x="6005550" y="1395699"/>
            <a:ext cx="2066912" cy="461665"/>
          </a:xfrm>
          <a:prstGeom prst="rect">
            <a:avLst/>
          </a:prstGeom>
          <a:noFill/>
        </p:spPr>
        <p:txBody>
          <a:bodyPr wrap="square" rtlCol="0">
            <a:spAutoFit/>
          </a:bodyPr>
          <a:lstStyle/>
          <a:p>
            <a:pPr algn="ctr"/>
            <a:r>
              <a:rPr lang="fr-FR" sz="2400" b="1" dirty="0" smtClean="0"/>
              <a:t>This work:</a:t>
            </a:r>
            <a:endParaRPr lang="fr-FR" sz="2400" dirty="0"/>
          </a:p>
        </p:txBody>
      </p:sp>
      <p:sp>
        <p:nvSpPr>
          <p:cNvPr id="9" name="TextBox 8"/>
          <p:cNvSpPr txBox="1"/>
          <p:nvPr/>
        </p:nvSpPr>
        <p:spPr>
          <a:xfrm>
            <a:off x="1000100" y="5702874"/>
            <a:ext cx="2246256" cy="369332"/>
          </a:xfrm>
          <a:prstGeom prst="rect">
            <a:avLst/>
          </a:prstGeom>
          <a:noFill/>
          <a:ln w="19050">
            <a:solidFill>
              <a:schemeClr val="accent4"/>
            </a:solidFill>
          </a:ln>
        </p:spPr>
        <p:txBody>
          <a:bodyPr wrap="none" rtlCol="0">
            <a:spAutoFit/>
          </a:bodyPr>
          <a:lstStyle/>
          <a:p>
            <a:pPr algn="ctr"/>
            <a:r>
              <a:rPr lang="en-US" b="1" dirty="0" smtClean="0"/>
              <a:t>PFC/Proxanol-268 5:1</a:t>
            </a:r>
            <a:endParaRPr lang="ru-RU" b="1" dirty="0"/>
          </a:p>
        </p:txBody>
      </p:sp>
      <p:sp>
        <p:nvSpPr>
          <p:cNvPr id="10" name="TextBox 9"/>
          <p:cNvSpPr txBox="1"/>
          <p:nvPr/>
        </p:nvSpPr>
        <p:spPr>
          <a:xfrm>
            <a:off x="5786446" y="5702874"/>
            <a:ext cx="2363276" cy="369332"/>
          </a:xfrm>
          <a:prstGeom prst="rect">
            <a:avLst/>
          </a:prstGeom>
          <a:noFill/>
          <a:ln w="19050">
            <a:solidFill>
              <a:schemeClr val="accent4"/>
            </a:solidFill>
          </a:ln>
        </p:spPr>
        <p:txBody>
          <a:bodyPr wrap="none" rtlCol="0">
            <a:spAutoFit/>
          </a:bodyPr>
          <a:lstStyle/>
          <a:p>
            <a:pPr algn="ctr"/>
            <a:r>
              <a:rPr lang="en-US" b="1" dirty="0" smtClean="0"/>
              <a:t>PFC/Proxanol-268 15:1</a:t>
            </a:r>
            <a:endParaRPr lang="ru-RU"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err="1"/>
              <a:t>Results</a:t>
            </a:r>
            <a:r>
              <a:rPr lang="fr-FR" sz="2400" b="1" dirty="0"/>
              <a:t> and discussion</a:t>
            </a:r>
          </a:p>
        </p:txBody>
      </p:sp>
      <p:pic>
        <p:nvPicPr>
          <p:cNvPr id="4" name="Picture 2" descr="https://lh3.googleusercontent.com/rnQ_-TFwhURsxjkEobrAEFYjz8xWLUPk9wi1e75TiE_-7DWm_4v5uR9LrOWCD-PN9w4EMoHT9PaL0vmG0Tr8uV7lFNiVZ-DiZFHHO0dUWFxm93QyEVeplHvmoeRNgx7s2vwdpz-7_aaX7fsRIFb34xTBTzPhhGADt3JRD8V9sHI0SCBMXjzqA6w0rabk2Ly8JjrqADn6MxILcYIxcApXctKKCv8-j-vPi9udgKnqM-a8P-UmPAkkB8w2oQTaczC8sHpGNQhg6DqDK-q3QwDaAEmcLp_aYg5S2uQa4ihHw8l6zGdQPm0yP_J46IGqiiP03wYEwXLUSRpthpHN18SiCtmp8w1oQNKwM0K6OPHRyIFN3tNqMG7F6g_EEtJ3Hcg1EIIoJM_R89b6TC88ilDguV5625W8U7UwWG3JE2I7165qfw6UoDqzSLLMs9wAEy1iVIGbmfhJ_ty99nyP2X2cy7-zkTIdwuY8STdk9pkU5tDwNCbQnvvUg5zydTvrvF9NskZ3WxwqV46rY2h_PESmhanYfO6y0L4CMZ3xjIe7efKpEQk5XiEzx5yJHxhj4gvbZ5xei1CSBfFDDHVZBbyBmDNeAnEfMuD4SRz1FXhmPG9JR-Lx-TmFSZKoMDX0u8TX3qex9ufJcgcwyv1pRFvTi14h_PUZvd-lg7L9qZAjH4xJ1ltJ7kcr4YwBTOAHUqj4kI1YRYSU3uT6QOI3dA1eZu_oBdDUBjbfqAe9zooC0I-1xFhp1znsfnRSHu37SequMcn6-AVxxP9oyVvyueNRTusYQQ=w525-h928-no?authuser=0"/>
          <p:cNvPicPr>
            <a:picLocks noChangeAspect="1" noChangeArrowheads="1"/>
          </p:cNvPicPr>
          <p:nvPr/>
        </p:nvPicPr>
        <p:blipFill>
          <a:blip r:embed="rId3"/>
          <a:srcRect l="40286" t="5496" r="13458" b="43543"/>
          <a:stretch>
            <a:fillRect/>
          </a:stretch>
        </p:blipFill>
        <p:spPr bwMode="auto">
          <a:xfrm>
            <a:off x="6296515" y="2500305"/>
            <a:ext cx="1547834" cy="3014203"/>
          </a:xfrm>
          <a:prstGeom prst="rect">
            <a:avLst/>
          </a:prstGeom>
          <a:noFill/>
        </p:spPr>
      </p:pic>
      <p:pic>
        <p:nvPicPr>
          <p:cNvPr id="7" name="Picture 10" descr="https://lh3.googleusercontent.com/fife/ABSRlIo_jEwZB76Y4-k8GE7yndYqfLGtUkxZZxaD02GplFdC1kMxP4Voe8FdWReCoeAZNWtnIgEU61gBDDDZtWtN9q_d-S57OKuIqkCmMqJ4d-FU2csk9JfphgTYdaf6WtvLs6jDkU3xU_aopFIVxhH0MlzHYwLUmVvmG-wX4KZbKKdZVcpO7uXccef22qINPgRPepO3yRh0R2xP2zBnA3DOC_ao0vcoQ-9NLuRD1BPGSpeLnjOOUWTEgRroYaGRznrQk3fDHTUGnvXs4JEvclAtVYpXNy33TIOaHRdTb20Q9oTL_i5k-78oBqcbKCQ3V1s2X6WbwSP8n-80dRNRt5syS4XmgWOJZOkVygGdEQImWWDiEHfVj7oyRVeUuZYJjPNCQL6oKkyXGHr7fCUGptumKVJii9OLNe3WMPstH-sKlCAyIMIZeeO5fdGrqMjFGOqyPT-Fs2HJuzOeJF2YBr0YQQn8F4zCr_1odbaMIE15-QBRAZmeMoBt03O0mgZwspzz51qXZOsrVl20vlC0svInnLuXCy0ZDhvCnNgfrHgb9eRr-DlzRBc0KI-qcmlOGNtdAzvMwQAbrl6JrSLXxsgztmnJqU4pmNtq4XrxNOeQ7cNoj7svCNE4iRG1zriQ_bOHQ0b-q2e9_dPKIrw1P8jdNuHU1WTm9M1NR0hLD5Bp392Bp821ozNO5CLL88ZyUv8jgjWCHriRAPLQ2YipD76kG7qqY8vaR-ir=s938-w531-h938-no?authuser=0"/>
          <p:cNvPicPr>
            <a:picLocks noChangeAspect="1" noChangeArrowheads="1"/>
          </p:cNvPicPr>
          <p:nvPr/>
        </p:nvPicPr>
        <p:blipFill>
          <a:blip r:embed="rId4" cstate="print"/>
          <a:srcRect l="27924" t="42423" r="36305" b="18686"/>
          <a:stretch>
            <a:fillRect/>
          </a:stretch>
        </p:blipFill>
        <p:spPr bwMode="auto">
          <a:xfrm>
            <a:off x="1407571" y="2500306"/>
            <a:ext cx="1571636" cy="3018446"/>
          </a:xfrm>
          <a:prstGeom prst="rect">
            <a:avLst/>
          </a:prstGeom>
          <a:noFill/>
        </p:spPr>
      </p:pic>
      <p:sp>
        <p:nvSpPr>
          <p:cNvPr id="8" name="TextBox 7"/>
          <p:cNvSpPr txBox="1"/>
          <p:nvPr/>
        </p:nvSpPr>
        <p:spPr>
          <a:xfrm>
            <a:off x="1077445" y="2071678"/>
            <a:ext cx="2258952" cy="369332"/>
          </a:xfrm>
          <a:prstGeom prst="rect">
            <a:avLst/>
          </a:prstGeom>
          <a:noFill/>
        </p:spPr>
        <p:txBody>
          <a:bodyPr wrap="none" rtlCol="0">
            <a:spAutoFit/>
          </a:bodyPr>
          <a:lstStyle/>
          <a:p>
            <a:pPr algn="ctr"/>
            <a:r>
              <a:rPr lang="en-US" b="1" dirty="0" smtClean="0"/>
              <a:t>PFC/Proxanol-268 5:1</a:t>
            </a:r>
            <a:endParaRPr lang="ru-RU" b="1" dirty="0"/>
          </a:p>
        </p:txBody>
      </p:sp>
      <p:sp>
        <p:nvSpPr>
          <p:cNvPr id="9" name="TextBox 8"/>
          <p:cNvSpPr txBox="1"/>
          <p:nvPr/>
        </p:nvSpPr>
        <p:spPr>
          <a:xfrm>
            <a:off x="5915523" y="2071678"/>
            <a:ext cx="2363276" cy="369332"/>
          </a:xfrm>
          <a:prstGeom prst="rect">
            <a:avLst/>
          </a:prstGeom>
          <a:noFill/>
        </p:spPr>
        <p:txBody>
          <a:bodyPr wrap="none" rtlCol="0">
            <a:spAutoFit/>
          </a:bodyPr>
          <a:lstStyle/>
          <a:p>
            <a:pPr algn="ctr"/>
            <a:r>
              <a:rPr lang="en-US" b="1" dirty="0" smtClean="0"/>
              <a:t>PFC/Proxanol-268 15:1</a:t>
            </a:r>
            <a:endParaRPr lang="ru-RU" b="1" dirty="0"/>
          </a:p>
        </p:txBody>
      </p:sp>
      <p:sp>
        <p:nvSpPr>
          <p:cNvPr id="10" name="TextBox 9"/>
          <p:cNvSpPr txBox="1"/>
          <p:nvPr/>
        </p:nvSpPr>
        <p:spPr>
          <a:xfrm>
            <a:off x="3643306" y="2857496"/>
            <a:ext cx="2032416" cy="2308324"/>
          </a:xfrm>
          <a:prstGeom prst="rect">
            <a:avLst/>
          </a:prstGeom>
          <a:noFill/>
          <a:ln w="19050">
            <a:solidFill>
              <a:schemeClr val="accent4"/>
            </a:solidFill>
          </a:ln>
        </p:spPr>
        <p:txBody>
          <a:bodyPr wrap="none" rtlCol="0">
            <a:spAutoFit/>
          </a:bodyPr>
          <a:lstStyle/>
          <a:p>
            <a:pPr algn="ctr"/>
            <a:r>
              <a:rPr lang="en-US" dirty="0" err="1" smtClean="0"/>
              <a:t>Sonication</a:t>
            </a:r>
            <a:r>
              <a:rPr lang="en-US" dirty="0" smtClean="0"/>
              <a:t> settings:</a:t>
            </a:r>
          </a:p>
          <a:p>
            <a:pPr algn="ctr"/>
            <a:endParaRPr lang="en-US" dirty="0" smtClean="0"/>
          </a:p>
          <a:p>
            <a:pPr algn="ctr"/>
            <a:r>
              <a:rPr lang="en-US" dirty="0" smtClean="0"/>
              <a:t>Mode: pulsed</a:t>
            </a:r>
          </a:p>
          <a:p>
            <a:pPr algn="ctr"/>
            <a:r>
              <a:rPr lang="en-US" dirty="0" smtClean="0"/>
              <a:t>Duty cycle: 50%</a:t>
            </a:r>
          </a:p>
          <a:p>
            <a:pPr algn="ctr"/>
            <a:r>
              <a:rPr lang="en-US" dirty="0" smtClean="0"/>
              <a:t>Power: 5 (50%)</a:t>
            </a:r>
          </a:p>
          <a:p>
            <a:pPr algn="ctr"/>
            <a:r>
              <a:rPr lang="en-US" dirty="0" smtClean="0"/>
              <a:t>Duration: 4x</a:t>
            </a:r>
            <a:r>
              <a:rPr lang="ru-RU" dirty="0" smtClean="0"/>
              <a:t>2</a:t>
            </a:r>
            <a:r>
              <a:rPr lang="en-US" dirty="0" smtClean="0"/>
              <a:t> min</a:t>
            </a:r>
          </a:p>
          <a:p>
            <a:pPr algn="ctr"/>
            <a:r>
              <a:rPr lang="en-US" dirty="0" smtClean="0"/>
              <a:t>Rest: 1-2 min</a:t>
            </a:r>
          </a:p>
          <a:p>
            <a:pPr algn="ctr"/>
            <a:r>
              <a:rPr lang="en-US" dirty="0" smtClean="0"/>
              <a:t>Ice bath</a:t>
            </a:r>
          </a:p>
        </p:txBody>
      </p:sp>
      <p:sp>
        <p:nvSpPr>
          <p:cNvPr id="11" name="TextBox 10"/>
          <p:cNvSpPr txBox="1"/>
          <p:nvPr/>
        </p:nvSpPr>
        <p:spPr>
          <a:xfrm>
            <a:off x="571472" y="5640189"/>
            <a:ext cx="3292055" cy="646331"/>
          </a:xfrm>
          <a:prstGeom prst="rect">
            <a:avLst/>
          </a:prstGeom>
          <a:noFill/>
          <a:ln>
            <a:solidFill>
              <a:schemeClr val="accent4"/>
            </a:solidFill>
          </a:ln>
        </p:spPr>
        <p:txBody>
          <a:bodyPr wrap="none" rtlCol="0">
            <a:spAutoFit/>
          </a:bodyPr>
          <a:lstStyle/>
          <a:p>
            <a:pPr algn="ctr"/>
            <a:r>
              <a:rPr lang="en-US" dirty="0" smtClean="0"/>
              <a:t>Translucent, slightly opalescent</a:t>
            </a:r>
          </a:p>
          <a:p>
            <a:pPr algn="ctr"/>
            <a:r>
              <a:rPr lang="en-US" dirty="0" smtClean="0"/>
              <a:t>Grayish green o/w </a:t>
            </a:r>
            <a:r>
              <a:rPr lang="en-US" dirty="0" err="1" smtClean="0"/>
              <a:t>nanoemulsion</a:t>
            </a:r>
            <a:endParaRPr lang="ru-RU" dirty="0"/>
          </a:p>
        </p:txBody>
      </p:sp>
      <p:sp>
        <p:nvSpPr>
          <p:cNvPr id="13" name="TextBox 12"/>
          <p:cNvSpPr txBox="1"/>
          <p:nvPr/>
        </p:nvSpPr>
        <p:spPr>
          <a:xfrm>
            <a:off x="5778469" y="5640189"/>
            <a:ext cx="2579745" cy="646331"/>
          </a:xfrm>
          <a:prstGeom prst="rect">
            <a:avLst/>
          </a:prstGeom>
          <a:noFill/>
          <a:ln>
            <a:solidFill>
              <a:schemeClr val="accent4"/>
            </a:solidFill>
          </a:ln>
        </p:spPr>
        <p:txBody>
          <a:bodyPr wrap="none" rtlCol="0">
            <a:spAutoFit/>
          </a:bodyPr>
          <a:lstStyle/>
          <a:p>
            <a:pPr algn="ctr"/>
            <a:r>
              <a:rPr lang="en-US" dirty="0" smtClean="0"/>
              <a:t>Opaque</a:t>
            </a:r>
          </a:p>
          <a:p>
            <a:pPr algn="ctr"/>
            <a:r>
              <a:rPr lang="en-US" dirty="0" smtClean="0"/>
              <a:t>Green o/w </a:t>
            </a:r>
            <a:r>
              <a:rPr lang="en-US" dirty="0" err="1" smtClean="0"/>
              <a:t>nanoemulsion</a:t>
            </a:r>
            <a:endParaRPr lang="ru-RU" dirty="0"/>
          </a:p>
        </p:txBody>
      </p:sp>
    </p:spTree>
    <p:extLst>
      <p:ext uri="{BB962C8B-B14F-4D97-AF65-F5344CB8AC3E}">
        <p14:creationId xmlns:p14="http://schemas.microsoft.com/office/powerpoint/2010/main" xmlns="" val="292813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UV-Vis spectra of FC-3b in PFC-NEs and their supernatant</a:t>
            </a:r>
            <a:endParaRPr lang="fr-FR" sz="2400" b="1" dirty="0"/>
          </a:p>
        </p:txBody>
      </p:sp>
      <p:pic>
        <p:nvPicPr>
          <p:cNvPr id="14" name="Рисунок 13" descr="C3 EE%.png"/>
          <p:cNvPicPr>
            <a:picLocks noChangeAspect="1"/>
          </p:cNvPicPr>
          <p:nvPr/>
        </p:nvPicPr>
        <p:blipFill>
          <a:blip r:embed="rId3"/>
          <a:stretch>
            <a:fillRect/>
          </a:stretch>
        </p:blipFill>
        <p:spPr>
          <a:xfrm>
            <a:off x="-32" y="1928802"/>
            <a:ext cx="4901194" cy="3752096"/>
          </a:xfrm>
          <a:prstGeom prst="rect">
            <a:avLst/>
          </a:prstGeom>
        </p:spPr>
      </p:pic>
      <p:pic>
        <p:nvPicPr>
          <p:cNvPr id="15" name="Рисунок 14" descr="A2 EE%.png"/>
          <p:cNvPicPr>
            <a:picLocks noChangeAspect="1"/>
          </p:cNvPicPr>
          <p:nvPr/>
        </p:nvPicPr>
        <p:blipFill>
          <a:blip r:embed="rId4"/>
          <a:srcRect r="3801"/>
          <a:stretch>
            <a:fillRect/>
          </a:stretch>
        </p:blipFill>
        <p:spPr>
          <a:xfrm>
            <a:off x="4429124" y="1928802"/>
            <a:ext cx="4714876" cy="3752096"/>
          </a:xfrm>
          <a:prstGeom prst="rect">
            <a:avLst/>
          </a:prstGeom>
        </p:spPr>
      </p:pic>
      <p:sp>
        <p:nvSpPr>
          <p:cNvPr id="17" name="TextBox 16"/>
          <p:cNvSpPr txBox="1"/>
          <p:nvPr/>
        </p:nvSpPr>
        <p:spPr>
          <a:xfrm>
            <a:off x="1357290" y="5711627"/>
            <a:ext cx="6622134" cy="646331"/>
          </a:xfrm>
          <a:prstGeom prst="rect">
            <a:avLst/>
          </a:prstGeom>
          <a:noFill/>
        </p:spPr>
        <p:txBody>
          <a:bodyPr wrap="none" rtlCol="0">
            <a:spAutoFit/>
          </a:bodyPr>
          <a:lstStyle/>
          <a:p>
            <a:pPr algn="ctr"/>
            <a:r>
              <a:rPr lang="en-US" dirty="0" smtClean="0"/>
              <a:t>Less absorbance in the supernatant = higher EE%</a:t>
            </a:r>
          </a:p>
          <a:p>
            <a:pPr algn="ctr"/>
            <a:r>
              <a:rPr lang="en-US" dirty="0" smtClean="0"/>
              <a:t>EE% = (AUC (emulsion) – AUC (supernatant))/AUC (emulsion) × 100%</a:t>
            </a:r>
            <a:endParaRPr lang="ru-RU" dirty="0"/>
          </a:p>
        </p:txBody>
      </p:sp>
    </p:spTree>
    <p:extLst>
      <p:ext uri="{BB962C8B-B14F-4D97-AF65-F5344CB8AC3E}">
        <p14:creationId xmlns:p14="http://schemas.microsoft.com/office/powerpoint/2010/main" xmlns="" val="2928138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1284</Words>
  <Application>Microsoft Office PowerPoint</Application>
  <PresentationFormat>Экран (4:3)</PresentationFormat>
  <Paragraphs>232</Paragraphs>
  <Slides>14</Slides>
  <Notes>12</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14</vt:i4>
      </vt:variant>
    </vt:vector>
  </HeadingPairs>
  <TitlesOfParts>
    <vt:vector size="17" baseType="lpstr">
      <vt:lpstr>Office Theme</vt:lpstr>
      <vt:lpstr>Custom Design</vt:lpstr>
      <vt:lpstr>CS ChemDraw Drawing</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Tuan</cp:lastModifiedBy>
  <cp:revision>139</cp:revision>
  <dcterms:created xsi:type="dcterms:W3CDTF">2015-04-04T09:45:50Z</dcterms:created>
  <dcterms:modified xsi:type="dcterms:W3CDTF">2023-10-11T22:19:26Z</dcterms:modified>
</cp:coreProperties>
</file>