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4" r:id="rId3"/>
    <p:sldId id="267" r:id="rId4"/>
    <p:sldId id="268" r:id="rId5"/>
    <p:sldId id="262" r:id="rId6"/>
    <p:sldId id="263" r:id="rId7"/>
    <p:sldId id="259" r:id="rId8"/>
    <p:sldId id="282" r:id="rId9"/>
    <p:sldId id="265" r:id="rId10"/>
    <p:sldId id="285" r:id="rId11"/>
    <p:sldId id="283" r:id="rId12"/>
    <p:sldId id="270" r:id="rId13"/>
    <p:sldId id="284" r:id="rId14"/>
    <p:sldId id="286" r:id="rId15"/>
    <p:sldId id="287"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106" d="100"/>
          <a:sy n="106"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10/12/2023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12/10/2023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SOD enzyme is often considered the first line of plant defense; through its activity, the O</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200" b="0" i="0" baseline="30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converted to O</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and H</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 the continuation of that, CAT and POX decompose H</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into H</a:t>
            </a:r>
            <a:r>
              <a:rPr lang="en-US" sz="1200" b="0" i="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t>
            </a: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 [23,24].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antioxidative activity of flavonoid compounds is primarily operated by phenolic hydroxyl groups in their structure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In summary, it can be stated that secondary oxidative stress is created in plants under Pb stress, activating different shoots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a:effectLst/>
                <a:latin typeface="Times New Roman" panose="02020603050405020304" pitchFamily="18" charset="0"/>
                <a:ea typeface="Calibri" panose="020F0502020204030204" pitchFamily="34" charset="0"/>
                <a:cs typeface="Arial" panose="020B0604020202020204" pitchFamily="34" charset="0"/>
              </a:rPr>
              <a:t>' mechanisms in </a:t>
            </a:r>
            <a:r>
              <a:rPr lang="en-US" sz="1200" i="1" dirty="0">
                <a:effectLst/>
                <a:latin typeface="Times New Roman" panose="02020603050405020304" pitchFamily="18" charset="0"/>
                <a:ea typeface="Calibri" panose="020F0502020204030204" pitchFamily="34" charset="0"/>
                <a:cs typeface="Arial" panose="020B0604020202020204" pitchFamily="34" charset="0"/>
              </a:rPr>
              <a:t>S. striata</a:t>
            </a:r>
            <a:r>
              <a:rPr lang="en-US" sz="1200" dirty="0">
                <a:effectLst/>
                <a:latin typeface="Times New Roman" panose="02020603050405020304" pitchFamily="18" charset="0"/>
                <a:ea typeface="Calibri" panose="020F0502020204030204" pitchFamily="34" charset="0"/>
                <a:cs typeface="Arial" panose="020B0604020202020204" pitchFamily="34" charset="0"/>
              </a:rPr>
              <a:t> to cope with it. These responses of plants are summarized in Fig. 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71DF01-2361-4323-BE9D-22150B643C62}" type="slidenum">
              <a:rPr lang="en-US" smtClean="0"/>
              <a:t>9</a:t>
            </a:fld>
            <a:endParaRPr lang="en-US"/>
          </a:p>
        </p:txBody>
      </p:sp>
    </p:spTree>
    <p:extLst>
      <p:ext uri="{BB962C8B-B14F-4D97-AF65-F5344CB8AC3E}">
        <p14:creationId xmlns:p14="http://schemas.microsoft.com/office/powerpoint/2010/main" val="149622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62821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12/10/2023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harifi@modares.ac.ir"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data-hub/taxonomy/tree/?taxon=39249"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3" name="TextBox 2">
            <a:extLst>
              <a:ext uri="{FF2B5EF4-FFF2-40B4-BE49-F238E27FC236}">
                <a16:creationId xmlns:a16="http://schemas.microsoft.com/office/drawing/2014/main" id="{6A8644DB-6E57-ADE5-12DE-838CEF259812}"/>
              </a:ext>
            </a:extLst>
          </p:cNvPr>
          <p:cNvSpPr txBox="1"/>
          <p:nvPr/>
        </p:nvSpPr>
        <p:spPr>
          <a:xfrm>
            <a:off x="457200" y="1766644"/>
            <a:ext cx="8267700" cy="4920834"/>
          </a:xfrm>
          <a:prstGeom prst="rect">
            <a:avLst/>
          </a:prstGeom>
          <a:noFill/>
        </p:spPr>
        <p:txBody>
          <a:bodyPr wrap="square" rtlCol="0">
            <a:spAutoFit/>
          </a:bodyPr>
          <a:lstStyle/>
          <a:p>
            <a:pPr algn="ctr"/>
            <a:r>
              <a:rPr lang="en-US" sz="2800" b="1" dirty="0">
                <a:solidFill>
                  <a:schemeClr val="bg1"/>
                </a:solidFill>
              </a:rPr>
              <a:t>The effects of Lead stress on flavonoid content and antioxidant activity from </a:t>
            </a:r>
            <a:r>
              <a:rPr lang="en-US" sz="2800" b="1" i="1" dirty="0">
                <a:solidFill>
                  <a:schemeClr val="bg1"/>
                </a:solidFill>
              </a:rPr>
              <a:t>Scrophularia striata </a:t>
            </a:r>
            <a:r>
              <a:rPr lang="en-US" sz="2800" b="1" dirty="0">
                <a:solidFill>
                  <a:schemeClr val="bg1"/>
                </a:solidFill>
              </a:rPr>
              <a:t>Boiss.</a:t>
            </a:r>
            <a:endParaRPr lang="en-US" b="1" dirty="0"/>
          </a:p>
          <a:p>
            <a:pPr algn="ctr"/>
            <a:endParaRPr lang="en-US" b="1" dirty="0"/>
          </a:p>
          <a:p>
            <a:pPr algn="ctr"/>
            <a:endParaRPr lang="en-US" sz="1400" b="1" dirty="0"/>
          </a:p>
          <a:p>
            <a:pPr algn="ctr"/>
            <a:endParaRPr lang="en-US" b="1" dirty="0"/>
          </a:p>
          <a:p>
            <a:pPr algn="ctr"/>
            <a:endParaRPr lang="fr-FR" dirty="0"/>
          </a:p>
          <a:p>
            <a:pPr marL="0" marR="0" algn="ctr">
              <a:lnSpc>
                <a:spcPct val="150000"/>
              </a:lnSpc>
              <a:spcBef>
                <a:spcPts val="0"/>
              </a:spcBef>
              <a:spcAft>
                <a:spcPts val="0"/>
              </a:spcAft>
            </a:pPr>
            <a:r>
              <a:rPr lang="en-US" sz="1800" b="1" u="sng" dirty="0" err="1">
                <a:effectLst/>
                <a:latin typeface="Times New Roman" panose="02020603050405020304" pitchFamily="18" charset="0"/>
                <a:ea typeface="Times New Roman" panose="02020603050405020304" pitchFamily="18" charset="0"/>
              </a:rPr>
              <a:t>Reyhaneh</a:t>
            </a:r>
            <a:r>
              <a:rPr lang="en-US" sz="1800" b="1" u="sng" dirty="0">
                <a:effectLst/>
                <a:latin typeface="Times New Roman" panose="02020603050405020304" pitchFamily="18" charset="0"/>
                <a:ea typeface="Times New Roman" panose="02020603050405020304" pitchFamily="18" charset="0"/>
              </a:rPr>
              <a:t> Danaeipour</a:t>
            </a:r>
            <a:r>
              <a:rPr lang="en-US" sz="1800" b="1" baseline="30000" dirty="0">
                <a:effectLst/>
                <a:latin typeface="Times New Roman" panose="02020603050405020304" pitchFamily="18" charset="0"/>
                <a:ea typeface="Times New Roman" panose="02020603050405020304" pitchFamily="18" charset="0"/>
              </a:rPr>
              <a:t>1</a:t>
            </a:r>
            <a:r>
              <a:rPr lang="en-US" sz="1800" b="1" dirty="0">
                <a:effectLst/>
                <a:latin typeface="Times New Roman" panose="02020603050405020304" pitchFamily="18" charset="0"/>
                <a:ea typeface="Times New Roman" panose="02020603050405020304" pitchFamily="18" charset="0"/>
              </a:rPr>
              <a:t>, Mohsen Sharifi</a:t>
            </a:r>
            <a:r>
              <a:rPr lang="en-US" sz="1800" b="1" baseline="30000" dirty="0">
                <a:effectLst/>
                <a:latin typeface="Times New Roman" panose="02020603050405020304" pitchFamily="18" charset="0"/>
                <a:ea typeface="Times New Roman" panose="02020603050405020304" pitchFamily="18" charset="0"/>
              </a:rPr>
              <a:t>1*</a:t>
            </a: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r>
              <a:rPr lang="en-US" sz="1800" baseline="30000" dirty="0">
                <a:effectLst/>
                <a:latin typeface="Times New Roman" panose="02020603050405020304" pitchFamily="18" charset="0"/>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Department of Plant Biology, Faculty of Biological Sciences, </a:t>
            </a:r>
            <a:r>
              <a:rPr lang="en-US" sz="1800" dirty="0" err="1">
                <a:effectLst/>
                <a:latin typeface="Times New Roman" panose="02020603050405020304" pitchFamily="18" charset="0"/>
                <a:ea typeface="Times New Roman" panose="02020603050405020304" pitchFamily="18" charset="0"/>
              </a:rPr>
              <a:t>Tarbiat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Modares</a:t>
            </a:r>
            <a:r>
              <a:rPr lang="en-US" sz="1800" dirty="0">
                <a:effectLst/>
                <a:latin typeface="Times New Roman" panose="02020603050405020304" pitchFamily="18" charset="0"/>
                <a:ea typeface="Times New Roman" panose="02020603050405020304" pitchFamily="18" charset="0"/>
              </a:rPr>
              <a:t> University, Tehran, Iran, </a:t>
            </a:r>
            <a:r>
              <a:rPr lang="en-US" sz="1800" dirty="0" err="1">
                <a:effectLst/>
                <a:latin typeface="Times New Roman" panose="02020603050405020304" pitchFamily="18" charset="0"/>
                <a:ea typeface="Times New Roman" panose="02020603050405020304" pitchFamily="18" charset="0"/>
              </a:rPr>
              <a:t>R.danaeipour</a:t>
            </a:r>
            <a:r>
              <a:rPr lang="en-US" sz="1800" dirty="0">
                <a:effectLst/>
                <a:latin typeface="Times New Roman" panose="02020603050405020304" pitchFamily="18" charset="0"/>
                <a:ea typeface="Times New Roman" panose="02020603050405020304" pitchFamily="18" charset="0"/>
              </a:rPr>
              <a:t>@ modares.ac.ir, Msharifi@modares.ac.ir.</a:t>
            </a:r>
          </a:p>
          <a:p>
            <a:pPr marL="0" marR="0" algn="just"/>
            <a:endParaRPr lang="en-US" dirty="0">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1800" b="1" dirty="0"/>
              <a:t>* </a:t>
            </a:r>
            <a:r>
              <a:rPr lang="en-US" sz="1800" dirty="0">
                <a:effectLst/>
                <a:latin typeface="Times New Roman" panose="02020603050405020304" pitchFamily="18" charset="0"/>
                <a:ea typeface="Times New Roman" panose="02020603050405020304" pitchFamily="18" charset="0"/>
              </a:rPr>
              <a:t>Correspondence: </a:t>
            </a:r>
            <a:r>
              <a:rPr lang="en-US" sz="1800" dirty="0">
                <a:effectLst/>
                <a:latin typeface="Times New Roman" panose="02020603050405020304" pitchFamily="18" charset="0"/>
                <a:ea typeface="Times New Roman" panose="02020603050405020304" pitchFamily="18" charset="0"/>
                <a:hlinkClick r:id="rId3"/>
              </a:rPr>
              <a:t>Msharifi@modares.ac.ir</a:t>
            </a:r>
            <a:endParaRPr lang="en-US" sz="1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rPr>
              <a:t>2023</a:t>
            </a:r>
            <a:endParaRPr lang="en-US"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A8A9054-2F99-55AE-DC4A-6D461D9238DB}"/>
              </a:ext>
            </a:extLst>
          </p:cNvPr>
          <p:cNvSpPr txBox="1"/>
          <p:nvPr/>
        </p:nvSpPr>
        <p:spPr>
          <a:xfrm>
            <a:off x="7593507" y="6297637"/>
            <a:ext cx="1212854" cy="430887"/>
          </a:xfrm>
          <a:prstGeom prst="rect">
            <a:avLst/>
          </a:prstGeom>
          <a:noFill/>
        </p:spPr>
        <p:txBody>
          <a:bodyPr wrap="square" rtlCol="0">
            <a:spAutoFit/>
          </a:bodyPr>
          <a:lstStyle/>
          <a:p>
            <a:pPr algn="ctr"/>
            <a:r>
              <a:rPr lang="en-US" sz="11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Tarbiat</a:t>
            </a:r>
            <a:r>
              <a:rPr lang="en-US" sz="11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Modares</a:t>
            </a:r>
            <a:r>
              <a:rPr lang="en-US" sz="11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University</a:t>
            </a:r>
          </a:p>
        </p:txBody>
      </p:sp>
      <p:pic>
        <p:nvPicPr>
          <p:cNvPr id="8" name="Picture 2" descr="معاونت توسعه منابع و سرمایه انسانی | اداره رفاه">
            <a:extLst>
              <a:ext uri="{FF2B5EF4-FFF2-40B4-BE49-F238E27FC236}">
                <a16:creationId xmlns:a16="http://schemas.microsoft.com/office/drawing/2014/main" id="{B4B952FA-4C37-A1C9-E1B3-2C4AFDED80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048"/>
          <a:stretch/>
        </p:blipFill>
        <p:spPr bwMode="auto">
          <a:xfrm>
            <a:off x="7543800" y="5257800"/>
            <a:ext cx="1185421" cy="10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4728-C6B0-40AE-9F88-5D3EFBBC3198}"/>
              </a:ext>
            </a:extLst>
          </p:cNvPr>
          <p:cNvSpPr>
            <a:spLocks noGrp="1"/>
          </p:cNvSpPr>
          <p:nvPr>
            <p:ph type="title"/>
          </p:nvPr>
        </p:nvSpPr>
        <p:spPr>
          <a:xfrm>
            <a:off x="235458" y="209679"/>
            <a:ext cx="7886700" cy="686434"/>
          </a:xfrm>
        </p:spPr>
        <p:txBody>
          <a:bodyPr>
            <a:normAutofit fontScale="90000"/>
          </a:bodyPr>
          <a:lstStyle/>
          <a:p>
            <a:r>
              <a:rPr lang="en-US" sz="3200" b="1" dirty="0">
                <a:latin typeface="Times New Roman" panose="02020603050405020304" pitchFamily="18" charset="0"/>
                <a:cs typeface="Times New Roman" panose="02020603050405020304" pitchFamily="18" charset="0"/>
              </a:rPr>
              <a:t>Discussion</a:t>
            </a:r>
            <a:r>
              <a:rPr lang="en-US" dirty="0"/>
              <a:t> </a:t>
            </a:r>
          </a:p>
        </p:txBody>
      </p:sp>
      <p:sp>
        <p:nvSpPr>
          <p:cNvPr id="3" name="Slide Number Placeholder 2">
            <a:extLst>
              <a:ext uri="{FF2B5EF4-FFF2-40B4-BE49-F238E27FC236}">
                <a16:creationId xmlns:a16="http://schemas.microsoft.com/office/drawing/2014/main" id="{10B9EAE4-8780-433D-8283-F17005F15AB8}"/>
              </a:ext>
            </a:extLst>
          </p:cNvPr>
          <p:cNvSpPr>
            <a:spLocks noGrp="1"/>
          </p:cNvSpPr>
          <p:nvPr>
            <p:ph type="sldNum" sz="quarter" idx="12"/>
          </p:nvPr>
        </p:nvSpPr>
        <p:spPr/>
        <p:txBody>
          <a:bodyPr/>
          <a:lstStyle/>
          <a:p>
            <a:fld id="{BAD9DF43-4C8E-4ADA-9223-A93AEAFE84CB}" type="slidenum">
              <a:rPr lang="en-US" smtClean="0"/>
              <a:t>10</a:t>
            </a:fld>
            <a:endParaRPr lang="en-US"/>
          </a:p>
        </p:txBody>
      </p:sp>
      <p:sp>
        <p:nvSpPr>
          <p:cNvPr id="7" name="TextBox 6">
            <a:extLst>
              <a:ext uri="{FF2B5EF4-FFF2-40B4-BE49-F238E27FC236}">
                <a16:creationId xmlns:a16="http://schemas.microsoft.com/office/drawing/2014/main" id="{491CACD1-57F3-433E-B828-13F340950AAF}"/>
              </a:ext>
            </a:extLst>
          </p:cNvPr>
          <p:cNvSpPr txBox="1"/>
          <p:nvPr/>
        </p:nvSpPr>
        <p:spPr>
          <a:xfrm>
            <a:off x="152400" y="1204555"/>
            <a:ext cx="8763000" cy="5151795"/>
          </a:xfrm>
          <a:prstGeom prst="rect">
            <a:avLst/>
          </a:prstGeom>
          <a:noFill/>
        </p:spPr>
        <p:txBody>
          <a:bodyPr wrap="square">
            <a:spAutoFit/>
          </a:bodyPr>
          <a:lstStyle/>
          <a:p>
            <a:pPr algn="just">
              <a:lnSpc>
                <a:spcPct val="150000"/>
              </a:lnSpc>
            </a:pPr>
            <a:r>
              <a:rPr lang="en-US" sz="17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this study, we evaluated the effects of Pb treatment on the flavonoid content and enzymatic antioxidant activities</a:t>
            </a:r>
            <a:r>
              <a:rPr lang="en-US" sz="1700" dirty="0">
                <a:effectLst/>
                <a:latin typeface="Times New Roman" panose="02020603050405020304" pitchFamily="18" charset="0"/>
                <a:ea typeface="Calibri" panose="020F0502020204030204" pitchFamily="34" charset="0"/>
                <a:cs typeface="Arial" panose="020B0604020202020204" pitchFamily="34" charset="0"/>
              </a:rPr>
              <a:t> of </a:t>
            </a: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S. striata</a:t>
            </a:r>
            <a:r>
              <a:rPr lang="en-US" sz="1700" dirty="0">
                <a:effectLst/>
                <a:latin typeface="Times New Roman" panose="02020603050405020304" pitchFamily="18" charset="0"/>
                <a:ea typeface="Calibri" panose="020F0502020204030204" pitchFamily="34" charset="0"/>
                <a:cs typeface="Arial" panose="020B0604020202020204" pitchFamily="34" charset="0"/>
              </a:rPr>
              <a:t>. The amount of flavonoids and antioxidant capacities enhanced during Pb stress. </a:t>
            </a:r>
          </a:p>
          <a:p>
            <a:pPr algn="just">
              <a:lnSpc>
                <a:spcPct val="150000"/>
              </a:lnSpc>
            </a:pPr>
            <a:r>
              <a:rPr lang="en-US" sz="1700" dirty="0">
                <a:effectLst/>
                <a:latin typeface="Times New Roman" panose="02020603050405020304" pitchFamily="18" charset="0"/>
                <a:ea typeface="Calibri" panose="020F0502020204030204" pitchFamily="34" charset="0"/>
                <a:cs typeface="Arial" panose="020B0604020202020204" pitchFamily="34" charset="0"/>
              </a:rPr>
              <a:t>In a previous study, </a:t>
            </a:r>
            <a:r>
              <a:rPr lang="en-US" sz="1700" b="0" i="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Beshamgan</a:t>
            </a:r>
            <a:r>
              <a:rPr lang="en-US" sz="17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et al. (2019) also stated that flavonoids and antioxidant enzymes increased in Teshnehdari at all times (12, 24, 48, and 72 h) after Cadmium (Cd) stress against </a:t>
            </a:r>
            <a:r>
              <a:rPr lang="en-US" sz="1700" dirty="0">
                <a:solidFill>
                  <a:srgbClr val="000000"/>
                </a:solidFill>
                <a:latin typeface="Times New Roman" panose="02020603050405020304" pitchFamily="18" charset="0"/>
                <a:ea typeface="Calibri" panose="020F0502020204030204" pitchFamily="34" charset="0"/>
                <a:cs typeface="Arial" panose="020B0604020202020204" pitchFamily="34" charset="0"/>
              </a:rPr>
              <a:t>control</a:t>
            </a:r>
            <a:r>
              <a:rPr lang="en-US" sz="17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samples. </a:t>
            </a:r>
          </a:p>
          <a:p>
            <a:pPr algn="just">
              <a:lnSpc>
                <a:spcPct val="150000"/>
              </a:lnSpc>
            </a:pPr>
            <a:r>
              <a:rPr lang="en-US" sz="1700" dirty="0" err="1">
                <a:effectLst/>
                <a:latin typeface="Times New Roman" panose="02020603050405020304" pitchFamily="18" charset="0"/>
                <a:ea typeface="Calibri" panose="020F0502020204030204" pitchFamily="34" charset="0"/>
                <a:cs typeface="Arial" panose="020B0604020202020204" pitchFamily="34" charset="0"/>
              </a:rPr>
              <a:t>Zafari</a:t>
            </a:r>
            <a:r>
              <a:rPr lang="en-US" sz="1700" dirty="0">
                <a:effectLst/>
                <a:latin typeface="Times New Roman" panose="02020603050405020304" pitchFamily="18" charset="0"/>
                <a:ea typeface="Calibri" panose="020F0502020204030204" pitchFamily="34" charset="0"/>
                <a:cs typeface="Arial" panose="020B0604020202020204" pitchFamily="34" charset="0"/>
              </a:rPr>
              <a:t> et al. (2016) results demonstrated that the production of POD increased slower than CAT; this indicates that CAT may be more responsible for H</a:t>
            </a:r>
            <a:r>
              <a:rPr lang="en-US" sz="17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700" dirty="0">
                <a:effectLst/>
                <a:latin typeface="Times New Roman" panose="02020603050405020304" pitchFamily="18" charset="0"/>
                <a:ea typeface="Calibri" panose="020F0502020204030204" pitchFamily="34" charset="0"/>
                <a:cs typeface="Arial" panose="020B0604020202020204" pitchFamily="34" charset="0"/>
              </a:rPr>
              <a:t>O</a:t>
            </a:r>
            <a:r>
              <a:rPr lang="en-US" sz="17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700" dirty="0">
                <a:effectLst/>
                <a:latin typeface="Times New Roman" panose="02020603050405020304" pitchFamily="18" charset="0"/>
                <a:ea typeface="Calibri" panose="020F0502020204030204" pitchFamily="34" charset="0"/>
                <a:cs typeface="Arial" panose="020B0604020202020204" pitchFamily="34" charset="0"/>
              </a:rPr>
              <a:t> removal in the early hours of Pb stress than POD. </a:t>
            </a:r>
          </a:p>
          <a:p>
            <a:pPr algn="just">
              <a:lnSpc>
                <a:spcPct val="150000"/>
              </a:lnSpc>
            </a:pPr>
            <a:r>
              <a:rPr lang="en-US" sz="1700" dirty="0">
                <a:effectLst/>
                <a:latin typeface="Times New Roman" panose="02020603050405020304" pitchFamily="18" charset="0"/>
                <a:ea typeface="Calibri" panose="020F0502020204030204" pitchFamily="34" charset="0"/>
                <a:cs typeface="Arial" panose="020B0604020202020204" pitchFamily="34" charset="0"/>
              </a:rPr>
              <a:t>In contrast, our findings showed that </a:t>
            </a:r>
            <a:r>
              <a:rPr lang="en-US" sz="17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POD significantly increased after 24 h treatment, and POD increased faster than CAT. In the following, CAT enzymatic activity increased more than POD. </a:t>
            </a:r>
          </a:p>
          <a:p>
            <a:pPr algn="just">
              <a:lnSpc>
                <a:spcPct val="150000"/>
              </a:lnSpc>
            </a:pPr>
            <a:r>
              <a:rPr lang="en-US" sz="17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These results were comparable to previous studies under various stress resulting in secondary oxidative stress.</a:t>
            </a:r>
            <a:r>
              <a:rPr lang="en-US" sz="1700" dirty="0">
                <a:effectLst/>
                <a:latin typeface="Times New Roman" panose="02020603050405020304" pitchFamily="18" charset="0"/>
                <a:ea typeface="Calibri" panose="020F0502020204030204" pitchFamily="34" charset="0"/>
                <a:cs typeface="Arial" panose="020B0604020202020204" pitchFamily="34" charset="0"/>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59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BAA9B9F-DBAA-E823-9D0D-F7E969811F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37560" y="1085870"/>
            <a:ext cx="5654040" cy="4633595"/>
          </a:xfrm>
          <a:prstGeom prst="rect">
            <a:avLst/>
          </a:prstGeom>
          <a:noFill/>
        </p:spPr>
      </p:pic>
      <p:sp>
        <p:nvSpPr>
          <p:cNvPr id="4" name="TextBox 3">
            <a:extLst>
              <a:ext uri="{FF2B5EF4-FFF2-40B4-BE49-F238E27FC236}">
                <a16:creationId xmlns:a16="http://schemas.microsoft.com/office/drawing/2014/main" id="{496C473E-8A8C-72FE-04CB-9779E3B96C0F}"/>
              </a:ext>
            </a:extLst>
          </p:cNvPr>
          <p:cNvSpPr txBox="1"/>
          <p:nvPr/>
        </p:nvSpPr>
        <p:spPr>
          <a:xfrm>
            <a:off x="152400" y="5550825"/>
            <a:ext cx="8549640" cy="878895"/>
          </a:xfrm>
          <a:prstGeom prst="rect">
            <a:avLst/>
          </a:prstGeom>
          <a:noFill/>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The heatmap analysis of oxidative status and flavonoids contents in A) roots and B) shoots of </a:t>
            </a:r>
            <a:r>
              <a:rPr lang="en-US" sz="1800" i="1" dirty="0">
                <a:effectLst/>
                <a:latin typeface="Times New Roman" panose="02020603050405020304" pitchFamily="18" charset="0"/>
                <a:ea typeface="Calibri" panose="020F0502020204030204" pitchFamily="34" charset="0"/>
                <a:cs typeface="Arial" panose="020B0604020202020204" pitchFamily="34" charset="0"/>
              </a:rPr>
              <a:t>S. Striata</a:t>
            </a:r>
            <a:r>
              <a:rPr lang="en-US" sz="1800" dirty="0">
                <a:effectLst/>
                <a:latin typeface="Times New Roman" panose="02020603050405020304" pitchFamily="18" charset="0"/>
                <a:ea typeface="Calibri" panose="020F0502020204030204" pitchFamily="34" charset="0"/>
                <a:cs typeface="Arial" panose="020B0604020202020204" pitchFamily="34" charset="0"/>
              </a:rPr>
              <a:t> plants under Pb treatment: from low in dark blue to high in dark red.</a:t>
            </a: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8FFA01E6-F1A1-F030-B1DD-D2E21AEAB815}"/>
              </a:ext>
            </a:extLst>
          </p:cNvPr>
          <p:cNvSpPr txBox="1"/>
          <p:nvPr/>
        </p:nvSpPr>
        <p:spPr>
          <a:xfrm>
            <a:off x="304800" y="1138535"/>
            <a:ext cx="8153400" cy="461665"/>
          </a:xfrm>
          <a:prstGeom prst="rect">
            <a:avLst/>
          </a:prstGeom>
          <a:noFill/>
        </p:spPr>
        <p:txBody>
          <a:bodyPr wrap="square" rtlCol="0">
            <a:spAutoFit/>
          </a:bodyPr>
          <a:lstStyle/>
          <a:p>
            <a:r>
              <a:rPr lang="fr-FR" sz="2400" b="1" dirty="0" err="1">
                <a:latin typeface="Times New Roman" panose="02020603050405020304" pitchFamily="18" charset="0"/>
                <a:cs typeface="Times New Roman" panose="02020603050405020304" pitchFamily="18" charset="0"/>
              </a:rPr>
              <a:t>Results</a:t>
            </a:r>
            <a:r>
              <a:rPr lang="fr-FR" sz="2400" b="1" dirty="0">
                <a:latin typeface="Times New Roman" panose="02020603050405020304" pitchFamily="18" charset="0"/>
                <a:cs typeface="Times New Roman" panose="02020603050405020304" pitchFamily="18" charset="0"/>
              </a:rPr>
              <a:t> and discussion</a:t>
            </a:r>
          </a:p>
        </p:txBody>
      </p:sp>
    </p:spTree>
    <p:extLst>
      <p:ext uri="{BB962C8B-B14F-4D97-AF65-F5344CB8AC3E}">
        <p14:creationId xmlns:p14="http://schemas.microsoft.com/office/powerpoint/2010/main" val="292813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4728-C6B0-40AE-9F88-5D3EFBBC3198}"/>
              </a:ext>
            </a:extLst>
          </p:cNvPr>
          <p:cNvSpPr>
            <a:spLocks noGrp="1"/>
          </p:cNvSpPr>
          <p:nvPr>
            <p:ph type="title"/>
          </p:nvPr>
        </p:nvSpPr>
        <p:spPr>
          <a:xfrm>
            <a:off x="235458" y="209679"/>
            <a:ext cx="7886700" cy="686434"/>
          </a:xfrm>
        </p:spPr>
        <p:txBody>
          <a:bodyPr>
            <a:normAutofit fontScale="90000"/>
          </a:bodyPr>
          <a:lstStyle/>
          <a:p>
            <a:r>
              <a:rPr lang="en-US" sz="3200" b="1" dirty="0">
                <a:latin typeface="Times New Roman" panose="02020603050405020304" pitchFamily="18" charset="0"/>
                <a:cs typeface="Times New Roman" panose="02020603050405020304" pitchFamily="18" charset="0"/>
              </a:rPr>
              <a:t>Discussion</a:t>
            </a:r>
            <a:r>
              <a:rPr lang="en-US" dirty="0"/>
              <a:t> </a:t>
            </a:r>
          </a:p>
        </p:txBody>
      </p:sp>
      <p:sp>
        <p:nvSpPr>
          <p:cNvPr id="3" name="Slide Number Placeholder 2">
            <a:extLst>
              <a:ext uri="{FF2B5EF4-FFF2-40B4-BE49-F238E27FC236}">
                <a16:creationId xmlns:a16="http://schemas.microsoft.com/office/drawing/2014/main" id="{10B9EAE4-8780-433D-8283-F17005F15AB8}"/>
              </a:ext>
            </a:extLst>
          </p:cNvPr>
          <p:cNvSpPr>
            <a:spLocks noGrp="1"/>
          </p:cNvSpPr>
          <p:nvPr>
            <p:ph type="sldNum" sz="quarter" idx="12"/>
          </p:nvPr>
        </p:nvSpPr>
        <p:spPr/>
        <p:txBody>
          <a:bodyPr/>
          <a:lstStyle/>
          <a:p>
            <a:fld id="{BAD9DF43-4C8E-4ADA-9223-A93AEAFE84CB}" type="slidenum">
              <a:rPr lang="en-US" smtClean="0"/>
              <a:t>12</a:t>
            </a:fld>
            <a:endParaRPr lang="en-US"/>
          </a:p>
        </p:txBody>
      </p:sp>
      <p:sp>
        <p:nvSpPr>
          <p:cNvPr id="7" name="TextBox 6">
            <a:extLst>
              <a:ext uri="{FF2B5EF4-FFF2-40B4-BE49-F238E27FC236}">
                <a16:creationId xmlns:a16="http://schemas.microsoft.com/office/drawing/2014/main" id="{491CACD1-57F3-433E-B828-13F340950AAF}"/>
              </a:ext>
            </a:extLst>
          </p:cNvPr>
          <p:cNvSpPr txBox="1"/>
          <p:nvPr/>
        </p:nvSpPr>
        <p:spPr>
          <a:xfrm>
            <a:off x="204405" y="1524000"/>
            <a:ext cx="8579358" cy="2376548"/>
          </a:xfrm>
          <a:prstGeom prst="rect">
            <a:avLst/>
          </a:prstGeom>
          <a:noFill/>
        </p:spPr>
        <p:txBody>
          <a:bodyPr wrap="square">
            <a:spAutoFit/>
          </a:bodyPr>
          <a:lstStyle/>
          <a:p>
            <a:pPr marL="0" marR="0" algn="just">
              <a:lnSpc>
                <a:spcPct val="150000"/>
              </a:lnSpc>
              <a:spcBef>
                <a:spcPts val="1200"/>
              </a:spcBef>
              <a:spcAft>
                <a:spcPts val="800"/>
              </a:spcAft>
              <a:tabLst>
                <a:tab pos="2105025" algn="l"/>
              </a:tabLst>
            </a:pPr>
            <a:r>
              <a:rPr lang="en-US"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Statistical analysis presented a negative relationship between POD with CAT and SOD. The correlation coefficient analysis of genistein also showed a </a:t>
            </a:r>
            <a:r>
              <a:rPr lang="en-US" dirty="0">
                <a:effectLst/>
                <a:latin typeface="Times New Roman" panose="02020603050405020304" pitchFamily="18" charset="0"/>
                <a:ea typeface="Calibri" panose="020F0502020204030204" pitchFamily="34" charset="0"/>
                <a:cs typeface="Arial" panose="020B0604020202020204" pitchFamily="34" charset="0"/>
              </a:rPr>
              <a:t>significant</a:t>
            </a:r>
            <a:r>
              <a:rPr lang="en-US"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negative correlation between genistein and antioxidant activity (CAT and SOD). </a:t>
            </a:r>
          </a:p>
          <a:p>
            <a:pPr marL="0" marR="0" algn="just">
              <a:lnSpc>
                <a:spcPct val="150000"/>
              </a:lnSpc>
              <a:spcBef>
                <a:spcPts val="1200"/>
              </a:spcBef>
              <a:spcAft>
                <a:spcPts val="800"/>
              </a:spcAft>
              <a:tabLst>
                <a:tab pos="2105025" algn="l"/>
              </a:tabLst>
            </a:pPr>
            <a:r>
              <a:rPr lang="en-US" b="0" i="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Jakovljevic</a:t>
            </a:r>
            <a:r>
              <a:rPr lang="en-US"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et al. 2021 also showed a negative relationship between POD with CAT and SOD by analyzing</a:t>
            </a:r>
            <a:r>
              <a:rPr lang="en-US" dirty="0">
                <a:effectLst/>
                <a:latin typeface="Times New Roman" panose="02020603050405020304" pitchFamily="18" charset="0"/>
                <a:ea typeface="Calibri" panose="020F0502020204030204" pitchFamily="34" charset="0"/>
                <a:cs typeface="Arial" panose="020B0604020202020204" pitchFamily="34" charset="0"/>
              </a:rPr>
              <a:t> Pearson’s correlation in Basil under temperature stress. </a:t>
            </a:r>
          </a:p>
        </p:txBody>
      </p:sp>
    </p:spTree>
    <p:extLst>
      <p:ext uri="{BB962C8B-B14F-4D97-AF65-F5344CB8AC3E}">
        <p14:creationId xmlns:p14="http://schemas.microsoft.com/office/powerpoint/2010/main" val="276970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6F02-5583-49D5-8505-69E80C9D6E42}"/>
              </a:ext>
            </a:extLst>
          </p:cNvPr>
          <p:cNvSpPr>
            <a:spLocks noGrp="1"/>
          </p:cNvSpPr>
          <p:nvPr>
            <p:ph type="title"/>
          </p:nvPr>
        </p:nvSpPr>
        <p:spPr>
          <a:xfrm>
            <a:off x="235458" y="136524"/>
            <a:ext cx="7886700" cy="823594"/>
          </a:xfrm>
        </p:spPr>
        <p:txBody>
          <a:bodyPr>
            <a:normAutofit/>
          </a:bodyPr>
          <a:lstStyle/>
          <a:p>
            <a:r>
              <a:rPr lang="en-US" sz="32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Conclusions</a:t>
            </a:r>
            <a:endParaRPr lang="en-US" sz="3200" dirty="0"/>
          </a:p>
        </p:txBody>
      </p:sp>
      <p:sp>
        <p:nvSpPr>
          <p:cNvPr id="3" name="Slide Number Placeholder 2">
            <a:extLst>
              <a:ext uri="{FF2B5EF4-FFF2-40B4-BE49-F238E27FC236}">
                <a16:creationId xmlns:a16="http://schemas.microsoft.com/office/drawing/2014/main" id="{ED91EB1E-2082-48B4-A7E0-ABCBFFB6D1DC}"/>
              </a:ext>
            </a:extLst>
          </p:cNvPr>
          <p:cNvSpPr>
            <a:spLocks noGrp="1"/>
          </p:cNvSpPr>
          <p:nvPr>
            <p:ph type="sldNum" sz="quarter" idx="12"/>
          </p:nvPr>
        </p:nvSpPr>
        <p:spPr/>
        <p:txBody>
          <a:bodyPr/>
          <a:lstStyle/>
          <a:p>
            <a:fld id="{BAD9DF43-4C8E-4ADA-9223-A93AEAFE84CB}" type="slidenum">
              <a:rPr lang="en-US" smtClean="0"/>
              <a:t>13</a:t>
            </a:fld>
            <a:endParaRPr lang="en-US"/>
          </a:p>
        </p:txBody>
      </p:sp>
      <p:sp>
        <p:nvSpPr>
          <p:cNvPr id="5" name="TextBox 4">
            <a:extLst>
              <a:ext uri="{FF2B5EF4-FFF2-40B4-BE49-F238E27FC236}">
                <a16:creationId xmlns:a16="http://schemas.microsoft.com/office/drawing/2014/main" id="{96FEA305-F1EF-4855-B7D4-57A9C151B054}"/>
              </a:ext>
            </a:extLst>
          </p:cNvPr>
          <p:cNvSpPr txBox="1"/>
          <p:nvPr/>
        </p:nvSpPr>
        <p:spPr>
          <a:xfrm>
            <a:off x="320040" y="1155044"/>
            <a:ext cx="8503920" cy="1812484"/>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Our studies demonstrate that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Theshnehdari</a:t>
            </a:r>
            <a:r>
              <a:rPr lang="en-US" sz="1800" dirty="0">
                <a:effectLst/>
                <a:latin typeface="Times New Roman" panose="02020603050405020304" pitchFamily="18" charset="0"/>
                <a:ea typeface="Calibri" panose="020F0502020204030204" pitchFamily="34" charset="0"/>
                <a:cs typeface="Arial" panose="020B0604020202020204" pitchFamily="34" charset="0"/>
              </a:rPr>
              <a:t> can cope with Pb stress using diverse antioxidant defense responses. </a:t>
            </a:r>
          </a:p>
          <a:p>
            <a:pPr marL="0" marR="0" algn="just">
              <a:lnSpc>
                <a:spcPct val="150000"/>
              </a:lnSpc>
              <a:spcBef>
                <a:spcPts val="0"/>
              </a:spcBef>
              <a:spcAft>
                <a:spcPts val="800"/>
              </a:spcAft>
            </a:pPr>
            <a:r>
              <a:rPr lang="en-US" sz="1800" i="0" dirty="0">
                <a:solidFill>
                  <a:srgbClr val="0E101A"/>
                </a:solidFill>
                <a:effectLst/>
                <a:latin typeface="Times New Roman" panose="02020603050405020304" pitchFamily="18" charset="0"/>
                <a:ea typeface="Calibri" panose="020F0502020204030204" pitchFamily="34" charset="0"/>
                <a:cs typeface="Times New Roman" panose="02020603050405020304" pitchFamily="18" charset="0"/>
              </a:rPr>
              <a:t>This species</a:t>
            </a:r>
            <a:r>
              <a:rPr lang="en-US" sz="1800" dirty="0">
                <a:effectLst/>
                <a:latin typeface="Times New Roman" panose="02020603050405020304" pitchFamily="18" charset="0"/>
                <a:ea typeface="Calibri" panose="020F0502020204030204" pitchFamily="34" charset="0"/>
                <a:cs typeface="Arial" panose="020B0604020202020204" pitchFamily="34" charset="0"/>
              </a:rPr>
              <a:t> can also be a good source of different antioxidants with the medicinal application.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DDD8308-02C8-4510-8B81-C0DFFD31B2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600"/>
          <a:stretch/>
        </p:blipFill>
        <p:spPr>
          <a:xfrm rot="5400000">
            <a:off x="4724019" y="2883789"/>
            <a:ext cx="2752344" cy="3842766"/>
          </a:xfrm>
          <a:prstGeom prst="rect">
            <a:avLst/>
          </a:prstGeom>
        </p:spPr>
      </p:pic>
      <p:sp>
        <p:nvSpPr>
          <p:cNvPr id="10" name="TextBox 9">
            <a:extLst>
              <a:ext uri="{FF2B5EF4-FFF2-40B4-BE49-F238E27FC236}">
                <a16:creationId xmlns:a16="http://schemas.microsoft.com/office/drawing/2014/main" id="{4AD8FF21-F67E-4148-B140-0C6482ABA24F}"/>
              </a:ext>
            </a:extLst>
          </p:cNvPr>
          <p:cNvSpPr txBox="1"/>
          <p:nvPr/>
        </p:nvSpPr>
        <p:spPr>
          <a:xfrm>
            <a:off x="800100" y="4636635"/>
            <a:ext cx="3006090"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valuable candidate plant</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FC7E596-9C76-4D74-8058-18EC6E4C4428}"/>
              </a:ext>
            </a:extLst>
          </p:cNvPr>
          <p:cNvSpPr txBox="1"/>
          <p:nvPr/>
        </p:nvSpPr>
        <p:spPr>
          <a:xfrm>
            <a:off x="1371600" y="4191000"/>
            <a:ext cx="1572768" cy="369332"/>
          </a:xfrm>
          <a:prstGeom prst="rect">
            <a:avLst/>
          </a:prstGeom>
          <a:noFill/>
        </p:spPr>
        <p:txBody>
          <a:bodyPr wrap="square">
            <a:spAutoFit/>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Teshnehdari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38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839B-9896-4DCC-AF6F-6122551BE59B}"/>
              </a:ext>
            </a:extLst>
          </p:cNvPr>
          <p:cNvSpPr>
            <a:spLocks noGrp="1"/>
          </p:cNvSpPr>
          <p:nvPr>
            <p:ph type="title"/>
          </p:nvPr>
        </p:nvSpPr>
        <p:spPr>
          <a:xfrm>
            <a:off x="628650" y="708620"/>
            <a:ext cx="7886700" cy="969898"/>
          </a:xfrm>
        </p:spPr>
        <p:txBody>
          <a:bodyPr>
            <a:normAutofit/>
          </a:bodyPr>
          <a:lstStyle/>
          <a:p>
            <a:r>
              <a:rPr lang="en-US" sz="2800" b="1" dirty="0">
                <a:latin typeface="Times New Roman" panose="02020603050405020304" pitchFamily="18" charset="0"/>
                <a:ea typeface="Calibri" panose="020F0502020204030204" pitchFamily="34" charset="0"/>
                <a:cs typeface="Arial" panose="020B0604020202020204" pitchFamily="34" charset="0"/>
              </a:rPr>
              <a:t>Acknowledgments</a:t>
            </a:r>
            <a:endParaRPr lang="en-US" sz="2800" dirty="0"/>
          </a:p>
        </p:txBody>
      </p:sp>
      <p:sp>
        <p:nvSpPr>
          <p:cNvPr id="3" name="Slide Number Placeholder 2">
            <a:extLst>
              <a:ext uri="{FF2B5EF4-FFF2-40B4-BE49-F238E27FC236}">
                <a16:creationId xmlns:a16="http://schemas.microsoft.com/office/drawing/2014/main" id="{9EEDBD41-1E85-467F-98BF-F86E608074E4}"/>
              </a:ext>
            </a:extLst>
          </p:cNvPr>
          <p:cNvSpPr>
            <a:spLocks noGrp="1"/>
          </p:cNvSpPr>
          <p:nvPr>
            <p:ph type="sldNum" sz="quarter" idx="12"/>
          </p:nvPr>
        </p:nvSpPr>
        <p:spPr/>
        <p:txBody>
          <a:bodyPr/>
          <a:lstStyle/>
          <a:p>
            <a:fld id="{BAD9DF43-4C8E-4ADA-9223-A93AEAFE84CB}" type="slidenum">
              <a:rPr lang="en-US" smtClean="0"/>
              <a:t>14</a:t>
            </a:fld>
            <a:endParaRPr lang="en-US"/>
          </a:p>
        </p:txBody>
      </p:sp>
      <p:sp>
        <p:nvSpPr>
          <p:cNvPr id="5" name="TextBox 4">
            <a:extLst>
              <a:ext uri="{FF2B5EF4-FFF2-40B4-BE49-F238E27FC236}">
                <a16:creationId xmlns:a16="http://schemas.microsoft.com/office/drawing/2014/main" id="{16B17C08-B02C-4119-B556-45EAF11635FB}"/>
              </a:ext>
            </a:extLst>
          </p:cNvPr>
          <p:cNvSpPr txBox="1"/>
          <p:nvPr/>
        </p:nvSpPr>
        <p:spPr>
          <a:xfrm>
            <a:off x="228600" y="1600200"/>
            <a:ext cx="8604504" cy="878895"/>
          </a:xfrm>
          <a:prstGeom prst="rect">
            <a:avLst/>
          </a:prstGeom>
          <a:noFill/>
        </p:spPr>
        <p:txBody>
          <a:bodyPr wrap="square">
            <a:spAutoFit/>
          </a:bodyPr>
          <a:lstStyle/>
          <a:p>
            <a:pPr marL="0" marR="0" algn="just">
              <a:lnSpc>
                <a:spcPct val="150000"/>
              </a:lnSpc>
              <a:spcBef>
                <a:spcPts val="1200"/>
              </a:spcBef>
              <a:spcAft>
                <a:spcPts val="800"/>
              </a:spcAft>
              <a:tabLst>
                <a:tab pos="2105025" algn="l"/>
              </a:tabLst>
            </a:pPr>
            <a:r>
              <a:rPr lang="en-US" sz="1800" dirty="0">
                <a:effectLst/>
                <a:latin typeface="Times New Roman" panose="02020603050405020304" pitchFamily="18" charset="0"/>
                <a:ea typeface="Times New Roman" panose="02020603050405020304" pitchFamily="18" charset="0"/>
              </a:rPr>
              <a:t>The authors sincerely appreciate </a:t>
            </a:r>
            <a:r>
              <a:rPr lang="en-US" sz="1800" dirty="0" err="1">
                <a:effectLst/>
                <a:latin typeface="Times New Roman" panose="02020603050405020304" pitchFamily="18" charset="0"/>
                <a:ea typeface="Times New Roman" panose="02020603050405020304" pitchFamily="18" charset="0"/>
              </a:rPr>
              <a:t>Tarbiat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Modares</a:t>
            </a:r>
            <a:r>
              <a:rPr lang="en-US" sz="1800" dirty="0">
                <a:effectLst/>
                <a:latin typeface="Times New Roman" panose="02020603050405020304" pitchFamily="18" charset="0"/>
                <a:ea typeface="Times New Roman" panose="02020603050405020304" pitchFamily="18" charset="0"/>
              </a:rPr>
              <a:t> University for supporting their finance and providing the laboratory facilities.</a:t>
            </a:r>
            <a:endParaRPr lang="en-US" dirty="0"/>
          </a:p>
        </p:txBody>
      </p:sp>
      <p:pic>
        <p:nvPicPr>
          <p:cNvPr id="1026" name="Picture 2" descr="دانشگاه تربیت مدرس برای بین‌المللی شدن تلاش می‌کند - ایرنا">
            <a:extLst>
              <a:ext uri="{FF2B5EF4-FFF2-40B4-BE49-F238E27FC236}">
                <a16:creationId xmlns:a16="http://schemas.microsoft.com/office/drawing/2014/main" id="{EE24E2C0-2B14-441B-B06D-51774B095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1176"/>
            <a:ext cx="9144000" cy="433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2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71600"/>
            <a:ext cx="8763000" cy="830997"/>
          </a:xfrm>
          <a:prstGeom prst="rect">
            <a:avLst/>
          </a:prstGeom>
        </p:spPr>
        <p:txBody>
          <a:bodyPr wrap="square">
            <a:spAutoFit/>
          </a:bodyPr>
          <a:lstStyle/>
          <a:p>
            <a:pPr algn="ctr"/>
            <a:r>
              <a:rPr lang="en-US" sz="2400" b="1" dirty="0"/>
              <a:t>The effects of Lead stress on flavonoid content and antioxidant activity from </a:t>
            </a:r>
            <a:r>
              <a:rPr lang="en-US" sz="2400" b="1" i="1" dirty="0"/>
              <a:t>Scrophularia striata </a:t>
            </a:r>
            <a:r>
              <a:rPr lang="en-US" sz="2400" b="1" dirty="0"/>
              <a:t>Boiss.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7248B3-1A2E-9E90-7AA7-2E90A4643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433406"/>
            <a:ext cx="7315200" cy="3790840"/>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381000" y="1380629"/>
            <a:ext cx="8382000" cy="4975721"/>
          </a:xfrm>
          <a:prstGeom prst="rect">
            <a:avLst/>
          </a:prstGeom>
          <a:noFill/>
        </p:spPr>
        <p:txBody>
          <a:bodyPr wrap="square" rtlCol="0">
            <a:spAutoFit/>
          </a:bodyPr>
          <a:lstStyle/>
          <a:p>
            <a:pPr algn="just">
              <a:spcBef>
                <a:spcPts val="1200"/>
              </a:spcBef>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Abstract</a:t>
            </a:r>
            <a:r>
              <a:rPr lang="en-US" sz="1400" b="1" dirty="0">
                <a:latin typeface="Calibri" panose="020F0502020204030204" pitchFamily="34" charset="0"/>
                <a:ea typeface="Calibri" panose="020F0502020204030204" pitchFamily="34" charset="0"/>
                <a:cs typeface="Arial" panose="020B0604020202020204" pitchFamily="34" charset="0"/>
              </a:rPr>
              <a:t>: </a:t>
            </a:r>
            <a:r>
              <a:rPr lang="en-US" sz="1400" i="1" dirty="0">
                <a:solidFill>
                  <a:srgbClr val="0E101A"/>
                </a:solidFill>
                <a:effectLst/>
                <a:latin typeface="Times New Roman" panose="02020603050405020304" pitchFamily="18" charset="0"/>
                <a:ea typeface="Calibri" panose="020F0502020204030204" pitchFamily="34" charset="0"/>
                <a:cs typeface="Times New Roman" panose="02020603050405020304" pitchFamily="18" charset="0"/>
              </a:rPr>
              <a:t>Scrophularia striata</a:t>
            </a:r>
            <a:r>
              <a:rPr lang="en-US" sz="1400" dirty="0">
                <a:effectLst/>
                <a:latin typeface="Times New Roman" panose="02020603050405020304" pitchFamily="18" charset="0"/>
                <a:ea typeface="Calibri" panose="020F0502020204030204" pitchFamily="34" charset="0"/>
                <a:cs typeface="Arial" panose="020B0604020202020204" pitchFamily="34" charset="0"/>
              </a:rPr>
              <a:t> Boiss., a local name of Teshnehdari, is used as a common medicinal infusion of the plant aerial parts in hot water. For decades, Teshnehdari has been used in diverse forms, including oral decoction, incense, and poultice for treating various diseases containing eye and ear infections, infectious wounds, colds, and boils. Recently, researchers have recommended applying </a:t>
            </a:r>
            <a:r>
              <a:rPr lang="en-US" sz="1400" i="1" dirty="0">
                <a:solidFill>
                  <a:srgbClr val="0E101A"/>
                </a:solidFill>
                <a:effectLst/>
                <a:latin typeface="Times New Roman" panose="02020603050405020304" pitchFamily="18" charset="0"/>
                <a:ea typeface="Calibri" panose="020F0502020204030204" pitchFamily="34" charset="0"/>
                <a:cs typeface="Times New Roman" panose="02020603050405020304" pitchFamily="18" charset="0"/>
              </a:rPr>
              <a:t>S. striata</a:t>
            </a:r>
            <a:r>
              <a:rPr lang="en-US" sz="1400" dirty="0">
                <a:effectLst/>
                <a:latin typeface="Times New Roman" panose="02020603050405020304" pitchFamily="18" charset="0"/>
                <a:ea typeface="Calibri" panose="020F0502020204030204" pitchFamily="34" charset="0"/>
                <a:cs typeface="Arial" panose="020B0604020202020204" pitchFamily="34" charset="0"/>
              </a:rPr>
              <a:t> for clinical studies on COVID-19 viral illness. One of the reasons for using plants in medicine is the presence of their metabolites and antioxidant activities. Different environmental stresses incredibly affect their antioxidant capacity and medicinal metabolites. The reactive oxygen species (ROS) production often increases in response to heavy metal pollution, especially Pb stress. Plants have a defense system that responds to the imbalance between oxidant and antioxidant activities by increasing antioxidant production. The research purposed to evaluate the effects of Pb stress on the flavonoid content and antioxidant activity of </a:t>
            </a:r>
            <a:r>
              <a:rPr lang="en-US" sz="1400" i="1" dirty="0">
                <a:solidFill>
                  <a:srgbClr val="0E101A"/>
                </a:solidFill>
                <a:effectLst/>
                <a:latin typeface="Times New Roman" panose="02020603050405020304" pitchFamily="18" charset="0"/>
                <a:ea typeface="Calibri" panose="020F0502020204030204" pitchFamily="34" charset="0"/>
                <a:cs typeface="Times New Roman" panose="02020603050405020304" pitchFamily="18" charset="0"/>
              </a:rPr>
              <a:t>S. striata</a:t>
            </a:r>
            <a:r>
              <a:rPr lang="en-US" sz="1400" dirty="0">
                <a:effectLst/>
                <a:latin typeface="Times New Roman" panose="02020603050405020304" pitchFamily="18" charset="0"/>
                <a:ea typeface="Calibri" panose="020F0502020204030204" pitchFamily="34" charset="0"/>
                <a:cs typeface="Arial" panose="020B0604020202020204" pitchFamily="34" charset="0"/>
              </a:rPr>
              <a:t>. The antioxidant activity was distinguished with the evaluation of scavenger enzymes, including guaiacol peroxidase (POD), superoxide dismutase (SOD), and catalase (CAT), using extraction of shoot samples with different collecting times (24, 48, and 72 hours). After 24 h treatment, POD was the predominant antioxidant enzyme and significantly increased compared to control groups. However, SOD and CAT showed a significant increase in modulating the oxidative status at 72h after Pb stress. Statistical analysis showed a negative correlation between POD with CAT and SOD. Based on HPLC analysis of genistein flavonoid, a non-enzymatic antioxidant, meaningfully increased at 24 and 72 h after treatment. Also, Correlation coefficient analysis showed a significant negative relationship between genistein and antioxidant activity (CAT and SOD). Overall, </a:t>
            </a:r>
            <a:r>
              <a:rPr lang="en-US" sz="1400" i="1" dirty="0">
                <a:solidFill>
                  <a:srgbClr val="0E101A"/>
                </a:solidFill>
                <a:effectLst/>
                <a:latin typeface="Times New Roman" panose="02020603050405020304" pitchFamily="18" charset="0"/>
                <a:ea typeface="Calibri" panose="020F0502020204030204" pitchFamily="34" charset="0"/>
                <a:cs typeface="Times New Roman" panose="02020603050405020304" pitchFamily="18" charset="0"/>
              </a:rPr>
              <a:t>S. striata</a:t>
            </a:r>
            <a:r>
              <a:rPr lang="en-US" sz="1400" dirty="0">
                <a:effectLst/>
                <a:latin typeface="Times New Roman" panose="02020603050405020304" pitchFamily="18" charset="0"/>
                <a:ea typeface="Calibri" panose="020F0502020204030204" pitchFamily="34" charset="0"/>
                <a:cs typeface="Arial" panose="020B0604020202020204" pitchFamily="34" charset="0"/>
              </a:rPr>
              <a:t> can be a good source of enzymatic and non-enzymatic antioxidants with application in the pharmaceutical industry. </a:t>
            </a:r>
          </a:p>
          <a:p>
            <a:pPr algn="just">
              <a:spcBef>
                <a:spcPts val="1200"/>
              </a:spcBef>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Keywords:</a:t>
            </a:r>
            <a:r>
              <a:rPr lang="en-US" sz="1400" dirty="0">
                <a:effectLst/>
                <a:latin typeface="Times New Roman" panose="02020603050405020304" pitchFamily="18" charset="0"/>
                <a:ea typeface="Calibri" panose="020F0502020204030204" pitchFamily="34" charset="0"/>
                <a:cs typeface="Arial" panose="020B0604020202020204" pitchFamily="34" charset="0"/>
              </a:rPr>
              <a:t> </a:t>
            </a:r>
            <a:r>
              <a:rPr lang="en-US" sz="1400" i="1" dirty="0">
                <a:effectLst/>
                <a:latin typeface="Times New Roman" panose="02020603050405020304" pitchFamily="18" charset="0"/>
                <a:ea typeface="Calibri" panose="020F0502020204030204" pitchFamily="34" charset="0"/>
                <a:cs typeface="Arial" panose="020B0604020202020204" pitchFamily="34" charset="0"/>
              </a:rPr>
              <a:t>Scrophularia striata</a:t>
            </a:r>
            <a:r>
              <a:rPr lang="en-US" sz="1400" dirty="0">
                <a:effectLst/>
                <a:latin typeface="Times New Roman" panose="02020603050405020304" pitchFamily="18" charset="0"/>
                <a:ea typeface="Calibri" panose="020F0502020204030204" pitchFamily="34" charset="0"/>
                <a:cs typeface="Arial" panose="020B0604020202020204" pitchFamily="34" charset="0"/>
              </a:rPr>
              <a:t> Boiss., Flavonoid content, Antioxidant activity, Pb stress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66E7087-335C-435F-803F-3D7450B2EA1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5053" y="2781308"/>
            <a:ext cx="2442347" cy="2576279"/>
          </a:xfrm>
        </p:spPr>
      </p:pic>
      <p:pic>
        <p:nvPicPr>
          <p:cNvPr id="2052" name="Picture 4" descr="معدن مدیا | ۳ معدن بیتومین استان ایلام برای اکتشاف به ایمیدرو واگذار شد">
            <a:extLst>
              <a:ext uri="{FF2B5EF4-FFF2-40B4-BE49-F238E27FC236}">
                <a16:creationId xmlns:a16="http://schemas.microsoft.com/office/drawing/2014/main" id="{F64C3C13-6FBC-4160-BCF4-F75B13077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66" t="4077" r="5703" b="3832"/>
          <a:stretch/>
        </p:blipFill>
        <p:spPr bwMode="auto">
          <a:xfrm>
            <a:off x="25651" y="3113500"/>
            <a:ext cx="3281153" cy="19118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معادن ایلام سرمایه‌گذار می‌خواهد - همشهری آنلاین">
            <a:extLst>
              <a:ext uri="{FF2B5EF4-FFF2-40B4-BE49-F238E27FC236}">
                <a16:creationId xmlns:a16="http://schemas.microsoft.com/office/drawing/2014/main" id="{AF3B97F9-61FC-4DD7-95C2-5455170CA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989" y="1196531"/>
            <a:ext cx="3282111" cy="19169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پالایشگاه گاز ایلام - ویکی‌پدیا، دانشنامهٔ آزاد">
            <a:extLst>
              <a:ext uri="{FF2B5EF4-FFF2-40B4-BE49-F238E27FC236}">
                <a16:creationId xmlns:a16="http://schemas.microsoft.com/office/drawing/2014/main" id="{F631BF03-F1E5-4348-8DA1-6B1C61FFB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3248"/>
            <a:ext cx="9144000" cy="14447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ADB1934-4473-4580-97B7-B77A326486C7}"/>
              </a:ext>
            </a:extLst>
          </p:cNvPr>
          <p:cNvSpPr txBox="1"/>
          <p:nvPr/>
        </p:nvSpPr>
        <p:spPr>
          <a:xfrm>
            <a:off x="228600" y="1500413"/>
            <a:ext cx="5340723" cy="1289071"/>
          </a:xfrm>
          <a:prstGeom prst="rect">
            <a:avLst/>
          </a:prstGeom>
          <a:noFill/>
        </p:spPr>
        <p:txBody>
          <a:bodyPr wrap="square">
            <a:spAutoFit/>
          </a:bodyPr>
          <a:lstStyle/>
          <a:p>
            <a:pPr algn="just">
              <a:lnSpc>
                <a:spcPct val="150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province, located in the west of Iran, is an area exposed to various metal mines and refineries, and the human health risk caused by heavy metals is increasing. </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38DFC62-9314-4080-86DE-01F75FE0B63D}"/>
              </a:ext>
            </a:extLst>
          </p:cNvPr>
          <p:cNvSpPr txBox="1"/>
          <p:nvPr/>
        </p:nvSpPr>
        <p:spPr>
          <a:xfrm>
            <a:off x="143900" y="1076253"/>
            <a:ext cx="5139741" cy="400110"/>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Ilam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province and heavy metal pollutions</a:t>
            </a:r>
            <a:endParaRPr lang="en-US" sz="2000" b="1" dirty="0"/>
          </a:p>
        </p:txBody>
      </p:sp>
      <p:sp>
        <p:nvSpPr>
          <p:cNvPr id="16" name="Slide Number Placeholder 15">
            <a:extLst>
              <a:ext uri="{FF2B5EF4-FFF2-40B4-BE49-F238E27FC236}">
                <a16:creationId xmlns:a16="http://schemas.microsoft.com/office/drawing/2014/main" id="{A986F4F8-C8ED-4CE8-8876-12CD343EC107}"/>
              </a:ext>
            </a:extLst>
          </p:cNvPr>
          <p:cNvSpPr>
            <a:spLocks noGrp="1"/>
          </p:cNvSpPr>
          <p:nvPr>
            <p:ph type="sldNum" sz="quarter" idx="12"/>
          </p:nvPr>
        </p:nvSpPr>
        <p:spPr/>
        <p:txBody>
          <a:bodyPr/>
          <a:lstStyle/>
          <a:p>
            <a:fld id="{BAD9DF43-4C8E-4ADA-9223-A93AEAFE84CB}" type="slidenum">
              <a:rPr lang="en-US" smtClean="0"/>
              <a:t>4</a:t>
            </a:fld>
            <a:endParaRPr lang="en-US"/>
          </a:p>
        </p:txBody>
      </p:sp>
      <p:sp>
        <p:nvSpPr>
          <p:cNvPr id="11" name="TextBox 10">
            <a:extLst>
              <a:ext uri="{FF2B5EF4-FFF2-40B4-BE49-F238E27FC236}">
                <a16:creationId xmlns:a16="http://schemas.microsoft.com/office/drawing/2014/main" id="{52FAF109-535E-4A72-8E13-FA4B3EC310A0}"/>
              </a:ext>
            </a:extLst>
          </p:cNvPr>
          <p:cNvSpPr txBox="1"/>
          <p:nvPr/>
        </p:nvSpPr>
        <p:spPr>
          <a:xfrm>
            <a:off x="6780394" y="3399287"/>
            <a:ext cx="2219706" cy="276999"/>
          </a:xfrm>
          <a:prstGeom prst="rect">
            <a:avLst/>
          </a:prstGeom>
          <a:noFill/>
        </p:spPr>
        <p:txBody>
          <a:bodyPr wrap="square">
            <a:spAutoFit/>
          </a:bodyPr>
          <a:lstStyle/>
          <a:p>
            <a:r>
              <a:rPr lang="en-US" sz="1200" dirty="0">
                <a:effectLst/>
                <a:latin typeface="Times New Roman" panose="02020603050405020304" pitchFamily="18" charset="0"/>
                <a:ea typeface="Calibri" panose="020F0502020204030204" pitchFamily="34" charset="0"/>
                <a:cs typeface="Arial" panose="020B0604020202020204" pitchFamily="34" charset="0"/>
              </a:rPr>
              <a:t>Dadkhah-</a:t>
            </a:r>
            <a:r>
              <a:rPr lang="en-US" sz="1200" dirty="0" err="1">
                <a:effectLst/>
                <a:latin typeface="Times New Roman" panose="02020603050405020304" pitchFamily="18" charset="0"/>
                <a:ea typeface="Calibri" panose="020F0502020204030204" pitchFamily="34" charset="0"/>
                <a:cs typeface="Arial" panose="020B0604020202020204" pitchFamily="34" charset="0"/>
              </a:rPr>
              <a:t>Aghdash</a:t>
            </a:r>
            <a:r>
              <a:rPr lang="en-US" sz="1200" dirty="0">
                <a:latin typeface="Times New Roman" panose="02020603050405020304" pitchFamily="18" charset="0"/>
                <a:ea typeface="Calibri" panose="020F0502020204030204" pitchFamily="34" charset="0"/>
                <a:cs typeface="Arial" panose="020B0604020202020204" pitchFamily="34" charset="0"/>
              </a:rPr>
              <a:t> et al, 2022</a:t>
            </a:r>
            <a:endParaRPr lang="en-US" sz="1200" dirty="0"/>
          </a:p>
        </p:txBody>
      </p:sp>
    </p:spTree>
    <p:extLst>
      <p:ext uri="{BB962C8B-B14F-4D97-AF65-F5344CB8AC3E}">
        <p14:creationId xmlns:p14="http://schemas.microsoft.com/office/powerpoint/2010/main" val="38048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آشنایی با خواص انواع چایی و دمنوش ؛ دمنوش آرامش بخش">
            <a:extLst>
              <a:ext uri="{FF2B5EF4-FFF2-40B4-BE49-F238E27FC236}">
                <a16:creationId xmlns:a16="http://schemas.microsoft.com/office/drawing/2014/main" id="{300913C7-3BA6-423E-A779-41E29CD80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008" y="4135225"/>
            <a:ext cx="2561061" cy="17961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یك هزار گونه گیاهی در ایلام شناسایی شده است - ایرنا">
            <a:extLst>
              <a:ext uri="{FF2B5EF4-FFF2-40B4-BE49-F238E27FC236}">
                <a16:creationId xmlns:a16="http://schemas.microsoft.com/office/drawing/2014/main" id="{2A18557E-5EFA-4A61-931E-7C995F6AA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72" y="2598896"/>
            <a:ext cx="2555922" cy="16602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ایلام معدن گیاهان دارویی/ آنچه بهار طبیعت به ایلامیان هدیه می دهد">
            <a:extLst>
              <a:ext uri="{FF2B5EF4-FFF2-40B4-BE49-F238E27FC236}">
                <a16:creationId xmlns:a16="http://schemas.microsoft.com/office/drawing/2014/main" id="{F3A1ACC7-334E-40D2-A5E7-70EB66F808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992" y="1273935"/>
            <a:ext cx="2521078" cy="16932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ایلام معدن گیاهان دارویی/ آنچه بهار طبیعت به ایلامیان هدیه می دهد">
            <a:extLst>
              <a:ext uri="{FF2B5EF4-FFF2-40B4-BE49-F238E27FC236}">
                <a16:creationId xmlns:a16="http://schemas.microsoft.com/office/drawing/2014/main" id="{A0ACE9DE-5843-4D94-A4DA-497A98DBE4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746" y="4135225"/>
            <a:ext cx="2648378" cy="17961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۳۵۰ گونه گیاهی در ایلام خواص دارویی دارند - خبرگزاری مهر | اخبار ایران و  جهان | Mehr News Agency">
            <a:extLst>
              <a:ext uri="{FF2B5EF4-FFF2-40B4-BE49-F238E27FC236}">
                <a16:creationId xmlns:a16="http://schemas.microsoft.com/office/drawing/2014/main" id="{62754630-80EB-4616-BD3E-B2914C4CC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7396" y="1280221"/>
            <a:ext cx="2521078" cy="16807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82F3A7-F0FD-469E-B6EE-5698C19EAD22}"/>
              </a:ext>
            </a:extLst>
          </p:cNvPr>
          <p:cNvSpPr txBox="1"/>
          <p:nvPr/>
        </p:nvSpPr>
        <p:spPr>
          <a:xfrm>
            <a:off x="36576" y="6199632"/>
            <a:ext cx="9070848" cy="369332"/>
          </a:xfrm>
          <a:prstGeom prst="rect">
            <a:avLst/>
          </a:prstGeom>
          <a:noFill/>
        </p:spPr>
        <p:txBody>
          <a:bodyPr wrap="square">
            <a:spAutoFit/>
          </a:bodyPr>
          <a:lstStyle/>
          <a:p>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 city rich in medicinal plants, and native inhabitants have traditionally used these plants. </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63A629-6025-4866-8D83-6E0A55C66096}"/>
              </a:ext>
            </a:extLst>
          </p:cNvPr>
          <p:cNvSpPr txBox="1"/>
          <p:nvPr/>
        </p:nvSpPr>
        <p:spPr>
          <a:xfrm>
            <a:off x="74452" y="962575"/>
            <a:ext cx="4590288" cy="400110"/>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Ilam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and medicinal plants</a:t>
            </a:r>
            <a:endParaRPr lang="en-US" sz="2000" b="1" dirty="0"/>
          </a:p>
        </p:txBody>
      </p:sp>
      <p:pic>
        <p:nvPicPr>
          <p:cNvPr id="11" name="Picture 10">
            <a:extLst>
              <a:ext uri="{FF2B5EF4-FFF2-40B4-BE49-F238E27FC236}">
                <a16:creationId xmlns:a16="http://schemas.microsoft.com/office/drawing/2014/main" id="{94B909A0-8793-4CF8-B47E-F69F027E53A9}"/>
              </a:ext>
            </a:extLst>
          </p:cNvPr>
          <p:cNvPicPr>
            <a:picLocks noChangeAspect="1"/>
          </p:cNvPicPr>
          <p:nvPr/>
        </p:nvPicPr>
        <p:blipFill rotWithShape="1">
          <a:blip r:embed="rId7"/>
          <a:srcRect l="53535" t="3651" r="2762" b="5290"/>
          <a:stretch/>
        </p:blipFill>
        <p:spPr>
          <a:xfrm>
            <a:off x="3700272" y="2454506"/>
            <a:ext cx="2579589" cy="2042920"/>
          </a:xfrm>
          <a:prstGeom prst="rect">
            <a:avLst/>
          </a:prstGeom>
        </p:spPr>
      </p:pic>
      <p:sp>
        <p:nvSpPr>
          <p:cNvPr id="4" name="Slide Number Placeholder 3">
            <a:extLst>
              <a:ext uri="{FF2B5EF4-FFF2-40B4-BE49-F238E27FC236}">
                <a16:creationId xmlns:a16="http://schemas.microsoft.com/office/drawing/2014/main" id="{4AD1DD8E-35CD-4239-94EC-F76B50CB2579}"/>
              </a:ext>
            </a:extLst>
          </p:cNvPr>
          <p:cNvSpPr>
            <a:spLocks noGrp="1"/>
          </p:cNvSpPr>
          <p:nvPr>
            <p:ph type="sldNum" sz="quarter" idx="12"/>
          </p:nvPr>
        </p:nvSpPr>
        <p:spPr/>
        <p:txBody>
          <a:bodyPr/>
          <a:lstStyle/>
          <a:p>
            <a:fld id="{BAD9DF43-4C8E-4ADA-9223-A93AEAFE84CB}" type="slidenum">
              <a:rPr lang="en-US" smtClean="0"/>
              <a:t>5</a:t>
            </a:fld>
            <a:endParaRPr lang="en-US"/>
          </a:p>
        </p:txBody>
      </p:sp>
      <p:sp>
        <p:nvSpPr>
          <p:cNvPr id="12" name="TextBox 11">
            <a:extLst>
              <a:ext uri="{FF2B5EF4-FFF2-40B4-BE49-F238E27FC236}">
                <a16:creationId xmlns:a16="http://schemas.microsoft.com/office/drawing/2014/main" id="{9E6154D5-9C8E-4C75-84C3-E718FABAAFAD}"/>
              </a:ext>
            </a:extLst>
          </p:cNvPr>
          <p:cNvSpPr txBox="1"/>
          <p:nvPr/>
        </p:nvSpPr>
        <p:spPr>
          <a:xfrm>
            <a:off x="3936872" y="2454506"/>
            <a:ext cx="2521078" cy="369332"/>
          </a:xfrm>
          <a:prstGeom prst="rect">
            <a:avLst/>
          </a:prstGeom>
          <a:noFill/>
        </p:spPr>
        <p:txBody>
          <a:bodyPr wrap="square">
            <a:spAutoFit/>
          </a:bodyPr>
          <a:lstStyle/>
          <a:p>
            <a:r>
              <a:rPr lang="en-US" sz="1800" b="1" i="1" dirty="0" err="1">
                <a:latin typeface="Times New Roman" panose="02020603050405020304" pitchFamily="18" charset="0"/>
                <a:cs typeface="Times New Roman" panose="02020603050405020304" pitchFamily="18" charset="0"/>
              </a:rPr>
              <a:t>Scrophularia</a:t>
            </a:r>
            <a:r>
              <a:rPr lang="en-US" sz="1800" b="1" i="1" dirty="0">
                <a:latin typeface="Times New Roman" panose="02020603050405020304" pitchFamily="18" charset="0"/>
                <a:cs typeface="Times New Roman" panose="02020603050405020304" pitchFamily="18" charset="0"/>
              </a:rPr>
              <a:t> striata</a:t>
            </a:r>
            <a:endParaRPr lang="en-US" b="1" dirty="0"/>
          </a:p>
        </p:txBody>
      </p:sp>
    </p:spTree>
    <p:extLst>
      <p:ext uri="{BB962C8B-B14F-4D97-AF65-F5344CB8AC3E}">
        <p14:creationId xmlns:p14="http://schemas.microsoft.com/office/powerpoint/2010/main" val="231637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47A8B4-E47E-433E-A37B-C612CC44D83C}"/>
              </a:ext>
            </a:extLst>
          </p:cNvPr>
          <p:cNvPicPr>
            <a:picLocks noChangeAspect="1"/>
          </p:cNvPicPr>
          <p:nvPr/>
        </p:nvPicPr>
        <p:blipFill rotWithShape="1">
          <a:blip r:embed="rId2"/>
          <a:srcRect r="51383"/>
          <a:stretch/>
        </p:blipFill>
        <p:spPr>
          <a:xfrm>
            <a:off x="5804154" y="1098533"/>
            <a:ext cx="2881995" cy="2243522"/>
          </a:xfrm>
          <a:prstGeom prst="rect">
            <a:avLst/>
          </a:prstGeom>
        </p:spPr>
      </p:pic>
      <p:pic>
        <p:nvPicPr>
          <p:cNvPr id="3" name="Picture 2">
            <a:extLst>
              <a:ext uri="{FF2B5EF4-FFF2-40B4-BE49-F238E27FC236}">
                <a16:creationId xmlns:a16="http://schemas.microsoft.com/office/drawing/2014/main" id="{4DA32BC8-6B2F-4509-8A8B-CB8411BD4C42}"/>
              </a:ext>
            </a:extLst>
          </p:cNvPr>
          <p:cNvPicPr>
            <a:picLocks noChangeAspect="1"/>
          </p:cNvPicPr>
          <p:nvPr/>
        </p:nvPicPr>
        <p:blipFill rotWithShape="1">
          <a:blip r:embed="rId2"/>
          <a:srcRect l="51174"/>
          <a:stretch/>
        </p:blipFill>
        <p:spPr>
          <a:xfrm>
            <a:off x="5804154" y="3342055"/>
            <a:ext cx="2881995" cy="2243522"/>
          </a:xfrm>
          <a:prstGeom prst="rect">
            <a:avLst/>
          </a:prstGeom>
        </p:spPr>
      </p:pic>
      <p:sp>
        <p:nvSpPr>
          <p:cNvPr id="4" name="TextBox 3">
            <a:extLst>
              <a:ext uri="{FF2B5EF4-FFF2-40B4-BE49-F238E27FC236}">
                <a16:creationId xmlns:a16="http://schemas.microsoft.com/office/drawing/2014/main" id="{F22591CC-B96F-4960-B0E1-E0E2DEFBC8C7}"/>
              </a:ext>
            </a:extLst>
          </p:cNvPr>
          <p:cNvSpPr txBox="1"/>
          <p:nvPr/>
        </p:nvSpPr>
        <p:spPr>
          <a:xfrm>
            <a:off x="5766163" y="5604629"/>
            <a:ext cx="1777637" cy="553998"/>
          </a:xfrm>
          <a:prstGeom prst="rect">
            <a:avLst/>
          </a:prstGeom>
          <a:noFill/>
        </p:spPr>
        <p:txBody>
          <a:bodyPr wrap="square">
            <a:spAutoFit/>
          </a:bodyPr>
          <a:lstStyle/>
          <a:p>
            <a:r>
              <a:rPr lang="en-US" sz="1200" b="0" i="0" dirty="0" err="1">
                <a:solidFill>
                  <a:srgbClr val="000000"/>
                </a:solidFill>
                <a:effectLst/>
                <a:latin typeface="Times New Roman" panose="02020603050405020304" pitchFamily="18" charset="0"/>
                <a:cs typeface="Times New Roman" panose="02020603050405020304" pitchFamily="18" charset="0"/>
              </a:rPr>
              <a:t>Kerdar</a:t>
            </a:r>
            <a:r>
              <a:rPr lang="en-US" sz="1200" dirty="0">
                <a:latin typeface="Times New Roman" panose="02020603050405020304" pitchFamily="18" charset="0"/>
                <a:cs typeface="Times New Roman" panose="02020603050405020304" pitchFamily="18" charset="0"/>
              </a:rPr>
              <a:t> et al, 2018</a:t>
            </a:r>
            <a:br>
              <a:rPr lang="en-US" dirty="0"/>
            </a:br>
            <a:endParaRPr lang="en-US" dirty="0"/>
          </a:p>
        </p:txBody>
      </p:sp>
      <p:sp>
        <p:nvSpPr>
          <p:cNvPr id="5" name="Title 1">
            <a:extLst>
              <a:ext uri="{FF2B5EF4-FFF2-40B4-BE49-F238E27FC236}">
                <a16:creationId xmlns:a16="http://schemas.microsoft.com/office/drawing/2014/main" id="{F2C421B7-43E7-432E-8222-A7FE4B12BC07}"/>
              </a:ext>
            </a:extLst>
          </p:cNvPr>
          <p:cNvSpPr txBox="1">
            <a:spLocks/>
          </p:cNvSpPr>
          <p:nvPr/>
        </p:nvSpPr>
        <p:spPr>
          <a:xfrm>
            <a:off x="70866" y="1192589"/>
            <a:ext cx="7886700" cy="9072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Taxonomic name</a:t>
            </a:r>
          </a:p>
        </p:txBody>
      </p:sp>
      <p:sp>
        <p:nvSpPr>
          <p:cNvPr id="6" name="Content Placeholder 2">
            <a:extLst>
              <a:ext uri="{FF2B5EF4-FFF2-40B4-BE49-F238E27FC236}">
                <a16:creationId xmlns:a16="http://schemas.microsoft.com/office/drawing/2014/main" id="{D7F3BB63-6EF6-4674-AFD4-1BA71C2E1088}"/>
              </a:ext>
            </a:extLst>
          </p:cNvPr>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Times New Roman" panose="02020603050405020304" pitchFamily="18" charset="0"/>
                <a:cs typeface="Times New Roman" panose="02020603050405020304" pitchFamily="18" charset="0"/>
              </a:rPr>
              <a:t>Order:</a:t>
            </a:r>
            <a:r>
              <a:rPr lang="en-US" sz="2000" dirty="0">
                <a:latin typeface="Times New Roman" panose="02020603050405020304" pitchFamily="18" charset="0"/>
                <a:cs typeface="Times New Roman" panose="02020603050405020304" pitchFamily="18" charset="0"/>
              </a:rPr>
              <a:t> </a:t>
            </a:r>
          </a:p>
          <a:p>
            <a:pPr marL="0" indent="0">
              <a:lnSpc>
                <a:spcPct val="100000"/>
              </a:lnSpc>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Lamiales</a:t>
            </a: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b="1" dirty="0">
                <a:latin typeface="Times New Roman" panose="02020603050405020304" pitchFamily="18" charset="0"/>
                <a:cs typeface="Times New Roman" panose="02020603050405020304" pitchFamily="18" charset="0"/>
              </a:rPr>
              <a:t>Family:</a:t>
            </a:r>
            <a:r>
              <a:rPr lang="en-US" sz="2000" dirty="0">
                <a:latin typeface="Times New Roman" panose="02020603050405020304" pitchFamily="18" charset="0"/>
                <a:cs typeface="Times New Roman" panose="02020603050405020304" pitchFamily="18" charset="0"/>
              </a:rPr>
              <a:t> </a:t>
            </a:r>
          </a:p>
          <a:p>
            <a:pPr marL="0" indent="0">
              <a:lnSpc>
                <a:spcPct val="100000"/>
              </a:lnSpc>
              <a:buNone/>
            </a:pPr>
            <a:r>
              <a:rPr lang="en-US" sz="2000" dirty="0">
                <a:latin typeface="Times New Roman" panose="02020603050405020304" pitchFamily="18" charset="0"/>
                <a:cs typeface="Times New Roman" panose="02020603050405020304" pitchFamily="18" charset="0"/>
              </a:rPr>
              <a:t>               Scrophulariaceae</a:t>
            </a:r>
          </a:p>
          <a:p>
            <a:pPr marL="0" indent="0">
              <a:lnSpc>
                <a:spcPct val="100000"/>
              </a:lnSpc>
              <a:buNone/>
            </a:pPr>
            <a:r>
              <a:rPr lang="en-US" sz="2000" b="1" dirty="0">
                <a:latin typeface="Times New Roman" panose="02020603050405020304" pitchFamily="18" charset="0"/>
                <a:cs typeface="Times New Roman" panose="02020603050405020304" pitchFamily="18" charset="0"/>
              </a:rPr>
              <a:t>Genus:</a:t>
            </a:r>
            <a:r>
              <a:rPr lang="en-US" sz="2000" dirty="0">
                <a:latin typeface="Times New Roman" panose="02020603050405020304" pitchFamily="18" charset="0"/>
                <a:cs typeface="Times New Roman" panose="02020603050405020304" pitchFamily="18" charset="0"/>
              </a:rPr>
              <a:t> </a:t>
            </a:r>
          </a:p>
          <a:p>
            <a:pPr marL="0" indent="0">
              <a:lnSpc>
                <a:spcPct val="100000"/>
              </a:lnSpc>
              <a:buNone/>
            </a:pP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Scrophularia</a:t>
            </a:r>
            <a:endParaRPr lang="en-US" sz="2000" i="1" dirty="0">
              <a:latin typeface="Times New Roman" panose="02020603050405020304" pitchFamily="18" charset="0"/>
              <a:cs typeface="Times New Roman" panose="02020603050405020304" pitchFamily="18" charset="0"/>
            </a:endParaRPr>
          </a:p>
          <a:p>
            <a:pPr marL="0" indent="0">
              <a:lnSpc>
                <a:spcPct val="100000"/>
              </a:lnSpc>
              <a:buNone/>
            </a:pPr>
            <a:r>
              <a:rPr lang="en-US" sz="2000" b="1" dirty="0">
                <a:latin typeface="Times New Roman" panose="02020603050405020304" pitchFamily="18" charset="0"/>
                <a:cs typeface="Times New Roman" panose="02020603050405020304" pitchFamily="18" charset="0"/>
              </a:rPr>
              <a:t>Species:</a:t>
            </a:r>
            <a:r>
              <a:rPr lang="en-US" sz="2000" dirty="0">
                <a:latin typeface="Times New Roman" panose="02020603050405020304" pitchFamily="18" charset="0"/>
                <a:cs typeface="Times New Roman" panose="02020603050405020304" pitchFamily="18" charset="0"/>
              </a:rPr>
              <a:t> </a:t>
            </a:r>
          </a:p>
          <a:p>
            <a:pPr marL="0" indent="0">
              <a:lnSpc>
                <a:spcPct val="100000"/>
              </a:lnSpc>
              <a:buNone/>
            </a:pP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Scrophularia</a:t>
            </a:r>
            <a:r>
              <a:rPr lang="en-US" sz="2000" i="1" dirty="0">
                <a:latin typeface="Times New Roman" panose="02020603050405020304" pitchFamily="18" charset="0"/>
                <a:cs typeface="Times New Roman" panose="02020603050405020304" pitchFamily="18" charset="0"/>
              </a:rPr>
              <a:t> striata</a:t>
            </a:r>
          </a:p>
        </p:txBody>
      </p:sp>
      <p:sp>
        <p:nvSpPr>
          <p:cNvPr id="8" name="TextBox 7">
            <a:extLst>
              <a:ext uri="{FF2B5EF4-FFF2-40B4-BE49-F238E27FC236}">
                <a16:creationId xmlns:a16="http://schemas.microsoft.com/office/drawing/2014/main" id="{4A9FBD45-D898-4190-B34F-E8B612A239C9}"/>
              </a:ext>
            </a:extLst>
          </p:cNvPr>
          <p:cNvSpPr txBox="1"/>
          <p:nvPr/>
        </p:nvSpPr>
        <p:spPr>
          <a:xfrm>
            <a:off x="70866" y="6515542"/>
            <a:ext cx="8444484"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hlinkClick r:id="rId3"/>
              </a:rPr>
              <a:t>https://www.ncbi.nlm.nih.gov/data-hub/taxonomy/tree/?taxon=39249</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540C5AF-6B98-4FEA-B331-436384632281}"/>
              </a:ext>
            </a:extLst>
          </p:cNvPr>
          <p:cNvSpPr txBox="1"/>
          <p:nvPr/>
        </p:nvSpPr>
        <p:spPr>
          <a:xfrm>
            <a:off x="628650" y="5362370"/>
            <a:ext cx="4599432" cy="873572"/>
          </a:xfrm>
          <a:prstGeom prst="rect">
            <a:avLst/>
          </a:prstGeom>
          <a:noFill/>
        </p:spPr>
        <p:txBody>
          <a:bodyPr wrap="square">
            <a:spAutoFit/>
          </a:bodyPr>
          <a:lstStyle/>
          <a:p>
            <a:pPr>
              <a:lnSpc>
                <a:spcPct val="150000"/>
              </a:lnSpc>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Local name:</a:t>
            </a:r>
          </a:p>
          <a:p>
            <a:pPr>
              <a:lnSpc>
                <a:spcPct val="150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Teshnehdari</a:t>
            </a:r>
            <a:endParaRPr lang="en-US"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933998A2-6B9E-43D4-A555-34B577090276}"/>
              </a:ext>
            </a:extLst>
          </p:cNvPr>
          <p:cNvSpPr>
            <a:spLocks noGrp="1"/>
          </p:cNvSpPr>
          <p:nvPr>
            <p:ph type="sldNum" sz="quarter" idx="12"/>
          </p:nvPr>
        </p:nvSpPr>
        <p:spPr/>
        <p:txBody>
          <a:bodyPr/>
          <a:lstStyle/>
          <a:p>
            <a:fld id="{BAD9DF43-4C8E-4ADA-9223-A93AEAFE84CB}" type="slidenum">
              <a:rPr lang="en-US" smtClean="0"/>
              <a:t>6</a:t>
            </a:fld>
            <a:endParaRPr lang="en-US"/>
          </a:p>
        </p:txBody>
      </p:sp>
    </p:spTree>
    <p:extLst>
      <p:ext uri="{BB962C8B-B14F-4D97-AF65-F5344CB8AC3E}">
        <p14:creationId xmlns:p14="http://schemas.microsoft.com/office/powerpoint/2010/main" val="421454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8F511D-D942-4609-AAFC-7139FD47F7D0}"/>
              </a:ext>
            </a:extLst>
          </p:cNvPr>
          <p:cNvSpPr>
            <a:spLocks noGrp="1"/>
          </p:cNvSpPr>
          <p:nvPr>
            <p:ph type="title"/>
          </p:nvPr>
        </p:nvSpPr>
        <p:spPr>
          <a:xfrm>
            <a:off x="76200" y="789994"/>
            <a:ext cx="4610100" cy="886116"/>
          </a:xfrm>
        </p:spPr>
        <p:txBody>
          <a:bodyPr>
            <a:normAutofit/>
          </a:bodyPr>
          <a:lstStyle/>
          <a:p>
            <a:pPr algn="l"/>
            <a:r>
              <a:rPr lang="en-US" sz="2800" b="1" dirty="0">
                <a:latin typeface="Times New Roman" panose="02020603050405020304" pitchFamily="18" charset="0"/>
                <a:cs typeface="Times New Roman" panose="02020603050405020304" pitchFamily="18" charset="0"/>
              </a:rPr>
              <a:t>Results</a:t>
            </a:r>
          </a:p>
        </p:txBody>
      </p:sp>
      <p:sp>
        <p:nvSpPr>
          <p:cNvPr id="2" name="Slide Number Placeholder 1">
            <a:extLst>
              <a:ext uri="{FF2B5EF4-FFF2-40B4-BE49-F238E27FC236}">
                <a16:creationId xmlns:a16="http://schemas.microsoft.com/office/drawing/2014/main" id="{9AC46CB3-4588-4F16-A563-A26CA2AFF7FE}"/>
              </a:ext>
            </a:extLst>
          </p:cNvPr>
          <p:cNvSpPr>
            <a:spLocks noGrp="1"/>
          </p:cNvSpPr>
          <p:nvPr>
            <p:ph type="sldNum" sz="quarter" idx="12"/>
          </p:nvPr>
        </p:nvSpPr>
        <p:spPr/>
        <p:txBody>
          <a:bodyPr/>
          <a:lstStyle/>
          <a:p>
            <a:fld id="{BAD9DF43-4C8E-4ADA-9223-A93AEAFE84CB}" type="slidenum">
              <a:rPr lang="en-US" smtClean="0"/>
              <a:t>7</a:t>
            </a:fld>
            <a:endParaRPr lang="en-US"/>
          </a:p>
        </p:txBody>
      </p:sp>
      <p:sp>
        <p:nvSpPr>
          <p:cNvPr id="5" name="TextBox 4">
            <a:extLst>
              <a:ext uri="{FF2B5EF4-FFF2-40B4-BE49-F238E27FC236}">
                <a16:creationId xmlns:a16="http://schemas.microsoft.com/office/drawing/2014/main" id="{45DC5970-5180-4F14-8B3C-530850A93914}"/>
              </a:ext>
            </a:extLst>
          </p:cNvPr>
          <p:cNvSpPr txBox="1"/>
          <p:nvPr/>
        </p:nvSpPr>
        <p:spPr>
          <a:xfrm>
            <a:off x="255429" y="1682900"/>
            <a:ext cx="8633142" cy="3982309"/>
          </a:xfrm>
          <a:prstGeom prst="rect">
            <a:avLst/>
          </a:prstGeom>
          <a:noFill/>
        </p:spPr>
        <p:txBody>
          <a:bodyPr wrap="square">
            <a:spAutoFit/>
          </a:bodyPr>
          <a:lstStyle/>
          <a:p>
            <a:pPr marL="0" marR="0" algn="just">
              <a:lnSpc>
                <a:spcPct val="150000"/>
              </a:lnSpc>
              <a:spcBef>
                <a:spcPts val="1200"/>
              </a:spcBef>
              <a:spcAft>
                <a:spcPts val="800"/>
              </a:spcAft>
              <a:tabLst>
                <a:tab pos="2105025" algn="l"/>
              </a:tabLst>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antioxidant capacity was illustrated by assessing of antioxidant enzymes using shoot extractions. </a:t>
            </a:r>
          </a:p>
          <a:p>
            <a:pPr marL="0" marR="0" algn="just">
              <a:lnSpc>
                <a:spcPct val="150000"/>
              </a:lnSpc>
              <a:spcBef>
                <a:spcPts val="1200"/>
              </a:spcBef>
              <a:spcAft>
                <a:spcPts val="800"/>
              </a:spcAft>
              <a:tabLst>
                <a:tab pos="2105025" algn="l"/>
              </a:tabLst>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Scavenger enzymes included superoxide dismutase (SOD), catalase (CAT), and peroxidase (POD). </a:t>
            </a:r>
          </a:p>
          <a:p>
            <a:pPr marL="0" marR="0" algn="just">
              <a:lnSpc>
                <a:spcPct val="150000"/>
              </a:lnSpc>
              <a:spcBef>
                <a:spcPts val="1200"/>
              </a:spcBef>
              <a:spcAft>
                <a:spcPts val="800"/>
              </a:spcAft>
              <a:tabLst>
                <a:tab pos="2105025" algn="l"/>
              </a:tabLst>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POD significantly increased after 24 h treatment and compared to control samples. </a:t>
            </a:r>
          </a:p>
          <a:p>
            <a:pPr marL="0" marR="0" algn="just">
              <a:lnSpc>
                <a:spcPct val="150000"/>
              </a:lnSpc>
              <a:spcBef>
                <a:spcPts val="1200"/>
              </a:spcBef>
              <a:spcAft>
                <a:spcPts val="800"/>
              </a:spcAft>
              <a:tabLst>
                <a:tab pos="2105025" algn="l"/>
              </a:tabLst>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POD was the predominant antioxidant enzyme. </a:t>
            </a:r>
          </a:p>
          <a:p>
            <a:pPr marL="0" marR="0" algn="just">
              <a:lnSpc>
                <a:spcPct val="150000"/>
              </a:lnSpc>
              <a:spcBef>
                <a:spcPts val="1200"/>
              </a:spcBef>
              <a:spcAft>
                <a:spcPts val="800"/>
              </a:spcAft>
              <a:tabLst>
                <a:tab pos="2105025" algn="l"/>
              </a:tabLst>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SOD and CAT meaningfully increased at 72 h after stress and regulated the oxidative status.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31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75FE01-AE99-40C4-8357-6842D9A2D334}"/>
              </a:ext>
            </a:extLst>
          </p:cNvPr>
          <p:cNvPicPr>
            <a:picLocks noChangeAspect="1"/>
          </p:cNvPicPr>
          <p:nvPr/>
        </p:nvPicPr>
        <p:blipFill>
          <a:blip r:embed="rId2"/>
          <a:stretch>
            <a:fillRect/>
          </a:stretch>
        </p:blipFill>
        <p:spPr>
          <a:xfrm>
            <a:off x="3990445" y="1668855"/>
            <a:ext cx="5079395" cy="3738327"/>
          </a:xfrm>
          <a:prstGeom prst="rect">
            <a:avLst/>
          </a:prstGeom>
        </p:spPr>
      </p:pic>
      <p:sp>
        <p:nvSpPr>
          <p:cNvPr id="2" name="Title 1">
            <a:extLst>
              <a:ext uri="{FF2B5EF4-FFF2-40B4-BE49-F238E27FC236}">
                <a16:creationId xmlns:a16="http://schemas.microsoft.com/office/drawing/2014/main" id="{99F44728-C6B0-40AE-9F88-5D3EFBBC3198}"/>
              </a:ext>
            </a:extLst>
          </p:cNvPr>
          <p:cNvSpPr>
            <a:spLocks noGrp="1"/>
          </p:cNvSpPr>
          <p:nvPr>
            <p:ph type="title"/>
          </p:nvPr>
        </p:nvSpPr>
        <p:spPr>
          <a:xfrm>
            <a:off x="175198" y="815249"/>
            <a:ext cx="2484833" cy="713594"/>
          </a:xfrm>
        </p:spPr>
        <p:txBody>
          <a:bodyPr>
            <a:normAutofit fontScale="90000"/>
          </a:bodyPr>
          <a:lstStyle/>
          <a:p>
            <a:pPr algn="l"/>
            <a:r>
              <a:rPr lang="en-US" sz="3200" b="1" dirty="0">
                <a:latin typeface="Times New Roman" panose="02020603050405020304" pitchFamily="18" charset="0"/>
                <a:cs typeface="Times New Roman" panose="02020603050405020304" pitchFamily="18" charset="0"/>
              </a:rPr>
              <a:t>Discussion</a:t>
            </a:r>
            <a:r>
              <a:rPr lang="en-US" dirty="0"/>
              <a:t> </a:t>
            </a:r>
          </a:p>
        </p:txBody>
      </p:sp>
      <p:sp>
        <p:nvSpPr>
          <p:cNvPr id="3" name="Slide Number Placeholder 2">
            <a:extLst>
              <a:ext uri="{FF2B5EF4-FFF2-40B4-BE49-F238E27FC236}">
                <a16:creationId xmlns:a16="http://schemas.microsoft.com/office/drawing/2014/main" id="{10B9EAE4-8780-433D-8283-F17005F15AB8}"/>
              </a:ext>
            </a:extLst>
          </p:cNvPr>
          <p:cNvSpPr>
            <a:spLocks noGrp="1"/>
          </p:cNvSpPr>
          <p:nvPr>
            <p:ph type="sldNum" sz="quarter" idx="12"/>
          </p:nvPr>
        </p:nvSpPr>
        <p:spPr/>
        <p:txBody>
          <a:bodyPr/>
          <a:lstStyle/>
          <a:p>
            <a:fld id="{BAD9DF43-4C8E-4ADA-9223-A93AEAFE84CB}" type="slidenum">
              <a:rPr lang="en-US" smtClean="0"/>
              <a:t>8</a:t>
            </a:fld>
            <a:endParaRPr lang="en-US"/>
          </a:p>
        </p:txBody>
      </p:sp>
      <p:sp>
        <p:nvSpPr>
          <p:cNvPr id="7" name="TextBox 6">
            <a:extLst>
              <a:ext uri="{FF2B5EF4-FFF2-40B4-BE49-F238E27FC236}">
                <a16:creationId xmlns:a16="http://schemas.microsoft.com/office/drawing/2014/main" id="{491CACD1-57F3-433E-B828-13F340950AAF}"/>
              </a:ext>
            </a:extLst>
          </p:cNvPr>
          <p:cNvSpPr txBox="1"/>
          <p:nvPr/>
        </p:nvSpPr>
        <p:spPr>
          <a:xfrm>
            <a:off x="175198" y="1528843"/>
            <a:ext cx="3801667" cy="4613058"/>
          </a:xfrm>
          <a:prstGeom prst="rect">
            <a:avLst/>
          </a:prstGeom>
          <a:noFill/>
        </p:spPr>
        <p:txBody>
          <a:bodyPr wrap="square">
            <a:spAutoFit/>
          </a:bodyPr>
          <a:lstStyle/>
          <a:p>
            <a:pPr algn="just">
              <a:lnSpc>
                <a:spcPct val="150000"/>
              </a:lnSpc>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It has been reported that Pb stress increases the content of intracellular ROS. </a:t>
            </a:r>
          </a:p>
          <a:p>
            <a:pPr algn="just">
              <a:lnSpc>
                <a:spcPct val="150000"/>
              </a:lnSpc>
            </a:pP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 ROS can also destroy cellular redox homeostasis, so the plant's antioxidant system is activated in response to Pb exposure, and the increased activities of this system go towards inducing them to quench and eliminate them.</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41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4728-C6B0-40AE-9F88-5D3EFBBC3198}"/>
              </a:ext>
            </a:extLst>
          </p:cNvPr>
          <p:cNvSpPr>
            <a:spLocks noGrp="1"/>
          </p:cNvSpPr>
          <p:nvPr>
            <p:ph type="title"/>
          </p:nvPr>
        </p:nvSpPr>
        <p:spPr>
          <a:xfrm>
            <a:off x="171450" y="1222618"/>
            <a:ext cx="7886700" cy="686434"/>
          </a:xfrm>
        </p:spPr>
        <p:txBody>
          <a:bodyPr>
            <a:normAutofit fontScale="90000"/>
          </a:bodyPr>
          <a:lstStyle/>
          <a:p>
            <a:pPr algn="l"/>
            <a:r>
              <a:rPr lang="en-US" sz="3200" b="1" dirty="0">
                <a:latin typeface="Times New Roman" panose="02020603050405020304" pitchFamily="18" charset="0"/>
                <a:cs typeface="Times New Roman" panose="02020603050405020304" pitchFamily="18" charset="0"/>
              </a:rPr>
              <a:t>Discussion</a:t>
            </a:r>
            <a:r>
              <a:rPr lang="en-US" dirty="0"/>
              <a:t> </a:t>
            </a:r>
          </a:p>
        </p:txBody>
      </p:sp>
      <p:sp>
        <p:nvSpPr>
          <p:cNvPr id="3" name="Slide Number Placeholder 2">
            <a:extLst>
              <a:ext uri="{FF2B5EF4-FFF2-40B4-BE49-F238E27FC236}">
                <a16:creationId xmlns:a16="http://schemas.microsoft.com/office/drawing/2014/main" id="{10B9EAE4-8780-433D-8283-F17005F15AB8}"/>
              </a:ext>
            </a:extLst>
          </p:cNvPr>
          <p:cNvSpPr>
            <a:spLocks noGrp="1"/>
          </p:cNvSpPr>
          <p:nvPr>
            <p:ph type="sldNum" sz="quarter" idx="12"/>
          </p:nvPr>
        </p:nvSpPr>
        <p:spPr/>
        <p:txBody>
          <a:bodyPr/>
          <a:lstStyle/>
          <a:p>
            <a:fld id="{BAD9DF43-4C8E-4ADA-9223-A93AEAFE84CB}" type="slidenum">
              <a:rPr lang="en-US" smtClean="0"/>
              <a:t>9</a:t>
            </a:fld>
            <a:endParaRPr lang="en-US"/>
          </a:p>
        </p:txBody>
      </p:sp>
      <p:sp>
        <p:nvSpPr>
          <p:cNvPr id="7" name="TextBox 6">
            <a:extLst>
              <a:ext uri="{FF2B5EF4-FFF2-40B4-BE49-F238E27FC236}">
                <a16:creationId xmlns:a16="http://schemas.microsoft.com/office/drawing/2014/main" id="{491CACD1-57F3-433E-B828-13F340950AAF}"/>
              </a:ext>
            </a:extLst>
          </p:cNvPr>
          <p:cNvSpPr txBox="1"/>
          <p:nvPr/>
        </p:nvSpPr>
        <p:spPr>
          <a:xfrm>
            <a:off x="171450" y="2286000"/>
            <a:ext cx="4170754" cy="1709892"/>
          </a:xfrm>
          <a:prstGeom prst="rect">
            <a:avLst/>
          </a:prstGeom>
          <a:noFill/>
        </p:spPr>
        <p:txBody>
          <a:bodyPr wrap="square">
            <a:spAutoFit/>
          </a:bodyPr>
          <a:lstStyle/>
          <a:p>
            <a:pPr marL="0" marR="0" algn="just">
              <a:lnSpc>
                <a:spcPct val="150000"/>
              </a:lnSpc>
              <a:spcBef>
                <a:spcPts val="1200"/>
              </a:spcBef>
              <a:spcAft>
                <a:spcPts val="800"/>
              </a:spcAft>
              <a:tabLst>
                <a:tab pos="2105025"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In summary, it can be stated that secondary oxidative stress is created in plants under Pb stress, activating different shoots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 mechanisms in </a:t>
            </a:r>
            <a:r>
              <a:rPr lang="en-US" sz="1800" i="1" dirty="0">
                <a:effectLst/>
                <a:latin typeface="Times New Roman" panose="02020603050405020304" pitchFamily="18" charset="0"/>
                <a:ea typeface="Calibri" panose="020F0502020204030204" pitchFamily="34" charset="0"/>
                <a:cs typeface="Arial" panose="020B0604020202020204" pitchFamily="34" charset="0"/>
              </a:rPr>
              <a:t>S. striata</a:t>
            </a:r>
            <a:r>
              <a:rPr lang="en-US" sz="1800" dirty="0">
                <a:effectLst/>
                <a:latin typeface="Times New Roman" panose="02020603050405020304" pitchFamily="18" charset="0"/>
                <a:ea typeface="Calibri" panose="020F0502020204030204" pitchFamily="34" charset="0"/>
                <a:cs typeface="Arial" panose="020B0604020202020204" pitchFamily="34" charset="0"/>
              </a:rPr>
              <a:t> to cope with it.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65B8986-B5F3-4184-AE41-77D3F91B472E}"/>
              </a:ext>
            </a:extLst>
          </p:cNvPr>
          <p:cNvPicPr>
            <a:picLocks noChangeAspect="1"/>
          </p:cNvPicPr>
          <p:nvPr/>
        </p:nvPicPr>
        <p:blipFill>
          <a:blip r:embed="rId3"/>
          <a:stretch>
            <a:fillRect/>
          </a:stretch>
        </p:blipFill>
        <p:spPr>
          <a:xfrm>
            <a:off x="4801798" y="1227628"/>
            <a:ext cx="4012041" cy="4560661"/>
          </a:xfrm>
          <a:prstGeom prst="rect">
            <a:avLst/>
          </a:prstGeom>
        </p:spPr>
      </p:pic>
      <p:sp>
        <p:nvSpPr>
          <p:cNvPr id="10" name="TextBox 9">
            <a:extLst>
              <a:ext uri="{FF2B5EF4-FFF2-40B4-BE49-F238E27FC236}">
                <a16:creationId xmlns:a16="http://schemas.microsoft.com/office/drawing/2014/main" id="{37CF90D7-6B6A-43EB-8AC0-F7EF91D20882}"/>
              </a:ext>
            </a:extLst>
          </p:cNvPr>
          <p:cNvSpPr txBox="1"/>
          <p:nvPr/>
        </p:nvSpPr>
        <p:spPr>
          <a:xfrm>
            <a:off x="137500" y="5973790"/>
            <a:ext cx="8801100" cy="463397"/>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Oxidative stress and antioxidative defenses in response of Pb stress in </a:t>
            </a:r>
            <a:r>
              <a:rPr lang="en-US" sz="1800" i="1" dirty="0" err="1">
                <a:effectLst/>
                <a:latin typeface="Times New Roman" panose="02020603050405020304" pitchFamily="18" charset="0"/>
                <a:ea typeface="Calibri" panose="020F0502020204030204" pitchFamily="34" charset="0"/>
                <a:cs typeface="Arial" panose="020B0604020202020204" pitchFamily="34" charset="0"/>
              </a:rPr>
              <a:t>Scrophularia</a:t>
            </a:r>
            <a:r>
              <a:rPr lang="en-US" sz="1800" i="1" dirty="0">
                <a:effectLst/>
                <a:latin typeface="Times New Roman" panose="02020603050405020304" pitchFamily="18" charset="0"/>
                <a:ea typeface="Calibri" panose="020F0502020204030204" pitchFamily="34" charset="0"/>
                <a:cs typeface="Arial" panose="020B0604020202020204" pitchFamily="34" charset="0"/>
              </a:rPr>
              <a:t> striata</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964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1183</Words>
  <Application>Microsoft Office PowerPoint</Application>
  <PresentationFormat>On-screen Show (4:3)</PresentationFormat>
  <Paragraphs>87</Paragraphs>
  <Slides>14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Results</vt:lpstr>
      <vt:lpstr>Discussion </vt:lpstr>
      <vt:lpstr>Discussion </vt:lpstr>
      <vt:lpstr>Discussion </vt:lpstr>
      <vt:lpstr>PowerPoint Presentation</vt:lpstr>
      <vt:lpstr>Discussion </vt:lpstr>
      <vt:lpstr>Conclusions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Reyhaneh </cp:lastModifiedBy>
  <cp:revision>98</cp:revision>
  <dcterms:created xsi:type="dcterms:W3CDTF">2015-04-04T09:45:50Z</dcterms:created>
  <dcterms:modified xsi:type="dcterms:W3CDTF">2023-10-12T18:06:24Z</dcterms:modified>
</cp:coreProperties>
</file>