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274" r:id="rId3"/>
    <p:sldId id="267" r:id="rId4"/>
    <p:sldId id="268" r:id="rId5"/>
    <p:sldId id="269" r:id="rId6"/>
    <p:sldId id="270" r:id="rId7"/>
    <p:sldId id="275" r:id="rId8"/>
    <p:sldId id="276" r:id="rId9"/>
    <p:sldId id="271" r:id="rId10"/>
    <p:sldId id="272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Schalnich" initials="MS" lastIdx="3" clrIdx="0"/>
  <p:cmAuthor id="1" name="Samanta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814"/>
    <a:srgbClr val="818AC4"/>
    <a:srgbClr val="F39358"/>
    <a:srgbClr val="4E3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2093" autoAdjust="0"/>
  </p:normalViewPr>
  <p:slideViewPr>
    <p:cSldViewPr>
      <p:cViewPr varScale="1">
        <p:scale>
          <a:sx n="99" d="100"/>
          <a:sy n="99" d="100"/>
        </p:scale>
        <p:origin x="20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83100A-8A72-460F-8D5A-54D1E8721B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E079F-1A5F-425D-8548-7D6E0BA765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DBEE4-A35F-451C-BCBF-73654C02E910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FF8A4-6C72-4FA9-92D5-35F646DB1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C330F-8964-486B-B51A-F7EA853506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02DDE-B420-4AB0-A81B-677338ED35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32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FBF3B-F983-4F41-9E6C-02008BB91DD1}" type="datetimeFigureOut">
              <a:rPr lang="fr-FR" smtClean="0"/>
              <a:pPr/>
              <a:t>17/10/2023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69082-9D5D-43A3-B675-27AB9B8E552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9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69082-9D5D-43A3-B675-27AB9B8E552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50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4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149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endParaRPr lang="pt-P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497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215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80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976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71755" algn="just">
              <a:lnSpc>
                <a:spcPct val="112000"/>
              </a:lnSpc>
            </a:pPr>
            <a:endParaRPr lang="pt-P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880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82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1E2D-A50B-495F-9AA4-3F10866B781B}" type="datetime1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B278-45EA-45CC-9642-20CC60EAB0D1}" type="datetime1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6925-72EC-42D4-94D3-A1003B939FCE}" type="datetime1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9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6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4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5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7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12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6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0309-1331-4F8F-AC1F-972AC9046391}" type="datetime1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40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87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3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5-7664-41F5-8267-06B87A0274DD}" type="datetime1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947-2A44-4499-8893-791A730D1CEB}" type="datetime1">
              <a:rPr lang="fr-FR" smtClean="0"/>
              <a:t>17/10/2023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4740-CB78-4DA2-9449-5BA6BAB8E8B9}" type="datetime1">
              <a:rPr lang="fr-FR" smtClean="0"/>
              <a:t>17/10/2023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13E3-8353-4C2E-BE7C-26AE1B623ED5}" type="datetime1">
              <a:rPr lang="fr-FR" smtClean="0"/>
              <a:t>17/10/2023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3025-920A-462C-B19C-06B25E7A86DA}" type="datetime1">
              <a:rPr lang="fr-FR" smtClean="0"/>
              <a:t>17/10/2023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D6D2-AC3E-41CF-B9A3-5BCCE2F511AB}" type="datetime1">
              <a:rPr lang="fr-FR" smtClean="0"/>
              <a:t>17/10/2023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8312-C233-4B5A-993A-6F581BBA2EDC}" type="datetime1">
              <a:rPr lang="fr-FR" smtClean="0"/>
              <a:t>17/10/2023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A5E1-D094-4A0B-B20B-B561C85E6A82}" type="datetime1">
              <a:rPr lang="fr-FR" smtClean="0"/>
              <a:t>17/10/2023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24ED9-1BAC-43CE-92AB-135E2507265C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patricia.rijo@ulusofona.pt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2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microsoft.com/office/2007/relationships/hdphoto" Target="../media/hdphoto3.wdp"/><Relationship Id="rId2" Type="http://schemas.openxmlformats.org/officeDocument/2006/relationships/audio" Target="../media/media2.m4a"/><Relationship Id="rId16" Type="http://schemas.openxmlformats.org/officeDocument/2006/relationships/image" Target="../media/image16.png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FB8B74-3BDC-45CB-A8A4-10FDB8E40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1B14A4-E596-46A8-88E2-2BE0CDE68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7" cy="3717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006403-587B-4649-B308-93250010079D}"/>
              </a:ext>
            </a:extLst>
          </p:cNvPr>
          <p:cNvSpPr txBox="1"/>
          <p:nvPr/>
        </p:nvSpPr>
        <p:spPr>
          <a:xfrm>
            <a:off x="419100" y="1786384"/>
            <a:ext cx="83058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</a:rPr>
              <a:t>Plectranthus </a:t>
            </a:r>
            <a:r>
              <a:rPr lang="en-US" sz="3600" b="1" i="1" dirty="0" err="1">
                <a:solidFill>
                  <a:schemeClr val="bg1"/>
                </a:solidFill>
              </a:rPr>
              <a:t>aliciae</a:t>
            </a:r>
            <a:r>
              <a:rPr lang="en-US" sz="3600" b="1" dirty="0">
                <a:solidFill>
                  <a:schemeClr val="bg1"/>
                </a:solidFill>
              </a:rPr>
              <a:t>: Biological activity of 6,7-dehydroroyleanone and derivatives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fr-FR" dirty="0"/>
          </a:p>
          <a:p>
            <a:pPr algn="ctr"/>
            <a:r>
              <a:rPr lang="pt-PT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Márcia Santos Filipe</a:t>
            </a:r>
            <a:r>
              <a:rPr lang="pt-PT" sz="1800" b="1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pt-PT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Eva Domínguez-Martín</a:t>
            </a:r>
            <a:r>
              <a:rPr lang="pt-PT" sz="1800" b="1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pt-PT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Vera M.S. Isca</a:t>
            </a:r>
            <a:r>
              <a:rPr lang="pt-PT" sz="1800" b="1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r>
              <a:rPr lang="pt-PT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Raquel Pereira</a:t>
            </a:r>
            <a:r>
              <a:rPr lang="pt-PT" sz="1800" b="1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PT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Filipa Mandim</a:t>
            </a:r>
            <a:r>
              <a:rPr lang="pt-PT" sz="1800" b="1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r>
              <a:rPr lang="pt-PT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Ricardo Calhelha</a:t>
            </a:r>
            <a:r>
              <a:rPr lang="pt-PT" sz="1800" b="1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r>
              <a:rPr lang="pt-PT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Ana </a:t>
            </a:r>
            <a:r>
              <a:rPr lang="pt-PT" sz="1800" b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María</a:t>
            </a:r>
            <a:r>
              <a:rPr lang="pt-PT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Díaz-Lanza</a:t>
            </a:r>
            <a:r>
              <a:rPr lang="pt-PT" sz="1800" b="1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PT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Lillian Barros</a:t>
            </a:r>
            <a:r>
              <a:rPr lang="pt-PT" sz="1800" b="1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r>
              <a:rPr lang="pt-PT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Patrícia Rijo</a:t>
            </a:r>
            <a:r>
              <a:rPr lang="pt-PT" sz="1800" b="1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1,3,</a:t>
            </a:r>
            <a:r>
              <a:rPr lang="pt-PT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it-IT" b="1" baseline="30000" dirty="0"/>
          </a:p>
          <a:p>
            <a:endParaRPr lang="fr-FR" sz="1100" dirty="0"/>
          </a:p>
          <a:p>
            <a:pPr algn="just"/>
            <a:r>
              <a:rPr lang="en-US" sz="1100" baseline="30000" dirty="0"/>
              <a:t>1</a:t>
            </a:r>
            <a:r>
              <a:rPr lang="en-US" sz="1100" dirty="0"/>
              <a:t>CBIOS – </a:t>
            </a:r>
            <a:r>
              <a:rPr lang="en-US" sz="1100" dirty="0" err="1"/>
              <a:t>Universidade</a:t>
            </a:r>
            <a:r>
              <a:rPr lang="en-US" sz="1100" dirty="0"/>
              <a:t> </a:t>
            </a:r>
            <a:r>
              <a:rPr lang="en-US" sz="1100" dirty="0" err="1"/>
              <a:t>Lusófona’s</a:t>
            </a:r>
            <a:r>
              <a:rPr lang="en-US" sz="1100" dirty="0"/>
              <a:t> Research Center for Biosciences &amp; Health Technologies, Campo Grande 376, 1749-024 Lisbon, Portugal.</a:t>
            </a:r>
          </a:p>
          <a:p>
            <a:pPr algn="just"/>
            <a:r>
              <a:rPr lang="en-US" sz="1100" baseline="30000" dirty="0"/>
              <a:t>2</a:t>
            </a:r>
            <a:r>
              <a:rPr lang="en-US" sz="1100" dirty="0"/>
              <a:t>Universidad de </a:t>
            </a:r>
            <a:r>
              <a:rPr lang="en-US" sz="1100" dirty="0" err="1"/>
              <a:t>Alcalá</a:t>
            </a:r>
            <a:r>
              <a:rPr lang="en-US" sz="1100" dirty="0"/>
              <a:t> de Henares. </a:t>
            </a:r>
            <a:r>
              <a:rPr lang="en-US" sz="1100" dirty="0" err="1"/>
              <a:t>Facultad</a:t>
            </a:r>
            <a:r>
              <a:rPr lang="en-US" sz="1100" dirty="0"/>
              <a:t> de </a:t>
            </a:r>
            <a:r>
              <a:rPr lang="en-US" sz="1100" dirty="0" err="1"/>
              <a:t>Farmacia</a:t>
            </a:r>
            <a:r>
              <a:rPr lang="en-US" sz="1100" dirty="0"/>
              <a:t>, </a:t>
            </a:r>
            <a:r>
              <a:rPr lang="en-US" sz="1100" dirty="0" err="1"/>
              <a:t>Departamento</a:t>
            </a:r>
            <a:r>
              <a:rPr lang="en-US" sz="1100" dirty="0"/>
              <a:t> de </a:t>
            </a:r>
            <a:r>
              <a:rPr lang="en-US" sz="1100" dirty="0" err="1"/>
              <a:t>Ciencias</a:t>
            </a:r>
            <a:r>
              <a:rPr lang="en-US" sz="1100" dirty="0"/>
              <a:t> </a:t>
            </a:r>
            <a:r>
              <a:rPr lang="en-US" sz="1100" dirty="0" err="1"/>
              <a:t>Biomédicas</a:t>
            </a:r>
            <a:r>
              <a:rPr lang="en-US" sz="1100" dirty="0"/>
              <a:t> (</a:t>
            </a:r>
            <a:r>
              <a:rPr lang="en-US" sz="1100" dirty="0" err="1"/>
              <a:t>Área</a:t>
            </a:r>
            <a:r>
              <a:rPr lang="en-US" sz="1100" dirty="0"/>
              <a:t> de </a:t>
            </a:r>
            <a:r>
              <a:rPr lang="en-US" sz="1100" dirty="0" err="1"/>
              <a:t>Farmacología</a:t>
            </a:r>
            <a:r>
              <a:rPr lang="en-US" sz="1100" dirty="0"/>
              <a:t>; </a:t>
            </a:r>
            <a:r>
              <a:rPr lang="en-US" sz="1100" dirty="0" err="1"/>
              <a:t>Nuevos</a:t>
            </a:r>
            <a:r>
              <a:rPr lang="en-US" sz="1100" dirty="0"/>
              <a:t> </a:t>
            </a:r>
            <a:r>
              <a:rPr lang="en-US" sz="1100" dirty="0" err="1"/>
              <a:t>agentes</a:t>
            </a:r>
            <a:r>
              <a:rPr lang="en-US" sz="1100" dirty="0"/>
              <a:t> </a:t>
            </a:r>
            <a:r>
              <a:rPr lang="en-US" sz="1100" dirty="0" err="1"/>
              <a:t>antitumorales</a:t>
            </a:r>
            <a:r>
              <a:rPr lang="en-US" sz="1100" dirty="0"/>
              <a:t>, </a:t>
            </a:r>
            <a:r>
              <a:rPr lang="en-US" sz="1100" dirty="0" err="1"/>
              <a:t>Acción</a:t>
            </a:r>
            <a:r>
              <a:rPr lang="en-US" sz="1100" dirty="0"/>
              <a:t> </a:t>
            </a:r>
            <a:r>
              <a:rPr lang="en-US" sz="1100" dirty="0" err="1"/>
              <a:t>tóxica</a:t>
            </a:r>
            <a:r>
              <a:rPr lang="en-US" sz="1100" dirty="0"/>
              <a:t> </a:t>
            </a:r>
            <a:r>
              <a:rPr lang="en-US" sz="1100" dirty="0" err="1"/>
              <a:t>sobre</a:t>
            </a:r>
            <a:r>
              <a:rPr lang="en-US" sz="1100" dirty="0"/>
              <a:t> </a:t>
            </a:r>
            <a:r>
              <a:rPr lang="en-US" sz="1100" dirty="0" err="1"/>
              <a:t>células</a:t>
            </a:r>
            <a:r>
              <a:rPr lang="en-US" sz="1100" dirty="0"/>
              <a:t> </a:t>
            </a:r>
            <a:r>
              <a:rPr lang="en-US" sz="1100" dirty="0" err="1"/>
              <a:t>leucémicas</a:t>
            </a:r>
            <a:r>
              <a:rPr lang="en-US" sz="1100" dirty="0"/>
              <a:t>. </a:t>
            </a:r>
            <a:r>
              <a:rPr lang="en-US" sz="1100" dirty="0" err="1"/>
              <a:t>Ctra</a:t>
            </a:r>
            <a:r>
              <a:rPr lang="en-US" sz="1100" dirty="0"/>
              <a:t>. Madrid-Barcelona km. 33,600 28805 </a:t>
            </a:r>
            <a:r>
              <a:rPr lang="en-US" sz="1100" dirty="0" err="1"/>
              <a:t>Alcalá</a:t>
            </a:r>
            <a:r>
              <a:rPr lang="en-US" sz="1100" dirty="0"/>
              <a:t> de Henares, Madrid, </a:t>
            </a:r>
            <a:r>
              <a:rPr lang="en-US" sz="1100" dirty="0" err="1"/>
              <a:t>España</a:t>
            </a:r>
            <a:r>
              <a:rPr lang="en-US" sz="1100" dirty="0"/>
              <a:t>.</a:t>
            </a:r>
          </a:p>
          <a:p>
            <a:pPr algn="just"/>
            <a:r>
              <a:rPr lang="en-US" sz="1100" baseline="30000" dirty="0"/>
              <a:t>3</a:t>
            </a:r>
            <a:r>
              <a:rPr lang="en-US" sz="1100" dirty="0"/>
              <a:t>Instituto de </a:t>
            </a:r>
            <a:r>
              <a:rPr lang="en-US" sz="1100" dirty="0" err="1"/>
              <a:t>Investigação</a:t>
            </a:r>
            <a:r>
              <a:rPr lang="en-US" sz="1100" dirty="0"/>
              <a:t> do </a:t>
            </a:r>
            <a:r>
              <a:rPr lang="en-US" sz="1100" dirty="0" err="1"/>
              <a:t>Medicamento</a:t>
            </a:r>
            <a:r>
              <a:rPr lang="en-US" sz="1100" dirty="0"/>
              <a:t> (iMed.ULisboa), </a:t>
            </a:r>
            <a:r>
              <a:rPr lang="en-US" sz="1100" dirty="0" err="1"/>
              <a:t>Faculdade</a:t>
            </a:r>
            <a:r>
              <a:rPr lang="en-US" sz="1100" dirty="0"/>
              <a:t> de </a:t>
            </a:r>
            <a:r>
              <a:rPr lang="en-US" sz="1100" dirty="0" err="1"/>
              <a:t>Farmácia</a:t>
            </a:r>
            <a:r>
              <a:rPr lang="en-US" sz="1100" dirty="0"/>
              <a:t>, </a:t>
            </a:r>
            <a:r>
              <a:rPr lang="en-US" sz="1100" dirty="0" err="1"/>
              <a:t>Universidade</a:t>
            </a:r>
            <a:r>
              <a:rPr lang="en-US" sz="1100" dirty="0"/>
              <a:t> de </a:t>
            </a:r>
            <a:r>
              <a:rPr lang="en-US" sz="1100" dirty="0" err="1"/>
              <a:t>Lisboa</a:t>
            </a:r>
            <a:r>
              <a:rPr lang="en-US" sz="1100" dirty="0"/>
              <a:t>, 1649-003 Lisbon, Portugal.</a:t>
            </a:r>
          </a:p>
          <a:p>
            <a:pPr algn="just"/>
            <a:r>
              <a:rPr lang="en-US" sz="1100" baseline="30000" dirty="0"/>
              <a:t>4</a:t>
            </a:r>
            <a:r>
              <a:rPr lang="en-US" sz="1100" dirty="0"/>
              <a:t>Centro de </a:t>
            </a:r>
            <a:r>
              <a:rPr lang="en-US" sz="1100" dirty="0" err="1"/>
              <a:t>Investigação</a:t>
            </a:r>
            <a:r>
              <a:rPr lang="en-US" sz="1100" dirty="0"/>
              <a:t> de </a:t>
            </a:r>
            <a:r>
              <a:rPr lang="en-US" sz="1100" dirty="0" err="1"/>
              <a:t>Montanha</a:t>
            </a:r>
            <a:r>
              <a:rPr lang="en-US" sz="1100" dirty="0"/>
              <a:t> (CIMO), Instituto </a:t>
            </a:r>
            <a:r>
              <a:rPr lang="en-US" sz="1100" dirty="0" err="1"/>
              <a:t>Politécnico</a:t>
            </a:r>
            <a:r>
              <a:rPr lang="en-US" sz="1100" dirty="0"/>
              <a:t> de </a:t>
            </a:r>
            <a:r>
              <a:rPr lang="en-US" sz="1100" dirty="0" err="1"/>
              <a:t>Bragança</a:t>
            </a:r>
            <a:r>
              <a:rPr lang="en-US" sz="1100" dirty="0"/>
              <a:t>, Campus de Santa </a:t>
            </a:r>
            <a:r>
              <a:rPr lang="en-US" sz="1100" dirty="0" err="1"/>
              <a:t>Apolónia</a:t>
            </a:r>
            <a:r>
              <a:rPr lang="en-US" sz="1100" dirty="0"/>
              <a:t>, 5300-253 </a:t>
            </a:r>
            <a:r>
              <a:rPr lang="en-US" sz="1100" dirty="0" err="1"/>
              <a:t>Bragança</a:t>
            </a:r>
            <a:r>
              <a:rPr lang="en-US" sz="1100" dirty="0"/>
              <a:t>, Portugal.</a:t>
            </a:r>
          </a:p>
          <a:p>
            <a:pPr algn="just"/>
            <a:r>
              <a:rPr lang="en-US" sz="1100" baseline="30000" dirty="0"/>
              <a:t>5</a:t>
            </a:r>
            <a:r>
              <a:rPr lang="en-US" sz="1100" dirty="0"/>
              <a:t>Laboratório </a:t>
            </a:r>
            <a:r>
              <a:rPr lang="en-US" sz="1100" dirty="0" err="1"/>
              <a:t>Associado</a:t>
            </a:r>
            <a:r>
              <a:rPr lang="en-US" sz="1100" dirty="0"/>
              <a:t> para a </a:t>
            </a:r>
            <a:r>
              <a:rPr lang="en-US" sz="1100" dirty="0" err="1"/>
              <a:t>Sustentabilidade</a:t>
            </a:r>
            <a:r>
              <a:rPr lang="en-US" sz="1100" dirty="0"/>
              <a:t> e </a:t>
            </a:r>
            <a:r>
              <a:rPr lang="en-US" sz="1100" dirty="0" err="1"/>
              <a:t>Tecnologia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r>
              <a:rPr lang="en-US" sz="1100" dirty="0"/>
              <a:t> </a:t>
            </a:r>
            <a:r>
              <a:rPr lang="en-US" sz="1100" dirty="0" err="1"/>
              <a:t>Regiões</a:t>
            </a:r>
            <a:r>
              <a:rPr lang="en-US" sz="1100" dirty="0"/>
              <a:t> de </a:t>
            </a:r>
            <a:r>
              <a:rPr lang="en-US" sz="1100" dirty="0" err="1"/>
              <a:t>Montanha</a:t>
            </a:r>
            <a:r>
              <a:rPr lang="en-US" sz="1100" dirty="0"/>
              <a:t> (</a:t>
            </a:r>
            <a:r>
              <a:rPr lang="en-US" sz="1100" dirty="0" err="1"/>
              <a:t>SusTEC</a:t>
            </a:r>
            <a:r>
              <a:rPr lang="en-US" sz="1100" dirty="0"/>
              <a:t>), Instituto </a:t>
            </a:r>
            <a:r>
              <a:rPr lang="en-US" sz="1100" dirty="0" err="1"/>
              <a:t>Politécnico</a:t>
            </a:r>
            <a:r>
              <a:rPr lang="en-US" sz="1100" dirty="0"/>
              <a:t> de </a:t>
            </a:r>
            <a:r>
              <a:rPr lang="en-US" sz="1100" dirty="0" err="1"/>
              <a:t>Bragança</a:t>
            </a:r>
            <a:r>
              <a:rPr lang="en-US" sz="1100" dirty="0"/>
              <a:t>, Campus de Santa </a:t>
            </a:r>
            <a:r>
              <a:rPr lang="en-US" sz="1100" dirty="0" err="1"/>
              <a:t>Apolónia</a:t>
            </a:r>
            <a:r>
              <a:rPr lang="en-US" sz="1100" dirty="0"/>
              <a:t>, 5300-253 </a:t>
            </a:r>
            <a:r>
              <a:rPr lang="en-US" sz="1100" dirty="0" err="1"/>
              <a:t>Bragança</a:t>
            </a:r>
            <a:r>
              <a:rPr lang="en-US" sz="1100" dirty="0"/>
              <a:t>, Portugal.</a:t>
            </a:r>
            <a:endParaRPr lang="fr-FR" sz="1100" dirty="0"/>
          </a:p>
          <a:p>
            <a:pPr algn="just"/>
            <a:r>
              <a:rPr lang="en-US" sz="1100" b="1" dirty="0"/>
              <a:t>*</a:t>
            </a:r>
            <a:r>
              <a:rPr lang="en-US" sz="1100" dirty="0"/>
              <a:t> Corresponding author: </a:t>
            </a:r>
            <a:r>
              <a:rPr lang="en-US" sz="1100" dirty="0">
                <a:hlinkClick r:id="rId6"/>
              </a:rPr>
              <a:t>patricia.rijo@ulusofona.pt</a:t>
            </a:r>
            <a:r>
              <a:rPr lang="en-US" sz="1100" dirty="0"/>
              <a:t> </a:t>
            </a:r>
            <a:endParaRPr lang="fr-FR" sz="11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7F2A2A-C4E9-4E8F-AE7D-D8FF4E6BCE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349" t="36750" r="9128" b="46546"/>
          <a:stretch/>
        </p:blipFill>
        <p:spPr>
          <a:xfrm>
            <a:off x="418472" y="6356350"/>
            <a:ext cx="1438619" cy="4736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3689CF8-6313-ABEA-3B86-836088A91F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91" y="6311493"/>
            <a:ext cx="1524000" cy="45483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5EA0360-8193-9820-EF48-067735780A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5" r="1431" b="8489"/>
          <a:stretch/>
        </p:blipFill>
        <p:spPr>
          <a:xfrm>
            <a:off x="2090909" y="6217453"/>
            <a:ext cx="2593964" cy="7607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5C4D11B-C9CF-9C31-96E1-D08888B0E2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2" b="20982"/>
          <a:stretch/>
        </p:blipFill>
        <p:spPr>
          <a:xfrm>
            <a:off x="6934200" y="6356350"/>
            <a:ext cx="1345027" cy="454838"/>
          </a:xfrm>
          <a:prstGeom prst="rect">
            <a:avLst/>
          </a:prstGeom>
        </p:spPr>
      </p:pic>
      <p:pic>
        <p:nvPicPr>
          <p:cNvPr id="43" name="Áudio 42">
            <a:extLst>
              <a:ext uri="{FF2B5EF4-FFF2-40B4-BE49-F238E27FC236}">
                <a16:creationId xmlns:a16="http://schemas.microsoft.com/office/drawing/2014/main" id="{EE891C25-1AAE-C747-1FCA-032AA22CE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6"/>
    </mc:Choice>
    <mc:Fallback xmlns="">
      <p:transition spd="slow" advTm="1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226403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Plectranthus </a:t>
            </a:r>
            <a:r>
              <a:rPr lang="en-US" sz="2400" b="1" i="1" dirty="0" err="1"/>
              <a:t>aliciae</a:t>
            </a:r>
            <a:r>
              <a:rPr lang="en-US" sz="2400" b="1" dirty="0"/>
              <a:t>: Biological activity of 6,7-dehydroroyleanone and derivatives</a:t>
            </a:r>
          </a:p>
        </p:txBody>
      </p:sp>
      <p:sp>
        <p:nvSpPr>
          <p:cNvPr id="2" name="Rectángulo: esquinas redondeadas 69">
            <a:extLst>
              <a:ext uri="{FF2B5EF4-FFF2-40B4-BE49-F238E27FC236}">
                <a16:creationId xmlns:a16="http://schemas.microsoft.com/office/drawing/2014/main" id="{CDBFDB86-4BC0-E7EE-66F1-4CEF6335B47B}"/>
              </a:ext>
            </a:extLst>
          </p:cNvPr>
          <p:cNvSpPr/>
          <p:nvPr/>
        </p:nvSpPr>
        <p:spPr>
          <a:xfrm>
            <a:off x="5170426" y="4481084"/>
            <a:ext cx="3468189" cy="17306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3935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71BC093-7382-C4EB-5B64-1100A8782B3E}"/>
              </a:ext>
            </a:extLst>
          </p:cNvPr>
          <p:cNvGrpSpPr/>
          <p:nvPr/>
        </p:nvGrpSpPr>
        <p:grpSpPr>
          <a:xfrm>
            <a:off x="457200" y="3254680"/>
            <a:ext cx="1860003" cy="2809158"/>
            <a:chOff x="4284652" y="1886015"/>
            <a:chExt cx="2581832" cy="4169295"/>
          </a:xfrm>
        </p:grpSpPr>
        <p:sp>
          <p:nvSpPr>
            <p:cNvPr id="4" name="Rectángulo: esquinas redondeadas 69">
              <a:extLst>
                <a:ext uri="{FF2B5EF4-FFF2-40B4-BE49-F238E27FC236}">
                  <a16:creationId xmlns:a16="http://schemas.microsoft.com/office/drawing/2014/main" id="{5F4E2DCD-2C13-9252-13AC-F08724BA44A6}"/>
                </a:ext>
              </a:extLst>
            </p:cNvPr>
            <p:cNvSpPr/>
            <p:nvPr/>
          </p:nvSpPr>
          <p:spPr>
            <a:xfrm>
              <a:off x="4284652" y="2553610"/>
              <a:ext cx="2581832" cy="3501700"/>
            </a:xfrm>
            <a:prstGeom prst="roundRect">
              <a:avLst/>
            </a:prstGeom>
            <a:noFill/>
            <a:ln w="57150" cap="flat" cmpd="sng" algn="ctr">
              <a:solidFill>
                <a:srgbClr val="EE781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Imagen 2">
              <a:extLst>
                <a:ext uri="{FF2B5EF4-FFF2-40B4-BE49-F238E27FC236}">
                  <a16:creationId xmlns:a16="http://schemas.microsoft.com/office/drawing/2014/main" id="{30A08CC0-9964-A8E0-CD81-D386E66FF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4721" y="1886015"/>
              <a:ext cx="2301694" cy="350170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FA68332F-D19E-31B0-71FA-6D9BC9DAC058}"/>
                </a:ext>
              </a:extLst>
            </p:cNvPr>
            <p:cNvSpPr txBox="1"/>
            <p:nvPr/>
          </p:nvSpPr>
          <p:spPr>
            <a:xfrm>
              <a:off x="4776397" y="5387716"/>
              <a:ext cx="1598342" cy="628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50" b="1" i="1" dirty="0" err="1"/>
                <a:t>Coleus</a:t>
              </a:r>
              <a:r>
                <a:rPr lang="es-ES" sz="1050" b="1" i="1" dirty="0"/>
                <a:t> </a:t>
              </a:r>
              <a:r>
                <a:rPr lang="es-ES" sz="1050" b="1" i="1" dirty="0" err="1"/>
                <a:t>aliciae</a:t>
              </a:r>
              <a:r>
                <a:rPr lang="es-ES" sz="1050" b="1" i="1" dirty="0"/>
                <a:t> </a:t>
              </a:r>
              <a:r>
                <a:rPr lang="es-ES" sz="1000" b="1" dirty="0"/>
                <a:t>(Codd) </a:t>
              </a:r>
              <a:r>
                <a:rPr lang="es-ES" sz="1000" b="1" dirty="0" err="1"/>
                <a:t>A.J.Paton</a:t>
              </a:r>
              <a:endParaRPr lang="es-ES" sz="1000" b="1" dirty="0"/>
            </a:p>
          </p:txBody>
        </p:sp>
      </p:grpSp>
      <p:pic>
        <p:nvPicPr>
          <p:cNvPr id="13" name="Imagen 12" descr="Imagen que contiene interior, tabla, pequeño, sostener&#10;&#10;Descripción generada automáticamente">
            <a:extLst>
              <a:ext uri="{FF2B5EF4-FFF2-40B4-BE49-F238E27FC236}">
                <a16:creationId xmlns:a16="http://schemas.microsoft.com/office/drawing/2014/main" id="{4B5171B6-20A3-3138-7578-DAB6DF8A23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0" t="20190" b="8697"/>
          <a:stretch/>
        </p:blipFill>
        <p:spPr>
          <a:xfrm>
            <a:off x="7425223" y="4714708"/>
            <a:ext cx="1144610" cy="1211579"/>
          </a:xfrm>
          <a:prstGeom prst="rect">
            <a:avLst/>
          </a:prstGeom>
        </p:spPr>
      </p:pic>
      <p:pic>
        <p:nvPicPr>
          <p:cNvPr id="14" name="Picture 36">
            <a:extLst>
              <a:ext uri="{FF2B5EF4-FFF2-40B4-BE49-F238E27FC236}">
                <a16:creationId xmlns:a16="http://schemas.microsoft.com/office/drawing/2014/main" id="{7969CBDF-9023-3959-ED61-65702D67A33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9298">
            <a:off x="6474474" y="5320944"/>
            <a:ext cx="643910" cy="426653"/>
          </a:xfrm>
          <a:prstGeom prst="rect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 descr="Imagen que contiene jugador, pelota, murciélago, béisbol&#10;&#10;Descripción generada automáticamente">
            <a:extLst>
              <a:ext uri="{FF2B5EF4-FFF2-40B4-BE49-F238E27FC236}">
                <a16:creationId xmlns:a16="http://schemas.microsoft.com/office/drawing/2014/main" id="{57823622-D732-001A-9382-B155D87807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97" y="4549060"/>
            <a:ext cx="779303" cy="952398"/>
          </a:xfrm>
          <a:prstGeom prst="rect">
            <a:avLst/>
          </a:prstGeom>
        </p:spPr>
      </p:pic>
      <p:sp>
        <p:nvSpPr>
          <p:cNvPr id="16" name="CuadroTexto 17">
            <a:extLst>
              <a:ext uri="{FF2B5EF4-FFF2-40B4-BE49-F238E27FC236}">
                <a16:creationId xmlns:a16="http://schemas.microsoft.com/office/drawing/2014/main" id="{757B75D6-38B6-ABEB-AD97-F9FF74A2C151}"/>
              </a:ext>
            </a:extLst>
          </p:cNvPr>
          <p:cNvSpPr txBox="1"/>
          <p:nvPr/>
        </p:nvSpPr>
        <p:spPr>
          <a:xfrm>
            <a:off x="5425683" y="5951209"/>
            <a:ext cx="2957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</a:rPr>
              <a:t>Bioactivity</a:t>
            </a:r>
            <a:r>
              <a: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</a:rPr>
              <a:t> </a:t>
            </a:r>
            <a:r>
              <a:rPr kumimoji="0" lang="es-ES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</a:rPr>
              <a:t>evaluation</a:t>
            </a:r>
            <a:r>
              <a:rPr lang="es-ES" sz="1000" b="1" kern="0" dirty="0">
                <a:solidFill>
                  <a:prstClr val="black"/>
                </a:solidFill>
              </a:rPr>
              <a:t> (1-4)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</a:endParaRPr>
          </a:p>
        </p:txBody>
      </p:sp>
      <p:sp>
        <p:nvSpPr>
          <p:cNvPr id="19" name="Flecha: hacia abajo 40">
            <a:extLst>
              <a:ext uri="{FF2B5EF4-FFF2-40B4-BE49-F238E27FC236}">
                <a16:creationId xmlns:a16="http://schemas.microsoft.com/office/drawing/2014/main" id="{B2511568-A5F3-44A6-8F65-D651FADEC820}"/>
              </a:ext>
            </a:extLst>
          </p:cNvPr>
          <p:cNvSpPr/>
          <p:nvPr/>
        </p:nvSpPr>
        <p:spPr>
          <a:xfrm>
            <a:off x="6703566" y="4016680"/>
            <a:ext cx="401907" cy="390658"/>
          </a:xfrm>
          <a:prstGeom prst="downArrow">
            <a:avLst/>
          </a:prstGeom>
          <a:solidFill>
            <a:srgbClr val="4E3988"/>
          </a:solidFill>
          <a:ln>
            <a:solidFill>
              <a:srgbClr val="4E39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A50021"/>
              </a:solidFill>
            </a:endParaRPr>
          </a:p>
        </p:txBody>
      </p:sp>
      <p:pic>
        <p:nvPicPr>
          <p:cNvPr id="21" name="Imagen 45">
            <a:extLst>
              <a:ext uri="{FF2B5EF4-FFF2-40B4-BE49-F238E27FC236}">
                <a16:creationId xmlns:a16="http://schemas.microsoft.com/office/drawing/2014/main" id="{1E10C979-1BDE-556C-E2B1-9BD71E7E8AF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2341" t="88968" r="11875" b="7840"/>
          <a:stretch/>
        </p:blipFill>
        <p:spPr>
          <a:xfrm>
            <a:off x="7551148" y="5921680"/>
            <a:ext cx="907052" cy="61672"/>
          </a:xfrm>
          <a:prstGeom prst="rect">
            <a:avLst/>
          </a:prstGeom>
        </p:spPr>
      </p:pic>
      <p:pic>
        <p:nvPicPr>
          <p:cNvPr id="22" name="Imagen 54">
            <a:extLst>
              <a:ext uri="{FF2B5EF4-FFF2-40B4-BE49-F238E27FC236}">
                <a16:creationId xmlns:a16="http://schemas.microsoft.com/office/drawing/2014/main" id="{41111865-8FC3-8ADD-613E-BE9D7D7CF7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2" r="11754" b="12056"/>
          <a:stretch/>
        </p:blipFill>
        <p:spPr>
          <a:xfrm>
            <a:off x="5771659" y="4967154"/>
            <a:ext cx="520681" cy="1040778"/>
          </a:xfrm>
          <a:prstGeom prst="rect">
            <a:avLst/>
          </a:prstGeom>
        </p:spPr>
      </p:pic>
      <p:pic>
        <p:nvPicPr>
          <p:cNvPr id="23" name="Imagen 55">
            <a:extLst>
              <a:ext uri="{FF2B5EF4-FFF2-40B4-BE49-F238E27FC236}">
                <a16:creationId xmlns:a16="http://schemas.microsoft.com/office/drawing/2014/main" id="{49BFF738-EB88-E3BB-6BD0-D8221B57B2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r="50317"/>
          <a:stretch/>
        </p:blipFill>
        <p:spPr>
          <a:xfrm flipH="1">
            <a:off x="5260721" y="4547935"/>
            <a:ext cx="578992" cy="838438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6FD597A-D006-31C8-6BBF-BE8931012C3D}"/>
              </a:ext>
            </a:extLst>
          </p:cNvPr>
          <p:cNvGrpSpPr/>
          <p:nvPr/>
        </p:nvGrpSpPr>
        <p:grpSpPr>
          <a:xfrm>
            <a:off x="5181600" y="2209800"/>
            <a:ext cx="3543181" cy="1730680"/>
            <a:chOff x="4953000" y="2461097"/>
            <a:chExt cx="3543181" cy="1730680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0AC63A9C-8122-F456-6D11-E6D0E038627E}"/>
                </a:ext>
              </a:extLst>
            </p:cNvPr>
            <p:cNvGrpSpPr/>
            <p:nvPr/>
          </p:nvGrpSpPr>
          <p:grpSpPr>
            <a:xfrm>
              <a:off x="4953000" y="2461097"/>
              <a:ext cx="3543181" cy="1730680"/>
              <a:chOff x="4724400" y="2417582"/>
              <a:chExt cx="3543181" cy="1730680"/>
            </a:xfrm>
          </p:grpSpPr>
          <p:sp>
            <p:nvSpPr>
              <p:cNvPr id="7" name="Rectángulo: esquinas redondeadas 69">
                <a:extLst>
                  <a:ext uri="{FF2B5EF4-FFF2-40B4-BE49-F238E27FC236}">
                    <a16:creationId xmlns:a16="http://schemas.microsoft.com/office/drawing/2014/main" id="{88FD7A7A-CDC1-7023-4244-573F8516E45A}"/>
                  </a:ext>
                </a:extLst>
              </p:cNvPr>
              <p:cNvSpPr/>
              <p:nvPr/>
            </p:nvSpPr>
            <p:spPr>
              <a:xfrm>
                <a:off x="4761191" y="2417582"/>
                <a:ext cx="3436039" cy="1730680"/>
              </a:xfrm>
              <a:prstGeom prst="roundRect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818A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aphicFrame>
            <p:nvGraphicFramePr>
              <p:cNvPr id="9" name="Objeto 8">
                <a:extLst>
                  <a:ext uri="{FF2B5EF4-FFF2-40B4-BE49-F238E27FC236}">
                    <a16:creationId xmlns:a16="http://schemas.microsoft.com/office/drawing/2014/main" id="{2E1FF027-C4DD-23EB-8466-D82823C58B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5798976"/>
                  </p:ext>
                </p:extLst>
              </p:nvPr>
            </p:nvGraphicFramePr>
            <p:xfrm>
              <a:off x="5225593" y="2553774"/>
              <a:ext cx="1175207" cy="10931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13" imgW="1592353" imgH="1480854" progId="ChemDraw.Document.6.0">
                      <p:embed/>
                    </p:oleObj>
                  </mc:Choice>
                  <mc:Fallback>
                    <p:oleObj name="CS ChemDraw Drawing" r:id="rId13" imgW="1592353" imgH="1480854" progId="ChemDraw.Document.6.0">
                      <p:embed/>
                      <p:pic>
                        <p:nvPicPr>
                          <p:cNvPr id="8" name="Objeto 7">
                            <a:extLst>
                              <a:ext uri="{FF2B5EF4-FFF2-40B4-BE49-F238E27FC236}">
                                <a16:creationId xmlns:a16="http://schemas.microsoft.com/office/drawing/2014/main" id="{179462E5-18C1-A3A5-5808-E5E8CE08270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5225593" y="2553774"/>
                            <a:ext cx="1175207" cy="10931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92A064A2-8F75-6AD8-8B06-76394E549AED}"/>
                  </a:ext>
                </a:extLst>
              </p:cNvPr>
              <p:cNvSpPr txBox="1"/>
              <p:nvPr/>
            </p:nvSpPr>
            <p:spPr>
              <a:xfrm>
                <a:off x="4724400" y="3868579"/>
                <a:ext cx="354318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b="1" dirty="0"/>
                  <a:t>6,7-dehydroxyroyleanone (1) and  derivatives (2-4) </a:t>
                </a:r>
                <a:r>
                  <a:rPr lang="es-ES" sz="1000" b="1" dirty="0" err="1"/>
                  <a:t>synthesis</a:t>
                </a:r>
                <a:endParaRPr lang="es-ES" sz="1000" b="1" dirty="0"/>
              </a:p>
            </p:txBody>
          </p:sp>
          <p:pic>
            <p:nvPicPr>
              <p:cNvPr id="24" name="Imagem 23" descr="Uma imagem com balão, interior, cor-de-rosa&#10;&#10;Descrição gerada automaticamente">
                <a:extLst>
                  <a:ext uri="{FF2B5EF4-FFF2-40B4-BE49-F238E27FC236}">
                    <a16:creationId xmlns:a16="http://schemas.microsoft.com/office/drawing/2014/main" id="{A0A457CA-93F8-E02E-E6D2-12B8B5697E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016"/>
              <a:stretch/>
            </p:blipFill>
            <p:spPr>
              <a:xfrm>
                <a:off x="6781800" y="2514600"/>
                <a:ext cx="934007" cy="1404000"/>
              </a:xfrm>
              <a:prstGeom prst="rect">
                <a:avLst/>
              </a:prstGeom>
            </p:spPr>
          </p:pic>
        </p:grpSp>
        <p:cxnSp>
          <p:nvCxnSpPr>
            <p:cNvPr id="25" name="Conector recto de flecha 51">
              <a:extLst>
                <a:ext uri="{FF2B5EF4-FFF2-40B4-BE49-F238E27FC236}">
                  <a16:creationId xmlns:a16="http://schemas.microsoft.com/office/drawing/2014/main" id="{7E2C8FD0-EEAC-EADD-E79D-7A30D2322157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6629400" y="3143883"/>
              <a:ext cx="646391" cy="318460"/>
            </a:xfrm>
            <a:prstGeom prst="straightConnector1">
              <a:avLst/>
            </a:prstGeom>
            <a:ln w="57150">
              <a:solidFill>
                <a:srgbClr val="EE781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417557D4-2CD7-D74D-8AF8-07CFE266D974}"/>
              </a:ext>
            </a:extLst>
          </p:cNvPr>
          <p:cNvGrpSpPr/>
          <p:nvPr/>
        </p:nvGrpSpPr>
        <p:grpSpPr>
          <a:xfrm>
            <a:off x="2711996" y="3704487"/>
            <a:ext cx="1860004" cy="2359352"/>
            <a:chOff x="7007613" y="340216"/>
            <a:chExt cx="3523747" cy="4560019"/>
          </a:xfrm>
        </p:grpSpPr>
        <p:sp>
          <p:nvSpPr>
            <p:cNvPr id="6" name="Rectángulo: esquinas redondeadas 69">
              <a:extLst>
                <a:ext uri="{FF2B5EF4-FFF2-40B4-BE49-F238E27FC236}">
                  <a16:creationId xmlns:a16="http://schemas.microsoft.com/office/drawing/2014/main" id="{CE402C85-7A56-2A49-FC61-C77B1E508846}"/>
                </a:ext>
              </a:extLst>
            </p:cNvPr>
            <p:cNvSpPr/>
            <p:nvPr/>
          </p:nvSpPr>
          <p:spPr>
            <a:xfrm>
              <a:off x="7007613" y="340216"/>
              <a:ext cx="3523747" cy="456001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4E398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CuadroTexto 37">
              <a:extLst>
                <a:ext uri="{FF2B5EF4-FFF2-40B4-BE49-F238E27FC236}">
                  <a16:creationId xmlns:a16="http://schemas.microsoft.com/office/drawing/2014/main" id="{0923958C-1952-FB45-13F5-FB7FA42A7D5B}"/>
                </a:ext>
              </a:extLst>
            </p:cNvPr>
            <p:cNvSpPr txBox="1"/>
            <p:nvPr/>
          </p:nvSpPr>
          <p:spPr>
            <a:xfrm>
              <a:off x="7310865" y="4254610"/>
              <a:ext cx="2797108" cy="47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</a:rPr>
                <a:t>Clevenger </a:t>
              </a:r>
              <a:r>
                <a:rPr kumimoji="0" lang="es-ES" sz="1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uLnTx/>
                  <a:uFillTx/>
                </a:rPr>
                <a:t>extraction</a:t>
              </a:r>
              <a:endPara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</a:endParaRPr>
            </a:p>
          </p:txBody>
        </p:sp>
        <p:pic>
          <p:nvPicPr>
            <p:cNvPr id="29" name="Imagen 1" descr="Un bano con un inodoro&#10;&#10;Descripción generada automáticamente con confianza baja">
              <a:extLst>
                <a:ext uri="{FF2B5EF4-FFF2-40B4-BE49-F238E27FC236}">
                  <a16:creationId xmlns:a16="http://schemas.microsoft.com/office/drawing/2014/main" id="{39263D66-C62D-1AB5-6DCF-E817BAE3B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12" r="23082" b="4222"/>
            <a:stretch/>
          </p:blipFill>
          <p:spPr>
            <a:xfrm>
              <a:off x="7302404" y="643256"/>
              <a:ext cx="2880934" cy="3687672"/>
            </a:xfrm>
            <a:prstGeom prst="rect">
              <a:avLst/>
            </a:prstGeom>
          </p:spPr>
        </p:pic>
      </p:grpSp>
      <p:cxnSp>
        <p:nvCxnSpPr>
          <p:cNvPr id="42" name="Conexão Curva 41">
            <a:extLst>
              <a:ext uri="{FF2B5EF4-FFF2-40B4-BE49-F238E27FC236}">
                <a16:creationId xmlns:a16="http://schemas.microsoft.com/office/drawing/2014/main" id="{B2C413B1-540A-2AF1-5496-71886F8A40E3}"/>
              </a:ext>
            </a:extLst>
          </p:cNvPr>
          <p:cNvCxnSpPr>
            <a:cxnSpLocks/>
          </p:cNvCxnSpPr>
          <p:nvPr/>
        </p:nvCxnSpPr>
        <p:spPr>
          <a:xfrm flipV="1">
            <a:off x="2077061" y="4463095"/>
            <a:ext cx="1126676" cy="718649"/>
          </a:xfrm>
          <a:prstGeom prst="curvedConnector3">
            <a:avLst>
              <a:gd name="adj1" fmla="val 50000"/>
            </a:avLst>
          </a:prstGeom>
          <a:ln w="38100">
            <a:solidFill>
              <a:srgbClr val="818A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xão Curva 49">
            <a:extLst>
              <a:ext uri="{FF2B5EF4-FFF2-40B4-BE49-F238E27FC236}">
                <a16:creationId xmlns:a16="http://schemas.microsoft.com/office/drawing/2014/main" id="{0E440443-4954-9171-26F4-C2FBC1266B6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944699" y="2440260"/>
            <a:ext cx="899614" cy="1453190"/>
          </a:xfrm>
          <a:prstGeom prst="curvedConnector2">
            <a:avLst/>
          </a:prstGeom>
          <a:ln w="57150">
            <a:solidFill>
              <a:srgbClr val="818A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100C8AA1-5A44-AE09-83DB-24941F39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Áudio 83">
            <a:extLst>
              <a:ext uri="{FF2B5EF4-FFF2-40B4-BE49-F238E27FC236}">
                <a16:creationId xmlns:a16="http://schemas.microsoft.com/office/drawing/2014/main" id="{21CD6DBA-B019-A261-C6A0-9FCD7C80D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4"/>
    </mc:Choice>
    <mc:Fallback xmlns="">
      <p:transition spd="slow" advTm="24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E4F2F-1E55-44A4-8832-84E477F385C3}"/>
              </a:ext>
            </a:extLst>
          </p:cNvPr>
          <p:cNvSpPr txBox="1"/>
          <p:nvPr/>
        </p:nvSpPr>
        <p:spPr>
          <a:xfrm>
            <a:off x="609600" y="1371600"/>
            <a:ext cx="79248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Abstract: </a:t>
            </a:r>
            <a:r>
              <a:rPr lang="en-GB" sz="16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Plectranthus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genus (</a:t>
            </a:r>
            <a:r>
              <a:rPr lang="en-GB" sz="16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Lamiaceae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) is known to be rich in bioactive abietane </a:t>
            </a:r>
            <a:r>
              <a:rPr lang="en-GB" sz="16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royleanone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-type diterpenes, such as the 6,7-dehydroxyroyleanone (</a:t>
            </a:r>
            <a:r>
              <a:rPr lang="en-GB" sz="16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), which have been previously found in </a:t>
            </a:r>
            <a:r>
              <a:rPr lang="en-GB" sz="16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P. madagascariensis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(var. </a:t>
            </a:r>
            <a:r>
              <a:rPr lang="en-GB" sz="16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aliciae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Codd). This abietane </a:t>
            </a:r>
            <a:r>
              <a:rPr lang="en-GB" sz="16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royleanone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present moderate to significant cytotoxic activity against several cancer cell lines. Moreover,</a:t>
            </a:r>
            <a:r>
              <a:rPr lang="en-GB" sz="16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has one hydroxyl group suitable for derivatization, that can be explored to enhance the cytotoxic potential of lead compound </a:t>
            </a:r>
            <a:r>
              <a:rPr lang="en-GB" sz="16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. Based on this, the aim of the present work was to explore the obtention of </a:t>
            </a:r>
            <a:r>
              <a:rPr lang="en-GB" sz="16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, from </a:t>
            </a:r>
            <a:r>
              <a:rPr lang="en-GB" sz="16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P. </a:t>
            </a:r>
            <a:r>
              <a:rPr lang="en-GB" sz="1600" i="1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aliciae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aliciae</a:t>
            </a:r>
            <a:r>
              <a:rPr lang="en-GB" sz="16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(Codd) 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van </a:t>
            </a:r>
            <a:r>
              <a:rPr lang="en-GB" sz="16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Jaarsv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. &amp; </a:t>
            </a:r>
            <a:r>
              <a:rPr lang="en-GB" sz="16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T.J.Edwards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., a </a:t>
            </a:r>
            <a:r>
              <a:rPr lang="en-GB" sz="16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subspecie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of </a:t>
            </a:r>
            <a:r>
              <a:rPr lang="en-GB" sz="16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P. madagascariensis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to be further used in the preparation of new derivatives with enhanced biological activities. </a:t>
            </a:r>
            <a:r>
              <a:rPr lang="en-GB" sz="16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P. </a:t>
            </a:r>
            <a:r>
              <a:rPr lang="en-GB" sz="1600" i="1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aliciae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leafs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hydrodestilation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using a Clevenger equipment was performed, affording the essential oil (EO). </a:t>
            </a:r>
            <a:r>
              <a:rPr lang="en-GB" sz="16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was assessed as the major compound of the EO, </a:t>
            </a:r>
            <a:r>
              <a:rPr lang="en-US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by HPLC-DAD, which 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was isolated and used as scaffold for esterification reactions. It was possible to obtain in three new acyl derivatives (</a:t>
            </a:r>
            <a:r>
              <a:rPr lang="en-GB" sz="16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to </a:t>
            </a:r>
            <a:r>
              <a:rPr lang="en-GB" sz="16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), with overall good yields (86 - 95 %). Regarding the biological activity screening, the semi-synthetic derivatives </a:t>
            </a:r>
            <a:r>
              <a:rPr lang="en-GB" sz="16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(2-4)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improved the antioxidant activity and the cytotoxicity in MCF-7 and NCI-H460 human cancer cell lines, when comparing to </a:t>
            </a:r>
            <a:r>
              <a:rPr lang="en-GB" sz="16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. Amazingly, the new esters </a:t>
            </a:r>
            <a:r>
              <a:rPr lang="en-GB" sz="16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(2-4)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showed a promising anti-inflammatory activity, in a range of 16 to 53 times higher than </a:t>
            </a:r>
            <a:r>
              <a:rPr lang="en-GB" sz="16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and also than the positive control dexamethasone. Currently, the mechanism of action and safety of the potential anti-inflammatory derivatives are under evaluation. </a:t>
            </a:r>
            <a:endParaRPr lang="fr-FR" sz="1600" dirty="0"/>
          </a:p>
          <a:p>
            <a:endParaRPr lang="en-US" dirty="0"/>
          </a:p>
          <a:p>
            <a:r>
              <a:rPr lang="fr-FR" b="1" dirty="0"/>
              <a:t>Keywords: </a:t>
            </a:r>
            <a:r>
              <a:rPr lang="fr-FR" dirty="0"/>
              <a:t>anti-</a:t>
            </a:r>
            <a:r>
              <a:rPr lang="fr-FR" dirty="0" err="1"/>
              <a:t>inflammatory</a:t>
            </a:r>
            <a:r>
              <a:rPr lang="fr-FR" dirty="0"/>
              <a:t>; </a:t>
            </a:r>
            <a:r>
              <a:rPr lang="fr-FR" dirty="0" err="1"/>
              <a:t>bioactivity</a:t>
            </a:r>
            <a:r>
              <a:rPr lang="fr-FR" dirty="0"/>
              <a:t>; essential </a:t>
            </a:r>
            <a:r>
              <a:rPr lang="fr-FR" dirty="0" err="1"/>
              <a:t>oil</a:t>
            </a:r>
            <a:r>
              <a:rPr lang="fr-FR" dirty="0"/>
              <a:t>; </a:t>
            </a:r>
            <a:r>
              <a:rPr lang="fr-FR" i="1" dirty="0"/>
              <a:t>Plectranthus</a:t>
            </a:r>
            <a:r>
              <a:rPr lang="fr-FR" dirty="0"/>
              <a:t>; </a:t>
            </a:r>
            <a:r>
              <a:rPr lang="fr-FR" dirty="0" err="1"/>
              <a:t>royleanone</a:t>
            </a:r>
            <a:endParaRPr lang="fr-FR" b="1" dirty="0"/>
          </a:p>
        </p:txBody>
      </p:sp>
      <p:pic>
        <p:nvPicPr>
          <p:cNvPr id="33" name="Áudio 32">
            <a:extLst>
              <a:ext uri="{FF2B5EF4-FFF2-40B4-BE49-F238E27FC236}">
                <a16:creationId xmlns:a16="http://schemas.microsoft.com/office/drawing/2014/main" id="{5FB1F094-10AB-8FA6-B9AA-CDD0CC8A7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2"/>
    </mc:Choice>
    <mc:Fallback xmlns="">
      <p:transition spd="slow" advTm="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4F326-65EB-4336-8C2B-B7016DD553EB}"/>
              </a:ext>
            </a:extLst>
          </p:cNvPr>
          <p:cNvSpPr txBox="1"/>
          <p:nvPr/>
        </p:nvSpPr>
        <p:spPr>
          <a:xfrm>
            <a:off x="758771" y="1062335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pic>
        <p:nvPicPr>
          <p:cNvPr id="2" name="Imagen 5" descr="Uma imagem com planta, ar livre, natureza, jardim&#10;&#10;Descrição gerada automaticamente">
            <a:extLst>
              <a:ext uri="{FF2B5EF4-FFF2-40B4-BE49-F238E27FC236}">
                <a16:creationId xmlns:a16="http://schemas.microsoft.com/office/drawing/2014/main" id="{F119CC5C-2AD7-0B95-2F63-9AB61A1408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t="25665" r="3820" b="32887"/>
          <a:stretch/>
        </p:blipFill>
        <p:spPr bwMode="auto">
          <a:xfrm>
            <a:off x="758771" y="3886200"/>
            <a:ext cx="7614587" cy="191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374488B-D0E6-BDC7-A4D2-CC77A176929B}"/>
              </a:ext>
            </a:extLst>
          </p:cNvPr>
          <p:cNvSpPr txBox="1"/>
          <p:nvPr/>
        </p:nvSpPr>
        <p:spPr>
          <a:xfrm>
            <a:off x="990600" y="5803794"/>
            <a:ext cx="7315200" cy="288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660" marR="75565">
              <a:lnSpc>
                <a:spcPct val="112000"/>
              </a:lnSpc>
              <a:spcBef>
                <a:spcPts val="490"/>
              </a:spcBef>
              <a:spcAft>
                <a:spcPts val="0"/>
              </a:spcAft>
            </a:pPr>
            <a:r>
              <a:rPr lang="en-US" sz="1200" b="1" dirty="0">
                <a:effectLst/>
                <a:ea typeface="Times New Roman" panose="02020603050405020304" pitchFamily="18" charset="0"/>
              </a:rPr>
              <a:t>FIGURE</a:t>
            </a:r>
            <a:r>
              <a:rPr lang="en-US" sz="1200" b="1" spc="21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200" b="1" dirty="0">
                <a:effectLst/>
                <a:ea typeface="Times New Roman" panose="02020603050405020304" pitchFamily="18" charset="0"/>
              </a:rPr>
              <a:t>1</a:t>
            </a:r>
            <a:r>
              <a:rPr lang="en-US" sz="1200" b="1" spc="275" dirty="0">
                <a:ea typeface="Times New Roman" panose="02020603050405020304" pitchFamily="18" charset="0"/>
              </a:rPr>
              <a:t>. </a:t>
            </a:r>
            <a:r>
              <a:rPr lang="en-US" sz="1200" i="1" dirty="0">
                <a:effectLst/>
                <a:ea typeface="Times New Roman" panose="02020603050405020304" pitchFamily="18" charset="0"/>
              </a:rPr>
              <a:t>P. </a:t>
            </a:r>
            <a:r>
              <a:rPr lang="en-US" sz="1200" i="1" dirty="0" err="1">
                <a:effectLst/>
                <a:ea typeface="Times New Roman" panose="02020603050405020304" pitchFamily="18" charset="0"/>
              </a:rPr>
              <a:t>aliciae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plant: A. whole plant; B. Corolla and teethed leaves; C. </a:t>
            </a:r>
            <a:r>
              <a:rPr lang="en-US" sz="1200" dirty="0" err="1">
                <a:effectLst/>
                <a:ea typeface="Times New Roman" panose="02020603050405020304" pitchFamily="18" charset="0"/>
              </a:rPr>
              <a:t>Hairly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ovate leaves with red glands.</a:t>
            </a: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PT" sz="1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D50173-BF33-57D5-E657-131A44AE1E9D}"/>
              </a:ext>
            </a:extLst>
          </p:cNvPr>
          <p:cNvSpPr txBox="1"/>
          <p:nvPr/>
        </p:nvSpPr>
        <p:spPr>
          <a:xfrm>
            <a:off x="758771" y="1447800"/>
            <a:ext cx="7626457" cy="2452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7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🌱 </a:t>
            </a:r>
            <a:r>
              <a:rPr lang="en-GB" sz="17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Belongs to the </a:t>
            </a:r>
            <a:r>
              <a:rPr lang="en-GB" sz="17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Lamiaceae</a:t>
            </a:r>
            <a:r>
              <a:rPr lang="en-GB" sz="17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family and it’s a commercially important group of flowering plants.</a:t>
            </a:r>
          </a:p>
          <a:p>
            <a:pPr algn="just">
              <a:lnSpc>
                <a:spcPct val="150000"/>
              </a:lnSpc>
            </a:pPr>
            <a:r>
              <a:rPr lang="en-GB" sz="18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🌱 </a:t>
            </a:r>
            <a:r>
              <a:rPr lang="en-US" sz="1700" i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Plectranthus</a:t>
            </a:r>
            <a:r>
              <a:rPr lang="en-US" sz="17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L'Hér</a:t>
            </a:r>
            <a:r>
              <a:rPr lang="en-US" sz="17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genus was more than 300 species distributed essentially in Africa, Asia, Australia, and some Pacific islands.</a:t>
            </a:r>
          </a:p>
          <a:p>
            <a:pPr algn="just">
              <a:lnSpc>
                <a:spcPct val="150000"/>
              </a:lnSpc>
            </a:pPr>
            <a:r>
              <a:rPr lang="en-GB" sz="18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🌱 </a:t>
            </a:r>
            <a:r>
              <a:rPr lang="en-US" sz="1700" i="1" dirty="0">
                <a:cs typeface="Calibri" panose="020F0502020204030204" pitchFamily="34" charset="0"/>
              </a:rPr>
              <a:t>P. </a:t>
            </a:r>
            <a:r>
              <a:rPr lang="en-US" sz="1700" i="1" dirty="0" err="1">
                <a:cs typeface="Calibri" panose="020F0502020204030204" pitchFamily="34" charset="0"/>
              </a:rPr>
              <a:t>aliciae</a:t>
            </a:r>
            <a:r>
              <a:rPr lang="en-US" sz="1700" i="1" dirty="0">
                <a:cs typeface="Calibri" panose="020F0502020204030204" pitchFamily="34" charset="0"/>
              </a:rPr>
              <a:t> </a:t>
            </a:r>
            <a:r>
              <a:rPr lang="en-US" sz="1700" dirty="0">
                <a:cs typeface="Calibri" panose="020F0502020204030204" pitchFamily="34" charset="0"/>
              </a:rPr>
              <a:t>has a history of traditional medicinal use by local communities to treat respiratory ailments</a:t>
            </a:r>
            <a:r>
              <a:rPr lang="pt-PT" sz="1700" dirty="0">
                <a:cs typeface="Calibri" panose="020F0502020204030204" pitchFamily="34" charset="0"/>
              </a:rPr>
              <a:t>.</a:t>
            </a:r>
            <a:endParaRPr lang="en-GB" sz="1700" dirty="0">
              <a:cs typeface="Calibri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FB661CA-D172-E802-9120-82115F49793E}"/>
              </a:ext>
            </a:extLst>
          </p:cNvPr>
          <p:cNvSpPr txBox="1"/>
          <p:nvPr/>
        </p:nvSpPr>
        <p:spPr>
          <a:xfrm>
            <a:off x="34446" y="6188586"/>
            <a:ext cx="8804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06400"/>
            <a:r>
              <a:rPr lang="en-US" sz="900" dirty="0">
                <a:effectLst/>
                <a:ea typeface="Times New Roman" panose="02020603050405020304" pitchFamily="18" charset="0"/>
              </a:rPr>
              <a:t>Rattray, R.D.; Van </a:t>
            </a:r>
            <a:r>
              <a:rPr lang="en-US" sz="900" dirty="0" err="1">
                <a:effectLst/>
                <a:ea typeface="Times New Roman" panose="02020603050405020304" pitchFamily="18" charset="0"/>
              </a:rPr>
              <a:t>Wyk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, B.E. The Botanical, Chemical and Ethnobotanical Diversity of Southern African </a:t>
            </a:r>
            <a:r>
              <a:rPr lang="en-US" sz="900" dirty="0" err="1">
                <a:effectLst/>
                <a:ea typeface="Times New Roman" panose="02020603050405020304" pitchFamily="18" charset="0"/>
              </a:rPr>
              <a:t>Lamiaceae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. </a:t>
            </a:r>
            <a:r>
              <a:rPr lang="en-US" sz="900" i="1" dirty="0">
                <a:effectLst/>
                <a:ea typeface="Times New Roman" panose="02020603050405020304" pitchFamily="18" charset="0"/>
              </a:rPr>
              <a:t>Molecules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900" b="1" dirty="0">
                <a:effectLst/>
                <a:ea typeface="Times New Roman" panose="02020603050405020304" pitchFamily="18" charset="0"/>
              </a:rPr>
              <a:t>2021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900" i="1" dirty="0">
                <a:effectLst/>
                <a:ea typeface="Times New Roman" panose="02020603050405020304" pitchFamily="18" charset="0"/>
              </a:rPr>
              <a:t>26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. |</a:t>
            </a:r>
            <a:r>
              <a:rPr lang="pt-PT" sz="900" dirty="0">
                <a:ea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ea typeface="Times New Roman" panose="02020603050405020304" pitchFamily="18" charset="0"/>
              </a:rPr>
              <a:t>Ascensao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, L., </a:t>
            </a:r>
            <a:r>
              <a:rPr lang="en-US" sz="900" i="1" dirty="0">
                <a:effectLst/>
                <a:ea typeface="Times New Roman" panose="02020603050405020304" pitchFamily="18" charset="0"/>
              </a:rPr>
              <a:t>et al.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900" b="1" dirty="0">
                <a:effectLst/>
                <a:ea typeface="Times New Roman" panose="02020603050405020304" pitchFamily="18" charset="0"/>
              </a:rPr>
              <a:t>1998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; Vol. 159.</a:t>
            </a:r>
            <a:endParaRPr lang="pt-PT" sz="900" dirty="0">
              <a:effectLst/>
              <a:ea typeface="Times New Roman" panose="02020603050405020304" pitchFamily="18" charset="0"/>
            </a:endParaRPr>
          </a:p>
          <a:p>
            <a:pPr indent="-406400"/>
            <a:r>
              <a:rPr lang="en-US" sz="900" dirty="0">
                <a:effectLst/>
                <a:ea typeface="Times New Roman" panose="02020603050405020304" pitchFamily="18" charset="0"/>
              </a:rPr>
              <a:t>Rice, L.J., </a:t>
            </a:r>
            <a:r>
              <a:rPr lang="en-US" sz="900" i="1" dirty="0">
                <a:effectLst/>
                <a:ea typeface="Times New Roman" panose="02020603050405020304" pitchFamily="18" charset="0"/>
              </a:rPr>
              <a:t>et al.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900" i="1" dirty="0">
                <a:effectLst/>
                <a:ea typeface="Times New Roman" panose="02020603050405020304" pitchFamily="18" charset="0"/>
              </a:rPr>
              <a:t>South African Journal of Botany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900" b="1" dirty="0">
                <a:effectLst/>
                <a:ea typeface="Times New Roman" panose="02020603050405020304" pitchFamily="18" charset="0"/>
              </a:rPr>
              <a:t>2011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900" i="1" dirty="0">
                <a:effectLst/>
                <a:ea typeface="Times New Roman" panose="02020603050405020304" pitchFamily="18" charset="0"/>
              </a:rPr>
              <a:t>77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, 947–959. </a:t>
            </a:r>
            <a:r>
              <a:rPr lang="en-US" sz="900" dirty="0">
                <a:ea typeface="Times New Roman" panose="02020603050405020304" pitchFamily="18" charset="0"/>
              </a:rPr>
              <a:t>DOI:</a:t>
            </a:r>
            <a:r>
              <a:rPr lang="en-US" sz="900" dirty="0">
                <a:effectLst/>
                <a:ea typeface="Times New Roman" panose="02020603050405020304" pitchFamily="18" charset="0"/>
              </a:rPr>
              <a:t>10.1016/j.sajb.2011.07.001.</a:t>
            </a:r>
            <a:endParaRPr lang="pt-PT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90" name="Áudio 89">
            <a:extLst>
              <a:ext uri="{FF2B5EF4-FFF2-40B4-BE49-F238E27FC236}">
                <a16:creationId xmlns:a16="http://schemas.microsoft.com/office/drawing/2014/main" id="{F3B7EB55-0BD4-C08D-B77B-C9187C825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07"/>
    </mc:Choice>
    <mc:Fallback xmlns="">
      <p:transition spd="slow" advTm="169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B4A9A56B-F9AA-6155-9FC7-F3BB7C69411C}"/>
              </a:ext>
            </a:extLst>
          </p:cNvPr>
          <p:cNvSpPr txBox="1"/>
          <p:nvPr/>
        </p:nvSpPr>
        <p:spPr>
          <a:xfrm>
            <a:off x="758771" y="1062335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Results</a:t>
            </a:r>
            <a:r>
              <a:rPr lang="fr-FR" sz="2400" b="1" dirty="0"/>
              <a:t> and discussion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48C53137-E228-A3A5-2293-9B9F21BC1F70}"/>
              </a:ext>
            </a:extLst>
          </p:cNvPr>
          <p:cNvSpPr txBox="1"/>
          <p:nvPr/>
        </p:nvSpPr>
        <p:spPr>
          <a:xfrm>
            <a:off x="758771" y="1447800"/>
            <a:ext cx="7626457" cy="46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7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🌱 </a:t>
            </a:r>
            <a:r>
              <a:rPr lang="en-GB" sz="1700" i="1" dirty="0"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dirty="0">
                <a:ea typeface="DengXian" panose="02010600030101010101" pitchFamily="2" charset="-122"/>
                <a:cs typeface="Times New Roman" panose="02020603050405020304" pitchFamily="18" charset="0"/>
              </a:rPr>
              <a:t>Extraction and DHR quantification</a:t>
            </a:r>
            <a:endParaRPr lang="en-GB" sz="1700" dirty="0">
              <a:cs typeface="Calibri" panose="020F0502020204030204" pitchFamily="34" charset="0"/>
            </a:endParaRPr>
          </a:p>
        </p:txBody>
      </p:sp>
      <p:pic>
        <p:nvPicPr>
          <p:cNvPr id="5" name="Imagen 1" descr="Uma imagem com texto, captura de ecrã, file, número&#10;&#10;Descrição gerada automaticamente">
            <a:extLst>
              <a:ext uri="{FF2B5EF4-FFF2-40B4-BE49-F238E27FC236}">
                <a16:creationId xmlns:a16="http://schemas.microsoft.com/office/drawing/2014/main" id="{1799F0E7-5804-1B47-51AB-BE3C0DBA4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5" t="43798" r="4202" b="8650"/>
          <a:stretch/>
        </p:blipFill>
        <p:spPr bwMode="auto">
          <a:xfrm>
            <a:off x="758771" y="4010618"/>
            <a:ext cx="7708106" cy="2159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A95BF685-9E67-4702-900D-F4B4BB3CC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49" r="27028"/>
          <a:stretch/>
        </p:blipFill>
        <p:spPr bwMode="auto">
          <a:xfrm>
            <a:off x="5791200" y="4161253"/>
            <a:ext cx="2599477" cy="123041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A0D5C7F-1F65-3B1E-BD43-B695E830DABA}"/>
              </a:ext>
            </a:extLst>
          </p:cNvPr>
          <p:cNvSpPr txBox="1"/>
          <p:nvPr/>
        </p:nvSpPr>
        <p:spPr>
          <a:xfrm>
            <a:off x="457200" y="6188844"/>
            <a:ext cx="4572000" cy="288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660" marR="75565" algn="ctr">
              <a:lnSpc>
                <a:spcPct val="112000"/>
              </a:lnSpc>
              <a:spcBef>
                <a:spcPts val="490"/>
              </a:spcBef>
              <a:spcAft>
                <a:spcPts val="0"/>
              </a:spcAft>
            </a:pPr>
            <a:r>
              <a:rPr lang="en-US" sz="1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FIGURE</a:t>
            </a:r>
            <a:r>
              <a:rPr lang="en-US" sz="1200" b="1" spc="215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200" b="1" spc="275" dirty="0"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Extract chromatogram and UV spectra of</a:t>
            </a:r>
            <a:r>
              <a:rPr lang="en-US" sz="1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DHR</a:t>
            </a:r>
            <a:r>
              <a:rPr lang="en-US" sz="1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PT" sz="1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954F266-6F68-ADB3-5ACB-9A9F9603063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1552317"/>
            <a:ext cx="1474838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CCDC7D-423A-A61E-612D-9D1ECD2B885F}"/>
              </a:ext>
            </a:extLst>
          </p:cNvPr>
          <p:cNvSpPr txBox="1"/>
          <p:nvPr/>
        </p:nvSpPr>
        <p:spPr>
          <a:xfrm>
            <a:off x="3810000" y="3124200"/>
            <a:ext cx="4025900" cy="4950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3660" marR="75565">
              <a:lnSpc>
                <a:spcPct val="112000"/>
              </a:lnSpc>
              <a:spcBef>
                <a:spcPts val="490"/>
              </a:spcBef>
              <a:spcAft>
                <a:spcPts val="0"/>
              </a:spcAft>
            </a:pPr>
            <a:r>
              <a:rPr lang="en-US" sz="1200" b="1" dirty="0">
                <a:effectLst/>
                <a:ea typeface="Times New Roman" panose="02020603050405020304" pitchFamily="18" charset="0"/>
              </a:rPr>
              <a:t>FIGURE</a:t>
            </a:r>
            <a:r>
              <a:rPr lang="en-US" sz="1200" b="1" spc="215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200" b="1" dirty="0">
                <a:effectLst/>
                <a:ea typeface="Times New Roman" panose="02020603050405020304" pitchFamily="18" charset="0"/>
              </a:rPr>
              <a:t>2</a:t>
            </a:r>
            <a:r>
              <a:rPr lang="en-US" sz="1200" b="1" spc="275" dirty="0">
                <a:effectLst/>
                <a:ea typeface="Times New Roman" panose="02020603050405020304" pitchFamily="18" charset="0"/>
              </a:rPr>
              <a:t>.</a:t>
            </a:r>
            <a:r>
              <a:rPr lang="en-US" sz="1200" b="1" spc="275" dirty="0">
                <a:ea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6,7-dehydroxyroyleanone (DHR </a:t>
            </a:r>
            <a:r>
              <a:rPr lang="en-US" sz="1200" b="1" dirty="0">
                <a:effectLst/>
                <a:ea typeface="Times New Roman" panose="02020603050405020304" pitchFamily="18" charset="0"/>
              </a:rPr>
              <a:t>1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), the major compound of </a:t>
            </a:r>
            <a:r>
              <a:rPr lang="en-US" sz="1200" i="1" dirty="0">
                <a:effectLst/>
                <a:ea typeface="Times New Roman" panose="02020603050405020304" pitchFamily="18" charset="0"/>
              </a:rPr>
              <a:t>P. madagascariensis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EO and acetonic extract.</a:t>
            </a:r>
            <a:endParaRPr lang="pt-PT" sz="1200" dirty="0">
              <a:effectLst/>
              <a:ea typeface="Times New Roman" panose="02020603050405020304" pitchFamily="18" charset="0"/>
            </a:endParaRPr>
          </a:p>
        </p:txBody>
      </p:sp>
      <p:cxnSp>
        <p:nvCxnSpPr>
          <p:cNvPr id="43" name="Conexão Reta Unidirecional 42">
            <a:extLst>
              <a:ext uri="{FF2B5EF4-FFF2-40B4-BE49-F238E27FC236}">
                <a16:creationId xmlns:a16="http://schemas.microsoft.com/office/drawing/2014/main" id="{7BD6E2B3-6FA1-A6DB-4887-8843B720FF3B}"/>
              </a:ext>
            </a:extLst>
          </p:cNvPr>
          <p:cNvCxnSpPr>
            <a:cxnSpLocks/>
          </p:cNvCxnSpPr>
          <p:nvPr/>
        </p:nvCxnSpPr>
        <p:spPr>
          <a:xfrm flipH="1">
            <a:off x="7162800" y="4881378"/>
            <a:ext cx="216000" cy="0"/>
          </a:xfrm>
          <a:prstGeom prst="straightConnector1">
            <a:avLst/>
          </a:prstGeom>
          <a:ln>
            <a:solidFill>
              <a:srgbClr val="EE78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xão Reta Unidirecional 48">
            <a:extLst>
              <a:ext uri="{FF2B5EF4-FFF2-40B4-BE49-F238E27FC236}">
                <a16:creationId xmlns:a16="http://schemas.microsoft.com/office/drawing/2014/main" id="{F825D3FC-4249-1AB3-C6A6-EF9205939FC6}"/>
              </a:ext>
            </a:extLst>
          </p:cNvPr>
          <p:cNvCxnSpPr>
            <a:cxnSpLocks/>
          </p:cNvCxnSpPr>
          <p:nvPr/>
        </p:nvCxnSpPr>
        <p:spPr>
          <a:xfrm flipH="1">
            <a:off x="6324600" y="4191000"/>
            <a:ext cx="216000" cy="0"/>
          </a:xfrm>
          <a:prstGeom prst="straightConnector1">
            <a:avLst/>
          </a:prstGeom>
          <a:ln>
            <a:solidFill>
              <a:srgbClr val="EE78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xão Reta Unidirecional 49">
            <a:extLst>
              <a:ext uri="{FF2B5EF4-FFF2-40B4-BE49-F238E27FC236}">
                <a16:creationId xmlns:a16="http://schemas.microsoft.com/office/drawing/2014/main" id="{F8380457-3DBA-AB6A-32EE-8FD7B954626B}"/>
              </a:ext>
            </a:extLst>
          </p:cNvPr>
          <p:cNvCxnSpPr>
            <a:cxnSpLocks/>
          </p:cNvCxnSpPr>
          <p:nvPr/>
        </p:nvCxnSpPr>
        <p:spPr>
          <a:xfrm flipH="1">
            <a:off x="6019800" y="4953000"/>
            <a:ext cx="216000" cy="0"/>
          </a:xfrm>
          <a:prstGeom prst="straightConnector1">
            <a:avLst/>
          </a:prstGeom>
          <a:ln>
            <a:solidFill>
              <a:srgbClr val="EE78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xão Reta Unidirecional 50">
            <a:extLst>
              <a:ext uri="{FF2B5EF4-FFF2-40B4-BE49-F238E27FC236}">
                <a16:creationId xmlns:a16="http://schemas.microsoft.com/office/drawing/2014/main" id="{D0E98DF6-0AED-D87C-7486-4807BA139664}"/>
              </a:ext>
            </a:extLst>
          </p:cNvPr>
          <p:cNvCxnSpPr>
            <a:cxnSpLocks/>
          </p:cNvCxnSpPr>
          <p:nvPr/>
        </p:nvCxnSpPr>
        <p:spPr>
          <a:xfrm>
            <a:off x="7848600" y="5105400"/>
            <a:ext cx="216000" cy="0"/>
          </a:xfrm>
          <a:prstGeom prst="straightConnector1">
            <a:avLst/>
          </a:prstGeom>
          <a:ln>
            <a:solidFill>
              <a:srgbClr val="EE78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F955AB0E-7E7C-500B-0F41-5F0754ADF740}"/>
              </a:ext>
            </a:extLst>
          </p:cNvPr>
          <p:cNvGrpSpPr/>
          <p:nvPr/>
        </p:nvGrpSpPr>
        <p:grpSpPr>
          <a:xfrm>
            <a:off x="1905000" y="2000371"/>
            <a:ext cx="1843624" cy="2024133"/>
            <a:chOff x="1905000" y="2000371"/>
            <a:chExt cx="1843624" cy="2024133"/>
          </a:xfrm>
        </p:grpSpPr>
        <p:graphicFrame>
          <p:nvGraphicFramePr>
            <p:cNvPr id="10" name="Objeto 9">
              <a:extLst>
                <a:ext uri="{FF2B5EF4-FFF2-40B4-BE49-F238E27FC236}">
                  <a16:creationId xmlns:a16="http://schemas.microsoft.com/office/drawing/2014/main" id="{62C3B978-4D29-DC3B-8F91-F57FB176EE6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3127472"/>
                </p:ext>
              </p:extLst>
            </p:nvPr>
          </p:nvGraphicFramePr>
          <p:xfrm>
            <a:off x="1905000" y="2000371"/>
            <a:ext cx="1843624" cy="2024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8" imgW="1600200" imgH="1765300" progId="ChemDraw.Document.6.0">
                    <p:embed/>
                  </p:oleObj>
                </mc:Choice>
                <mc:Fallback>
                  <p:oleObj r:id="rId8" imgW="1600200" imgH="1765300" progId="ChemDraw.Document.6.0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5000" y="2000371"/>
                          <a:ext cx="1843624" cy="202413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983CE5DE-F78F-1C9B-8072-BB8532C5BE02}"/>
                </a:ext>
              </a:extLst>
            </p:cNvPr>
            <p:cNvSpPr txBox="1"/>
            <p:nvPr/>
          </p:nvSpPr>
          <p:spPr>
            <a:xfrm>
              <a:off x="2667000" y="3581400"/>
              <a:ext cx="304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pic>
        <p:nvPicPr>
          <p:cNvPr id="141" name="Áudio 140">
            <a:extLst>
              <a:ext uri="{FF2B5EF4-FFF2-40B4-BE49-F238E27FC236}">
                <a16:creationId xmlns:a16="http://schemas.microsoft.com/office/drawing/2014/main" id="{CFFB1E7A-701C-4937-F503-3D6998961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14"/>
    </mc:Choice>
    <mc:Fallback xmlns="">
      <p:transition spd="slow" advTm="157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B4A9A56B-F9AA-6155-9FC7-F3BB7C69411C}"/>
              </a:ext>
            </a:extLst>
          </p:cNvPr>
          <p:cNvSpPr txBox="1"/>
          <p:nvPr/>
        </p:nvSpPr>
        <p:spPr>
          <a:xfrm>
            <a:off x="758771" y="1062335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Results</a:t>
            </a:r>
            <a:r>
              <a:rPr lang="fr-FR" sz="2400" b="1" dirty="0"/>
              <a:t> and discussion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48C53137-E228-A3A5-2293-9B9F21BC1F70}"/>
              </a:ext>
            </a:extLst>
          </p:cNvPr>
          <p:cNvSpPr txBox="1"/>
          <p:nvPr/>
        </p:nvSpPr>
        <p:spPr>
          <a:xfrm>
            <a:off x="758771" y="1447800"/>
            <a:ext cx="7626457" cy="464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7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🌱 </a:t>
            </a:r>
            <a:r>
              <a:rPr lang="en-GB" sz="1700" i="1" dirty="0"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Bioactivity evaluation of the compounds</a:t>
            </a:r>
            <a:endParaRPr lang="pt-PT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954F266-6F68-ADB3-5ACB-9A9F9603063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1552317"/>
            <a:ext cx="1474838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96C329-A785-F287-1C8D-EDEB9646E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40" y="1905985"/>
            <a:ext cx="5613400" cy="15494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31BC201-134A-2F75-5326-7EC5629E86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411"/>
          <a:stretch/>
        </p:blipFill>
        <p:spPr>
          <a:xfrm>
            <a:off x="524640" y="3659062"/>
            <a:ext cx="5613400" cy="144633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13029395-A2AD-62CD-93AD-FD8E7A6E4633}"/>
              </a:ext>
            </a:extLst>
          </p:cNvPr>
          <p:cNvSpPr txBox="1"/>
          <p:nvPr/>
        </p:nvSpPr>
        <p:spPr>
          <a:xfrm>
            <a:off x="6205480" y="2531652"/>
            <a:ext cx="2517829" cy="701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660" marR="75565" algn="just">
              <a:lnSpc>
                <a:spcPct val="112000"/>
              </a:lnSpc>
              <a:spcBef>
                <a:spcPts val="490"/>
              </a:spcBef>
            </a:pPr>
            <a:r>
              <a:rPr lang="en-US" sz="1200" b="1" spc="215" dirty="0">
                <a:ea typeface="Times New Roman" panose="02020603050405020304" pitchFamily="18" charset="0"/>
                <a:cs typeface="Arial" panose="020B0604020202020204" pitchFamily="34" charset="0"/>
              </a:rPr>
              <a:t>TABLE</a:t>
            </a:r>
            <a:r>
              <a:rPr lang="en-US" sz="1200" b="1" spc="215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spc="215" dirty="0"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200" b="1" spc="275" dirty="0"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Antioxidant capacity of DHR </a:t>
            </a:r>
            <a:r>
              <a:rPr lang="en-US" sz="1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and its derivatives </a:t>
            </a:r>
            <a:r>
              <a:rPr lang="en-US" sz="1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en-US" sz="1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using different methodologies. </a:t>
            </a:r>
            <a:endParaRPr lang="pt-PT" sz="1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E741DD6-684B-A578-71C6-7D207F475CA8}"/>
              </a:ext>
            </a:extLst>
          </p:cNvPr>
          <p:cNvSpPr txBox="1"/>
          <p:nvPr/>
        </p:nvSpPr>
        <p:spPr>
          <a:xfrm>
            <a:off x="6068227" y="4201162"/>
            <a:ext cx="2517829" cy="908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660" marR="75565" algn="just">
              <a:lnSpc>
                <a:spcPct val="112000"/>
              </a:lnSpc>
              <a:spcBef>
                <a:spcPts val="490"/>
              </a:spcBef>
            </a:pPr>
            <a:r>
              <a:rPr lang="en-US" sz="1200" b="1" spc="215" dirty="0">
                <a:ea typeface="Times New Roman" panose="02020603050405020304" pitchFamily="18" charset="0"/>
                <a:cs typeface="Arial" panose="020B0604020202020204" pitchFamily="34" charset="0"/>
              </a:rPr>
              <a:t>TABLE</a:t>
            </a:r>
            <a:r>
              <a:rPr lang="en-US" sz="1200" b="1" spc="215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en-US" sz="1200" b="1" spc="275" dirty="0"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MIC and MBC values of the compounds obtained by the microdilution method against Gram-positive strains in µg/mL. </a:t>
            </a:r>
            <a:endParaRPr lang="pt-PT" sz="1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93578E7-BFB0-467F-BD08-1F8621122773}"/>
              </a:ext>
            </a:extLst>
          </p:cNvPr>
          <p:cNvSpPr txBox="1"/>
          <p:nvPr/>
        </p:nvSpPr>
        <p:spPr>
          <a:xfrm>
            <a:off x="6123274" y="5656211"/>
            <a:ext cx="2461926" cy="701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660" marR="75565" algn="just">
              <a:lnSpc>
                <a:spcPct val="112000"/>
              </a:lnSpc>
              <a:spcBef>
                <a:spcPts val="490"/>
              </a:spcBef>
            </a:pPr>
            <a:r>
              <a:rPr lang="en-US" sz="1200" b="1" spc="215" dirty="0">
                <a:ea typeface="Times New Roman" panose="02020603050405020304" pitchFamily="18" charset="0"/>
                <a:cs typeface="Arial" panose="020B0604020202020204" pitchFamily="34" charset="0"/>
              </a:rPr>
              <a:t>TABLE </a:t>
            </a:r>
            <a:r>
              <a:rPr lang="en-US" sz="1200" b="1" spc="215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200" b="1" spc="275" dirty="0"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Cytotoxicity results against different cell lines. GI</a:t>
            </a:r>
            <a:r>
              <a:rPr lang="en-US" sz="1200" baseline="-25000" dirty="0">
                <a:effectLst/>
                <a:ea typeface="Times New Roman" panose="02020603050405020304" pitchFamily="18" charset="0"/>
              </a:rPr>
              <a:t>50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results expressed in </a:t>
            </a:r>
            <a:r>
              <a:rPr lang="en-US" sz="1200" dirty="0" err="1">
                <a:effectLst/>
                <a:ea typeface="Times New Roman" panose="02020603050405020304" pitchFamily="18" charset="0"/>
              </a:rPr>
              <a:t>μM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.</a:t>
            </a:r>
            <a:r>
              <a:rPr lang="pt-PT" sz="1200" dirty="0">
                <a:effectLst/>
              </a:rPr>
              <a:t> </a:t>
            </a:r>
            <a:endParaRPr lang="pt-PT" sz="1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4E3A9E-21A7-9671-4E21-9444D61D78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78"/>
          <a:stretch/>
        </p:blipFill>
        <p:spPr>
          <a:xfrm>
            <a:off x="547459" y="5270137"/>
            <a:ext cx="5649065" cy="1116078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CF3F0C4D-BCDC-E97B-AA91-B57FA76458F4}"/>
              </a:ext>
            </a:extLst>
          </p:cNvPr>
          <p:cNvSpPr txBox="1"/>
          <p:nvPr/>
        </p:nvSpPr>
        <p:spPr>
          <a:xfrm>
            <a:off x="457200" y="6289602"/>
            <a:ext cx="10080812" cy="263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en-US" sz="1050" dirty="0">
                <a:effectLst/>
                <a:ea typeface="Times New Roman" panose="02020603050405020304" pitchFamily="18" charset="0"/>
              </a:rPr>
              <a:t>AGS- gastric carcinoma; CaCo-2- colorectal adenocarcinoma; MCF-7- breast carcinoma; NCI-H460- lung cancer; PLP2- non-tumor cell line.</a:t>
            </a:r>
            <a:endParaRPr lang="pt-PT" sz="105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C1231B1-6C92-67B3-3099-337866EBE47E}"/>
              </a:ext>
            </a:extLst>
          </p:cNvPr>
          <p:cNvSpPr txBox="1"/>
          <p:nvPr/>
        </p:nvSpPr>
        <p:spPr>
          <a:xfrm>
            <a:off x="457200" y="3241602"/>
            <a:ext cx="10080812" cy="263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en-US" sz="1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TE- Trolox Equivalent; ORAC- Oxygen Radical Absorbance Capacity; HORAC- Hydroxyl Radical Absorbance Capacity; NO- Nitric Oxide; TAOC- Total Antioxidant Capacity.</a:t>
            </a:r>
            <a:endParaRPr lang="pt-PT" sz="1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06" name="Áudio 105">
            <a:extLst>
              <a:ext uri="{FF2B5EF4-FFF2-40B4-BE49-F238E27FC236}">
                <a16:creationId xmlns:a16="http://schemas.microsoft.com/office/drawing/2014/main" id="{7E6A9217-48FB-0BE9-FE7F-DE836206B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69"/>
    </mc:Choice>
    <mc:Fallback xmlns="">
      <p:transition spd="slow" advTm="206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B4A9A56B-F9AA-6155-9FC7-F3BB7C69411C}"/>
              </a:ext>
            </a:extLst>
          </p:cNvPr>
          <p:cNvSpPr txBox="1"/>
          <p:nvPr/>
        </p:nvSpPr>
        <p:spPr>
          <a:xfrm>
            <a:off x="758771" y="1062335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Results</a:t>
            </a:r>
            <a:r>
              <a:rPr lang="fr-FR" sz="2400" b="1" dirty="0"/>
              <a:t> and discussion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48C53137-E228-A3A5-2293-9B9F21BC1F70}"/>
              </a:ext>
            </a:extLst>
          </p:cNvPr>
          <p:cNvSpPr txBox="1"/>
          <p:nvPr/>
        </p:nvSpPr>
        <p:spPr>
          <a:xfrm>
            <a:off x="758771" y="1447800"/>
            <a:ext cx="7626457" cy="464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7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🌱 </a:t>
            </a:r>
            <a:r>
              <a:rPr lang="en-GB" sz="1700" i="1" dirty="0"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Bioactivity evaluation of the compounds</a:t>
            </a:r>
            <a:endParaRPr lang="pt-PT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954F266-6F68-ADB3-5ACB-9A9F9603063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1552317"/>
            <a:ext cx="1474838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84FF0CE-E538-332C-77BC-A7E50EAC7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668311"/>
            <a:ext cx="7086600" cy="1539171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13029395-A2AD-62CD-93AD-FD8E7A6E4633}"/>
              </a:ext>
            </a:extLst>
          </p:cNvPr>
          <p:cNvSpPr txBox="1"/>
          <p:nvPr/>
        </p:nvSpPr>
        <p:spPr>
          <a:xfrm>
            <a:off x="758771" y="2057400"/>
            <a:ext cx="7010401" cy="288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660" marR="75565" algn="just">
              <a:lnSpc>
                <a:spcPct val="112000"/>
              </a:lnSpc>
              <a:spcBef>
                <a:spcPts val="490"/>
              </a:spcBef>
            </a:pPr>
            <a:r>
              <a:rPr lang="en-US" sz="1200" b="1" spc="215" dirty="0">
                <a:ea typeface="Times New Roman" panose="02020603050405020304" pitchFamily="18" charset="0"/>
                <a:cs typeface="Arial" panose="020B0604020202020204" pitchFamily="34" charset="0"/>
              </a:rPr>
              <a:t>TABLE</a:t>
            </a:r>
            <a:r>
              <a:rPr lang="en-US" sz="1200" b="1" spc="215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4</a:t>
            </a:r>
            <a:r>
              <a:rPr lang="en-US" sz="1200" b="1" spc="275" dirty="0"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Anti-proliferative effect in MDA-MB-231S cancer cell line. IC</a:t>
            </a:r>
            <a:r>
              <a:rPr lang="en-US" sz="1200" baseline="-25000" dirty="0">
                <a:effectLst/>
                <a:ea typeface="Times New Roman" panose="02020603050405020304" pitchFamily="18" charset="0"/>
              </a:rPr>
              <a:t>50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values presented in </a:t>
            </a:r>
            <a:r>
              <a:rPr lang="en-US" sz="1200" dirty="0" err="1">
                <a:effectLst/>
                <a:ea typeface="Times New Roman" panose="02020603050405020304" pitchFamily="18" charset="0"/>
              </a:rPr>
              <a:t>μM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.</a:t>
            </a:r>
            <a:r>
              <a:rPr lang="pt-PT" sz="1200" dirty="0">
                <a:effectLst/>
              </a:rPr>
              <a:t> </a:t>
            </a:r>
            <a:endParaRPr lang="pt-PT" sz="1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93578E7-BFB0-467F-BD08-1F8621122773}"/>
              </a:ext>
            </a:extLst>
          </p:cNvPr>
          <p:cNvSpPr txBox="1"/>
          <p:nvPr/>
        </p:nvSpPr>
        <p:spPr>
          <a:xfrm>
            <a:off x="758771" y="4302421"/>
            <a:ext cx="6632629" cy="288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660" marR="75565" algn="just">
              <a:lnSpc>
                <a:spcPct val="112000"/>
              </a:lnSpc>
              <a:spcBef>
                <a:spcPts val="490"/>
              </a:spcBef>
            </a:pPr>
            <a:r>
              <a:rPr lang="en-US" sz="1200" b="1" spc="215" dirty="0">
                <a:ea typeface="Times New Roman" panose="02020603050405020304" pitchFamily="18" charset="0"/>
                <a:cs typeface="Arial" panose="020B0604020202020204" pitchFamily="34" charset="0"/>
              </a:rPr>
              <a:t>TABLE 5</a:t>
            </a:r>
            <a:r>
              <a:rPr lang="en-US" sz="1200" b="1" spc="275" dirty="0"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GB" sz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Anti-inflammatory activity using RAW 264.7 macrophages. IC</a:t>
            </a:r>
            <a:r>
              <a:rPr lang="en-GB" sz="1200" baseline="-25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50</a:t>
            </a:r>
            <a:r>
              <a:rPr lang="en-GB" sz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results expressed in </a:t>
            </a:r>
            <a:r>
              <a:rPr lang="en-GB" sz="1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μM</a:t>
            </a:r>
            <a:r>
              <a:rPr lang="en-GB" sz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pt-PT" sz="1200" dirty="0">
                <a:effectLst/>
              </a:rPr>
              <a:t> </a:t>
            </a: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PT" sz="1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38755AB-13DC-A964-861B-1A4DDD93CE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884" b="7854"/>
          <a:stretch/>
        </p:blipFill>
        <p:spPr>
          <a:xfrm>
            <a:off x="914400" y="2342962"/>
            <a:ext cx="4267200" cy="129786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8AEA1EA-A08C-539E-27AD-7514951400A5}"/>
              </a:ext>
            </a:extLst>
          </p:cNvPr>
          <p:cNvSpPr txBox="1"/>
          <p:nvPr/>
        </p:nvSpPr>
        <p:spPr>
          <a:xfrm>
            <a:off x="876300" y="3610675"/>
            <a:ext cx="10083800" cy="275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050" dirty="0">
                <a:effectLst/>
                <a:ea typeface="Times New Roman" panose="02020603050405020304" pitchFamily="18" charset="0"/>
              </a:rPr>
              <a:t>Dimethyl sulfoxide (DMSO) was used as the negative control. </a:t>
            </a:r>
            <a:r>
              <a:rPr lang="en-US" sz="1050" dirty="0" err="1">
                <a:effectLst/>
                <a:ea typeface="Times New Roman" panose="02020603050405020304" pitchFamily="18" charset="0"/>
              </a:rPr>
              <a:t>Doxorrubicin</a:t>
            </a:r>
            <a:r>
              <a:rPr lang="en-US" sz="1050" dirty="0">
                <a:effectLst/>
                <a:ea typeface="Times New Roman" panose="02020603050405020304" pitchFamily="18" charset="0"/>
              </a:rPr>
              <a:t>- positive control.</a:t>
            </a:r>
            <a:endParaRPr lang="pt-PT" sz="11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3FA5608-7107-FFC5-C3C4-E44B7691153A}"/>
              </a:ext>
            </a:extLst>
          </p:cNvPr>
          <p:cNvSpPr txBox="1"/>
          <p:nvPr/>
        </p:nvSpPr>
        <p:spPr>
          <a:xfrm>
            <a:off x="876300" y="6073855"/>
            <a:ext cx="10083800" cy="267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GB" sz="105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Dexametasone- positive control.</a:t>
            </a:r>
            <a:endParaRPr lang="pt-PT" sz="105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374754E-C1BB-10DC-DE44-FB1C23708ECC}"/>
              </a:ext>
            </a:extLst>
          </p:cNvPr>
          <p:cNvSpPr/>
          <p:nvPr/>
        </p:nvSpPr>
        <p:spPr>
          <a:xfrm>
            <a:off x="3846485" y="2552435"/>
            <a:ext cx="457200" cy="228600"/>
          </a:xfrm>
          <a:prstGeom prst="rect">
            <a:avLst/>
          </a:prstGeom>
          <a:noFill/>
          <a:ln w="28575">
            <a:solidFill>
              <a:srgbClr val="EE78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6405442-733D-9E63-1355-AD0CF8E65ACF}"/>
              </a:ext>
            </a:extLst>
          </p:cNvPr>
          <p:cNvSpPr/>
          <p:nvPr/>
        </p:nvSpPr>
        <p:spPr>
          <a:xfrm>
            <a:off x="3657600" y="3341157"/>
            <a:ext cx="838200" cy="228600"/>
          </a:xfrm>
          <a:prstGeom prst="rect">
            <a:avLst/>
          </a:prstGeom>
          <a:noFill/>
          <a:ln w="28575">
            <a:solidFill>
              <a:srgbClr val="EE78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61B741A-3DD7-F85B-0C07-EF10DCB329F3}"/>
              </a:ext>
            </a:extLst>
          </p:cNvPr>
          <p:cNvSpPr/>
          <p:nvPr/>
        </p:nvSpPr>
        <p:spPr>
          <a:xfrm>
            <a:off x="4191000" y="5783952"/>
            <a:ext cx="1143000" cy="228600"/>
          </a:xfrm>
          <a:prstGeom prst="rect">
            <a:avLst/>
          </a:prstGeom>
          <a:noFill/>
          <a:ln w="28575">
            <a:solidFill>
              <a:srgbClr val="EE78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C458C459-33F0-FE2C-CCD1-FD92631FD80E}"/>
              </a:ext>
            </a:extLst>
          </p:cNvPr>
          <p:cNvSpPr/>
          <p:nvPr/>
        </p:nvSpPr>
        <p:spPr>
          <a:xfrm>
            <a:off x="4343400" y="5334000"/>
            <a:ext cx="838200" cy="228600"/>
          </a:xfrm>
          <a:prstGeom prst="rect">
            <a:avLst/>
          </a:prstGeom>
          <a:noFill/>
          <a:ln w="28575">
            <a:solidFill>
              <a:srgbClr val="EE78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761B893-ADA4-CE02-AC8D-F44E250C0FD8}"/>
              </a:ext>
            </a:extLst>
          </p:cNvPr>
          <p:cNvSpPr/>
          <p:nvPr/>
        </p:nvSpPr>
        <p:spPr>
          <a:xfrm>
            <a:off x="4344026" y="5555352"/>
            <a:ext cx="838200" cy="228600"/>
          </a:xfrm>
          <a:prstGeom prst="rect">
            <a:avLst/>
          </a:prstGeom>
          <a:noFill/>
          <a:ln w="28575">
            <a:solidFill>
              <a:srgbClr val="EE78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BCEFA4C3-269B-9768-607E-6934AF9DD4BD}"/>
              </a:ext>
            </a:extLst>
          </p:cNvPr>
          <p:cNvSpPr/>
          <p:nvPr/>
        </p:nvSpPr>
        <p:spPr>
          <a:xfrm>
            <a:off x="4343400" y="5103616"/>
            <a:ext cx="838200" cy="228600"/>
          </a:xfrm>
          <a:prstGeom prst="rect">
            <a:avLst/>
          </a:prstGeom>
          <a:noFill/>
          <a:ln w="28575">
            <a:solidFill>
              <a:srgbClr val="EE78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2" name="Áudio 81">
            <a:extLst>
              <a:ext uri="{FF2B5EF4-FFF2-40B4-BE49-F238E27FC236}">
                <a16:creationId xmlns:a16="http://schemas.microsoft.com/office/drawing/2014/main" id="{7CEA30D5-F802-61B7-2E69-5C29DE082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92"/>
    </mc:Choice>
    <mc:Fallback xmlns="">
      <p:transition spd="slow" advTm="68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30B2A58-638E-EEB4-4910-D93ADDF47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D809475-6460-891A-1454-E32BDB0456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749817"/>
              </p:ext>
            </p:extLst>
          </p:nvPr>
        </p:nvGraphicFramePr>
        <p:xfrm>
          <a:off x="3353601" y="4455355"/>
          <a:ext cx="1755829" cy="1925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600200" imgH="1765300" progId="ChemDraw.Document.6.0">
                  <p:embed/>
                </p:oleObj>
              </mc:Choice>
              <mc:Fallback>
                <p:oleObj r:id="rId5" imgW="1600200" imgH="176530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601" y="4455355"/>
                        <a:ext cx="1755829" cy="19257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4">
            <a:extLst>
              <a:ext uri="{FF2B5EF4-FFF2-40B4-BE49-F238E27FC236}">
                <a16:creationId xmlns:a16="http://schemas.microsoft.com/office/drawing/2014/main" id="{5A5CE284-8A08-D4BD-1604-F54190C230F0}"/>
              </a:ext>
            </a:extLst>
          </p:cNvPr>
          <p:cNvSpPr txBox="1"/>
          <p:nvPr/>
        </p:nvSpPr>
        <p:spPr>
          <a:xfrm>
            <a:off x="758771" y="1062335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6EC2D-BB84-3633-3BF4-9C55F8A9D6BD}"/>
              </a:ext>
            </a:extLst>
          </p:cNvPr>
          <p:cNvSpPr txBox="1"/>
          <p:nvPr/>
        </p:nvSpPr>
        <p:spPr>
          <a:xfrm>
            <a:off x="758771" y="1447800"/>
            <a:ext cx="7626457" cy="300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" algn="just">
              <a:lnSpc>
                <a:spcPct val="150000"/>
              </a:lnSpc>
            </a:pPr>
            <a:r>
              <a:rPr lang="en-GB" sz="16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🌱 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DHR </a:t>
            </a:r>
            <a:r>
              <a:rPr lang="en-GB" sz="1600" b="1" dirty="0">
                <a:effectLst/>
                <a:ea typeface="Times New Roman" panose="02020603050405020304" pitchFamily="18" charset="0"/>
              </a:rPr>
              <a:t>1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was the major constituent of the </a:t>
            </a:r>
            <a:r>
              <a:rPr lang="en-GB" sz="1600" i="1" dirty="0">
                <a:effectLst/>
                <a:ea typeface="Times New Roman" panose="02020603050405020304" pitchFamily="18" charset="0"/>
              </a:rPr>
              <a:t>P. </a:t>
            </a:r>
            <a:r>
              <a:rPr lang="en-GB" sz="1600" i="1" dirty="0" err="1">
                <a:effectLst/>
                <a:ea typeface="Times New Roman" panose="02020603050405020304" pitchFamily="18" charset="0"/>
              </a:rPr>
              <a:t>aliciae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OE. This compound was quantified by HPLC, corresponding to 60% mg/g in the EO.</a:t>
            </a:r>
            <a:endParaRPr lang="pt-PT" sz="1600" dirty="0">
              <a:effectLst/>
              <a:ea typeface="Times New Roman" panose="02020603050405020304" pitchFamily="18" charset="0"/>
            </a:endParaRPr>
          </a:p>
          <a:p>
            <a:pPr marL="71755" algn="just">
              <a:lnSpc>
                <a:spcPct val="150000"/>
              </a:lnSpc>
            </a:pPr>
            <a:r>
              <a:rPr lang="en-GB" sz="16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🌱 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DHR </a:t>
            </a:r>
            <a:r>
              <a:rPr lang="en-GB" sz="1600" b="1" dirty="0">
                <a:effectLst/>
                <a:ea typeface="Times New Roman" panose="02020603050405020304" pitchFamily="18" charset="0"/>
              </a:rPr>
              <a:t>1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was derivatized and the results showed</a:t>
            </a:r>
            <a:r>
              <a:rPr lang="en-GB" sz="1600" dirty="0">
                <a:ea typeface="Times New Roman" panose="02020603050405020304" pitchFamily="18" charset="0"/>
              </a:rPr>
              <a:t> s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uccessful esterification reactions at the C-12 moiety led to the synthesis of three compounds (</a:t>
            </a:r>
            <a:r>
              <a:rPr lang="en-GB" sz="1600" b="1" dirty="0">
                <a:effectLst/>
                <a:ea typeface="Times New Roman" panose="02020603050405020304" pitchFamily="18" charset="0"/>
              </a:rPr>
              <a:t>2-4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) with overall good yields (86-95%).</a:t>
            </a:r>
            <a:endParaRPr lang="pt-PT" sz="1600" dirty="0">
              <a:effectLst/>
              <a:ea typeface="Times New Roman" panose="02020603050405020304" pitchFamily="18" charset="0"/>
            </a:endParaRPr>
          </a:p>
          <a:p>
            <a:pPr marL="71755" algn="just">
              <a:lnSpc>
                <a:spcPct val="150000"/>
              </a:lnSpc>
            </a:pPr>
            <a:r>
              <a:rPr lang="en-GB" sz="16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🌱 </a:t>
            </a:r>
            <a:r>
              <a:rPr lang="en-GB" sz="16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he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anti-inflammatory activity displayed the most promising results. Esterification at the C-12 esterification of </a:t>
            </a:r>
            <a:r>
              <a:rPr lang="en-US" sz="1600" b="1" dirty="0">
                <a:effectLst/>
                <a:ea typeface="Times New Roman" panose="02020603050405020304" pitchFamily="18" charset="0"/>
              </a:rPr>
              <a:t>1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 resulted in a significant increase in anti-inflammatory activity 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in derivatives </a:t>
            </a:r>
            <a:r>
              <a:rPr lang="en-GB" sz="1600" b="1" dirty="0">
                <a:effectLst/>
                <a:ea typeface="Times New Roman" panose="02020603050405020304" pitchFamily="18" charset="0"/>
              </a:rPr>
              <a:t>2 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to</a:t>
            </a:r>
            <a:r>
              <a:rPr lang="en-GB" sz="1600" b="1" dirty="0">
                <a:effectLst/>
                <a:ea typeface="Times New Roman" panose="02020603050405020304" pitchFamily="18" charset="0"/>
              </a:rPr>
              <a:t> 4.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 </a:t>
            </a:r>
            <a:endParaRPr lang="pt-P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2DA753E-6483-8F60-7F7A-7C47AAB5D0A1}"/>
              </a:ext>
            </a:extLst>
          </p:cNvPr>
          <p:cNvSpPr txBox="1"/>
          <p:nvPr/>
        </p:nvSpPr>
        <p:spPr>
          <a:xfrm>
            <a:off x="4683071" y="5911730"/>
            <a:ext cx="4079929" cy="495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660" marR="75565" algn="just">
              <a:lnSpc>
                <a:spcPct val="112000"/>
              </a:lnSpc>
              <a:spcBef>
                <a:spcPts val="490"/>
              </a:spcBef>
              <a:spcAft>
                <a:spcPts val="0"/>
              </a:spcAft>
            </a:pPr>
            <a:r>
              <a:rPr lang="en-US" sz="1200" b="1" dirty="0">
                <a:effectLst/>
                <a:ea typeface="Times New Roman" panose="02020603050405020304" pitchFamily="18" charset="0"/>
              </a:rPr>
              <a:t>FIGURE</a:t>
            </a:r>
            <a:r>
              <a:rPr lang="en-US" sz="1200" b="1" spc="215" dirty="0">
                <a:ea typeface="Times New Roman" panose="02020603050405020304" pitchFamily="18" charset="0"/>
              </a:rPr>
              <a:t> </a:t>
            </a:r>
            <a:r>
              <a:rPr lang="en-US" sz="1200" b="1" dirty="0">
                <a:effectLst/>
                <a:ea typeface="Times New Roman" panose="02020603050405020304" pitchFamily="18" charset="0"/>
              </a:rPr>
              <a:t>2</a:t>
            </a:r>
            <a:r>
              <a:rPr lang="en-US" sz="1200" b="1" spc="275" dirty="0">
                <a:ea typeface="Times New Roman" panose="02020603050405020304" pitchFamily="18" charset="0"/>
              </a:rPr>
              <a:t>. 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6,7-dehydroxyroyleanone (DHR </a:t>
            </a:r>
            <a:r>
              <a:rPr lang="en-US" sz="1200" b="1" dirty="0">
                <a:effectLst/>
                <a:ea typeface="Times New Roman" panose="02020603050405020304" pitchFamily="18" charset="0"/>
              </a:rPr>
              <a:t>1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), the major compound of </a:t>
            </a:r>
            <a:r>
              <a:rPr lang="en-US" sz="1200" i="1" dirty="0">
                <a:effectLst/>
                <a:ea typeface="Times New Roman" panose="02020603050405020304" pitchFamily="18" charset="0"/>
              </a:rPr>
              <a:t>P. madagascariensis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EO and acetonic extract.</a:t>
            </a:r>
            <a:endParaRPr lang="pt-PT" sz="12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5" name="Áudio 34">
            <a:extLst>
              <a:ext uri="{FF2B5EF4-FFF2-40B4-BE49-F238E27FC236}">
                <a16:creationId xmlns:a16="http://schemas.microsoft.com/office/drawing/2014/main" id="{F94A4AA1-9DE8-A784-DC9F-8DF18FD7C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65"/>
    </mc:Choice>
    <mc:Fallback xmlns="">
      <p:transition spd="slow" advTm="63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EE1BBF5-D9D8-92A7-E0F7-6A79F12A0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2" b="20982"/>
          <a:stretch/>
        </p:blipFill>
        <p:spPr>
          <a:xfrm>
            <a:off x="6858000" y="5812842"/>
            <a:ext cx="1964016" cy="66415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D29EE80-8FC5-6750-2D39-E274CEFEEE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349" t="36750" r="9128" b="46546"/>
          <a:stretch/>
        </p:blipFill>
        <p:spPr>
          <a:xfrm>
            <a:off x="76200" y="5822740"/>
            <a:ext cx="1905014" cy="62725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FE8BCE0-A986-164C-4559-EE5A3CCA9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822740"/>
            <a:ext cx="2216061" cy="66138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70918F-C0D0-1047-BF86-8E97E2AFE3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5" r="1431" b="8489"/>
          <a:stretch/>
        </p:blipFill>
        <p:spPr>
          <a:xfrm>
            <a:off x="1676400" y="5782480"/>
            <a:ext cx="3147645" cy="9231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71AE6D1-2F0C-BAC8-5BD1-AD2FEAEA84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2" b="20982"/>
          <a:stretch/>
        </p:blipFill>
        <p:spPr>
          <a:xfrm>
            <a:off x="17916025" y="5055993"/>
            <a:ext cx="5080000" cy="1717866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3031B79-029B-AD83-31D2-7A1D7C262025}"/>
              </a:ext>
            </a:extLst>
          </p:cNvPr>
          <p:cNvSpPr txBox="1"/>
          <p:nvPr/>
        </p:nvSpPr>
        <p:spPr>
          <a:xfrm>
            <a:off x="758771" y="1524000"/>
            <a:ext cx="7626458" cy="264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400" dirty="0"/>
              <a:t>This </a:t>
            </a:r>
            <a:r>
              <a:rPr lang="fr-FR" sz="1400" dirty="0" err="1"/>
              <a:t>research</a:t>
            </a:r>
            <a:r>
              <a:rPr lang="fr-FR" sz="1400" dirty="0"/>
              <a:t> </a:t>
            </a:r>
            <a:r>
              <a:rPr lang="fr-FR" sz="1400" dirty="0" err="1"/>
              <a:t>was</a:t>
            </a:r>
            <a:r>
              <a:rPr lang="fr-FR" sz="1400" dirty="0"/>
              <a:t> </a:t>
            </a:r>
            <a:r>
              <a:rPr lang="fr-FR" sz="1400" dirty="0" err="1"/>
              <a:t>funded</a:t>
            </a:r>
            <a:r>
              <a:rPr lang="fr-FR" sz="1400" dirty="0"/>
              <a:t> by </a:t>
            </a:r>
            <a:r>
              <a:rPr lang="fr-FR" sz="1400" dirty="0" err="1"/>
              <a:t>Foundation</a:t>
            </a:r>
            <a:r>
              <a:rPr lang="fr-FR" sz="1400" dirty="0"/>
              <a:t> for Science and </a:t>
            </a:r>
            <a:r>
              <a:rPr lang="fr-FR" sz="1400" dirty="0" err="1"/>
              <a:t>Technology</a:t>
            </a:r>
            <a:r>
              <a:rPr lang="fr-FR" sz="1400" dirty="0"/>
              <a:t> (FCT, Portugal) for </a:t>
            </a:r>
            <a:r>
              <a:rPr lang="fr-FR" sz="1400" dirty="0" err="1"/>
              <a:t>financial</a:t>
            </a:r>
            <a:r>
              <a:rPr lang="fr-FR" sz="1400" dirty="0"/>
              <a:t> support </a:t>
            </a:r>
            <a:r>
              <a:rPr lang="fr-FR" sz="1400" dirty="0" err="1"/>
              <a:t>through</a:t>
            </a:r>
            <a:r>
              <a:rPr lang="fr-FR" sz="1400" dirty="0"/>
              <a:t> national </a:t>
            </a:r>
            <a:r>
              <a:rPr lang="fr-FR" sz="1400" dirty="0" err="1"/>
              <a:t>funds</a:t>
            </a:r>
            <a:r>
              <a:rPr lang="fr-FR" sz="1400" dirty="0"/>
              <a:t> FCT/MCTES (PIDDAC) to CIMO (UIDB/00690/2020 and UIDP/00690/2020), </a:t>
            </a:r>
            <a:r>
              <a:rPr lang="fr-FR" sz="1400" dirty="0" err="1"/>
              <a:t>SusTEC</a:t>
            </a:r>
            <a:r>
              <a:rPr lang="fr-FR" sz="1400" dirty="0"/>
              <a:t> (LA/P/0007/2020), and to the </a:t>
            </a:r>
            <a:r>
              <a:rPr lang="fr-FR" sz="1400" dirty="0" err="1"/>
              <a:t>projects</a:t>
            </a:r>
            <a:r>
              <a:rPr lang="fr-FR" sz="1400" dirty="0"/>
              <a:t> UIDB/04539/2020 and UIDP/04539/2020. </a:t>
            </a:r>
          </a:p>
          <a:p>
            <a:pPr algn="just">
              <a:lnSpc>
                <a:spcPct val="150000"/>
              </a:lnSpc>
            </a:pPr>
            <a:r>
              <a:rPr lang="fr-FR" sz="1400" dirty="0"/>
              <a:t>V.I., and F.M. </a:t>
            </a:r>
            <a:r>
              <a:rPr lang="fr-FR" sz="1400" dirty="0" err="1"/>
              <a:t>would</a:t>
            </a:r>
            <a:r>
              <a:rPr lang="fr-FR" sz="1400" dirty="0"/>
              <a:t> like to </a:t>
            </a:r>
            <a:r>
              <a:rPr lang="fr-FR" sz="1400" dirty="0" err="1"/>
              <a:t>thank</a:t>
            </a:r>
            <a:r>
              <a:rPr lang="fr-FR" sz="1400" dirty="0"/>
              <a:t> FCT for </a:t>
            </a:r>
            <a:r>
              <a:rPr lang="fr-FR" sz="1400" dirty="0" err="1"/>
              <a:t>their</a:t>
            </a:r>
            <a:r>
              <a:rPr lang="fr-FR" sz="1400" dirty="0"/>
              <a:t> PhD </a:t>
            </a:r>
            <a:r>
              <a:rPr lang="fr-FR" sz="1400" dirty="0" err="1"/>
              <a:t>grants</a:t>
            </a:r>
            <a:r>
              <a:rPr lang="fr-FR" sz="1400" dirty="0"/>
              <a:t> (SFRH/BD/137671/2018, and SFRH/BD/146614/2019, </a:t>
            </a:r>
            <a:r>
              <a:rPr lang="fr-FR" sz="1400" dirty="0" err="1"/>
              <a:t>respectively</a:t>
            </a:r>
            <a:r>
              <a:rPr lang="fr-FR" sz="1400" dirty="0"/>
              <a:t>). E.M.D.-M. </a:t>
            </a:r>
            <a:r>
              <a:rPr lang="fr-FR" sz="1400" dirty="0" err="1"/>
              <a:t>gratefully</a:t>
            </a:r>
            <a:r>
              <a:rPr lang="fr-FR" sz="1400" dirty="0"/>
              <a:t> </a:t>
            </a:r>
            <a:r>
              <a:rPr lang="fr-FR" sz="1400" dirty="0" err="1"/>
              <a:t>acknowledges</a:t>
            </a:r>
            <a:r>
              <a:rPr lang="fr-FR" sz="1400" dirty="0"/>
              <a:t> </a:t>
            </a:r>
            <a:r>
              <a:rPr lang="fr-FR" sz="1400" dirty="0" err="1"/>
              <a:t>being</a:t>
            </a:r>
            <a:r>
              <a:rPr lang="fr-FR" sz="1400" dirty="0"/>
              <a:t> the </a:t>
            </a:r>
            <a:r>
              <a:rPr lang="fr-FR" sz="1400" dirty="0" err="1"/>
              <a:t>recipient</a:t>
            </a:r>
            <a:r>
              <a:rPr lang="fr-FR" sz="1400" dirty="0"/>
              <a:t> of a </a:t>
            </a:r>
            <a:r>
              <a:rPr lang="fr-FR" sz="1400" dirty="0" err="1"/>
              <a:t>predoctoral</a:t>
            </a:r>
            <a:r>
              <a:rPr lang="fr-FR" sz="1400" dirty="0"/>
              <a:t> FPU-UAH 2019 </a:t>
            </a:r>
            <a:r>
              <a:rPr lang="fr-FR" sz="1400" dirty="0" err="1"/>
              <a:t>fellowship</a:t>
            </a:r>
            <a:r>
              <a:rPr lang="fr-FR" sz="1400" dirty="0"/>
              <a:t> and for the </a:t>
            </a:r>
            <a:r>
              <a:rPr lang="fr-FR" sz="1400" dirty="0" err="1"/>
              <a:t>grant</a:t>
            </a:r>
            <a:r>
              <a:rPr lang="fr-FR" sz="1400" dirty="0"/>
              <a:t> “</a:t>
            </a:r>
            <a:r>
              <a:rPr lang="fr-FR" sz="1400" dirty="0" err="1"/>
              <a:t>Ayudas</a:t>
            </a:r>
            <a:r>
              <a:rPr lang="fr-FR" sz="1400" dirty="0"/>
              <a:t> a la </a:t>
            </a:r>
            <a:r>
              <a:rPr lang="fr-FR" sz="1400" dirty="0" err="1"/>
              <a:t>Movilidad</a:t>
            </a:r>
            <a:r>
              <a:rPr lang="fr-FR" sz="1400" dirty="0"/>
              <a:t> </a:t>
            </a:r>
            <a:r>
              <a:rPr lang="fr-FR" sz="1400" dirty="0" err="1"/>
              <a:t>del</a:t>
            </a:r>
            <a:r>
              <a:rPr lang="fr-FR" sz="1400" dirty="0"/>
              <a:t> </a:t>
            </a:r>
            <a:r>
              <a:rPr lang="fr-FR" sz="1400" dirty="0" err="1"/>
              <a:t>Personal</a:t>
            </a:r>
            <a:r>
              <a:rPr lang="fr-FR" sz="1400" dirty="0"/>
              <a:t> </a:t>
            </a:r>
            <a:r>
              <a:rPr lang="fr-FR" sz="1400" dirty="0" err="1"/>
              <a:t>Investigador</a:t>
            </a:r>
            <a:r>
              <a:rPr lang="fr-FR" sz="1400" dirty="0"/>
              <a:t> en </a:t>
            </a:r>
            <a:r>
              <a:rPr lang="fr-FR" sz="1400" dirty="0" err="1"/>
              <a:t>Formación</a:t>
            </a:r>
            <a:r>
              <a:rPr lang="fr-FR" sz="1400" dirty="0"/>
              <a:t> 2022” </a:t>
            </a:r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University</a:t>
            </a:r>
            <a:r>
              <a:rPr lang="fr-FR" sz="1400" dirty="0"/>
              <a:t> of Alcalá de Henares (UAH).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244ECB1A-8F5D-1627-2A37-02305A15C59A}"/>
              </a:ext>
            </a:extLst>
          </p:cNvPr>
          <p:cNvSpPr txBox="1"/>
          <p:nvPr/>
        </p:nvSpPr>
        <p:spPr>
          <a:xfrm>
            <a:off x="758771" y="1062335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Acknowledgments</a:t>
            </a:r>
            <a:endParaRPr lang="fr-FR" sz="2400" b="1" dirty="0"/>
          </a:p>
        </p:txBody>
      </p:sp>
      <p:pic>
        <p:nvPicPr>
          <p:cNvPr id="11" name="Imagem 10" descr="Uma imagem com vestuário, pessoa, ar livre, Cara humana&#10;&#10;Descrição gerada automaticamente">
            <a:extLst>
              <a:ext uri="{FF2B5EF4-FFF2-40B4-BE49-F238E27FC236}">
                <a16:creationId xmlns:a16="http://schemas.microsoft.com/office/drawing/2014/main" id="{30B2A530-88B3-DAF9-C1E1-F71740DBB7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6"/>
          <a:stretch/>
        </p:blipFill>
        <p:spPr>
          <a:xfrm>
            <a:off x="4683071" y="4243358"/>
            <a:ext cx="2565400" cy="1423690"/>
          </a:xfrm>
          <a:prstGeom prst="rect">
            <a:avLst/>
          </a:prstGeom>
        </p:spPr>
      </p:pic>
      <p:pic>
        <p:nvPicPr>
          <p:cNvPr id="14" name="Imagem 13" descr="Uma imagem com vestuário, pessoa, ar livre, sorrir&#10;&#10;Descrição gerada automaticamente">
            <a:extLst>
              <a:ext uri="{FF2B5EF4-FFF2-40B4-BE49-F238E27FC236}">
                <a16:creationId xmlns:a16="http://schemas.microsoft.com/office/drawing/2014/main" id="{B36458F9-6E00-2A75-AF09-1D7319A69A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85" b="16638"/>
          <a:stretch/>
        </p:blipFill>
        <p:spPr>
          <a:xfrm>
            <a:off x="1375478" y="4254565"/>
            <a:ext cx="3198126" cy="1412227"/>
          </a:xfrm>
          <a:prstGeom prst="rect">
            <a:avLst/>
          </a:prstGeom>
        </p:spPr>
      </p:pic>
      <p:pic>
        <p:nvPicPr>
          <p:cNvPr id="38" name="Áudio 37">
            <a:extLst>
              <a:ext uri="{FF2B5EF4-FFF2-40B4-BE49-F238E27FC236}">
                <a16:creationId xmlns:a16="http://schemas.microsoft.com/office/drawing/2014/main" id="{4560384D-4A59-E642-3D84-2CCAF477D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8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4"/>
    </mc:Choice>
    <mc:Fallback xmlns="">
      <p:transition spd="slow" advTm="16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1179</Words>
  <Application>Microsoft Macintosh PowerPoint</Application>
  <PresentationFormat>Apresentação no Ecrã (4:3)</PresentationFormat>
  <Paragraphs>70</Paragraphs>
  <Slides>9</Slides>
  <Notes>9</Notes>
  <HiddenSlides>0</HiddenSlides>
  <MMClips>9</MMClips>
  <ScaleCrop>false</ScaleCrop>
  <HeadingPairs>
    <vt:vector size="8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incorporados</vt:lpstr>
      </vt:variant>
      <vt:variant>
        <vt:i4>2</vt:i4>
      </vt:variant>
      <vt:variant>
        <vt:lpstr>Títulos dos diapositivos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Palatino Linotype</vt:lpstr>
      <vt:lpstr>Times New Roman</vt:lpstr>
      <vt:lpstr>Office Theme</vt:lpstr>
      <vt:lpstr>Custom Design</vt:lpstr>
      <vt:lpstr>CS ChemDraw Drawing</vt:lpstr>
      <vt:lpstr>ChemDraw.Document.6.0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Márcia Santos Filipe</cp:lastModifiedBy>
  <cp:revision>139</cp:revision>
  <dcterms:created xsi:type="dcterms:W3CDTF">2015-04-04T09:45:50Z</dcterms:created>
  <dcterms:modified xsi:type="dcterms:W3CDTF">2023-10-17T09:04:00Z</dcterms:modified>
</cp:coreProperties>
</file>