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74" r:id="rId3"/>
    <p:sldId id="267" r:id="rId4"/>
    <p:sldId id="268" r:id="rId5"/>
    <p:sldId id="275" r:id="rId6"/>
    <p:sldId id="269" r:id="rId7"/>
    <p:sldId id="276" r:id="rId8"/>
    <p:sldId id="277" r:id="rId9"/>
    <p:sldId id="270" r:id="rId10"/>
    <p:sldId id="289" r:id="rId11"/>
    <p:sldId id="290" r:id="rId12"/>
    <p:sldId id="278" r:id="rId13"/>
    <p:sldId id="279" r:id="rId14"/>
    <p:sldId id="280" r:id="rId15"/>
    <p:sldId id="281" r:id="rId16"/>
    <p:sldId id="282" r:id="rId17"/>
    <p:sldId id="283" r:id="rId18"/>
    <p:sldId id="284" r:id="rId19"/>
    <p:sldId id="285" r:id="rId20"/>
    <p:sldId id="286" r:id="rId21"/>
    <p:sldId id="287" r:id="rId22"/>
    <p:sldId id="271" r:id="rId23"/>
    <p:sldId id="288" r:id="rId24"/>
    <p:sldId id="272"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3" d="100"/>
          <a:sy n="63" d="100"/>
        </p:scale>
        <p:origin x="13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10/17/2023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17/10/2023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287399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21</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23</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17/10/2023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17/10/2023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17/10/2023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17/10/2023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17/10/2023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17/10/2023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10/17/2023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152400" y="1243786"/>
            <a:ext cx="8991600" cy="4647426"/>
          </a:xfrm>
          <a:prstGeom prst="rect">
            <a:avLst/>
          </a:prstGeom>
          <a:noFill/>
        </p:spPr>
        <p:txBody>
          <a:bodyPr wrap="square" rtlCol="0">
            <a:spAutoFit/>
          </a:bodyPr>
          <a:lstStyle/>
          <a:p>
            <a:pPr algn="ctr"/>
            <a:r>
              <a:rPr lang="en-US" sz="3600" b="1" dirty="0">
                <a:solidFill>
                  <a:schemeClr val="bg1"/>
                </a:solidFill>
              </a:rPr>
              <a:t>Synthesis, Molecular Docking, Antioxidant And Antibacterial Assessment Of Azo Derivatives Of Thymol</a:t>
            </a:r>
          </a:p>
          <a:p>
            <a:pPr algn="ctr"/>
            <a:endParaRPr lang="en-US" b="1" dirty="0"/>
          </a:p>
          <a:p>
            <a:pPr algn="ctr"/>
            <a:endParaRPr lang="en-US" b="1" dirty="0"/>
          </a:p>
          <a:p>
            <a:pPr algn="ctr"/>
            <a:endParaRPr lang="fr-FR" dirty="0"/>
          </a:p>
          <a:p>
            <a:pPr algn="ctr"/>
            <a:endParaRPr lang="it-IT" b="1" dirty="0"/>
          </a:p>
          <a:p>
            <a:pPr algn="ctr"/>
            <a:r>
              <a:rPr lang="it-IT" b="1" dirty="0"/>
              <a:t>Riya Shikha </a:t>
            </a:r>
            <a:r>
              <a:rPr lang="it-IT" b="1" baseline="30000" dirty="0"/>
              <a:t>1</a:t>
            </a:r>
            <a:r>
              <a:rPr lang="it-IT" b="1" dirty="0"/>
              <a:t>, Adity Kumari </a:t>
            </a:r>
            <a:r>
              <a:rPr lang="it-IT" b="1" baseline="30000" dirty="0"/>
              <a:t>2,</a:t>
            </a:r>
            <a:r>
              <a:rPr lang="it-IT" b="1" dirty="0"/>
              <a:t>*</a:t>
            </a:r>
            <a:endParaRPr lang="it-IT" b="1" baseline="30000" dirty="0"/>
          </a:p>
          <a:p>
            <a:endParaRPr lang="it-IT" b="1" baseline="30000" dirty="0"/>
          </a:p>
          <a:p>
            <a:endParaRPr lang="fr-FR" dirty="0"/>
          </a:p>
          <a:p>
            <a:r>
              <a:rPr lang="en-US" baseline="30000" dirty="0"/>
              <a:t>1</a:t>
            </a:r>
            <a:r>
              <a:rPr lang="en-US" dirty="0"/>
              <a:t> Banasthali Vidyapeeth, Rajasthan </a:t>
            </a:r>
            <a:endParaRPr lang="fr-FR" dirty="0"/>
          </a:p>
          <a:p>
            <a:r>
              <a:rPr lang="en-US" baseline="30000" dirty="0"/>
              <a:t>2</a:t>
            </a:r>
            <a:r>
              <a:rPr lang="en-US" dirty="0"/>
              <a:t> Xavier University, Bhubaneswar </a:t>
            </a:r>
          </a:p>
          <a:p>
            <a:endParaRPr lang="fr-FR" dirty="0"/>
          </a:p>
          <a:p>
            <a:r>
              <a:rPr lang="en-US" sz="1400" b="1" dirty="0"/>
              <a:t>*</a:t>
            </a:r>
            <a:r>
              <a:rPr lang="en-US" sz="1400" dirty="0"/>
              <a:t> Corresponding author: ur18053xustudent.edu.in</a:t>
            </a:r>
            <a:endParaRPr lang="fr-FR" sz="1400" dirty="0"/>
          </a:p>
        </p:txBody>
      </p:sp>
      <p:pic>
        <p:nvPicPr>
          <p:cNvPr id="3" name="Google Shape;1507;p35">
            <a:extLst>
              <a:ext uri="{FF2B5EF4-FFF2-40B4-BE49-F238E27FC236}">
                <a16:creationId xmlns:a16="http://schemas.microsoft.com/office/drawing/2014/main" id="{CC4EB34C-A829-46E0-19ED-1C10A19E8D5B}"/>
              </a:ext>
            </a:extLst>
          </p:cNvPr>
          <p:cNvPicPr preferRelativeResize="0"/>
          <p:nvPr/>
        </p:nvPicPr>
        <p:blipFill>
          <a:blip r:embed="rId3">
            <a:alphaModFix/>
          </a:blip>
          <a:stretch>
            <a:fillRect/>
          </a:stretch>
        </p:blipFill>
        <p:spPr>
          <a:xfrm>
            <a:off x="76200" y="5983525"/>
            <a:ext cx="838200" cy="838200"/>
          </a:xfrm>
          <a:prstGeom prst="rect">
            <a:avLst/>
          </a:prstGeom>
          <a:noFill/>
          <a:ln>
            <a:noFill/>
          </a:ln>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210494-6CF9-685F-3420-BA41079B7E09}"/>
              </a:ext>
            </a:extLst>
          </p:cNvPr>
          <p:cNvSpPr>
            <a:spLocks noGrp="1"/>
          </p:cNvSpPr>
          <p:nvPr>
            <p:ph type="sldNum" sz="quarter" idx="12"/>
          </p:nvPr>
        </p:nvSpPr>
        <p:spPr/>
        <p:txBody>
          <a:bodyPr/>
          <a:lstStyle/>
          <a:p>
            <a:fld id="{FCAEAE96-855E-42B1-8DE9-9C9E68DE18C5}" type="slidenum">
              <a:rPr lang="fr-FR" smtClean="0"/>
              <a:pPr/>
              <a:t>10</a:t>
            </a:fld>
            <a:endParaRPr lang="fr-FR"/>
          </a:p>
        </p:txBody>
      </p:sp>
      <p:sp>
        <p:nvSpPr>
          <p:cNvPr id="6" name="Rectangle 5">
            <a:extLst>
              <a:ext uri="{FF2B5EF4-FFF2-40B4-BE49-F238E27FC236}">
                <a16:creationId xmlns:a16="http://schemas.microsoft.com/office/drawing/2014/main" id="{09C7C6AF-DA5D-75DD-E93F-C9EA1E0DDADD}"/>
              </a:ext>
            </a:extLst>
          </p:cNvPr>
          <p:cNvSpPr/>
          <p:nvPr/>
        </p:nvSpPr>
        <p:spPr>
          <a:xfrm>
            <a:off x="125730" y="916920"/>
            <a:ext cx="2743200" cy="270321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2430DF-CA3D-6191-2A5A-C1471CC7B706}"/>
              </a:ext>
            </a:extLst>
          </p:cNvPr>
          <p:cNvSpPr/>
          <p:nvPr/>
        </p:nvSpPr>
        <p:spPr>
          <a:xfrm>
            <a:off x="3162300" y="898707"/>
            <a:ext cx="2743200" cy="270321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E8F3BFE-5B51-53DA-B0F5-36D16775C97F}"/>
              </a:ext>
            </a:extLst>
          </p:cNvPr>
          <p:cNvSpPr txBox="1"/>
          <p:nvPr/>
        </p:nvSpPr>
        <p:spPr>
          <a:xfrm>
            <a:off x="3228340" y="2167117"/>
            <a:ext cx="2590800" cy="1477328"/>
          </a:xfrm>
          <a:prstGeom prst="rect">
            <a:avLst/>
          </a:prstGeom>
          <a:noFill/>
        </p:spPr>
        <p:txBody>
          <a:bodyPr wrap="square">
            <a:spAutoFit/>
          </a:bodyPr>
          <a:lstStyle/>
          <a:p>
            <a:pPr algn="just">
              <a:buClr>
                <a:srgbClr val="000000"/>
              </a:buClr>
            </a:pPr>
            <a:r>
              <a:rPr lang="en-US" dirty="0"/>
              <a:t> </a:t>
            </a:r>
            <a:r>
              <a:rPr lang="en-US" sz="1800" kern="1200" dirty="0">
                <a:solidFill>
                  <a:srgbClr val="494848"/>
                </a:solidFill>
                <a:ea typeface="+mn-ea"/>
                <a:cs typeface="Times New Roman" panose="02020603050405020304" pitchFamily="18" charset="0"/>
              </a:rPr>
              <a:t>4-[(E)-(2,6-dichlorophenyl) diazenyl]-5-methyl-2-(propan-2-yl) phenol </a:t>
            </a:r>
            <a:r>
              <a:rPr lang="en-US" sz="1800" b="1" kern="1200" dirty="0">
                <a:solidFill>
                  <a:srgbClr val="494848"/>
                </a:solidFill>
                <a:ea typeface="+mn-ea"/>
                <a:cs typeface="Times New Roman" panose="02020603050405020304" pitchFamily="18" charset="0"/>
              </a:rPr>
              <a:t>(2,6C)</a:t>
            </a:r>
          </a:p>
          <a:p>
            <a:pPr lvl="0" algn="just">
              <a:buClr>
                <a:srgbClr val="000000"/>
              </a:buClr>
              <a:buSzTx/>
              <a:buFont typeface="Arial"/>
              <a:buNone/>
            </a:pPr>
            <a:endParaRPr lang="en-US" sz="1800" b="1" kern="1200" dirty="0">
              <a:solidFill>
                <a:srgbClr val="494848"/>
              </a:solidFill>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77C06F9F-7B1D-E6A3-82B6-9541816A6ED6}"/>
              </a:ext>
            </a:extLst>
          </p:cNvPr>
          <p:cNvSpPr/>
          <p:nvPr/>
        </p:nvSpPr>
        <p:spPr>
          <a:xfrm>
            <a:off x="6151880" y="898707"/>
            <a:ext cx="2654300" cy="270321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7FC44-6075-8322-673D-42967C0E7882}"/>
              </a:ext>
            </a:extLst>
          </p:cNvPr>
          <p:cNvSpPr/>
          <p:nvPr/>
        </p:nvSpPr>
        <p:spPr>
          <a:xfrm>
            <a:off x="3152140" y="3787475"/>
            <a:ext cx="2743200" cy="256887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78D83F4-F80C-37B3-C94F-38B3F6B227BE}"/>
              </a:ext>
            </a:extLst>
          </p:cNvPr>
          <p:cNvSpPr txBox="1"/>
          <p:nvPr/>
        </p:nvSpPr>
        <p:spPr>
          <a:xfrm>
            <a:off x="3162300" y="5091640"/>
            <a:ext cx="2481579" cy="1200329"/>
          </a:xfrm>
          <a:prstGeom prst="rect">
            <a:avLst/>
          </a:prstGeom>
          <a:noFill/>
        </p:spPr>
        <p:txBody>
          <a:bodyPr wrap="square">
            <a:spAutoFit/>
          </a:bodyPr>
          <a:lstStyle/>
          <a:p>
            <a:pPr lvl="0" algn="just"/>
            <a:r>
              <a:rPr lang="en-US" sz="1800" b="0" i="0" u="none" strike="noStrike" kern="1200" cap="none" dirty="0">
                <a:solidFill>
                  <a:srgbClr val="494848"/>
                </a:solidFill>
                <a:ea typeface="+mn-ea"/>
                <a:cs typeface="Times New Roman" panose="02020603050405020304" pitchFamily="18" charset="0"/>
                <a:sym typeface="Arial"/>
              </a:rPr>
              <a:t>4-[(E)-(4-fluorophenyl) diazenyl]-5-methyl-2-(propan-2-yl) phenol </a:t>
            </a:r>
            <a:r>
              <a:rPr lang="en-US" sz="1800" b="1" i="0" u="none" strike="noStrike" kern="1200" cap="none" dirty="0">
                <a:solidFill>
                  <a:srgbClr val="494848"/>
                </a:solidFill>
                <a:ea typeface="+mn-ea"/>
                <a:cs typeface="Times New Roman" panose="02020603050405020304" pitchFamily="18" charset="0"/>
                <a:sym typeface="Arial"/>
              </a:rPr>
              <a:t>(4F)</a:t>
            </a:r>
          </a:p>
        </p:txBody>
      </p:sp>
      <p:pic>
        <p:nvPicPr>
          <p:cNvPr id="3" name="Picture 2">
            <a:extLst>
              <a:ext uri="{FF2B5EF4-FFF2-40B4-BE49-F238E27FC236}">
                <a16:creationId xmlns:a16="http://schemas.microsoft.com/office/drawing/2014/main" id="{13CBCF71-B2C6-04C5-F278-1A34B9CF1013}"/>
              </a:ext>
            </a:extLst>
          </p:cNvPr>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7820" y="1086780"/>
            <a:ext cx="1436772" cy="1111055"/>
          </a:xfrm>
          <a:prstGeom prst="rect">
            <a:avLst/>
          </a:prstGeom>
        </p:spPr>
      </p:pic>
      <p:sp>
        <p:nvSpPr>
          <p:cNvPr id="7" name="TextBox 6">
            <a:extLst>
              <a:ext uri="{FF2B5EF4-FFF2-40B4-BE49-F238E27FC236}">
                <a16:creationId xmlns:a16="http://schemas.microsoft.com/office/drawing/2014/main" id="{151B9957-DA50-28B3-478F-61DB38DA61A6}"/>
              </a:ext>
            </a:extLst>
          </p:cNvPr>
          <p:cNvSpPr txBox="1"/>
          <p:nvPr/>
        </p:nvSpPr>
        <p:spPr>
          <a:xfrm>
            <a:off x="90171" y="2370979"/>
            <a:ext cx="2500629" cy="1200329"/>
          </a:xfrm>
          <a:prstGeom prst="rect">
            <a:avLst/>
          </a:prstGeom>
          <a:noFill/>
        </p:spPr>
        <p:txBody>
          <a:bodyPr wrap="square">
            <a:spAutoFit/>
          </a:bodyPr>
          <a:lstStyle/>
          <a:p>
            <a:pPr lvl="0" algn="just"/>
            <a:r>
              <a:rPr lang="en-US" sz="1800" kern="1200" dirty="0">
                <a:solidFill>
                  <a:srgbClr val="494848"/>
                </a:solidFill>
                <a:ea typeface="+mn-ea"/>
                <a:cs typeface="Times New Roman" panose="02020603050405020304" pitchFamily="18" charset="0"/>
              </a:rPr>
              <a:t>4-[(E)-(2-chlorophenyl) diazenyl]-5-methyl-2-(propan-2-yl) phenol </a:t>
            </a:r>
            <a:r>
              <a:rPr lang="en-US" sz="1800" b="1" kern="1200" dirty="0">
                <a:solidFill>
                  <a:srgbClr val="494848"/>
                </a:solidFill>
                <a:ea typeface="+mn-ea"/>
                <a:cs typeface="Times New Roman" panose="02020603050405020304" pitchFamily="18" charset="0"/>
              </a:rPr>
              <a:t>(2C)</a:t>
            </a:r>
          </a:p>
        </p:txBody>
      </p:sp>
      <p:pic>
        <p:nvPicPr>
          <p:cNvPr id="11" name="Picture 10">
            <a:extLst>
              <a:ext uri="{FF2B5EF4-FFF2-40B4-BE49-F238E27FC236}">
                <a16:creationId xmlns:a16="http://schemas.microsoft.com/office/drawing/2014/main" id="{DD322980-6EAF-0D2B-620F-6394D618D2DE}"/>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8123" y="940482"/>
            <a:ext cx="1589931" cy="1328045"/>
          </a:xfrm>
          <a:prstGeom prst="rect">
            <a:avLst/>
          </a:prstGeom>
        </p:spPr>
      </p:pic>
      <p:pic>
        <p:nvPicPr>
          <p:cNvPr id="15" name="Picture 14">
            <a:extLst>
              <a:ext uri="{FF2B5EF4-FFF2-40B4-BE49-F238E27FC236}">
                <a16:creationId xmlns:a16="http://schemas.microsoft.com/office/drawing/2014/main" id="{F38C0C2C-B70B-0531-1331-C17E53C97F93}"/>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27015" y="955725"/>
            <a:ext cx="1573985" cy="1177299"/>
          </a:xfrm>
          <a:prstGeom prst="rect">
            <a:avLst/>
          </a:prstGeom>
        </p:spPr>
      </p:pic>
      <p:sp>
        <p:nvSpPr>
          <p:cNvPr id="20" name="TextBox 19">
            <a:extLst>
              <a:ext uri="{FF2B5EF4-FFF2-40B4-BE49-F238E27FC236}">
                <a16:creationId xmlns:a16="http://schemas.microsoft.com/office/drawing/2014/main" id="{20289C43-5094-D65F-D30E-4C87E91FCC7B}"/>
              </a:ext>
            </a:extLst>
          </p:cNvPr>
          <p:cNvSpPr txBox="1"/>
          <p:nvPr/>
        </p:nvSpPr>
        <p:spPr>
          <a:xfrm>
            <a:off x="6151880" y="2268527"/>
            <a:ext cx="2458720" cy="1200329"/>
          </a:xfrm>
          <a:prstGeom prst="rect">
            <a:avLst/>
          </a:prstGeom>
          <a:noFill/>
        </p:spPr>
        <p:txBody>
          <a:bodyPr wrap="square">
            <a:spAutoFit/>
          </a:bodyPr>
          <a:lstStyle/>
          <a:p>
            <a:pPr lvl="0" algn="just">
              <a:defRPr/>
            </a:pPr>
            <a:r>
              <a:rPr lang="en-US" sz="1800" kern="1200" dirty="0">
                <a:solidFill>
                  <a:srgbClr val="494848"/>
                </a:solidFill>
                <a:ea typeface="+mn-ea"/>
                <a:cs typeface="Times New Roman" panose="02020603050405020304" pitchFamily="18" charset="0"/>
              </a:rPr>
              <a:t> 4-[(E)-(3-fluorophenyl) diazenyl]-5-methyl-2-(propan-2-yl) phenol </a:t>
            </a:r>
            <a:r>
              <a:rPr lang="en-US" sz="1800" b="1" kern="1200" dirty="0">
                <a:solidFill>
                  <a:srgbClr val="494848"/>
                </a:solidFill>
                <a:ea typeface="+mn-ea"/>
                <a:cs typeface="Times New Roman" panose="02020603050405020304" pitchFamily="18" charset="0"/>
              </a:rPr>
              <a:t>(3F)</a:t>
            </a:r>
          </a:p>
        </p:txBody>
      </p:sp>
      <p:pic>
        <p:nvPicPr>
          <p:cNvPr id="22" name="Picture 21">
            <a:extLst>
              <a:ext uri="{FF2B5EF4-FFF2-40B4-BE49-F238E27FC236}">
                <a16:creationId xmlns:a16="http://schemas.microsoft.com/office/drawing/2014/main" id="{04D23C7F-396C-6D0F-F198-4FC4B93F4FAF}"/>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8122" y="3821564"/>
            <a:ext cx="1589931" cy="1177299"/>
          </a:xfrm>
          <a:prstGeom prst="rect">
            <a:avLst/>
          </a:prstGeom>
        </p:spPr>
      </p:pic>
    </p:spTree>
    <p:extLst>
      <p:ext uri="{BB962C8B-B14F-4D97-AF65-F5344CB8AC3E}">
        <p14:creationId xmlns:p14="http://schemas.microsoft.com/office/powerpoint/2010/main" val="49006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F45144-CA58-E23E-665C-EA2CFF5676B5}"/>
              </a:ext>
            </a:extLst>
          </p:cNvPr>
          <p:cNvSpPr>
            <a:spLocks noGrp="1"/>
          </p:cNvSpPr>
          <p:nvPr>
            <p:ph type="sldNum" sz="quarter" idx="12"/>
          </p:nvPr>
        </p:nvSpPr>
        <p:spPr/>
        <p:txBody>
          <a:bodyPr/>
          <a:lstStyle/>
          <a:p>
            <a:fld id="{FCAEAE96-855E-42B1-8DE9-9C9E68DE18C5}" type="slidenum">
              <a:rPr lang="fr-FR" smtClean="0"/>
              <a:pPr/>
              <a:t>11</a:t>
            </a:fld>
            <a:endParaRPr lang="fr-FR"/>
          </a:p>
        </p:txBody>
      </p:sp>
      <p:graphicFrame>
        <p:nvGraphicFramePr>
          <p:cNvPr id="5" name="Table 4">
            <a:extLst>
              <a:ext uri="{FF2B5EF4-FFF2-40B4-BE49-F238E27FC236}">
                <a16:creationId xmlns:a16="http://schemas.microsoft.com/office/drawing/2014/main" id="{B3D6D250-2839-8173-C44F-843B7ED75AFA}"/>
              </a:ext>
            </a:extLst>
          </p:cNvPr>
          <p:cNvGraphicFramePr>
            <a:graphicFrameLocks noGrp="1"/>
          </p:cNvGraphicFramePr>
          <p:nvPr>
            <p:extLst>
              <p:ext uri="{D42A27DB-BD31-4B8C-83A1-F6EECF244321}">
                <p14:modId xmlns:p14="http://schemas.microsoft.com/office/powerpoint/2010/main" val="362571355"/>
              </p:ext>
            </p:extLst>
          </p:nvPr>
        </p:nvGraphicFramePr>
        <p:xfrm>
          <a:off x="551489" y="1670310"/>
          <a:ext cx="8051735" cy="3833694"/>
        </p:xfrm>
        <a:graphic>
          <a:graphicData uri="http://schemas.openxmlformats.org/drawingml/2006/table">
            <a:tbl>
              <a:tblPr firstRow="1" firstCol="1" bandRow="1">
                <a:tableStyleId>{912C8C85-51F0-491E-9774-3900AFEF0FD7}</a:tableStyleId>
              </a:tblPr>
              <a:tblGrid>
                <a:gridCol w="1599239">
                  <a:extLst>
                    <a:ext uri="{9D8B030D-6E8A-4147-A177-3AD203B41FA5}">
                      <a16:colId xmlns:a16="http://schemas.microsoft.com/office/drawing/2014/main" val="159033300"/>
                    </a:ext>
                  </a:extLst>
                </a:gridCol>
                <a:gridCol w="723057">
                  <a:extLst>
                    <a:ext uri="{9D8B030D-6E8A-4147-A177-3AD203B41FA5}">
                      <a16:colId xmlns:a16="http://schemas.microsoft.com/office/drawing/2014/main" val="4268608512"/>
                    </a:ext>
                  </a:extLst>
                </a:gridCol>
                <a:gridCol w="936215">
                  <a:extLst>
                    <a:ext uri="{9D8B030D-6E8A-4147-A177-3AD203B41FA5}">
                      <a16:colId xmlns:a16="http://schemas.microsoft.com/office/drawing/2014/main" val="2117221564"/>
                    </a:ext>
                  </a:extLst>
                </a:gridCol>
                <a:gridCol w="1256534">
                  <a:extLst>
                    <a:ext uri="{9D8B030D-6E8A-4147-A177-3AD203B41FA5}">
                      <a16:colId xmlns:a16="http://schemas.microsoft.com/office/drawing/2014/main" val="2814639153"/>
                    </a:ext>
                  </a:extLst>
                </a:gridCol>
                <a:gridCol w="1171037">
                  <a:extLst>
                    <a:ext uri="{9D8B030D-6E8A-4147-A177-3AD203B41FA5}">
                      <a16:colId xmlns:a16="http://schemas.microsoft.com/office/drawing/2014/main" val="556051844"/>
                    </a:ext>
                  </a:extLst>
                </a:gridCol>
                <a:gridCol w="927398">
                  <a:extLst>
                    <a:ext uri="{9D8B030D-6E8A-4147-A177-3AD203B41FA5}">
                      <a16:colId xmlns:a16="http://schemas.microsoft.com/office/drawing/2014/main" val="4039435059"/>
                    </a:ext>
                  </a:extLst>
                </a:gridCol>
                <a:gridCol w="1438255">
                  <a:extLst>
                    <a:ext uri="{9D8B030D-6E8A-4147-A177-3AD203B41FA5}">
                      <a16:colId xmlns:a16="http://schemas.microsoft.com/office/drawing/2014/main" val="708149338"/>
                    </a:ext>
                  </a:extLst>
                </a:gridCol>
              </a:tblGrid>
              <a:tr h="765627">
                <a:tc>
                  <a:txBody>
                    <a:bodyPr/>
                    <a:lstStyle/>
                    <a:p>
                      <a:pPr marL="0" marR="0" algn="ctr">
                        <a:lnSpc>
                          <a:spcPct val="115000"/>
                        </a:lnSpc>
                        <a:spcBef>
                          <a:spcPts val="0"/>
                        </a:spcBef>
                        <a:spcAft>
                          <a:spcPts val="0"/>
                        </a:spcAft>
                        <a:tabLst>
                          <a:tab pos="4429125" algn="l"/>
                        </a:tabLst>
                      </a:pPr>
                      <a:r>
                        <a:rPr lang="en-US" sz="1800" b="1" dirty="0">
                          <a:effectLst/>
                          <a:latin typeface="+mj-lt"/>
                        </a:rPr>
                        <a:t>Compound code</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Water</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Acetone</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Chloroform</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DCM</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DMSO</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Ethyl acetate</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3652743"/>
                  </a:ext>
                </a:extLst>
              </a:tr>
              <a:tr h="383740">
                <a:tc>
                  <a:txBody>
                    <a:bodyPr/>
                    <a:lstStyle/>
                    <a:p>
                      <a:pPr marL="0" marR="0" algn="ctr">
                        <a:lnSpc>
                          <a:spcPct val="115000"/>
                        </a:lnSpc>
                        <a:spcBef>
                          <a:spcPts val="0"/>
                        </a:spcBef>
                        <a:spcAft>
                          <a:spcPts val="0"/>
                        </a:spcAft>
                        <a:tabLst>
                          <a:tab pos="4429125" algn="l"/>
                        </a:tabLst>
                      </a:pPr>
                      <a:r>
                        <a:rPr lang="en-US" sz="1800" dirty="0">
                          <a:effectLst/>
                        </a:rPr>
                        <a:t>3A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1932708"/>
                  </a:ext>
                </a:extLst>
              </a:tr>
              <a:tr h="360567">
                <a:tc>
                  <a:txBody>
                    <a:bodyPr/>
                    <a:lstStyle/>
                    <a:p>
                      <a:pPr marL="0" marR="0" algn="ctr">
                        <a:lnSpc>
                          <a:spcPct val="115000"/>
                        </a:lnSpc>
                        <a:spcBef>
                          <a:spcPts val="0"/>
                        </a:spcBef>
                        <a:spcAft>
                          <a:spcPts val="0"/>
                        </a:spcAft>
                        <a:tabLst>
                          <a:tab pos="4429125" algn="l"/>
                        </a:tabLst>
                      </a:pPr>
                      <a:r>
                        <a:rPr lang="en-US" sz="1800" dirty="0">
                          <a:effectLst/>
                        </a:rPr>
                        <a:t>8A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640496"/>
                  </a:ext>
                </a:extLst>
              </a:tr>
              <a:tr h="383740">
                <a:tc>
                  <a:txBody>
                    <a:bodyPr/>
                    <a:lstStyle/>
                    <a:p>
                      <a:pPr marL="0" marR="0" algn="ctr">
                        <a:lnSpc>
                          <a:spcPct val="115000"/>
                        </a:lnSpc>
                        <a:spcBef>
                          <a:spcPts val="0"/>
                        </a:spcBef>
                        <a:spcAft>
                          <a:spcPts val="0"/>
                        </a:spcAft>
                        <a:tabLst>
                          <a:tab pos="4429125" algn="l"/>
                        </a:tabLst>
                      </a:pPr>
                      <a:r>
                        <a:rPr lang="en-US" sz="1800" dirty="0">
                          <a:effectLst/>
                        </a:rPr>
                        <a:t>3B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345340"/>
                  </a:ext>
                </a:extLst>
              </a:tr>
              <a:tr h="383740">
                <a:tc>
                  <a:txBody>
                    <a:bodyPr/>
                    <a:lstStyle/>
                    <a:p>
                      <a:pPr marL="0" marR="0" algn="ctr">
                        <a:lnSpc>
                          <a:spcPct val="115000"/>
                        </a:lnSpc>
                        <a:spcBef>
                          <a:spcPts val="0"/>
                        </a:spcBef>
                        <a:spcAft>
                          <a:spcPts val="0"/>
                        </a:spcAft>
                        <a:tabLst>
                          <a:tab pos="4429125" algn="l"/>
                        </a:tabLst>
                      </a:pPr>
                      <a:r>
                        <a:rPr lang="en-US" sz="1800" dirty="0">
                          <a:effectLst/>
                        </a:rPr>
                        <a:t>4B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0252167"/>
                  </a:ext>
                </a:extLst>
              </a:tr>
              <a:tr h="383740">
                <a:tc>
                  <a:txBody>
                    <a:bodyPr/>
                    <a:lstStyle/>
                    <a:p>
                      <a:pPr marL="0" marR="0" algn="ctr">
                        <a:lnSpc>
                          <a:spcPct val="115000"/>
                        </a:lnSpc>
                        <a:spcBef>
                          <a:spcPts val="0"/>
                        </a:spcBef>
                        <a:spcAft>
                          <a:spcPts val="0"/>
                        </a:spcAft>
                        <a:tabLst>
                          <a:tab pos="4429125" algn="l"/>
                        </a:tabLst>
                      </a:pPr>
                      <a:r>
                        <a:rPr lang="en-US" sz="1800" dirty="0">
                          <a:effectLst/>
                        </a:rPr>
                        <a:t>2C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399788"/>
                  </a:ext>
                </a:extLst>
              </a:tr>
              <a:tr h="383740">
                <a:tc>
                  <a:txBody>
                    <a:bodyPr/>
                    <a:lstStyle/>
                    <a:p>
                      <a:pPr marL="0" marR="0" algn="ctr">
                        <a:lnSpc>
                          <a:spcPct val="115000"/>
                        </a:lnSpc>
                        <a:spcBef>
                          <a:spcPts val="0"/>
                        </a:spcBef>
                        <a:spcAft>
                          <a:spcPts val="0"/>
                        </a:spcAft>
                        <a:tabLst>
                          <a:tab pos="4429125" algn="l"/>
                        </a:tabLst>
                      </a:pPr>
                      <a:r>
                        <a:rPr lang="en-US" sz="1800" dirty="0">
                          <a:effectLst/>
                        </a:rPr>
                        <a:t>2,6C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981871"/>
                  </a:ext>
                </a:extLst>
              </a:tr>
              <a:tr h="383740">
                <a:tc>
                  <a:txBody>
                    <a:bodyPr/>
                    <a:lstStyle/>
                    <a:p>
                      <a:pPr marL="0" marR="0" algn="ctr">
                        <a:lnSpc>
                          <a:spcPct val="115000"/>
                        </a:lnSpc>
                        <a:spcBef>
                          <a:spcPts val="0"/>
                        </a:spcBef>
                        <a:spcAft>
                          <a:spcPts val="0"/>
                        </a:spcAft>
                        <a:tabLst>
                          <a:tab pos="4429125" algn="l"/>
                        </a:tabLst>
                      </a:pPr>
                      <a:r>
                        <a:rPr lang="en-US" sz="1800" dirty="0">
                          <a:effectLst/>
                        </a:rPr>
                        <a:t>3F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8204620"/>
                  </a:ext>
                </a:extLst>
              </a:tr>
              <a:tr h="405060">
                <a:tc>
                  <a:txBody>
                    <a:bodyPr/>
                    <a:lstStyle/>
                    <a:p>
                      <a:pPr marL="0" marR="0" algn="ctr">
                        <a:lnSpc>
                          <a:spcPct val="115000"/>
                        </a:lnSpc>
                        <a:spcBef>
                          <a:spcPts val="0"/>
                        </a:spcBef>
                        <a:spcAft>
                          <a:spcPts val="0"/>
                        </a:spcAft>
                        <a:tabLst>
                          <a:tab pos="4429125" algn="l"/>
                        </a:tabLst>
                      </a:pPr>
                      <a:r>
                        <a:rPr lang="en-US" sz="1800" dirty="0">
                          <a:effectLst/>
                        </a:rPr>
                        <a:t>4F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6403771"/>
                  </a:ext>
                </a:extLst>
              </a:tr>
            </a:tbl>
          </a:graphicData>
        </a:graphic>
      </p:graphicFrame>
      <p:sp>
        <p:nvSpPr>
          <p:cNvPr id="6" name="TextBox 5">
            <a:extLst>
              <a:ext uri="{FF2B5EF4-FFF2-40B4-BE49-F238E27FC236}">
                <a16:creationId xmlns:a16="http://schemas.microsoft.com/office/drawing/2014/main" id="{1FD8C0F8-091E-227B-83CA-3825A18C57E2}"/>
              </a:ext>
            </a:extLst>
          </p:cNvPr>
          <p:cNvSpPr txBox="1"/>
          <p:nvPr/>
        </p:nvSpPr>
        <p:spPr>
          <a:xfrm>
            <a:off x="551489" y="1307068"/>
            <a:ext cx="8238837" cy="369332"/>
          </a:xfrm>
          <a:prstGeom prst="rect">
            <a:avLst/>
          </a:prstGeom>
          <a:noFill/>
        </p:spPr>
        <p:txBody>
          <a:bodyPr wrap="square" rtlCol="0">
            <a:spAutoFit/>
          </a:bodyPr>
          <a:lstStyle/>
          <a:p>
            <a:r>
              <a:rPr lang="en-US" dirty="0">
                <a:cs typeface="Times New Roman" panose="02020603050405020304" pitchFamily="18" charset="0"/>
              </a:rPr>
              <a:t>Table 2: Solubility data of azo derivatives of thymol</a:t>
            </a:r>
          </a:p>
        </p:txBody>
      </p:sp>
      <p:sp>
        <p:nvSpPr>
          <p:cNvPr id="7" name="Rectangle 6">
            <a:extLst>
              <a:ext uri="{FF2B5EF4-FFF2-40B4-BE49-F238E27FC236}">
                <a16:creationId xmlns:a16="http://schemas.microsoft.com/office/drawing/2014/main" id="{B8791D65-4797-53E9-F73E-DE811CEC695D}"/>
              </a:ext>
            </a:extLst>
          </p:cNvPr>
          <p:cNvSpPr/>
          <p:nvPr/>
        </p:nvSpPr>
        <p:spPr>
          <a:xfrm>
            <a:off x="990600" y="5735790"/>
            <a:ext cx="7480737" cy="369332"/>
          </a:xfrm>
          <a:prstGeom prst="rect">
            <a:avLst/>
          </a:prstGeom>
        </p:spPr>
        <p:txBody>
          <a:bodyPr wrap="square">
            <a:spAutoFit/>
          </a:bodyPr>
          <a:lstStyle/>
          <a:p>
            <a:pPr algn="ctr"/>
            <a:r>
              <a:rPr lang="en-US" dirty="0">
                <a:cs typeface="Times New Roman" panose="02020603050405020304" pitchFamily="18" charset="0"/>
              </a:rPr>
              <a:t>+++ = freely soluble, ++ =Soluble, + = slightly soluble, - = Insoluble</a:t>
            </a:r>
          </a:p>
        </p:txBody>
      </p:sp>
    </p:spTree>
    <p:extLst>
      <p:ext uri="{BB962C8B-B14F-4D97-AF65-F5344CB8AC3E}">
        <p14:creationId xmlns:p14="http://schemas.microsoft.com/office/powerpoint/2010/main" val="414666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8FE6BC-EECE-6F42-330D-5A9BFCF18B9C}"/>
              </a:ext>
            </a:extLst>
          </p:cNvPr>
          <p:cNvSpPr>
            <a:spLocks noGrp="1"/>
          </p:cNvSpPr>
          <p:nvPr>
            <p:ph type="sldNum" sz="quarter" idx="12"/>
          </p:nvPr>
        </p:nvSpPr>
        <p:spPr/>
        <p:txBody>
          <a:bodyPr/>
          <a:lstStyle/>
          <a:p>
            <a:fld id="{FCAEAE96-855E-42B1-8DE9-9C9E68DE18C5}" type="slidenum">
              <a:rPr lang="fr-FR" smtClean="0"/>
              <a:pPr/>
              <a:t>12</a:t>
            </a:fld>
            <a:endParaRPr lang="fr-FR"/>
          </a:p>
        </p:txBody>
      </p:sp>
      <p:graphicFrame>
        <p:nvGraphicFramePr>
          <p:cNvPr id="5" name="Table 4">
            <a:extLst>
              <a:ext uri="{FF2B5EF4-FFF2-40B4-BE49-F238E27FC236}">
                <a16:creationId xmlns:a16="http://schemas.microsoft.com/office/drawing/2014/main" id="{ED9BEDBC-95CE-D445-991A-E6E63294D643}"/>
              </a:ext>
            </a:extLst>
          </p:cNvPr>
          <p:cNvGraphicFramePr>
            <a:graphicFrameLocks noGrp="1"/>
          </p:cNvGraphicFramePr>
          <p:nvPr>
            <p:extLst>
              <p:ext uri="{D42A27DB-BD31-4B8C-83A1-F6EECF244321}">
                <p14:modId xmlns:p14="http://schemas.microsoft.com/office/powerpoint/2010/main" val="2645942336"/>
              </p:ext>
            </p:extLst>
          </p:nvPr>
        </p:nvGraphicFramePr>
        <p:xfrm>
          <a:off x="457200" y="1752600"/>
          <a:ext cx="8351546" cy="4267551"/>
        </p:xfrm>
        <a:graphic>
          <a:graphicData uri="http://schemas.openxmlformats.org/drawingml/2006/table">
            <a:tbl>
              <a:tblPr firstRow="1" firstCol="1" bandRow="1">
                <a:tableStyleId>{912C8C85-51F0-491E-9774-3900AFEF0FD7}</a:tableStyleId>
              </a:tblPr>
              <a:tblGrid>
                <a:gridCol w="1149367">
                  <a:extLst>
                    <a:ext uri="{9D8B030D-6E8A-4147-A177-3AD203B41FA5}">
                      <a16:colId xmlns:a16="http://schemas.microsoft.com/office/drawing/2014/main" val="159033300"/>
                    </a:ext>
                  </a:extLst>
                </a:gridCol>
                <a:gridCol w="1043453">
                  <a:extLst>
                    <a:ext uri="{9D8B030D-6E8A-4147-A177-3AD203B41FA5}">
                      <a16:colId xmlns:a16="http://schemas.microsoft.com/office/drawing/2014/main" val="4268608512"/>
                    </a:ext>
                  </a:extLst>
                </a:gridCol>
                <a:gridCol w="933616">
                  <a:extLst>
                    <a:ext uri="{9D8B030D-6E8A-4147-A177-3AD203B41FA5}">
                      <a16:colId xmlns:a16="http://schemas.microsoft.com/office/drawing/2014/main" val="2117221564"/>
                    </a:ext>
                  </a:extLst>
                </a:gridCol>
                <a:gridCol w="1490647">
                  <a:extLst>
                    <a:ext uri="{9D8B030D-6E8A-4147-A177-3AD203B41FA5}">
                      <a16:colId xmlns:a16="http://schemas.microsoft.com/office/drawing/2014/main" val="2814639153"/>
                    </a:ext>
                  </a:extLst>
                </a:gridCol>
                <a:gridCol w="1153289">
                  <a:extLst>
                    <a:ext uri="{9D8B030D-6E8A-4147-A177-3AD203B41FA5}">
                      <a16:colId xmlns:a16="http://schemas.microsoft.com/office/drawing/2014/main" val="556051844"/>
                    </a:ext>
                  </a:extLst>
                </a:gridCol>
                <a:gridCol w="1514185">
                  <a:extLst>
                    <a:ext uri="{9D8B030D-6E8A-4147-A177-3AD203B41FA5}">
                      <a16:colId xmlns:a16="http://schemas.microsoft.com/office/drawing/2014/main" val="4039435059"/>
                    </a:ext>
                  </a:extLst>
                </a:gridCol>
                <a:gridCol w="1066989">
                  <a:extLst>
                    <a:ext uri="{9D8B030D-6E8A-4147-A177-3AD203B41FA5}">
                      <a16:colId xmlns:a16="http://schemas.microsoft.com/office/drawing/2014/main" val="708149338"/>
                    </a:ext>
                  </a:extLst>
                </a:gridCol>
              </a:tblGrid>
              <a:tr h="1223506">
                <a:tc>
                  <a:txBody>
                    <a:bodyPr/>
                    <a:lstStyle/>
                    <a:p>
                      <a:pPr marL="0" marR="0" algn="ctr" defTabSz="914400" rtl="0" eaLnBrk="1" latinLnBrk="0" hangingPunct="1">
                        <a:lnSpc>
                          <a:spcPct val="115000"/>
                        </a:lnSpc>
                        <a:spcBef>
                          <a:spcPts val="0"/>
                        </a:spcBef>
                        <a:spcAft>
                          <a:spcPts val="0"/>
                        </a:spcAft>
                        <a:tabLst>
                          <a:tab pos="4429125" algn="l"/>
                        </a:tabLst>
                      </a:pPr>
                      <a:r>
                        <a:rPr lang="en-US" sz="1800" b="1" kern="1200" dirty="0">
                          <a:solidFill>
                            <a:schemeClr val="bg1"/>
                          </a:solidFill>
                          <a:effectLst/>
                          <a:latin typeface="+mj-lt"/>
                          <a:ea typeface="+mn-ea"/>
                          <a:cs typeface="+mn-cs"/>
                        </a:rPr>
                        <a:t>Compound code</a:t>
                      </a:r>
                    </a:p>
                  </a:txBody>
                  <a:tcPr marL="68580" marR="68580" marT="0" marB="0"/>
                </a:tc>
                <a:tc>
                  <a:txBody>
                    <a:bodyPr/>
                    <a:lstStyle/>
                    <a:p>
                      <a:pPr marL="0" marR="0" algn="ctr" defTabSz="914400" rtl="0" eaLnBrk="1" latinLnBrk="0" hangingPunct="1">
                        <a:lnSpc>
                          <a:spcPct val="115000"/>
                        </a:lnSpc>
                        <a:spcBef>
                          <a:spcPts val="0"/>
                        </a:spcBef>
                        <a:spcAft>
                          <a:spcPts val="0"/>
                        </a:spcAft>
                        <a:buClr>
                          <a:srgbClr val="000000"/>
                        </a:buClr>
                        <a:buFont typeface="Arial"/>
                        <a:tabLst>
                          <a:tab pos="4429125" algn="l"/>
                        </a:tabLst>
                      </a:pPr>
                      <a:r>
                        <a:rPr lang="en-US" sz="1800" b="1" kern="1200" dirty="0">
                          <a:solidFill>
                            <a:schemeClr val="bg1"/>
                          </a:solidFill>
                          <a:effectLst/>
                          <a:latin typeface="+mj-lt"/>
                          <a:ea typeface="+mn-ea"/>
                          <a:cs typeface="+mn-cs"/>
                          <a:sym typeface="Arial"/>
                        </a:rPr>
                        <a:t>Molecular weight</a:t>
                      </a:r>
                    </a:p>
                  </a:txBody>
                  <a:tcPr marL="68580" marR="68580" marT="0" marB="0"/>
                </a:tc>
                <a:tc>
                  <a:txBody>
                    <a:bodyPr/>
                    <a:lstStyle/>
                    <a:p>
                      <a:pPr marL="0" marR="0" algn="ctr" defTabSz="914400" rtl="0" eaLnBrk="1" latinLnBrk="0" hangingPunct="1">
                        <a:lnSpc>
                          <a:spcPct val="115000"/>
                        </a:lnSpc>
                        <a:spcBef>
                          <a:spcPts val="0"/>
                        </a:spcBef>
                        <a:spcAft>
                          <a:spcPts val="0"/>
                        </a:spcAft>
                        <a:buClr>
                          <a:srgbClr val="000000"/>
                        </a:buClr>
                        <a:buFont typeface="Arial"/>
                        <a:tabLst>
                          <a:tab pos="4429125" algn="l"/>
                        </a:tabLst>
                      </a:pPr>
                      <a:r>
                        <a:rPr lang="en-US" sz="1800" b="1" kern="1200" dirty="0">
                          <a:solidFill>
                            <a:schemeClr val="bg1"/>
                          </a:solidFill>
                          <a:effectLst/>
                          <a:latin typeface="+mj-lt"/>
                          <a:ea typeface="+mn-ea"/>
                          <a:cs typeface="+mn-cs"/>
                          <a:sym typeface="Arial"/>
                        </a:rPr>
                        <a:t>No. of hydrogen bond</a:t>
                      </a:r>
                    </a:p>
                  </a:txBody>
                  <a:tcPr marL="68580" marR="68580" marT="0" marB="0"/>
                </a:tc>
                <a:tc>
                  <a:txBody>
                    <a:bodyPr/>
                    <a:lstStyle/>
                    <a:p>
                      <a:pPr marL="0" marR="0" algn="ctr" defTabSz="914400" rtl="0" eaLnBrk="1" latinLnBrk="0" hangingPunct="1">
                        <a:lnSpc>
                          <a:spcPct val="115000"/>
                        </a:lnSpc>
                        <a:spcBef>
                          <a:spcPts val="0"/>
                        </a:spcBef>
                        <a:spcAft>
                          <a:spcPts val="0"/>
                        </a:spcAft>
                        <a:buClr>
                          <a:srgbClr val="000000"/>
                        </a:buClr>
                        <a:buFont typeface="Arial"/>
                        <a:tabLst>
                          <a:tab pos="4429125" algn="l"/>
                        </a:tabLst>
                      </a:pPr>
                      <a:r>
                        <a:rPr lang="en-US" sz="1800" b="1" kern="1200" dirty="0">
                          <a:solidFill>
                            <a:schemeClr val="bg1"/>
                          </a:solidFill>
                          <a:effectLst/>
                          <a:latin typeface="+mj-lt"/>
                          <a:ea typeface="+mn-ea"/>
                          <a:cs typeface="+mn-cs"/>
                          <a:sym typeface="Arial"/>
                        </a:rPr>
                        <a:t>No. of hydrogen bond acceptor</a:t>
                      </a:r>
                    </a:p>
                  </a:txBody>
                  <a:tcPr marL="68580" marR="68580" marT="0" marB="0"/>
                </a:tc>
                <a:tc>
                  <a:txBody>
                    <a:bodyPr/>
                    <a:lstStyle/>
                    <a:p>
                      <a:pPr marL="0" marR="0" algn="ctr" defTabSz="914400" rtl="0" eaLnBrk="1" latinLnBrk="0" hangingPunct="1">
                        <a:lnSpc>
                          <a:spcPct val="115000"/>
                        </a:lnSpc>
                        <a:spcBef>
                          <a:spcPts val="0"/>
                        </a:spcBef>
                        <a:spcAft>
                          <a:spcPts val="0"/>
                        </a:spcAft>
                        <a:buClr>
                          <a:srgbClr val="000000"/>
                        </a:buClr>
                        <a:buFont typeface="Arial"/>
                        <a:tabLst>
                          <a:tab pos="4429125" algn="l"/>
                        </a:tabLst>
                      </a:pPr>
                      <a:r>
                        <a:rPr lang="en-US" sz="1800" b="1" kern="1200" dirty="0">
                          <a:solidFill>
                            <a:schemeClr val="bg1"/>
                          </a:solidFill>
                          <a:effectLst/>
                          <a:latin typeface="+mj-lt"/>
                          <a:ea typeface="+mn-ea"/>
                          <a:cs typeface="+mn-cs"/>
                          <a:sym typeface="Arial"/>
                        </a:rPr>
                        <a:t>TPSA (Aͦ)</a:t>
                      </a:r>
                    </a:p>
                  </a:txBody>
                  <a:tcPr marL="68580" marR="68580" marT="0" marB="0"/>
                </a:tc>
                <a:tc>
                  <a:txBody>
                    <a:bodyPr/>
                    <a:lstStyle/>
                    <a:p>
                      <a:pPr marL="0" marR="0" algn="ctr" defTabSz="914400" rtl="0" eaLnBrk="1" latinLnBrk="0" hangingPunct="1">
                        <a:lnSpc>
                          <a:spcPct val="115000"/>
                        </a:lnSpc>
                        <a:spcBef>
                          <a:spcPts val="0"/>
                        </a:spcBef>
                        <a:spcAft>
                          <a:spcPts val="0"/>
                        </a:spcAft>
                        <a:buClr>
                          <a:srgbClr val="000000"/>
                        </a:buClr>
                        <a:buFont typeface="Arial"/>
                        <a:tabLst>
                          <a:tab pos="4429125" algn="l"/>
                        </a:tabLst>
                      </a:pPr>
                      <a:r>
                        <a:rPr lang="en-US" sz="1800" b="1" kern="1200" dirty="0">
                          <a:solidFill>
                            <a:schemeClr val="bg1"/>
                          </a:solidFill>
                          <a:effectLst/>
                          <a:latin typeface="+mj-lt"/>
                          <a:ea typeface="+mn-ea"/>
                          <a:cs typeface="+mn-cs"/>
                          <a:sym typeface="Arial"/>
                        </a:rPr>
                        <a:t>No. of rotable bond</a:t>
                      </a:r>
                    </a:p>
                  </a:txBody>
                  <a:tcPr marL="68580" marR="68580" marT="0" marB="0"/>
                </a:tc>
                <a:tc>
                  <a:txBody>
                    <a:bodyPr/>
                    <a:lstStyle/>
                    <a:p>
                      <a:pPr marL="0" marR="0" algn="ctr" defTabSz="914400" rtl="0" eaLnBrk="1" latinLnBrk="0" hangingPunct="1">
                        <a:lnSpc>
                          <a:spcPct val="115000"/>
                        </a:lnSpc>
                        <a:spcBef>
                          <a:spcPts val="0"/>
                        </a:spcBef>
                        <a:spcAft>
                          <a:spcPts val="0"/>
                        </a:spcAft>
                        <a:buClr>
                          <a:srgbClr val="000000"/>
                        </a:buClr>
                        <a:buFont typeface="Arial"/>
                        <a:tabLst>
                          <a:tab pos="4429125" algn="l"/>
                        </a:tabLst>
                      </a:pPr>
                      <a:r>
                        <a:rPr lang="en-US" sz="1800" b="1" kern="1200" dirty="0">
                          <a:solidFill>
                            <a:schemeClr val="bg1"/>
                          </a:solidFill>
                          <a:effectLst/>
                          <a:latin typeface="+mj-lt"/>
                          <a:ea typeface="+mn-ea"/>
                          <a:cs typeface="+mn-cs"/>
                          <a:sym typeface="Arial"/>
                        </a:rPr>
                        <a:t>Log P</a:t>
                      </a:r>
                    </a:p>
                  </a:txBody>
                  <a:tcPr marL="68580" marR="68580" marT="0" marB="0"/>
                </a:tc>
                <a:extLst>
                  <a:ext uri="{0D108BD9-81ED-4DB2-BD59-A6C34878D82A}">
                    <a16:rowId xmlns:a16="http://schemas.microsoft.com/office/drawing/2014/main" val="903652743"/>
                  </a:ext>
                </a:extLst>
              </a:tr>
              <a:tr h="378256">
                <a:tc>
                  <a:txBody>
                    <a:bodyPr/>
                    <a:lstStyle/>
                    <a:p>
                      <a:pPr marL="0" marR="0" algn="ctr">
                        <a:lnSpc>
                          <a:spcPct val="115000"/>
                        </a:lnSpc>
                        <a:spcBef>
                          <a:spcPts val="0"/>
                        </a:spcBef>
                        <a:spcAft>
                          <a:spcPts val="0"/>
                        </a:spcAft>
                        <a:tabLst>
                          <a:tab pos="4429125" algn="l"/>
                        </a:tabLst>
                      </a:pPr>
                      <a:r>
                        <a:rPr lang="en-US" sz="1800" dirty="0">
                          <a:effectLst/>
                        </a:rPr>
                        <a:t>3A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305.37</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57.84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3.34</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11932708"/>
                  </a:ext>
                </a:extLst>
              </a:tr>
              <a:tr h="355414">
                <a:tc>
                  <a:txBody>
                    <a:bodyPr/>
                    <a:lstStyle/>
                    <a:p>
                      <a:pPr marL="0" marR="0" algn="ctr">
                        <a:lnSpc>
                          <a:spcPct val="115000"/>
                        </a:lnSpc>
                        <a:spcBef>
                          <a:spcPts val="0"/>
                        </a:spcBef>
                        <a:spcAft>
                          <a:spcPts val="0"/>
                        </a:spcAft>
                        <a:tabLst>
                          <a:tab pos="4429125" algn="l"/>
                        </a:tabLst>
                      </a:pPr>
                      <a:r>
                        <a:rPr lang="en-US" sz="1800" dirty="0">
                          <a:effectLst/>
                        </a:rPr>
                        <a:t>8A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305.37</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57.84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3.34</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56640496"/>
                  </a:ext>
                </a:extLst>
              </a:tr>
              <a:tr h="378256">
                <a:tc>
                  <a:txBody>
                    <a:bodyPr/>
                    <a:lstStyle/>
                    <a:p>
                      <a:pPr marL="0" marR="0" algn="ctr">
                        <a:lnSpc>
                          <a:spcPct val="115000"/>
                        </a:lnSpc>
                        <a:spcBef>
                          <a:spcPts val="0"/>
                        </a:spcBef>
                        <a:spcAft>
                          <a:spcPts val="0"/>
                        </a:spcAft>
                        <a:tabLst>
                          <a:tab pos="4429125" algn="l"/>
                        </a:tabLst>
                      </a:pPr>
                      <a:r>
                        <a:rPr lang="en-US" sz="1800" dirty="0">
                          <a:effectLst/>
                        </a:rPr>
                        <a:t>3B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333.22</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1</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44.95</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3.63</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24345340"/>
                  </a:ext>
                </a:extLst>
              </a:tr>
              <a:tr h="378256">
                <a:tc>
                  <a:txBody>
                    <a:bodyPr/>
                    <a:lstStyle/>
                    <a:p>
                      <a:pPr marL="0" marR="0" algn="ctr">
                        <a:lnSpc>
                          <a:spcPct val="115000"/>
                        </a:lnSpc>
                        <a:spcBef>
                          <a:spcPts val="0"/>
                        </a:spcBef>
                        <a:spcAft>
                          <a:spcPts val="0"/>
                        </a:spcAft>
                        <a:tabLst>
                          <a:tab pos="4429125" algn="l"/>
                        </a:tabLst>
                      </a:pPr>
                      <a:r>
                        <a:rPr lang="en-US" sz="1800" dirty="0">
                          <a:effectLst/>
                        </a:rPr>
                        <a:t>4B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333.22</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44.95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3.93</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50252167"/>
                  </a:ext>
                </a:extLst>
              </a:tr>
              <a:tr h="378256">
                <a:tc>
                  <a:txBody>
                    <a:bodyPr/>
                    <a:lstStyle/>
                    <a:p>
                      <a:pPr marL="0" marR="0" algn="ctr">
                        <a:lnSpc>
                          <a:spcPct val="115000"/>
                        </a:lnSpc>
                        <a:spcBef>
                          <a:spcPts val="0"/>
                        </a:spcBef>
                        <a:spcAft>
                          <a:spcPts val="0"/>
                        </a:spcAft>
                        <a:tabLst>
                          <a:tab pos="4429125" algn="l"/>
                        </a:tabLst>
                      </a:pPr>
                      <a:r>
                        <a:rPr lang="en-US" sz="1800">
                          <a:effectLst/>
                        </a:rPr>
                        <a:t>2C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288.10</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44.95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3.41</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39399788"/>
                  </a:ext>
                </a:extLst>
              </a:tr>
              <a:tr h="378256">
                <a:tc>
                  <a:txBody>
                    <a:bodyPr/>
                    <a:lstStyle/>
                    <a:p>
                      <a:pPr marL="0" marR="0" algn="ctr">
                        <a:lnSpc>
                          <a:spcPct val="115000"/>
                        </a:lnSpc>
                        <a:spcBef>
                          <a:spcPts val="0"/>
                        </a:spcBef>
                        <a:spcAft>
                          <a:spcPts val="0"/>
                        </a:spcAft>
                        <a:tabLst>
                          <a:tab pos="4429125" algn="l"/>
                        </a:tabLst>
                      </a:pPr>
                      <a:r>
                        <a:rPr lang="en-US" sz="1800">
                          <a:effectLst/>
                        </a:rPr>
                        <a:t>2,6C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322.06</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88.65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3.47</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85981871"/>
                  </a:ext>
                </a:extLst>
              </a:tr>
              <a:tr h="378256">
                <a:tc>
                  <a:txBody>
                    <a:bodyPr/>
                    <a:lstStyle/>
                    <a:p>
                      <a:pPr marL="0" marR="0" algn="ctr">
                        <a:lnSpc>
                          <a:spcPct val="115000"/>
                        </a:lnSpc>
                        <a:spcBef>
                          <a:spcPts val="0"/>
                        </a:spcBef>
                        <a:spcAft>
                          <a:spcPts val="0"/>
                        </a:spcAft>
                        <a:tabLst>
                          <a:tab pos="4429125" algn="l"/>
                        </a:tabLst>
                      </a:pPr>
                      <a:r>
                        <a:rPr lang="en-US" sz="1800">
                          <a:effectLst/>
                        </a:rPr>
                        <a:t>3F</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272.13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44.95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3.43</a:t>
                      </a:r>
                      <a:endParaRPr lang="en-US"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88204620"/>
                  </a:ext>
                </a:extLst>
              </a:tr>
              <a:tr h="399271">
                <a:tc>
                  <a:txBody>
                    <a:bodyPr/>
                    <a:lstStyle/>
                    <a:p>
                      <a:pPr marL="0" marR="0" algn="ctr">
                        <a:lnSpc>
                          <a:spcPct val="115000"/>
                        </a:lnSpc>
                        <a:spcBef>
                          <a:spcPts val="0"/>
                        </a:spcBef>
                        <a:spcAft>
                          <a:spcPts val="0"/>
                        </a:spcAft>
                        <a:tabLst>
                          <a:tab pos="4429125" algn="l"/>
                        </a:tabLst>
                      </a:pPr>
                      <a:r>
                        <a:rPr lang="en-US" sz="1800" dirty="0">
                          <a:effectLst/>
                        </a:rPr>
                        <a:t>4F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272.13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rgbClr val="000000"/>
                          </a:solidFill>
                          <a:effectLst/>
                        </a:rPr>
                        <a:t>44.95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rgbClr val="000000"/>
                          </a:solidFill>
                          <a:effectLst/>
                        </a:rPr>
                        <a:t>3.49</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96403771"/>
                  </a:ext>
                </a:extLst>
              </a:tr>
            </a:tbl>
          </a:graphicData>
        </a:graphic>
      </p:graphicFrame>
      <p:sp>
        <p:nvSpPr>
          <p:cNvPr id="7" name="TextBox 6">
            <a:extLst>
              <a:ext uri="{FF2B5EF4-FFF2-40B4-BE49-F238E27FC236}">
                <a16:creationId xmlns:a16="http://schemas.microsoft.com/office/drawing/2014/main" id="{AA1F8CC7-26BF-ECB2-AA26-B68A44A47242}"/>
              </a:ext>
            </a:extLst>
          </p:cNvPr>
          <p:cNvSpPr txBox="1"/>
          <p:nvPr/>
        </p:nvSpPr>
        <p:spPr>
          <a:xfrm>
            <a:off x="457200" y="1231735"/>
            <a:ext cx="4611329" cy="369332"/>
          </a:xfrm>
          <a:prstGeom prst="rect">
            <a:avLst/>
          </a:prstGeom>
          <a:noFill/>
        </p:spPr>
        <p:txBody>
          <a:bodyPr wrap="square">
            <a:spAutoFit/>
          </a:bodyPr>
          <a:lstStyle/>
          <a:p>
            <a:r>
              <a:rPr lang="en-US" dirty="0">
                <a:cs typeface="Times New Roman" panose="02020603050405020304" pitchFamily="18" charset="0"/>
              </a:rPr>
              <a:t>Table 3: Lipinski rule of synthesized compounds</a:t>
            </a:r>
            <a:endParaRPr lang="en-US" dirty="0"/>
          </a:p>
        </p:txBody>
      </p:sp>
    </p:spTree>
    <p:extLst>
      <p:ext uri="{BB962C8B-B14F-4D97-AF65-F5344CB8AC3E}">
        <p14:creationId xmlns:p14="http://schemas.microsoft.com/office/powerpoint/2010/main" val="176410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5971BF-DC51-EAE4-EE6D-29D450A1D43B}"/>
              </a:ext>
            </a:extLst>
          </p:cNvPr>
          <p:cNvSpPr>
            <a:spLocks noGrp="1"/>
          </p:cNvSpPr>
          <p:nvPr>
            <p:ph type="sldNum" sz="quarter" idx="12"/>
          </p:nvPr>
        </p:nvSpPr>
        <p:spPr/>
        <p:txBody>
          <a:bodyPr/>
          <a:lstStyle/>
          <a:p>
            <a:fld id="{FCAEAE96-855E-42B1-8DE9-9C9E68DE18C5}" type="slidenum">
              <a:rPr lang="fr-FR" smtClean="0"/>
              <a:pPr/>
              <a:t>13</a:t>
            </a:fld>
            <a:endParaRPr lang="fr-FR"/>
          </a:p>
        </p:txBody>
      </p:sp>
      <p:graphicFrame>
        <p:nvGraphicFramePr>
          <p:cNvPr id="5" name="Table 4">
            <a:extLst>
              <a:ext uri="{FF2B5EF4-FFF2-40B4-BE49-F238E27FC236}">
                <a16:creationId xmlns:a16="http://schemas.microsoft.com/office/drawing/2014/main" id="{C889944F-3A79-90E7-9383-4340E6C487E3}"/>
              </a:ext>
            </a:extLst>
          </p:cNvPr>
          <p:cNvGraphicFramePr>
            <a:graphicFrameLocks noGrp="1"/>
          </p:cNvGraphicFramePr>
          <p:nvPr>
            <p:extLst>
              <p:ext uri="{D42A27DB-BD31-4B8C-83A1-F6EECF244321}">
                <p14:modId xmlns:p14="http://schemas.microsoft.com/office/powerpoint/2010/main" val="2439937358"/>
              </p:ext>
            </p:extLst>
          </p:nvPr>
        </p:nvGraphicFramePr>
        <p:xfrm>
          <a:off x="1199535" y="1769806"/>
          <a:ext cx="6877666" cy="3868998"/>
        </p:xfrm>
        <a:graphic>
          <a:graphicData uri="http://schemas.openxmlformats.org/drawingml/2006/table">
            <a:tbl>
              <a:tblPr firstRow="1" firstCol="1" bandRow="1">
                <a:tableStyleId>{912C8C85-51F0-491E-9774-3900AFEF0FD7}</a:tableStyleId>
              </a:tblPr>
              <a:tblGrid>
                <a:gridCol w="1113064">
                  <a:extLst>
                    <a:ext uri="{9D8B030D-6E8A-4147-A177-3AD203B41FA5}">
                      <a16:colId xmlns:a16="http://schemas.microsoft.com/office/drawing/2014/main" val="4268608512"/>
                    </a:ext>
                  </a:extLst>
                </a:gridCol>
                <a:gridCol w="1506768">
                  <a:extLst>
                    <a:ext uri="{9D8B030D-6E8A-4147-A177-3AD203B41FA5}">
                      <a16:colId xmlns:a16="http://schemas.microsoft.com/office/drawing/2014/main" val="2117221564"/>
                    </a:ext>
                  </a:extLst>
                </a:gridCol>
                <a:gridCol w="1934495">
                  <a:extLst>
                    <a:ext uri="{9D8B030D-6E8A-4147-A177-3AD203B41FA5}">
                      <a16:colId xmlns:a16="http://schemas.microsoft.com/office/drawing/2014/main" val="2814639153"/>
                    </a:ext>
                  </a:extLst>
                </a:gridCol>
                <a:gridCol w="2323339">
                  <a:extLst>
                    <a:ext uri="{9D8B030D-6E8A-4147-A177-3AD203B41FA5}">
                      <a16:colId xmlns:a16="http://schemas.microsoft.com/office/drawing/2014/main" val="556051844"/>
                    </a:ext>
                  </a:extLst>
                </a:gridCol>
              </a:tblGrid>
              <a:tr h="772676">
                <a:tc>
                  <a:txBody>
                    <a:bodyPr/>
                    <a:lstStyle/>
                    <a:p>
                      <a:pPr marL="0" marR="0" algn="ctr">
                        <a:lnSpc>
                          <a:spcPct val="115000"/>
                        </a:lnSpc>
                        <a:spcBef>
                          <a:spcPts val="0"/>
                        </a:spcBef>
                        <a:spcAft>
                          <a:spcPts val="0"/>
                        </a:spcAft>
                        <a:tabLst>
                          <a:tab pos="4429125" algn="l"/>
                        </a:tabLst>
                      </a:pPr>
                      <a:r>
                        <a:rPr lang="en-US" sz="1800" b="1" dirty="0">
                          <a:effectLst/>
                          <a:latin typeface="+mj-lt"/>
                        </a:rPr>
                        <a:t>S. N</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latin typeface="+mj-lt"/>
                        </a:rPr>
                        <a:t>Compound code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Predicted LD</a:t>
                      </a:r>
                      <a:r>
                        <a:rPr lang="en-US" sz="1800" b="1" baseline="-25000" dirty="0">
                          <a:effectLst/>
                          <a:latin typeface="+mj-lt"/>
                        </a:rPr>
                        <a:t>50</a:t>
                      </a:r>
                      <a:r>
                        <a:rPr lang="en-US" sz="1800" b="1" dirty="0">
                          <a:effectLst/>
                          <a:latin typeface="+mj-lt"/>
                        </a:rPr>
                        <a:t> (mg/kg)</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latin typeface="+mj-lt"/>
                        </a:rPr>
                        <a:t>Predicted toxicity class</a:t>
                      </a:r>
                      <a:endParaRPr lang="en-US" sz="1800"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903652743"/>
                  </a:ext>
                </a:extLst>
              </a:tr>
              <a:tr h="387274">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5000</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6</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11932708"/>
                  </a:ext>
                </a:extLst>
              </a:tr>
              <a:tr h="363888">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8A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4818</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5</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56640496"/>
                  </a:ext>
                </a:extLst>
              </a:tr>
              <a:tr h="387274">
                <a:tc>
                  <a:txBody>
                    <a:bodyPr/>
                    <a:lstStyle/>
                    <a:p>
                      <a:pPr marL="0" marR="0" algn="ctr">
                        <a:lnSpc>
                          <a:spcPct val="115000"/>
                        </a:lnSpc>
                        <a:spcBef>
                          <a:spcPts val="0"/>
                        </a:spcBef>
                        <a:spcAft>
                          <a:spcPts val="0"/>
                        </a:spcAft>
                        <a:tabLst>
                          <a:tab pos="4429125" algn="l"/>
                        </a:tabLst>
                      </a:pPr>
                      <a:r>
                        <a:rPr lang="en-US" sz="1800">
                          <a:effectLst/>
                        </a:rPr>
                        <a:t>3</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4818</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5</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24345340"/>
                  </a:ext>
                </a:extLst>
              </a:tr>
              <a:tr h="387274">
                <a:tc>
                  <a:txBody>
                    <a:bodyPr/>
                    <a:lstStyle/>
                    <a:p>
                      <a:pPr marL="0" marR="0" algn="ctr">
                        <a:lnSpc>
                          <a:spcPct val="115000"/>
                        </a:lnSpc>
                        <a:spcBef>
                          <a:spcPts val="0"/>
                        </a:spcBef>
                        <a:spcAft>
                          <a:spcPts val="0"/>
                        </a:spcAft>
                        <a:tabLst>
                          <a:tab pos="4429125" algn="l"/>
                        </a:tabLst>
                      </a:pPr>
                      <a:r>
                        <a:rPr lang="en-US" sz="1800">
                          <a:effectLst/>
                        </a:rPr>
                        <a:t>4</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4B</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4818</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5</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50252167"/>
                  </a:ext>
                </a:extLst>
              </a:tr>
              <a:tr h="387274">
                <a:tc>
                  <a:txBody>
                    <a:bodyPr/>
                    <a:lstStyle/>
                    <a:p>
                      <a:pPr marL="0" marR="0" algn="ctr">
                        <a:lnSpc>
                          <a:spcPct val="115000"/>
                        </a:lnSpc>
                        <a:spcBef>
                          <a:spcPts val="0"/>
                        </a:spcBef>
                        <a:spcAft>
                          <a:spcPts val="0"/>
                        </a:spcAft>
                        <a:tabLst>
                          <a:tab pos="4429125" algn="l"/>
                        </a:tabLst>
                      </a:pPr>
                      <a:r>
                        <a:rPr lang="en-US" sz="1800">
                          <a:effectLst/>
                        </a:rPr>
                        <a:t>5</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1250</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39399788"/>
                  </a:ext>
                </a:extLst>
              </a:tr>
              <a:tr h="387274">
                <a:tc>
                  <a:txBody>
                    <a:bodyPr/>
                    <a:lstStyle/>
                    <a:p>
                      <a:pPr marL="0" marR="0" algn="ctr">
                        <a:lnSpc>
                          <a:spcPct val="115000"/>
                        </a:lnSpc>
                        <a:spcBef>
                          <a:spcPts val="0"/>
                        </a:spcBef>
                        <a:spcAft>
                          <a:spcPts val="0"/>
                        </a:spcAft>
                        <a:tabLst>
                          <a:tab pos="4429125" algn="l"/>
                        </a:tabLst>
                      </a:pPr>
                      <a:r>
                        <a:rPr lang="en-US" sz="1800">
                          <a:effectLst/>
                        </a:rPr>
                        <a:t>6</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2,6C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1250</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85981871"/>
                  </a:ext>
                </a:extLst>
              </a:tr>
              <a:tr h="387274">
                <a:tc>
                  <a:txBody>
                    <a:bodyPr/>
                    <a:lstStyle/>
                    <a:p>
                      <a:pPr marL="0" marR="0" algn="ctr">
                        <a:lnSpc>
                          <a:spcPct val="115000"/>
                        </a:lnSpc>
                        <a:spcBef>
                          <a:spcPts val="0"/>
                        </a:spcBef>
                        <a:spcAft>
                          <a:spcPts val="0"/>
                        </a:spcAft>
                        <a:tabLst>
                          <a:tab pos="4429125" algn="l"/>
                        </a:tabLst>
                      </a:pPr>
                      <a:r>
                        <a:rPr lang="en-US" sz="1800">
                          <a:effectLst/>
                        </a:rPr>
                        <a:t>7</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4818</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5</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88204620"/>
                  </a:ext>
                </a:extLst>
              </a:tr>
              <a:tr h="408790">
                <a:tc>
                  <a:txBody>
                    <a:bodyPr/>
                    <a:lstStyle/>
                    <a:p>
                      <a:pPr marL="0" marR="0" algn="ctr">
                        <a:lnSpc>
                          <a:spcPct val="115000"/>
                        </a:lnSpc>
                        <a:spcBef>
                          <a:spcPts val="0"/>
                        </a:spcBef>
                        <a:spcAft>
                          <a:spcPts val="0"/>
                        </a:spcAft>
                        <a:tabLst>
                          <a:tab pos="4429125" algn="l"/>
                        </a:tabLst>
                      </a:pPr>
                      <a:r>
                        <a:rPr lang="en-US" sz="1800" dirty="0">
                          <a:effectLst/>
                        </a:rPr>
                        <a:t>8</a:t>
                      </a:r>
                      <a:endParaRPr lang="en-US" sz="18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4818</a:t>
                      </a:r>
                      <a:endParaRPr lang="en-US" sz="18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5</a:t>
                      </a:r>
                      <a:endParaRPr lang="en-US" sz="18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96403771"/>
                  </a:ext>
                </a:extLst>
              </a:tr>
            </a:tbl>
          </a:graphicData>
        </a:graphic>
      </p:graphicFrame>
      <p:sp>
        <p:nvSpPr>
          <p:cNvPr id="6" name="TextBox 5">
            <a:extLst>
              <a:ext uri="{FF2B5EF4-FFF2-40B4-BE49-F238E27FC236}">
                <a16:creationId xmlns:a16="http://schemas.microsoft.com/office/drawing/2014/main" id="{80D8974A-3F1F-5B4A-6E80-88B98CE733A1}"/>
              </a:ext>
            </a:extLst>
          </p:cNvPr>
          <p:cNvSpPr txBox="1"/>
          <p:nvPr/>
        </p:nvSpPr>
        <p:spPr>
          <a:xfrm>
            <a:off x="1199535" y="1208237"/>
            <a:ext cx="8211067" cy="369332"/>
          </a:xfrm>
          <a:prstGeom prst="rect">
            <a:avLst/>
          </a:prstGeom>
          <a:noFill/>
        </p:spPr>
        <p:txBody>
          <a:bodyPr wrap="square" rtlCol="0">
            <a:spAutoFit/>
          </a:bodyPr>
          <a:lstStyle/>
          <a:p>
            <a:r>
              <a:rPr lang="en-US" dirty="0">
                <a:cs typeface="Times New Roman" panose="02020603050405020304" pitchFamily="18" charset="0"/>
              </a:rPr>
              <a:t>Table 4:  Predicted toxicity of azo derivatives of thymol</a:t>
            </a:r>
          </a:p>
        </p:txBody>
      </p:sp>
    </p:spTree>
    <p:extLst>
      <p:ext uri="{BB962C8B-B14F-4D97-AF65-F5344CB8AC3E}">
        <p14:creationId xmlns:p14="http://schemas.microsoft.com/office/powerpoint/2010/main" val="37636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58CAEB-9D3A-5032-DFE0-611FD7BE799E}"/>
              </a:ext>
            </a:extLst>
          </p:cNvPr>
          <p:cNvSpPr>
            <a:spLocks noGrp="1"/>
          </p:cNvSpPr>
          <p:nvPr>
            <p:ph type="sldNum" sz="quarter" idx="12"/>
          </p:nvPr>
        </p:nvSpPr>
        <p:spPr/>
        <p:txBody>
          <a:bodyPr/>
          <a:lstStyle/>
          <a:p>
            <a:fld id="{FCAEAE96-855E-42B1-8DE9-9C9E68DE18C5}" type="slidenum">
              <a:rPr lang="fr-FR" smtClean="0"/>
              <a:pPr/>
              <a:t>14</a:t>
            </a:fld>
            <a:endParaRPr lang="fr-FR"/>
          </a:p>
        </p:txBody>
      </p:sp>
      <p:sp>
        <p:nvSpPr>
          <p:cNvPr id="6" name="TextBox 5">
            <a:extLst>
              <a:ext uri="{FF2B5EF4-FFF2-40B4-BE49-F238E27FC236}">
                <a16:creationId xmlns:a16="http://schemas.microsoft.com/office/drawing/2014/main" id="{ADEE3F73-BDCC-54CE-B371-2FCE0D74DD60}"/>
              </a:ext>
            </a:extLst>
          </p:cNvPr>
          <p:cNvSpPr txBox="1"/>
          <p:nvPr/>
        </p:nvSpPr>
        <p:spPr>
          <a:xfrm>
            <a:off x="117987" y="1022555"/>
            <a:ext cx="4731776" cy="5600356"/>
          </a:xfrm>
          <a:prstGeom prst="rect">
            <a:avLst/>
          </a:prstGeom>
          <a:noFill/>
        </p:spPr>
        <p:txBody>
          <a:bodyPr wrap="square" rtlCol="0">
            <a:spAutoFit/>
          </a:bodyPr>
          <a:lstStyle/>
          <a:p>
            <a:pPr algn="just"/>
            <a:r>
              <a:rPr lang="en-US" dirty="0"/>
              <a:t>Docking was performed using the LibDock module of DS v2.0 (Catalyst, Accelrys Software) to</a:t>
            </a:r>
          </a:p>
          <a:p>
            <a:pPr algn="just"/>
            <a:r>
              <a:rPr lang="en-US" dirty="0"/>
              <a:t>investigate the binding method of synthesized compounds into the active site of MurB. LibDock</a:t>
            </a:r>
          </a:p>
          <a:p>
            <a:pPr algn="just"/>
            <a:r>
              <a:rPr lang="en-US" dirty="0"/>
              <a:t>was chosen because of its capacity to dock onto the receptor's hot spots (polar and non-polar</a:t>
            </a:r>
          </a:p>
          <a:p>
            <a:pPr algn="just"/>
            <a:r>
              <a:rPr lang="en-US" dirty="0"/>
              <a:t>interaction sites) and its short computation time. The ligand was kept flexible throughout the</a:t>
            </a:r>
          </a:p>
          <a:p>
            <a:pPr algn="just"/>
            <a:r>
              <a:rPr lang="en-US" dirty="0"/>
              <a:t>process, whereas the target protein was remained rigid. MurB crystal structure was retrieved from</a:t>
            </a:r>
          </a:p>
          <a:p>
            <a:pPr algn="just"/>
            <a:r>
              <a:rPr lang="en-US" dirty="0"/>
              <a:t>the protein data bank (PDB ID: 1UXY, 1HSK). Water molecules were removed, and hydrogen</a:t>
            </a:r>
          </a:p>
          <a:p>
            <a:pPr algn="just"/>
            <a:r>
              <a:rPr lang="en-US" dirty="0"/>
              <a:t>atoms were introduced. In the active site, a radius of 9 was defined from the geometric centroid of</a:t>
            </a:r>
          </a:p>
          <a:p>
            <a:pPr algn="just"/>
            <a:r>
              <a:rPr lang="en-US" dirty="0"/>
              <a:t>the ligand. The designed structure was docked in the active site. The best poses of each docking</a:t>
            </a:r>
          </a:p>
          <a:p>
            <a:pPr algn="just"/>
            <a:r>
              <a:rPr lang="en-US" dirty="0"/>
              <a:t>study were selected based on LibDock scores.</a:t>
            </a:r>
          </a:p>
        </p:txBody>
      </p:sp>
      <p:graphicFrame>
        <p:nvGraphicFramePr>
          <p:cNvPr id="7" name="Table 6">
            <a:extLst>
              <a:ext uri="{FF2B5EF4-FFF2-40B4-BE49-F238E27FC236}">
                <a16:creationId xmlns:a16="http://schemas.microsoft.com/office/drawing/2014/main" id="{403B9EF9-1FFF-2EB7-6C22-E49773D24888}"/>
              </a:ext>
            </a:extLst>
          </p:cNvPr>
          <p:cNvGraphicFramePr>
            <a:graphicFrameLocks noGrp="1"/>
          </p:cNvGraphicFramePr>
          <p:nvPr>
            <p:extLst>
              <p:ext uri="{D42A27DB-BD31-4B8C-83A1-F6EECF244321}">
                <p14:modId xmlns:p14="http://schemas.microsoft.com/office/powerpoint/2010/main" val="37773238"/>
              </p:ext>
            </p:extLst>
          </p:nvPr>
        </p:nvGraphicFramePr>
        <p:xfrm>
          <a:off x="4948083" y="2283694"/>
          <a:ext cx="4112343" cy="4067740"/>
        </p:xfrm>
        <a:graphic>
          <a:graphicData uri="http://schemas.openxmlformats.org/drawingml/2006/table">
            <a:tbl>
              <a:tblPr firstRow="1" firstCol="1" bandRow="1">
                <a:tableStyleId>{912C8C85-51F0-491E-9774-3900AFEF0FD7}</a:tableStyleId>
              </a:tblPr>
              <a:tblGrid>
                <a:gridCol w="922245">
                  <a:extLst>
                    <a:ext uri="{9D8B030D-6E8A-4147-A177-3AD203B41FA5}">
                      <a16:colId xmlns:a16="http://schemas.microsoft.com/office/drawing/2014/main" val="4268608512"/>
                    </a:ext>
                  </a:extLst>
                </a:gridCol>
                <a:gridCol w="1245902">
                  <a:extLst>
                    <a:ext uri="{9D8B030D-6E8A-4147-A177-3AD203B41FA5}">
                      <a16:colId xmlns:a16="http://schemas.microsoft.com/office/drawing/2014/main" val="2117221564"/>
                    </a:ext>
                  </a:extLst>
                </a:gridCol>
                <a:gridCol w="1061724">
                  <a:extLst>
                    <a:ext uri="{9D8B030D-6E8A-4147-A177-3AD203B41FA5}">
                      <a16:colId xmlns:a16="http://schemas.microsoft.com/office/drawing/2014/main" val="2814639153"/>
                    </a:ext>
                  </a:extLst>
                </a:gridCol>
                <a:gridCol w="882472">
                  <a:extLst>
                    <a:ext uri="{9D8B030D-6E8A-4147-A177-3AD203B41FA5}">
                      <a16:colId xmlns:a16="http://schemas.microsoft.com/office/drawing/2014/main" val="556051844"/>
                    </a:ext>
                  </a:extLst>
                </a:gridCol>
              </a:tblGrid>
              <a:tr h="812369">
                <a:tc>
                  <a:txBody>
                    <a:bodyPr/>
                    <a:lstStyle/>
                    <a:p>
                      <a:pPr marL="0" marR="0" algn="ctr">
                        <a:lnSpc>
                          <a:spcPct val="115000"/>
                        </a:lnSpc>
                        <a:spcBef>
                          <a:spcPts val="0"/>
                        </a:spcBef>
                        <a:spcAft>
                          <a:spcPts val="0"/>
                        </a:spcAft>
                        <a:tabLst>
                          <a:tab pos="4429125" algn="l"/>
                        </a:tabLst>
                      </a:pPr>
                      <a:r>
                        <a:rPr lang="en-US" sz="1800" b="1">
                          <a:effectLst/>
                        </a:rPr>
                        <a:t>S. N</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Compound code</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Docking score</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No. of HBs</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903652743"/>
                  </a:ext>
                </a:extLst>
              </a:tr>
              <a:tr h="407167">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3A</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118</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11932708"/>
                  </a:ext>
                </a:extLst>
              </a:tr>
              <a:tr h="382580">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8A</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119</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656640496"/>
                  </a:ext>
                </a:extLst>
              </a:tr>
              <a:tr h="407167">
                <a:tc>
                  <a:txBody>
                    <a:bodyPr/>
                    <a:lstStyle/>
                    <a:p>
                      <a:pPr marL="0" marR="0" algn="ctr">
                        <a:lnSpc>
                          <a:spcPct val="115000"/>
                        </a:lnSpc>
                        <a:spcBef>
                          <a:spcPts val="0"/>
                        </a:spcBef>
                        <a:spcAft>
                          <a:spcPts val="0"/>
                        </a:spcAft>
                        <a:tabLst>
                          <a:tab pos="4429125" algn="l"/>
                        </a:tabLst>
                      </a:pPr>
                      <a:r>
                        <a:rPr lang="en-US" sz="1800">
                          <a:effectLst/>
                        </a:rPr>
                        <a:t>3</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3B</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109</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624345340"/>
                  </a:ext>
                </a:extLst>
              </a:tr>
              <a:tr h="407167">
                <a:tc>
                  <a:txBody>
                    <a:bodyPr/>
                    <a:lstStyle/>
                    <a:p>
                      <a:pPr marL="0" marR="0" algn="ctr">
                        <a:lnSpc>
                          <a:spcPct val="115000"/>
                        </a:lnSpc>
                        <a:spcBef>
                          <a:spcPts val="0"/>
                        </a:spcBef>
                        <a:spcAft>
                          <a:spcPts val="0"/>
                        </a:spcAft>
                        <a:tabLst>
                          <a:tab pos="4429125" algn="l"/>
                        </a:tabLst>
                      </a:pPr>
                      <a:r>
                        <a:rPr lang="en-US" sz="1800">
                          <a:effectLst/>
                        </a:rPr>
                        <a:t>4</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4B</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107</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650252167"/>
                  </a:ext>
                </a:extLst>
              </a:tr>
              <a:tr h="407167">
                <a:tc>
                  <a:txBody>
                    <a:bodyPr/>
                    <a:lstStyle/>
                    <a:p>
                      <a:pPr marL="0" marR="0" algn="ctr">
                        <a:lnSpc>
                          <a:spcPct val="115000"/>
                        </a:lnSpc>
                        <a:spcBef>
                          <a:spcPts val="0"/>
                        </a:spcBef>
                        <a:spcAft>
                          <a:spcPts val="0"/>
                        </a:spcAft>
                        <a:tabLst>
                          <a:tab pos="4429125" algn="l"/>
                        </a:tabLst>
                      </a:pPr>
                      <a:r>
                        <a:rPr lang="en-US" sz="1800">
                          <a:effectLst/>
                        </a:rPr>
                        <a:t>5</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2C</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103</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039399788"/>
                  </a:ext>
                </a:extLst>
              </a:tr>
              <a:tr h="407167">
                <a:tc>
                  <a:txBody>
                    <a:bodyPr/>
                    <a:lstStyle/>
                    <a:p>
                      <a:pPr marL="0" marR="0" algn="ctr">
                        <a:lnSpc>
                          <a:spcPct val="115000"/>
                        </a:lnSpc>
                        <a:spcBef>
                          <a:spcPts val="0"/>
                        </a:spcBef>
                        <a:spcAft>
                          <a:spcPts val="0"/>
                        </a:spcAft>
                        <a:tabLst>
                          <a:tab pos="4429125" algn="l"/>
                        </a:tabLst>
                      </a:pPr>
                      <a:r>
                        <a:rPr lang="en-US" sz="1800">
                          <a:effectLst/>
                        </a:rPr>
                        <a:t>6</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2,6C</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104</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385981871"/>
                  </a:ext>
                </a:extLst>
              </a:tr>
              <a:tr h="407167">
                <a:tc>
                  <a:txBody>
                    <a:bodyPr/>
                    <a:lstStyle/>
                    <a:p>
                      <a:pPr marL="0" marR="0" algn="ctr">
                        <a:lnSpc>
                          <a:spcPct val="115000"/>
                        </a:lnSpc>
                        <a:spcBef>
                          <a:spcPts val="0"/>
                        </a:spcBef>
                        <a:spcAft>
                          <a:spcPts val="0"/>
                        </a:spcAft>
                        <a:tabLst>
                          <a:tab pos="4429125" algn="l"/>
                        </a:tabLst>
                      </a:pPr>
                      <a:r>
                        <a:rPr lang="en-US" sz="1800">
                          <a:effectLst/>
                        </a:rPr>
                        <a:t>7</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3F</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108</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688204620"/>
                  </a:ext>
                </a:extLst>
              </a:tr>
              <a:tr h="429789">
                <a:tc>
                  <a:txBody>
                    <a:bodyPr/>
                    <a:lstStyle/>
                    <a:p>
                      <a:pPr marL="0" marR="0" algn="ctr">
                        <a:lnSpc>
                          <a:spcPct val="115000"/>
                        </a:lnSpc>
                        <a:spcBef>
                          <a:spcPts val="0"/>
                        </a:spcBef>
                        <a:spcAft>
                          <a:spcPts val="0"/>
                        </a:spcAft>
                        <a:tabLst>
                          <a:tab pos="4429125" algn="l"/>
                        </a:tabLst>
                      </a:pPr>
                      <a:r>
                        <a:rPr lang="en-US" sz="1800">
                          <a:effectLst/>
                        </a:rPr>
                        <a:t>8</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4F</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106</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1</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496403771"/>
                  </a:ext>
                </a:extLst>
              </a:tr>
            </a:tbl>
          </a:graphicData>
        </a:graphic>
      </p:graphicFrame>
      <p:sp>
        <p:nvSpPr>
          <p:cNvPr id="8" name="TextBox 7">
            <a:extLst>
              <a:ext uri="{FF2B5EF4-FFF2-40B4-BE49-F238E27FC236}">
                <a16:creationId xmlns:a16="http://schemas.microsoft.com/office/drawing/2014/main" id="{1CB5905D-F425-A2EA-8DDD-702BB5D58975}"/>
              </a:ext>
            </a:extLst>
          </p:cNvPr>
          <p:cNvSpPr txBox="1"/>
          <p:nvPr/>
        </p:nvSpPr>
        <p:spPr>
          <a:xfrm>
            <a:off x="4924732" y="1357906"/>
            <a:ext cx="4135694" cy="923330"/>
          </a:xfrm>
          <a:prstGeom prst="rect">
            <a:avLst/>
          </a:prstGeom>
          <a:noFill/>
        </p:spPr>
        <p:txBody>
          <a:bodyPr wrap="square" rtlCol="0">
            <a:spAutoFit/>
          </a:bodyPr>
          <a:lstStyle/>
          <a:p>
            <a:r>
              <a:rPr lang="en-US" dirty="0"/>
              <a:t>Table 5: Molecular docking summary of azo derivatives of thymol against MurB of </a:t>
            </a:r>
            <a:r>
              <a:rPr lang="en-US" i="1" dirty="0"/>
              <a:t>E.coli</a:t>
            </a:r>
            <a:endParaRPr lang="en-US" dirty="0"/>
          </a:p>
        </p:txBody>
      </p:sp>
    </p:spTree>
    <p:extLst>
      <p:ext uri="{BB962C8B-B14F-4D97-AF65-F5344CB8AC3E}">
        <p14:creationId xmlns:p14="http://schemas.microsoft.com/office/powerpoint/2010/main" val="139394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19452D-F488-CACE-96DA-78B7CC75BDF2}"/>
              </a:ext>
            </a:extLst>
          </p:cNvPr>
          <p:cNvSpPr>
            <a:spLocks noGrp="1"/>
          </p:cNvSpPr>
          <p:nvPr>
            <p:ph type="sldNum" sz="quarter" idx="12"/>
          </p:nvPr>
        </p:nvSpPr>
        <p:spPr/>
        <p:txBody>
          <a:bodyPr/>
          <a:lstStyle/>
          <a:p>
            <a:fld id="{FCAEAE96-855E-42B1-8DE9-9C9E68DE18C5}" type="slidenum">
              <a:rPr lang="fr-FR" smtClean="0"/>
              <a:pPr/>
              <a:t>15</a:t>
            </a:fld>
            <a:endParaRPr lang="fr-FR"/>
          </a:p>
        </p:txBody>
      </p:sp>
      <p:graphicFrame>
        <p:nvGraphicFramePr>
          <p:cNvPr id="5" name="Table 4">
            <a:extLst>
              <a:ext uri="{FF2B5EF4-FFF2-40B4-BE49-F238E27FC236}">
                <a16:creationId xmlns:a16="http://schemas.microsoft.com/office/drawing/2014/main" id="{BE35405E-EFA3-3900-585D-0675A68AC107}"/>
              </a:ext>
            </a:extLst>
          </p:cNvPr>
          <p:cNvGraphicFramePr>
            <a:graphicFrameLocks noGrp="1"/>
          </p:cNvGraphicFramePr>
          <p:nvPr>
            <p:extLst>
              <p:ext uri="{D42A27DB-BD31-4B8C-83A1-F6EECF244321}">
                <p14:modId xmlns:p14="http://schemas.microsoft.com/office/powerpoint/2010/main" val="2026324185"/>
              </p:ext>
            </p:extLst>
          </p:nvPr>
        </p:nvGraphicFramePr>
        <p:xfrm>
          <a:off x="4648200" y="1568560"/>
          <a:ext cx="4419600" cy="3200397"/>
        </p:xfrm>
        <a:graphic>
          <a:graphicData uri="http://schemas.openxmlformats.org/drawingml/2006/table">
            <a:tbl>
              <a:tblPr firstRow="1" firstCol="1" bandRow="1">
                <a:tableStyleId>{912C8C85-51F0-491E-9774-3900AFEF0FD7}</a:tableStyleId>
              </a:tblPr>
              <a:tblGrid>
                <a:gridCol w="731817">
                  <a:extLst>
                    <a:ext uri="{9D8B030D-6E8A-4147-A177-3AD203B41FA5}">
                      <a16:colId xmlns:a16="http://schemas.microsoft.com/office/drawing/2014/main" val="4268608512"/>
                    </a:ext>
                  </a:extLst>
                </a:gridCol>
                <a:gridCol w="1363189">
                  <a:extLst>
                    <a:ext uri="{9D8B030D-6E8A-4147-A177-3AD203B41FA5}">
                      <a16:colId xmlns:a16="http://schemas.microsoft.com/office/drawing/2014/main" val="2117221564"/>
                    </a:ext>
                  </a:extLst>
                </a:gridCol>
                <a:gridCol w="1348838">
                  <a:extLst>
                    <a:ext uri="{9D8B030D-6E8A-4147-A177-3AD203B41FA5}">
                      <a16:colId xmlns:a16="http://schemas.microsoft.com/office/drawing/2014/main" val="2814639153"/>
                    </a:ext>
                  </a:extLst>
                </a:gridCol>
                <a:gridCol w="975756">
                  <a:extLst>
                    <a:ext uri="{9D8B030D-6E8A-4147-A177-3AD203B41FA5}">
                      <a16:colId xmlns:a16="http://schemas.microsoft.com/office/drawing/2014/main" val="556051844"/>
                    </a:ext>
                  </a:extLst>
                </a:gridCol>
              </a:tblGrid>
              <a:tr h="639152">
                <a:tc>
                  <a:txBody>
                    <a:bodyPr/>
                    <a:lstStyle/>
                    <a:p>
                      <a:pPr marL="0" marR="0" algn="ctr">
                        <a:lnSpc>
                          <a:spcPct val="115000"/>
                        </a:lnSpc>
                        <a:spcBef>
                          <a:spcPts val="0"/>
                        </a:spcBef>
                        <a:spcAft>
                          <a:spcPts val="0"/>
                        </a:spcAft>
                        <a:tabLst>
                          <a:tab pos="4429125" algn="l"/>
                        </a:tabLst>
                      </a:pPr>
                      <a:r>
                        <a:rPr lang="en-US" sz="1800" b="1" dirty="0">
                          <a:effectLst/>
                        </a:rPr>
                        <a:t>S. N</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Compound code</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Docking score</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No. of HBs</a:t>
                      </a:r>
                      <a:endParaRPr lang="en-US" sz="1800" dirty="0">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903652743"/>
                  </a:ext>
                </a:extLst>
              </a:tr>
              <a:tr h="320349">
                <a:tc>
                  <a:txBody>
                    <a:bodyPr/>
                    <a:lstStyle/>
                    <a:p>
                      <a:pPr marL="0" marR="0" algn="ctr">
                        <a:lnSpc>
                          <a:spcPct val="115000"/>
                        </a:lnSpc>
                        <a:spcBef>
                          <a:spcPts val="0"/>
                        </a:spcBef>
                        <a:spcAft>
                          <a:spcPts val="0"/>
                        </a:spcAft>
                        <a:tabLst>
                          <a:tab pos="4429125" algn="l"/>
                        </a:tabLst>
                      </a:pPr>
                      <a:r>
                        <a:rPr lang="en-US" sz="1800" dirty="0">
                          <a:effectLst/>
                        </a:rPr>
                        <a:t>1</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3A</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124</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11932708"/>
                  </a:ext>
                </a:extLst>
              </a:tr>
              <a:tr h="301004">
                <a:tc>
                  <a:txBody>
                    <a:bodyPr/>
                    <a:lstStyle/>
                    <a:p>
                      <a:pPr marL="0" marR="0" algn="ctr">
                        <a:lnSpc>
                          <a:spcPct val="115000"/>
                        </a:lnSpc>
                        <a:spcBef>
                          <a:spcPts val="0"/>
                        </a:spcBef>
                        <a:spcAft>
                          <a:spcPts val="0"/>
                        </a:spcAft>
                        <a:tabLst>
                          <a:tab pos="4429125" algn="l"/>
                        </a:tabLst>
                      </a:pPr>
                      <a:r>
                        <a:rPr lang="en-US" sz="1800" dirty="0">
                          <a:effectLst/>
                        </a:rPr>
                        <a:t>2</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8A</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110</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3</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656640496"/>
                  </a:ext>
                </a:extLst>
              </a:tr>
              <a:tr h="320349">
                <a:tc>
                  <a:txBody>
                    <a:bodyPr/>
                    <a:lstStyle/>
                    <a:p>
                      <a:pPr marL="0" marR="0" algn="ctr">
                        <a:lnSpc>
                          <a:spcPct val="115000"/>
                        </a:lnSpc>
                        <a:spcBef>
                          <a:spcPts val="0"/>
                        </a:spcBef>
                        <a:spcAft>
                          <a:spcPts val="0"/>
                        </a:spcAft>
                        <a:tabLst>
                          <a:tab pos="4429125" algn="l"/>
                        </a:tabLst>
                      </a:pPr>
                      <a:r>
                        <a:rPr lang="en-US" sz="1800" dirty="0">
                          <a:effectLst/>
                        </a:rPr>
                        <a:t>3</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3B</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117</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624345340"/>
                  </a:ext>
                </a:extLst>
              </a:tr>
              <a:tr h="320349">
                <a:tc>
                  <a:txBody>
                    <a:bodyPr/>
                    <a:lstStyle/>
                    <a:p>
                      <a:pPr marL="0" marR="0" algn="ctr">
                        <a:lnSpc>
                          <a:spcPct val="115000"/>
                        </a:lnSpc>
                        <a:spcBef>
                          <a:spcPts val="0"/>
                        </a:spcBef>
                        <a:spcAft>
                          <a:spcPts val="0"/>
                        </a:spcAft>
                        <a:tabLst>
                          <a:tab pos="4429125" algn="l"/>
                        </a:tabLst>
                      </a:pPr>
                      <a:r>
                        <a:rPr lang="en-US" sz="1800" dirty="0">
                          <a:effectLst/>
                        </a:rPr>
                        <a:t>4</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4B</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115</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2</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650252167"/>
                  </a:ext>
                </a:extLst>
              </a:tr>
              <a:tr h="320349">
                <a:tc>
                  <a:txBody>
                    <a:bodyPr/>
                    <a:lstStyle/>
                    <a:p>
                      <a:pPr marL="0" marR="0" algn="ctr">
                        <a:lnSpc>
                          <a:spcPct val="115000"/>
                        </a:lnSpc>
                        <a:spcBef>
                          <a:spcPts val="0"/>
                        </a:spcBef>
                        <a:spcAft>
                          <a:spcPts val="0"/>
                        </a:spcAft>
                        <a:tabLst>
                          <a:tab pos="4429125" algn="l"/>
                        </a:tabLst>
                      </a:pPr>
                      <a:r>
                        <a:rPr lang="en-US" sz="1800">
                          <a:effectLst/>
                        </a:rPr>
                        <a:t>5</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2C</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122</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a:t>
                      </a:r>
                      <a:endParaRPr lang="en-US" sz="18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4039399788"/>
                  </a:ext>
                </a:extLst>
              </a:tr>
              <a:tr h="320349">
                <a:tc>
                  <a:txBody>
                    <a:bodyPr/>
                    <a:lstStyle/>
                    <a:p>
                      <a:pPr marL="0" marR="0" algn="ctr">
                        <a:lnSpc>
                          <a:spcPct val="115000"/>
                        </a:lnSpc>
                        <a:spcBef>
                          <a:spcPts val="0"/>
                        </a:spcBef>
                        <a:spcAft>
                          <a:spcPts val="0"/>
                        </a:spcAft>
                        <a:tabLst>
                          <a:tab pos="4429125" algn="l"/>
                        </a:tabLst>
                      </a:pPr>
                      <a:r>
                        <a:rPr lang="en-US" sz="1800">
                          <a:effectLst/>
                        </a:rPr>
                        <a:t>6</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2,6C</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123</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1</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385981871"/>
                  </a:ext>
                </a:extLst>
              </a:tr>
              <a:tr h="320349">
                <a:tc>
                  <a:txBody>
                    <a:bodyPr/>
                    <a:lstStyle/>
                    <a:p>
                      <a:pPr marL="0" marR="0" algn="ctr">
                        <a:lnSpc>
                          <a:spcPct val="115000"/>
                        </a:lnSpc>
                        <a:spcBef>
                          <a:spcPts val="0"/>
                        </a:spcBef>
                        <a:spcAft>
                          <a:spcPts val="0"/>
                        </a:spcAft>
                        <a:tabLst>
                          <a:tab pos="4429125" algn="l"/>
                        </a:tabLst>
                      </a:pPr>
                      <a:r>
                        <a:rPr lang="en-US" sz="1800">
                          <a:effectLst/>
                        </a:rPr>
                        <a:t>7</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3F</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112</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688204620"/>
                  </a:ext>
                </a:extLst>
              </a:tr>
              <a:tr h="338147">
                <a:tc>
                  <a:txBody>
                    <a:bodyPr/>
                    <a:lstStyle/>
                    <a:p>
                      <a:pPr marL="0" marR="0" algn="ctr">
                        <a:lnSpc>
                          <a:spcPct val="115000"/>
                        </a:lnSpc>
                        <a:spcBef>
                          <a:spcPts val="0"/>
                        </a:spcBef>
                        <a:spcAft>
                          <a:spcPts val="0"/>
                        </a:spcAft>
                        <a:tabLst>
                          <a:tab pos="4429125" algn="l"/>
                        </a:tabLst>
                      </a:pPr>
                      <a:r>
                        <a:rPr lang="en-US" sz="1800">
                          <a:effectLst/>
                        </a:rPr>
                        <a:t>8</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4F</a:t>
                      </a:r>
                      <a:endParaRPr lang="en-US" sz="1800" dirty="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118</a:t>
                      </a:r>
                      <a:endParaRPr lang="en-US" sz="1800">
                        <a:effectLst/>
                        <a:latin typeface="+mn-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a:t>
                      </a:r>
                      <a:endParaRPr lang="en-US" sz="18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496403771"/>
                  </a:ext>
                </a:extLst>
              </a:tr>
            </a:tbl>
          </a:graphicData>
        </a:graphic>
      </p:graphicFrame>
      <p:sp>
        <p:nvSpPr>
          <p:cNvPr id="2" name="TextBox 1">
            <a:extLst>
              <a:ext uri="{FF2B5EF4-FFF2-40B4-BE49-F238E27FC236}">
                <a16:creationId xmlns:a16="http://schemas.microsoft.com/office/drawing/2014/main" id="{FD003E3E-62E9-0D87-195D-793B58595850}"/>
              </a:ext>
            </a:extLst>
          </p:cNvPr>
          <p:cNvSpPr txBox="1"/>
          <p:nvPr/>
        </p:nvSpPr>
        <p:spPr>
          <a:xfrm>
            <a:off x="482600" y="1183600"/>
            <a:ext cx="38608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Docking results shows that all the synthesized compound has hydrogen bond interactions (HBs), hydrophobic interactions (HyP), Halogen bond interaction and Vander Waals interaction (VdW)with target enzyme MurB of respective bacteria. In this, hydrogen bond is of type; conventional hydrogen bond &amp; carbon-hydrogen bond. Conventional hydrogen bond represented in dotted dark green line while carbon-hydrogen bond in dotted light green line</a:t>
            </a:r>
          </a:p>
        </p:txBody>
      </p:sp>
      <p:sp>
        <p:nvSpPr>
          <p:cNvPr id="6" name="TextBox 5">
            <a:extLst>
              <a:ext uri="{FF2B5EF4-FFF2-40B4-BE49-F238E27FC236}">
                <a16:creationId xmlns:a16="http://schemas.microsoft.com/office/drawing/2014/main" id="{473EEFF8-2C39-1887-4FF9-782754F45706}"/>
              </a:ext>
            </a:extLst>
          </p:cNvPr>
          <p:cNvSpPr txBox="1"/>
          <p:nvPr/>
        </p:nvSpPr>
        <p:spPr>
          <a:xfrm>
            <a:off x="4572000" y="860434"/>
            <a:ext cx="4572000" cy="646331"/>
          </a:xfrm>
          <a:prstGeom prst="rect">
            <a:avLst/>
          </a:prstGeom>
          <a:noFill/>
        </p:spPr>
        <p:txBody>
          <a:bodyPr wrap="square">
            <a:spAutoFit/>
          </a:bodyPr>
          <a:lstStyle/>
          <a:p>
            <a:r>
              <a:rPr lang="en-US" dirty="0"/>
              <a:t>Table 6: Molecular docking summary of azo derivatives of thymol against MurB of </a:t>
            </a:r>
            <a:r>
              <a:rPr lang="en-US" i="1" dirty="0"/>
              <a:t>S. aureus</a:t>
            </a:r>
            <a:endParaRPr lang="en-US" dirty="0"/>
          </a:p>
        </p:txBody>
      </p:sp>
    </p:spTree>
    <p:extLst>
      <p:ext uri="{BB962C8B-B14F-4D97-AF65-F5344CB8AC3E}">
        <p14:creationId xmlns:p14="http://schemas.microsoft.com/office/powerpoint/2010/main" val="175960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8DC226-FDF8-624F-00DF-2092416446F8}"/>
              </a:ext>
            </a:extLst>
          </p:cNvPr>
          <p:cNvSpPr>
            <a:spLocks noGrp="1"/>
          </p:cNvSpPr>
          <p:nvPr>
            <p:ph type="sldNum" sz="quarter" idx="12"/>
          </p:nvPr>
        </p:nvSpPr>
        <p:spPr/>
        <p:txBody>
          <a:bodyPr/>
          <a:lstStyle/>
          <a:p>
            <a:fld id="{FCAEAE96-855E-42B1-8DE9-9C9E68DE18C5}" type="slidenum">
              <a:rPr lang="fr-FR" smtClean="0"/>
              <a:pPr/>
              <a:t>16</a:t>
            </a:fld>
            <a:endParaRPr lang="fr-FR"/>
          </a:p>
        </p:txBody>
      </p:sp>
      <p:sp>
        <p:nvSpPr>
          <p:cNvPr id="5" name="TextBox 4">
            <a:extLst>
              <a:ext uri="{FF2B5EF4-FFF2-40B4-BE49-F238E27FC236}">
                <a16:creationId xmlns:a16="http://schemas.microsoft.com/office/drawing/2014/main" id="{7D8D35CA-ED42-9F07-EF88-481536D93A82}"/>
              </a:ext>
            </a:extLst>
          </p:cNvPr>
          <p:cNvSpPr txBox="1"/>
          <p:nvPr/>
        </p:nvSpPr>
        <p:spPr>
          <a:xfrm>
            <a:off x="838200" y="1295400"/>
            <a:ext cx="771652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Dotted pink lines/purple line/orange line represents hydrophobic interaction that includes alkyl, </a:t>
            </a:r>
            <a:r>
              <a:rPr lang="el-GR" dirty="0"/>
              <a:t>π-</a:t>
            </a:r>
            <a:r>
              <a:rPr lang="en-US" dirty="0"/>
              <a:t>alkyl, amide </a:t>
            </a:r>
            <a:r>
              <a:rPr lang="el-GR" dirty="0"/>
              <a:t>π </a:t>
            </a:r>
            <a:r>
              <a:rPr lang="en-US" dirty="0"/>
              <a:t>stacked, π- π stacked, π-sigma, π-sulfur etc. Surrounding amino acids of target in green color shows hydrogen bond interaction with ligand. Dotted blue line represents halogen bond interaction (D...X-Y), which is interaction of a halogen and an electron donor species, where X is an electrophilic halogen atom, D is an electron donor, and Y is a carbon, nitrogen, or halogen atom.</a:t>
            </a:r>
          </a:p>
          <a:p>
            <a:pPr marL="285750" indent="-285750" algn="just">
              <a:buFont typeface="Arial" panose="020B0604020202020204" pitchFamily="34" charset="0"/>
              <a:buChar char="•"/>
            </a:pPr>
            <a:r>
              <a:rPr lang="en-US" dirty="0"/>
              <a:t>The investigation of XB interaction has drive the interest of researchers in a variety of domains, including rational medication design and theoretical chemistry calculations.</a:t>
            </a:r>
          </a:p>
        </p:txBody>
      </p:sp>
      <p:pic>
        <p:nvPicPr>
          <p:cNvPr id="2" name="Picture 1">
            <a:extLst>
              <a:ext uri="{FF2B5EF4-FFF2-40B4-BE49-F238E27FC236}">
                <a16:creationId xmlns:a16="http://schemas.microsoft.com/office/drawing/2014/main" id="{C1CBC9E2-0E48-D56A-A727-DE204DE1F35F}"/>
              </a:ext>
            </a:extLst>
          </p:cNvPr>
          <p:cNvPicPr>
            <a:picLocks noChangeAspect="1"/>
          </p:cNvPicPr>
          <p:nvPr/>
        </p:nvPicPr>
        <p:blipFill rotWithShape="1">
          <a:blip r:embed="rId2"/>
          <a:srcRect l="25258" t="4471" r="25087" b="15529"/>
          <a:stretch/>
        </p:blipFill>
        <p:spPr>
          <a:xfrm>
            <a:off x="4343400" y="3897990"/>
            <a:ext cx="3962400" cy="2555647"/>
          </a:xfrm>
          <a:prstGeom prst="rect">
            <a:avLst/>
          </a:prstGeom>
          <a:ln w="12700">
            <a:noFill/>
          </a:ln>
        </p:spPr>
      </p:pic>
    </p:spTree>
    <p:extLst>
      <p:ext uri="{BB962C8B-B14F-4D97-AF65-F5344CB8AC3E}">
        <p14:creationId xmlns:p14="http://schemas.microsoft.com/office/powerpoint/2010/main" val="226723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B7E080-F1F0-1A2A-85B2-B0D9E625564C}"/>
              </a:ext>
            </a:extLst>
          </p:cNvPr>
          <p:cNvSpPr>
            <a:spLocks noGrp="1"/>
          </p:cNvSpPr>
          <p:nvPr>
            <p:ph type="sldNum" sz="quarter" idx="12"/>
          </p:nvPr>
        </p:nvSpPr>
        <p:spPr/>
        <p:txBody>
          <a:bodyPr/>
          <a:lstStyle/>
          <a:p>
            <a:fld id="{FCAEAE96-855E-42B1-8DE9-9C9E68DE18C5}" type="slidenum">
              <a:rPr lang="fr-FR" smtClean="0"/>
              <a:pPr/>
              <a:t>17</a:t>
            </a:fld>
            <a:endParaRPr lang="fr-FR"/>
          </a:p>
        </p:txBody>
      </p:sp>
      <p:sp>
        <p:nvSpPr>
          <p:cNvPr id="6" name="TextBox 5">
            <a:extLst>
              <a:ext uri="{FF2B5EF4-FFF2-40B4-BE49-F238E27FC236}">
                <a16:creationId xmlns:a16="http://schemas.microsoft.com/office/drawing/2014/main" id="{CE14F01F-C5BA-D877-12BA-E1AC358BFB9B}"/>
              </a:ext>
            </a:extLst>
          </p:cNvPr>
          <p:cNvSpPr txBox="1"/>
          <p:nvPr/>
        </p:nvSpPr>
        <p:spPr>
          <a:xfrm>
            <a:off x="497840" y="1100773"/>
            <a:ext cx="3845560" cy="5488939"/>
          </a:xfrm>
          <a:prstGeom prst="rect">
            <a:avLst/>
          </a:prstGeom>
          <a:noFill/>
        </p:spPr>
        <p:txBody>
          <a:bodyPr wrap="square" rtlCol="0">
            <a:spAutoFit/>
          </a:bodyPr>
          <a:lstStyle/>
          <a:p>
            <a:pPr algn="just">
              <a:lnSpc>
                <a:spcPct val="115000"/>
              </a:lnSpc>
              <a:tabLst>
                <a:tab pos="4429125" algn="l"/>
              </a:tabLst>
            </a:pPr>
            <a:r>
              <a:rPr lang="en-US" dirty="0">
                <a:solidFill>
                  <a:schemeClr val="tx1"/>
                </a:solidFill>
                <a:cs typeface="+mn-cs"/>
              </a:rPr>
              <a:t>Antioxidant activities of the synthesized compounds3A, 8A, 3B, 4B, 2C, (2,6C), 3F, 4F were performed by DPPH assay method. Ascorbic acid was taken as standard. Five concentrations 10, 20, 30, 40, 50µg/ml were taken for the screening of activity. Antioxidant activity was measured in terms of IC</a:t>
            </a:r>
            <a:r>
              <a:rPr lang="en-US" baseline="-25000" dirty="0">
                <a:solidFill>
                  <a:schemeClr val="tx1"/>
                </a:solidFill>
                <a:cs typeface="+mn-cs"/>
              </a:rPr>
              <a:t>50</a:t>
            </a:r>
            <a:r>
              <a:rPr lang="en-US" dirty="0">
                <a:solidFill>
                  <a:schemeClr val="tx1"/>
                </a:solidFill>
                <a:cs typeface="+mn-cs"/>
              </a:rPr>
              <a:t> values.</a:t>
            </a:r>
          </a:p>
          <a:p>
            <a:pPr algn="just">
              <a:lnSpc>
                <a:spcPct val="115000"/>
              </a:lnSpc>
              <a:tabLst>
                <a:tab pos="4429125" algn="l"/>
              </a:tabLst>
            </a:pPr>
            <a:r>
              <a:rPr lang="en-US" dirty="0">
                <a:solidFill>
                  <a:schemeClr val="tx1"/>
                </a:solidFill>
                <a:cs typeface="+mn-cs"/>
              </a:rPr>
              <a:t>From the results showed in table 5, it was found that Compound 4F shows IC50 0.759 µg/ml which is less than IC50 of standard ascorbic acid 2.27 µg/ml. The lower the IC50 value, the more potent the compound for scavenging DPPH, implying more antioxidant activity.</a:t>
            </a:r>
          </a:p>
        </p:txBody>
      </p:sp>
      <p:graphicFrame>
        <p:nvGraphicFramePr>
          <p:cNvPr id="7" name="Table 6">
            <a:extLst>
              <a:ext uri="{FF2B5EF4-FFF2-40B4-BE49-F238E27FC236}">
                <a16:creationId xmlns:a16="http://schemas.microsoft.com/office/drawing/2014/main" id="{92E493FC-21F4-3A6D-1DA7-552C1F9CFFAF}"/>
              </a:ext>
            </a:extLst>
          </p:cNvPr>
          <p:cNvGraphicFramePr>
            <a:graphicFrameLocks noGrp="1"/>
          </p:cNvGraphicFramePr>
          <p:nvPr>
            <p:extLst>
              <p:ext uri="{D42A27DB-BD31-4B8C-83A1-F6EECF244321}">
                <p14:modId xmlns:p14="http://schemas.microsoft.com/office/powerpoint/2010/main" val="3265919751"/>
              </p:ext>
            </p:extLst>
          </p:nvPr>
        </p:nvGraphicFramePr>
        <p:xfrm>
          <a:off x="4615202" y="1604804"/>
          <a:ext cx="4492408" cy="3648392"/>
        </p:xfrm>
        <a:graphic>
          <a:graphicData uri="http://schemas.openxmlformats.org/drawingml/2006/table">
            <a:tbl>
              <a:tblPr firstRow="1" firstCol="1" bandRow="1">
                <a:tableStyleId>{912C8C85-51F0-491E-9774-3900AFEF0FD7}</a:tableStyleId>
              </a:tblPr>
              <a:tblGrid>
                <a:gridCol w="1192170">
                  <a:extLst>
                    <a:ext uri="{9D8B030D-6E8A-4147-A177-3AD203B41FA5}">
                      <a16:colId xmlns:a16="http://schemas.microsoft.com/office/drawing/2014/main" val="939203007"/>
                    </a:ext>
                  </a:extLst>
                </a:gridCol>
                <a:gridCol w="1718129">
                  <a:extLst>
                    <a:ext uri="{9D8B030D-6E8A-4147-A177-3AD203B41FA5}">
                      <a16:colId xmlns:a16="http://schemas.microsoft.com/office/drawing/2014/main" val="1259451292"/>
                    </a:ext>
                  </a:extLst>
                </a:gridCol>
                <a:gridCol w="1582109">
                  <a:extLst>
                    <a:ext uri="{9D8B030D-6E8A-4147-A177-3AD203B41FA5}">
                      <a16:colId xmlns:a16="http://schemas.microsoft.com/office/drawing/2014/main" val="1253632608"/>
                    </a:ext>
                  </a:extLst>
                </a:gridCol>
              </a:tblGrid>
              <a:tr h="648797">
                <a:tc>
                  <a:txBody>
                    <a:bodyPr/>
                    <a:lstStyle/>
                    <a:p>
                      <a:pPr marL="0" marR="0" algn="ctr">
                        <a:lnSpc>
                          <a:spcPct val="115000"/>
                        </a:lnSpc>
                        <a:spcBef>
                          <a:spcPts val="0"/>
                        </a:spcBef>
                        <a:spcAft>
                          <a:spcPts val="0"/>
                        </a:spcAft>
                        <a:tabLst>
                          <a:tab pos="4429125" algn="l"/>
                        </a:tabLst>
                      </a:pPr>
                      <a:r>
                        <a:rPr lang="en-US" sz="1800" b="1" dirty="0">
                          <a:effectLst/>
                        </a:rPr>
                        <a:t>S. N</a:t>
                      </a:r>
                      <a:endParaRPr lang="en-US" sz="1800" dirty="0">
                        <a:effectLst/>
                        <a:latin typeface="+mj-lt"/>
                        <a:ea typeface="Calibri" panose="020F0502020204030204" pitchFamily="34" charset="0"/>
                      </a:endParaRPr>
                    </a:p>
                  </a:txBody>
                  <a:tcPr marL="68580" marR="68580" marT="0" marB="0"/>
                </a:tc>
                <a:tc>
                  <a:txBody>
                    <a:bodyPr/>
                    <a:lstStyle/>
                    <a:p>
                      <a:pPr marL="0" marR="0" algn="ctr" defTabSz="914400" rtl="0" eaLnBrk="1" latinLnBrk="0" hangingPunct="1">
                        <a:lnSpc>
                          <a:spcPct val="115000"/>
                        </a:lnSpc>
                        <a:spcBef>
                          <a:spcPts val="0"/>
                        </a:spcBef>
                        <a:spcAft>
                          <a:spcPts val="0"/>
                        </a:spcAft>
                        <a:tabLst>
                          <a:tab pos="4429125" algn="l"/>
                        </a:tabLst>
                      </a:pPr>
                      <a:r>
                        <a:rPr lang="en-US" sz="1800" b="1" kern="1200" dirty="0">
                          <a:solidFill>
                            <a:schemeClr val="bg1"/>
                          </a:solidFill>
                          <a:effectLst/>
                          <a:latin typeface="+mn-lt"/>
                          <a:ea typeface="+mn-ea"/>
                          <a:cs typeface="+mn-cs"/>
                        </a:rPr>
                        <a:t>Synthesized compounds</a:t>
                      </a:r>
                    </a:p>
                  </a:txBody>
                  <a:tcPr marL="68580" marR="68580" marT="0" marB="0"/>
                </a:tc>
                <a:tc>
                  <a:txBody>
                    <a:bodyPr/>
                    <a:lstStyle/>
                    <a:p>
                      <a:pPr marL="0" marR="0" algn="ctr" defTabSz="914400" rtl="0" eaLnBrk="1" latinLnBrk="0" hangingPunct="1">
                        <a:lnSpc>
                          <a:spcPct val="115000"/>
                        </a:lnSpc>
                        <a:spcBef>
                          <a:spcPts val="0"/>
                        </a:spcBef>
                        <a:spcAft>
                          <a:spcPts val="0"/>
                        </a:spcAft>
                        <a:tabLst>
                          <a:tab pos="4429125" algn="l"/>
                        </a:tabLst>
                      </a:pPr>
                      <a:r>
                        <a:rPr lang="en-US" sz="1800" b="1" kern="1200" dirty="0">
                          <a:solidFill>
                            <a:schemeClr val="bg1"/>
                          </a:solidFill>
                          <a:effectLst/>
                          <a:latin typeface="+mn-lt"/>
                          <a:ea typeface="+mn-ea"/>
                          <a:cs typeface="+mn-cs"/>
                        </a:rPr>
                        <a:t>IC50(µg/ml )</a:t>
                      </a:r>
                    </a:p>
                  </a:txBody>
                  <a:tcPr marL="68580" marR="68580" marT="0" marB="0"/>
                </a:tc>
                <a:extLst>
                  <a:ext uri="{0D108BD9-81ED-4DB2-BD59-A6C34878D82A}">
                    <a16:rowId xmlns:a16="http://schemas.microsoft.com/office/drawing/2014/main" val="2847525502"/>
                  </a:ext>
                </a:extLst>
              </a:tr>
              <a:tr h="331420">
                <a:tc>
                  <a:txBody>
                    <a:bodyPr/>
                    <a:lstStyle/>
                    <a:p>
                      <a:pPr marL="0" marR="0" algn="ctr">
                        <a:lnSpc>
                          <a:spcPct val="115000"/>
                        </a:lnSpc>
                        <a:spcBef>
                          <a:spcPts val="0"/>
                        </a:spcBef>
                        <a:spcAft>
                          <a:spcPts val="0"/>
                        </a:spcAft>
                        <a:tabLst>
                          <a:tab pos="4429125" algn="l"/>
                        </a:tabLst>
                      </a:pPr>
                      <a:r>
                        <a:rPr lang="en-US" sz="1800" dirty="0">
                          <a:effectLst/>
                        </a:rPr>
                        <a:t>1</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3A</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5.0533</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1685856515"/>
                  </a:ext>
                </a:extLst>
              </a:tr>
              <a:tr h="311407">
                <a:tc>
                  <a:txBody>
                    <a:bodyPr/>
                    <a:lstStyle/>
                    <a:p>
                      <a:pPr marL="0" marR="0" algn="ctr">
                        <a:lnSpc>
                          <a:spcPct val="115000"/>
                        </a:lnSpc>
                        <a:spcBef>
                          <a:spcPts val="0"/>
                        </a:spcBef>
                        <a:spcAft>
                          <a:spcPts val="0"/>
                        </a:spcAft>
                        <a:tabLst>
                          <a:tab pos="4429125" algn="l"/>
                        </a:tabLst>
                      </a:pPr>
                      <a:r>
                        <a:rPr lang="en-US" sz="1800" dirty="0">
                          <a:effectLst/>
                        </a:rPr>
                        <a:t>2</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8A</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3.3603</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2962295377"/>
                  </a:ext>
                </a:extLst>
              </a:tr>
              <a:tr h="331420">
                <a:tc>
                  <a:txBody>
                    <a:bodyPr/>
                    <a:lstStyle/>
                    <a:p>
                      <a:pPr marL="0" marR="0" algn="ctr">
                        <a:lnSpc>
                          <a:spcPct val="115000"/>
                        </a:lnSpc>
                        <a:spcBef>
                          <a:spcPts val="0"/>
                        </a:spcBef>
                        <a:spcAft>
                          <a:spcPts val="0"/>
                        </a:spcAft>
                        <a:tabLst>
                          <a:tab pos="4429125" algn="l"/>
                        </a:tabLst>
                      </a:pPr>
                      <a:r>
                        <a:rPr lang="en-US" sz="1800" dirty="0">
                          <a:effectLst/>
                        </a:rPr>
                        <a:t>3</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3B</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2.7264</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161559814"/>
                  </a:ext>
                </a:extLst>
              </a:tr>
              <a:tr h="331420">
                <a:tc>
                  <a:txBody>
                    <a:bodyPr/>
                    <a:lstStyle/>
                    <a:p>
                      <a:pPr marL="0" marR="0" algn="ctr">
                        <a:lnSpc>
                          <a:spcPct val="115000"/>
                        </a:lnSpc>
                        <a:spcBef>
                          <a:spcPts val="0"/>
                        </a:spcBef>
                        <a:spcAft>
                          <a:spcPts val="0"/>
                        </a:spcAft>
                        <a:tabLst>
                          <a:tab pos="4429125" algn="l"/>
                        </a:tabLst>
                      </a:pPr>
                      <a:r>
                        <a:rPr lang="en-US" sz="1800" dirty="0">
                          <a:effectLst/>
                        </a:rPr>
                        <a:t>4</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4B</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4.2882</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1082264543"/>
                  </a:ext>
                </a:extLst>
              </a:tr>
              <a:tr h="331420">
                <a:tc>
                  <a:txBody>
                    <a:bodyPr/>
                    <a:lstStyle/>
                    <a:p>
                      <a:pPr marL="0" marR="0" algn="ctr">
                        <a:lnSpc>
                          <a:spcPct val="115000"/>
                        </a:lnSpc>
                        <a:spcBef>
                          <a:spcPts val="0"/>
                        </a:spcBef>
                        <a:spcAft>
                          <a:spcPts val="0"/>
                        </a:spcAft>
                        <a:tabLst>
                          <a:tab pos="4429125" algn="l"/>
                        </a:tabLst>
                      </a:pPr>
                      <a:r>
                        <a:rPr lang="en-US" sz="1800">
                          <a:effectLst/>
                        </a:rPr>
                        <a:t>5</a:t>
                      </a:r>
                      <a:endParaRPr lang="en-US" sz="180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2C</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3.53</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2907357649"/>
                  </a:ext>
                </a:extLst>
              </a:tr>
              <a:tr h="331420">
                <a:tc>
                  <a:txBody>
                    <a:bodyPr/>
                    <a:lstStyle/>
                    <a:p>
                      <a:pPr marL="0" marR="0" algn="ctr">
                        <a:lnSpc>
                          <a:spcPct val="115000"/>
                        </a:lnSpc>
                        <a:spcBef>
                          <a:spcPts val="0"/>
                        </a:spcBef>
                        <a:spcAft>
                          <a:spcPts val="0"/>
                        </a:spcAft>
                        <a:tabLst>
                          <a:tab pos="4429125" algn="l"/>
                        </a:tabLst>
                      </a:pPr>
                      <a:r>
                        <a:rPr lang="en-US" sz="1800">
                          <a:effectLst/>
                        </a:rPr>
                        <a:t>6</a:t>
                      </a:r>
                      <a:endParaRPr lang="en-US" sz="180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2,6C</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2.7852</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1189964414"/>
                  </a:ext>
                </a:extLst>
              </a:tr>
              <a:tr h="331420">
                <a:tc>
                  <a:txBody>
                    <a:bodyPr/>
                    <a:lstStyle/>
                    <a:p>
                      <a:pPr marL="0" marR="0" algn="ctr">
                        <a:lnSpc>
                          <a:spcPct val="115000"/>
                        </a:lnSpc>
                        <a:spcBef>
                          <a:spcPts val="0"/>
                        </a:spcBef>
                        <a:spcAft>
                          <a:spcPts val="0"/>
                        </a:spcAft>
                        <a:tabLst>
                          <a:tab pos="4429125" algn="l"/>
                        </a:tabLst>
                      </a:pPr>
                      <a:r>
                        <a:rPr lang="en-US" sz="1800">
                          <a:effectLst/>
                        </a:rPr>
                        <a:t>7</a:t>
                      </a:r>
                      <a:endParaRPr lang="en-US" sz="180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3F</a:t>
                      </a:r>
                      <a:endParaRPr lang="en-US" sz="180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2.8229</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1521611055"/>
                  </a:ext>
                </a:extLst>
              </a:tr>
              <a:tr h="349834">
                <a:tc>
                  <a:txBody>
                    <a:bodyPr/>
                    <a:lstStyle/>
                    <a:p>
                      <a:pPr marL="0" marR="0" algn="ctr">
                        <a:lnSpc>
                          <a:spcPct val="115000"/>
                        </a:lnSpc>
                        <a:spcBef>
                          <a:spcPts val="0"/>
                        </a:spcBef>
                        <a:spcAft>
                          <a:spcPts val="0"/>
                        </a:spcAft>
                        <a:tabLst>
                          <a:tab pos="4429125" algn="l"/>
                        </a:tabLst>
                      </a:pPr>
                      <a:r>
                        <a:rPr lang="en-US" sz="1800" dirty="0">
                          <a:effectLst/>
                        </a:rPr>
                        <a:t>8</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effectLst/>
                        </a:rPr>
                        <a:t>4F</a:t>
                      </a:r>
                      <a:endParaRPr lang="en-US" sz="180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0.7569</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4157648639"/>
                  </a:ext>
                </a:extLst>
              </a:tr>
              <a:tr h="349834">
                <a:tc>
                  <a:txBody>
                    <a:bodyPr/>
                    <a:lstStyle/>
                    <a:p>
                      <a:pPr marL="0" marR="0" algn="ctr">
                        <a:lnSpc>
                          <a:spcPct val="115000"/>
                        </a:lnSpc>
                        <a:spcBef>
                          <a:spcPts val="0"/>
                        </a:spcBef>
                        <a:spcAft>
                          <a:spcPts val="0"/>
                        </a:spcAft>
                        <a:tabLst>
                          <a:tab pos="4429125" algn="l"/>
                        </a:tabLst>
                      </a:pPr>
                      <a:r>
                        <a:rPr lang="en-US" sz="1800" dirty="0">
                          <a:effectLst/>
                        </a:rPr>
                        <a:t>9</a:t>
                      </a:r>
                      <a:endParaRPr lang="en-US" sz="1800" dirty="0">
                        <a:effectLst/>
                        <a:latin typeface="+mj-lt"/>
                        <a:ea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effectLst/>
                        </a:rPr>
                        <a:t>Ascorbic acid</a:t>
                      </a:r>
                      <a:endParaRPr lang="en-US" sz="1800" dirty="0">
                        <a:effectLst/>
                        <a:latin typeface="+mj-lt"/>
                        <a:ea typeface="Calibri" panose="020F0502020204030204" pitchFamily="34"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2.27</a:t>
                      </a:r>
                      <a:endParaRPr lang="en-US" sz="1800" b="0" i="0" u="none" strike="noStrike" cap="none" dirty="0">
                        <a:solidFill>
                          <a:schemeClr val="tx1"/>
                        </a:solidFill>
                        <a:effectLst/>
                        <a:latin typeface="+mj-lt"/>
                        <a:ea typeface="Calibri" panose="020F0502020204030204" pitchFamily="34" charset="0"/>
                        <a:cs typeface="+mn-cs"/>
                        <a:sym typeface="Arial"/>
                      </a:endParaRPr>
                    </a:p>
                  </a:txBody>
                  <a:tcPr marL="68580" marR="68580" marT="0" marB="0"/>
                </a:tc>
                <a:extLst>
                  <a:ext uri="{0D108BD9-81ED-4DB2-BD59-A6C34878D82A}">
                    <a16:rowId xmlns:a16="http://schemas.microsoft.com/office/drawing/2014/main" val="1321514270"/>
                  </a:ext>
                </a:extLst>
              </a:tr>
            </a:tbl>
          </a:graphicData>
        </a:graphic>
      </p:graphicFrame>
      <p:sp>
        <p:nvSpPr>
          <p:cNvPr id="8" name="TextBox 7">
            <a:extLst>
              <a:ext uri="{FF2B5EF4-FFF2-40B4-BE49-F238E27FC236}">
                <a16:creationId xmlns:a16="http://schemas.microsoft.com/office/drawing/2014/main" id="{7B1CDB19-F59B-4BFB-3DE2-9ECD7998E312}"/>
              </a:ext>
            </a:extLst>
          </p:cNvPr>
          <p:cNvSpPr txBox="1"/>
          <p:nvPr/>
        </p:nvSpPr>
        <p:spPr>
          <a:xfrm>
            <a:off x="4615202" y="1137919"/>
            <a:ext cx="4492408" cy="400110"/>
          </a:xfrm>
          <a:prstGeom prst="rect">
            <a:avLst/>
          </a:prstGeom>
          <a:noFill/>
        </p:spPr>
        <p:txBody>
          <a:bodyPr wrap="square" rtlCol="0">
            <a:spAutoFit/>
          </a:bodyPr>
          <a:lstStyle/>
          <a:p>
            <a:r>
              <a:rPr lang="en-US" sz="2000" dirty="0">
                <a:cs typeface="Times New Roman" panose="02020603050405020304" pitchFamily="18" charset="0"/>
              </a:rPr>
              <a:t>Table 7: IC</a:t>
            </a:r>
            <a:r>
              <a:rPr lang="en-US" sz="2000" baseline="-25000" dirty="0">
                <a:cs typeface="Times New Roman" panose="02020603050405020304" pitchFamily="18" charset="0"/>
              </a:rPr>
              <a:t>50</a:t>
            </a:r>
            <a:r>
              <a:rPr lang="en-US" sz="2000" dirty="0">
                <a:cs typeface="Times New Roman" panose="02020603050405020304" pitchFamily="18" charset="0"/>
              </a:rPr>
              <a:t> of azo derivatives of thymol</a:t>
            </a:r>
          </a:p>
        </p:txBody>
      </p:sp>
    </p:spTree>
    <p:extLst>
      <p:ext uri="{BB962C8B-B14F-4D97-AF65-F5344CB8AC3E}">
        <p14:creationId xmlns:p14="http://schemas.microsoft.com/office/powerpoint/2010/main" val="165845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26FC30-C59A-1321-AAEF-DA3DFF4E58AF}"/>
              </a:ext>
            </a:extLst>
          </p:cNvPr>
          <p:cNvSpPr>
            <a:spLocks noGrp="1"/>
          </p:cNvSpPr>
          <p:nvPr>
            <p:ph type="sldNum" sz="quarter" idx="12"/>
          </p:nvPr>
        </p:nvSpPr>
        <p:spPr/>
        <p:txBody>
          <a:bodyPr/>
          <a:lstStyle/>
          <a:p>
            <a:fld id="{FCAEAE96-855E-42B1-8DE9-9C9E68DE18C5}" type="slidenum">
              <a:rPr lang="fr-FR" smtClean="0"/>
              <a:pPr/>
              <a:t>18</a:t>
            </a:fld>
            <a:endParaRPr lang="fr-FR"/>
          </a:p>
        </p:txBody>
      </p:sp>
      <p:graphicFrame>
        <p:nvGraphicFramePr>
          <p:cNvPr id="5" name="Table 4">
            <a:extLst>
              <a:ext uri="{FF2B5EF4-FFF2-40B4-BE49-F238E27FC236}">
                <a16:creationId xmlns:a16="http://schemas.microsoft.com/office/drawing/2014/main" id="{E24F04D4-1B91-1B31-3A18-DA43AFB6FF37}"/>
              </a:ext>
            </a:extLst>
          </p:cNvPr>
          <p:cNvGraphicFramePr>
            <a:graphicFrameLocks noGrp="1"/>
          </p:cNvGraphicFramePr>
          <p:nvPr>
            <p:extLst>
              <p:ext uri="{D42A27DB-BD31-4B8C-83A1-F6EECF244321}">
                <p14:modId xmlns:p14="http://schemas.microsoft.com/office/powerpoint/2010/main" val="3445623166"/>
              </p:ext>
            </p:extLst>
          </p:nvPr>
        </p:nvGraphicFramePr>
        <p:xfrm>
          <a:off x="1503680" y="1930400"/>
          <a:ext cx="5958840" cy="4034932"/>
        </p:xfrm>
        <a:graphic>
          <a:graphicData uri="http://schemas.openxmlformats.org/drawingml/2006/table">
            <a:tbl>
              <a:tblPr firstRow="1" firstCol="1" bandRow="1">
                <a:tableStyleId>{912C8C85-51F0-491E-9774-3900AFEF0FD7}</a:tableStyleId>
              </a:tblPr>
              <a:tblGrid>
                <a:gridCol w="629964">
                  <a:extLst>
                    <a:ext uri="{9D8B030D-6E8A-4147-A177-3AD203B41FA5}">
                      <a16:colId xmlns:a16="http://schemas.microsoft.com/office/drawing/2014/main" val="3798827950"/>
                    </a:ext>
                  </a:extLst>
                </a:gridCol>
                <a:gridCol w="1313311">
                  <a:extLst>
                    <a:ext uri="{9D8B030D-6E8A-4147-A177-3AD203B41FA5}">
                      <a16:colId xmlns:a16="http://schemas.microsoft.com/office/drawing/2014/main" val="2231676883"/>
                    </a:ext>
                  </a:extLst>
                </a:gridCol>
                <a:gridCol w="1304290">
                  <a:extLst>
                    <a:ext uri="{9D8B030D-6E8A-4147-A177-3AD203B41FA5}">
                      <a16:colId xmlns:a16="http://schemas.microsoft.com/office/drawing/2014/main" val="3172934912"/>
                    </a:ext>
                  </a:extLst>
                </a:gridCol>
                <a:gridCol w="1365906">
                  <a:extLst>
                    <a:ext uri="{9D8B030D-6E8A-4147-A177-3AD203B41FA5}">
                      <a16:colId xmlns:a16="http://schemas.microsoft.com/office/drawing/2014/main" val="1576095210"/>
                    </a:ext>
                  </a:extLst>
                </a:gridCol>
                <a:gridCol w="1345369">
                  <a:extLst>
                    <a:ext uri="{9D8B030D-6E8A-4147-A177-3AD203B41FA5}">
                      <a16:colId xmlns:a16="http://schemas.microsoft.com/office/drawing/2014/main" val="3679523499"/>
                    </a:ext>
                  </a:extLst>
                </a:gridCol>
              </a:tblGrid>
              <a:tr h="370336">
                <a:tc rowSpan="2">
                  <a:txBody>
                    <a:bodyPr/>
                    <a:lstStyle/>
                    <a:p>
                      <a:pPr marL="0" marR="0" algn="ctr">
                        <a:lnSpc>
                          <a:spcPct val="115000"/>
                        </a:lnSpc>
                        <a:spcBef>
                          <a:spcPts val="0"/>
                        </a:spcBef>
                        <a:spcAft>
                          <a:spcPts val="0"/>
                        </a:spcAft>
                        <a:tabLst>
                          <a:tab pos="4429125" algn="l"/>
                        </a:tabLst>
                      </a:pPr>
                      <a:r>
                        <a:rPr lang="en-US" sz="1800" dirty="0">
                          <a:effectLst/>
                        </a:rPr>
                        <a:t>S.N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15000"/>
                        </a:lnSpc>
                        <a:spcBef>
                          <a:spcPts val="0"/>
                        </a:spcBef>
                        <a:spcAft>
                          <a:spcPts val="0"/>
                        </a:spcAft>
                        <a:tabLst>
                          <a:tab pos="4429125" algn="l"/>
                        </a:tabLst>
                      </a:pPr>
                      <a:r>
                        <a:rPr lang="en-US" sz="1800" dirty="0">
                          <a:effectLst/>
                        </a:rPr>
                        <a:t>Compounds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tabLst>
                          <a:tab pos="4429125" algn="l"/>
                        </a:tabLst>
                      </a:pPr>
                      <a:r>
                        <a:rPr lang="en-US" sz="1800" dirty="0">
                          <a:effectLst/>
                        </a:rPr>
                        <a:t>Zone of inhibition (in mm)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1956274"/>
                  </a:ext>
                </a:extLst>
              </a:tr>
              <a:tr h="367653">
                <a:tc vMerge="1">
                  <a:txBody>
                    <a:bodyPr/>
                    <a:lstStyle/>
                    <a:p>
                      <a:endParaRPr lang="en-US"/>
                    </a:p>
                  </a:txBody>
                  <a:tcPr/>
                </a:tc>
                <a:tc vMerge="1">
                  <a:txBody>
                    <a:bodyPr/>
                    <a:lstStyle/>
                    <a:p>
                      <a:endParaRPr lang="en-US"/>
                    </a:p>
                  </a:txBody>
                  <a:tcPr/>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10µg/ml</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50 µg/ml</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100 µg/ml</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extLst>
                  <a:ext uri="{0D108BD9-81ED-4DB2-BD59-A6C34878D82A}">
                    <a16:rowId xmlns:a16="http://schemas.microsoft.com/office/drawing/2014/main" val="1717505747"/>
                  </a:ext>
                </a:extLst>
              </a:tr>
              <a:tr h="295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1</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3A</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35±0.22</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36.6±0.33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38.3±0.33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916784"/>
                  </a:ext>
                </a:extLst>
              </a:tr>
              <a:tr h="295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2</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8A</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35.6±0.33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37.1±0.33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44±0.33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6478571"/>
                  </a:ext>
                </a:extLst>
              </a:tr>
              <a:tr h="295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3B</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33.6±0.33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35.3±0.33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43.6±0.33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8263198"/>
                  </a:ext>
                </a:extLst>
              </a:tr>
              <a:tr h="505129">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4B</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30±0.33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33.01±0.33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33.9±0.33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7672653"/>
                  </a:ext>
                </a:extLst>
              </a:tr>
              <a:tr h="295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5</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2C</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11±0.60</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14.6±0.33</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1" u="none" strike="noStrike" cap="none" dirty="0">
                          <a:solidFill>
                            <a:schemeClr val="tx1"/>
                          </a:solidFill>
                          <a:effectLst/>
                          <a:sym typeface="Arial"/>
                        </a:rPr>
                        <a:t>17.1±0.33</a:t>
                      </a:r>
                      <a:endParaRPr lang="en-US" sz="1800" b="1"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extLst>
                  <a:ext uri="{0D108BD9-81ED-4DB2-BD59-A6C34878D82A}">
                    <a16:rowId xmlns:a16="http://schemas.microsoft.com/office/drawing/2014/main" val="92192813"/>
                  </a:ext>
                </a:extLst>
              </a:tr>
              <a:tr h="295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6</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2,6C</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15.6±0.57</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17.6±0.88</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18.9±0.33</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extLst>
                  <a:ext uri="{0D108BD9-81ED-4DB2-BD59-A6C34878D82A}">
                    <a16:rowId xmlns:a16="http://schemas.microsoft.com/office/drawing/2014/main" val="3955718761"/>
                  </a:ext>
                </a:extLst>
              </a:tr>
              <a:tr h="295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7</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3F</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31.6±0.33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38.6±0.33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38.3±0.33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4299636"/>
                  </a:ext>
                </a:extLst>
              </a:tr>
              <a:tr h="505129">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8</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4F</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28.3±0.33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29.03±0.33</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31.6±0.33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2562965"/>
                  </a:ext>
                </a:extLst>
              </a:tr>
              <a:tr h="505129">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9</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Ampicillin</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29±0.44</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29.88±0.33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31.09±0.33</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6963897"/>
                  </a:ext>
                </a:extLst>
              </a:tr>
            </a:tbl>
          </a:graphicData>
        </a:graphic>
      </p:graphicFrame>
      <p:sp>
        <p:nvSpPr>
          <p:cNvPr id="6" name="TextBox 5">
            <a:extLst>
              <a:ext uri="{FF2B5EF4-FFF2-40B4-BE49-F238E27FC236}">
                <a16:creationId xmlns:a16="http://schemas.microsoft.com/office/drawing/2014/main" id="{1933B1D9-D7B0-A5CB-74A5-E1D351259225}"/>
              </a:ext>
            </a:extLst>
          </p:cNvPr>
          <p:cNvSpPr txBox="1"/>
          <p:nvPr/>
        </p:nvSpPr>
        <p:spPr>
          <a:xfrm>
            <a:off x="1564640" y="1381760"/>
            <a:ext cx="5902960" cy="646331"/>
          </a:xfrm>
          <a:prstGeom prst="rect">
            <a:avLst/>
          </a:prstGeom>
          <a:noFill/>
        </p:spPr>
        <p:txBody>
          <a:bodyPr wrap="square" rtlCol="0">
            <a:spAutoFit/>
          </a:bodyPr>
          <a:lstStyle/>
          <a:p>
            <a:pPr algn="ctr"/>
            <a:r>
              <a:rPr lang="en-US" sz="1800" dirty="0">
                <a:cs typeface="Times New Roman" panose="02020603050405020304" pitchFamily="18" charset="0"/>
              </a:rPr>
              <a:t>Table 8: ZOI of azo derivatives of thymol against </a:t>
            </a:r>
            <a:r>
              <a:rPr lang="en-US" sz="1800" i="1" dirty="0">
                <a:cs typeface="Times New Roman" panose="02020603050405020304" pitchFamily="18" charset="0"/>
              </a:rPr>
              <a:t>E.coli</a:t>
            </a:r>
            <a:endParaRPr lang="en-US" sz="1800" dirty="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333009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255112-5E3F-4D89-EC17-5264E8980DC6}"/>
              </a:ext>
            </a:extLst>
          </p:cNvPr>
          <p:cNvSpPr>
            <a:spLocks noGrp="1"/>
          </p:cNvSpPr>
          <p:nvPr>
            <p:ph type="sldNum" sz="quarter" idx="12"/>
          </p:nvPr>
        </p:nvSpPr>
        <p:spPr/>
        <p:txBody>
          <a:bodyPr/>
          <a:lstStyle/>
          <a:p>
            <a:fld id="{FCAEAE96-855E-42B1-8DE9-9C9E68DE18C5}" type="slidenum">
              <a:rPr lang="fr-FR" smtClean="0"/>
              <a:pPr/>
              <a:t>19</a:t>
            </a:fld>
            <a:endParaRPr lang="fr-FR"/>
          </a:p>
        </p:txBody>
      </p:sp>
      <p:graphicFrame>
        <p:nvGraphicFramePr>
          <p:cNvPr id="5" name="Table 4">
            <a:extLst>
              <a:ext uri="{FF2B5EF4-FFF2-40B4-BE49-F238E27FC236}">
                <a16:creationId xmlns:a16="http://schemas.microsoft.com/office/drawing/2014/main" id="{E5373C06-8BAB-A6AD-8466-A8F12444437D}"/>
              </a:ext>
            </a:extLst>
          </p:cNvPr>
          <p:cNvGraphicFramePr>
            <a:graphicFrameLocks noGrp="1"/>
          </p:cNvGraphicFramePr>
          <p:nvPr>
            <p:extLst>
              <p:ext uri="{D42A27DB-BD31-4B8C-83A1-F6EECF244321}">
                <p14:modId xmlns:p14="http://schemas.microsoft.com/office/powerpoint/2010/main" val="465236528"/>
              </p:ext>
            </p:extLst>
          </p:nvPr>
        </p:nvGraphicFramePr>
        <p:xfrm>
          <a:off x="1524000" y="1600200"/>
          <a:ext cx="6355080" cy="4469867"/>
        </p:xfrm>
        <a:graphic>
          <a:graphicData uri="http://schemas.openxmlformats.org/drawingml/2006/table">
            <a:tbl>
              <a:tblPr firstRow="1" firstCol="1" bandRow="1">
                <a:tableStyleId>{912C8C85-51F0-491E-9774-3900AFEF0FD7}</a:tableStyleId>
              </a:tblPr>
              <a:tblGrid>
                <a:gridCol w="1016526">
                  <a:extLst>
                    <a:ext uri="{9D8B030D-6E8A-4147-A177-3AD203B41FA5}">
                      <a16:colId xmlns:a16="http://schemas.microsoft.com/office/drawing/2014/main" val="2454566368"/>
                    </a:ext>
                  </a:extLst>
                </a:gridCol>
                <a:gridCol w="1387259">
                  <a:extLst>
                    <a:ext uri="{9D8B030D-6E8A-4147-A177-3AD203B41FA5}">
                      <a16:colId xmlns:a16="http://schemas.microsoft.com/office/drawing/2014/main" val="3824292075"/>
                    </a:ext>
                  </a:extLst>
                </a:gridCol>
                <a:gridCol w="1157641">
                  <a:extLst>
                    <a:ext uri="{9D8B030D-6E8A-4147-A177-3AD203B41FA5}">
                      <a16:colId xmlns:a16="http://schemas.microsoft.com/office/drawing/2014/main" val="413402685"/>
                    </a:ext>
                  </a:extLst>
                </a:gridCol>
                <a:gridCol w="1406394">
                  <a:extLst>
                    <a:ext uri="{9D8B030D-6E8A-4147-A177-3AD203B41FA5}">
                      <a16:colId xmlns:a16="http://schemas.microsoft.com/office/drawing/2014/main" val="546587460"/>
                    </a:ext>
                  </a:extLst>
                </a:gridCol>
                <a:gridCol w="1387260">
                  <a:extLst>
                    <a:ext uri="{9D8B030D-6E8A-4147-A177-3AD203B41FA5}">
                      <a16:colId xmlns:a16="http://schemas.microsoft.com/office/drawing/2014/main" val="119978542"/>
                    </a:ext>
                  </a:extLst>
                </a:gridCol>
              </a:tblGrid>
              <a:tr h="328063">
                <a:tc rowSpan="2">
                  <a:txBody>
                    <a:bodyPr/>
                    <a:lstStyle/>
                    <a:p>
                      <a:pPr marL="0" marR="0" algn="ctr">
                        <a:lnSpc>
                          <a:spcPct val="115000"/>
                        </a:lnSpc>
                        <a:spcBef>
                          <a:spcPts val="0"/>
                        </a:spcBef>
                        <a:spcAft>
                          <a:spcPts val="0"/>
                        </a:spcAft>
                        <a:tabLst>
                          <a:tab pos="4429125" algn="l"/>
                        </a:tabLst>
                      </a:pPr>
                      <a:r>
                        <a:rPr lang="en-US" sz="1800" dirty="0">
                          <a:effectLst/>
                        </a:rPr>
                        <a:t>S.N</a:t>
                      </a:r>
                      <a:endParaRPr lang="en-US" sz="1800" dirty="0">
                        <a:effectLst/>
                        <a:latin typeface="+mn-lt"/>
                        <a:ea typeface="+mn-ea"/>
                        <a:cs typeface="Times New Roman" panose="02020603050405020304" pitchFamily="18" charset="0"/>
                      </a:endParaRPr>
                    </a:p>
                  </a:txBody>
                  <a:tcPr marL="68580" marR="68580" marT="0" marB="0"/>
                </a:tc>
                <a:tc rowSpan="2">
                  <a:txBody>
                    <a:bodyPr/>
                    <a:lstStyle/>
                    <a:p>
                      <a:pPr marL="0" marR="0" algn="ctr">
                        <a:lnSpc>
                          <a:spcPct val="115000"/>
                        </a:lnSpc>
                        <a:spcBef>
                          <a:spcPts val="0"/>
                        </a:spcBef>
                        <a:spcAft>
                          <a:spcPts val="0"/>
                        </a:spcAft>
                        <a:tabLst>
                          <a:tab pos="4429125" algn="l"/>
                        </a:tabLst>
                      </a:pPr>
                      <a:r>
                        <a:rPr lang="en-US" sz="1800" dirty="0">
                          <a:effectLst/>
                        </a:rPr>
                        <a:t>Compounds</a:t>
                      </a:r>
                      <a:endParaRPr lang="en-US" sz="1800" dirty="0">
                        <a:effectLst/>
                        <a:latin typeface="+mn-lt"/>
                        <a:ea typeface="+mn-ea"/>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tabLst>
                          <a:tab pos="4429125" algn="l"/>
                        </a:tabLst>
                      </a:pPr>
                      <a:r>
                        <a:rPr lang="en-US" sz="1800">
                          <a:effectLst/>
                        </a:rPr>
                        <a:t>Zone of inhibition (in mm)</a:t>
                      </a:r>
                      <a:endParaRPr lang="en-US" sz="1800">
                        <a:effectLst/>
                        <a:latin typeface="+mn-lt"/>
                        <a:ea typeface="+mn-ea"/>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9425708"/>
                  </a:ext>
                </a:extLst>
              </a:tr>
              <a:tr h="32806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tabLst>
                          <a:tab pos="4429125" algn="l"/>
                        </a:tabLst>
                      </a:pPr>
                      <a:r>
                        <a:rPr lang="en-US" sz="1800" b="1" dirty="0">
                          <a:effectLst/>
                        </a:rPr>
                        <a:t>10µg/ml</a:t>
                      </a:r>
                      <a:endParaRPr lang="en-US" sz="1800" b="1" dirty="0">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50 µg/ml</a:t>
                      </a:r>
                      <a:endParaRPr lang="en-US" sz="1800" b="1" dirty="0">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effectLst/>
                        </a:rPr>
                        <a:t>100 µg/ml</a:t>
                      </a:r>
                      <a:endParaRPr lang="en-US" sz="1800" b="1" dirty="0">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2790054526"/>
                  </a:ext>
                </a:extLst>
              </a:tr>
              <a:tr h="328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1</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3A</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42±0.57</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44.3±0.33</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rtl="0">
                        <a:lnSpc>
                          <a:spcPct val="115000"/>
                        </a:lnSpc>
                        <a:spcBef>
                          <a:spcPts val="0"/>
                        </a:spcBef>
                        <a:spcAft>
                          <a:spcPts val="0"/>
                        </a:spcAft>
                        <a:buClr>
                          <a:srgbClr val="000000"/>
                        </a:buClr>
                        <a:buFont typeface="Arial"/>
                        <a:tabLst>
                          <a:tab pos="4429125" algn="l"/>
                        </a:tabLst>
                      </a:pPr>
                      <a:r>
                        <a:rPr lang="en-US" sz="1800" b="0" u="none" strike="noStrike" cap="none" dirty="0">
                          <a:solidFill>
                            <a:schemeClr val="tx1"/>
                          </a:solidFill>
                          <a:effectLst/>
                          <a:sym typeface="Arial"/>
                        </a:rPr>
                        <a:t>46.03±0.33</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extLst>
                  <a:ext uri="{0D108BD9-81ED-4DB2-BD59-A6C34878D82A}">
                    <a16:rowId xmlns:a16="http://schemas.microsoft.com/office/drawing/2014/main" val="3904698464"/>
                  </a:ext>
                </a:extLst>
              </a:tr>
              <a:tr h="471592">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2</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solidFill>
                            <a:schemeClr val="tx1"/>
                          </a:solidFill>
                          <a:effectLst/>
                        </a:rPr>
                        <a:t>8A</a:t>
                      </a:r>
                      <a:endParaRPr lang="en-US" sz="1800" b="1"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solidFill>
                            <a:schemeClr val="tx1"/>
                          </a:solidFill>
                          <a:effectLst/>
                        </a:rPr>
                        <a:t>13.3±0.33</a:t>
                      </a:r>
                      <a:endParaRPr lang="en-US" sz="1800" b="1"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solidFill>
                            <a:schemeClr val="tx1"/>
                          </a:solidFill>
                          <a:effectLst/>
                        </a:rPr>
                        <a:t>16.3±0.33</a:t>
                      </a:r>
                      <a:endParaRPr lang="en-US" sz="1800" b="1"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1" dirty="0">
                          <a:solidFill>
                            <a:schemeClr val="tx1"/>
                          </a:solidFill>
                          <a:effectLst/>
                        </a:rPr>
                        <a:t>22±0.33</a:t>
                      </a:r>
                      <a:endParaRPr lang="en-US" sz="1800" b="1"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3783976728"/>
                  </a:ext>
                </a:extLst>
              </a:tr>
              <a:tr h="471592">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3B</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a:t>
                      </a:r>
                      <a:r>
                        <a:rPr lang="en-US" sz="1800" b="0" u="none" strike="noStrike" cap="none" dirty="0">
                          <a:solidFill>
                            <a:schemeClr val="tx1"/>
                          </a:solidFill>
                          <a:effectLst/>
                          <a:sym typeface="Arial"/>
                        </a:rPr>
                        <a:t>3</a:t>
                      </a:r>
                      <a:r>
                        <a:rPr lang="en-US" sz="1800" dirty="0">
                          <a:solidFill>
                            <a:schemeClr val="tx1"/>
                          </a:solidFill>
                          <a:effectLst/>
                        </a:rPr>
                        <a:t>.8±0.33</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36.6±0.33</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38.6±0.33</a:t>
                      </a:r>
                      <a:endParaRPr lang="en-US" sz="1800"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814922187"/>
                  </a:ext>
                </a:extLst>
              </a:tr>
              <a:tr h="328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0" u="none" strike="noStrike" cap="none" dirty="0">
                          <a:solidFill>
                            <a:schemeClr val="tx1"/>
                          </a:solidFill>
                          <a:effectLst/>
                          <a:sym typeface="Arial"/>
                        </a:rPr>
                        <a:t>4B</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0" u="none" strike="noStrike" cap="none" dirty="0">
                          <a:solidFill>
                            <a:schemeClr val="tx1"/>
                          </a:solidFill>
                          <a:effectLst/>
                          <a:sym typeface="Arial"/>
                        </a:rPr>
                        <a:t>33±0.33</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0" u="none" strike="noStrike" cap="none" dirty="0">
                          <a:solidFill>
                            <a:schemeClr val="tx1"/>
                          </a:solidFill>
                          <a:effectLst/>
                          <a:sym typeface="Arial"/>
                        </a:rPr>
                        <a:t>35.88±0.55</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b="0" u="none" strike="noStrike" cap="none" dirty="0">
                          <a:solidFill>
                            <a:schemeClr val="tx1"/>
                          </a:solidFill>
                          <a:effectLst/>
                          <a:sym typeface="Arial"/>
                        </a:rPr>
                        <a:t>37.01±0.33</a:t>
                      </a:r>
                      <a:endParaRPr lang="en-US" sz="1800" b="0" i="0" u="none" strike="noStrike" cap="none" dirty="0">
                        <a:solidFill>
                          <a:schemeClr val="tx1"/>
                        </a:solidFill>
                        <a:effectLst/>
                        <a:latin typeface="+mn-lt"/>
                        <a:ea typeface="+mn-ea"/>
                        <a:cs typeface="Times New Roman" panose="02020603050405020304" pitchFamily="18" charset="0"/>
                        <a:sym typeface="Arial"/>
                      </a:endParaRPr>
                    </a:p>
                  </a:txBody>
                  <a:tcPr marL="68580" marR="68580" marT="0" marB="0"/>
                </a:tc>
                <a:extLst>
                  <a:ext uri="{0D108BD9-81ED-4DB2-BD59-A6C34878D82A}">
                    <a16:rowId xmlns:a16="http://schemas.microsoft.com/office/drawing/2014/main" val="1749979443"/>
                  </a:ext>
                </a:extLst>
              </a:tr>
              <a:tr h="471592">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5</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2C</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37.6±0.33</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39.3±0.33</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41.01±0.33</a:t>
                      </a:r>
                      <a:endParaRPr lang="en-US" sz="1800"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1363277664"/>
                  </a:ext>
                </a:extLst>
              </a:tr>
              <a:tr h="328063">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6</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2,6C</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40±0.57</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41.6±0.33</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43±0.88</a:t>
                      </a:r>
                      <a:endParaRPr lang="en-US" sz="1800"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211450091"/>
                  </a:ext>
                </a:extLst>
              </a:tr>
              <a:tr h="471592">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7</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3F</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32.9±0.33</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35.06±0.33</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36.7±0.33</a:t>
                      </a:r>
                      <a:endParaRPr lang="en-US" sz="1800"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3214234271"/>
                  </a:ext>
                </a:extLst>
              </a:tr>
              <a:tr h="471592">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8</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4F</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34.6±0.33</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41.3±0.66</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40.6±0.33</a:t>
                      </a:r>
                      <a:endParaRPr lang="en-US" sz="1800"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382709856"/>
                  </a:ext>
                </a:extLst>
              </a:tr>
              <a:tr h="471592">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9</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Ampicillin</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a:solidFill>
                            <a:schemeClr val="tx1"/>
                          </a:solidFill>
                          <a:effectLst/>
                        </a:rPr>
                        <a:t>32.3±0.55</a:t>
                      </a:r>
                      <a:endParaRPr lang="en-US" sz="180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38.71±0.33</a:t>
                      </a:r>
                      <a:endParaRPr lang="en-US" sz="1800" dirty="0">
                        <a:solidFill>
                          <a:schemeClr val="tx1"/>
                        </a:solidFill>
                        <a:effectLst/>
                        <a:latin typeface="+mn-lt"/>
                        <a:ea typeface="+mn-ea"/>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4429125" algn="l"/>
                        </a:tabLst>
                      </a:pPr>
                      <a:r>
                        <a:rPr lang="en-US" sz="1800" dirty="0">
                          <a:solidFill>
                            <a:schemeClr val="tx1"/>
                          </a:solidFill>
                          <a:effectLst/>
                        </a:rPr>
                        <a:t>38±0.33</a:t>
                      </a:r>
                      <a:endParaRPr lang="en-US" sz="1800" dirty="0">
                        <a:solidFill>
                          <a:schemeClr val="tx1"/>
                        </a:solidFill>
                        <a:effectLst/>
                        <a:latin typeface="+mn-lt"/>
                        <a:ea typeface="+mn-ea"/>
                        <a:cs typeface="Times New Roman" panose="02020603050405020304" pitchFamily="18" charset="0"/>
                      </a:endParaRPr>
                    </a:p>
                  </a:txBody>
                  <a:tcPr marL="68580" marR="68580" marT="0" marB="0"/>
                </a:tc>
                <a:extLst>
                  <a:ext uri="{0D108BD9-81ED-4DB2-BD59-A6C34878D82A}">
                    <a16:rowId xmlns:a16="http://schemas.microsoft.com/office/drawing/2014/main" val="3006626253"/>
                  </a:ext>
                </a:extLst>
              </a:tr>
            </a:tbl>
          </a:graphicData>
        </a:graphic>
      </p:graphicFrame>
      <p:sp>
        <p:nvSpPr>
          <p:cNvPr id="6" name="TextBox 5">
            <a:extLst>
              <a:ext uri="{FF2B5EF4-FFF2-40B4-BE49-F238E27FC236}">
                <a16:creationId xmlns:a16="http://schemas.microsoft.com/office/drawing/2014/main" id="{65636C85-A5C9-AA81-8DC1-866A82001FD1}"/>
              </a:ext>
            </a:extLst>
          </p:cNvPr>
          <p:cNvSpPr txBox="1"/>
          <p:nvPr/>
        </p:nvSpPr>
        <p:spPr>
          <a:xfrm>
            <a:off x="1524000" y="1133893"/>
            <a:ext cx="5902960" cy="646331"/>
          </a:xfrm>
          <a:prstGeom prst="rect">
            <a:avLst/>
          </a:prstGeom>
          <a:noFill/>
        </p:spPr>
        <p:txBody>
          <a:bodyPr wrap="square" rtlCol="0">
            <a:spAutoFit/>
          </a:bodyPr>
          <a:lstStyle/>
          <a:p>
            <a:pPr algn="ctr"/>
            <a:r>
              <a:rPr lang="en-US" sz="1800" dirty="0">
                <a:cs typeface="Times New Roman" panose="02020603050405020304" pitchFamily="18" charset="0"/>
              </a:rPr>
              <a:t>Table 9: ZOI of azo derivatives thymol against </a:t>
            </a:r>
            <a:r>
              <a:rPr lang="en-US" sz="1800" i="1" dirty="0">
                <a:cs typeface="Times New Roman" panose="02020603050405020304" pitchFamily="18" charset="0"/>
              </a:rPr>
              <a:t>S.aureus</a:t>
            </a:r>
            <a:endParaRPr lang="en-US" sz="1800" dirty="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39981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981200"/>
            <a:ext cx="7010400" cy="923330"/>
          </a:xfrm>
          <a:prstGeom prst="rect">
            <a:avLst/>
          </a:prstGeom>
          <a:noFill/>
        </p:spPr>
        <p:txBody>
          <a:bodyPr wrap="square" rtlCol="0">
            <a:spAutoFit/>
          </a:bodyPr>
          <a:lstStyle/>
          <a:p>
            <a:r>
              <a:rPr lang="fr-FR" b="1" dirty="0"/>
              <a:t>Graphical Abstract</a:t>
            </a:r>
            <a:endParaRPr lang="fr-FR" dirty="0"/>
          </a:p>
          <a:p>
            <a:endParaRPr lang="fr-FR" b="1" dirty="0"/>
          </a:p>
          <a:p>
            <a:endParaRPr lang="fr-FR" dirty="0"/>
          </a:p>
        </p:txBody>
      </p:sp>
      <p:sp>
        <p:nvSpPr>
          <p:cNvPr id="5" name="Rectangle 4"/>
          <p:cNvSpPr/>
          <p:nvPr/>
        </p:nvSpPr>
        <p:spPr>
          <a:xfrm>
            <a:off x="457200" y="1066800"/>
            <a:ext cx="8382000" cy="830997"/>
          </a:xfrm>
          <a:prstGeom prst="rect">
            <a:avLst/>
          </a:prstGeom>
        </p:spPr>
        <p:txBody>
          <a:bodyPr wrap="square">
            <a:spAutoFit/>
          </a:bodyPr>
          <a:lstStyle/>
          <a:p>
            <a:pPr algn="ctr"/>
            <a:r>
              <a:rPr lang="en-US" sz="2400" b="1" dirty="0"/>
              <a:t>Synthesis, Molecular Docking, Antioxidant And Antibacterial Assessment Of Azo Derivatives Of Thymol</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4ED57DA-0ED6-7B2A-07E1-8A203F92F5D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 y="2382120"/>
            <a:ext cx="7277100" cy="4093369"/>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6B4C92-BF50-8B40-31E6-0D1DA78438F4}"/>
              </a:ext>
            </a:extLst>
          </p:cNvPr>
          <p:cNvSpPr>
            <a:spLocks noGrp="1"/>
          </p:cNvSpPr>
          <p:nvPr>
            <p:ph type="sldNum" sz="quarter" idx="12"/>
          </p:nvPr>
        </p:nvSpPr>
        <p:spPr/>
        <p:txBody>
          <a:bodyPr/>
          <a:lstStyle/>
          <a:p>
            <a:fld id="{FCAEAE96-855E-42B1-8DE9-9C9E68DE18C5}" type="slidenum">
              <a:rPr lang="fr-FR" smtClean="0"/>
              <a:pPr/>
              <a:t>20</a:t>
            </a:fld>
            <a:endParaRPr lang="fr-FR"/>
          </a:p>
        </p:txBody>
      </p:sp>
      <p:sp>
        <p:nvSpPr>
          <p:cNvPr id="5" name="TextBox 4">
            <a:extLst>
              <a:ext uri="{FF2B5EF4-FFF2-40B4-BE49-F238E27FC236}">
                <a16:creationId xmlns:a16="http://schemas.microsoft.com/office/drawing/2014/main" id="{C3AF2BD6-469A-D28B-63CE-836FC5160367}"/>
              </a:ext>
            </a:extLst>
          </p:cNvPr>
          <p:cNvSpPr txBox="1"/>
          <p:nvPr/>
        </p:nvSpPr>
        <p:spPr>
          <a:xfrm>
            <a:off x="364490" y="1720840"/>
            <a:ext cx="8415020" cy="3416320"/>
          </a:xfrm>
          <a:prstGeom prst="rect">
            <a:avLst/>
          </a:prstGeom>
          <a:noFill/>
        </p:spPr>
        <p:txBody>
          <a:bodyPr wrap="square" rtlCol="0">
            <a:spAutoFit/>
          </a:bodyPr>
          <a:lstStyle/>
          <a:p>
            <a:pPr marL="285750" indent="-285750" algn="just">
              <a:buFont typeface="Arial" panose="020B0604020202020204" pitchFamily="34" charset="0"/>
              <a:buChar char="•"/>
            </a:pPr>
            <a:r>
              <a:rPr lang="en-US" dirty="0"/>
              <a:t>Antimicrobial activity of the thymol derivatives were performed against gram positive bacteria </a:t>
            </a:r>
            <a:r>
              <a:rPr lang="en-US" i="1" dirty="0"/>
              <a:t>S. aureus</a:t>
            </a:r>
            <a:r>
              <a:rPr lang="en-US" dirty="0"/>
              <a:t> and gram negative bacteria </a:t>
            </a:r>
            <a:r>
              <a:rPr lang="en-US" i="1" dirty="0"/>
              <a:t>E.coli</a:t>
            </a:r>
            <a:r>
              <a:rPr lang="en-US" dirty="0"/>
              <a:t> by cup plate method. Ampicillin was taken as standard drug. Three different concentrations 10, 50, 100μg/ml of each test and standard were taken. Zone of inhibition was measured by the scale in nm.</a:t>
            </a:r>
          </a:p>
          <a:p>
            <a:pPr marL="285750" indent="-285750" algn="just">
              <a:buFont typeface="Arial" panose="020B0604020202020204" pitchFamily="34" charset="0"/>
              <a:buChar char="•"/>
            </a:pPr>
            <a:r>
              <a:rPr lang="en-US" dirty="0"/>
              <a:t>Among these compounds 3A, 8A &amp; 3B showed greater zone of inhibition than standard ampicillin against gram negative (</a:t>
            </a:r>
            <a:r>
              <a:rPr lang="en-US" i="1" dirty="0"/>
              <a:t>E. coli</a:t>
            </a:r>
            <a:r>
              <a:rPr lang="en-US" dirty="0"/>
              <a:t>) bacteria at the concentration of 10,50 and 100 μg/ml. 2C is the least active among all the synthesized compounds.</a:t>
            </a:r>
          </a:p>
          <a:p>
            <a:pPr marL="285750" indent="-285750" algn="just">
              <a:buFont typeface="Arial" panose="020B0604020202020204" pitchFamily="34" charset="0"/>
              <a:buChar char="•"/>
            </a:pPr>
            <a:r>
              <a:rPr lang="en-US" dirty="0"/>
              <a:t>Synthesized compounds 3A,3B,2C,2,6C, 4F,4B showed excellent activity against gram positive bacteria (</a:t>
            </a:r>
            <a:r>
              <a:rPr lang="en-US" i="1" dirty="0"/>
              <a:t>S. aureus</a:t>
            </a:r>
            <a:r>
              <a:rPr lang="en-US" dirty="0"/>
              <a:t>) at concentrations 10,50 and 100 μg/ml.</a:t>
            </a:r>
          </a:p>
          <a:p>
            <a:pPr marL="285750" indent="-285750" algn="just">
              <a:buFont typeface="Arial" panose="020B0604020202020204" pitchFamily="34" charset="0"/>
              <a:buChar char="•"/>
            </a:pPr>
            <a:r>
              <a:rPr lang="en-US" dirty="0"/>
              <a:t>Compound 3A,4B &amp; 3B showed excellent activity against both gram negative as well as gram positive bacteria. It shows that -OH, halogen (Br), N=N, N in ring have greater role in antibacterial activity of synthesized compounds.</a:t>
            </a:r>
          </a:p>
        </p:txBody>
      </p:sp>
    </p:spTree>
    <p:extLst>
      <p:ext uri="{BB962C8B-B14F-4D97-AF65-F5344CB8AC3E}">
        <p14:creationId xmlns:p14="http://schemas.microsoft.com/office/powerpoint/2010/main" val="70420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85800" y="986135"/>
            <a:ext cx="8153400" cy="461665"/>
          </a:xfrm>
          <a:prstGeom prst="rect">
            <a:avLst/>
          </a:prstGeom>
          <a:noFill/>
        </p:spPr>
        <p:txBody>
          <a:bodyPr wrap="square" rtlCol="0">
            <a:spAutoFit/>
          </a:bodyPr>
          <a:lstStyle/>
          <a:p>
            <a:r>
              <a:rPr lang="fr-FR" sz="2400" b="1" dirty="0"/>
              <a:t>Conclusions</a:t>
            </a:r>
          </a:p>
        </p:txBody>
      </p:sp>
      <p:sp>
        <p:nvSpPr>
          <p:cNvPr id="2" name="TextBox 1">
            <a:extLst>
              <a:ext uri="{FF2B5EF4-FFF2-40B4-BE49-F238E27FC236}">
                <a16:creationId xmlns:a16="http://schemas.microsoft.com/office/drawing/2014/main" id="{1B35728F-EDA0-ACC7-C522-0D40D1C5793E}"/>
              </a:ext>
            </a:extLst>
          </p:cNvPr>
          <p:cNvSpPr txBox="1"/>
          <p:nvPr/>
        </p:nvSpPr>
        <p:spPr>
          <a:xfrm>
            <a:off x="205740" y="1371600"/>
            <a:ext cx="8877300" cy="5632311"/>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The present study deals with the synthesis of some thymol derivatives by diazotization followed by coupling reaction between thymol and primary aromatic amines (3- aminoquinoline,8-aminoquionoline, 2-chloroaniline, 2,6-dichloroaniline, 3-bromoaniline, 4-bromoaniline, 3-fluroaniline, 4-fluroaniline).</a:t>
            </a:r>
          </a:p>
          <a:p>
            <a:pPr marL="285750" indent="-285750" algn="just">
              <a:buFont typeface="Wingdings" panose="05000000000000000000" pitchFamily="2" charset="2"/>
              <a:buChar char="v"/>
            </a:pPr>
            <a:r>
              <a:rPr lang="en-US" dirty="0"/>
              <a:t>Solubility characters of synthesized compounds were carried out by using various solvent. Compound 3A &amp; 8A is “freely soluble” in DMSO and ethyl acetate while other compounds are “soluble” in these two solvents. Compound 3B, 4B, 2C, 2_6C, 3F, 4F are “freely soluble” in acetone and chloroform but compound 3A and 8A “slightly soluble” in acetone, chloroform and “soluble” in DCM. All the synthesized compounds are insoluble in water.</a:t>
            </a:r>
          </a:p>
          <a:p>
            <a:pPr marL="285750" indent="-285750" algn="just">
              <a:buFont typeface="Wingdings" panose="05000000000000000000" pitchFamily="2" charset="2"/>
              <a:buChar char="v"/>
            </a:pPr>
            <a:r>
              <a:rPr lang="en-US" dirty="0"/>
              <a:t>Preliminary in-sillico studies (toxicity prediction, Lipinski rule of five) by different webservers were performed. All the compounds obey Lipinski rule of five.</a:t>
            </a:r>
          </a:p>
          <a:p>
            <a:pPr marL="285750" indent="-285750" algn="just">
              <a:buFont typeface="Wingdings" panose="05000000000000000000" pitchFamily="2" charset="2"/>
              <a:buChar char="v"/>
            </a:pPr>
            <a:r>
              <a:rPr lang="en-US" dirty="0"/>
              <a:t>The docking results showed all the compounds have significant docking score. Compound 3A have highest docking score 124 and 8A have lowest docking score 110 against target enzyme MurB of S.aureus(1hsk) whereas compound 8A have highest docking score 110 and compound 2C have lowest docking score 103 against target enzyme MurB of E.coli(1uxy). All the compounds showed H-bond interaction with target enzyme which is essential for biological activity. So, the compounds are comparatively less effective in gram negative bacteria in comparison to gram positive bacteria.</a:t>
            </a:r>
          </a:p>
          <a:p>
            <a:pPr marL="285750" indent="-285750" algn="just">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9397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0216E-2719-D831-9565-32515FB5ABF7}"/>
              </a:ext>
            </a:extLst>
          </p:cNvPr>
          <p:cNvSpPr>
            <a:spLocks noGrp="1"/>
          </p:cNvSpPr>
          <p:nvPr>
            <p:ph type="sldNum" sz="quarter" idx="12"/>
          </p:nvPr>
        </p:nvSpPr>
        <p:spPr/>
        <p:txBody>
          <a:bodyPr/>
          <a:lstStyle/>
          <a:p>
            <a:fld id="{FCAEAE96-855E-42B1-8DE9-9C9E68DE18C5}" type="slidenum">
              <a:rPr lang="fr-FR" smtClean="0"/>
              <a:pPr/>
              <a:t>22</a:t>
            </a:fld>
            <a:endParaRPr lang="fr-FR"/>
          </a:p>
        </p:txBody>
      </p:sp>
      <p:sp>
        <p:nvSpPr>
          <p:cNvPr id="3" name="TextBox 2">
            <a:extLst>
              <a:ext uri="{FF2B5EF4-FFF2-40B4-BE49-F238E27FC236}">
                <a16:creationId xmlns:a16="http://schemas.microsoft.com/office/drawing/2014/main" id="{E4098F6E-FE2B-7FD3-5742-9273835EE453}"/>
              </a:ext>
            </a:extLst>
          </p:cNvPr>
          <p:cNvSpPr txBox="1"/>
          <p:nvPr/>
        </p:nvSpPr>
        <p:spPr>
          <a:xfrm>
            <a:off x="228600" y="1278037"/>
            <a:ext cx="8458200" cy="5078313"/>
          </a:xfrm>
          <a:prstGeom prst="rect">
            <a:avLst/>
          </a:prstGeom>
          <a:noFill/>
        </p:spPr>
        <p:txBody>
          <a:bodyPr wrap="square" rtlCol="0">
            <a:spAutoFit/>
          </a:bodyPr>
          <a:lstStyle/>
          <a:p>
            <a:pPr marL="285750" indent="-285750" algn="just">
              <a:buFont typeface="Wingdings" panose="05000000000000000000" pitchFamily="2" charset="2"/>
              <a:buChar char="v"/>
            </a:pPr>
            <a:r>
              <a:rPr lang="en-US" dirty="0"/>
              <a:t>In DPPH assay the 4F compound was found to be most potent because the IC</a:t>
            </a:r>
            <a:r>
              <a:rPr lang="en-US" baseline="-25000" dirty="0"/>
              <a:t>50</a:t>
            </a:r>
            <a:r>
              <a:rPr lang="en-US" dirty="0"/>
              <a:t> value was obtained at lowest concentration i.e., 0.7569</a:t>
            </a:r>
          </a:p>
          <a:p>
            <a:pPr marL="285750" indent="-285750" algn="just">
              <a:buFont typeface="Wingdings" panose="05000000000000000000" pitchFamily="2" charset="2"/>
              <a:buChar char="v"/>
            </a:pPr>
            <a:r>
              <a:rPr lang="en-US" dirty="0"/>
              <a:t>The  compound 8A  showed maximum zone of inhibition against E.coli whereas compound 2C have lowest ZOI. In S.aureus compound 3A have highest ZOI and 8A  have lowest ZOI. So we can conclude compounds are more active against  S.aureus than E.coli  based on the values of ZOI.</a:t>
            </a:r>
          </a:p>
          <a:p>
            <a:pPr marL="285750" indent="-285750" algn="just">
              <a:buFont typeface="Wingdings" panose="05000000000000000000" pitchFamily="2" charset="2"/>
              <a:buChar char="v"/>
            </a:pPr>
            <a:r>
              <a:rPr lang="en-US" dirty="0"/>
              <a:t>Based on the aforementioned results, it may be concluded that the synergistic interaction of hydrophilic and lipophilic properties of a molecule plays an important role in antibacterial activity. The presence of lipophilic aromatic rings capable of interacting with the hydrophobic spaces of bacterial enzymes. The azo moiety is also significant in bacteriostatic action. The presence of -N=N- is easily protonated under acidic conditions and reacted with the phosphate group on the peptidoglycan layer of bacteria, inhibiting cell wall synthesis or inhibiting bacterial growth via H-bond interaction of the compound with the active site of enzyme. The presence of a -OH group in the synthesized compounds contributes to the hydrophilic characteristics of the compounds, which improves antibacterial activity. Thus, the presence of -OH, -N=N-, halogens, and nitrogen containing heterocyclic nucleus played a significant effect on antibacterial activity of compound.</a:t>
            </a:r>
          </a:p>
        </p:txBody>
      </p:sp>
    </p:spTree>
    <p:extLst>
      <p:ext uri="{BB962C8B-B14F-4D97-AF65-F5344CB8AC3E}">
        <p14:creationId xmlns:p14="http://schemas.microsoft.com/office/powerpoint/2010/main" val="350173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2031325"/>
          </a:xfrm>
          <a:prstGeom prst="rect">
            <a:avLst/>
          </a:prstGeom>
          <a:noFill/>
        </p:spPr>
        <p:txBody>
          <a:bodyPr wrap="square" rtlCol="0">
            <a:spAutoFit/>
          </a:bodyPr>
          <a:lstStyle/>
          <a:p>
            <a:pPr algn="ctr"/>
            <a:r>
              <a:rPr lang="fr-FR" sz="2400" b="1" dirty="0"/>
              <a:t>Acknowledgments</a:t>
            </a:r>
          </a:p>
          <a:p>
            <a:endParaRPr lang="fr-FR" sz="2400" b="1" dirty="0"/>
          </a:p>
          <a:p>
            <a:pPr algn="just"/>
            <a:r>
              <a:rPr lang="en-US" dirty="0"/>
              <a:t>My sincere regards to Prof. Sarvesh Kumar Palliwal, Head of Department, Department of Pharmacy, Banasthali Vidyapeeth, Rajasthan and all the faculty members, for providing the facility to conduct this work.</a:t>
            </a:r>
          </a:p>
          <a:p>
            <a:endParaRPr lang="fr-FR" sz="2400" b="1" dirty="0"/>
          </a:p>
        </p:txBody>
      </p:sp>
    </p:spTree>
    <p:extLst>
      <p:ext uri="{BB962C8B-B14F-4D97-AF65-F5344CB8AC3E}">
        <p14:creationId xmlns:p14="http://schemas.microsoft.com/office/powerpoint/2010/main" val="104258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457200" y="1183129"/>
            <a:ext cx="8001000" cy="4768741"/>
          </a:xfrm>
          <a:prstGeom prst="rect">
            <a:avLst/>
          </a:prstGeom>
          <a:noFill/>
        </p:spPr>
        <p:txBody>
          <a:bodyPr wrap="square" rtlCol="0">
            <a:spAutoFit/>
          </a:bodyPr>
          <a:lstStyle/>
          <a:p>
            <a:r>
              <a:rPr lang="fr-FR" b="1" dirty="0"/>
              <a:t>Abstract: </a:t>
            </a:r>
          </a:p>
          <a:p>
            <a:endParaRPr lang="fr-FR" dirty="0"/>
          </a:p>
          <a:p>
            <a:pPr algn="just">
              <a:lnSpc>
                <a:spcPct val="115000"/>
              </a:lnSpc>
              <a:spcAft>
                <a:spcPts val="800"/>
              </a:spcAft>
            </a:pPr>
            <a:r>
              <a:rPr lang="en-US" dirty="0"/>
              <a:t>Thymol, a naturally occurring monoterpenoid phenol, has sparked attention for its potential therapeutic properties, including antioxidant and antibacterial activities. In this study, I emphasized synthesizing azo derivatives of thymol and evaluating their molecular docking, antioxidant, and antibacterial properties. The synthesis involved the chemical modification of thymol to create azo compounds, followed by computational docking studies to predict their potential binding affinity towards specific target proteins. A total of nine azo derivatives of thymol have been synthesized from different substituted aromatic amines and characterized by IR and proton NMR. The antioxidant activity of the synthesized azo derivatives was assessed using a DPPH assay, highlighting their potential as free radical scavengers.  Furthermore, the antibacterial properties of the derivatives were evaluated against Staphylococcus aureus and Escherichia coli to assess their potential as antimicrobial agents. </a:t>
            </a:r>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1539654-262F-B5A1-FB79-05503DD86D2B}"/>
              </a:ext>
            </a:extLst>
          </p:cNvPr>
          <p:cNvSpPr txBox="1"/>
          <p:nvPr/>
        </p:nvSpPr>
        <p:spPr>
          <a:xfrm>
            <a:off x="533400" y="1410498"/>
            <a:ext cx="7620000" cy="4314001"/>
          </a:xfrm>
          <a:prstGeom prst="rect">
            <a:avLst/>
          </a:prstGeom>
          <a:noFill/>
        </p:spPr>
        <p:txBody>
          <a:bodyPr wrap="square">
            <a:spAutoFit/>
          </a:bodyPr>
          <a:lstStyle/>
          <a:p>
            <a:pPr algn="just">
              <a:lnSpc>
                <a:spcPct val="115000"/>
              </a:lnSpc>
              <a:spcAft>
                <a:spcPts val="800"/>
              </a:spcAft>
            </a:pPr>
            <a:r>
              <a:rPr lang="en-US" dirty="0"/>
              <a:t>Additionally, drug-like properties of derivatives were evaluated using bioinformatic tools such as PASS prediction, molecular docking, and Lipinski rules of five, as well as toxic nature and LD 50 values. All nine compounds exhibited significant antibacterial action, with one showing strong antioxidant activity. Furthermore, the docking scores of derivatives fell between 124 to 106 (LibDock score) against two bacterial targets. The findings of this work provide important insights into potential applications of thymol azo derivatives as multifunctional molecules with antioxidant and antibacterial properties, necessitating additional research into their potential therapeutic usage.</a:t>
            </a:r>
          </a:p>
          <a:p>
            <a:pPr marL="0" marR="0" algn="just">
              <a:lnSpc>
                <a:spcPct val="115000"/>
              </a:lnSpc>
              <a:spcBef>
                <a:spcPts val="0"/>
              </a:spcBef>
              <a:spcAft>
                <a:spcPts val="800"/>
              </a:spcAft>
            </a:pPr>
            <a:endParaRPr lang="fr-FR" dirty="0"/>
          </a:p>
          <a:p>
            <a:endParaRPr lang="en-US" dirty="0"/>
          </a:p>
          <a:p>
            <a:r>
              <a:rPr lang="fr-FR" b="1" dirty="0"/>
              <a:t>Keywords: </a:t>
            </a:r>
            <a:r>
              <a:rPr lang="en-US" dirty="0"/>
              <a:t>Thymol; Molecular docking; Azo derivatives; Antioxidant; Antibacterial</a:t>
            </a:r>
            <a:endParaRPr lang="fr-FR" dirty="0"/>
          </a:p>
        </p:txBody>
      </p:sp>
    </p:spTree>
    <p:extLst>
      <p:ext uri="{BB962C8B-B14F-4D97-AF65-F5344CB8AC3E}">
        <p14:creationId xmlns:p14="http://schemas.microsoft.com/office/powerpoint/2010/main" val="234560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304800" y="972670"/>
            <a:ext cx="8763000" cy="5724644"/>
          </a:xfrm>
          <a:prstGeom prst="rect">
            <a:avLst/>
          </a:prstGeom>
          <a:noFill/>
        </p:spPr>
        <p:txBody>
          <a:bodyPr wrap="square" rtlCol="0">
            <a:spAutoFit/>
          </a:bodyPr>
          <a:lstStyle/>
          <a:p>
            <a:r>
              <a:rPr lang="fr-FR" sz="2400" b="1" dirty="0"/>
              <a:t>Introduction</a:t>
            </a:r>
          </a:p>
          <a:p>
            <a:pPr marL="285750" indent="-285750" algn="just">
              <a:lnSpc>
                <a:spcPct val="150000"/>
              </a:lnSpc>
              <a:buSzPts val="1500"/>
              <a:buFont typeface="Arial" panose="020B0604020202020204" pitchFamily="34" charset="0"/>
              <a:buChar char="•"/>
            </a:pPr>
            <a:r>
              <a:rPr lang="en-US" dirty="0"/>
              <a:t>Bacterial infections have a large impact on public health. Disease can occur at any body site and can be caused by the organism itself or by the body's response to its presence. </a:t>
            </a:r>
          </a:p>
          <a:p>
            <a:pPr marL="285750" indent="-285750" algn="just">
              <a:lnSpc>
                <a:spcPct val="150000"/>
              </a:lnSpc>
              <a:buSzPts val="1500"/>
              <a:buFont typeface="Arial" panose="020B0604020202020204" pitchFamily="34" charset="0"/>
              <a:buChar char="•"/>
            </a:pPr>
            <a:r>
              <a:rPr lang="en-US" dirty="0"/>
              <a:t>The five key areas of bacterial metabolism—cell wall synthesis, protein synthesis, RNA synthesis, DNA synthesis, and intermediary metabolism. The major mechanism of action of antimicrobial agents are as follows:</a:t>
            </a:r>
          </a:p>
          <a:p>
            <a:pPr marL="342900" indent="-342900" algn="just">
              <a:lnSpc>
                <a:spcPct val="150000"/>
              </a:lnSpc>
              <a:buSzPts val="1500"/>
              <a:buFont typeface="+mj-lt"/>
              <a:buAutoNum type="arabicPeriod"/>
            </a:pPr>
            <a:r>
              <a:rPr lang="en-US" dirty="0"/>
              <a:t>Inhibition of bacterial cell wall synthesis</a:t>
            </a:r>
          </a:p>
          <a:p>
            <a:pPr marL="342900" indent="-342900" algn="just">
              <a:lnSpc>
                <a:spcPct val="150000"/>
              </a:lnSpc>
              <a:buSzPts val="1500"/>
              <a:buFont typeface="+mj-lt"/>
              <a:buAutoNum type="arabicPeriod"/>
            </a:pPr>
            <a:r>
              <a:rPr lang="en-US" dirty="0"/>
              <a:t>Inhibition of nucleic acid synthesis</a:t>
            </a:r>
          </a:p>
          <a:p>
            <a:pPr marL="342900" indent="-342900" algn="just">
              <a:lnSpc>
                <a:spcPct val="150000"/>
              </a:lnSpc>
              <a:buSzPts val="1500"/>
              <a:buFont typeface="+mj-lt"/>
              <a:buAutoNum type="arabicPeriod"/>
            </a:pPr>
            <a:r>
              <a:rPr lang="en-US" dirty="0"/>
              <a:t>Interference in ribosomal function</a:t>
            </a:r>
          </a:p>
          <a:p>
            <a:pPr marL="342900" indent="-342900" algn="just">
              <a:lnSpc>
                <a:spcPct val="150000"/>
              </a:lnSpc>
              <a:buSzPts val="1500"/>
              <a:buFont typeface="+mj-lt"/>
              <a:buAutoNum type="arabicPeriod"/>
            </a:pPr>
            <a:r>
              <a:rPr lang="en-US" dirty="0"/>
              <a:t>Inhibition of metabolic pathway</a:t>
            </a:r>
          </a:p>
          <a:p>
            <a:pPr marL="285750" indent="-285750" algn="just">
              <a:lnSpc>
                <a:spcPct val="150000"/>
              </a:lnSpc>
              <a:buSzPts val="1500"/>
              <a:buFont typeface="Arial" panose="020B0604020202020204" pitchFamily="34" charset="0"/>
              <a:buChar char="•"/>
            </a:pPr>
            <a:r>
              <a:rPr lang="en-US" dirty="0">
                <a:sym typeface="Assistant"/>
              </a:rPr>
              <a:t>To overcome the problem of  antibacterial drug resistance development of an effective molecule is essential, one of the recent approach for this, is via </a:t>
            </a:r>
            <a:r>
              <a:rPr lang="en-US" dirty="0"/>
              <a:t>modification of natural product-derived molecules as an active scaffold, which in turn increase its efficiency and </a:t>
            </a:r>
          </a:p>
          <a:p>
            <a:endParaRPr lang="fr-FR" dirty="0">
              <a:latin typeface="+mj-lt"/>
            </a:endParaRPr>
          </a:p>
        </p:txBody>
      </p:sp>
    </p:spTree>
    <p:extLst>
      <p:ext uri="{BB962C8B-B14F-4D97-AF65-F5344CB8AC3E}">
        <p14:creationId xmlns:p14="http://schemas.microsoft.com/office/powerpoint/2010/main" val="145851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3C973F-510C-27F2-A500-D9C5C1B35309}"/>
              </a:ext>
            </a:extLst>
          </p:cNvPr>
          <p:cNvSpPr>
            <a:spLocks noGrp="1"/>
          </p:cNvSpPr>
          <p:nvPr>
            <p:ph type="sldNum" sz="quarter" idx="12"/>
          </p:nvPr>
        </p:nvSpPr>
        <p:spPr/>
        <p:txBody>
          <a:bodyPr/>
          <a:lstStyle/>
          <a:p>
            <a:fld id="{FCAEAE96-855E-42B1-8DE9-9C9E68DE18C5}" type="slidenum">
              <a:rPr lang="fr-FR" smtClean="0"/>
              <a:pPr/>
              <a:t>6</a:t>
            </a:fld>
            <a:endParaRPr lang="fr-FR"/>
          </a:p>
        </p:txBody>
      </p:sp>
      <p:sp>
        <p:nvSpPr>
          <p:cNvPr id="6" name="TextBox 5">
            <a:extLst>
              <a:ext uri="{FF2B5EF4-FFF2-40B4-BE49-F238E27FC236}">
                <a16:creationId xmlns:a16="http://schemas.microsoft.com/office/drawing/2014/main" id="{2EE4CCEE-B9BB-BA48-D130-DDA5379F3F58}"/>
              </a:ext>
            </a:extLst>
          </p:cNvPr>
          <p:cNvSpPr txBox="1"/>
          <p:nvPr/>
        </p:nvSpPr>
        <p:spPr>
          <a:xfrm>
            <a:off x="304800" y="1034100"/>
            <a:ext cx="8839200" cy="4987712"/>
          </a:xfrm>
          <a:prstGeom prst="rect">
            <a:avLst/>
          </a:prstGeom>
          <a:noFill/>
        </p:spPr>
        <p:txBody>
          <a:bodyPr wrap="square" rtlCol="0">
            <a:spAutoFit/>
          </a:bodyPr>
          <a:lstStyle/>
          <a:p>
            <a:pPr>
              <a:lnSpc>
                <a:spcPct val="150000"/>
              </a:lnSpc>
            </a:pPr>
            <a:r>
              <a:rPr lang="en-US" dirty="0"/>
              <a:t>molecules as an active scaffold, which in turn increase its efficiency and raise the probability of additional interactions with biological targets.</a:t>
            </a:r>
          </a:p>
          <a:p>
            <a:pPr marL="285750" indent="-285750">
              <a:lnSpc>
                <a:spcPct val="150000"/>
              </a:lnSpc>
              <a:buFont typeface="Arial" panose="020B0604020202020204" pitchFamily="34" charset="0"/>
              <a:buChar char="•"/>
            </a:pPr>
            <a:r>
              <a:rPr lang="en-US" dirty="0"/>
              <a:t>Several phytochemicals were reported having antibacterial and antifungal activities and lend themselves to the preparation of mainstream medicine.</a:t>
            </a:r>
          </a:p>
          <a:p>
            <a:pPr marL="285750" indent="-285750">
              <a:lnSpc>
                <a:spcPct val="150000"/>
              </a:lnSpc>
              <a:buFont typeface="Arial" panose="020B0604020202020204" pitchFamily="34" charset="0"/>
              <a:buChar char="•"/>
            </a:pPr>
            <a:r>
              <a:rPr lang="en" dirty="0"/>
              <a:t>Thymol, 2-isopropyl-5-methylphenol is a natural monocyclic monoterpene phenol available in several plants such as, </a:t>
            </a:r>
            <a:r>
              <a:rPr lang="en" i="1" dirty="0"/>
              <a:t>Thymus vulgaris </a:t>
            </a:r>
            <a:r>
              <a:rPr lang="en" dirty="0"/>
              <a:t>and other </a:t>
            </a:r>
            <a:r>
              <a:rPr lang="en" i="1" dirty="0"/>
              <a:t>Thymus sp., Cinnamomum zeylanicum</a:t>
            </a:r>
            <a:r>
              <a:rPr lang="en" dirty="0"/>
              <a:t>, </a:t>
            </a:r>
            <a:r>
              <a:rPr lang="en" i="1" dirty="0"/>
              <a:t>Eugenia caryophyllus</a:t>
            </a:r>
            <a:r>
              <a:rPr lang="en" dirty="0"/>
              <a:t>, et</a:t>
            </a:r>
            <a:r>
              <a:rPr lang="en-US" dirty="0"/>
              <a:t>c., had been reported as antibacterial, antifungal and antioxidative but could not be used directly due to drug likeness property and unknown pharmacological/chemical constraints.</a:t>
            </a:r>
          </a:p>
          <a:p>
            <a:pPr marL="285750" indent="-285750">
              <a:lnSpc>
                <a:spcPct val="15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lvl="3">
              <a:lnSpc>
                <a:spcPct val="150000"/>
              </a:lnSpc>
            </a:pPr>
            <a:r>
              <a:rPr lang="en-US" b="1" dirty="0">
                <a:latin typeface="Times New Roman" panose="02020603050405020304" pitchFamily="18" charset="0"/>
                <a:cs typeface="Times New Roman" panose="02020603050405020304" pitchFamily="18" charset="0"/>
              </a:rPr>
              <a:t>	</a:t>
            </a:r>
          </a:p>
          <a:p>
            <a:pPr lvl="7" algn="just">
              <a:lnSpc>
                <a:spcPct val="150000"/>
              </a:lnSpc>
            </a:pPr>
            <a:r>
              <a:rPr lang="en-US" b="1" dirty="0">
                <a:latin typeface="Times New Roman" panose="02020603050405020304" pitchFamily="18" charset="0"/>
                <a:cs typeface="Times New Roman" panose="02020603050405020304" pitchFamily="18" charset="0"/>
              </a:rPr>
              <a:t>		</a:t>
            </a:r>
            <a:endParaRPr lang="en-US" dirty="0"/>
          </a:p>
        </p:txBody>
      </p:sp>
      <p:graphicFrame>
        <p:nvGraphicFramePr>
          <p:cNvPr id="7" name="Object 6">
            <a:extLst>
              <a:ext uri="{FF2B5EF4-FFF2-40B4-BE49-F238E27FC236}">
                <a16:creationId xmlns:a16="http://schemas.microsoft.com/office/drawing/2014/main" id="{730E1A62-6D64-E5F4-1D3E-581C1BD3A45D}"/>
              </a:ext>
            </a:extLst>
          </p:cNvPr>
          <p:cNvGraphicFramePr>
            <a:graphicFrameLocks noChangeAspect="1"/>
          </p:cNvGraphicFramePr>
          <p:nvPr>
            <p:extLst>
              <p:ext uri="{D42A27DB-BD31-4B8C-83A1-F6EECF244321}">
                <p14:modId xmlns:p14="http://schemas.microsoft.com/office/powerpoint/2010/main" val="2222287761"/>
              </p:ext>
            </p:extLst>
          </p:nvPr>
        </p:nvGraphicFramePr>
        <p:xfrm>
          <a:off x="4191000" y="4556789"/>
          <a:ext cx="2057400" cy="1462224"/>
        </p:xfrm>
        <a:graphic>
          <a:graphicData uri="http://schemas.openxmlformats.org/presentationml/2006/ole">
            <mc:AlternateContent xmlns:mc="http://schemas.openxmlformats.org/markup-compatibility/2006">
              <mc:Choice xmlns:v="urn:schemas-microsoft-com:vml" Requires="v">
                <p:oleObj name="ChemSketch" r:id="rId2" imgW="718200" imgH="437040" progId="ACD.ChemSketch.20">
                  <p:embed/>
                </p:oleObj>
              </mc:Choice>
              <mc:Fallback>
                <p:oleObj name="ChemSketch" r:id="rId2" imgW="718200" imgH="437040" progId="ACD.ChemSketch.20">
                  <p:embed/>
                  <p:pic>
                    <p:nvPicPr>
                      <p:cNvPr id="35" name="Object 34">
                        <a:extLst>
                          <a:ext uri="{FF2B5EF4-FFF2-40B4-BE49-F238E27FC236}">
                            <a16:creationId xmlns:a16="http://schemas.microsoft.com/office/drawing/2014/main" id="{0D3596BE-00A1-47B7-B6D1-A78FAE53FA92}"/>
                          </a:ext>
                        </a:extLst>
                      </p:cNvPr>
                      <p:cNvPicPr/>
                      <p:nvPr/>
                    </p:nvPicPr>
                    <p:blipFill>
                      <a:blip r:embed="rId3"/>
                      <a:stretch>
                        <a:fillRect/>
                      </a:stretch>
                    </p:blipFill>
                    <p:spPr>
                      <a:xfrm>
                        <a:off x="4191000" y="4556789"/>
                        <a:ext cx="2057400" cy="1462224"/>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C2C271BD-DA26-284E-2E11-65D5E05AACE3}"/>
              </a:ext>
            </a:extLst>
          </p:cNvPr>
          <p:cNvPicPr>
            <a:picLocks noChangeAspect="1"/>
          </p:cNvPicPr>
          <p:nvPr/>
        </p:nvPicPr>
        <p:blipFill rotWithShape="1">
          <a:blip r:embed="rId4">
            <a:clrChange>
              <a:clrFrom>
                <a:srgbClr val="FFFFFF"/>
              </a:clrFrom>
              <a:clrTo>
                <a:srgbClr val="FFFFFF">
                  <a:alpha val="0"/>
                </a:srgbClr>
              </a:clrTo>
            </a:clrChange>
          </a:blip>
          <a:srcRect l="35084" t="19113" r="34183" b="21738"/>
          <a:stretch/>
        </p:blipFill>
        <p:spPr>
          <a:xfrm>
            <a:off x="6474021" y="4276948"/>
            <a:ext cx="2444357" cy="1912133"/>
          </a:xfrm>
          <a:prstGeom prst="rect">
            <a:avLst/>
          </a:prstGeom>
        </p:spPr>
      </p:pic>
      <p:sp>
        <p:nvSpPr>
          <p:cNvPr id="9" name="TextBox 8">
            <a:extLst>
              <a:ext uri="{FF2B5EF4-FFF2-40B4-BE49-F238E27FC236}">
                <a16:creationId xmlns:a16="http://schemas.microsoft.com/office/drawing/2014/main" id="{54D6318B-77CF-E97E-A498-4347BC0B1F24}"/>
              </a:ext>
            </a:extLst>
          </p:cNvPr>
          <p:cNvSpPr txBox="1"/>
          <p:nvPr/>
        </p:nvSpPr>
        <p:spPr>
          <a:xfrm>
            <a:off x="4114610" y="6139984"/>
            <a:ext cx="4343400" cy="369332"/>
          </a:xfrm>
          <a:prstGeom prst="rect">
            <a:avLst/>
          </a:prstGeom>
          <a:noFill/>
        </p:spPr>
        <p:txBody>
          <a:bodyPr wrap="square" rtlCol="0">
            <a:spAutoFit/>
          </a:bodyPr>
          <a:lstStyle/>
          <a:p>
            <a:r>
              <a:rPr lang="en-US" b="1" dirty="0"/>
              <a:t>Fig. 1: 2D &amp; 3D structure of thymol</a:t>
            </a:r>
          </a:p>
        </p:txBody>
      </p:sp>
    </p:spTree>
    <p:extLst>
      <p:ext uri="{BB962C8B-B14F-4D97-AF65-F5344CB8AC3E}">
        <p14:creationId xmlns:p14="http://schemas.microsoft.com/office/powerpoint/2010/main" val="364611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EF1D16-C1DD-71BA-145B-E67DBFD5219A}"/>
              </a:ext>
            </a:extLst>
          </p:cNvPr>
          <p:cNvSpPr>
            <a:spLocks noGrp="1"/>
          </p:cNvSpPr>
          <p:nvPr>
            <p:ph type="sldNum" sz="quarter" idx="12"/>
          </p:nvPr>
        </p:nvSpPr>
        <p:spPr/>
        <p:txBody>
          <a:bodyPr/>
          <a:lstStyle/>
          <a:p>
            <a:fld id="{FCAEAE96-855E-42B1-8DE9-9C9E68DE18C5}" type="slidenum">
              <a:rPr lang="fr-FR" smtClean="0"/>
              <a:pPr/>
              <a:t>7</a:t>
            </a:fld>
            <a:endParaRPr lang="fr-FR"/>
          </a:p>
        </p:txBody>
      </p:sp>
      <p:sp>
        <p:nvSpPr>
          <p:cNvPr id="6" name="Rectangle 5">
            <a:extLst>
              <a:ext uri="{FF2B5EF4-FFF2-40B4-BE49-F238E27FC236}">
                <a16:creationId xmlns:a16="http://schemas.microsoft.com/office/drawing/2014/main" id="{C725B583-EFA0-B564-B775-25F8E7DEC151}"/>
              </a:ext>
            </a:extLst>
          </p:cNvPr>
          <p:cNvSpPr/>
          <p:nvPr/>
        </p:nvSpPr>
        <p:spPr>
          <a:xfrm>
            <a:off x="153658" y="1219200"/>
            <a:ext cx="8836683" cy="6049733"/>
          </a:xfrm>
          <a:prstGeom prst="rect">
            <a:avLst/>
          </a:prstGeom>
        </p:spPr>
        <p:txBody>
          <a:bodyPr wrap="square">
            <a:spAutoFit/>
          </a:bodyPr>
          <a:lstStyle/>
          <a:p>
            <a:pPr marL="285750" indent="-285750" algn="just">
              <a:lnSpc>
                <a:spcPct val="150000"/>
              </a:lnSpc>
              <a:buSzPts val="1500"/>
              <a:buFont typeface="Arial" panose="020B0604020202020204" pitchFamily="34" charset="0"/>
              <a:buChar char="•"/>
            </a:pPr>
            <a:r>
              <a:rPr lang="en-US" dirty="0"/>
              <a:t>Azo derivatives, which consist of aryl/alkyl and –N=N– groups have been extensively reported due to their excellent biological properties.</a:t>
            </a:r>
          </a:p>
          <a:p>
            <a:pPr marL="285750" indent="-285750" algn="just">
              <a:lnSpc>
                <a:spcPct val="150000"/>
              </a:lnSpc>
              <a:buSzPts val="1500"/>
              <a:buFont typeface="Arial" panose="020B0604020202020204" pitchFamily="34" charset="0"/>
              <a:buChar char="•"/>
            </a:pPr>
            <a:r>
              <a:rPr lang="en-US" dirty="0"/>
              <a:t>Azo compounds contain –N=N- group. In aromatic azo compounds, the R groups are arene rings; the structures of these are more stable than if the R groups are alkyl groups.</a:t>
            </a:r>
          </a:p>
          <a:p>
            <a:pPr marL="285750" indent="-285750" algn="just">
              <a:lnSpc>
                <a:spcPct val="150000"/>
              </a:lnSpc>
              <a:buSzPts val="1500"/>
              <a:buFont typeface="Arial" panose="020B0604020202020204" pitchFamily="34" charset="0"/>
              <a:buChar char="•"/>
            </a:pPr>
            <a:r>
              <a:rPr lang="en-US" dirty="0"/>
              <a:t>Simple methods for producing azo molecules include diazotization and the aromatic coupling reaction. Diazotization is the process of turning primary aromatic amines into their diazonium salt. </a:t>
            </a:r>
          </a:p>
          <a:p>
            <a:pPr marL="285750" indent="-285750" algn="just">
              <a:lnSpc>
                <a:spcPct val="150000"/>
              </a:lnSpc>
              <a:buSzPts val="1500"/>
              <a:buFont typeface="Arial" panose="020B0604020202020204" pitchFamily="34" charset="0"/>
              <a:buChar char="•"/>
            </a:pPr>
            <a:r>
              <a:rPr lang="en-US" dirty="0"/>
              <a:t>Diazonium salts are significant synthetic intermediates that can go through electrophilic  aromatic substitution reactions to add functional groups and coupling reactions to produce azo dyes and &amp;the organic reaction between a diazonium salt and an additional aromatic compound is known as azo coupling.</a:t>
            </a:r>
          </a:p>
          <a:p>
            <a:pPr marL="285750" indent="-285750" algn="just">
              <a:lnSpc>
                <a:spcPct val="150000"/>
              </a:lnSpc>
              <a:buSzPts val="15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lnSpc>
                <a:spcPct val="150000"/>
              </a:lnSpc>
              <a:buSzPts val="15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lnSpc>
                <a:spcPct val="150000"/>
              </a:lnSpc>
              <a:buSzPts val="15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lvl="7" algn="just">
              <a:lnSpc>
                <a:spcPct val="15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66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3505200" y="692418"/>
            <a:ext cx="8153400" cy="461665"/>
          </a:xfrm>
          <a:prstGeom prst="rect">
            <a:avLst/>
          </a:prstGeom>
          <a:noFill/>
        </p:spPr>
        <p:txBody>
          <a:bodyPr wrap="square" rtlCol="0">
            <a:spAutoFit/>
          </a:bodyPr>
          <a:lstStyle/>
          <a:p>
            <a:r>
              <a:rPr lang="fr-FR" sz="2400" b="1" dirty="0"/>
              <a:t>Results and discussion</a:t>
            </a:r>
          </a:p>
        </p:txBody>
      </p:sp>
      <p:graphicFrame>
        <p:nvGraphicFramePr>
          <p:cNvPr id="3" name="Table 2">
            <a:extLst>
              <a:ext uri="{FF2B5EF4-FFF2-40B4-BE49-F238E27FC236}">
                <a16:creationId xmlns:a16="http://schemas.microsoft.com/office/drawing/2014/main" id="{44B818FD-C48B-9616-E82A-B55BEB2533ED}"/>
              </a:ext>
            </a:extLst>
          </p:cNvPr>
          <p:cNvGraphicFramePr>
            <a:graphicFrameLocks noGrp="1"/>
          </p:cNvGraphicFramePr>
          <p:nvPr>
            <p:extLst>
              <p:ext uri="{D42A27DB-BD31-4B8C-83A1-F6EECF244321}">
                <p14:modId xmlns:p14="http://schemas.microsoft.com/office/powerpoint/2010/main" val="2013138894"/>
              </p:ext>
            </p:extLst>
          </p:nvPr>
        </p:nvGraphicFramePr>
        <p:xfrm>
          <a:off x="246378" y="1371282"/>
          <a:ext cx="8821422" cy="5167630"/>
        </p:xfrm>
        <a:graphic>
          <a:graphicData uri="http://schemas.openxmlformats.org/drawingml/2006/table">
            <a:tbl>
              <a:tblPr firstRow="1" bandRow="1">
                <a:tableStyleId>{912C8C85-51F0-491E-9774-3900AFEF0FD7}</a:tableStyleId>
              </a:tblPr>
              <a:tblGrid>
                <a:gridCol w="1248487">
                  <a:extLst>
                    <a:ext uri="{9D8B030D-6E8A-4147-A177-3AD203B41FA5}">
                      <a16:colId xmlns:a16="http://schemas.microsoft.com/office/drawing/2014/main" val="2787354967"/>
                    </a:ext>
                  </a:extLst>
                </a:gridCol>
                <a:gridCol w="1585669">
                  <a:extLst>
                    <a:ext uri="{9D8B030D-6E8A-4147-A177-3AD203B41FA5}">
                      <a16:colId xmlns:a16="http://schemas.microsoft.com/office/drawing/2014/main" val="133533421"/>
                    </a:ext>
                  </a:extLst>
                </a:gridCol>
                <a:gridCol w="1419029">
                  <a:extLst>
                    <a:ext uri="{9D8B030D-6E8A-4147-A177-3AD203B41FA5}">
                      <a16:colId xmlns:a16="http://schemas.microsoft.com/office/drawing/2014/main" val="3738829740"/>
                    </a:ext>
                  </a:extLst>
                </a:gridCol>
                <a:gridCol w="1102678">
                  <a:extLst>
                    <a:ext uri="{9D8B030D-6E8A-4147-A177-3AD203B41FA5}">
                      <a16:colId xmlns:a16="http://schemas.microsoft.com/office/drawing/2014/main" val="928607916"/>
                    </a:ext>
                  </a:extLst>
                </a:gridCol>
                <a:gridCol w="1654016">
                  <a:extLst>
                    <a:ext uri="{9D8B030D-6E8A-4147-A177-3AD203B41FA5}">
                      <a16:colId xmlns:a16="http://schemas.microsoft.com/office/drawing/2014/main" val="2442774299"/>
                    </a:ext>
                  </a:extLst>
                </a:gridCol>
                <a:gridCol w="1811543">
                  <a:extLst>
                    <a:ext uri="{9D8B030D-6E8A-4147-A177-3AD203B41FA5}">
                      <a16:colId xmlns:a16="http://schemas.microsoft.com/office/drawing/2014/main" val="906225191"/>
                    </a:ext>
                  </a:extLst>
                </a:gridCol>
              </a:tblGrid>
              <a:tr h="645954">
                <a:tc>
                  <a:txBody>
                    <a:bodyPr/>
                    <a:lstStyle/>
                    <a:p>
                      <a:r>
                        <a:rPr lang="en-US" b="1" dirty="0">
                          <a:latin typeface="+mj-lt"/>
                        </a:rPr>
                        <a:t>Compound Code</a:t>
                      </a:r>
                      <a:endParaRPr lang="en-US" b="1" dirty="0">
                        <a:latin typeface="+mj-lt"/>
                        <a:cs typeface="Times New Roman" panose="02020603050405020304" pitchFamily="18" charset="0"/>
                      </a:endParaRPr>
                    </a:p>
                  </a:txBody>
                  <a:tcPr/>
                </a:tc>
                <a:tc>
                  <a:txBody>
                    <a:bodyPr/>
                    <a:lstStyle/>
                    <a:p>
                      <a:r>
                        <a:rPr lang="en-US" b="1" dirty="0">
                          <a:latin typeface="+mj-lt"/>
                        </a:rPr>
                        <a:t>Molecular Formula</a:t>
                      </a:r>
                      <a:endParaRPr lang="en-US" b="1" dirty="0">
                        <a:latin typeface="+mj-lt"/>
                        <a:cs typeface="Times New Roman" panose="02020603050405020304" pitchFamily="18" charset="0"/>
                      </a:endParaRPr>
                    </a:p>
                  </a:txBody>
                  <a:tcPr/>
                </a:tc>
                <a:tc>
                  <a:txBody>
                    <a:bodyPr/>
                    <a:lstStyle/>
                    <a:p>
                      <a:r>
                        <a:rPr lang="en-US" b="1" dirty="0">
                          <a:latin typeface="+mj-lt"/>
                        </a:rPr>
                        <a:t>Molecular weight</a:t>
                      </a:r>
                      <a:endParaRPr lang="en-US" b="1" dirty="0">
                        <a:latin typeface="+mj-lt"/>
                        <a:cs typeface="Times New Roman" panose="02020603050405020304" pitchFamily="18" charset="0"/>
                      </a:endParaRPr>
                    </a:p>
                  </a:txBody>
                  <a:tcPr/>
                </a:tc>
                <a:tc>
                  <a:txBody>
                    <a:bodyPr/>
                    <a:lstStyle/>
                    <a:p>
                      <a:r>
                        <a:rPr lang="en-US" b="1" dirty="0">
                          <a:latin typeface="+mj-lt"/>
                        </a:rPr>
                        <a:t>Yield</a:t>
                      </a:r>
                      <a:endParaRPr lang="en-US" b="1" dirty="0">
                        <a:latin typeface="+mj-lt"/>
                        <a:cs typeface="Times New Roman" panose="02020603050405020304" pitchFamily="18" charset="0"/>
                      </a:endParaRPr>
                    </a:p>
                  </a:txBody>
                  <a:tcPr/>
                </a:tc>
                <a:tc>
                  <a:txBody>
                    <a:bodyPr/>
                    <a:lstStyle/>
                    <a:p>
                      <a:r>
                        <a:rPr lang="en-US" b="1" dirty="0">
                          <a:latin typeface="+mj-lt"/>
                        </a:rPr>
                        <a:t>Melting point</a:t>
                      </a:r>
                      <a:endParaRPr lang="en-US" b="1" dirty="0">
                        <a:latin typeface="+mj-lt"/>
                        <a:cs typeface="Times New Roman" panose="02020603050405020304" pitchFamily="18" charset="0"/>
                      </a:endParaRPr>
                    </a:p>
                  </a:txBody>
                  <a:tcPr/>
                </a:tc>
                <a:tc>
                  <a:txBody>
                    <a:bodyPr/>
                    <a:lstStyle/>
                    <a:p>
                      <a:r>
                        <a:rPr lang="en-US" b="1" dirty="0">
                          <a:latin typeface="+mj-lt"/>
                        </a:rPr>
                        <a:t>Appearance</a:t>
                      </a:r>
                      <a:endParaRPr lang="en-US" b="1" dirty="0">
                        <a:latin typeface="+mj-lt"/>
                        <a:cs typeface="Times New Roman" panose="02020603050405020304" pitchFamily="18" charset="0"/>
                      </a:endParaRPr>
                    </a:p>
                  </a:txBody>
                  <a:tcPr/>
                </a:tc>
                <a:extLst>
                  <a:ext uri="{0D108BD9-81ED-4DB2-BD59-A6C34878D82A}">
                    <a16:rowId xmlns:a16="http://schemas.microsoft.com/office/drawing/2014/main" val="3528689810"/>
                  </a:ext>
                </a:extLst>
              </a:tr>
              <a:tr h="584434">
                <a:tc>
                  <a:txBody>
                    <a:bodyPr/>
                    <a:lstStyle/>
                    <a:p>
                      <a:r>
                        <a:rPr lang="en-US" sz="1400" b="1" dirty="0">
                          <a:latin typeface="+mn-lt"/>
                        </a:rPr>
                        <a:t>8A</a:t>
                      </a:r>
                      <a:endParaRPr lang="en-US" sz="1400" b="1" dirty="0">
                        <a:latin typeface="+mn-lt"/>
                        <a:cs typeface="Times New Roman" panose="02020603050405020304" pitchFamily="18" charset="0"/>
                      </a:endParaRPr>
                    </a:p>
                  </a:txBody>
                  <a:tcPr/>
                </a:tc>
                <a:tc>
                  <a:txBody>
                    <a:bodyPr/>
                    <a:lstStyle/>
                    <a:p>
                      <a:r>
                        <a:rPr lang="en-US" sz="1400" dirty="0">
                          <a:latin typeface="+mn-lt"/>
                        </a:rPr>
                        <a:t>C</a:t>
                      </a:r>
                      <a:r>
                        <a:rPr lang="en-US" sz="1400" baseline="-25000" dirty="0">
                          <a:latin typeface="+mn-lt"/>
                        </a:rPr>
                        <a:t>19</a:t>
                      </a:r>
                      <a:r>
                        <a:rPr lang="en-US" sz="1400" dirty="0">
                          <a:latin typeface="+mn-lt"/>
                        </a:rPr>
                        <a:t>H</a:t>
                      </a:r>
                      <a:r>
                        <a:rPr lang="en-US" sz="1400" baseline="-25000" dirty="0">
                          <a:latin typeface="+mn-lt"/>
                        </a:rPr>
                        <a:t>19</a:t>
                      </a:r>
                      <a:r>
                        <a:rPr lang="en-US" sz="1400" dirty="0">
                          <a:latin typeface="+mn-lt"/>
                        </a:rPr>
                        <a:t>N</a:t>
                      </a:r>
                      <a:r>
                        <a:rPr lang="en-US" sz="1400" baseline="-25000" dirty="0">
                          <a:latin typeface="+mn-lt"/>
                        </a:rPr>
                        <a:t>3</a:t>
                      </a:r>
                      <a:r>
                        <a:rPr lang="en-US" sz="1400" dirty="0">
                          <a:latin typeface="+mn-lt"/>
                        </a:rPr>
                        <a:t>O</a:t>
                      </a:r>
                      <a:endParaRPr lang="en-US" sz="1400" dirty="0">
                        <a:latin typeface="+mn-lt"/>
                        <a:cs typeface="Times New Roman" panose="02020603050405020304" pitchFamily="18" charset="0"/>
                      </a:endParaRPr>
                    </a:p>
                  </a:txBody>
                  <a:tcPr/>
                </a:tc>
                <a:tc>
                  <a:txBody>
                    <a:bodyPr/>
                    <a:lstStyle/>
                    <a:p>
                      <a:r>
                        <a:rPr lang="en-US" sz="1400" dirty="0">
                          <a:latin typeface="+mn-lt"/>
                        </a:rPr>
                        <a:t>305.37g/mol</a:t>
                      </a:r>
                      <a:endParaRPr lang="en-US" sz="1400" dirty="0">
                        <a:latin typeface="+mn-lt"/>
                        <a:cs typeface="Times New Roman" panose="02020603050405020304" pitchFamily="18" charset="0"/>
                      </a:endParaRPr>
                    </a:p>
                  </a:txBody>
                  <a:tcPr/>
                </a:tc>
                <a:tc>
                  <a:txBody>
                    <a:bodyPr/>
                    <a:lstStyle/>
                    <a:p>
                      <a:r>
                        <a:rPr lang="en-US" sz="1400" dirty="0">
                          <a:latin typeface="+mn-lt"/>
                        </a:rPr>
                        <a:t>81%</a:t>
                      </a:r>
                      <a:endParaRPr lang="en-US" sz="1400" dirty="0">
                        <a:latin typeface="+mn-lt"/>
                        <a:cs typeface="Times New Roman" panose="02020603050405020304" pitchFamily="18" charset="0"/>
                      </a:endParaRPr>
                    </a:p>
                  </a:txBody>
                  <a:tcPr/>
                </a:tc>
                <a:tc>
                  <a:txBody>
                    <a:bodyPr/>
                    <a:lstStyle/>
                    <a:p>
                      <a:r>
                        <a:rPr lang="en-US" sz="1400" dirty="0">
                          <a:latin typeface="+mn-lt"/>
                        </a:rPr>
                        <a:t>125°C </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Black color powder</a:t>
                      </a:r>
                    </a:p>
                    <a:p>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2496792833"/>
                  </a:ext>
                </a:extLst>
              </a:tr>
              <a:tr h="584434">
                <a:tc>
                  <a:txBody>
                    <a:bodyPr/>
                    <a:lstStyle/>
                    <a:p>
                      <a:r>
                        <a:rPr lang="en-US" sz="1400" b="1" dirty="0">
                          <a:latin typeface="+mn-lt"/>
                        </a:rPr>
                        <a:t>3B</a:t>
                      </a:r>
                      <a:endParaRPr lang="en-US" sz="1400" b="1" dirty="0">
                        <a:latin typeface="+mn-lt"/>
                        <a:cs typeface="Times New Roman" panose="02020603050405020304" pitchFamily="18" charset="0"/>
                      </a:endParaRPr>
                    </a:p>
                  </a:txBody>
                  <a:tcPr/>
                </a:tc>
                <a:tc>
                  <a:txBody>
                    <a:bodyPr/>
                    <a:lstStyle/>
                    <a:p>
                      <a:r>
                        <a:rPr lang="pt-BR" sz="1400" dirty="0">
                          <a:latin typeface="+mn-lt"/>
                        </a:rPr>
                        <a:t>C</a:t>
                      </a:r>
                      <a:r>
                        <a:rPr lang="pt-BR" sz="1400" baseline="-25000" dirty="0">
                          <a:latin typeface="+mn-lt"/>
                        </a:rPr>
                        <a:t>16</a:t>
                      </a:r>
                      <a:r>
                        <a:rPr lang="pt-BR" sz="1400" dirty="0">
                          <a:latin typeface="+mn-lt"/>
                        </a:rPr>
                        <a:t>H</a:t>
                      </a:r>
                      <a:r>
                        <a:rPr lang="pt-BR" sz="1400" baseline="-25000" dirty="0">
                          <a:latin typeface="+mn-lt"/>
                        </a:rPr>
                        <a:t>17</a:t>
                      </a:r>
                      <a:r>
                        <a:rPr lang="pt-BR" sz="1400" dirty="0">
                          <a:latin typeface="+mn-lt"/>
                        </a:rPr>
                        <a:t>BrN</a:t>
                      </a:r>
                      <a:r>
                        <a:rPr lang="pt-BR" sz="1400" baseline="-25000" dirty="0">
                          <a:latin typeface="+mn-lt"/>
                        </a:rPr>
                        <a:t>2</a:t>
                      </a:r>
                      <a:r>
                        <a:rPr lang="pt-BR" sz="1400" dirty="0">
                          <a:latin typeface="+mn-lt"/>
                        </a:rPr>
                        <a:t> O</a:t>
                      </a:r>
                      <a:endParaRPr lang="en-US" sz="1400" dirty="0">
                        <a:latin typeface="+mn-lt"/>
                        <a:cs typeface="Times New Roman" panose="02020603050405020304" pitchFamily="18" charset="0"/>
                      </a:endParaRPr>
                    </a:p>
                  </a:txBody>
                  <a:tcPr/>
                </a:tc>
                <a:tc>
                  <a:txBody>
                    <a:bodyPr/>
                    <a:lstStyle/>
                    <a:p>
                      <a:r>
                        <a:rPr lang="en-US" sz="1400" dirty="0">
                          <a:latin typeface="+mn-lt"/>
                        </a:rPr>
                        <a:t>332.05g/mol</a:t>
                      </a:r>
                      <a:endParaRPr lang="en-US" sz="1400" dirty="0">
                        <a:latin typeface="+mn-lt"/>
                        <a:cs typeface="Times New Roman" panose="02020603050405020304" pitchFamily="18" charset="0"/>
                      </a:endParaRPr>
                    </a:p>
                  </a:txBody>
                  <a:tcPr/>
                </a:tc>
                <a:tc>
                  <a:txBody>
                    <a:bodyPr/>
                    <a:lstStyle/>
                    <a:p>
                      <a:r>
                        <a:rPr lang="en-US" sz="1400" dirty="0">
                          <a:latin typeface="+mn-lt"/>
                        </a:rPr>
                        <a:t>58%</a:t>
                      </a:r>
                      <a:endParaRPr lang="en-US" sz="1400" dirty="0">
                        <a:latin typeface="+mn-lt"/>
                        <a:cs typeface="Times New Roman" panose="02020603050405020304" pitchFamily="18" charset="0"/>
                      </a:endParaRPr>
                    </a:p>
                  </a:txBody>
                  <a:tcPr/>
                </a:tc>
                <a:tc>
                  <a:txBody>
                    <a:bodyPr/>
                    <a:lstStyle/>
                    <a:p>
                      <a:r>
                        <a:rPr lang="en-US" sz="1400" dirty="0">
                          <a:latin typeface="+mn-lt"/>
                        </a:rPr>
                        <a:t>140-145°C </a:t>
                      </a:r>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Yellowish powder </a:t>
                      </a:r>
                    </a:p>
                    <a:p>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1087189726"/>
                  </a:ext>
                </a:extLst>
              </a:tr>
              <a:tr h="584434">
                <a:tc>
                  <a:txBody>
                    <a:bodyPr/>
                    <a:lstStyle/>
                    <a:p>
                      <a:r>
                        <a:rPr lang="en-US" sz="1400" b="1" dirty="0">
                          <a:latin typeface="+mn-lt"/>
                        </a:rPr>
                        <a:t>4B</a:t>
                      </a:r>
                      <a:endParaRPr lang="en-US" sz="1400" b="1" dirty="0">
                        <a:latin typeface="+mn-lt"/>
                        <a:cs typeface="Times New Roman" panose="02020603050405020304" pitchFamily="18" charset="0"/>
                      </a:endParaRPr>
                    </a:p>
                  </a:txBody>
                  <a:tcPr/>
                </a:tc>
                <a:tc>
                  <a:txBody>
                    <a:bodyPr/>
                    <a:lstStyle/>
                    <a:p>
                      <a:r>
                        <a:rPr lang="pt-BR" sz="1400" dirty="0">
                          <a:latin typeface="+mn-lt"/>
                        </a:rPr>
                        <a:t>C</a:t>
                      </a:r>
                      <a:r>
                        <a:rPr lang="pt-BR" sz="1400" baseline="-25000" dirty="0">
                          <a:latin typeface="+mn-lt"/>
                        </a:rPr>
                        <a:t>16</a:t>
                      </a:r>
                      <a:r>
                        <a:rPr lang="pt-BR" sz="1400" dirty="0">
                          <a:latin typeface="+mn-lt"/>
                        </a:rPr>
                        <a:t>H</a:t>
                      </a:r>
                      <a:r>
                        <a:rPr lang="pt-BR" sz="1400" baseline="-25000" dirty="0">
                          <a:latin typeface="+mn-lt"/>
                        </a:rPr>
                        <a:t>17</a:t>
                      </a:r>
                      <a:r>
                        <a:rPr lang="pt-BR" sz="1400" dirty="0">
                          <a:latin typeface="+mn-lt"/>
                        </a:rPr>
                        <a:t>BrN</a:t>
                      </a:r>
                      <a:r>
                        <a:rPr lang="pt-BR" sz="1400" baseline="-25000" dirty="0">
                          <a:latin typeface="+mn-lt"/>
                        </a:rPr>
                        <a:t>2</a:t>
                      </a:r>
                      <a:r>
                        <a:rPr lang="pt-BR" sz="1400" dirty="0">
                          <a:latin typeface="+mn-lt"/>
                        </a:rPr>
                        <a:t> O</a:t>
                      </a:r>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332.05g/mol</a:t>
                      </a:r>
                    </a:p>
                    <a:p>
                      <a:endParaRPr lang="en-US" sz="1400" dirty="0">
                        <a:latin typeface="+mn-lt"/>
                        <a:cs typeface="Times New Roman" panose="02020603050405020304" pitchFamily="18" charset="0"/>
                      </a:endParaRPr>
                    </a:p>
                  </a:txBody>
                  <a:tcPr/>
                </a:tc>
                <a:tc>
                  <a:txBody>
                    <a:bodyPr/>
                    <a:lstStyle/>
                    <a:p>
                      <a:r>
                        <a:rPr lang="en-US" sz="1400" dirty="0">
                          <a:latin typeface="+mn-lt"/>
                        </a:rPr>
                        <a:t>75%</a:t>
                      </a:r>
                      <a:endParaRPr lang="en-US" sz="1400" dirty="0">
                        <a:latin typeface="+mn-lt"/>
                        <a:cs typeface="Times New Roman" panose="02020603050405020304" pitchFamily="18" charset="0"/>
                      </a:endParaRPr>
                    </a:p>
                  </a:txBody>
                  <a:tcPr/>
                </a:tc>
                <a:tc>
                  <a:txBody>
                    <a:bodyPr/>
                    <a:lstStyle/>
                    <a:p>
                      <a:r>
                        <a:rPr lang="en-US" sz="1400" dirty="0">
                          <a:latin typeface="+mn-lt"/>
                        </a:rPr>
                        <a:t>150°C</a:t>
                      </a:r>
                      <a:endParaRPr lang="en-US" sz="1400" dirty="0">
                        <a:latin typeface="+mn-lt"/>
                        <a:cs typeface="Times New Roman" panose="02020603050405020304" pitchFamily="18" charset="0"/>
                      </a:endParaRPr>
                    </a:p>
                  </a:txBody>
                  <a:tcPr/>
                </a:tc>
                <a:tc>
                  <a:txBody>
                    <a:bodyPr/>
                    <a:lstStyle/>
                    <a:p>
                      <a:r>
                        <a:rPr lang="en-US" sz="1400" dirty="0">
                          <a:latin typeface="+mn-lt"/>
                        </a:rPr>
                        <a:t>Brick red color powder </a:t>
                      </a:r>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3605547969"/>
                  </a:ext>
                </a:extLst>
              </a:tr>
              <a:tr h="799753">
                <a:tc>
                  <a:txBody>
                    <a:bodyPr/>
                    <a:lstStyle/>
                    <a:p>
                      <a:r>
                        <a:rPr lang="en-US" sz="1400" b="1" dirty="0">
                          <a:latin typeface="+mn-lt"/>
                        </a:rPr>
                        <a:t>2C</a:t>
                      </a:r>
                      <a:endParaRPr lang="en-US" sz="1400" b="1" dirty="0">
                        <a:latin typeface="+mn-lt"/>
                        <a:cs typeface="Times New Roman" panose="02020603050405020304" pitchFamily="18" charset="0"/>
                      </a:endParaRPr>
                    </a:p>
                  </a:txBody>
                  <a:tcPr/>
                </a:tc>
                <a:tc>
                  <a:txBody>
                    <a:bodyPr/>
                    <a:lstStyle/>
                    <a:p>
                      <a:r>
                        <a:rPr lang="pt-BR" sz="1400" dirty="0">
                          <a:latin typeface="+mn-lt"/>
                        </a:rPr>
                        <a:t>C</a:t>
                      </a:r>
                      <a:r>
                        <a:rPr lang="pt-BR" sz="1400" baseline="-25000" dirty="0">
                          <a:latin typeface="+mn-lt"/>
                        </a:rPr>
                        <a:t>16</a:t>
                      </a:r>
                      <a:r>
                        <a:rPr lang="pt-BR" sz="1400" dirty="0">
                          <a:latin typeface="+mn-lt"/>
                        </a:rPr>
                        <a:t>H</a:t>
                      </a:r>
                      <a:r>
                        <a:rPr lang="pt-BR" sz="1400" baseline="-25000" dirty="0">
                          <a:latin typeface="+mn-lt"/>
                        </a:rPr>
                        <a:t>17</a:t>
                      </a:r>
                      <a:r>
                        <a:rPr lang="pt-BR" sz="1400" dirty="0">
                          <a:latin typeface="+mn-lt"/>
                        </a:rPr>
                        <a:t>ClN</a:t>
                      </a:r>
                      <a:r>
                        <a:rPr lang="pt-BR" sz="1400" baseline="-25000" dirty="0">
                          <a:latin typeface="+mn-lt"/>
                        </a:rPr>
                        <a:t>2</a:t>
                      </a:r>
                      <a:r>
                        <a:rPr lang="pt-BR" sz="1400" dirty="0">
                          <a:latin typeface="+mn-lt"/>
                        </a:rPr>
                        <a:t>O</a:t>
                      </a:r>
                      <a:r>
                        <a:rPr lang="en-US" sz="1400" dirty="0">
                          <a:latin typeface="+mn-lt"/>
                        </a:rPr>
                        <a:t> </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288.10g/mol</a:t>
                      </a:r>
                    </a:p>
                    <a:p>
                      <a:endParaRPr lang="en-US" sz="1400" dirty="0">
                        <a:latin typeface="+mn-lt"/>
                        <a:cs typeface="Times New Roman" panose="02020603050405020304" pitchFamily="18" charset="0"/>
                      </a:endParaRPr>
                    </a:p>
                  </a:txBody>
                  <a:tcPr/>
                </a:tc>
                <a:tc>
                  <a:txBody>
                    <a:bodyPr/>
                    <a:lstStyle/>
                    <a:p>
                      <a:r>
                        <a:rPr lang="en-US" sz="1400" dirty="0">
                          <a:latin typeface="+mn-lt"/>
                        </a:rPr>
                        <a:t>60%</a:t>
                      </a:r>
                      <a:endParaRPr lang="en-US" sz="1400" dirty="0">
                        <a:latin typeface="+mn-lt"/>
                        <a:cs typeface="Times New Roman" panose="02020603050405020304" pitchFamily="18" charset="0"/>
                      </a:endParaRPr>
                    </a:p>
                  </a:txBody>
                  <a:tcPr/>
                </a:tc>
                <a:tc>
                  <a:txBody>
                    <a:bodyPr/>
                    <a:lstStyle/>
                    <a:p>
                      <a:r>
                        <a:rPr lang="en-US" sz="1400" dirty="0">
                          <a:latin typeface="+mn-lt"/>
                        </a:rPr>
                        <a:t>130°C </a:t>
                      </a:r>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Appearance: Brick red color powder</a:t>
                      </a:r>
                    </a:p>
                    <a:p>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1155944784"/>
                  </a:ext>
                </a:extLst>
              </a:tr>
              <a:tr h="584434">
                <a:tc>
                  <a:txBody>
                    <a:bodyPr/>
                    <a:lstStyle/>
                    <a:p>
                      <a:r>
                        <a:rPr lang="en-US" sz="1400" b="1" dirty="0">
                          <a:latin typeface="+mn-lt"/>
                        </a:rPr>
                        <a:t>2,6C</a:t>
                      </a:r>
                      <a:endParaRPr lang="en-US" sz="1400" b="1" dirty="0">
                        <a:latin typeface="+mn-lt"/>
                        <a:cs typeface="Times New Roman" panose="02020603050405020304" pitchFamily="18" charset="0"/>
                      </a:endParaRPr>
                    </a:p>
                  </a:txBody>
                  <a:tcPr/>
                </a:tc>
                <a:tc>
                  <a:txBody>
                    <a:bodyPr/>
                    <a:lstStyle/>
                    <a:p>
                      <a:r>
                        <a:rPr lang="en-US" sz="1400" dirty="0">
                          <a:latin typeface="+mn-lt"/>
                        </a:rPr>
                        <a:t>C</a:t>
                      </a:r>
                      <a:r>
                        <a:rPr lang="en-US" sz="1400" baseline="-25000" dirty="0">
                          <a:latin typeface="+mn-lt"/>
                        </a:rPr>
                        <a:t>16</a:t>
                      </a:r>
                      <a:r>
                        <a:rPr lang="en-US" sz="1400" dirty="0">
                          <a:latin typeface="+mn-lt"/>
                        </a:rPr>
                        <a:t>H</a:t>
                      </a:r>
                      <a:r>
                        <a:rPr lang="en-US" sz="1400" baseline="-25000" dirty="0">
                          <a:latin typeface="+mn-lt"/>
                        </a:rPr>
                        <a:t>16</a:t>
                      </a:r>
                      <a:r>
                        <a:rPr lang="en-US" sz="1400" dirty="0">
                          <a:latin typeface="+mn-lt"/>
                        </a:rPr>
                        <a:t>Cl</a:t>
                      </a:r>
                      <a:r>
                        <a:rPr lang="en-US" sz="1400" baseline="-25000" dirty="0">
                          <a:latin typeface="+mn-lt"/>
                        </a:rPr>
                        <a:t>2</a:t>
                      </a:r>
                      <a:r>
                        <a:rPr lang="en-US" sz="1400" dirty="0">
                          <a:latin typeface="+mn-lt"/>
                        </a:rPr>
                        <a:t>N</a:t>
                      </a:r>
                      <a:r>
                        <a:rPr lang="en-US" sz="1400" baseline="-25000" dirty="0">
                          <a:latin typeface="+mn-lt"/>
                        </a:rPr>
                        <a:t>2</a:t>
                      </a:r>
                      <a:r>
                        <a:rPr lang="en-US" sz="1400" dirty="0">
                          <a:latin typeface="+mn-lt"/>
                        </a:rPr>
                        <a:t>O</a:t>
                      </a:r>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322.06g/mol</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59%</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140°C</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Red color powder </a:t>
                      </a:r>
                    </a:p>
                    <a:p>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2694670787"/>
                  </a:ext>
                </a:extLst>
              </a:tr>
              <a:tr h="584434">
                <a:tc>
                  <a:txBody>
                    <a:bodyPr/>
                    <a:lstStyle/>
                    <a:p>
                      <a:r>
                        <a:rPr lang="en-US" sz="1400" b="1" dirty="0">
                          <a:latin typeface="+mn-lt"/>
                        </a:rPr>
                        <a:t>3F</a:t>
                      </a:r>
                      <a:endParaRPr lang="en-US" sz="1400" b="1" dirty="0">
                        <a:latin typeface="+mn-lt"/>
                        <a:cs typeface="Times New Roman" panose="02020603050405020304" pitchFamily="18" charset="0"/>
                      </a:endParaRPr>
                    </a:p>
                  </a:txBody>
                  <a:tcPr/>
                </a:tc>
                <a:tc>
                  <a:txBody>
                    <a:bodyPr/>
                    <a:lstStyle/>
                    <a:p>
                      <a:pPr algn="just"/>
                      <a:r>
                        <a:rPr lang="pt-BR" sz="1400" dirty="0">
                          <a:latin typeface="+mn-lt"/>
                        </a:rPr>
                        <a:t>C</a:t>
                      </a:r>
                      <a:r>
                        <a:rPr lang="pt-BR" sz="1400" baseline="-25000" dirty="0">
                          <a:latin typeface="+mn-lt"/>
                        </a:rPr>
                        <a:t>16</a:t>
                      </a:r>
                      <a:r>
                        <a:rPr lang="pt-BR" sz="1400" dirty="0">
                          <a:latin typeface="+mn-lt"/>
                        </a:rPr>
                        <a:t>H</a:t>
                      </a:r>
                      <a:r>
                        <a:rPr lang="pt-BR" sz="1400" baseline="-25000" dirty="0">
                          <a:latin typeface="+mn-lt"/>
                        </a:rPr>
                        <a:t>17</a:t>
                      </a:r>
                      <a:r>
                        <a:rPr lang="pt-BR" sz="1400" dirty="0">
                          <a:latin typeface="+mn-lt"/>
                        </a:rPr>
                        <a:t>FN</a:t>
                      </a:r>
                      <a:r>
                        <a:rPr lang="pt-BR" sz="1400" baseline="-25000" dirty="0">
                          <a:latin typeface="+mn-lt"/>
                        </a:rPr>
                        <a:t>2</a:t>
                      </a:r>
                      <a:r>
                        <a:rPr lang="pt-BR" sz="1400" dirty="0">
                          <a:latin typeface="+mn-lt"/>
                        </a:rPr>
                        <a:t>O </a:t>
                      </a:r>
                      <a:r>
                        <a:rPr lang="en-US" sz="1400" dirty="0">
                          <a:latin typeface="+mn-lt"/>
                        </a:rPr>
                        <a:t>, </a:t>
                      </a:r>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272.13g/mol</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47%</a:t>
                      </a:r>
                    </a:p>
                    <a:p>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125-130°C </a:t>
                      </a:r>
                    </a:p>
                    <a:p>
                      <a:endParaRPr lang="en-US" sz="1400" dirty="0">
                        <a:latin typeface="+mn-lt"/>
                        <a:cs typeface="Times New Roman" panose="02020603050405020304" pitchFamily="18" charset="0"/>
                      </a:endParaRPr>
                    </a:p>
                  </a:txBody>
                  <a:tcPr/>
                </a:tc>
                <a:tc>
                  <a:txBody>
                    <a:bodyPr/>
                    <a:lstStyle/>
                    <a:p>
                      <a:r>
                        <a:rPr lang="en-US" sz="1400" dirty="0">
                          <a:latin typeface="+mn-lt"/>
                        </a:rPr>
                        <a:t>Dark brown color powder </a:t>
                      </a:r>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863677210"/>
                  </a:ext>
                </a:extLst>
              </a:tr>
              <a:tr h="799753">
                <a:tc>
                  <a:txBody>
                    <a:bodyPr/>
                    <a:lstStyle/>
                    <a:p>
                      <a:r>
                        <a:rPr lang="en-US" sz="1400" b="1" dirty="0">
                          <a:latin typeface="+mn-lt"/>
                        </a:rPr>
                        <a:t>4F</a:t>
                      </a:r>
                      <a:endParaRPr lang="en-US" sz="1400" b="1" dirty="0">
                        <a:latin typeface="+mn-lt"/>
                        <a:cs typeface="Times New Roman" panose="02020603050405020304" pitchFamily="18" charset="0"/>
                      </a:endParaRPr>
                    </a:p>
                  </a:txBody>
                  <a:tcPr/>
                </a:tc>
                <a:tc>
                  <a:txBody>
                    <a:bodyPr/>
                    <a:lstStyle/>
                    <a:p>
                      <a:pPr algn="just"/>
                      <a:r>
                        <a:rPr lang="pt-BR" sz="1400" dirty="0">
                          <a:latin typeface="+mn-lt"/>
                        </a:rPr>
                        <a:t>C</a:t>
                      </a:r>
                      <a:r>
                        <a:rPr lang="pt-BR" sz="1400" baseline="-25000" dirty="0">
                          <a:latin typeface="+mn-lt"/>
                        </a:rPr>
                        <a:t>16</a:t>
                      </a:r>
                      <a:r>
                        <a:rPr lang="pt-BR" sz="1400" dirty="0">
                          <a:latin typeface="+mn-lt"/>
                        </a:rPr>
                        <a:t>H</a:t>
                      </a:r>
                      <a:r>
                        <a:rPr lang="pt-BR" sz="1400" baseline="-25000" dirty="0">
                          <a:latin typeface="+mn-lt"/>
                        </a:rPr>
                        <a:t>17</a:t>
                      </a:r>
                      <a:r>
                        <a:rPr lang="pt-BR" sz="1400" dirty="0">
                          <a:latin typeface="+mn-lt"/>
                        </a:rPr>
                        <a:t>FN</a:t>
                      </a:r>
                      <a:r>
                        <a:rPr lang="pt-BR" sz="1400" baseline="-25000" dirty="0">
                          <a:latin typeface="+mn-lt"/>
                        </a:rPr>
                        <a:t>2</a:t>
                      </a:r>
                      <a:r>
                        <a:rPr lang="pt-BR" sz="1400" dirty="0">
                          <a:latin typeface="+mn-lt"/>
                        </a:rPr>
                        <a:t>O</a:t>
                      </a:r>
                      <a:r>
                        <a:rPr lang="en-US" sz="1400" dirty="0">
                          <a:latin typeface="+mn-lt"/>
                        </a:rPr>
                        <a:t>, </a:t>
                      </a:r>
                      <a:endParaRPr lang="en-US" sz="1400" dirty="0">
                        <a:latin typeface="+mn-lt"/>
                        <a:cs typeface="Times New Roman" panose="02020603050405020304" pitchFamily="18" charset="0"/>
                      </a:endParaRPr>
                    </a:p>
                  </a:txBody>
                  <a:tcPr/>
                </a:tc>
                <a:tc>
                  <a:txBody>
                    <a:bodyPr/>
                    <a:lstStyle/>
                    <a:p>
                      <a:r>
                        <a:rPr lang="pt-BR" sz="1400" dirty="0">
                          <a:latin typeface="+mn-lt"/>
                        </a:rPr>
                        <a:t>272.13 </a:t>
                      </a:r>
                      <a:r>
                        <a:rPr lang="en-US" sz="1400" dirty="0">
                          <a:latin typeface="+mn-lt"/>
                        </a:rPr>
                        <a:t>g/mol</a:t>
                      </a:r>
                      <a:endParaRPr lang="en-US" sz="1400" dirty="0">
                        <a:latin typeface="+mn-lt"/>
                        <a:cs typeface="Times New Roman" panose="02020603050405020304" pitchFamily="18" charset="0"/>
                      </a:endParaRPr>
                    </a:p>
                  </a:txBody>
                  <a:tcPr/>
                </a:tc>
                <a:tc>
                  <a:txBody>
                    <a:bodyPr/>
                    <a:lstStyle/>
                    <a:p>
                      <a:r>
                        <a:rPr lang="en-US" sz="1400" dirty="0">
                          <a:latin typeface="+mn-lt"/>
                        </a:rPr>
                        <a:t>92%</a:t>
                      </a:r>
                      <a:endParaRPr lang="en-US" sz="1400" dirty="0">
                        <a:latin typeface="+mn-lt"/>
                        <a:cs typeface="Times New Roman" panose="02020603050405020304" pitchFamily="18" charset="0"/>
                      </a:endParaRPr>
                    </a:p>
                  </a:txBody>
                  <a:tcPr/>
                </a:tc>
                <a:tc>
                  <a:txBody>
                    <a:bodyPr/>
                    <a:lstStyle/>
                    <a:p>
                      <a:r>
                        <a:rPr lang="en-US" sz="1400" dirty="0">
                          <a:latin typeface="+mn-lt"/>
                        </a:rPr>
                        <a:t> 120-130°C</a:t>
                      </a:r>
                      <a:endParaRPr lang="en-US" sz="14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n-lt"/>
                        </a:rPr>
                        <a:t>Brick red color powder </a:t>
                      </a:r>
                    </a:p>
                    <a:p>
                      <a:endParaRPr lang="en-US" sz="1400" dirty="0">
                        <a:latin typeface="+mn-lt"/>
                        <a:cs typeface="Times New Roman" panose="02020603050405020304" pitchFamily="18" charset="0"/>
                      </a:endParaRPr>
                    </a:p>
                  </a:txBody>
                  <a:tcPr/>
                </a:tc>
                <a:extLst>
                  <a:ext uri="{0D108BD9-81ED-4DB2-BD59-A6C34878D82A}">
                    <a16:rowId xmlns:a16="http://schemas.microsoft.com/office/drawing/2014/main" val="2963473892"/>
                  </a:ext>
                </a:extLst>
              </a:tr>
            </a:tbl>
          </a:graphicData>
        </a:graphic>
      </p:graphicFrame>
      <p:sp>
        <p:nvSpPr>
          <p:cNvPr id="4" name="TextBox 3">
            <a:extLst>
              <a:ext uri="{FF2B5EF4-FFF2-40B4-BE49-F238E27FC236}">
                <a16:creationId xmlns:a16="http://schemas.microsoft.com/office/drawing/2014/main" id="{68A6A288-8DCF-E9A9-945F-336F5FB6D88B}"/>
              </a:ext>
            </a:extLst>
          </p:cNvPr>
          <p:cNvSpPr txBox="1"/>
          <p:nvPr/>
        </p:nvSpPr>
        <p:spPr>
          <a:xfrm>
            <a:off x="246378" y="1034277"/>
            <a:ext cx="7086600" cy="369332"/>
          </a:xfrm>
          <a:prstGeom prst="rect">
            <a:avLst/>
          </a:prstGeom>
          <a:noFill/>
        </p:spPr>
        <p:txBody>
          <a:bodyPr wrap="square" rtlCol="0">
            <a:spAutoFit/>
          </a:bodyPr>
          <a:lstStyle/>
          <a:p>
            <a:r>
              <a:rPr lang="en-US" dirty="0"/>
              <a:t>Table 1: Characteristics of azo derivatives of thymol</a:t>
            </a:r>
          </a:p>
        </p:txBody>
      </p:sp>
    </p:spTree>
    <p:extLst>
      <p:ext uri="{BB962C8B-B14F-4D97-AF65-F5344CB8AC3E}">
        <p14:creationId xmlns:p14="http://schemas.microsoft.com/office/powerpoint/2010/main" val="292813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210494-6CF9-685F-3420-BA41079B7E09}"/>
              </a:ext>
            </a:extLst>
          </p:cNvPr>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89874484-F44C-F086-B464-CA811835568D}"/>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070" y="1006167"/>
            <a:ext cx="2133600" cy="1600200"/>
          </a:xfrm>
          <a:prstGeom prst="rect">
            <a:avLst/>
          </a:prstGeom>
        </p:spPr>
      </p:pic>
      <p:sp>
        <p:nvSpPr>
          <p:cNvPr id="6" name="Rectangle 5">
            <a:extLst>
              <a:ext uri="{FF2B5EF4-FFF2-40B4-BE49-F238E27FC236}">
                <a16:creationId xmlns:a16="http://schemas.microsoft.com/office/drawing/2014/main" id="{09C7C6AF-DA5D-75DD-E93F-C9EA1E0DDADD}"/>
              </a:ext>
            </a:extLst>
          </p:cNvPr>
          <p:cNvSpPr/>
          <p:nvPr/>
        </p:nvSpPr>
        <p:spPr>
          <a:xfrm>
            <a:off x="125730" y="916920"/>
            <a:ext cx="2743200" cy="270321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531D95-E34E-E11C-F94A-785FDB237DCA}"/>
              </a:ext>
            </a:extLst>
          </p:cNvPr>
          <p:cNvSpPr txBox="1"/>
          <p:nvPr/>
        </p:nvSpPr>
        <p:spPr>
          <a:xfrm>
            <a:off x="201930" y="2606367"/>
            <a:ext cx="2590800" cy="923330"/>
          </a:xfrm>
          <a:prstGeom prst="rect">
            <a:avLst/>
          </a:prstGeom>
          <a:noFill/>
        </p:spPr>
        <p:txBody>
          <a:bodyPr wrap="square">
            <a:spAutoFit/>
          </a:bodyPr>
          <a:lstStyle/>
          <a:p>
            <a:pPr lvl="0" algn="just">
              <a:buClr>
                <a:srgbClr val="000000"/>
              </a:buClr>
              <a:buSzTx/>
              <a:buFont typeface="Arial"/>
              <a:buNone/>
            </a:pPr>
            <a:r>
              <a:rPr lang="en-US" dirty="0">
                <a:cs typeface="Times New Roman" panose="02020603050405020304" pitchFamily="18" charset="0"/>
              </a:rPr>
              <a:t>4-[(</a:t>
            </a:r>
            <a:r>
              <a:rPr lang="en-US" i="1" dirty="0">
                <a:cs typeface="Times New Roman" panose="02020603050405020304" pitchFamily="18" charset="0"/>
              </a:rPr>
              <a:t>E</a:t>
            </a:r>
            <a:r>
              <a:rPr lang="en-US" dirty="0">
                <a:cs typeface="Times New Roman" panose="02020603050405020304" pitchFamily="18" charset="0"/>
              </a:rPr>
              <a:t>)-(isoquinolin-4-yl) diazenyl]-5-methyl-2-(propan-2-yl)phenol </a:t>
            </a:r>
            <a:r>
              <a:rPr lang="en-US" b="1" i="0" dirty="0">
                <a:cs typeface="Times New Roman" panose="02020603050405020304" pitchFamily="18" charset="0"/>
              </a:rPr>
              <a:t>(3A)</a:t>
            </a:r>
            <a:endParaRPr lang="en-US" dirty="0">
              <a:cs typeface="Times New Roman" panose="02020603050405020304" pitchFamily="18" charset="0"/>
            </a:endParaRPr>
          </a:p>
        </p:txBody>
      </p:sp>
      <p:sp>
        <p:nvSpPr>
          <p:cNvPr id="9" name="Rectangle 8">
            <a:extLst>
              <a:ext uri="{FF2B5EF4-FFF2-40B4-BE49-F238E27FC236}">
                <a16:creationId xmlns:a16="http://schemas.microsoft.com/office/drawing/2014/main" id="{FD2430DF-CA3D-6191-2A5A-C1471CC7B706}"/>
              </a:ext>
            </a:extLst>
          </p:cNvPr>
          <p:cNvSpPr/>
          <p:nvPr/>
        </p:nvSpPr>
        <p:spPr>
          <a:xfrm>
            <a:off x="3162300" y="898707"/>
            <a:ext cx="2743200" cy="270321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5BCC39-45A1-0C89-32D2-125AA88FE9A3}"/>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2800" y="1084260"/>
            <a:ext cx="2057400" cy="1162244"/>
          </a:xfrm>
          <a:prstGeom prst="rect">
            <a:avLst/>
          </a:prstGeom>
        </p:spPr>
      </p:pic>
      <p:sp>
        <p:nvSpPr>
          <p:cNvPr id="12" name="TextBox 11">
            <a:extLst>
              <a:ext uri="{FF2B5EF4-FFF2-40B4-BE49-F238E27FC236}">
                <a16:creationId xmlns:a16="http://schemas.microsoft.com/office/drawing/2014/main" id="{AE8F3BFE-5B51-53DA-B0F5-36D16775C97F}"/>
              </a:ext>
            </a:extLst>
          </p:cNvPr>
          <p:cNvSpPr txBox="1"/>
          <p:nvPr/>
        </p:nvSpPr>
        <p:spPr>
          <a:xfrm>
            <a:off x="3238500" y="2606367"/>
            <a:ext cx="2590800" cy="923330"/>
          </a:xfrm>
          <a:prstGeom prst="rect">
            <a:avLst/>
          </a:prstGeom>
          <a:noFill/>
        </p:spPr>
        <p:txBody>
          <a:bodyPr wrap="square">
            <a:spAutoFit/>
          </a:bodyPr>
          <a:lstStyle/>
          <a:p>
            <a:pPr lvl="0" algn="just">
              <a:buClr>
                <a:srgbClr val="000000"/>
              </a:buClr>
              <a:buSzTx/>
              <a:buFont typeface="Arial"/>
              <a:buNone/>
            </a:pPr>
            <a:r>
              <a:rPr lang="en-US" kern="1200" dirty="0">
                <a:solidFill>
                  <a:srgbClr val="494848"/>
                </a:solidFill>
                <a:ea typeface="+mn-ea"/>
                <a:cs typeface="Times New Roman" panose="02020603050405020304" pitchFamily="18" charset="0"/>
              </a:rPr>
              <a:t>5-methyl-2-(propan-2-yl)-4-[(E)-(quinolin-8-yl) diazenyl] phenol </a:t>
            </a:r>
            <a:r>
              <a:rPr lang="en-US" b="1" kern="1200" dirty="0">
                <a:solidFill>
                  <a:srgbClr val="494848"/>
                </a:solidFill>
                <a:ea typeface="+mn-ea"/>
                <a:cs typeface="Times New Roman" panose="02020603050405020304" pitchFamily="18" charset="0"/>
                <a:sym typeface="Arial"/>
              </a:rPr>
              <a:t>(8A)</a:t>
            </a:r>
            <a:endParaRPr lang="en-US" b="1" kern="1200" dirty="0">
              <a:solidFill>
                <a:srgbClr val="494848"/>
              </a:solidFill>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77C06F9F-7B1D-E6A3-82B6-9541816A6ED6}"/>
              </a:ext>
            </a:extLst>
          </p:cNvPr>
          <p:cNvSpPr/>
          <p:nvPr/>
        </p:nvSpPr>
        <p:spPr>
          <a:xfrm>
            <a:off x="6151880" y="898707"/>
            <a:ext cx="2654300" cy="270321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0BF6456-47B9-1545-AF34-1AD463FC8DC3}"/>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1365" y="1134088"/>
            <a:ext cx="2255330" cy="1081078"/>
          </a:xfrm>
          <a:prstGeom prst="rect">
            <a:avLst/>
          </a:prstGeom>
        </p:spPr>
      </p:pic>
      <p:sp>
        <p:nvSpPr>
          <p:cNvPr id="16" name="TextBox 15">
            <a:extLst>
              <a:ext uri="{FF2B5EF4-FFF2-40B4-BE49-F238E27FC236}">
                <a16:creationId xmlns:a16="http://schemas.microsoft.com/office/drawing/2014/main" id="{B6A0BD1E-4FDC-DA84-F4FC-05CA42231B98}"/>
              </a:ext>
            </a:extLst>
          </p:cNvPr>
          <p:cNvSpPr txBox="1"/>
          <p:nvPr/>
        </p:nvSpPr>
        <p:spPr>
          <a:xfrm>
            <a:off x="6151880" y="2542669"/>
            <a:ext cx="2565400" cy="840230"/>
          </a:xfrm>
          <a:prstGeom prst="rect">
            <a:avLst/>
          </a:prstGeom>
          <a:noFill/>
        </p:spPr>
        <p:txBody>
          <a:bodyPr wrap="square">
            <a:spAutoFit/>
          </a:bodyPr>
          <a:lstStyle/>
          <a:p>
            <a:pPr marL="0" lvl="0" indent="0" algn="just" defTabSz="889000">
              <a:lnSpc>
                <a:spcPct val="90000"/>
              </a:lnSpc>
              <a:spcBef>
                <a:spcPct val="0"/>
              </a:spcBef>
              <a:spcAft>
                <a:spcPct val="35000"/>
              </a:spcAft>
              <a:buClr>
                <a:srgbClr val="000000"/>
              </a:buClr>
              <a:buSzTx/>
              <a:buFont typeface="Arial"/>
              <a:buNone/>
            </a:pPr>
            <a:r>
              <a:rPr lang="en-US" kern="1200" dirty="0">
                <a:solidFill>
                  <a:srgbClr val="494848"/>
                </a:solidFill>
                <a:ea typeface="+mn-ea"/>
                <a:cs typeface="Times New Roman" panose="02020603050405020304" pitchFamily="18" charset="0"/>
              </a:rPr>
              <a:t>4-[(E)-(3-bromophenyl) diazenyl]-5-methyl-2-(propan-2-yl) phenol</a:t>
            </a:r>
            <a:r>
              <a:rPr lang="en-US" b="1" kern="1200" dirty="0">
                <a:solidFill>
                  <a:srgbClr val="494848"/>
                </a:solidFill>
                <a:ea typeface="+mn-ea"/>
                <a:cs typeface="Times New Roman" panose="02020603050405020304" pitchFamily="18" charset="0"/>
              </a:rPr>
              <a:t>(3B)</a:t>
            </a:r>
          </a:p>
        </p:txBody>
      </p:sp>
      <p:sp>
        <p:nvSpPr>
          <p:cNvPr id="17" name="Rectangle 16">
            <a:extLst>
              <a:ext uri="{FF2B5EF4-FFF2-40B4-BE49-F238E27FC236}">
                <a16:creationId xmlns:a16="http://schemas.microsoft.com/office/drawing/2014/main" id="{C0B7FC44-6075-8322-673D-42967C0E7882}"/>
              </a:ext>
            </a:extLst>
          </p:cNvPr>
          <p:cNvSpPr/>
          <p:nvPr/>
        </p:nvSpPr>
        <p:spPr>
          <a:xfrm>
            <a:off x="3152140" y="3787475"/>
            <a:ext cx="2743200" cy="2568875"/>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11EF90C-C432-27E2-D7A9-FB4564C17360}"/>
              </a:ext>
            </a:extLst>
          </p:cNvPr>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8270" y="3889560"/>
            <a:ext cx="1721930" cy="1239097"/>
          </a:xfrm>
          <a:prstGeom prst="rect">
            <a:avLst/>
          </a:prstGeom>
        </p:spPr>
      </p:pic>
      <p:sp>
        <p:nvSpPr>
          <p:cNvPr id="21" name="TextBox 20">
            <a:extLst>
              <a:ext uri="{FF2B5EF4-FFF2-40B4-BE49-F238E27FC236}">
                <a16:creationId xmlns:a16="http://schemas.microsoft.com/office/drawing/2014/main" id="{D78D83F4-F80C-37B3-C94F-38B3F6B227BE}"/>
              </a:ext>
            </a:extLst>
          </p:cNvPr>
          <p:cNvSpPr txBox="1"/>
          <p:nvPr/>
        </p:nvSpPr>
        <p:spPr>
          <a:xfrm>
            <a:off x="3162300" y="5091640"/>
            <a:ext cx="2481579" cy="1200329"/>
          </a:xfrm>
          <a:prstGeom prst="rect">
            <a:avLst/>
          </a:prstGeom>
          <a:noFill/>
        </p:spPr>
        <p:txBody>
          <a:bodyPr wrap="square">
            <a:spAutoFit/>
          </a:bodyPr>
          <a:lstStyle/>
          <a:p>
            <a:r>
              <a:rPr lang="en-US" kern="1200" dirty="0">
                <a:solidFill>
                  <a:srgbClr val="494848"/>
                </a:solidFill>
                <a:ea typeface="+mn-ea"/>
                <a:cs typeface="Times New Roman" panose="02020603050405020304" pitchFamily="18" charset="0"/>
              </a:rPr>
              <a:t>4-[(E)-(3-bromophenyl) diazenyl]-5-methyl-2-(propan-2-yl) phenol</a:t>
            </a:r>
            <a:r>
              <a:rPr lang="en-US" b="1" kern="1200" dirty="0">
                <a:solidFill>
                  <a:srgbClr val="494848"/>
                </a:solidFill>
                <a:ea typeface="+mn-ea"/>
                <a:cs typeface="Times New Roman" panose="02020603050405020304" pitchFamily="18" charset="0"/>
              </a:rPr>
              <a:t>(4B)</a:t>
            </a:r>
          </a:p>
        </p:txBody>
      </p:sp>
    </p:spTree>
    <p:extLst>
      <p:ext uri="{BB962C8B-B14F-4D97-AF65-F5344CB8AC3E}">
        <p14:creationId xmlns:p14="http://schemas.microsoft.com/office/powerpoint/2010/main" val="894682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2747</Words>
  <Application>Microsoft Office PowerPoint</Application>
  <PresentationFormat>On-screen Show (4:3)</PresentationFormat>
  <Paragraphs>534</Paragraphs>
  <Slides>23</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Times New Roman</vt:lpstr>
      <vt:lpstr>Wingdings</vt:lpstr>
      <vt:lpstr>Office Theme</vt:lpstr>
      <vt:lpstr>Custom Design</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riya shikha</cp:lastModifiedBy>
  <cp:revision>138</cp:revision>
  <dcterms:created xsi:type="dcterms:W3CDTF">2015-04-04T09:45:50Z</dcterms:created>
  <dcterms:modified xsi:type="dcterms:W3CDTF">2023-10-17T08:38:22Z</dcterms:modified>
</cp:coreProperties>
</file>