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274" r:id="rId3"/>
    <p:sldId id="287" r:id="rId4"/>
    <p:sldId id="268" r:id="rId5"/>
    <p:sldId id="275" r:id="rId6"/>
    <p:sldId id="276" r:id="rId7"/>
    <p:sldId id="277" r:id="rId8"/>
    <p:sldId id="286" r:id="rId9"/>
    <p:sldId id="278" r:id="rId10"/>
    <p:sldId id="279" r:id="rId11"/>
    <p:sldId id="280" r:id="rId12"/>
    <p:sldId id="281" r:id="rId13"/>
    <p:sldId id="282" r:id="rId14"/>
    <p:sldId id="283" r:id="rId15"/>
    <p:sldId id="284" r:id="rId16"/>
    <p:sldId id="288" r:id="rId17"/>
    <p:sldId id="290" r:id="rId18"/>
    <p:sldId id="289" r:id="rId19"/>
    <p:sldId id="291" r:id="rId20"/>
    <p:sldId id="292" r:id="rId21"/>
    <p:sldId id="271" r:id="rId22"/>
    <p:sldId id="293" r:id="rId23"/>
    <p:sldId id="272"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079" autoAdjust="0"/>
  </p:normalViewPr>
  <p:slideViewPr>
    <p:cSldViewPr>
      <p:cViewPr varScale="1">
        <p:scale>
          <a:sx n="65" d="100"/>
          <a:sy n="65"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10/22/2023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22/10/2023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138127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463447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13</a:t>
            </a:fld>
            <a:endParaRPr lang="fr-FR"/>
          </a:p>
        </p:txBody>
      </p:sp>
    </p:spTree>
    <p:extLst>
      <p:ext uri="{BB962C8B-B14F-4D97-AF65-F5344CB8AC3E}">
        <p14:creationId xmlns:p14="http://schemas.microsoft.com/office/powerpoint/2010/main" val="44376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14</a:t>
            </a:fld>
            <a:endParaRPr lang="fr-FR"/>
          </a:p>
        </p:txBody>
      </p:sp>
    </p:spTree>
    <p:extLst>
      <p:ext uri="{BB962C8B-B14F-4D97-AF65-F5344CB8AC3E}">
        <p14:creationId xmlns:p14="http://schemas.microsoft.com/office/powerpoint/2010/main" val="178658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15</a:t>
            </a:fld>
            <a:endParaRPr lang="fr-FR"/>
          </a:p>
        </p:txBody>
      </p:sp>
    </p:spTree>
    <p:extLst>
      <p:ext uri="{BB962C8B-B14F-4D97-AF65-F5344CB8AC3E}">
        <p14:creationId xmlns:p14="http://schemas.microsoft.com/office/powerpoint/2010/main" val="3482355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16</a:t>
            </a:fld>
            <a:endParaRPr lang="fr-FR"/>
          </a:p>
        </p:txBody>
      </p:sp>
    </p:spTree>
    <p:extLst>
      <p:ext uri="{BB962C8B-B14F-4D97-AF65-F5344CB8AC3E}">
        <p14:creationId xmlns:p14="http://schemas.microsoft.com/office/powerpoint/2010/main" val="9692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17</a:t>
            </a:fld>
            <a:endParaRPr lang="fr-FR"/>
          </a:p>
        </p:txBody>
      </p:sp>
    </p:spTree>
    <p:extLst>
      <p:ext uri="{BB962C8B-B14F-4D97-AF65-F5344CB8AC3E}">
        <p14:creationId xmlns:p14="http://schemas.microsoft.com/office/powerpoint/2010/main" val="166219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18</a:t>
            </a:fld>
            <a:endParaRPr lang="fr-FR"/>
          </a:p>
        </p:txBody>
      </p:sp>
    </p:spTree>
    <p:extLst>
      <p:ext uri="{BB962C8B-B14F-4D97-AF65-F5344CB8AC3E}">
        <p14:creationId xmlns:p14="http://schemas.microsoft.com/office/powerpoint/2010/main" val="2043590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19</a:t>
            </a:fld>
            <a:endParaRPr lang="fr-FR"/>
          </a:p>
        </p:txBody>
      </p:sp>
    </p:spTree>
    <p:extLst>
      <p:ext uri="{BB962C8B-B14F-4D97-AF65-F5344CB8AC3E}">
        <p14:creationId xmlns:p14="http://schemas.microsoft.com/office/powerpoint/2010/main" val="245586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20</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21</a:t>
            </a:fld>
            <a:endParaRPr lang="fr-FR"/>
          </a:p>
        </p:txBody>
      </p:sp>
    </p:spTree>
    <p:extLst>
      <p:ext uri="{BB962C8B-B14F-4D97-AF65-F5344CB8AC3E}">
        <p14:creationId xmlns:p14="http://schemas.microsoft.com/office/powerpoint/2010/main" val="266886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22</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109405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1414275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354462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157278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3168949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522039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1832451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22/10/2023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3390/biomedicines8100422"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doi.org/10.1210/me.2007-022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147483"/>
            <a:ext cx="9601198" cy="3437850"/>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385104" y="1676400"/>
            <a:ext cx="8305799" cy="4062651"/>
          </a:xfrm>
          <a:prstGeom prst="rect">
            <a:avLst/>
          </a:prstGeom>
          <a:noFill/>
        </p:spPr>
        <p:txBody>
          <a:bodyPr wrap="square" rtlCol="0">
            <a:spAutoFit/>
          </a:bodyPr>
          <a:lstStyle/>
          <a:p>
            <a:pPr algn="ct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The prostate cancer-fighting powers of soursop fruit: </a:t>
            </a:r>
            <a:r>
              <a:rPr lang="en-US" sz="1800" b="1" i="1" kern="100" dirty="0">
                <a:effectLst/>
                <a:latin typeface="Times New Roman" panose="02020603050405020304" pitchFamily="18" charset="0"/>
                <a:ea typeface="Calibri" panose="020F0502020204030204" pitchFamily="34" charset="0"/>
                <a:cs typeface="Times New Roman" panose="02020603050405020304" pitchFamily="18" charset="0"/>
              </a:rPr>
              <a:t>in silico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evaluation to give insight into binding affinity of selected bioactive compounds on selected prostate cancer targets.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b="1" dirty="0"/>
          </a:p>
          <a:p>
            <a:pPr algn="ctr"/>
            <a:endParaRPr lang="en-US" b="1" dirty="0"/>
          </a:p>
          <a:p>
            <a:pPr algn="ctr"/>
            <a:endPar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Maryam Abdullahi,</a:t>
            </a:r>
            <a:r>
              <a:rPr lang="en-US" b="1" kern="1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1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Umar Ndagi,</a:t>
            </a:r>
            <a:r>
              <a:rPr lang="en-US" sz="1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Zainab Gambo Ibrahim,</a:t>
            </a:r>
            <a:r>
              <a:rPr lang="en-US" b="1" kern="1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Quadri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Abdulkabir</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Olalekan</a:t>
            </a:r>
            <a:r>
              <a:rPr lang="en-US" sz="1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and Monsurat </a:t>
            </a:r>
            <a:r>
              <a:rPr lang="en-US" sz="1800" b="1" kern="100" dirty="0" err="1">
                <a:effectLst/>
                <a:latin typeface="Times New Roman" panose="02020603050405020304" pitchFamily="18" charset="0"/>
                <a:ea typeface="Calibri" panose="020F0502020204030204" pitchFamily="34" charset="0"/>
                <a:cs typeface="Times New Roman" panose="02020603050405020304" pitchFamily="18" charset="0"/>
              </a:rPr>
              <a:t>Motunrayo</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 Lawal </a:t>
            </a:r>
            <a:r>
              <a:rPr lang="en-US" sz="1800" b="1" kern="100" baseline="30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it-IT" b="1" baseline="30000" dirty="0"/>
          </a:p>
          <a:p>
            <a:r>
              <a:rPr lang="en-US" sz="1400" baseline="30000" dirty="0"/>
              <a:t>1</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Department of Pharmaceutical and Medicinal Chemistry, Ahmadu Bello University Zaria, Nigeria</a:t>
            </a:r>
            <a:r>
              <a:rPr lang="en-US" sz="1400" dirty="0"/>
              <a:t>; </a:t>
            </a:r>
            <a:endParaRPr lang="fr-FR" sz="1400" dirty="0"/>
          </a:p>
          <a:p>
            <a:r>
              <a:rPr lang="en-US" sz="1400" baseline="30000" dirty="0"/>
              <a:t>2</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Africa Centre of Excellence for Mycotoxin and Food Safety, Federal University of Technology, Minna, Nigeria;</a:t>
            </a:r>
          </a:p>
          <a:p>
            <a:r>
              <a:rPr lang="en-US" sz="1400"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Department of Pharmacology and Therapeutics, College of medical science, Abubakar Tafawa Balewa University, Bauchi, Nigeria;</a:t>
            </a:r>
          </a:p>
          <a:p>
            <a:r>
              <a:rPr lang="en-US" sz="1400" i="1" kern="1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en-US" sz="1400" i="1" kern="100" dirty="0">
                <a:effectLst/>
                <a:latin typeface="Times New Roman" panose="02020603050405020304" pitchFamily="18" charset="0"/>
                <a:ea typeface="Calibri" panose="020F0502020204030204" pitchFamily="34" charset="0"/>
                <a:cs typeface="Times New Roman" panose="02020603050405020304" pitchFamily="18" charset="0"/>
              </a:rPr>
              <a:t>Drug Discovery Lab, Gallaudet University, Washington, DC United States of America</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cs typeface="Times New Roman" panose="02020603050405020304" pitchFamily="18" charset="0"/>
            </a:endParaRPr>
          </a:p>
          <a:p>
            <a:r>
              <a:rPr lang="en-US" sz="1400" b="1" dirty="0"/>
              <a:t>*</a:t>
            </a:r>
            <a:r>
              <a:rPr lang="en-US" sz="1400" dirty="0"/>
              <a:t> Corresponding author: </a:t>
            </a:r>
            <a:r>
              <a:rPr lang="en-US" sz="1400" dirty="0">
                <a:effectLst/>
                <a:latin typeface="Times New Roman" panose="02020603050405020304" pitchFamily="18" charset="0"/>
                <a:ea typeface="Calibri" panose="020F0502020204030204" pitchFamily="34" charset="0"/>
              </a:rPr>
              <a:t>maryamabkif3@gmail.com</a:t>
            </a:r>
            <a:endParaRPr lang="fr-FR" sz="1400" dirty="0"/>
          </a:p>
        </p:txBody>
      </p:sp>
      <p:pic>
        <p:nvPicPr>
          <p:cNvPr id="3" name="Picture 2">
            <a:extLst>
              <a:ext uri="{FF2B5EF4-FFF2-40B4-BE49-F238E27FC236}">
                <a16:creationId xmlns:a16="http://schemas.microsoft.com/office/drawing/2014/main" id="{DA847421-DCBF-0746-54A6-3853A437F5D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875739"/>
            <a:ext cx="988695" cy="898525"/>
          </a:xfrm>
          <a:prstGeom prst="rect">
            <a:avLst/>
          </a:prstGeom>
          <a:noFill/>
          <a:ln>
            <a:noFill/>
          </a:ln>
        </p:spPr>
      </p:pic>
      <p:pic>
        <p:nvPicPr>
          <p:cNvPr id="7" name="Picture 6">
            <a:extLst>
              <a:ext uri="{FF2B5EF4-FFF2-40B4-BE49-F238E27FC236}">
                <a16:creationId xmlns:a16="http://schemas.microsoft.com/office/drawing/2014/main" id="{F63298A8-AD1D-E74E-1505-677C1277669D}"/>
              </a:ext>
            </a:extLst>
          </p:cNvPr>
          <p:cNvPicPr>
            <a:picLocks noChangeAspect="1"/>
          </p:cNvPicPr>
          <p:nvPr/>
        </p:nvPicPr>
        <p:blipFill>
          <a:blip r:embed="rId5"/>
          <a:stretch>
            <a:fillRect/>
          </a:stretch>
        </p:blipFill>
        <p:spPr>
          <a:xfrm>
            <a:off x="1983397" y="5695000"/>
            <a:ext cx="1126490" cy="1123315"/>
          </a:xfrm>
          <a:prstGeom prst="rect">
            <a:avLst/>
          </a:prstGeom>
        </p:spPr>
      </p:pic>
      <p:pic>
        <p:nvPicPr>
          <p:cNvPr id="8" name="Picture 7">
            <a:extLst>
              <a:ext uri="{FF2B5EF4-FFF2-40B4-BE49-F238E27FC236}">
                <a16:creationId xmlns:a16="http://schemas.microsoft.com/office/drawing/2014/main" id="{9C6D5185-EB6F-FFA8-D2FE-F97629E4257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7895" y="5827109"/>
            <a:ext cx="1010285" cy="902970"/>
          </a:xfrm>
          <a:prstGeom prst="rect">
            <a:avLst/>
          </a:prstGeom>
          <a:noFill/>
          <a:ln>
            <a:noFill/>
          </a:ln>
        </p:spPr>
      </p:pic>
      <p:pic>
        <p:nvPicPr>
          <p:cNvPr id="9" name="Picture 8">
            <a:extLst>
              <a:ext uri="{FF2B5EF4-FFF2-40B4-BE49-F238E27FC236}">
                <a16:creationId xmlns:a16="http://schemas.microsoft.com/office/drawing/2014/main" id="{D6BD2B46-5B96-70BE-AEFE-336C508927B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5907" y="5741987"/>
            <a:ext cx="2004060" cy="796925"/>
          </a:xfrm>
          <a:prstGeom prst="rect">
            <a:avLst/>
          </a:prstGeom>
          <a:noFill/>
          <a:ln>
            <a:noFill/>
          </a:ln>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381000" y="947738"/>
            <a:ext cx="8382000" cy="1200329"/>
          </a:xfrm>
          <a:prstGeom prst="rect">
            <a:avLst/>
          </a:prstGeom>
          <a:noFill/>
        </p:spPr>
        <p:txBody>
          <a:bodyPr wrap="square" rtlCol="0">
            <a:spAutoFit/>
          </a:bodyPr>
          <a:lstStyle/>
          <a:p>
            <a:r>
              <a:rPr lang="fr-FR" sz="2400" b="1" dirty="0" err="1"/>
              <a:t>Results</a:t>
            </a:r>
            <a:r>
              <a:rPr lang="fr-FR" sz="2400" b="1" dirty="0"/>
              <a:t> and discussion</a:t>
            </a:r>
          </a:p>
          <a:p>
            <a:endParaRPr lang="fr-FR" sz="2400" b="1" dirty="0"/>
          </a:p>
          <a:p>
            <a:endParaRPr lang="fr-FR" sz="2400" b="1" dirty="0"/>
          </a:p>
        </p:txBody>
      </p:sp>
      <p:pic>
        <p:nvPicPr>
          <p:cNvPr id="2" name="Picture 1"/>
          <p:cNvPicPr>
            <a:picLocks noChangeAspect="1"/>
          </p:cNvPicPr>
          <p:nvPr/>
        </p:nvPicPr>
        <p:blipFill>
          <a:blip r:embed="rId3"/>
          <a:stretch>
            <a:fillRect/>
          </a:stretch>
        </p:blipFill>
        <p:spPr>
          <a:xfrm>
            <a:off x="152400" y="1981200"/>
            <a:ext cx="8860166" cy="3124200"/>
          </a:xfrm>
          <a:prstGeom prst="rect">
            <a:avLst/>
          </a:prstGeom>
        </p:spPr>
      </p:pic>
    </p:spTree>
    <p:extLst>
      <p:ext uri="{BB962C8B-B14F-4D97-AF65-F5344CB8AC3E}">
        <p14:creationId xmlns:p14="http://schemas.microsoft.com/office/powerpoint/2010/main" val="202556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1200329"/>
          </a:xfrm>
          <a:prstGeom prst="rect">
            <a:avLst/>
          </a:prstGeom>
          <a:noFill/>
        </p:spPr>
        <p:txBody>
          <a:bodyPr wrap="square" rtlCol="0">
            <a:spAutoFit/>
          </a:bodyPr>
          <a:lstStyle/>
          <a:p>
            <a:r>
              <a:rPr lang="fr-FR" sz="2400" b="1" dirty="0" err="1"/>
              <a:t>Results</a:t>
            </a:r>
            <a:r>
              <a:rPr lang="fr-FR" sz="2400" b="1" dirty="0"/>
              <a:t> and discussion</a:t>
            </a:r>
          </a:p>
          <a:p>
            <a:endParaRPr lang="fr-FR" sz="2400" b="1" dirty="0"/>
          </a:p>
          <a:p>
            <a:endParaRPr lang="fr-FR" sz="2400" b="1" dirty="0"/>
          </a:p>
        </p:txBody>
      </p:sp>
      <p:pic>
        <p:nvPicPr>
          <p:cNvPr id="2" name="Picture 1"/>
          <p:cNvPicPr>
            <a:picLocks noChangeAspect="1"/>
          </p:cNvPicPr>
          <p:nvPr/>
        </p:nvPicPr>
        <p:blipFill>
          <a:blip r:embed="rId3"/>
          <a:stretch>
            <a:fillRect/>
          </a:stretch>
        </p:blipFill>
        <p:spPr>
          <a:xfrm>
            <a:off x="76200" y="2209799"/>
            <a:ext cx="8991600" cy="2956447"/>
          </a:xfrm>
          <a:prstGeom prst="rect">
            <a:avLst/>
          </a:prstGeom>
        </p:spPr>
      </p:pic>
    </p:spTree>
    <p:extLst>
      <p:ext uri="{BB962C8B-B14F-4D97-AF65-F5344CB8AC3E}">
        <p14:creationId xmlns:p14="http://schemas.microsoft.com/office/powerpoint/2010/main" val="220915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1200329"/>
          </a:xfrm>
          <a:prstGeom prst="rect">
            <a:avLst/>
          </a:prstGeom>
          <a:noFill/>
        </p:spPr>
        <p:txBody>
          <a:bodyPr wrap="square" rtlCol="0">
            <a:spAutoFit/>
          </a:bodyPr>
          <a:lstStyle/>
          <a:p>
            <a:r>
              <a:rPr lang="fr-FR" sz="2400" b="1" dirty="0" err="1"/>
              <a:t>Results</a:t>
            </a:r>
            <a:r>
              <a:rPr lang="fr-FR" sz="2400" b="1" dirty="0"/>
              <a:t> and discussion</a:t>
            </a:r>
          </a:p>
          <a:p>
            <a:r>
              <a:rPr lang="fr-FR" sz="2400" b="1" dirty="0"/>
              <a:t>Table 1: </a:t>
            </a:r>
            <a:r>
              <a:rPr lang="fr-FR" sz="2400" b="1" dirty="0" err="1"/>
              <a:t>Showing</a:t>
            </a:r>
            <a:r>
              <a:rPr lang="fr-FR" sz="2400" b="1" dirty="0"/>
              <a:t> the binding </a:t>
            </a:r>
            <a:r>
              <a:rPr lang="fr-FR" sz="2400" b="1" dirty="0" err="1"/>
              <a:t>energy</a:t>
            </a:r>
            <a:r>
              <a:rPr lang="fr-FR" sz="2400" b="1" dirty="0"/>
              <a:t> </a:t>
            </a:r>
            <a:r>
              <a:rPr lang="fr-FR" sz="2400" b="1" dirty="0" err="1"/>
              <a:t>result</a:t>
            </a:r>
            <a:r>
              <a:rPr lang="fr-FR" sz="2400" b="1" dirty="0"/>
              <a:t> of the </a:t>
            </a:r>
            <a:r>
              <a:rPr lang="fr-FR" sz="2400" b="1" dirty="0" err="1"/>
              <a:t>co-crystallized</a:t>
            </a:r>
            <a:r>
              <a:rPr lang="fr-FR" sz="2400" b="1" dirty="0"/>
              <a:t> </a:t>
            </a:r>
            <a:r>
              <a:rPr lang="fr-FR" sz="2400" b="1" dirty="0" err="1"/>
              <a:t>ligands,Ligands</a:t>
            </a:r>
            <a:r>
              <a:rPr lang="fr-FR" sz="2400" b="1" dirty="0"/>
              <a:t> 1-7 </a:t>
            </a:r>
            <a:r>
              <a:rPr lang="fr-FR" sz="2400" b="1" dirty="0" err="1"/>
              <a:t>against</a:t>
            </a:r>
            <a:r>
              <a:rPr lang="fr-FR" sz="2400" b="1" dirty="0"/>
              <a:t> PARP1 and AR </a:t>
            </a:r>
          </a:p>
        </p:txBody>
      </p:sp>
      <p:graphicFrame>
        <p:nvGraphicFramePr>
          <p:cNvPr id="2" name="Table 1">
            <a:extLst>
              <a:ext uri="{FF2B5EF4-FFF2-40B4-BE49-F238E27FC236}">
                <a16:creationId xmlns:a16="http://schemas.microsoft.com/office/drawing/2014/main" id="{9ABF1364-C9F7-FB80-D3EE-81D791C8DCA0}"/>
              </a:ext>
            </a:extLst>
          </p:cNvPr>
          <p:cNvGraphicFramePr>
            <a:graphicFrameLocks noGrp="1"/>
          </p:cNvGraphicFramePr>
          <p:nvPr>
            <p:extLst>
              <p:ext uri="{D42A27DB-BD31-4B8C-83A1-F6EECF244321}">
                <p14:modId xmlns:p14="http://schemas.microsoft.com/office/powerpoint/2010/main" val="2399546437"/>
              </p:ext>
            </p:extLst>
          </p:nvPr>
        </p:nvGraphicFramePr>
        <p:xfrm>
          <a:off x="990600" y="2895600"/>
          <a:ext cx="6553200" cy="3460752"/>
        </p:xfrm>
        <a:graphic>
          <a:graphicData uri="http://schemas.openxmlformats.org/drawingml/2006/table">
            <a:tbl>
              <a:tblPr firstRow="1" firstCol="1" bandRow="1">
                <a:tableStyleId>{5C22544A-7EE6-4342-B048-85BDC9FD1C3A}</a:tableStyleId>
              </a:tblPr>
              <a:tblGrid>
                <a:gridCol w="2183932">
                  <a:extLst>
                    <a:ext uri="{9D8B030D-6E8A-4147-A177-3AD203B41FA5}">
                      <a16:colId xmlns:a16="http://schemas.microsoft.com/office/drawing/2014/main" val="1580206835"/>
                    </a:ext>
                  </a:extLst>
                </a:gridCol>
                <a:gridCol w="2184634">
                  <a:extLst>
                    <a:ext uri="{9D8B030D-6E8A-4147-A177-3AD203B41FA5}">
                      <a16:colId xmlns:a16="http://schemas.microsoft.com/office/drawing/2014/main" val="2686330629"/>
                    </a:ext>
                  </a:extLst>
                </a:gridCol>
                <a:gridCol w="2184634">
                  <a:extLst>
                    <a:ext uri="{9D8B030D-6E8A-4147-A177-3AD203B41FA5}">
                      <a16:colId xmlns:a16="http://schemas.microsoft.com/office/drawing/2014/main" val="514202706"/>
                    </a:ext>
                  </a:extLst>
                </a:gridCol>
              </a:tblGrid>
              <a:tr h="432594">
                <a:tc>
                  <a:txBody>
                    <a:bodyPr/>
                    <a:lstStyle/>
                    <a:p>
                      <a:pPr marL="0" marR="0" algn="just">
                        <a:lnSpc>
                          <a:spcPct val="200000"/>
                        </a:lnSpc>
                        <a:spcBef>
                          <a:spcPts val="0"/>
                        </a:spcBef>
                        <a:spcAft>
                          <a:spcPts val="0"/>
                        </a:spcAft>
                      </a:pPr>
                      <a:r>
                        <a:rPr lang="en-US" sz="1200" kern="0" dirty="0">
                          <a:effectLst/>
                        </a:rPr>
                        <a:t>Ligands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100" kern="0" dirty="0">
                          <a:effectLst/>
                        </a:rPr>
                        <a:t>PARP1 [7ONS);(-11.1 kcal/mol)</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AR [2YHD] (-6.1) kcal/mol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093074"/>
                  </a:ext>
                </a:extLst>
              </a:tr>
              <a:tr h="432594">
                <a:tc>
                  <a:txBody>
                    <a:bodyPr/>
                    <a:lstStyle/>
                    <a:p>
                      <a:pPr marL="0" marR="0" algn="just">
                        <a:lnSpc>
                          <a:spcPct val="200000"/>
                        </a:lnSpc>
                        <a:spcBef>
                          <a:spcPts val="0"/>
                        </a:spcBef>
                        <a:spcAft>
                          <a:spcPts val="0"/>
                        </a:spcAft>
                      </a:pPr>
                      <a:r>
                        <a:rPr lang="en-US" sz="1200" kern="0">
                          <a:effectLst/>
                        </a:rPr>
                        <a:t>Lig1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-9.4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-6.1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8324429"/>
                  </a:ext>
                </a:extLst>
              </a:tr>
              <a:tr h="432594">
                <a:tc>
                  <a:txBody>
                    <a:bodyPr/>
                    <a:lstStyle/>
                    <a:p>
                      <a:pPr marL="0" marR="0" algn="just">
                        <a:lnSpc>
                          <a:spcPct val="200000"/>
                        </a:lnSpc>
                        <a:spcBef>
                          <a:spcPts val="0"/>
                        </a:spcBef>
                        <a:spcAft>
                          <a:spcPts val="0"/>
                        </a:spcAft>
                      </a:pPr>
                      <a:r>
                        <a:rPr lang="en-US" sz="1200" kern="0">
                          <a:effectLst/>
                        </a:rPr>
                        <a:t>Lig2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-9.0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017684"/>
                  </a:ext>
                </a:extLst>
              </a:tr>
              <a:tr h="432594">
                <a:tc>
                  <a:txBody>
                    <a:bodyPr/>
                    <a:lstStyle/>
                    <a:p>
                      <a:pPr marL="0" marR="0" algn="just">
                        <a:lnSpc>
                          <a:spcPct val="200000"/>
                        </a:lnSpc>
                        <a:spcBef>
                          <a:spcPts val="0"/>
                        </a:spcBef>
                        <a:spcAft>
                          <a:spcPts val="0"/>
                        </a:spcAft>
                      </a:pPr>
                      <a:r>
                        <a:rPr lang="en-US" sz="1200" kern="0">
                          <a:effectLst/>
                        </a:rPr>
                        <a:t>Lig3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-9.0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3539558"/>
                  </a:ext>
                </a:extLst>
              </a:tr>
              <a:tr h="432594">
                <a:tc>
                  <a:txBody>
                    <a:bodyPr/>
                    <a:lstStyle/>
                    <a:p>
                      <a:pPr marL="0" marR="0" algn="just">
                        <a:lnSpc>
                          <a:spcPct val="200000"/>
                        </a:lnSpc>
                        <a:spcBef>
                          <a:spcPts val="0"/>
                        </a:spcBef>
                        <a:spcAft>
                          <a:spcPts val="0"/>
                        </a:spcAft>
                      </a:pPr>
                      <a:r>
                        <a:rPr lang="en-US" sz="1200" kern="0">
                          <a:effectLst/>
                        </a:rPr>
                        <a:t>Lig4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-8.8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-5.5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2629594"/>
                  </a:ext>
                </a:extLst>
              </a:tr>
              <a:tr h="432594">
                <a:tc>
                  <a:txBody>
                    <a:bodyPr/>
                    <a:lstStyle/>
                    <a:p>
                      <a:pPr marL="0" marR="0" algn="just">
                        <a:lnSpc>
                          <a:spcPct val="200000"/>
                        </a:lnSpc>
                        <a:spcBef>
                          <a:spcPts val="0"/>
                        </a:spcBef>
                        <a:spcAft>
                          <a:spcPts val="0"/>
                        </a:spcAft>
                      </a:pPr>
                      <a:r>
                        <a:rPr lang="en-US" sz="1200" kern="0" dirty="0">
                          <a:effectLst/>
                        </a:rPr>
                        <a:t>Lig5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-7.4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-4.0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817549"/>
                  </a:ext>
                </a:extLst>
              </a:tr>
              <a:tr h="432594">
                <a:tc>
                  <a:txBody>
                    <a:bodyPr/>
                    <a:lstStyle/>
                    <a:p>
                      <a:pPr marL="0" marR="0" algn="just">
                        <a:lnSpc>
                          <a:spcPct val="200000"/>
                        </a:lnSpc>
                        <a:spcBef>
                          <a:spcPts val="0"/>
                        </a:spcBef>
                        <a:spcAft>
                          <a:spcPts val="0"/>
                        </a:spcAft>
                      </a:pPr>
                      <a:r>
                        <a:rPr lang="en-US" sz="1200" kern="0">
                          <a:effectLst/>
                        </a:rPr>
                        <a:t>Lig6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-9.3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-5.7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8733637"/>
                  </a:ext>
                </a:extLst>
              </a:tr>
              <a:tr h="432594">
                <a:tc>
                  <a:txBody>
                    <a:bodyPr/>
                    <a:lstStyle/>
                    <a:p>
                      <a:pPr marL="0" marR="0" algn="just">
                        <a:lnSpc>
                          <a:spcPct val="200000"/>
                        </a:lnSpc>
                        <a:spcBef>
                          <a:spcPts val="0"/>
                        </a:spcBef>
                        <a:spcAft>
                          <a:spcPts val="0"/>
                        </a:spcAft>
                      </a:pPr>
                      <a:r>
                        <a:rPr lang="en-US" sz="1200" kern="0" dirty="0">
                          <a:effectLst/>
                        </a:rPr>
                        <a:t>Lig7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a:effectLst/>
                        </a:rPr>
                        <a:t>-9.5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pPr>
                      <a:r>
                        <a:rPr lang="en-US" sz="1200" kern="0" dirty="0">
                          <a:effectLst/>
                        </a:rPr>
                        <a:t>-5.4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1424612"/>
                  </a:ext>
                </a:extLst>
              </a:tr>
            </a:tbl>
          </a:graphicData>
        </a:graphic>
      </p:graphicFrame>
    </p:spTree>
    <p:extLst>
      <p:ext uri="{BB962C8B-B14F-4D97-AF65-F5344CB8AC3E}">
        <p14:creationId xmlns:p14="http://schemas.microsoft.com/office/powerpoint/2010/main" val="2008483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1661993"/>
          </a:xfrm>
          <a:prstGeom prst="rect">
            <a:avLst/>
          </a:prstGeom>
          <a:noFill/>
        </p:spPr>
        <p:txBody>
          <a:bodyPr wrap="square" rtlCol="0">
            <a:spAutoFit/>
          </a:bodyPr>
          <a:lstStyle/>
          <a:p>
            <a:r>
              <a:rPr lang="fr-FR" sz="2400" b="1" dirty="0" err="1"/>
              <a:t>Results</a:t>
            </a:r>
            <a:r>
              <a:rPr lang="fr-FR" sz="2400" b="1" dirty="0"/>
              <a:t> and discussion</a:t>
            </a:r>
          </a:p>
          <a:p>
            <a:r>
              <a:rPr lang="en-US" kern="100" dirty="0">
                <a:latin typeface="Times New Roman" panose="02020603050405020304" pitchFamily="18" charset="0"/>
                <a:ea typeface="Calibri" panose="020F0502020204030204" pitchFamily="34" charset="0"/>
                <a:cs typeface="Times New Roman" panose="02020603050405020304" pitchFamily="18" charset="0"/>
              </a:rPr>
              <a:t>Table 1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revealed that the docked complexes exhibited active-site orientations similar to the co-crystallized compounds with Lig 1,6 and 7 having high scores across both targets.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400" b="1" dirty="0"/>
          </a:p>
        </p:txBody>
      </p:sp>
    </p:spTree>
    <p:extLst>
      <p:ext uri="{BB962C8B-B14F-4D97-AF65-F5344CB8AC3E}">
        <p14:creationId xmlns:p14="http://schemas.microsoft.com/office/powerpoint/2010/main" val="1797739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998934"/>
            <a:ext cx="8534400" cy="5447645"/>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10 : Showing 2D interaction between PARP1 (7ONS) and </a:t>
            </a:r>
            <a:r>
              <a:rPr lang="en-US" b="1" kern="100" dirty="0" err="1">
                <a:latin typeface="Calibri" panose="020F0502020204030204" pitchFamily="34" charset="0"/>
                <a:ea typeface="Calibri" panose="020F0502020204030204" pitchFamily="34" charset="0"/>
                <a:cs typeface="Times New Roman" panose="02020603050405020304" pitchFamily="18" charset="0"/>
              </a:rPr>
              <a:t>Anonaine</a:t>
            </a:r>
            <a:r>
              <a:rPr lang="en-US" b="1" kern="100" dirty="0">
                <a:latin typeface="Calibri" panose="020F0502020204030204" pitchFamily="34" charset="0"/>
                <a:ea typeface="Calibri" panose="020F0502020204030204" pitchFamily="34" charset="0"/>
                <a:cs typeface="Times New Roman" panose="02020603050405020304" pitchFamily="18" charset="0"/>
              </a:rPr>
              <a:t> (lig1)</a:t>
            </a:r>
            <a:endParaRPr lang="fr-FR" sz="2400" b="1" dirty="0"/>
          </a:p>
        </p:txBody>
      </p:sp>
      <p:pic>
        <p:nvPicPr>
          <p:cNvPr id="5" name="Picture 4"/>
          <p:cNvPicPr/>
          <p:nvPr/>
        </p:nvPicPr>
        <p:blipFill>
          <a:blip r:embed="rId3"/>
          <a:stretch>
            <a:fillRect/>
          </a:stretch>
        </p:blipFill>
        <p:spPr>
          <a:xfrm>
            <a:off x="4034536" y="1066800"/>
            <a:ext cx="5033264" cy="4800600"/>
          </a:xfrm>
          <a:prstGeom prst="rect">
            <a:avLst/>
          </a:prstGeom>
        </p:spPr>
      </p:pic>
      <p:pic>
        <p:nvPicPr>
          <p:cNvPr id="7" name="Picture 6"/>
          <p:cNvPicPr/>
          <p:nvPr/>
        </p:nvPicPr>
        <p:blipFill>
          <a:blip r:embed="rId4"/>
          <a:stretch>
            <a:fillRect/>
          </a:stretch>
        </p:blipFill>
        <p:spPr>
          <a:xfrm>
            <a:off x="213360" y="4666171"/>
            <a:ext cx="4358640" cy="1048829"/>
          </a:xfrm>
          <a:prstGeom prst="rect">
            <a:avLst/>
          </a:prstGeom>
        </p:spPr>
      </p:pic>
    </p:spTree>
    <p:extLst>
      <p:ext uri="{BB962C8B-B14F-4D97-AF65-F5344CB8AC3E}">
        <p14:creationId xmlns:p14="http://schemas.microsoft.com/office/powerpoint/2010/main" val="1806981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15</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998934"/>
            <a:ext cx="8534400" cy="5447645"/>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11 : Showing 2D interaction between PARP1 (7ONS) and </a:t>
            </a:r>
            <a:r>
              <a:rPr lang="en-US" b="1" kern="100" dirty="0" err="1">
                <a:latin typeface="Calibri" panose="020F0502020204030204" pitchFamily="34" charset="0"/>
                <a:ea typeface="Calibri" panose="020F0502020204030204" pitchFamily="34" charset="0"/>
                <a:cs typeface="Times New Roman" panose="02020603050405020304" pitchFamily="18" charset="0"/>
              </a:rPr>
              <a:t>Fisetin</a:t>
            </a:r>
            <a:r>
              <a:rPr lang="en-US" b="1" kern="100" dirty="0">
                <a:latin typeface="Calibri" panose="020F0502020204030204" pitchFamily="34" charset="0"/>
                <a:ea typeface="Calibri" panose="020F0502020204030204" pitchFamily="34" charset="0"/>
                <a:cs typeface="Times New Roman" panose="02020603050405020304" pitchFamily="18" charset="0"/>
              </a:rPr>
              <a:t> (lig6)</a:t>
            </a:r>
            <a:endParaRPr lang="fr-FR" sz="2400" b="1" dirty="0"/>
          </a:p>
        </p:txBody>
      </p:sp>
      <p:pic>
        <p:nvPicPr>
          <p:cNvPr id="8" name="Picture 7"/>
          <p:cNvPicPr/>
          <p:nvPr/>
        </p:nvPicPr>
        <p:blipFill>
          <a:blip r:embed="rId3"/>
          <a:stretch>
            <a:fillRect/>
          </a:stretch>
        </p:blipFill>
        <p:spPr>
          <a:xfrm>
            <a:off x="3733800" y="998934"/>
            <a:ext cx="5349240" cy="5020866"/>
          </a:xfrm>
          <a:prstGeom prst="rect">
            <a:avLst/>
          </a:prstGeom>
        </p:spPr>
      </p:pic>
      <p:pic>
        <p:nvPicPr>
          <p:cNvPr id="9" name="Picture 8"/>
          <p:cNvPicPr/>
          <p:nvPr/>
        </p:nvPicPr>
        <p:blipFill>
          <a:blip r:embed="rId4"/>
          <a:stretch>
            <a:fillRect/>
          </a:stretch>
        </p:blipFill>
        <p:spPr>
          <a:xfrm>
            <a:off x="304800" y="4816475"/>
            <a:ext cx="3810000" cy="914400"/>
          </a:xfrm>
          <a:prstGeom prst="rect">
            <a:avLst/>
          </a:prstGeom>
        </p:spPr>
      </p:pic>
    </p:spTree>
    <p:extLst>
      <p:ext uri="{BB962C8B-B14F-4D97-AF65-F5344CB8AC3E}">
        <p14:creationId xmlns:p14="http://schemas.microsoft.com/office/powerpoint/2010/main" val="4155903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914400"/>
            <a:ext cx="8534400" cy="5724644"/>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13 : Showing 2D interaction between PARP1 (7ONS) and </a:t>
            </a:r>
            <a:r>
              <a:rPr lang="en-US" b="1" kern="100" dirty="0" err="1">
                <a:latin typeface="Calibri" panose="020F0502020204030204" pitchFamily="34" charset="0"/>
                <a:ea typeface="Calibri" panose="020F0502020204030204" pitchFamily="34" charset="0"/>
                <a:cs typeface="Times New Roman" panose="02020603050405020304" pitchFamily="18" charset="0"/>
              </a:rPr>
              <a:t>Caffeoylquinic</a:t>
            </a:r>
            <a:r>
              <a:rPr lang="en-US" b="1" kern="100" dirty="0">
                <a:latin typeface="Calibri" panose="020F0502020204030204" pitchFamily="34" charset="0"/>
                <a:ea typeface="Calibri" panose="020F0502020204030204" pitchFamily="34" charset="0"/>
                <a:cs typeface="Times New Roman" panose="02020603050405020304" pitchFamily="18" charset="0"/>
              </a:rPr>
              <a:t> acid (lig7)</a:t>
            </a:r>
            <a:endParaRPr lang="fr-FR" sz="2400" b="1" dirty="0"/>
          </a:p>
        </p:txBody>
      </p:sp>
      <p:pic>
        <p:nvPicPr>
          <p:cNvPr id="7" name="Picture 6"/>
          <p:cNvPicPr/>
          <p:nvPr/>
        </p:nvPicPr>
        <p:blipFill>
          <a:blip r:embed="rId3"/>
          <a:stretch>
            <a:fillRect/>
          </a:stretch>
        </p:blipFill>
        <p:spPr>
          <a:xfrm>
            <a:off x="3148012" y="1447800"/>
            <a:ext cx="5995988" cy="4248150"/>
          </a:xfrm>
          <a:prstGeom prst="rect">
            <a:avLst/>
          </a:prstGeom>
        </p:spPr>
      </p:pic>
      <p:pic>
        <p:nvPicPr>
          <p:cNvPr id="10" name="Picture 9"/>
          <p:cNvPicPr/>
          <p:nvPr/>
        </p:nvPicPr>
        <p:blipFill rotWithShape="1">
          <a:blip r:embed="rId4"/>
          <a:srcRect t="3765" b="3614"/>
          <a:stretch/>
        </p:blipFill>
        <p:spPr bwMode="auto">
          <a:xfrm>
            <a:off x="214598" y="5508685"/>
            <a:ext cx="5943600" cy="781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45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228600" y="998934"/>
            <a:ext cx="8534400" cy="5447645"/>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14 : Showing 2D interaction between AR (2YHD) and </a:t>
            </a:r>
            <a:r>
              <a:rPr lang="en-US" b="1" kern="100" dirty="0" err="1">
                <a:latin typeface="Calibri" panose="020F0502020204030204" pitchFamily="34" charset="0"/>
                <a:ea typeface="Calibri" panose="020F0502020204030204" pitchFamily="34" charset="0"/>
                <a:cs typeface="Times New Roman" panose="02020603050405020304" pitchFamily="18" charset="0"/>
              </a:rPr>
              <a:t>Anonaine</a:t>
            </a:r>
            <a:r>
              <a:rPr lang="en-US" b="1" kern="100" dirty="0">
                <a:latin typeface="Calibri" panose="020F0502020204030204" pitchFamily="34" charset="0"/>
                <a:ea typeface="Calibri" panose="020F0502020204030204" pitchFamily="34" charset="0"/>
                <a:cs typeface="Times New Roman" panose="02020603050405020304" pitchFamily="18" charset="0"/>
              </a:rPr>
              <a:t> (lig1)</a:t>
            </a:r>
            <a:endParaRPr lang="fr-FR" sz="2400" b="1" dirty="0"/>
          </a:p>
        </p:txBody>
      </p:sp>
      <p:pic>
        <p:nvPicPr>
          <p:cNvPr id="7" name="Picture 6"/>
          <p:cNvPicPr/>
          <p:nvPr/>
        </p:nvPicPr>
        <p:blipFill>
          <a:blip r:embed="rId3"/>
          <a:stretch>
            <a:fillRect/>
          </a:stretch>
        </p:blipFill>
        <p:spPr>
          <a:xfrm>
            <a:off x="2700020" y="1371600"/>
            <a:ext cx="4386580" cy="4572000"/>
          </a:xfrm>
          <a:prstGeom prst="rect">
            <a:avLst/>
          </a:prstGeom>
        </p:spPr>
      </p:pic>
    </p:spTree>
    <p:extLst>
      <p:ext uri="{BB962C8B-B14F-4D97-AF65-F5344CB8AC3E}">
        <p14:creationId xmlns:p14="http://schemas.microsoft.com/office/powerpoint/2010/main" val="320772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152400" y="914400"/>
            <a:ext cx="8534400" cy="5724644"/>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15 : Showing 2D interaction between AR (2YHD) and </a:t>
            </a:r>
            <a:r>
              <a:rPr lang="en-US" b="1" kern="100" dirty="0" err="1">
                <a:latin typeface="Calibri" panose="020F0502020204030204" pitchFamily="34" charset="0"/>
                <a:ea typeface="Calibri" panose="020F0502020204030204" pitchFamily="34" charset="0"/>
                <a:cs typeface="Times New Roman" panose="02020603050405020304" pitchFamily="18" charset="0"/>
              </a:rPr>
              <a:t>Fisetin</a:t>
            </a:r>
            <a:r>
              <a:rPr lang="en-US" b="1" kern="100" dirty="0">
                <a:latin typeface="Calibri" panose="020F0502020204030204" pitchFamily="34" charset="0"/>
                <a:ea typeface="Calibri" panose="020F0502020204030204" pitchFamily="34" charset="0"/>
                <a:cs typeface="Times New Roman" panose="02020603050405020304" pitchFamily="18" charset="0"/>
              </a:rPr>
              <a:t> (lig6)</a:t>
            </a:r>
            <a:endParaRPr lang="fr-FR" sz="2400" b="1" dirty="0"/>
          </a:p>
        </p:txBody>
      </p:sp>
      <p:pic>
        <p:nvPicPr>
          <p:cNvPr id="5" name="Picture 4"/>
          <p:cNvPicPr/>
          <p:nvPr/>
        </p:nvPicPr>
        <p:blipFill>
          <a:blip r:embed="rId3"/>
          <a:stretch>
            <a:fillRect/>
          </a:stretch>
        </p:blipFill>
        <p:spPr>
          <a:xfrm>
            <a:off x="2667000" y="1295399"/>
            <a:ext cx="4267200" cy="4978519"/>
          </a:xfrm>
          <a:prstGeom prst="rect">
            <a:avLst/>
          </a:prstGeom>
        </p:spPr>
      </p:pic>
    </p:spTree>
    <p:extLst>
      <p:ext uri="{BB962C8B-B14F-4D97-AF65-F5344CB8AC3E}">
        <p14:creationId xmlns:p14="http://schemas.microsoft.com/office/powerpoint/2010/main" val="2838505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152400" y="914400"/>
            <a:ext cx="8534400" cy="5724644"/>
          </a:xfrm>
          <a:prstGeom prst="rect">
            <a:avLst/>
          </a:prstGeom>
          <a:noFill/>
        </p:spPr>
        <p:txBody>
          <a:bodyPr wrap="square" rtlCol="0">
            <a:spAutoFit/>
          </a:bodyPr>
          <a:lstStyle/>
          <a:p>
            <a:r>
              <a:rPr lang="fr-FR" sz="2400" b="1" dirty="0" err="1"/>
              <a:t>Results</a:t>
            </a:r>
            <a:r>
              <a:rPr lang="fr-FR" sz="2400" b="1" dirty="0"/>
              <a:t> and discussion</a:t>
            </a: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endParaRPr lang="en-US" b="1" kern="100" dirty="0">
              <a:latin typeface="Calibri" panose="020F0502020204030204" pitchFamily="34" charset="0"/>
              <a:ea typeface="Calibri" panose="020F0502020204030204" pitchFamily="34" charset="0"/>
              <a:cs typeface="Times New Roman" panose="02020603050405020304" pitchFamily="18" charset="0"/>
            </a:endParaRPr>
          </a:p>
          <a:p>
            <a:r>
              <a:rPr lang="en-US" b="1" kern="100" dirty="0">
                <a:latin typeface="Calibri" panose="020F0502020204030204" pitchFamily="34" charset="0"/>
                <a:ea typeface="Calibri" panose="020F0502020204030204" pitchFamily="34" charset="0"/>
                <a:cs typeface="Times New Roman" panose="02020603050405020304" pitchFamily="18" charset="0"/>
              </a:rPr>
              <a:t>Fig 16 : Showing 2D interaction between AR (2YHD) and </a:t>
            </a:r>
            <a:r>
              <a:rPr lang="en-US" b="1" kern="100" dirty="0" err="1">
                <a:latin typeface="Calibri" panose="020F0502020204030204" pitchFamily="34" charset="0"/>
                <a:ea typeface="Calibri" panose="020F0502020204030204" pitchFamily="34" charset="0"/>
                <a:cs typeface="Times New Roman" panose="02020603050405020304" pitchFamily="18" charset="0"/>
              </a:rPr>
              <a:t>Caffeoylquinic</a:t>
            </a:r>
            <a:r>
              <a:rPr lang="en-US" b="1" kern="100" dirty="0">
                <a:latin typeface="Calibri" panose="020F0502020204030204" pitchFamily="34" charset="0"/>
                <a:ea typeface="Calibri" panose="020F0502020204030204" pitchFamily="34" charset="0"/>
                <a:cs typeface="Times New Roman" panose="02020603050405020304" pitchFamily="18" charset="0"/>
              </a:rPr>
              <a:t> acid (lig7)</a:t>
            </a:r>
            <a:endParaRPr lang="fr-FR" sz="2400" b="1" dirty="0"/>
          </a:p>
        </p:txBody>
      </p:sp>
      <p:pic>
        <p:nvPicPr>
          <p:cNvPr id="7" name="Picture 6"/>
          <p:cNvPicPr/>
          <p:nvPr/>
        </p:nvPicPr>
        <p:blipFill>
          <a:blip r:embed="rId3"/>
          <a:stretch>
            <a:fillRect/>
          </a:stretch>
        </p:blipFill>
        <p:spPr>
          <a:xfrm>
            <a:off x="2851150" y="1219200"/>
            <a:ext cx="4235450" cy="5054719"/>
          </a:xfrm>
          <a:prstGeom prst="rect">
            <a:avLst/>
          </a:prstGeom>
        </p:spPr>
      </p:pic>
    </p:spTree>
    <p:extLst>
      <p:ext uri="{BB962C8B-B14F-4D97-AF65-F5344CB8AC3E}">
        <p14:creationId xmlns:p14="http://schemas.microsoft.com/office/powerpoint/2010/main" val="349691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2</a:t>
            </a:fld>
            <a:endParaRPr lang="fr-FR"/>
          </a:p>
        </p:txBody>
      </p:sp>
      <p:pic>
        <p:nvPicPr>
          <p:cNvPr id="3" name="Picture 2">
            <a:extLst>
              <a:ext uri="{FF2B5EF4-FFF2-40B4-BE49-F238E27FC236}">
                <a16:creationId xmlns:a16="http://schemas.microsoft.com/office/drawing/2014/main" id="{FB58ED26-4BCC-F62D-E708-3ABD32D449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12" y="1981199"/>
            <a:ext cx="1890712" cy="1208525"/>
          </a:xfrm>
          <a:prstGeom prst="rect">
            <a:avLst/>
          </a:prstGeom>
          <a:noFill/>
          <a:ln>
            <a:noFill/>
          </a:ln>
        </p:spPr>
      </p:pic>
      <p:sp>
        <p:nvSpPr>
          <p:cNvPr id="4" name="Right Arrow 3"/>
          <p:cNvSpPr/>
          <p:nvPr/>
        </p:nvSpPr>
        <p:spPr>
          <a:xfrm>
            <a:off x="2119312" y="2356862"/>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941796" y="1575194"/>
            <a:ext cx="3687604" cy="17919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1429" b="6963"/>
          <a:stretch/>
        </p:blipFill>
        <p:spPr>
          <a:xfrm>
            <a:off x="2975324" y="1575194"/>
            <a:ext cx="3831382" cy="1791935"/>
          </a:xfrm>
          <a:prstGeom prst="rect">
            <a:avLst/>
          </a:prstGeom>
        </p:spPr>
      </p:pic>
      <p:sp>
        <p:nvSpPr>
          <p:cNvPr id="7" name="Bent Arrow 6"/>
          <p:cNvSpPr/>
          <p:nvPr/>
        </p:nvSpPr>
        <p:spPr>
          <a:xfrm rot="5400000">
            <a:off x="6545462" y="2989439"/>
            <a:ext cx="1118094" cy="3101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6147" y="3809999"/>
            <a:ext cx="2727199" cy="2058443"/>
          </a:xfrm>
          <a:prstGeom prst="rect">
            <a:avLst/>
          </a:prstGeom>
        </p:spPr>
      </p:pic>
      <p:sp>
        <p:nvSpPr>
          <p:cNvPr id="10" name="Right Arrow 9"/>
          <p:cNvSpPr/>
          <p:nvPr/>
        </p:nvSpPr>
        <p:spPr>
          <a:xfrm rot="10800000">
            <a:off x="5181600" y="4839221"/>
            <a:ext cx="1143000" cy="1899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p:nvPr/>
        </p:nvPicPr>
        <p:blipFill>
          <a:blip r:embed="rId5"/>
          <a:stretch>
            <a:fillRect/>
          </a:stretch>
        </p:blipFill>
        <p:spPr>
          <a:xfrm>
            <a:off x="1988724" y="3837294"/>
            <a:ext cx="2970372" cy="2088369"/>
          </a:xfrm>
          <a:prstGeom prst="rect">
            <a:avLst/>
          </a:prstGeom>
        </p:spPr>
      </p:pic>
      <p:sp>
        <p:nvSpPr>
          <p:cNvPr id="12" name="TextBox 11"/>
          <p:cNvSpPr txBox="1"/>
          <p:nvPr/>
        </p:nvSpPr>
        <p:spPr>
          <a:xfrm>
            <a:off x="3405115" y="3384416"/>
            <a:ext cx="2971800" cy="369332"/>
          </a:xfrm>
          <a:prstGeom prst="rect">
            <a:avLst/>
          </a:prstGeom>
          <a:noFill/>
        </p:spPr>
        <p:txBody>
          <a:bodyPr wrap="square" rtlCol="0">
            <a:spAutoFit/>
          </a:bodyPr>
          <a:lstStyle/>
          <a:p>
            <a:r>
              <a:rPr lang="en-US" dirty="0"/>
              <a:t>Isolated Bioactive compounds</a:t>
            </a:r>
          </a:p>
        </p:txBody>
      </p:sp>
      <p:sp>
        <p:nvSpPr>
          <p:cNvPr id="13" name="TextBox 12"/>
          <p:cNvSpPr txBox="1"/>
          <p:nvPr/>
        </p:nvSpPr>
        <p:spPr>
          <a:xfrm>
            <a:off x="6324600" y="5918402"/>
            <a:ext cx="2971800" cy="369332"/>
          </a:xfrm>
          <a:prstGeom prst="rect">
            <a:avLst/>
          </a:prstGeom>
          <a:noFill/>
        </p:spPr>
        <p:txBody>
          <a:bodyPr wrap="square" rtlCol="0">
            <a:spAutoFit/>
          </a:bodyPr>
          <a:lstStyle/>
          <a:p>
            <a:r>
              <a:rPr lang="en-US" dirty="0"/>
              <a:t>Prostrate cancer</a:t>
            </a:r>
          </a:p>
        </p:txBody>
      </p:sp>
      <p:sp>
        <p:nvSpPr>
          <p:cNvPr id="14" name="TextBox 13"/>
          <p:cNvSpPr txBox="1"/>
          <p:nvPr/>
        </p:nvSpPr>
        <p:spPr>
          <a:xfrm>
            <a:off x="382927" y="3351889"/>
            <a:ext cx="2971800" cy="369332"/>
          </a:xfrm>
          <a:prstGeom prst="rect">
            <a:avLst/>
          </a:prstGeom>
          <a:noFill/>
        </p:spPr>
        <p:txBody>
          <a:bodyPr wrap="square" rtlCol="0">
            <a:spAutoFit/>
          </a:bodyPr>
          <a:lstStyle/>
          <a:p>
            <a:r>
              <a:rPr lang="en-US" dirty="0" err="1"/>
              <a:t>Soursop</a:t>
            </a:r>
            <a:r>
              <a:rPr lang="en-US" dirty="0"/>
              <a:t> Fruit</a:t>
            </a:r>
          </a:p>
        </p:txBody>
      </p:sp>
      <p:sp>
        <p:nvSpPr>
          <p:cNvPr id="15" name="TextBox 14"/>
          <p:cNvSpPr txBox="1"/>
          <p:nvPr/>
        </p:nvSpPr>
        <p:spPr>
          <a:xfrm>
            <a:off x="3405115" y="3387445"/>
            <a:ext cx="2971800" cy="369332"/>
          </a:xfrm>
          <a:prstGeom prst="rect">
            <a:avLst/>
          </a:prstGeom>
          <a:noFill/>
        </p:spPr>
        <p:txBody>
          <a:bodyPr wrap="square" rtlCol="0">
            <a:spAutoFit/>
          </a:bodyPr>
          <a:lstStyle/>
          <a:p>
            <a:r>
              <a:rPr lang="en-US" dirty="0"/>
              <a:t>Isolated Bioactive compounds</a:t>
            </a:r>
          </a:p>
        </p:txBody>
      </p:sp>
      <p:sp>
        <p:nvSpPr>
          <p:cNvPr id="16" name="TextBox 15"/>
          <p:cNvSpPr txBox="1"/>
          <p:nvPr/>
        </p:nvSpPr>
        <p:spPr>
          <a:xfrm>
            <a:off x="1600200" y="5914071"/>
            <a:ext cx="3949337" cy="646331"/>
          </a:xfrm>
          <a:prstGeom prst="rect">
            <a:avLst/>
          </a:prstGeom>
          <a:noFill/>
        </p:spPr>
        <p:txBody>
          <a:bodyPr wrap="square" rtlCol="0">
            <a:spAutoFit/>
          </a:bodyPr>
          <a:lstStyle/>
          <a:p>
            <a:r>
              <a:rPr lang="en-US" dirty="0"/>
              <a:t>Molecular Docking Simulations at active site of Prostrate cancer </a:t>
            </a:r>
            <a:r>
              <a:rPr lang="en-US" dirty="0" err="1"/>
              <a:t>biotargets</a:t>
            </a:r>
            <a:endParaRPr lang="en-US" dirty="0"/>
          </a:p>
        </p:txBody>
      </p:sp>
      <p:sp>
        <p:nvSpPr>
          <p:cNvPr id="17" name="TextBox 16"/>
          <p:cNvSpPr txBox="1"/>
          <p:nvPr/>
        </p:nvSpPr>
        <p:spPr>
          <a:xfrm>
            <a:off x="0" y="1599855"/>
            <a:ext cx="7382634" cy="923330"/>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a:p>
            <a:endParaRPr lang="fr-FR" dirty="0"/>
          </a:p>
        </p:txBody>
      </p:sp>
      <p:sp>
        <p:nvSpPr>
          <p:cNvPr id="18" name="TextBox 17">
            <a:extLst>
              <a:ext uri="{FF2B5EF4-FFF2-40B4-BE49-F238E27FC236}">
                <a16:creationId xmlns:a16="http://schemas.microsoft.com/office/drawing/2014/main" id="{E215F0A5-6131-4C4F-7E36-08FAF1997402}"/>
              </a:ext>
            </a:extLst>
          </p:cNvPr>
          <p:cNvSpPr txBox="1"/>
          <p:nvPr/>
        </p:nvSpPr>
        <p:spPr>
          <a:xfrm>
            <a:off x="-161166" y="939759"/>
            <a:ext cx="9067800" cy="646331"/>
          </a:xfrm>
          <a:prstGeom prst="rect">
            <a:avLst/>
          </a:prstGeom>
          <a:noFill/>
        </p:spPr>
        <p:txBody>
          <a:bodyPr wrap="square">
            <a:spAutoFit/>
          </a:bodyPr>
          <a:lstStyle/>
          <a:p>
            <a:pPr marL="0" marR="0" algn="ctr">
              <a:spcBef>
                <a:spcPts val="0"/>
              </a:spcBef>
              <a:spcAft>
                <a:spcPts val="800"/>
              </a:spcAft>
            </a:pP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The prostate cancer-fighting powers of soursop fruit: </a:t>
            </a:r>
            <a:r>
              <a:rPr lang="en-US" sz="1800" b="1" i="1" kern="100" dirty="0">
                <a:effectLst/>
                <a:latin typeface="Times New Roman" panose="02020603050405020304" pitchFamily="18" charset="0"/>
                <a:ea typeface="Calibri" panose="020F0502020204030204" pitchFamily="34" charset="0"/>
                <a:cs typeface="Times New Roman" panose="02020603050405020304" pitchFamily="18" charset="0"/>
              </a:rPr>
              <a:t>in silico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evaluation to give insight into binding affinity of selected bioactive compounds on selected prostate cancer targets.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9146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20</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371600"/>
            <a:ext cx="8153400" cy="3323987"/>
          </a:xfrm>
          <a:prstGeom prst="rect">
            <a:avLst/>
          </a:prstGeom>
          <a:noFill/>
        </p:spPr>
        <p:txBody>
          <a:bodyPr wrap="square" rtlCol="0">
            <a:spAutoFit/>
          </a:bodyPr>
          <a:lstStyle/>
          <a:p>
            <a:r>
              <a:rPr lang="fr-FR" sz="2400" b="1" dirty="0"/>
              <a:t>Conclusions</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Binding free energy analysis revealed that Lig 1,6 and 7 binding to enzymes (2YHD and7ONS) was favorable with high negative ΔG values. This correlated with the favorable contribution of the van der Waals and electrostatic energy.</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Favorable binding also existed between the active site residues of both enzymes 2YHD and 7ONS and the selected ligands which could account for its stabilization and binding affinity.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We are certain that these outcomes will advance therapeutic interventions towards the treatment of Prostate cancer and the structure-based design of potent anti-cancer.</a:t>
            </a:r>
            <a:endParaRPr lang="fr-FR" sz="2400" b="1" dirty="0"/>
          </a:p>
          <a:p>
            <a:endParaRPr lang="fr-FR" sz="2400" b="1" dirty="0"/>
          </a:p>
        </p:txBody>
      </p:sp>
      <p:sp>
        <p:nvSpPr>
          <p:cNvPr id="2" name="Rectangle 2">
            <a:extLst>
              <a:ext uri="{FF2B5EF4-FFF2-40B4-BE49-F238E27FC236}">
                <a16:creationId xmlns:a16="http://schemas.microsoft.com/office/drawing/2014/main" id="{1F149A55-CC71-6854-A9EC-C3EEB216C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908F18F7-5232-58E4-587C-BFBC2571AD3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3977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0" y="1143000"/>
            <a:ext cx="9144000" cy="5355312"/>
          </a:xfrm>
          <a:prstGeom prst="rect">
            <a:avLst/>
          </a:prstGeom>
          <a:noFill/>
        </p:spPr>
        <p:txBody>
          <a:bodyPr wrap="square" rtlCol="0">
            <a:spAutoFit/>
          </a:bodyPr>
          <a:lstStyle/>
          <a:p>
            <a:r>
              <a:rPr lang="fr-FR" b="1" dirty="0" err="1"/>
              <a:t>References</a:t>
            </a:r>
            <a:endParaRPr lang="fr-FR" b="1" dirty="0"/>
          </a:p>
          <a:p>
            <a:endParaRPr lang="fr-FR" b="1" dirty="0"/>
          </a:p>
          <a:p>
            <a:pPr marL="285750" indent="-285750">
              <a:buFont typeface="Arial" panose="020B0604020202020204" pitchFamily="34" charset="0"/>
              <a:buChar char="•"/>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Coria-Téllez, Ana. V., Montalvo-</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Gónzalez</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E., Yahia, E. M., and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Obledo</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-Vázquez, E. N. (2018) Annona muricata: A comprehensive review on its traditional medicinal uses, phytochemicals, pharmacological activities, mechanisms of action and toxicity. </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Arab. J. Chem.</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11</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662–691.</a:t>
            </a:r>
            <a:endParaRPr lang="en-US" dirty="0"/>
          </a:p>
          <a:p>
            <a:pPr marL="342900" indent="-342900">
              <a:buFont typeface="Arial" panose="020B0604020202020204" pitchFamily="34" charset="0"/>
              <a:buChar char="•"/>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Dietz, M. S., Fricke, F.,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Krüger</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C. L., Niemann, H. H., and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Heilemann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M. (2014) Receptor-ligand interactions: Binding affinities studied by single-molecule and super-resolution microscopy on intact cells. </a:t>
            </a:r>
            <a:r>
              <a:rPr lang="en-US" sz="1800" i="1" kern="0" dirty="0" err="1">
                <a:effectLst/>
                <a:latin typeface="Times New Roman" panose="02020603050405020304" pitchFamily="18" charset="0"/>
                <a:ea typeface="Calibri" panose="020F0502020204030204" pitchFamily="34" charset="0"/>
                <a:cs typeface="Times New Roman" panose="02020603050405020304" pitchFamily="18" charset="0"/>
              </a:rPr>
              <a:t>ChemPhysChem</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15</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671–676.</a:t>
            </a:r>
            <a:endParaRPr lang="en-US" dirty="0"/>
          </a:p>
          <a:p>
            <a:pPr marL="342900" indent="-342900">
              <a:buFont typeface="Arial" panose="020B0604020202020204" pitchFamily="34" charset="0"/>
              <a:buChar char="•"/>
            </a:pPr>
            <a:r>
              <a:rPr lang="en-US" dirty="0" err="1"/>
              <a:t>Messner</a:t>
            </a:r>
            <a:r>
              <a:rPr lang="en-US" dirty="0"/>
              <a:t> EA, Steele TM, </a:t>
            </a:r>
            <a:r>
              <a:rPr lang="en-US" dirty="0" err="1"/>
              <a:t>Tsamouri</a:t>
            </a:r>
            <a:r>
              <a:rPr lang="en-US" dirty="0"/>
              <a:t> MM, </a:t>
            </a:r>
            <a:r>
              <a:rPr lang="en-US" dirty="0" err="1"/>
              <a:t>Hejazi</a:t>
            </a:r>
            <a:r>
              <a:rPr lang="en-US" dirty="0"/>
              <a:t> N, </a:t>
            </a:r>
            <a:r>
              <a:rPr lang="en-US" dirty="0" err="1"/>
              <a:t>Gao</a:t>
            </a:r>
            <a:r>
              <a:rPr lang="en-US" dirty="0"/>
              <a:t> AC, </a:t>
            </a:r>
            <a:r>
              <a:rPr lang="en-US" dirty="0" err="1"/>
              <a:t>Mudryj</a:t>
            </a:r>
            <a:r>
              <a:rPr lang="en-US" dirty="0"/>
              <a:t> M, Ghosh PM. The Androgen Receptor in Prostate Cancer: Effect of Structure, Ligands and Spliced Variants on Therapy. </a:t>
            </a:r>
            <a:r>
              <a:rPr lang="en-US" i="1" dirty="0"/>
              <a:t>Biomedicines</a:t>
            </a:r>
            <a:r>
              <a:rPr lang="en-US" dirty="0"/>
              <a:t>. 2020; 8(10):422. </a:t>
            </a:r>
            <a:r>
              <a:rPr lang="en-US" dirty="0">
                <a:hlinkClick r:id="rId3"/>
              </a:rPr>
              <a:t>https://doi.org/10.3390/biomedicines8100422</a:t>
            </a:r>
            <a:endParaRPr lang="en-US" dirty="0"/>
          </a:p>
          <a:p>
            <a:pPr marL="342900" indent="-342900">
              <a:buFont typeface="Arial" panose="020B0604020202020204" pitchFamily="34" charset="0"/>
              <a:buChar char="•"/>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Pettersen, E. F., Goddard, T. D., Huang, C. C., Couch, G. S., Greenblatt, D. M., Meng, E. C., and Ferrin, T. E. (2004) UCSF Chimera - A visualization system for exploratory research and analysis. </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J. </a:t>
            </a:r>
            <a:r>
              <a:rPr lang="en-US" sz="1800" i="1" kern="0" dirty="0" err="1">
                <a:effectLst/>
                <a:latin typeface="Times New Roman" panose="02020603050405020304" pitchFamily="18" charset="0"/>
                <a:ea typeface="Calibri" panose="020F0502020204030204" pitchFamily="34" charset="0"/>
                <a:cs typeface="Times New Roman" panose="02020603050405020304" pitchFamily="18" charset="0"/>
              </a:rPr>
              <a:t>Comput</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 Chem.</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0" dirty="0">
                <a:effectLst/>
                <a:latin typeface="Times New Roman" panose="02020603050405020304" pitchFamily="18" charset="0"/>
                <a:ea typeface="Calibri" panose="020F0502020204030204" pitchFamily="34" charset="0"/>
                <a:cs typeface="Times New Roman" panose="02020603050405020304" pitchFamily="18" charset="0"/>
              </a:rPr>
              <a:t>25</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1605–1612.</a:t>
            </a:r>
            <a:endParaRPr lang="en-US" dirty="0"/>
          </a:p>
          <a:p>
            <a:pPr marL="342900" indent="-342900">
              <a:buFont typeface="Arial" panose="020B0604020202020204" pitchFamily="34" charset="0"/>
              <a:buChar char="•"/>
            </a:pPr>
            <a:r>
              <a:rPr lang="en-US" dirty="0"/>
              <a:t>Scott M. </a:t>
            </a:r>
            <a:r>
              <a:rPr lang="en-US" dirty="0" err="1"/>
              <a:t>Dehm</a:t>
            </a:r>
            <a:r>
              <a:rPr lang="en-US" dirty="0"/>
              <a:t>, Donald J. </a:t>
            </a:r>
            <a:r>
              <a:rPr lang="en-US" dirty="0" err="1"/>
              <a:t>Tindall</a:t>
            </a:r>
            <a:r>
              <a:rPr lang="en-US" dirty="0"/>
              <a:t>, Androgen Receptor Structural and Functional Elements: Role and Regulation in Prostate Cancer, </a:t>
            </a:r>
            <a:r>
              <a:rPr lang="en-US" i="1" dirty="0"/>
              <a:t>Molecular Endocrinology</a:t>
            </a:r>
            <a:r>
              <a:rPr lang="en-US" dirty="0"/>
              <a:t>, Volume 21, Issue 12, 1 December 2007, Pages 2855–2863, </a:t>
            </a:r>
            <a:r>
              <a:rPr lang="en-US" dirty="0">
                <a:hlinkClick r:id="rId4"/>
              </a:rPr>
              <a:t>https://doi.org/10.1210/me.2007-0223</a:t>
            </a:r>
            <a:endParaRPr lang="en-US" dirty="0"/>
          </a:p>
          <a:p>
            <a:pPr marL="342900" indent="-342900">
              <a:buFont typeface="Arial" panose="020B0604020202020204" pitchFamily="34" charset="0"/>
              <a:buChar char="•"/>
            </a:pPr>
            <a:endParaRPr lang="fr-FR" b="1" dirty="0"/>
          </a:p>
        </p:txBody>
      </p:sp>
      <p:sp>
        <p:nvSpPr>
          <p:cNvPr id="2" name="Rectangle 2">
            <a:extLst>
              <a:ext uri="{FF2B5EF4-FFF2-40B4-BE49-F238E27FC236}">
                <a16:creationId xmlns:a16="http://schemas.microsoft.com/office/drawing/2014/main" id="{1F149A55-CC71-6854-A9EC-C3EEB216C468}"/>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a:extLst>
              <a:ext uri="{FF2B5EF4-FFF2-40B4-BE49-F238E27FC236}">
                <a16:creationId xmlns:a16="http://schemas.microsoft.com/office/drawing/2014/main" id="{908F18F7-5232-58E4-587C-BFBC2571AD31}"/>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4987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3323987"/>
          </a:xfrm>
          <a:prstGeom prst="rect">
            <a:avLst/>
          </a:prstGeom>
          <a:noFill/>
        </p:spPr>
        <p:txBody>
          <a:bodyPr wrap="square" rtlCol="0">
            <a:spAutoFit/>
          </a:bodyPr>
          <a:lstStyle/>
          <a:p>
            <a:r>
              <a:rPr lang="fr-FR" sz="2400" b="1" dirty="0" err="1"/>
              <a:t>Acknowledgments</a:t>
            </a:r>
            <a:endParaRPr lang="fr-FR" sz="2400" b="1" dirty="0"/>
          </a:p>
          <a:p>
            <a:endParaRPr lang="fr-FR" sz="2400" b="1" dirty="0"/>
          </a:p>
          <a:p>
            <a:endParaRPr lang="fr-FR" sz="2400" b="1" dirty="0"/>
          </a:p>
          <a:p>
            <a:endParaRPr lang="fr-FR" sz="2400" b="1" dirty="0"/>
          </a:p>
          <a:p>
            <a:endParaRPr lang="fr-FR" sz="2400" b="1" dirty="0"/>
          </a:p>
          <a:p>
            <a:endParaRPr lang="fr-FR" sz="2400" b="1" dirty="0"/>
          </a:p>
          <a:p>
            <a:endParaRPr lang="fr-FR" sz="2400" b="1" dirty="0"/>
          </a:p>
          <a:p>
            <a:pPr algn="ctr"/>
            <a:r>
              <a:rPr lang="en-US" sz="2400" b="1" i="1" kern="100" dirty="0">
                <a:effectLst/>
                <a:latin typeface="Times New Roman" panose="02020603050405020304" pitchFamily="18" charset="0"/>
                <a:ea typeface="Calibri" panose="020F0502020204030204" pitchFamily="34" charset="0"/>
                <a:cs typeface="Times New Roman" panose="02020603050405020304" pitchFamily="18" charset="0"/>
              </a:rPr>
              <a:t>Ahmadu Bello University Zaria, Nigeria</a:t>
            </a:r>
            <a:endParaRPr lang="fr-FR" sz="2400" b="1" dirty="0"/>
          </a:p>
          <a:p>
            <a:r>
              <a:rPr lang="fr-FR" dirty="0"/>
              <a:t> </a:t>
            </a:r>
          </a:p>
        </p:txBody>
      </p:sp>
      <p:pic>
        <p:nvPicPr>
          <p:cNvPr id="2" name="Picture 1">
            <a:extLst>
              <a:ext uri="{FF2B5EF4-FFF2-40B4-BE49-F238E27FC236}">
                <a16:creationId xmlns:a16="http://schemas.microsoft.com/office/drawing/2014/main" id="{1B269864-497D-B447-710B-3890554539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1869999"/>
            <a:ext cx="2209800" cy="2008264"/>
          </a:xfrm>
          <a:prstGeom prst="rect">
            <a:avLst/>
          </a:prstGeom>
          <a:noFill/>
          <a:ln>
            <a:noFill/>
          </a:ln>
        </p:spPr>
      </p:pic>
    </p:spTree>
    <p:extLst>
      <p:ext uri="{BB962C8B-B14F-4D97-AF65-F5344CB8AC3E}">
        <p14:creationId xmlns:p14="http://schemas.microsoft.com/office/powerpoint/2010/main" val="1042582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381000" y="1066800"/>
            <a:ext cx="8534400" cy="5662063"/>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Abstract: </a:t>
            </a: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Soursop plant,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Annona muricata</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which is indigenous to the tropics belongs to the family Annonaceae. Parts of the plant has been used in traditional medicine to cure several diseases. The physiological, physicochemical and nutritional characteristics of soursop plant has been reported in several studies, alongside the presence of bioactive compounds in the pulp, seed, columella and peel. Prostate cancer is the most cancer diagnosis in men and is still the third-leading cause of cancer related death in males.</a:t>
            </a: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Bioactive compounds isolated from the pulp have demonstrated cytotoxic activity against human prostate cancer cells, as reported by several studies. Amongst which seven were selected for the purpose of this study. This study employed </a:t>
            </a:r>
            <a:r>
              <a:rPr lang="en-US" sz="1600" i="1" kern="100" dirty="0">
                <a:effectLst/>
                <a:latin typeface="Times New Roman" panose="02020603050405020304" pitchFamily="18" charset="0"/>
                <a:ea typeface="Calibri" panose="020F0502020204030204" pitchFamily="34" charset="0"/>
                <a:cs typeface="Times New Roman" panose="02020603050405020304" pitchFamily="18" charset="0"/>
              </a:rPr>
              <a:t>in silico</a:t>
            </a: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 method to provide insight into the binding affinity of some bioactive compounds present in soursop pulp as compared to native ligand present in the target enzymes Androgen Receptor (AR) and primary poly (ADP-ribose) polymerase (PARP) with PDB (Protein Data Bank) codes, 2HYD and 7ONS respectively.</a:t>
            </a:r>
          </a:p>
          <a:p>
            <a:pPr marL="0" marR="0">
              <a:lnSpc>
                <a:spcPct val="107000"/>
              </a:lnSpc>
              <a:spcBef>
                <a:spcPts val="0"/>
              </a:spcBef>
              <a:spcAft>
                <a:spcPts val="800"/>
              </a:spcAft>
            </a:pPr>
            <a:r>
              <a:rPr lang="en-US" sz="1600" kern="100" dirty="0">
                <a:effectLst/>
                <a:latin typeface="Times New Roman" panose="02020603050405020304" pitchFamily="18" charset="0"/>
                <a:ea typeface="Calibri" panose="020F0502020204030204" pitchFamily="34" charset="0"/>
                <a:cs typeface="Times New Roman" panose="02020603050405020304" pitchFamily="18" charset="0"/>
              </a:rPr>
              <a:t>The results from this study, showed that all the chosen bioactive compounds had comparable binding activity to the native ligand with the exception of annonacin. These findings could give insights into the development of new pharmaceutical drugs with more cytotoxic effect against prostate cancer or even serve as alternate method for treating prostate cancer.</a:t>
            </a:r>
          </a:p>
          <a:p>
            <a:r>
              <a:rPr lang="fr-FR" b="1" dirty="0">
                <a:latin typeface="Times New Roman" panose="02020603050405020304" pitchFamily="18" charset="0"/>
                <a:cs typeface="Times New Roman" panose="02020603050405020304" pitchFamily="18" charset="0"/>
              </a:rPr>
              <a:t>Keywords: </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Androgen Receptor (AR) ; binding affinity; bioactive compounds; primary poly (ADP-ribose) polymerase (PARP); Prostate cancer and Soursop.</a:t>
            </a:r>
            <a:r>
              <a:rPr lang="en-US" sz="14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FR"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228600" y="1143000"/>
            <a:ext cx="8686800" cy="4678204"/>
          </a:xfrm>
          <a:prstGeom prst="rect">
            <a:avLst/>
          </a:prstGeom>
          <a:noFill/>
        </p:spPr>
        <p:txBody>
          <a:bodyPr wrap="square" rtlCol="0">
            <a:spAutoFit/>
          </a:bodyPr>
          <a:lstStyle/>
          <a:p>
            <a:r>
              <a:rPr lang="fr-FR" sz="2400" b="1" dirty="0"/>
              <a:t>Introduction</a:t>
            </a:r>
          </a:p>
          <a:p>
            <a:pPr marL="285750"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Worldwide, medicinal plants are regarded as the cornerstone of health maintenance and care. (Pinto </a:t>
            </a:r>
            <a:r>
              <a:rPr lang="en-US" sz="2000" i="1" dirty="0">
                <a:effectLst/>
                <a:latin typeface="Times New Roman" panose="02020603050405020304" pitchFamily="18" charset="0"/>
                <a:ea typeface="Calibri" panose="020F0502020204030204" pitchFamily="34" charset="0"/>
              </a:rPr>
              <a:t>et al., </a:t>
            </a:r>
            <a:r>
              <a:rPr lang="en-US" sz="2000" dirty="0">
                <a:effectLst/>
                <a:latin typeface="Times New Roman" panose="02020603050405020304" pitchFamily="18" charset="0"/>
                <a:ea typeface="Calibri" panose="020F0502020204030204" pitchFamily="34" charset="0"/>
              </a:rPr>
              <a:t>2007)</a:t>
            </a:r>
          </a:p>
          <a:p>
            <a:pPr marL="285750" indent="-285750">
              <a:buFont typeface="Arial" panose="020B0604020202020204" pitchFamily="34" charset="0"/>
              <a:buChar char="•"/>
            </a:pPr>
            <a:r>
              <a:rPr lang="en-US" sz="2000" dirty="0" err="1">
                <a:effectLst/>
                <a:latin typeface="Times New Roman" panose="02020603050405020304" pitchFamily="18" charset="0"/>
                <a:ea typeface="Calibri" panose="020F0502020204030204" pitchFamily="34" charset="0"/>
              </a:rPr>
              <a:t>Soursop</a:t>
            </a:r>
            <a:r>
              <a:rPr lang="en-US" sz="2000"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Annona</a:t>
            </a:r>
            <a:r>
              <a:rPr lang="en-US" sz="2000" i="1" dirty="0">
                <a:effectLst/>
                <a:latin typeface="Times New Roman" panose="02020603050405020304" pitchFamily="18" charset="0"/>
                <a:ea typeface="Calibri" panose="020F0502020204030204" pitchFamily="34" charset="0"/>
              </a:rPr>
              <a:t> </a:t>
            </a:r>
            <a:r>
              <a:rPr lang="en-US" sz="2000" i="1" dirty="0" err="1">
                <a:effectLst/>
                <a:latin typeface="Times New Roman" panose="02020603050405020304" pitchFamily="18" charset="0"/>
                <a:ea typeface="Calibri" panose="020F0502020204030204" pitchFamily="34" charset="0"/>
              </a:rPr>
              <a:t>muricata</a:t>
            </a:r>
            <a:r>
              <a:rPr lang="en-US" sz="2000" i="1" dirty="0">
                <a:effectLst/>
                <a:latin typeface="Times New Roman" panose="02020603050405020304" pitchFamily="18" charset="0"/>
                <a:ea typeface="Calibri" panose="020F0502020204030204" pitchFamily="34" charset="0"/>
              </a:rPr>
              <a:t> </a:t>
            </a:r>
            <a:r>
              <a:rPr lang="en-US" sz="2000" dirty="0">
                <a:latin typeface="Times New Roman" panose="02020603050405020304" pitchFamily="18" charset="0"/>
                <a:ea typeface="Calibri" panose="020F0502020204030204" pitchFamily="34" charset="0"/>
              </a:rPr>
              <a:t>is widely grown in tropical and subtropical regions of the world. (Ana </a:t>
            </a:r>
            <a:r>
              <a:rPr lang="en-US" i="1" dirty="0"/>
              <a:t>et al</a:t>
            </a:r>
            <a:r>
              <a:rPr lang="en-US" sz="2000" dirty="0">
                <a:latin typeface="Times New Roman" panose="02020603050405020304" pitchFamily="18" charset="0"/>
                <a:ea typeface="Calibri" panose="020F0502020204030204" pitchFamily="34" charset="0"/>
              </a:rPr>
              <a:t>., 2016) </a:t>
            </a:r>
            <a:endParaRPr lang="en-US" sz="20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Traditional medicine has utilized the stem, leaves, seeds, fruits and peel of soursop to treat a variety of diseases. Bioactive chemicals with a variety of in vitro and in vivo biological activities, including anti-inflammatory, anticancer and analgesic properties are thought to be responsible for majority of it’s health promoting effects in humans.</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(Ana </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et al.,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2016).</a:t>
            </a:r>
            <a:endParaRPr lang="en-US" sz="2000" dirty="0">
              <a:effectLst/>
              <a:latin typeface="Times New Roman" panose="02020603050405020304" pitchFamily="18" charset="0"/>
              <a:ea typeface="Calibri" panose="020F0502020204030204" pitchFamily="34" charset="0"/>
            </a:endParaRPr>
          </a:p>
          <a:p>
            <a:pPr marL="285750" indent="-285750">
              <a:buFont typeface="Wingdings" panose="05000000000000000000" pitchFamily="2" charset="2"/>
              <a:buChar char="§"/>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Over 200 bioactive chemicals have reportedly been discovered from various parts of the plant, </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000" i="1" kern="100" dirty="0" err="1">
                <a:effectLst/>
                <a:latin typeface="Times New Roman" panose="02020603050405020304" pitchFamily="18" charset="0"/>
                <a:ea typeface="Calibri" panose="020F0502020204030204" pitchFamily="34" charset="0"/>
                <a:cs typeface="Times New Roman" panose="02020603050405020304" pitchFamily="18" charset="0"/>
              </a:rPr>
              <a:t>muricata</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For the purpose of this study, seven bioactive chemicals present in the fruit were selected.</a:t>
            </a:r>
            <a:endParaRPr lang="en-US" sz="2000" kern="100" baseline="300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endParaRPr>
          </a:p>
          <a:p>
            <a:endParaRPr lang="fr-FR" sz="1600" b="1" dirty="0"/>
          </a:p>
        </p:txBody>
      </p:sp>
    </p:spTree>
    <p:extLst>
      <p:ext uri="{BB962C8B-B14F-4D97-AF65-F5344CB8AC3E}">
        <p14:creationId xmlns:p14="http://schemas.microsoft.com/office/powerpoint/2010/main" val="362095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228600" y="1143000"/>
            <a:ext cx="8839200" cy="6026265"/>
          </a:xfrm>
          <a:prstGeom prst="rect">
            <a:avLst/>
          </a:prstGeom>
          <a:noFill/>
        </p:spPr>
        <p:txBody>
          <a:bodyPr wrap="square" rtlCol="0">
            <a:spAutoFit/>
          </a:bodyPr>
          <a:lstStyle/>
          <a:p>
            <a:r>
              <a:rPr lang="fr-FR" sz="2400" b="1" dirty="0"/>
              <a:t>Introduction</a:t>
            </a:r>
          </a:p>
          <a:p>
            <a:pPr marL="342900" marR="0" indent="-342900" algn="just">
              <a:lnSpc>
                <a:spcPct val="107000"/>
              </a:lnSpc>
              <a:spcBef>
                <a:spcPts val="0"/>
              </a:spcBef>
              <a:spcAft>
                <a:spcPts val="800"/>
              </a:spcAft>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With an estimated diagnosis of 1.4 million worldwide, prostate cancer is the second most diagnosed cancer in men. Prostate cancer would affect one in six men in their lifetime , and 1 in 36 will die from the disease.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Dehm</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Tinadall</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2007)</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rPr>
              <a:t>Androgen receptor (AR) is a nuclear receptor transcription factor that mediates androgens, the male sex hormones and their biological effects. It is a key contributor to the onset and spread of prostate cancer. The development and maintenance of androgen-dependent tissues, such as prostate depends on </a:t>
            </a:r>
            <a:r>
              <a:rPr lang="en-US" sz="2000" dirty="0">
                <a:latin typeface="Times New Roman" panose="02020603050405020304" pitchFamily="18" charset="0"/>
                <a:ea typeface="Calibri" panose="020F0502020204030204" pitchFamily="34" charset="0"/>
              </a:rPr>
              <a:t>androgen (</a:t>
            </a:r>
            <a:r>
              <a:rPr lang="en-US" sz="2000" dirty="0" err="1">
                <a:latin typeface="Times New Roman" panose="02020603050405020304" pitchFamily="18" charset="0"/>
                <a:ea typeface="Calibri" panose="020F0502020204030204" pitchFamily="34" charset="0"/>
              </a:rPr>
              <a:t>Axerio-Cilies</a:t>
            </a:r>
            <a:r>
              <a:rPr lang="en-US" sz="2000" dirty="0">
                <a:latin typeface="Times New Roman" panose="02020603050405020304" pitchFamily="18" charset="0"/>
                <a:ea typeface="Calibri" panose="020F0502020204030204" pitchFamily="34" charset="0"/>
              </a:rPr>
              <a:t> </a:t>
            </a:r>
            <a:r>
              <a:rPr lang="en-US" sz="2000" i="1" dirty="0">
                <a:latin typeface="Times New Roman" panose="02020603050405020304" pitchFamily="18" charset="0"/>
                <a:ea typeface="Calibri" panose="020F0502020204030204" pitchFamily="34" charset="0"/>
              </a:rPr>
              <a:t>et al., </a:t>
            </a:r>
            <a:r>
              <a:rPr lang="en-US" sz="2000" dirty="0">
                <a:latin typeface="Times New Roman" panose="02020603050405020304" pitchFamily="18" charset="0"/>
                <a:ea typeface="Calibri" panose="020F0502020204030204" pitchFamily="34" charset="0"/>
              </a:rPr>
              <a:t>2011). </a:t>
            </a:r>
            <a:endParaRPr lang="en-US" sz="2000" dirty="0">
              <a:effectLst/>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endParaRPr lang="en-US" sz="2000" baseline="30000" dirty="0">
              <a:latin typeface="Times New Roman" panose="02020603050405020304" pitchFamily="18" charset="0"/>
              <a:ea typeface="Calibri" panose="020F0502020204030204" pitchFamily="34" charset="0"/>
            </a:endParaRPr>
          </a:p>
          <a:p>
            <a:pPr marL="342900" indent="-342900">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AR is a crucial target in the management of prostate cancer. Prostate cancer growth may be slowed down or prevented by compounds that block the action of AR or lower androgen production</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00" dirty="0" err="1">
                <a:effectLst/>
                <a:latin typeface="Times New Roman" panose="02020603050405020304" pitchFamily="18" charset="0"/>
                <a:ea typeface="Calibri" panose="020F0502020204030204" pitchFamily="34" charset="0"/>
                <a:cs typeface="Times New Roman" panose="02020603050405020304" pitchFamily="18" charset="0"/>
              </a:rPr>
              <a:t>Messner</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et al</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2022)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2400" b="1" dirty="0"/>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endParaRPr>
          </a:p>
          <a:p>
            <a:endParaRPr lang="fr-FR" sz="1600" b="1" dirty="0"/>
          </a:p>
        </p:txBody>
      </p:sp>
    </p:spTree>
    <p:extLst>
      <p:ext uri="{BB962C8B-B14F-4D97-AF65-F5344CB8AC3E}">
        <p14:creationId xmlns:p14="http://schemas.microsoft.com/office/powerpoint/2010/main" val="265743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228600" y="1143000"/>
            <a:ext cx="8686800" cy="4616648"/>
          </a:xfrm>
          <a:prstGeom prst="rect">
            <a:avLst/>
          </a:prstGeom>
          <a:noFill/>
        </p:spPr>
        <p:txBody>
          <a:bodyPr wrap="square" rtlCol="0">
            <a:spAutoFit/>
          </a:bodyPr>
          <a:lstStyle/>
          <a:p>
            <a:r>
              <a:rPr lang="fr-FR" sz="2400" b="1" dirty="0"/>
              <a:t>Introduction</a:t>
            </a:r>
          </a:p>
          <a:p>
            <a:pPr marL="342900" indent="-342900">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Cancer cells rely of poly (ADP-ribose) polymerase1 (PARP1)for single-strand repairing patients with certain genetic abnormalities that hinder double-strand DNA repair, such as BRCA2.  PARP1 inhibitors, cause a buildup of DNA damage in cancer cells and ultimately cell death</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(Taylor </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et al</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2023).</a:t>
            </a:r>
          </a:p>
          <a:p>
            <a:pPr marL="342900" indent="-342900">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Numerous biological processes depend mainly on protein-ligand interactions. Notably, a wide range of biological signal transduction pathways begin at the membrane receptor.</a:t>
            </a:r>
            <a:r>
              <a:rPr lang="en-US" sz="2000" kern="100" baseline="30000" dirty="0">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It is therefore crucial to measure a ligand’s binding affinity for its transmembrane receptor since it reveals the potency of the ligand. (Johannes </a:t>
            </a:r>
            <a:r>
              <a:rPr lang="en-US" sz="2000" i="1" kern="100" dirty="0">
                <a:latin typeface="Times New Roman" panose="02020603050405020304" pitchFamily="18" charset="0"/>
                <a:ea typeface="Calibri" panose="020F0502020204030204" pitchFamily="34" charset="0"/>
                <a:cs typeface="Times New Roman" panose="02020603050405020304" pitchFamily="18" charset="0"/>
              </a:rPr>
              <a:t>et al</a:t>
            </a:r>
            <a:r>
              <a:rPr lang="en-US" sz="2000" kern="100" dirty="0">
                <a:latin typeface="Times New Roman" panose="02020603050405020304" pitchFamily="18" charset="0"/>
                <a:ea typeface="Calibri" panose="020F0502020204030204" pitchFamily="34" charset="0"/>
                <a:cs typeface="Times New Roman" panose="02020603050405020304" pitchFamily="18" charset="0"/>
              </a:rPr>
              <a:t>., 2021)</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fr-FR" sz="2000" b="1" dirty="0"/>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endParaRPr>
          </a:p>
          <a:p>
            <a:endParaRPr lang="fr-FR" sz="1600" b="1" dirty="0"/>
          </a:p>
        </p:txBody>
      </p:sp>
    </p:spTree>
    <p:extLst>
      <p:ext uri="{BB962C8B-B14F-4D97-AF65-F5344CB8AC3E}">
        <p14:creationId xmlns:p14="http://schemas.microsoft.com/office/powerpoint/2010/main" val="2879191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pPr/>
              <a:t>7</a:t>
            </a:fld>
            <a:endParaRPr lang="fr-FR"/>
          </a:p>
        </p:txBody>
      </p:sp>
      <p:sp>
        <p:nvSpPr>
          <p:cNvPr id="3" name="TextBox 2">
            <a:extLst>
              <a:ext uri="{FF2B5EF4-FFF2-40B4-BE49-F238E27FC236}">
                <a16:creationId xmlns:a16="http://schemas.microsoft.com/office/drawing/2014/main" id="{DD04F326-65EB-4336-8C2B-B7016DD553EB}"/>
              </a:ext>
            </a:extLst>
          </p:cNvPr>
          <p:cNvSpPr txBox="1"/>
          <p:nvPr/>
        </p:nvSpPr>
        <p:spPr>
          <a:xfrm>
            <a:off x="0" y="951844"/>
            <a:ext cx="9067800" cy="1569660"/>
          </a:xfrm>
          <a:prstGeom prst="rect">
            <a:avLst/>
          </a:prstGeom>
          <a:noFill/>
        </p:spPr>
        <p:txBody>
          <a:bodyPr wrap="square" rtlCol="0">
            <a:spAutoFit/>
          </a:bodyPr>
          <a:lstStyle/>
          <a:p>
            <a:r>
              <a:rPr lang="fr-FR" sz="2400" b="1" dirty="0" err="1"/>
              <a:t>Methodology</a:t>
            </a:r>
            <a:endParaRPr lang="fr-FR" sz="2400" b="1" dirty="0"/>
          </a:p>
          <a:p>
            <a:endParaRPr lang="fr-FR" sz="2000" b="1" dirty="0"/>
          </a:p>
          <a:p>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Times New Roman" panose="02020603050405020304" pitchFamily="18" charset="0"/>
              <a:ea typeface="Calibri" panose="020F0502020204030204" pitchFamily="34" charset="0"/>
            </a:endParaRPr>
          </a:p>
          <a:p>
            <a:endParaRPr lang="fr-FR" sz="1600" b="1" dirty="0"/>
          </a:p>
        </p:txBody>
      </p:sp>
      <p:sp>
        <p:nvSpPr>
          <p:cNvPr id="4" name="Rounded Rectangle 3"/>
          <p:cNvSpPr/>
          <p:nvPr/>
        </p:nvSpPr>
        <p:spPr>
          <a:xfrm>
            <a:off x="93644" y="1447801"/>
            <a:ext cx="2133027" cy="213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Identification of isolated bioactive compounds</a:t>
            </a:r>
          </a:p>
          <a:p>
            <a:pPr algn="ctr"/>
            <a:r>
              <a:rPr lang="en-US" sz="2400" dirty="0"/>
              <a:t>(Ana </a:t>
            </a:r>
            <a:r>
              <a:rPr lang="en-US" sz="2400" i="1" dirty="0"/>
              <a:t>et al</a:t>
            </a:r>
            <a:r>
              <a:rPr lang="en-US" sz="2400" dirty="0"/>
              <a:t>., 2016) </a:t>
            </a:r>
          </a:p>
        </p:txBody>
      </p:sp>
      <p:sp>
        <p:nvSpPr>
          <p:cNvPr id="5" name="Right Arrow 4"/>
          <p:cNvSpPr/>
          <p:nvPr/>
        </p:nvSpPr>
        <p:spPr>
          <a:xfrm>
            <a:off x="2303446" y="2241473"/>
            <a:ext cx="935513" cy="277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289682" y="1531384"/>
            <a:ext cx="2476500" cy="18233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2D Structure generation &amp; 3D optimization of bioactive compounds </a:t>
            </a:r>
          </a:p>
        </p:txBody>
      </p:sp>
      <p:sp>
        <p:nvSpPr>
          <p:cNvPr id="8" name="Right Arrow 7"/>
          <p:cNvSpPr/>
          <p:nvPr/>
        </p:nvSpPr>
        <p:spPr>
          <a:xfrm>
            <a:off x="5816905" y="2246063"/>
            <a:ext cx="876300" cy="277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769979" y="1295401"/>
            <a:ext cx="2284162"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Ligands &amp; Enzymes Preparation</a:t>
            </a:r>
          </a:p>
          <a:p>
            <a:pPr algn="ctr"/>
            <a:r>
              <a:rPr lang="en-US" sz="2400" dirty="0"/>
              <a:t>(Pettersen </a:t>
            </a:r>
            <a:r>
              <a:rPr lang="en-US" sz="2400" i="1" dirty="0"/>
              <a:t>et al.,</a:t>
            </a:r>
            <a:r>
              <a:rPr lang="en-US" sz="2400" dirty="0"/>
              <a:t> 2004; )</a:t>
            </a:r>
          </a:p>
        </p:txBody>
      </p:sp>
      <p:sp>
        <p:nvSpPr>
          <p:cNvPr id="10" name="Down Arrow 9"/>
          <p:cNvSpPr/>
          <p:nvPr/>
        </p:nvSpPr>
        <p:spPr>
          <a:xfrm>
            <a:off x="7784563" y="3362290"/>
            <a:ext cx="254995" cy="881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477000" y="4288167"/>
            <a:ext cx="2476500" cy="1807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Molecular docking simulations (Trott and Olson, 2010). </a:t>
            </a:r>
          </a:p>
        </p:txBody>
      </p:sp>
      <p:sp>
        <p:nvSpPr>
          <p:cNvPr id="13" name="Right Arrow 12"/>
          <p:cNvSpPr/>
          <p:nvPr/>
        </p:nvSpPr>
        <p:spPr>
          <a:xfrm rot="10800000">
            <a:off x="4943933" y="4854606"/>
            <a:ext cx="1333500" cy="2778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303446" y="4288166"/>
            <a:ext cx="2476500" cy="13892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Post-Docking Analysis</a:t>
            </a:r>
          </a:p>
        </p:txBody>
      </p:sp>
    </p:spTree>
    <p:extLst>
      <p:ext uri="{BB962C8B-B14F-4D97-AF65-F5344CB8AC3E}">
        <p14:creationId xmlns:p14="http://schemas.microsoft.com/office/powerpoint/2010/main" val="937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524000"/>
            <a:ext cx="8153400" cy="830997"/>
          </a:xfrm>
          <a:prstGeom prst="rect">
            <a:avLst/>
          </a:prstGeom>
          <a:noFill/>
        </p:spPr>
        <p:txBody>
          <a:bodyPr wrap="square" rtlCol="0">
            <a:spAutoFit/>
          </a:bodyPr>
          <a:lstStyle/>
          <a:p>
            <a:r>
              <a:rPr lang="fr-FR" sz="2400" b="1" dirty="0" err="1"/>
              <a:t>Results</a:t>
            </a:r>
            <a:r>
              <a:rPr lang="fr-FR" sz="2400" b="1" dirty="0"/>
              <a:t> and discussion</a:t>
            </a:r>
          </a:p>
          <a:p>
            <a:endParaRPr lang="fr-FR" sz="2400" b="1" dirty="0"/>
          </a:p>
        </p:txBody>
      </p:sp>
      <p:pic>
        <p:nvPicPr>
          <p:cNvPr id="2" name="Picture 1">
            <a:extLst>
              <a:ext uri="{FF2B5EF4-FFF2-40B4-BE49-F238E27FC236}">
                <a16:creationId xmlns:a16="http://schemas.microsoft.com/office/drawing/2014/main" id="{77A01A7B-DE6C-866C-057C-3B163DBB498B}"/>
              </a:ext>
            </a:extLst>
          </p:cNvPr>
          <p:cNvPicPr>
            <a:picLocks noChangeAspect="1"/>
          </p:cNvPicPr>
          <p:nvPr/>
        </p:nvPicPr>
        <p:blipFill>
          <a:blip r:embed="rId3"/>
          <a:stretch>
            <a:fillRect/>
          </a:stretch>
        </p:blipFill>
        <p:spPr>
          <a:xfrm>
            <a:off x="609600" y="2354997"/>
            <a:ext cx="3124200" cy="2201804"/>
          </a:xfrm>
          <a:prstGeom prst="rect">
            <a:avLst/>
          </a:prstGeom>
        </p:spPr>
      </p:pic>
      <p:pic>
        <p:nvPicPr>
          <p:cNvPr id="3" name="Picture 2">
            <a:extLst>
              <a:ext uri="{FF2B5EF4-FFF2-40B4-BE49-F238E27FC236}">
                <a16:creationId xmlns:a16="http://schemas.microsoft.com/office/drawing/2014/main" id="{92402B0F-5546-99F8-C23E-CF20018FC0C3}"/>
              </a:ext>
            </a:extLst>
          </p:cNvPr>
          <p:cNvPicPr>
            <a:picLocks noChangeAspect="1"/>
          </p:cNvPicPr>
          <p:nvPr/>
        </p:nvPicPr>
        <p:blipFill>
          <a:blip r:embed="rId4"/>
          <a:stretch>
            <a:fillRect/>
          </a:stretch>
        </p:blipFill>
        <p:spPr>
          <a:xfrm>
            <a:off x="4678926" y="2259132"/>
            <a:ext cx="3393440" cy="2171700"/>
          </a:xfrm>
          <a:prstGeom prst="rect">
            <a:avLst/>
          </a:prstGeom>
        </p:spPr>
      </p:pic>
      <p:sp>
        <p:nvSpPr>
          <p:cNvPr id="5" name="TextBox 4">
            <a:extLst>
              <a:ext uri="{FF2B5EF4-FFF2-40B4-BE49-F238E27FC236}">
                <a16:creationId xmlns:a16="http://schemas.microsoft.com/office/drawing/2014/main" id="{07E4FD99-2080-524C-405C-30D84F529582}"/>
              </a:ext>
            </a:extLst>
          </p:cNvPr>
          <p:cNvSpPr txBox="1"/>
          <p:nvPr/>
        </p:nvSpPr>
        <p:spPr>
          <a:xfrm rot="10800000" flipV="1">
            <a:off x="-1" y="4777768"/>
            <a:ext cx="4343401" cy="738664"/>
          </a:xfrm>
          <a:prstGeom prst="rect">
            <a:avLst/>
          </a:prstGeom>
          <a:noFill/>
        </p:spPr>
        <p:txBody>
          <a:bodyPr wrap="square">
            <a:spAutoFit/>
          </a:bodyPr>
          <a:lstStyle/>
          <a:p>
            <a:r>
              <a:rPr lang="en-US" sz="1400" b="1" dirty="0">
                <a:effectLst/>
                <a:latin typeface="Times New Roman" panose="02020603050405020304" pitchFamily="18" charset="0"/>
                <a:ea typeface="Calibri" panose="020F0502020204030204" pitchFamily="34" charset="0"/>
              </a:rPr>
              <a:t>FIG 1:Crystal structure of enzyme complex and re-docked ligand super-imposed on the crystal structure of AR for validation. The redocked ligand is blue</a:t>
            </a:r>
            <a:endParaRPr lang="en-US" sz="1400" b="1" dirty="0"/>
          </a:p>
        </p:txBody>
      </p:sp>
      <p:sp>
        <p:nvSpPr>
          <p:cNvPr id="7" name="TextBox 6">
            <a:extLst>
              <a:ext uri="{FF2B5EF4-FFF2-40B4-BE49-F238E27FC236}">
                <a16:creationId xmlns:a16="http://schemas.microsoft.com/office/drawing/2014/main" id="{1E58FF75-4396-7370-8E5D-877E213DD602}"/>
              </a:ext>
            </a:extLst>
          </p:cNvPr>
          <p:cNvSpPr txBox="1"/>
          <p:nvPr/>
        </p:nvSpPr>
        <p:spPr>
          <a:xfrm rot="10800000" flipV="1">
            <a:off x="4800600" y="4806613"/>
            <a:ext cx="4267199" cy="954107"/>
          </a:xfrm>
          <a:prstGeom prst="rect">
            <a:avLst/>
          </a:prstGeom>
          <a:noFill/>
        </p:spPr>
        <p:txBody>
          <a:bodyPr wrap="square">
            <a:spAutoFit/>
          </a:bodyPr>
          <a:lstStyle/>
          <a:p>
            <a:r>
              <a:rPr lang="en-US" sz="1400" b="1" dirty="0">
                <a:latin typeface="Times New Roman" panose="02020603050405020304" pitchFamily="18" charset="0"/>
                <a:ea typeface="Calibri" panose="020F0502020204030204" pitchFamily="34" charset="0"/>
              </a:rPr>
              <a:t>FIG 2 :</a:t>
            </a:r>
            <a:r>
              <a:rPr lang="en-US" sz="1400" b="1" dirty="0">
                <a:effectLst/>
                <a:latin typeface="Times New Roman" panose="02020603050405020304" pitchFamily="18" charset="0"/>
                <a:ea typeface="Calibri" panose="020F0502020204030204" pitchFamily="34" charset="0"/>
              </a:rPr>
              <a:t>Crystal structure of enzymes complexes and re-docked ligand super-imposed on the crystal structure for validation PARP1. The redocked ligand is blue.</a:t>
            </a:r>
            <a:endParaRPr lang="en-US" sz="1400" b="1" dirty="0"/>
          </a:p>
        </p:txBody>
      </p:sp>
    </p:spTree>
    <p:extLst>
      <p:ext uri="{BB962C8B-B14F-4D97-AF65-F5344CB8AC3E}">
        <p14:creationId xmlns:p14="http://schemas.microsoft.com/office/powerpoint/2010/main" val="1302310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152400" y="1161871"/>
            <a:ext cx="8153400" cy="1200329"/>
          </a:xfrm>
          <a:prstGeom prst="rect">
            <a:avLst/>
          </a:prstGeom>
          <a:noFill/>
        </p:spPr>
        <p:txBody>
          <a:bodyPr wrap="square" rtlCol="0">
            <a:spAutoFit/>
          </a:bodyPr>
          <a:lstStyle/>
          <a:p>
            <a:r>
              <a:rPr lang="fr-FR" sz="2400" b="1" dirty="0" err="1"/>
              <a:t>Results</a:t>
            </a:r>
            <a:r>
              <a:rPr lang="fr-FR" sz="2400" b="1" dirty="0"/>
              <a:t> and discussion</a:t>
            </a:r>
          </a:p>
          <a:p>
            <a:endParaRPr lang="fr-FR" sz="2400" b="1" dirty="0"/>
          </a:p>
          <a:p>
            <a:endParaRPr lang="fr-FR" sz="2400" b="1" dirty="0"/>
          </a:p>
        </p:txBody>
      </p:sp>
      <p:pic>
        <p:nvPicPr>
          <p:cNvPr id="3" name="Picture 2"/>
          <p:cNvPicPr>
            <a:picLocks noChangeAspect="1"/>
          </p:cNvPicPr>
          <p:nvPr/>
        </p:nvPicPr>
        <p:blipFill>
          <a:blip r:embed="rId3"/>
          <a:stretch>
            <a:fillRect/>
          </a:stretch>
        </p:blipFill>
        <p:spPr>
          <a:xfrm>
            <a:off x="98304" y="2133600"/>
            <a:ext cx="8969496" cy="3232150"/>
          </a:xfrm>
          <a:prstGeom prst="rect">
            <a:avLst/>
          </a:prstGeom>
        </p:spPr>
      </p:pic>
    </p:spTree>
    <p:extLst>
      <p:ext uri="{BB962C8B-B14F-4D97-AF65-F5344CB8AC3E}">
        <p14:creationId xmlns:p14="http://schemas.microsoft.com/office/powerpoint/2010/main" val="416687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1615</Words>
  <Application>Microsoft Office PowerPoint</Application>
  <PresentationFormat>On-screen Show (4:3)</PresentationFormat>
  <Paragraphs>266</Paragraphs>
  <Slides>22</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Calibri Light</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USER</cp:lastModifiedBy>
  <cp:revision>119</cp:revision>
  <dcterms:created xsi:type="dcterms:W3CDTF">2015-04-04T09:45:50Z</dcterms:created>
  <dcterms:modified xsi:type="dcterms:W3CDTF">2023-10-23T04:02:01Z</dcterms:modified>
</cp:coreProperties>
</file>