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handoutMasterIdLst>
    <p:handoutMasterId r:id="rId16"/>
  </p:handoutMasterIdLst>
  <p:sldIdLst>
    <p:sldId id="274" r:id="rId3"/>
    <p:sldId id="267" r:id="rId4"/>
    <p:sldId id="268" r:id="rId5"/>
    <p:sldId id="269" r:id="rId6"/>
    <p:sldId id="279" r:id="rId7"/>
    <p:sldId id="276" r:id="rId8"/>
    <p:sldId id="270" r:id="rId9"/>
    <p:sldId id="275" r:id="rId10"/>
    <p:sldId id="277" r:id="rId11"/>
    <p:sldId id="278" r:id="rId12"/>
    <p:sldId id="271" r:id="rId13"/>
    <p:sldId id="272"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106" d="100"/>
          <a:sy n="106" d="100"/>
        </p:scale>
        <p:origin x="16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10/16/2023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16/10/2023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7</a:t>
            </a:fld>
            <a:endParaRPr lang="fr-FR"/>
          </a:p>
        </p:txBody>
      </p:sp>
    </p:spTree>
    <p:extLst>
      <p:ext uri="{BB962C8B-B14F-4D97-AF65-F5344CB8AC3E}">
        <p14:creationId xmlns:p14="http://schemas.microsoft.com/office/powerpoint/2010/main" val="262821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11</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12</a:t>
            </a:fld>
            <a:endParaRPr lang="fr-FR"/>
          </a:p>
        </p:txBody>
      </p:sp>
    </p:spTree>
    <p:extLst>
      <p:ext uri="{BB962C8B-B14F-4D97-AF65-F5344CB8AC3E}">
        <p14:creationId xmlns:p14="http://schemas.microsoft.com/office/powerpoint/2010/main" val="295582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16/10/2023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16/10/2023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16/10/2023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16/10/2023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16/10/2023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16/10/2023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16/10/2023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10/16/2023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10" Type="http://schemas.openxmlformats.org/officeDocument/2006/relationships/image" Target="../media/image16.png"/><Relationship Id="rId4" Type="http://schemas.openxmlformats.org/officeDocument/2006/relationships/oleObject" Target="../embeddings/oleObject1.bin"/><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oleObject" Target="../embeddings/oleObject3.bin"/><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8.png"/><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image" Target="../media/image26.png"/><Relationship Id="rId5" Type="http://schemas.openxmlformats.org/officeDocument/2006/relationships/oleObject" Target="../embeddings/oleObject5.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385103" y="1511599"/>
            <a:ext cx="8105706" cy="4308872"/>
          </a:xfrm>
          <a:prstGeom prst="rect">
            <a:avLst/>
          </a:prstGeom>
          <a:noFill/>
        </p:spPr>
        <p:txBody>
          <a:bodyPr wrap="square" rtlCol="0">
            <a:spAutoFit/>
          </a:bodyPr>
          <a:lstStyle/>
          <a:p>
            <a:pPr algn="ctr"/>
            <a:r>
              <a:rPr lang="en-US" sz="3600" b="1" dirty="0">
                <a:solidFill>
                  <a:schemeClr val="bg1"/>
                </a:solidFill>
              </a:rPr>
              <a:t>New low molecular weight heterocyclic compounds with antiviral activity </a:t>
            </a:r>
            <a:endParaRPr lang="en-US" sz="3600" dirty="0">
              <a:solidFill>
                <a:schemeClr val="bg1"/>
              </a:solidFill>
            </a:endParaRPr>
          </a:p>
          <a:p>
            <a:pPr algn="ctr"/>
            <a:endParaRPr lang="en-US" b="1" dirty="0"/>
          </a:p>
          <a:p>
            <a:pPr algn="ctr"/>
            <a:endParaRPr lang="en-US" b="1" dirty="0"/>
          </a:p>
          <a:p>
            <a:pPr algn="ctr"/>
            <a:endParaRPr lang="en-US" b="1" dirty="0"/>
          </a:p>
          <a:p>
            <a:pPr algn="ctr"/>
            <a:endParaRPr lang="en-US" b="1" dirty="0"/>
          </a:p>
          <a:p>
            <a:endParaRPr lang="en-US" b="1" dirty="0"/>
          </a:p>
          <a:p>
            <a:pPr algn="ctr"/>
            <a:r>
              <a:rPr lang="en-US" b="1" dirty="0"/>
              <a:t>Liubov Artiukh</a:t>
            </a:r>
            <a:r>
              <a:rPr lang="en-US" b="1" baseline="30000" dirty="0"/>
              <a:t>1,</a:t>
            </a:r>
            <a:r>
              <a:rPr lang="en-US" b="1" dirty="0"/>
              <a:t>*, Olga Povnitsa</a:t>
            </a:r>
            <a:r>
              <a:rPr lang="en-US" b="1" baseline="30000" dirty="0"/>
              <a:t>1</a:t>
            </a:r>
            <a:r>
              <a:rPr lang="en-US" b="1" dirty="0"/>
              <a:t>, Polina Zaremba</a:t>
            </a:r>
            <a:r>
              <a:rPr lang="en-US" b="1" baseline="30000" dirty="0"/>
              <a:t>1</a:t>
            </a:r>
            <a:r>
              <a:rPr lang="en-US" b="1" dirty="0"/>
              <a:t>, Oleksandr Shalimov</a:t>
            </a:r>
            <a:r>
              <a:rPr lang="en-US" b="1" baseline="30000" dirty="0"/>
              <a:t>2</a:t>
            </a:r>
            <a:r>
              <a:rPr lang="en-US" b="1" dirty="0"/>
              <a:t>, </a:t>
            </a:r>
            <a:endParaRPr lang="uk-UA" b="1" dirty="0"/>
          </a:p>
          <a:p>
            <a:pPr algn="ctr"/>
            <a:r>
              <a:rPr lang="en-US" b="1" dirty="0"/>
              <a:t>Petro Onys'ko</a:t>
            </a:r>
            <a:r>
              <a:rPr lang="en-US" b="1" baseline="30000" dirty="0"/>
              <a:t>2</a:t>
            </a:r>
            <a:r>
              <a:rPr lang="en-US" b="1" dirty="0"/>
              <a:t> and </a:t>
            </a:r>
            <a:r>
              <a:rPr lang="en-US" b="1" dirty="0" err="1"/>
              <a:t>Svitlana</a:t>
            </a:r>
            <a:r>
              <a:rPr lang="en-US" b="1" dirty="0"/>
              <a:t> Zahorodnia</a:t>
            </a:r>
            <a:r>
              <a:rPr lang="en-US" b="1" baseline="30000" dirty="0"/>
              <a:t>1</a:t>
            </a:r>
          </a:p>
          <a:p>
            <a:endParaRPr lang="en-US" b="1" baseline="30000" dirty="0"/>
          </a:p>
          <a:p>
            <a:r>
              <a:rPr lang="en-US" b="1" baseline="30000" dirty="0"/>
              <a:t>1</a:t>
            </a:r>
            <a:endParaRPr lang="en-US" b="1" dirty="0"/>
          </a:p>
          <a:p>
            <a:r>
              <a:rPr lang="en-US" b="1" baseline="30000" dirty="0"/>
              <a:t>2</a:t>
            </a:r>
            <a:endParaRPr lang="en-US" b="1" dirty="0"/>
          </a:p>
          <a:p>
            <a:endParaRPr lang="en-US" sz="1400" b="1" dirty="0"/>
          </a:p>
          <a:p>
            <a:r>
              <a:rPr lang="en-US" sz="1400" b="1" dirty="0"/>
              <a:t>*</a:t>
            </a:r>
            <a:r>
              <a:rPr lang="en-US" sz="1400" dirty="0"/>
              <a:t> Corresponding author: bilyavskal@ukr.net</a:t>
            </a:r>
          </a:p>
        </p:txBody>
      </p:sp>
      <p:sp>
        <p:nvSpPr>
          <p:cNvPr id="6" name="TextBox 5">
            <a:extLst>
              <a:ext uri="{FF2B5EF4-FFF2-40B4-BE49-F238E27FC236}">
                <a16:creationId xmlns:a16="http://schemas.microsoft.com/office/drawing/2014/main" id="{5057B38A-2EBC-4A9B-A52D-D618ADC611F1}"/>
              </a:ext>
            </a:extLst>
          </p:cNvPr>
          <p:cNvSpPr txBox="1"/>
          <p:nvPr/>
        </p:nvSpPr>
        <p:spPr>
          <a:xfrm>
            <a:off x="585198" y="4823822"/>
            <a:ext cx="7905610" cy="646331"/>
          </a:xfrm>
          <a:prstGeom prst="rect">
            <a:avLst/>
          </a:prstGeom>
          <a:noFill/>
        </p:spPr>
        <p:txBody>
          <a:bodyPr wrap="square" rtlCol="0">
            <a:spAutoFit/>
          </a:bodyPr>
          <a:lstStyle/>
          <a:p>
            <a:pPr lvl="0"/>
            <a:r>
              <a:rPr lang="en-US" b="1" baseline="30000" dirty="0" err="1"/>
              <a:t>Zabolotny</a:t>
            </a:r>
            <a:r>
              <a:rPr lang="en-US" b="1" baseline="30000" dirty="0"/>
              <a:t> Institute of Microbiology and Virology of the NAS of Ukraine, 03149 Kyiv, Ukraine</a:t>
            </a:r>
          </a:p>
          <a:p>
            <a:endParaRPr lang="en-US" b="1" baseline="30000" dirty="0"/>
          </a:p>
          <a:p>
            <a:r>
              <a:rPr lang="en-US" b="1" baseline="30000" dirty="0"/>
              <a:t>Institute of Organic Chemistry of the NAS of Ukraine, 02660 Kyiv, Ukraine </a:t>
            </a:r>
          </a:p>
        </p:txBody>
      </p:sp>
      <p:pic>
        <p:nvPicPr>
          <p:cNvPr id="3" name="Рисунок 2"/>
          <p:cNvPicPr>
            <a:picLocks noChangeAspect="1"/>
          </p:cNvPicPr>
          <p:nvPr/>
        </p:nvPicPr>
        <p:blipFill rotWithShape="1">
          <a:blip r:embed="rId3"/>
          <a:srcRect l="59035" t="55556" r="21382" b="29409"/>
          <a:stretch/>
        </p:blipFill>
        <p:spPr>
          <a:xfrm>
            <a:off x="3657600" y="5668448"/>
            <a:ext cx="2438400" cy="1053027"/>
          </a:xfrm>
          <a:prstGeom prst="rect">
            <a:avLst/>
          </a:prstGeom>
        </p:spPr>
      </p:pic>
      <p:pic>
        <p:nvPicPr>
          <p:cNvPr id="7" name="Рисунок 6"/>
          <p:cNvPicPr/>
          <p:nvPr/>
        </p:nvPicPr>
        <p:blipFill rotWithShape="1">
          <a:blip r:embed="rId4"/>
          <a:srcRect l="24113" t="12942" r="61023" b="77755"/>
          <a:stretch/>
        </p:blipFill>
        <p:spPr bwMode="auto">
          <a:xfrm>
            <a:off x="6111088" y="5668448"/>
            <a:ext cx="2575712" cy="10382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10</a:t>
            </a:fld>
            <a:endParaRPr lang="fr-FR"/>
          </a:p>
        </p:txBody>
      </p:sp>
      <p:pic>
        <p:nvPicPr>
          <p:cNvPr id="3" name="Рисунок 2"/>
          <p:cNvPicPr>
            <a:picLocks noChangeAspect="1"/>
          </p:cNvPicPr>
          <p:nvPr/>
        </p:nvPicPr>
        <p:blipFill>
          <a:blip r:embed="rId2"/>
          <a:stretch>
            <a:fillRect/>
          </a:stretch>
        </p:blipFill>
        <p:spPr>
          <a:xfrm>
            <a:off x="1478553" y="1354313"/>
            <a:ext cx="2822693" cy="377985"/>
          </a:xfrm>
          <a:prstGeom prst="rect">
            <a:avLst/>
          </a:prstGeom>
        </p:spPr>
      </p:pic>
      <p:pic>
        <p:nvPicPr>
          <p:cNvPr id="4" name="Рисунок 3"/>
          <p:cNvPicPr>
            <a:picLocks noChangeAspect="1"/>
          </p:cNvPicPr>
          <p:nvPr/>
        </p:nvPicPr>
        <p:blipFill>
          <a:blip r:embed="rId3"/>
          <a:stretch>
            <a:fillRect/>
          </a:stretch>
        </p:blipFill>
        <p:spPr>
          <a:xfrm>
            <a:off x="236995" y="1867412"/>
            <a:ext cx="4172797" cy="2609332"/>
          </a:xfrm>
          <a:prstGeom prst="rect">
            <a:avLst/>
          </a:prstGeom>
        </p:spPr>
      </p:pic>
      <p:pic>
        <p:nvPicPr>
          <p:cNvPr id="5" name="Рисунок 4"/>
          <p:cNvPicPr>
            <a:picLocks noChangeAspect="1"/>
          </p:cNvPicPr>
          <p:nvPr/>
        </p:nvPicPr>
        <p:blipFill>
          <a:blip r:embed="rId4"/>
          <a:stretch>
            <a:fillRect/>
          </a:stretch>
        </p:blipFill>
        <p:spPr>
          <a:xfrm>
            <a:off x="4572000" y="1867412"/>
            <a:ext cx="3911097" cy="2614661"/>
          </a:xfrm>
          <a:prstGeom prst="rect">
            <a:avLst/>
          </a:prstGeom>
        </p:spPr>
      </p:pic>
      <p:sp>
        <p:nvSpPr>
          <p:cNvPr id="6" name="TextBox 5">
            <a:extLst>
              <a:ext uri="{FF2B5EF4-FFF2-40B4-BE49-F238E27FC236}">
                <a16:creationId xmlns:a16="http://schemas.microsoft.com/office/drawing/2014/main" id="{9C5C1AC7-BFEB-A7FE-D3DB-2303A2D3397C}"/>
              </a:ext>
            </a:extLst>
          </p:cNvPr>
          <p:cNvSpPr txBox="1"/>
          <p:nvPr/>
        </p:nvSpPr>
        <p:spPr>
          <a:xfrm>
            <a:off x="5235543" y="661950"/>
            <a:ext cx="3397313" cy="400110"/>
          </a:xfrm>
          <a:prstGeom prst="rect">
            <a:avLst/>
          </a:prstGeom>
          <a:noFill/>
        </p:spPr>
        <p:txBody>
          <a:bodyPr wrap="square" rtlCol="0">
            <a:spAutoFit/>
          </a:bodyPr>
          <a:lstStyle/>
          <a:p>
            <a:r>
              <a:rPr lang="fr-FR" sz="2000" b="1" dirty="0" err="1"/>
              <a:t>Results</a:t>
            </a:r>
            <a:r>
              <a:rPr lang="fr-FR" sz="2000" b="1" dirty="0"/>
              <a:t> and discussion</a:t>
            </a:r>
          </a:p>
        </p:txBody>
      </p:sp>
      <p:sp>
        <p:nvSpPr>
          <p:cNvPr id="7" name="Прямоугольник 6"/>
          <p:cNvSpPr/>
          <p:nvPr/>
        </p:nvSpPr>
        <p:spPr>
          <a:xfrm>
            <a:off x="236994" y="4746971"/>
            <a:ext cx="8395861" cy="1600438"/>
          </a:xfrm>
          <a:prstGeom prst="rect">
            <a:avLst/>
          </a:prstGeom>
        </p:spPr>
        <p:txBody>
          <a:bodyPr wrap="square">
            <a:spAutoFit/>
          </a:bodyPr>
          <a:lstStyle/>
          <a:p>
            <a:pPr marL="285750" indent="-285750" algn="just">
              <a:buFont typeface="Arial" panose="020B0604020202020204" pitchFamily="34" charset="0"/>
              <a:buChar char="•"/>
            </a:pPr>
            <a:r>
              <a:rPr lang="en-US" sz="1400" dirty="0"/>
              <a:t>Among the tested  compounds in the group of </a:t>
            </a:r>
            <a:r>
              <a:rPr lang="en-US" sz="1400" dirty="0" err="1"/>
              <a:t>thiadiazines</a:t>
            </a:r>
            <a:r>
              <a:rPr lang="en-US" sz="1400" dirty="0"/>
              <a:t>, only  compound 1779 reduced adenovirus reproduction by 79% and completely blocked the formation of full-fledged and infectious progeny of the virus. Indicating that incorporation of 3-(</a:t>
            </a:r>
            <a:r>
              <a:rPr lang="en-US" sz="1400" dirty="0" err="1"/>
              <a:t>difluoromethyl</a:t>
            </a:r>
            <a:r>
              <a:rPr lang="en-US" sz="1400" dirty="0"/>
              <a:t>), 3-(</a:t>
            </a:r>
            <a:r>
              <a:rPr lang="en-US" sz="1400" dirty="0" err="1"/>
              <a:t>bromodifluoromethyl</a:t>
            </a:r>
            <a:r>
              <a:rPr lang="en-US" sz="1400" dirty="0"/>
              <a:t>)</a:t>
            </a:r>
            <a:r>
              <a:rPr lang="uk-UA" sz="1400" dirty="0"/>
              <a:t> </a:t>
            </a:r>
            <a:r>
              <a:rPr lang="en-US" sz="1400" dirty="0"/>
              <a:t>or 3-(</a:t>
            </a:r>
            <a:r>
              <a:rPr lang="en-US" sz="1400" dirty="0" err="1"/>
              <a:t>trichloromethyl</a:t>
            </a:r>
            <a:r>
              <a:rPr lang="en-US" sz="1400" dirty="0"/>
              <a:t>) substituents in the molecule 5,7-dimethyl-4,7-dihydropyrazolo[4,3-e][1,2,4]thiadiazine1,1-dioxide leads to decreasing of its antiviral activity.</a:t>
            </a:r>
          </a:p>
          <a:p>
            <a:pPr marL="285750" indent="-285750" algn="just">
              <a:buFont typeface="Arial" panose="020B0604020202020204" pitchFamily="34" charset="0"/>
              <a:buChar char="•"/>
            </a:pPr>
            <a:r>
              <a:rPr lang="en-US" sz="1400" dirty="0"/>
              <a:t>None of the synthesized compounds from the group of </a:t>
            </a:r>
            <a:r>
              <a:rPr lang="en-US" sz="1400" dirty="0" err="1"/>
              <a:t>thiadiazines</a:t>
            </a:r>
            <a:r>
              <a:rPr lang="en-US" sz="1400" dirty="0"/>
              <a:t> demonstrated antiviral activity against IAV and HSV-1.</a:t>
            </a:r>
          </a:p>
        </p:txBody>
      </p:sp>
    </p:spTree>
    <p:extLst>
      <p:ext uri="{BB962C8B-B14F-4D97-AF65-F5344CB8AC3E}">
        <p14:creationId xmlns:p14="http://schemas.microsoft.com/office/powerpoint/2010/main" val="396469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11</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2757388" y="1370285"/>
            <a:ext cx="1905000" cy="400110"/>
          </a:xfrm>
          <a:prstGeom prst="rect">
            <a:avLst/>
          </a:prstGeom>
          <a:noFill/>
        </p:spPr>
        <p:txBody>
          <a:bodyPr wrap="square" rtlCol="0">
            <a:spAutoFit/>
          </a:bodyPr>
          <a:lstStyle/>
          <a:p>
            <a:r>
              <a:rPr lang="fr-FR" sz="2000" b="1" dirty="0">
                <a:solidFill>
                  <a:schemeClr val="tx2">
                    <a:lumMod val="50000"/>
                  </a:schemeClr>
                </a:solidFill>
              </a:rPr>
              <a:t>Conclusions</a:t>
            </a:r>
            <a:r>
              <a:rPr lang="uk-UA" sz="2000" b="1" dirty="0">
                <a:solidFill>
                  <a:schemeClr val="tx2">
                    <a:lumMod val="50000"/>
                  </a:schemeClr>
                </a:solidFill>
              </a:rPr>
              <a:t>:</a:t>
            </a:r>
            <a:endParaRPr lang="fr-FR" sz="2000" b="1" dirty="0">
              <a:solidFill>
                <a:schemeClr val="tx2">
                  <a:lumMod val="50000"/>
                </a:schemeClr>
              </a:solidFill>
            </a:endParaRPr>
          </a:p>
        </p:txBody>
      </p:sp>
      <p:sp>
        <p:nvSpPr>
          <p:cNvPr id="4" name="TextBox 3">
            <a:extLst>
              <a:ext uri="{FF2B5EF4-FFF2-40B4-BE49-F238E27FC236}">
                <a16:creationId xmlns:a16="http://schemas.microsoft.com/office/drawing/2014/main" id="{4B5F5443-F5C0-01E8-F4D0-B32F265AFA60}"/>
              </a:ext>
            </a:extLst>
          </p:cNvPr>
          <p:cNvSpPr txBox="1"/>
          <p:nvPr/>
        </p:nvSpPr>
        <p:spPr>
          <a:xfrm>
            <a:off x="457200" y="1822655"/>
            <a:ext cx="8183578" cy="3293209"/>
          </a:xfrm>
          <a:prstGeom prst="rect">
            <a:avLst/>
          </a:prstGeom>
          <a:noFill/>
        </p:spPr>
        <p:txBody>
          <a:bodyPr wrap="square">
            <a:spAutoFit/>
          </a:bodyPr>
          <a:lstStyle/>
          <a:p>
            <a:pPr marL="285750" indent="-285750" algn="just">
              <a:buFont typeface="Arial" panose="020B0604020202020204" pitchFamily="34" charset="0"/>
              <a:buChar char="•"/>
            </a:pPr>
            <a:r>
              <a:rPr lang="en-US" sz="1600" dirty="0"/>
              <a:t> Seven fluorine-, chlorine-, and bromine-containing heterocyclic compounds were synthesized and their antiviral activities against DNA and RNA viruses were evaluated </a:t>
            </a:r>
            <a:r>
              <a:rPr lang="en-US" sz="1600" i="1" dirty="0"/>
              <a:t>in vitro</a:t>
            </a:r>
            <a:r>
              <a:rPr lang="en-US" sz="1600" dirty="0"/>
              <a:t>. Among them «leader structures» were found characterized by a high level of inhibitory activity and significant selectivity for adenovirus and influenza virus (3-(</a:t>
            </a:r>
            <a:r>
              <a:rPr lang="en-US" sz="1600" dirty="0" err="1"/>
              <a:t>difluoromethyl</a:t>
            </a:r>
            <a:r>
              <a:rPr lang="en-US" sz="1600" dirty="0"/>
              <a:t>)-2H-benzo[4,5]</a:t>
            </a:r>
            <a:r>
              <a:rPr lang="en-US" sz="1600" dirty="0" err="1"/>
              <a:t>imidazo</a:t>
            </a:r>
            <a:r>
              <a:rPr lang="en-US" sz="1600" dirty="0"/>
              <a:t>[1,2-b][1,2,6]thiadiazine-4-carbonitrile 1,1-dioxide and 3-(</a:t>
            </a:r>
            <a:r>
              <a:rPr lang="en-US" sz="1600" dirty="0" err="1"/>
              <a:t>dichloromethyl</a:t>
            </a:r>
            <a:r>
              <a:rPr lang="en-US" sz="1600" dirty="0"/>
              <a:t>)-5,7-dimethyl-4,7-dihydropyrazolo[4,3-e][1,2,4]</a:t>
            </a:r>
            <a:r>
              <a:rPr lang="en-US" sz="1600" dirty="0" err="1"/>
              <a:t>thiadiazine</a:t>
            </a:r>
            <a:r>
              <a:rPr lang="en-US" sz="1600" dirty="0"/>
              <a:t> 1,1-dioxide). </a:t>
            </a:r>
          </a:p>
          <a:p>
            <a:pPr algn="just"/>
            <a:endParaRPr lang="en-US" sz="1600" dirty="0"/>
          </a:p>
          <a:p>
            <a:pPr marL="285750" indent="-285750" algn="just">
              <a:buFont typeface="Arial" panose="020B0604020202020204" pitchFamily="34" charset="0"/>
              <a:buChar char="•"/>
            </a:pPr>
            <a:r>
              <a:rPr lang="en-US" sz="1600" dirty="0"/>
              <a:t>The structure-activity relationship for synthesized </a:t>
            </a:r>
            <a:r>
              <a:rPr lang="en-US" sz="1600" dirty="0" err="1"/>
              <a:t>thiadiazines</a:t>
            </a:r>
            <a:r>
              <a:rPr lang="en-US" sz="1600" dirty="0"/>
              <a:t> is analyzed. It was shown that incorporation exactly the </a:t>
            </a:r>
            <a:r>
              <a:rPr lang="en-US" sz="1600" dirty="0" err="1"/>
              <a:t>dichloromethyl</a:t>
            </a:r>
            <a:r>
              <a:rPr lang="en-US" sz="1600" dirty="0"/>
              <a:t> group in third position of the molecule 5,7-dimethyl-4,7-dihydropyrazolo[4,3-e][1,2,4]</a:t>
            </a:r>
            <a:r>
              <a:rPr lang="en-US" sz="1600" dirty="0" err="1"/>
              <a:t>thiadiazine</a:t>
            </a:r>
            <a:r>
              <a:rPr lang="en-US" sz="1600" dirty="0"/>
              <a:t> 1,1-dioxide significantly impact on compound cytotoxicity and increases its antiviral potency.</a:t>
            </a:r>
          </a:p>
          <a:p>
            <a:pPr algn="just"/>
            <a:endParaRPr lang="uk-UA" sz="1600" dirty="0"/>
          </a:p>
          <a:p>
            <a:pPr algn="just"/>
            <a:endParaRPr lang="uk-UA" sz="1600" dirty="0"/>
          </a:p>
        </p:txBody>
      </p:sp>
      <p:sp>
        <p:nvSpPr>
          <p:cNvPr id="3" name="Прямоугольник 2"/>
          <p:cNvSpPr/>
          <p:nvPr/>
        </p:nvSpPr>
        <p:spPr>
          <a:xfrm>
            <a:off x="649586" y="2975066"/>
            <a:ext cx="7991192" cy="307777"/>
          </a:xfrm>
          <a:prstGeom prst="rect">
            <a:avLst/>
          </a:prstGeom>
        </p:spPr>
        <p:txBody>
          <a:bodyPr wrap="square">
            <a:spAutoFit/>
          </a:bodyPr>
          <a:lstStyle/>
          <a:p>
            <a:endParaRPr lang="en-US" sz="1400" dirty="0"/>
          </a:p>
        </p:txBody>
      </p:sp>
      <p:sp>
        <p:nvSpPr>
          <p:cNvPr id="8" name="Прямоугольник 7"/>
          <p:cNvSpPr/>
          <p:nvPr/>
        </p:nvSpPr>
        <p:spPr>
          <a:xfrm>
            <a:off x="632380" y="4814181"/>
            <a:ext cx="7991192" cy="353943"/>
          </a:xfrm>
          <a:prstGeom prst="rect">
            <a:avLst/>
          </a:prstGeom>
        </p:spPr>
        <p:txBody>
          <a:bodyPr wrap="square">
            <a:spAutoFit/>
          </a:bodyPr>
          <a:lstStyle/>
          <a:p>
            <a:r>
              <a:rPr lang="en-US" sz="1700" dirty="0"/>
              <a:t>Obtained data indicate that compounds 1779 and 1792 may be promising antiviral agent. </a:t>
            </a:r>
          </a:p>
        </p:txBody>
      </p:sp>
    </p:spTree>
    <p:extLst>
      <p:ext uri="{BB962C8B-B14F-4D97-AF65-F5344CB8AC3E}">
        <p14:creationId xmlns:p14="http://schemas.microsoft.com/office/powerpoint/2010/main" val="93977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12</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B60A73-C7B6-4942-9460-6A11453E996F}"/>
              </a:ext>
            </a:extLst>
          </p:cNvPr>
          <p:cNvSpPr txBox="1"/>
          <p:nvPr/>
        </p:nvSpPr>
        <p:spPr>
          <a:xfrm>
            <a:off x="457200" y="4472816"/>
            <a:ext cx="8153400" cy="1661993"/>
          </a:xfrm>
          <a:prstGeom prst="rect">
            <a:avLst/>
          </a:prstGeom>
          <a:noFill/>
        </p:spPr>
        <p:txBody>
          <a:bodyPr wrap="square" rtlCol="0">
            <a:spAutoFit/>
          </a:bodyPr>
          <a:lstStyle/>
          <a:p>
            <a:r>
              <a:rPr lang="fr-FR" sz="2000" b="1" dirty="0" smtClean="0"/>
              <a:t>	Acknowledgments</a:t>
            </a:r>
            <a:endParaRPr lang="fr-FR" sz="2000" b="1" dirty="0"/>
          </a:p>
          <a:p>
            <a:pPr algn="just"/>
            <a:r>
              <a:rPr lang="en-US" sz="1600" dirty="0" smtClean="0"/>
              <a:t>This </a:t>
            </a:r>
            <a:r>
              <a:rPr lang="en-US" sz="1600" dirty="0"/>
              <a:t>research was performed within the framework of funding  by the National Academy of Sciences of Ukraine scientific and scientific-technical (experimental) work in the priority area "Creation of new chemicals and materials and physical and chemical processes for their production for basic sectors of the economy and the military-industrial complex" . Contract No. 6.4/3-2023 dated January 2, 2023</a:t>
            </a:r>
            <a:r>
              <a:rPr lang="en-US" dirty="0"/>
              <a:t>.</a:t>
            </a:r>
            <a:endParaRPr lang="fr-FR" dirty="0"/>
          </a:p>
        </p:txBody>
      </p:sp>
      <p:sp>
        <p:nvSpPr>
          <p:cNvPr id="2" name="Прямоугольник 1"/>
          <p:cNvSpPr/>
          <p:nvPr/>
        </p:nvSpPr>
        <p:spPr>
          <a:xfrm>
            <a:off x="457200" y="1443429"/>
            <a:ext cx="8534400" cy="2800767"/>
          </a:xfrm>
          <a:prstGeom prst="rect">
            <a:avLst/>
          </a:prstGeom>
        </p:spPr>
        <p:txBody>
          <a:bodyPr wrap="square">
            <a:spAutoFit/>
          </a:bodyPr>
          <a:lstStyle/>
          <a:p>
            <a:pPr algn="just"/>
            <a:r>
              <a:rPr lang="en-US" sz="1600" dirty="0" smtClean="0"/>
              <a:t>1. Adamson </a:t>
            </a:r>
            <a:r>
              <a:rPr lang="en-US" sz="1600" dirty="0"/>
              <a:t>C.S., </a:t>
            </a:r>
            <a:r>
              <a:rPr lang="en-US" sz="1600" dirty="0" err="1"/>
              <a:t>Chibale</a:t>
            </a:r>
            <a:r>
              <a:rPr lang="en-US" sz="1600" dirty="0"/>
              <a:t> K., Goss R. J. M., </a:t>
            </a:r>
            <a:r>
              <a:rPr lang="en-US" sz="1600" dirty="0" err="1"/>
              <a:t>Jaspars</a:t>
            </a:r>
            <a:r>
              <a:rPr lang="en-US" sz="1600" dirty="0"/>
              <a:t> M., Newman D. J., Dorrington R.A. Antiviral drug discovery: preparing for the next pandemic. Chem. Soc. Rev. 2021;50:3647. </a:t>
            </a:r>
            <a:r>
              <a:rPr lang="en-US" sz="1600" dirty="0" err="1"/>
              <a:t>doi</a:t>
            </a:r>
            <a:r>
              <a:rPr lang="en-US" sz="1600" dirty="0"/>
              <a:t>: 10.1039/d0cs01118e</a:t>
            </a:r>
          </a:p>
          <a:p>
            <a:pPr algn="just"/>
            <a:r>
              <a:rPr lang="en-US" sz="1600" dirty="0" smtClean="0"/>
              <a:t>2. De </a:t>
            </a:r>
            <a:r>
              <a:rPr lang="en-US" sz="1600" dirty="0"/>
              <a:t>A., Sarkar S., </a:t>
            </a:r>
            <a:r>
              <a:rPr lang="en-US" sz="1600" dirty="0" err="1"/>
              <a:t>Majee</a:t>
            </a:r>
            <a:r>
              <a:rPr lang="en-US" sz="1600" dirty="0"/>
              <a:t> A. Recent advances on heterocyclic compounds with antiviral properties. </a:t>
            </a:r>
            <a:r>
              <a:rPr lang="en-US" sz="1600" dirty="0" err="1"/>
              <a:t>Chem</a:t>
            </a:r>
            <a:r>
              <a:rPr lang="en-US" sz="1600" dirty="0"/>
              <a:t> </a:t>
            </a:r>
            <a:r>
              <a:rPr lang="en-US" sz="1600" dirty="0" err="1"/>
              <a:t>Heterocycl</a:t>
            </a:r>
            <a:r>
              <a:rPr lang="en-US" sz="1600" dirty="0"/>
              <a:t> </a:t>
            </a:r>
            <a:r>
              <a:rPr lang="en-US" sz="1600" dirty="0" err="1"/>
              <a:t>Compd</a:t>
            </a:r>
            <a:r>
              <a:rPr lang="en-US" sz="1600" dirty="0"/>
              <a:t> (N Y). 2021;57(4):410-416. </a:t>
            </a:r>
            <a:r>
              <a:rPr lang="en-US" sz="1600" dirty="0" err="1"/>
              <a:t>doi</a:t>
            </a:r>
            <a:r>
              <a:rPr lang="en-US" sz="1600" dirty="0"/>
              <a:t>: 10.1007/s10593-021-02917-3.</a:t>
            </a:r>
          </a:p>
          <a:p>
            <a:pPr algn="just"/>
            <a:r>
              <a:rPr lang="en-US" sz="1600" dirty="0" smtClean="0"/>
              <a:t>3. De </a:t>
            </a:r>
            <a:r>
              <a:rPr lang="en-US" sz="1600" dirty="0" err="1"/>
              <a:t>Clercq</a:t>
            </a:r>
            <a:r>
              <a:rPr lang="en-US" sz="1600" dirty="0"/>
              <a:t> E., Li G. Approved antiviral drugs over the past 50 years. </a:t>
            </a:r>
            <a:r>
              <a:rPr lang="en-US" sz="1600" dirty="0" err="1"/>
              <a:t>Clin</a:t>
            </a:r>
            <a:r>
              <a:rPr lang="en-US" sz="1600" dirty="0"/>
              <a:t> </a:t>
            </a:r>
            <a:r>
              <a:rPr lang="en-US" sz="1600" dirty="0" err="1"/>
              <a:t>Microbiol</a:t>
            </a:r>
            <a:r>
              <a:rPr lang="en-US" sz="1600" dirty="0"/>
              <a:t> Rev. 2016;29:695–747. doi:10.1128/CMR.00102-15</a:t>
            </a:r>
          </a:p>
          <a:p>
            <a:pPr algn="just"/>
            <a:r>
              <a:rPr lang="en-US" sz="1600" dirty="0" smtClean="0"/>
              <a:t>4. Tran </a:t>
            </a:r>
            <a:r>
              <a:rPr lang="en-US" sz="1600" dirty="0"/>
              <a:t>T.N., </a:t>
            </a:r>
            <a:r>
              <a:rPr lang="en-US" sz="1600" dirty="0" err="1"/>
              <a:t>Henary</a:t>
            </a:r>
            <a:r>
              <a:rPr lang="en-US" sz="1600" dirty="0"/>
              <a:t> M. Synthesis and Applications of Nitrogen-Containing Heterocycles as Antiviral Agents. Molecules. 2022; 27(9):2700. https://doi.org/10.3390/molecules27092700</a:t>
            </a:r>
          </a:p>
          <a:p>
            <a:pPr algn="just"/>
            <a:r>
              <a:rPr lang="en-US" sz="1600" dirty="0" smtClean="0"/>
              <a:t>5. Zhang </a:t>
            </a:r>
            <a:r>
              <a:rPr lang="en-US" sz="1600" dirty="0"/>
              <a:t>D.-J., Sun W.-F., </a:t>
            </a:r>
            <a:r>
              <a:rPr lang="en-US" sz="1600" dirty="0" err="1"/>
              <a:t>Zhong</a:t>
            </a:r>
            <a:r>
              <a:rPr lang="en-US" sz="1600" dirty="0"/>
              <a:t> Z.-J., Gao R.-M., Yi H., Li Y.-H. et al. Synthesis and Broad-Spectrum Antiviral Activity of Some Novel Benzo-Heterocyclic Amine Compounds</a:t>
            </a:r>
            <a:r>
              <a:rPr lang="en-US" sz="1600" i="1" dirty="0"/>
              <a:t>. </a:t>
            </a:r>
            <a:r>
              <a:rPr lang="en-US" sz="1600" dirty="0"/>
              <a:t>Molecules. 2014;19(1):925–939</a:t>
            </a:r>
            <a:r>
              <a:rPr lang="en-US" sz="1600" i="1" dirty="0"/>
              <a:t>.</a:t>
            </a:r>
            <a:r>
              <a:rPr lang="en-US" sz="1600" dirty="0"/>
              <a:t> doi:10.3390/molecules19010925</a:t>
            </a:r>
          </a:p>
        </p:txBody>
      </p:sp>
      <p:sp>
        <p:nvSpPr>
          <p:cNvPr id="3" name="Прямоугольник 2"/>
          <p:cNvSpPr/>
          <p:nvPr/>
        </p:nvSpPr>
        <p:spPr>
          <a:xfrm>
            <a:off x="1295400" y="1074097"/>
            <a:ext cx="1356269" cy="400110"/>
          </a:xfrm>
          <a:prstGeom prst="rect">
            <a:avLst/>
          </a:prstGeom>
        </p:spPr>
        <p:txBody>
          <a:bodyPr wrap="none">
            <a:spAutoFit/>
          </a:bodyPr>
          <a:lstStyle/>
          <a:p>
            <a:r>
              <a:rPr lang="en-US" sz="2000" b="1" dirty="0" smtClean="0"/>
              <a:t>References</a:t>
            </a:r>
            <a:endParaRPr lang="en-US" sz="2000" b="1" dirty="0"/>
          </a:p>
        </p:txBody>
      </p:sp>
    </p:spTree>
    <p:extLst>
      <p:ext uri="{BB962C8B-B14F-4D97-AF65-F5344CB8AC3E}">
        <p14:creationId xmlns:p14="http://schemas.microsoft.com/office/powerpoint/2010/main" val="104258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3444515" y="5565969"/>
            <a:ext cx="1409360" cy="369332"/>
          </a:xfrm>
          <a:prstGeom prst="rect">
            <a:avLst/>
          </a:prstGeom>
        </p:spPr>
        <p:txBody>
          <a:bodyPr wrap="none">
            <a:spAutoFit/>
          </a:bodyPr>
          <a:lstStyle/>
          <a:p>
            <a:r>
              <a:rPr lang="en-US" dirty="0"/>
              <a:t>infected cells</a:t>
            </a:r>
          </a:p>
        </p:txBody>
      </p:sp>
      <p:sp>
        <p:nvSpPr>
          <p:cNvPr id="5" name="Rectangle 4"/>
          <p:cNvSpPr/>
          <p:nvPr/>
        </p:nvSpPr>
        <p:spPr>
          <a:xfrm>
            <a:off x="975511" y="990600"/>
            <a:ext cx="7010400" cy="830997"/>
          </a:xfrm>
          <a:prstGeom prst="rect">
            <a:avLst/>
          </a:prstGeom>
        </p:spPr>
        <p:txBody>
          <a:bodyPr wrap="square">
            <a:spAutoFit/>
          </a:bodyPr>
          <a:lstStyle/>
          <a:p>
            <a:pPr algn="ctr"/>
            <a:r>
              <a:rPr lang="en-US" sz="2400" b="1" dirty="0"/>
              <a:t>New low molecular weight heterocyclic compounds with antiviral activity </a:t>
            </a:r>
            <a:endParaRPr lang="en-US" sz="2400"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sp>
        <p:nvSpPr>
          <p:cNvPr id="8" name="Прямоугольник 7"/>
          <p:cNvSpPr/>
          <p:nvPr/>
        </p:nvSpPr>
        <p:spPr>
          <a:xfrm>
            <a:off x="3218268" y="2354482"/>
            <a:ext cx="1624848" cy="461665"/>
          </a:xfrm>
          <a:prstGeom prst="rect">
            <a:avLst/>
          </a:prstGeom>
        </p:spPr>
        <p:txBody>
          <a:bodyPr wrap="square">
            <a:spAutoFit/>
          </a:bodyPr>
          <a:lstStyle/>
          <a:p>
            <a:pPr algn="ctr"/>
            <a:r>
              <a:rPr lang="en-US" sz="1200" dirty="0"/>
              <a:t>low molecular weight heterocycles </a:t>
            </a:r>
          </a:p>
        </p:txBody>
      </p:sp>
      <p:pic>
        <p:nvPicPr>
          <p:cNvPr id="5125" name="Picture 5" descr="Epithelial Cells - The Definitive Guide - Biology Dictionary"/>
          <p:cNvPicPr>
            <a:picLocks noChangeAspect="1" noChangeArrowheads="1"/>
          </p:cNvPicPr>
          <p:nvPr/>
        </p:nvPicPr>
        <p:blipFill rotWithShape="1">
          <a:blip r:embed="rId3">
            <a:extLst>
              <a:ext uri="{28A0092B-C50C-407E-A947-70E740481C1C}">
                <a14:useLocalDpi xmlns:a14="http://schemas.microsoft.com/office/drawing/2010/main" val="0"/>
              </a:ext>
            </a:extLst>
          </a:blip>
          <a:srcRect t="48000" b="16800"/>
          <a:stretch/>
        </p:blipFill>
        <p:spPr bwMode="auto">
          <a:xfrm>
            <a:off x="430500" y="3225880"/>
            <a:ext cx="2212263" cy="778716"/>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712010" y="4040425"/>
            <a:ext cx="1652312" cy="369332"/>
          </a:xfrm>
          <a:prstGeom prst="rect">
            <a:avLst/>
          </a:prstGeom>
        </p:spPr>
        <p:txBody>
          <a:bodyPr wrap="none">
            <a:spAutoFit/>
          </a:bodyPr>
          <a:lstStyle/>
          <a:p>
            <a:r>
              <a:rPr lang="en-US" dirty="0"/>
              <a:t>cells monolayer</a:t>
            </a:r>
          </a:p>
        </p:txBody>
      </p:sp>
      <p:pic>
        <p:nvPicPr>
          <p:cNvPr id="14" name="Рисунок 13">
            <a:extLst>
              <a:ext uri="{FF2B5EF4-FFF2-40B4-BE49-F238E27FC236}">
                <a16:creationId xmlns:a16="http://schemas.microsoft.com/office/drawing/2014/main" id="{04F160BF-9F49-94DB-1680-55DAA78AFCBF}"/>
              </a:ext>
            </a:extLst>
          </p:cNvPr>
          <p:cNvPicPr>
            <a:picLocks noChangeAspect="1"/>
          </p:cNvPicPr>
          <p:nvPr/>
        </p:nvPicPr>
        <p:blipFill rotWithShape="1">
          <a:blip r:embed="rId4"/>
          <a:srcRect l="10484" t="52656" r="71527" b="29679"/>
          <a:stretch/>
        </p:blipFill>
        <p:spPr>
          <a:xfrm rot="20412342">
            <a:off x="779809" y="2691433"/>
            <a:ext cx="270405" cy="249428"/>
          </a:xfrm>
          <a:prstGeom prst="rect">
            <a:avLst/>
          </a:prstGeom>
        </p:spPr>
      </p:pic>
      <p:pic>
        <p:nvPicPr>
          <p:cNvPr id="17" name="Рисунок 16">
            <a:extLst>
              <a:ext uri="{FF2B5EF4-FFF2-40B4-BE49-F238E27FC236}">
                <a16:creationId xmlns:a16="http://schemas.microsoft.com/office/drawing/2014/main" id="{04F160BF-9F49-94DB-1680-55DAA78AFCBF}"/>
              </a:ext>
            </a:extLst>
          </p:cNvPr>
          <p:cNvPicPr>
            <a:picLocks noChangeAspect="1"/>
          </p:cNvPicPr>
          <p:nvPr/>
        </p:nvPicPr>
        <p:blipFill rotWithShape="1">
          <a:blip r:embed="rId4"/>
          <a:srcRect l="10484" t="52656" r="71527" b="29679"/>
          <a:stretch/>
        </p:blipFill>
        <p:spPr>
          <a:xfrm rot="1309533">
            <a:off x="1085432" y="2702083"/>
            <a:ext cx="271812" cy="250726"/>
          </a:xfrm>
          <a:prstGeom prst="rect">
            <a:avLst/>
          </a:prstGeom>
        </p:spPr>
      </p:pic>
      <p:pic>
        <p:nvPicPr>
          <p:cNvPr id="18" name="Рисунок 17">
            <a:extLst>
              <a:ext uri="{FF2B5EF4-FFF2-40B4-BE49-F238E27FC236}">
                <a16:creationId xmlns:a16="http://schemas.microsoft.com/office/drawing/2014/main" id="{04F160BF-9F49-94DB-1680-55DAA78AFCBF}"/>
              </a:ext>
            </a:extLst>
          </p:cNvPr>
          <p:cNvPicPr>
            <a:picLocks noChangeAspect="1"/>
          </p:cNvPicPr>
          <p:nvPr/>
        </p:nvPicPr>
        <p:blipFill rotWithShape="1">
          <a:blip r:embed="rId4"/>
          <a:srcRect l="10484" t="52656" r="71527" b="29679"/>
          <a:stretch/>
        </p:blipFill>
        <p:spPr>
          <a:xfrm rot="1729289">
            <a:off x="997328" y="2357234"/>
            <a:ext cx="270405" cy="249428"/>
          </a:xfrm>
          <a:prstGeom prst="rect">
            <a:avLst/>
          </a:prstGeom>
        </p:spPr>
      </p:pic>
      <p:pic>
        <p:nvPicPr>
          <p:cNvPr id="19" name="Рисунок 18"/>
          <p:cNvPicPr/>
          <p:nvPr/>
        </p:nvPicPr>
        <p:blipFill rotWithShape="1">
          <a:blip r:embed="rId5"/>
          <a:srcRect l="25854" t="41559" r="53246" b="23211"/>
          <a:stretch/>
        </p:blipFill>
        <p:spPr bwMode="auto">
          <a:xfrm rot="20454096">
            <a:off x="1716065" y="2761566"/>
            <a:ext cx="242378" cy="229483"/>
          </a:xfrm>
          <a:prstGeom prst="rect">
            <a:avLst/>
          </a:prstGeom>
          <a:ln>
            <a:noFill/>
          </a:ln>
          <a:extLst>
            <a:ext uri="{53640926-AAD7-44D8-BBD7-CCE9431645EC}">
              <a14:shadowObscured xmlns:a14="http://schemas.microsoft.com/office/drawing/2010/main"/>
            </a:ext>
          </a:extLst>
        </p:spPr>
      </p:pic>
      <p:pic>
        <p:nvPicPr>
          <p:cNvPr id="28" name="Рисунок 27"/>
          <p:cNvPicPr/>
          <p:nvPr/>
        </p:nvPicPr>
        <p:blipFill rotWithShape="1">
          <a:blip r:embed="rId5"/>
          <a:srcRect l="25854" t="41559" r="53246" b="23211"/>
          <a:stretch/>
        </p:blipFill>
        <p:spPr bwMode="auto">
          <a:xfrm>
            <a:off x="1705020" y="2421877"/>
            <a:ext cx="242378" cy="229483"/>
          </a:xfrm>
          <a:prstGeom prst="rect">
            <a:avLst/>
          </a:prstGeom>
          <a:ln>
            <a:noFill/>
          </a:ln>
          <a:extLst>
            <a:ext uri="{53640926-AAD7-44D8-BBD7-CCE9431645EC}">
              <a14:shadowObscured xmlns:a14="http://schemas.microsoft.com/office/drawing/2010/main"/>
            </a:ext>
          </a:extLst>
        </p:spPr>
      </p:pic>
      <p:pic>
        <p:nvPicPr>
          <p:cNvPr id="29" name="Рисунок 28"/>
          <p:cNvPicPr/>
          <p:nvPr/>
        </p:nvPicPr>
        <p:blipFill rotWithShape="1">
          <a:blip r:embed="rId5"/>
          <a:srcRect l="25854" t="41559" r="53246" b="23211"/>
          <a:stretch/>
        </p:blipFill>
        <p:spPr bwMode="auto">
          <a:xfrm>
            <a:off x="1961490" y="2649589"/>
            <a:ext cx="242378" cy="229483"/>
          </a:xfrm>
          <a:prstGeom prst="rect">
            <a:avLst/>
          </a:prstGeom>
          <a:ln>
            <a:noFill/>
          </a:ln>
          <a:extLst>
            <a:ext uri="{53640926-AAD7-44D8-BBD7-CCE9431645EC}">
              <a14:shadowObscured xmlns:a14="http://schemas.microsoft.com/office/drawing/2010/main"/>
            </a:ext>
          </a:extLst>
        </p:spPr>
      </p:pic>
      <p:pic>
        <p:nvPicPr>
          <p:cNvPr id="30" name="Рисунок 29"/>
          <p:cNvPicPr/>
          <p:nvPr/>
        </p:nvPicPr>
        <p:blipFill rotWithShape="1">
          <a:blip r:embed="rId5"/>
          <a:srcRect l="25854" t="41559" r="53246" b="23211"/>
          <a:stretch/>
        </p:blipFill>
        <p:spPr bwMode="auto">
          <a:xfrm>
            <a:off x="2034018" y="2306127"/>
            <a:ext cx="242378" cy="229483"/>
          </a:xfrm>
          <a:prstGeom prst="rect">
            <a:avLst/>
          </a:prstGeom>
          <a:ln>
            <a:noFill/>
          </a:ln>
          <a:extLst>
            <a:ext uri="{53640926-AAD7-44D8-BBD7-CCE9431645EC}">
              <a14:shadowObscured xmlns:a14="http://schemas.microsoft.com/office/drawing/2010/main"/>
            </a:ext>
          </a:extLst>
        </p:spPr>
      </p:pic>
      <p:sp>
        <p:nvSpPr>
          <p:cNvPr id="27" name="Выгнутая вниз стрелка 26"/>
          <p:cNvSpPr/>
          <p:nvPr/>
        </p:nvSpPr>
        <p:spPr>
          <a:xfrm rot="2087712">
            <a:off x="1343475" y="4844692"/>
            <a:ext cx="1570132" cy="483241"/>
          </a:xfrm>
          <a:prstGeom prst="curvedUpArrow">
            <a:avLst>
              <a:gd name="adj1" fmla="val 25000"/>
              <a:gd name="adj2" fmla="val 50000"/>
              <a:gd name="adj3" fmla="val 15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Рисунок 30"/>
          <p:cNvPicPr>
            <a:picLocks noChangeAspect="1"/>
          </p:cNvPicPr>
          <p:nvPr/>
        </p:nvPicPr>
        <p:blipFill>
          <a:blip r:embed="rId6"/>
          <a:stretch>
            <a:fillRect/>
          </a:stretch>
        </p:blipFill>
        <p:spPr>
          <a:xfrm rot="919779">
            <a:off x="2756932" y="3765466"/>
            <a:ext cx="1264800" cy="878133"/>
          </a:xfrm>
          <a:prstGeom prst="rect">
            <a:avLst/>
          </a:prstGeom>
        </p:spPr>
      </p:pic>
      <p:pic>
        <p:nvPicPr>
          <p:cNvPr id="5120" name="Рисунок 5119"/>
          <p:cNvPicPr>
            <a:picLocks noChangeAspect="1"/>
          </p:cNvPicPr>
          <p:nvPr/>
        </p:nvPicPr>
        <p:blipFill>
          <a:blip r:embed="rId7"/>
          <a:stretch>
            <a:fillRect/>
          </a:stretch>
        </p:blipFill>
        <p:spPr>
          <a:xfrm rot="1428984">
            <a:off x="3867036" y="2961433"/>
            <a:ext cx="1227351" cy="983657"/>
          </a:xfrm>
          <a:prstGeom prst="rect">
            <a:avLst/>
          </a:prstGeom>
        </p:spPr>
      </p:pic>
      <p:cxnSp>
        <p:nvCxnSpPr>
          <p:cNvPr id="5122" name="Прямая со стрелкой 5121"/>
          <p:cNvCxnSpPr/>
          <p:nvPr/>
        </p:nvCxnSpPr>
        <p:spPr>
          <a:xfrm>
            <a:off x="1068657" y="2943085"/>
            <a:ext cx="52409" cy="292388"/>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39" name="Прямая со стрелкой 38"/>
          <p:cNvCxnSpPr/>
          <p:nvPr/>
        </p:nvCxnSpPr>
        <p:spPr>
          <a:xfrm flipH="1">
            <a:off x="1849618" y="2940335"/>
            <a:ext cx="130608" cy="321839"/>
          </a:xfrm>
          <a:prstGeom prst="straightConnector1">
            <a:avLst/>
          </a:prstGeom>
          <a:ln w="19050">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26" name="Рисунок 25"/>
          <p:cNvPicPr>
            <a:picLocks noChangeAspect="1"/>
          </p:cNvPicPr>
          <p:nvPr/>
        </p:nvPicPr>
        <p:blipFill rotWithShape="1">
          <a:blip r:embed="rId8"/>
          <a:srcRect l="42000" t="45243" r="31714" b="42883"/>
          <a:stretch/>
        </p:blipFill>
        <p:spPr>
          <a:xfrm>
            <a:off x="3213602" y="4876800"/>
            <a:ext cx="1752600" cy="635651"/>
          </a:xfrm>
          <a:prstGeom prst="rect">
            <a:avLst/>
          </a:prstGeom>
        </p:spPr>
      </p:pic>
      <p:sp>
        <p:nvSpPr>
          <p:cNvPr id="5129" name="TextBox 5128"/>
          <p:cNvSpPr txBox="1"/>
          <p:nvPr/>
        </p:nvSpPr>
        <p:spPr>
          <a:xfrm>
            <a:off x="1980226" y="2018082"/>
            <a:ext cx="662361" cy="276999"/>
          </a:xfrm>
          <a:prstGeom prst="rect">
            <a:avLst/>
          </a:prstGeom>
          <a:noFill/>
        </p:spPr>
        <p:txBody>
          <a:bodyPr wrap="none" rtlCol="0">
            <a:spAutoFit/>
          </a:bodyPr>
          <a:lstStyle/>
          <a:p>
            <a:r>
              <a:rPr lang="en-US" sz="1200" dirty="0"/>
              <a:t>HAdV-2</a:t>
            </a:r>
          </a:p>
        </p:txBody>
      </p:sp>
      <p:sp>
        <p:nvSpPr>
          <p:cNvPr id="5130" name="TextBox 5129"/>
          <p:cNvSpPr txBox="1"/>
          <p:nvPr/>
        </p:nvSpPr>
        <p:spPr>
          <a:xfrm>
            <a:off x="388044" y="2372189"/>
            <a:ext cx="537327" cy="276999"/>
          </a:xfrm>
          <a:prstGeom prst="rect">
            <a:avLst/>
          </a:prstGeom>
          <a:noFill/>
        </p:spPr>
        <p:txBody>
          <a:bodyPr wrap="none" rtlCol="0">
            <a:spAutoFit/>
          </a:bodyPr>
          <a:lstStyle/>
          <a:p>
            <a:r>
              <a:rPr lang="en-US" sz="1200" dirty="0"/>
              <a:t>H1N1</a:t>
            </a:r>
          </a:p>
        </p:txBody>
      </p:sp>
      <p:cxnSp>
        <p:nvCxnSpPr>
          <p:cNvPr id="45" name="Прямая со стрелкой 44"/>
          <p:cNvCxnSpPr/>
          <p:nvPr/>
        </p:nvCxnSpPr>
        <p:spPr>
          <a:xfrm>
            <a:off x="3717181" y="4670883"/>
            <a:ext cx="92819" cy="28211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52" name="Прямая со стрелкой 51"/>
          <p:cNvCxnSpPr/>
          <p:nvPr/>
        </p:nvCxnSpPr>
        <p:spPr>
          <a:xfrm flipH="1">
            <a:off x="4370720" y="4248552"/>
            <a:ext cx="109991" cy="628248"/>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56" name="Выгнутая вниз стрелка 55"/>
          <p:cNvSpPr/>
          <p:nvPr/>
        </p:nvSpPr>
        <p:spPr>
          <a:xfrm rot="20382580">
            <a:off x="5301518" y="4992234"/>
            <a:ext cx="1570132" cy="483241"/>
          </a:xfrm>
          <a:prstGeom prst="curvedUpArrow">
            <a:avLst>
              <a:gd name="adj1" fmla="val 25000"/>
              <a:gd name="adj2" fmla="val 50000"/>
              <a:gd name="adj3" fmla="val 15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140" name="Рисунок 5139"/>
          <p:cNvPicPr>
            <a:picLocks noChangeAspect="1"/>
          </p:cNvPicPr>
          <p:nvPr/>
        </p:nvPicPr>
        <p:blipFill>
          <a:blip r:embed="rId9"/>
          <a:stretch>
            <a:fillRect/>
          </a:stretch>
        </p:blipFill>
        <p:spPr>
          <a:xfrm>
            <a:off x="5557003" y="2018082"/>
            <a:ext cx="3335441" cy="2600720"/>
          </a:xfrm>
          <a:prstGeom prst="rect">
            <a:avLst/>
          </a:prstGeom>
        </p:spPr>
      </p:pic>
      <p:sp>
        <p:nvSpPr>
          <p:cNvPr id="5141" name="TextBox 5140"/>
          <p:cNvSpPr txBox="1"/>
          <p:nvPr/>
        </p:nvSpPr>
        <p:spPr>
          <a:xfrm rot="1482476">
            <a:off x="5734447" y="3203176"/>
            <a:ext cx="3690092" cy="400110"/>
          </a:xfrm>
          <a:prstGeom prst="rect">
            <a:avLst/>
          </a:prstGeom>
          <a:noFill/>
        </p:spPr>
        <p:txBody>
          <a:bodyPr wrap="square" rtlCol="0">
            <a:spAutoFit/>
          </a:bodyPr>
          <a:lstStyle/>
          <a:p>
            <a:r>
              <a:rPr lang="en-US" b="1" dirty="0">
                <a:solidFill>
                  <a:srgbClr val="FF0000"/>
                </a:solidFill>
              </a:rPr>
              <a:t>suppression of the virus</a:t>
            </a:r>
            <a:r>
              <a:rPr lang="uk-UA" b="1" dirty="0">
                <a:solidFill>
                  <a:srgbClr val="FF0000"/>
                </a:solidFill>
              </a:rPr>
              <a:t> </a:t>
            </a:r>
            <a:r>
              <a:rPr lang="en-US" b="1" dirty="0">
                <a:solidFill>
                  <a:srgbClr val="FF0000"/>
                </a:solidFill>
              </a:rPr>
              <a:t>life </a:t>
            </a:r>
            <a:r>
              <a:rPr lang="en-US" sz="2000" b="1" dirty="0">
                <a:solidFill>
                  <a:srgbClr val="FF0000"/>
                </a:solidFill>
              </a:rPr>
              <a:t>cycle</a:t>
            </a:r>
          </a:p>
        </p:txBody>
      </p:sp>
      <p:sp>
        <p:nvSpPr>
          <p:cNvPr id="5142" name="TextBox 5141"/>
          <p:cNvSpPr txBox="1"/>
          <p:nvPr/>
        </p:nvSpPr>
        <p:spPr>
          <a:xfrm>
            <a:off x="1345065" y="2411672"/>
            <a:ext cx="341760" cy="307777"/>
          </a:xfrm>
          <a:prstGeom prst="rect">
            <a:avLst/>
          </a:prstGeom>
          <a:noFill/>
        </p:spPr>
        <p:txBody>
          <a:bodyPr wrap="none" rtlCol="0">
            <a:spAutoFit/>
          </a:bodyPr>
          <a:lstStyle/>
          <a:p>
            <a:r>
              <a:rPr lang="en-US" sz="1400" dirty="0"/>
              <a:t>or</a:t>
            </a:r>
          </a:p>
        </p:txBody>
      </p:sp>
      <p:sp>
        <p:nvSpPr>
          <p:cNvPr id="60" name="TextBox 59"/>
          <p:cNvSpPr txBox="1"/>
          <p:nvPr/>
        </p:nvSpPr>
        <p:spPr>
          <a:xfrm>
            <a:off x="3859812" y="3615238"/>
            <a:ext cx="341760" cy="307777"/>
          </a:xfrm>
          <a:prstGeom prst="rect">
            <a:avLst/>
          </a:prstGeom>
          <a:noFill/>
        </p:spPr>
        <p:txBody>
          <a:bodyPr wrap="none" rtlCol="0">
            <a:spAutoFit/>
          </a:bodyPr>
          <a:lstStyle/>
          <a:p>
            <a:r>
              <a:rPr lang="en-US" sz="1400" dirty="0"/>
              <a:t>or</a:t>
            </a:r>
          </a:p>
        </p:txBody>
      </p:sp>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533400" y="1143000"/>
            <a:ext cx="7924800" cy="5078313"/>
          </a:xfrm>
          <a:prstGeom prst="rect">
            <a:avLst/>
          </a:prstGeom>
          <a:noFill/>
        </p:spPr>
        <p:txBody>
          <a:bodyPr wrap="square" rtlCol="0">
            <a:spAutoFit/>
          </a:bodyPr>
          <a:lstStyle/>
          <a:p>
            <a:r>
              <a:rPr lang="fr-FR" b="1" dirty="0"/>
              <a:t>Abstract:</a:t>
            </a:r>
            <a:endParaRPr lang="fr-FR" dirty="0"/>
          </a:p>
          <a:p>
            <a:pPr algn="just"/>
            <a:r>
              <a:rPr lang="en-US" sz="1500" dirty="0"/>
              <a:t>Development of an effective antiviral drug is typically followed by expansion of the successful strategy with numerous chemical variations of compounds providing improvements in parameters including affinity, solubility, </a:t>
            </a:r>
            <a:r>
              <a:rPr lang="en-US" sz="1500" dirty="0" err="1"/>
              <a:t>lipophilicity</a:t>
            </a:r>
            <a:r>
              <a:rPr lang="en-US" sz="1500" dirty="0"/>
              <a:t>, pharmacology, toxicity, drug resistance profiles etc. The aim of this study was to investigate the antiviral properties of newly synthesized fluorine-, chlorine-, and bromine-containing heterocyclic compounds against adeno-, herpes- and influenza viruses.  Cytotoxicity and antiviral efficacy of compounds was determined using a tetrazolium-based colorimetric and yield reduction assays, respectively. It should be noted that viability results were dependent on the type of used cells. It was found that compound 5,7-dimethyl-4,7-dihydropyrazolo[4,3-e][1,2,4]thiadiazine1,1-dioxide with 3-(</a:t>
            </a:r>
            <a:r>
              <a:rPr lang="en-US" sz="1500" dirty="0" err="1"/>
              <a:t>difluoromethyl</a:t>
            </a:r>
            <a:r>
              <a:rPr lang="en-US" sz="1500" dirty="0"/>
              <a:t>), 3-(</a:t>
            </a:r>
            <a:r>
              <a:rPr lang="en-US" sz="1500" dirty="0" err="1"/>
              <a:t>dichloromethyl</a:t>
            </a:r>
            <a:r>
              <a:rPr lang="en-US" sz="1500" dirty="0"/>
              <a:t>) or </a:t>
            </a:r>
            <a:r>
              <a:rPr lang="en-US" sz="1400" dirty="0"/>
              <a:t>3-(</a:t>
            </a:r>
            <a:r>
              <a:rPr lang="en-US" sz="1400" dirty="0" err="1"/>
              <a:t>bromodifluoromethyl</a:t>
            </a:r>
            <a:r>
              <a:rPr lang="en-US" sz="1400" dirty="0"/>
              <a:t>)</a:t>
            </a:r>
            <a:r>
              <a:rPr lang="en-US" sz="1600" dirty="0"/>
              <a:t> </a:t>
            </a:r>
            <a:r>
              <a:rPr lang="en-US" sz="1500" dirty="0"/>
              <a:t>substituents (1784, 1779 and 1753, respectively) inhibited HAdV-2 development of virus cytopathic effect on cells up to 79% and decreased infectious titer of virus obtained </a:t>
            </a:r>
            <a:r>
              <a:rPr lang="en-US" sz="1500" i="1" dirty="0"/>
              <a:t>de novo</a:t>
            </a:r>
            <a:r>
              <a:rPr lang="en-US" sz="1500" dirty="0"/>
              <a:t> by 1-5 </a:t>
            </a:r>
            <a:r>
              <a:rPr lang="en-US" sz="1500" dirty="0" smtClean="0"/>
              <a:t>log</a:t>
            </a:r>
            <a:r>
              <a:rPr lang="en-US" sz="1500" baseline="-25000" dirty="0" smtClean="0"/>
              <a:t>10</a:t>
            </a:r>
            <a:r>
              <a:rPr lang="en-US" sz="1500" dirty="0" smtClean="0"/>
              <a:t>TCID</a:t>
            </a:r>
            <a:r>
              <a:rPr lang="en-US" sz="1500" baseline="-25000" dirty="0" smtClean="0"/>
              <a:t>50</a:t>
            </a:r>
            <a:r>
              <a:rPr lang="en-US" sz="1500" dirty="0" smtClean="0"/>
              <a:t>/ml. </a:t>
            </a:r>
            <a:r>
              <a:rPr lang="en-US" sz="1500" dirty="0"/>
              <a:t>Also,</a:t>
            </a:r>
            <a:r>
              <a:rPr lang="uk-UA" sz="1500" dirty="0"/>
              <a:t> </a:t>
            </a:r>
            <a:r>
              <a:rPr lang="en-US" sz="1500" dirty="0"/>
              <a:t>significant </a:t>
            </a:r>
            <a:r>
              <a:rPr lang="en-US" sz="1500" dirty="0" err="1"/>
              <a:t>antiinfluenza</a:t>
            </a:r>
            <a:r>
              <a:rPr lang="en-US" sz="1500" dirty="0"/>
              <a:t> and </a:t>
            </a:r>
            <a:r>
              <a:rPr lang="en-US" sz="1500" dirty="0" err="1"/>
              <a:t>antiadenoviral</a:t>
            </a:r>
            <a:r>
              <a:rPr lang="en-US" sz="1500" dirty="0"/>
              <a:t> activity was observed for compound 3-(</a:t>
            </a:r>
            <a:r>
              <a:rPr lang="en-US" sz="1500" dirty="0" err="1"/>
              <a:t>difluoromethyl</a:t>
            </a:r>
            <a:r>
              <a:rPr lang="en-US" sz="1500" dirty="0"/>
              <a:t>)-2H-benzo[4,5]imidazole[1,2-b][1,2,6]thiadiazine-4-carbonitrile</a:t>
            </a:r>
            <a:r>
              <a:rPr lang="uk-UA" sz="1500" dirty="0"/>
              <a:t> </a:t>
            </a:r>
            <a:r>
              <a:rPr lang="en-US" sz="1500" dirty="0"/>
              <a:t>1,1-dioxide, that decreased viruses reproduction up to 76%. Obtained data indicate that synthesized compounds may be promising antiviral agent.  Furthermore, we showed that incorporation of the fluorine or chlorine atoms in molecule of compound significantly impact on its cytotoxicity and antiviral potency.</a:t>
            </a:r>
          </a:p>
          <a:p>
            <a:endParaRPr lang="en-US" sz="1500" dirty="0"/>
          </a:p>
          <a:p>
            <a:r>
              <a:rPr lang="fr-FR" b="1" dirty="0"/>
              <a:t>Keywords: </a:t>
            </a:r>
            <a:r>
              <a:rPr lang="en-US" sz="1500" dirty="0"/>
              <a:t>antiviral potential; cytotoxicity; HAdV-5; heterocyclic compounds; IAV</a:t>
            </a:r>
          </a:p>
          <a:p>
            <a:endParaRPr lang="fr-FR" b="1" dirty="0"/>
          </a:p>
        </p:txBody>
      </p:sp>
    </p:spTree>
    <p:extLst>
      <p:ext uri="{BB962C8B-B14F-4D97-AF65-F5344CB8AC3E}">
        <p14:creationId xmlns:p14="http://schemas.microsoft.com/office/powerpoint/2010/main" val="498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5029200" y="914400"/>
            <a:ext cx="2476500" cy="369332"/>
          </a:xfrm>
          <a:prstGeom prst="rect">
            <a:avLst/>
          </a:prstGeom>
          <a:noFill/>
        </p:spPr>
        <p:txBody>
          <a:bodyPr wrap="square" rtlCol="0">
            <a:spAutoFit/>
          </a:bodyPr>
          <a:lstStyle/>
          <a:p>
            <a:r>
              <a:rPr lang="fr-FR" b="1" dirty="0"/>
              <a:t>Introduction</a:t>
            </a:r>
          </a:p>
        </p:txBody>
      </p:sp>
      <p:sp>
        <p:nvSpPr>
          <p:cNvPr id="2" name="Прямоугольник 1"/>
          <p:cNvSpPr/>
          <p:nvPr/>
        </p:nvSpPr>
        <p:spPr>
          <a:xfrm>
            <a:off x="457200" y="1283732"/>
            <a:ext cx="8305800" cy="188288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lnSpc>
                <a:spcPct val="115000"/>
              </a:lnSpc>
              <a:spcAft>
                <a:spcPts val="0"/>
              </a:spcAft>
            </a:pPr>
            <a:r>
              <a:rPr lang="en-US" sz="1400" kern="100" dirty="0">
                <a:ea typeface="Calibri" panose="020F0502020204030204" pitchFamily="34" charset="0"/>
                <a:cs typeface="Times New Roman" panose="02020603050405020304" pitchFamily="18" charset="0"/>
              </a:rPr>
              <a:t>Viral diseases are one of the most important medical and social problems of the 21st</a:t>
            </a:r>
            <a:r>
              <a:rPr lang="uk-UA" sz="1400" kern="100" dirty="0">
                <a:ea typeface="Calibri" panose="020F0502020204030204" pitchFamily="34" charset="0"/>
                <a:cs typeface="Times New Roman" panose="02020603050405020304" pitchFamily="18" charset="0"/>
              </a:rPr>
              <a:t> </a:t>
            </a:r>
            <a:r>
              <a:rPr lang="en-US" sz="1400" kern="100" dirty="0">
                <a:ea typeface="Calibri" panose="020F0502020204030204" pitchFamily="34" charset="0"/>
                <a:cs typeface="Times New Roman" panose="02020603050405020304" pitchFamily="18" charset="0"/>
              </a:rPr>
              <a:t>century and occupy</a:t>
            </a:r>
            <a:r>
              <a:rPr lang="uk-UA" sz="1400" kern="100" dirty="0">
                <a:ea typeface="Calibri" panose="020F0502020204030204" pitchFamily="34" charset="0"/>
                <a:cs typeface="Times New Roman" panose="02020603050405020304" pitchFamily="18" charset="0"/>
              </a:rPr>
              <a:t> </a:t>
            </a:r>
            <a:r>
              <a:rPr lang="en-US" sz="1400" kern="100" dirty="0">
                <a:ea typeface="Calibri" panose="020F0502020204030204" pitchFamily="34" charset="0"/>
                <a:cs typeface="Times New Roman" panose="02020603050405020304" pitchFamily="18" charset="0"/>
              </a:rPr>
              <a:t>the first place among the causes of morbidity</a:t>
            </a:r>
            <a:r>
              <a:rPr lang="uk-UA" sz="1400" kern="100" dirty="0">
                <a:ea typeface="Calibri" panose="020F0502020204030204" pitchFamily="34" charset="0"/>
                <a:cs typeface="Times New Roman" panose="02020603050405020304" pitchFamily="18" charset="0"/>
              </a:rPr>
              <a:t> </a:t>
            </a:r>
            <a:r>
              <a:rPr lang="en-US" sz="1400" kern="100" dirty="0">
                <a:ea typeface="Calibri" panose="020F0502020204030204" pitchFamily="34" charset="0"/>
                <a:cs typeface="Times New Roman" panose="02020603050405020304" pitchFamily="18" charset="0"/>
              </a:rPr>
              <a:t>in the </a:t>
            </a:r>
            <a:r>
              <a:rPr lang="en-US" sz="1400" kern="100" dirty="0" smtClean="0">
                <a:ea typeface="Calibri" panose="020F0502020204030204" pitchFamily="34" charset="0"/>
                <a:cs typeface="Times New Roman" panose="02020603050405020304" pitchFamily="18" charset="0"/>
              </a:rPr>
              <a:t>world (</a:t>
            </a:r>
            <a:r>
              <a:rPr lang="en-US" sz="1400" dirty="0" smtClean="0"/>
              <a:t>Adamson C., 2021)</a:t>
            </a:r>
            <a:r>
              <a:rPr lang="en-US" sz="1400" kern="100" dirty="0" smtClean="0">
                <a:ea typeface="Calibri" panose="020F0502020204030204" pitchFamily="34" charset="0"/>
                <a:cs typeface="Times New Roman" panose="02020603050405020304" pitchFamily="18" charset="0"/>
              </a:rPr>
              <a:t>. </a:t>
            </a:r>
            <a:r>
              <a:rPr lang="en-US" sz="1400" dirty="0">
                <a:ea typeface="Times New Roman" panose="02020603050405020304" pitchFamily="18" charset="0"/>
              </a:rPr>
              <a:t>Treatment of patients with virus infection is not an easy task. The reasons for this are the complex strategy of parasitism, the opportunistic properties</a:t>
            </a:r>
            <a:r>
              <a:rPr lang="uk-UA" sz="1400" dirty="0">
                <a:ea typeface="Times New Roman" panose="02020603050405020304" pitchFamily="18" charset="0"/>
              </a:rPr>
              <a:t> </a:t>
            </a:r>
            <a:r>
              <a:rPr lang="en-US" sz="1400" dirty="0">
                <a:ea typeface="Times New Roman" panose="02020603050405020304" pitchFamily="18" charset="0"/>
              </a:rPr>
              <a:t>of pathogens, the multiple organ lesions, the presence of numerous complications, and the multifactorial nature of some </a:t>
            </a:r>
            <a:r>
              <a:rPr lang="en-US" sz="1400" dirty="0" smtClean="0">
                <a:ea typeface="Times New Roman" panose="02020603050405020304" pitchFamily="18" charset="0"/>
              </a:rPr>
              <a:t>lesions (</a:t>
            </a:r>
            <a:r>
              <a:rPr lang="en-US" sz="1400" dirty="0"/>
              <a:t>De </a:t>
            </a:r>
            <a:r>
              <a:rPr lang="en-US" sz="1400" dirty="0" err="1"/>
              <a:t>Clercq</a:t>
            </a:r>
            <a:r>
              <a:rPr lang="en-US" sz="1400" dirty="0"/>
              <a:t> </a:t>
            </a:r>
            <a:r>
              <a:rPr lang="en-US" sz="1400" dirty="0" smtClean="0"/>
              <a:t>E., 2016)</a:t>
            </a:r>
            <a:r>
              <a:rPr lang="uk-UA" sz="1400" dirty="0" smtClean="0">
                <a:ea typeface="Times New Roman" panose="02020603050405020304" pitchFamily="18" charset="0"/>
              </a:rPr>
              <a:t>.</a:t>
            </a:r>
            <a:r>
              <a:rPr lang="en-US" sz="1400" dirty="0" smtClean="0">
                <a:ea typeface="Times New Roman" panose="02020603050405020304" pitchFamily="18" charset="0"/>
              </a:rPr>
              <a:t> </a:t>
            </a:r>
            <a:r>
              <a:rPr lang="en-US" sz="1400" dirty="0">
                <a:ea typeface="Times New Roman" panose="02020603050405020304" pitchFamily="18" charset="0"/>
              </a:rPr>
              <a:t>Antiviral compounds with broad-spectrum activity against different virus genotypes or subtypes are still very necessary, because the effectiveness of most antiviral drugs is limited to only certain viral </a:t>
            </a:r>
            <a:r>
              <a:rPr lang="en-US" sz="1400" dirty="0" smtClean="0">
                <a:ea typeface="Times New Roman" panose="02020603050405020304" pitchFamily="18" charset="0"/>
              </a:rPr>
              <a:t>strains (</a:t>
            </a:r>
            <a:r>
              <a:rPr lang="en-US" sz="1400" dirty="0"/>
              <a:t>Zhang D.-J., </a:t>
            </a:r>
            <a:r>
              <a:rPr lang="en-US" sz="1400" dirty="0" smtClean="0"/>
              <a:t>2014)</a:t>
            </a:r>
            <a:r>
              <a:rPr lang="en-US" sz="1400" dirty="0" smtClean="0">
                <a:ea typeface="Times New Roman" panose="02020603050405020304" pitchFamily="18" charset="0"/>
              </a:rPr>
              <a:t>.</a:t>
            </a:r>
            <a:endParaRPr lang="en-US" sz="1400" dirty="0">
              <a:ea typeface="Times New Roman" panose="02020603050405020304" pitchFamily="18" charset="0"/>
            </a:endParaRPr>
          </a:p>
        </p:txBody>
      </p:sp>
      <p:sp>
        <p:nvSpPr>
          <p:cNvPr id="3" name="Прямоугольник 2"/>
          <p:cNvSpPr/>
          <p:nvPr/>
        </p:nvSpPr>
        <p:spPr>
          <a:xfrm>
            <a:off x="304800" y="3571220"/>
            <a:ext cx="8610600"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buFontTx/>
              <a:buChar char="-"/>
            </a:pPr>
            <a:r>
              <a:rPr lang="en-US" sz="1400" dirty="0"/>
              <a:t>potent antiviral drugs that counteract the highly variable nature of virus genomes are still required, because emerging drug resistance mutations remain a major cause of treatment failure </a:t>
            </a:r>
          </a:p>
          <a:p>
            <a:pPr marL="285750" indent="-285750">
              <a:buFontTx/>
              <a:buChar char="-"/>
            </a:pPr>
            <a:r>
              <a:rPr lang="en-US" sz="1400" dirty="0"/>
              <a:t>it is difficult to eradicate viral reservoirs using antiviral agents, because DNA viruses and retroviruses can integrate their genomes into human genomes</a:t>
            </a:r>
          </a:p>
          <a:p>
            <a:pPr marL="285750" indent="-285750">
              <a:buFontTx/>
              <a:buChar char="-"/>
            </a:pPr>
            <a:r>
              <a:rPr lang="en-US" sz="1400" dirty="0"/>
              <a:t>it remains a challenge to rapidly develop antiviral drugs and vaccines against emerging infectious diseases, calling for a joint effort between scientific and industrial partners</a:t>
            </a:r>
          </a:p>
          <a:p>
            <a:pPr marL="285750" indent="-285750">
              <a:buFontTx/>
              <a:buChar char="-"/>
            </a:pPr>
            <a:r>
              <a:rPr lang="en-US" sz="1400" dirty="0"/>
              <a:t>it is a challenge to pursue effective, low-toxicity, and well-tolerated drugs that enhance patient compliance and drug administration </a:t>
            </a:r>
          </a:p>
          <a:p>
            <a:pPr marL="285750" indent="-285750">
              <a:buFontTx/>
              <a:buChar char="-"/>
            </a:pPr>
            <a:r>
              <a:rPr lang="en-US" sz="1400" dirty="0"/>
              <a:t>efficient antiviral treatments against viral coinfections </a:t>
            </a:r>
          </a:p>
          <a:p>
            <a:pPr marL="285750" indent="-285750">
              <a:buFontTx/>
              <a:buChar char="-"/>
            </a:pPr>
            <a:r>
              <a:rPr lang="en-US" sz="1400" dirty="0"/>
              <a:t>access to and delivery of costly new therapies are becoming increasingly problematic in resource-limited settings</a:t>
            </a:r>
          </a:p>
        </p:txBody>
      </p:sp>
      <p:sp>
        <p:nvSpPr>
          <p:cNvPr id="4" name="Прямоугольник 3"/>
          <p:cNvSpPr/>
          <p:nvPr/>
        </p:nvSpPr>
        <p:spPr>
          <a:xfrm>
            <a:off x="785011" y="3048000"/>
            <a:ext cx="72390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400" dirty="0"/>
              <a:t>Despite the rapid advancement of pharmaceutical and biotechnological approaches, the development of successful antiviral treatments remains a </a:t>
            </a:r>
            <a:r>
              <a:rPr lang="en-US" sz="1400" dirty="0" smtClean="0"/>
              <a:t>challenge </a:t>
            </a:r>
            <a:r>
              <a:rPr lang="en-US" sz="1400" dirty="0">
                <a:ea typeface="Times New Roman" panose="02020603050405020304" pitchFamily="18" charset="0"/>
              </a:rPr>
              <a:t>(</a:t>
            </a:r>
            <a:r>
              <a:rPr lang="en-US" sz="1400" dirty="0"/>
              <a:t>De </a:t>
            </a:r>
            <a:r>
              <a:rPr lang="en-US" sz="1400" dirty="0" err="1"/>
              <a:t>Clercq</a:t>
            </a:r>
            <a:r>
              <a:rPr lang="en-US" sz="1400" dirty="0"/>
              <a:t> E., 2016)</a:t>
            </a:r>
            <a:r>
              <a:rPr lang="uk-UA" sz="1400" dirty="0" smtClean="0"/>
              <a:t>, </a:t>
            </a:r>
            <a:r>
              <a:rPr lang="en-US" sz="1400" dirty="0"/>
              <a:t>since:</a:t>
            </a:r>
          </a:p>
        </p:txBody>
      </p:sp>
    </p:spTree>
    <p:extLst>
      <p:ext uri="{BB962C8B-B14F-4D97-AF65-F5344CB8AC3E}">
        <p14:creationId xmlns:p14="http://schemas.microsoft.com/office/powerpoint/2010/main" val="14585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5</a:t>
            </a:fld>
            <a:endParaRPr lang="fr-FR"/>
          </a:p>
        </p:txBody>
      </p:sp>
      <p:sp>
        <p:nvSpPr>
          <p:cNvPr id="3" name="TextBox 2">
            <a:extLst>
              <a:ext uri="{FF2B5EF4-FFF2-40B4-BE49-F238E27FC236}">
                <a16:creationId xmlns:a16="http://schemas.microsoft.com/office/drawing/2014/main" id="{DD04F326-65EB-4336-8C2B-B7016DD553EB}"/>
              </a:ext>
            </a:extLst>
          </p:cNvPr>
          <p:cNvSpPr txBox="1"/>
          <p:nvPr/>
        </p:nvSpPr>
        <p:spPr>
          <a:xfrm>
            <a:off x="5029200" y="849868"/>
            <a:ext cx="2476500" cy="369332"/>
          </a:xfrm>
          <a:prstGeom prst="rect">
            <a:avLst/>
          </a:prstGeom>
          <a:noFill/>
        </p:spPr>
        <p:txBody>
          <a:bodyPr wrap="square" rtlCol="0">
            <a:spAutoFit/>
          </a:bodyPr>
          <a:lstStyle/>
          <a:p>
            <a:r>
              <a:rPr lang="fr-FR" b="1" dirty="0"/>
              <a:t>Introduction</a:t>
            </a:r>
          </a:p>
        </p:txBody>
      </p:sp>
      <p:sp>
        <p:nvSpPr>
          <p:cNvPr id="5" name="Прямоугольник 4"/>
          <p:cNvSpPr/>
          <p:nvPr/>
        </p:nvSpPr>
        <p:spPr>
          <a:xfrm>
            <a:off x="326679" y="1364248"/>
            <a:ext cx="4321521"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1400" b="1" dirty="0"/>
              <a:t>Low molecular weight heterocycles </a:t>
            </a:r>
            <a:r>
              <a:rPr lang="en-US" sz="1400" dirty="0"/>
              <a:t>are among the most common objects of modern bioorganic and medical chemistry</a:t>
            </a:r>
            <a:r>
              <a:rPr lang="uk-UA" sz="1400" dirty="0"/>
              <a:t>, </a:t>
            </a:r>
            <a:r>
              <a:rPr lang="en-US" sz="1400" dirty="0"/>
              <a:t>and</a:t>
            </a:r>
            <a:r>
              <a:rPr lang="uk-UA" sz="1400" dirty="0"/>
              <a:t> </a:t>
            </a:r>
            <a:r>
              <a:rPr lang="en-US" sz="1400" dirty="0"/>
              <a:t>are widely used in antiviral </a:t>
            </a:r>
            <a:r>
              <a:rPr lang="en-US" sz="1400" dirty="0" smtClean="0"/>
              <a:t>therapy. </a:t>
            </a:r>
          </a:p>
          <a:p>
            <a:pPr algn="just"/>
            <a:r>
              <a:rPr lang="en-US" sz="1400" dirty="0" smtClean="0"/>
              <a:t>(</a:t>
            </a:r>
            <a:r>
              <a:rPr lang="en-US" sz="1400" dirty="0"/>
              <a:t>De A</a:t>
            </a:r>
            <a:r>
              <a:rPr lang="en-US" sz="1400" dirty="0" smtClean="0"/>
              <a:t>., 2021; </a:t>
            </a:r>
            <a:r>
              <a:rPr lang="en-US" sz="1400" dirty="0"/>
              <a:t>Tran T.N., </a:t>
            </a:r>
            <a:r>
              <a:rPr lang="en-US" sz="1400" dirty="0" smtClean="0"/>
              <a:t>2022)</a:t>
            </a:r>
            <a:r>
              <a:rPr lang="en-US" sz="1400" dirty="0" smtClean="0"/>
              <a:t> </a:t>
            </a:r>
            <a:endParaRPr lang="en-US" sz="1400" dirty="0"/>
          </a:p>
        </p:txBody>
      </p:sp>
      <p:sp>
        <p:nvSpPr>
          <p:cNvPr id="6" name="Овал 5"/>
          <p:cNvSpPr/>
          <p:nvPr/>
        </p:nvSpPr>
        <p:spPr>
          <a:xfrm>
            <a:off x="4696132" y="1752600"/>
            <a:ext cx="4207219" cy="141711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00" dirty="0"/>
              <a:t>Any pharmacophore element necessary for the interaction of the pharmacophore with the active sites of target molecules can be introduced into their structure</a:t>
            </a:r>
          </a:p>
        </p:txBody>
      </p:sp>
      <p:cxnSp>
        <p:nvCxnSpPr>
          <p:cNvPr id="8" name="Прямая со стрелкой 7"/>
          <p:cNvCxnSpPr/>
          <p:nvPr/>
        </p:nvCxnSpPr>
        <p:spPr>
          <a:xfrm>
            <a:off x="2590800" y="2362200"/>
            <a:ext cx="0" cy="3048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Прямая со стрелкой 9"/>
          <p:cNvCxnSpPr/>
          <p:nvPr/>
        </p:nvCxnSpPr>
        <p:spPr>
          <a:xfrm>
            <a:off x="4686300" y="1676400"/>
            <a:ext cx="723900" cy="762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Овал 11"/>
          <p:cNvSpPr/>
          <p:nvPr/>
        </p:nvSpPr>
        <p:spPr>
          <a:xfrm>
            <a:off x="326679" y="2854654"/>
            <a:ext cx="5181596" cy="169691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00" dirty="0"/>
              <a:t>Heterocycles-target interactions are determined by a number of non-covalent interactions, including hydrogen bonding, van der Waals forces, and π effects. Bonds between lone pairs of amino acid residues and the heterocyclic ring play a significant role in molecular binding to the target.</a:t>
            </a:r>
            <a:endParaRPr lang="uk-UA" sz="1300" dirty="0"/>
          </a:p>
        </p:txBody>
      </p:sp>
      <p:sp>
        <p:nvSpPr>
          <p:cNvPr id="15" name="TextBox 14">
            <a:extLst>
              <a:ext uri="{FF2B5EF4-FFF2-40B4-BE49-F238E27FC236}">
                <a16:creationId xmlns:a16="http://schemas.microsoft.com/office/drawing/2014/main" id="{8C1E7A33-72A0-0B22-D709-ABDDFEF7D777}"/>
              </a:ext>
            </a:extLst>
          </p:cNvPr>
          <p:cNvSpPr txBox="1"/>
          <p:nvPr/>
        </p:nvSpPr>
        <p:spPr>
          <a:xfrm>
            <a:off x="876300" y="4939238"/>
            <a:ext cx="7543800" cy="830997"/>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1600" dirty="0">
                <a:effectLst/>
                <a:ea typeface="Calibri" panose="020F0502020204030204" pitchFamily="34" charset="0"/>
              </a:rPr>
              <a:t>The </a:t>
            </a:r>
            <a:r>
              <a:rPr lang="en-US" sz="1600" b="1" dirty="0">
                <a:effectLst/>
                <a:ea typeface="Calibri" panose="020F0502020204030204" pitchFamily="34" charset="0"/>
              </a:rPr>
              <a:t>aim</a:t>
            </a:r>
            <a:r>
              <a:rPr lang="en-US" sz="1600" dirty="0">
                <a:effectLst/>
                <a:ea typeface="Calibri" panose="020F0502020204030204" pitchFamily="34" charset="0"/>
              </a:rPr>
              <a:t> </a:t>
            </a:r>
            <a:r>
              <a:rPr lang="en-US" sz="1600" dirty="0"/>
              <a:t>of this study was to investigate the antiviral properties of newly synthesized fluorine-, chlorine-, and bromine-containing low molecular weight heterocyclic compounds </a:t>
            </a:r>
            <a:r>
              <a:rPr lang="en-US" sz="1600" dirty="0">
                <a:effectLst/>
                <a:ea typeface="Calibri" panose="020F0502020204030204" pitchFamily="34" charset="0"/>
              </a:rPr>
              <a:t>against different type of viruses. </a:t>
            </a:r>
            <a:endParaRPr lang="uk-UA" sz="1600" dirty="0"/>
          </a:p>
        </p:txBody>
      </p:sp>
    </p:spTree>
    <p:extLst>
      <p:ext uri="{BB962C8B-B14F-4D97-AF65-F5344CB8AC3E}">
        <p14:creationId xmlns:p14="http://schemas.microsoft.com/office/powerpoint/2010/main" val="2231292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6</a:t>
            </a:fld>
            <a:endParaRPr lang="fr-FR"/>
          </a:p>
        </p:txBody>
      </p:sp>
      <p:sp>
        <p:nvSpPr>
          <p:cNvPr id="3" name="Прямоугольник 2"/>
          <p:cNvSpPr/>
          <p:nvPr/>
        </p:nvSpPr>
        <p:spPr>
          <a:xfrm>
            <a:off x="333322" y="4663579"/>
            <a:ext cx="8429678" cy="169277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b="1" i="1" dirty="0">
                <a:solidFill>
                  <a:srgbClr val="002060"/>
                </a:solidFill>
                <a:ea typeface="Calibri" panose="020F0502020204030204" pitchFamily="34" charset="0"/>
                <a:cs typeface="Times New Roman" panose="02020603050405020304" pitchFamily="18" charset="0"/>
              </a:rPr>
              <a:t>Methods:</a:t>
            </a:r>
            <a:endParaRPr lang="uk-UA" sz="1600" i="1" dirty="0">
              <a:solidFill>
                <a:srgbClr val="002060"/>
              </a:solidFill>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uk-UA" sz="1600" dirty="0" err="1">
                <a:ea typeface="Calibri" panose="020F0502020204030204" pitchFamily="34" charset="0"/>
              </a:rPr>
              <a:t>Cytotoxicity</a:t>
            </a:r>
            <a:r>
              <a:rPr lang="uk-UA" sz="1600" dirty="0">
                <a:ea typeface="Calibri" panose="020F0502020204030204" pitchFamily="34" charset="0"/>
              </a:rPr>
              <a:t> </a:t>
            </a:r>
            <a:r>
              <a:rPr lang="uk-UA" sz="1600" dirty="0" err="1">
                <a:ea typeface="Calibri" panose="020F0502020204030204" pitchFamily="34" charset="0"/>
              </a:rPr>
              <a:t>of</a:t>
            </a:r>
            <a:r>
              <a:rPr lang="uk-UA" sz="1600" dirty="0">
                <a:ea typeface="Calibri" panose="020F0502020204030204" pitchFamily="34" charset="0"/>
              </a:rPr>
              <a:t> </a:t>
            </a:r>
            <a:r>
              <a:rPr lang="en-US" sz="1600" dirty="0">
                <a:solidFill>
                  <a:srgbClr val="000000"/>
                </a:solidFill>
                <a:ea typeface="Calibri" panose="020F0502020204030204" pitchFamily="34" charset="0"/>
              </a:rPr>
              <a:t>compounds</a:t>
            </a:r>
            <a:r>
              <a:rPr lang="uk-UA" sz="1600" dirty="0">
                <a:ea typeface="Calibri" panose="020F0502020204030204" pitchFamily="34" charset="0"/>
              </a:rPr>
              <a:t> </a:t>
            </a:r>
            <a:r>
              <a:rPr lang="uk-UA" sz="1600" dirty="0" err="1">
                <a:ea typeface="Calibri" panose="020F0502020204030204" pitchFamily="34" charset="0"/>
              </a:rPr>
              <a:t>was</a:t>
            </a:r>
            <a:r>
              <a:rPr lang="uk-UA" sz="1600" dirty="0">
                <a:ea typeface="Calibri" panose="020F0502020204030204" pitchFamily="34" charset="0"/>
              </a:rPr>
              <a:t> </a:t>
            </a:r>
            <a:r>
              <a:rPr lang="uk-UA" sz="1600" dirty="0" err="1">
                <a:ea typeface="Calibri" panose="020F0502020204030204" pitchFamily="34" charset="0"/>
              </a:rPr>
              <a:t>determined</a:t>
            </a:r>
            <a:r>
              <a:rPr lang="uk-UA" sz="1600" dirty="0">
                <a:ea typeface="Calibri" panose="020F0502020204030204" pitchFamily="34" charset="0"/>
              </a:rPr>
              <a:t> </a:t>
            </a:r>
            <a:r>
              <a:rPr lang="uk-UA" sz="1600" dirty="0" err="1">
                <a:ea typeface="Calibri" panose="020F0502020204030204" pitchFamily="34" charset="0"/>
              </a:rPr>
              <a:t>using</a:t>
            </a:r>
            <a:r>
              <a:rPr lang="uk-UA" sz="1600" dirty="0">
                <a:ea typeface="Calibri" panose="020F0502020204030204" pitchFamily="34" charset="0"/>
              </a:rPr>
              <a:t> a </a:t>
            </a:r>
            <a:r>
              <a:rPr lang="uk-UA" sz="1600" dirty="0" err="1">
                <a:ea typeface="Calibri" panose="020F0502020204030204" pitchFamily="34" charset="0"/>
              </a:rPr>
              <a:t>tetrazolium-based</a:t>
            </a:r>
            <a:r>
              <a:rPr lang="uk-UA" sz="1600" dirty="0">
                <a:ea typeface="Calibri" panose="020F0502020204030204" pitchFamily="34" charset="0"/>
              </a:rPr>
              <a:t> </a:t>
            </a:r>
            <a:r>
              <a:rPr lang="uk-UA" sz="1600" dirty="0" err="1">
                <a:ea typeface="Calibri" panose="020F0502020204030204" pitchFamily="34" charset="0"/>
              </a:rPr>
              <a:t>colorimetric</a:t>
            </a:r>
            <a:r>
              <a:rPr lang="uk-UA" sz="1600" dirty="0">
                <a:ea typeface="Calibri" panose="020F0502020204030204" pitchFamily="34" charset="0"/>
              </a:rPr>
              <a:t> </a:t>
            </a:r>
            <a:r>
              <a:rPr lang="uk-UA" sz="1600" dirty="0" err="1">
                <a:ea typeface="Calibri" panose="020F0502020204030204" pitchFamily="34" charset="0"/>
              </a:rPr>
              <a:t>assay</a:t>
            </a:r>
            <a:r>
              <a:rPr lang="en-US" sz="1600" dirty="0">
                <a:ea typeface="Calibri" panose="020F0502020204030204" pitchFamily="34" charset="0"/>
              </a:rPr>
              <a:t>.</a:t>
            </a:r>
          </a:p>
          <a:p>
            <a:pPr marL="285750" indent="-285750" algn="just">
              <a:lnSpc>
                <a:spcPct val="150000"/>
              </a:lnSpc>
              <a:buFont typeface="Arial" panose="020B0604020202020204" pitchFamily="34" charset="0"/>
              <a:buChar char="•"/>
            </a:pPr>
            <a:r>
              <a:rPr lang="en-US" sz="1600" dirty="0">
                <a:ea typeface="Calibri" panose="020F0502020204030204" pitchFamily="34" charset="0"/>
              </a:rPr>
              <a:t>Antiviral efficacy of </a:t>
            </a:r>
            <a:r>
              <a:rPr lang="en-US" sz="1600" dirty="0">
                <a:solidFill>
                  <a:srgbClr val="000000"/>
                </a:solidFill>
                <a:ea typeface="Calibri" panose="020F0502020204030204" pitchFamily="34" charset="0"/>
              </a:rPr>
              <a:t>compounds </a:t>
            </a:r>
            <a:r>
              <a:rPr lang="en-US" sz="1600" dirty="0">
                <a:ea typeface="Calibri" panose="020F0502020204030204" pitchFamily="34" charset="0"/>
              </a:rPr>
              <a:t>against IAV and </a:t>
            </a:r>
            <a:r>
              <a:rPr lang="en-US" sz="1600" dirty="0"/>
              <a:t>HAdV-2 </a:t>
            </a:r>
            <a:r>
              <a:rPr lang="en-US" sz="1600" dirty="0">
                <a:ea typeface="Calibri" panose="020F0502020204030204" pitchFamily="34" charset="0"/>
              </a:rPr>
              <a:t>was estimated by </a:t>
            </a:r>
            <a:r>
              <a:rPr lang="en-US" sz="1600" dirty="0"/>
              <a:t>inhibition of the development of viruses cytopathic effect on cells and </a:t>
            </a:r>
            <a:r>
              <a:rPr lang="en-US" sz="1600" dirty="0">
                <a:ea typeface="Calibri" panose="020F0502020204030204" pitchFamily="34" charset="0"/>
              </a:rPr>
              <a:t>the reduction of virus infectivity.</a:t>
            </a:r>
          </a:p>
          <a:p>
            <a:endParaRPr lang="en-US" sz="1600" dirty="0"/>
          </a:p>
        </p:txBody>
      </p:sp>
      <p:sp>
        <p:nvSpPr>
          <p:cNvPr id="4" name="Прямоугольник 3"/>
          <p:cNvSpPr/>
          <p:nvPr/>
        </p:nvSpPr>
        <p:spPr>
          <a:xfrm>
            <a:off x="152400" y="2431845"/>
            <a:ext cx="38862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sz="1600" b="1" i="1" dirty="0">
                <a:solidFill>
                  <a:srgbClr val="002060"/>
                </a:solidFill>
              </a:rPr>
              <a:t>Cell cultures:</a:t>
            </a:r>
            <a:endParaRPr lang="uk-UA" sz="1600" b="1" i="1" dirty="0">
              <a:solidFill>
                <a:srgbClr val="002060"/>
              </a:solidFill>
            </a:endParaRPr>
          </a:p>
          <a:p>
            <a:pPr marL="285750" indent="-285750">
              <a:lnSpc>
                <a:spcPct val="150000"/>
              </a:lnSpc>
              <a:buFont typeface="Arial" panose="020B0604020202020204" pitchFamily="34" charset="0"/>
              <a:buChar char="•"/>
            </a:pPr>
            <a:r>
              <a:rPr lang="en-US" sz="1600" dirty="0">
                <a:ea typeface="Calibri" panose="020F0502020204030204" pitchFamily="34" charset="0"/>
                <a:cs typeface="Times New Roman" panose="02020603050405020304" pitchFamily="18" charset="0"/>
              </a:rPr>
              <a:t>Vero </a:t>
            </a:r>
            <a:r>
              <a:rPr lang="uk-UA" sz="1600" dirty="0" err="1">
                <a:ea typeface="Calibri" panose="020F0502020204030204" pitchFamily="34" charset="0"/>
                <a:cs typeface="Times New Roman" panose="02020603050405020304" pitchFamily="18" charset="0"/>
              </a:rPr>
              <a:t>cells</a:t>
            </a:r>
            <a:r>
              <a:rPr lang="uk-UA" sz="1600" dirty="0">
                <a:ea typeface="Calibri" panose="020F0502020204030204" pitchFamily="34" charset="0"/>
                <a:cs typeface="Times New Roman" panose="02020603050405020304" pitchFamily="18" charset="0"/>
              </a:rPr>
              <a:t> (</a:t>
            </a:r>
            <a:r>
              <a:rPr lang="en-US" sz="1600" dirty="0" err="1">
                <a:ea typeface="Calibri" panose="020F0502020204030204" pitchFamily="34" charset="0"/>
                <a:cs typeface="Times New Roman" panose="02020603050405020304" pitchFamily="18" charset="0"/>
              </a:rPr>
              <a:t>african</a:t>
            </a:r>
            <a:r>
              <a:rPr lang="en-US" sz="1600" dirty="0">
                <a:ea typeface="Calibri" panose="020F0502020204030204" pitchFamily="34" charset="0"/>
                <a:cs typeface="Times New Roman" panose="02020603050405020304" pitchFamily="18" charset="0"/>
              </a:rPr>
              <a:t> green monkey kidneys</a:t>
            </a:r>
            <a:r>
              <a:rPr lang="uk-UA" sz="1600" dirty="0">
                <a:ea typeface="Calibri" panose="020F0502020204030204" pitchFamily="34" charset="0"/>
                <a:cs typeface="Times New Roman" panose="02020603050405020304" pitchFamily="18" charset="0"/>
              </a:rPr>
              <a:t>)</a:t>
            </a:r>
            <a:endParaRPr lang="en-US" sz="1600" dirty="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en-US" sz="1600" dirty="0">
                <a:ea typeface="Calibri" panose="020F0502020204030204" pitchFamily="34" charset="0"/>
                <a:cs typeface="Times New Roman" panose="02020603050405020304" pitchFamily="18" charset="0"/>
              </a:rPr>
              <a:t>MDCK </a:t>
            </a:r>
            <a:r>
              <a:rPr lang="uk-UA" sz="1600" dirty="0" err="1">
                <a:ea typeface="Calibri" panose="020F0502020204030204" pitchFamily="34" charset="0"/>
                <a:cs typeface="Times New Roman" panose="02020603050405020304" pitchFamily="18" charset="0"/>
              </a:rPr>
              <a:t>cells</a:t>
            </a:r>
            <a:r>
              <a:rPr lang="en-US" sz="1600" dirty="0">
                <a:ea typeface="Calibri" panose="020F0502020204030204" pitchFamily="34" charset="0"/>
                <a:cs typeface="Times New Roman" panose="02020603050405020304" pitchFamily="18" charset="0"/>
              </a:rPr>
              <a:t> (dog kidneys)</a:t>
            </a:r>
          </a:p>
        </p:txBody>
      </p:sp>
      <p:sp>
        <p:nvSpPr>
          <p:cNvPr id="5" name="Прямоугольник 4"/>
          <p:cNvSpPr/>
          <p:nvPr/>
        </p:nvSpPr>
        <p:spPr>
          <a:xfrm>
            <a:off x="4257231" y="3067799"/>
            <a:ext cx="4810569" cy="14465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b="1" i="1" dirty="0">
                <a:solidFill>
                  <a:srgbClr val="002060"/>
                </a:solidFill>
              </a:rPr>
              <a:t>Viruses:</a:t>
            </a:r>
            <a:endParaRPr lang="en-US" sz="1600" dirty="0">
              <a:ea typeface="Calibri" panose="020F0502020204030204" pitchFamily="34" charset="0"/>
            </a:endParaRPr>
          </a:p>
          <a:p>
            <a:pPr marL="285750" indent="-285750">
              <a:lnSpc>
                <a:spcPct val="150000"/>
              </a:lnSpc>
              <a:buFont typeface="Arial" panose="020B0604020202020204" pitchFamily="34" charset="0"/>
              <a:buChar char="•"/>
            </a:pPr>
            <a:r>
              <a:rPr lang="en-US" sz="1600" dirty="0"/>
              <a:t>Influenza virus type A (IAV), H1N1, strain A/FM/1/47</a:t>
            </a:r>
          </a:p>
          <a:p>
            <a:pPr marL="285750" indent="-285750">
              <a:lnSpc>
                <a:spcPct val="150000"/>
              </a:lnSpc>
              <a:buFont typeface="Arial" panose="020B0604020202020204" pitchFamily="34" charset="0"/>
              <a:buChar char="•"/>
            </a:pPr>
            <a:r>
              <a:rPr lang="en-US" sz="1600" dirty="0"/>
              <a:t>Human adenovirus type 2 (HAdV-2)</a:t>
            </a:r>
            <a:endParaRPr lang="uk-UA" sz="1600" dirty="0"/>
          </a:p>
          <a:p>
            <a:pPr marL="285750" indent="-285750">
              <a:lnSpc>
                <a:spcPct val="150000"/>
              </a:lnSpc>
              <a:buFont typeface="Arial" panose="020B0604020202020204" pitchFamily="34" charset="0"/>
              <a:buChar char="•"/>
            </a:pPr>
            <a:r>
              <a:rPr lang="en-US" sz="1600" dirty="0">
                <a:latin typeface="Times New Roman" panose="02020603050405020304" pitchFamily="18" charset="0"/>
                <a:ea typeface="Calibri" panose="020F0502020204030204" pitchFamily="34" charset="0"/>
              </a:rPr>
              <a:t>Herpes simplex virus type 1 (HSV-1)</a:t>
            </a:r>
            <a:endParaRPr lang="uk-UA" sz="1600" dirty="0"/>
          </a:p>
        </p:txBody>
      </p:sp>
      <p:sp>
        <p:nvSpPr>
          <p:cNvPr id="6" name="Прямоугольник 5"/>
          <p:cNvSpPr/>
          <p:nvPr/>
        </p:nvSpPr>
        <p:spPr>
          <a:xfrm>
            <a:off x="4486222" y="917578"/>
            <a:ext cx="2447978" cy="400110"/>
          </a:xfrm>
          <a:prstGeom prst="rect">
            <a:avLst/>
          </a:prstGeom>
        </p:spPr>
        <p:txBody>
          <a:bodyPr wrap="none">
            <a:spAutoFit/>
          </a:bodyPr>
          <a:lstStyle/>
          <a:p>
            <a:r>
              <a:rPr lang="en-US" sz="2000" b="1" dirty="0"/>
              <a:t>Objects and methods</a:t>
            </a:r>
          </a:p>
        </p:txBody>
      </p:sp>
      <p:sp>
        <p:nvSpPr>
          <p:cNvPr id="7" name="TextBox 6"/>
          <p:cNvSpPr txBox="1"/>
          <p:nvPr/>
        </p:nvSpPr>
        <p:spPr>
          <a:xfrm>
            <a:off x="2397339" y="1396908"/>
            <a:ext cx="4958922"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nSpc>
                <a:spcPct val="150000"/>
              </a:lnSpc>
            </a:pPr>
            <a:r>
              <a:rPr lang="en-US" sz="1600" b="1" i="1" dirty="0">
                <a:solidFill>
                  <a:srgbClr val="002060"/>
                </a:solidFill>
              </a:rPr>
              <a:t>Compounds:</a:t>
            </a:r>
          </a:p>
          <a:p>
            <a:pPr>
              <a:lnSpc>
                <a:spcPct val="150000"/>
              </a:lnSpc>
            </a:pPr>
            <a:r>
              <a:rPr lang="en-US" sz="1600" dirty="0"/>
              <a:t>Fluorine-, chlorine-, and bromine-containing heterocycles</a:t>
            </a:r>
          </a:p>
        </p:txBody>
      </p:sp>
    </p:spTree>
    <p:extLst>
      <p:ext uri="{BB962C8B-B14F-4D97-AF65-F5344CB8AC3E}">
        <p14:creationId xmlns:p14="http://schemas.microsoft.com/office/powerpoint/2010/main" val="400627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7</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5235543" y="661950"/>
            <a:ext cx="3397313" cy="400110"/>
          </a:xfrm>
          <a:prstGeom prst="rect">
            <a:avLst/>
          </a:prstGeom>
          <a:noFill/>
        </p:spPr>
        <p:txBody>
          <a:bodyPr wrap="square" rtlCol="0">
            <a:spAutoFit/>
          </a:bodyPr>
          <a:lstStyle/>
          <a:p>
            <a:r>
              <a:rPr lang="fr-FR" sz="2000" b="1" dirty="0" err="1"/>
              <a:t>Results</a:t>
            </a:r>
            <a:r>
              <a:rPr lang="fr-FR" sz="2000" b="1" dirty="0"/>
              <a:t> and discussion</a:t>
            </a:r>
          </a:p>
        </p:txBody>
      </p:sp>
      <p:sp>
        <p:nvSpPr>
          <p:cNvPr id="3" name="Прямоугольник 2"/>
          <p:cNvSpPr/>
          <p:nvPr/>
        </p:nvSpPr>
        <p:spPr>
          <a:xfrm>
            <a:off x="2381659" y="1142998"/>
            <a:ext cx="1793311" cy="307777"/>
          </a:xfrm>
          <a:prstGeom prst="rect">
            <a:avLst/>
          </a:prstGeom>
        </p:spPr>
        <p:txBody>
          <a:bodyPr wrap="none">
            <a:spAutoFit/>
          </a:bodyPr>
          <a:lstStyle/>
          <a:p>
            <a:r>
              <a:rPr lang="en-US" sz="1400" b="1" dirty="0">
                <a:solidFill>
                  <a:schemeClr val="tx2">
                    <a:lumMod val="75000"/>
                  </a:schemeClr>
                </a:solidFill>
              </a:rPr>
              <a:t>Compounds structure</a:t>
            </a:r>
          </a:p>
        </p:txBody>
      </p:sp>
      <p:sp>
        <p:nvSpPr>
          <p:cNvPr id="5" name="Rectangle 2"/>
          <p:cNvSpPr>
            <a:spLocks noChangeArrowheads="1"/>
          </p:cNvSpPr>
          <p:nvPr/>
        </p:nvSpPr>
        <p:spPr bwMode="auto">
          <a:xfrm>
            <a:off x="518539" y="239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Объект 6"/>
          <p:cNvGraphicFramePr>
            <a:graphicFrameLocks noChangeAspect="1"/>
          </p:cNvGraphicFramePr>
          <p:nvPr>
            <p:extLst>
              <p:ext uri="{D42A27DB-BD31-4B8C-83A1-F6EECF244321}">
                <p14:modId xmlns:p14="http://schemas.microsoft.com/office/powerpoint/2010/main" val="575127633"/>
              </p:ext>
            </p:extLst>
          </p:nvPr>
        </p:nvGraphicFramePr>
        <p:xfrm>
          <a:off x="1643629" y="1469857"/>
          <a:ext cx="2324803" cy="1075107"/>
        </p:xfrm>
        <a:graphic>
          <a:graphicData uri="http://schemas.openxmlformats.org/presentationml/2006/ole">
            <mc:AlternateContent xmlns:mc="http://schemas.openxmlformats.org/markup-compatibility/2006">
              <mc:Choice xmlns:v="urn:schemas-microsoft-com:vml" Requires="v">
                <p:oleObj spid="_x0000_s1062" r:id="rId4" imgW="2663952" imgH="1234440" progId="ACD.ChemSketch.20">
                  <p:embed/>
                </p:oleObj>
              </mc:Choice>
              <mc:Fallback>
                <p:oleObj r:id="rId4" imgW="2663952" imgH="1234440" progId="ACD.ChemSketch.2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629" y="1469857"/>
                        <a:ext cx="2324803" cy="1075107"/>
                      </a:xfrm>
                      <a:prstGeom prst="rect">
                        <a:avLst/>
                      </a:prstGeom>
                      <a:noFill/>
                    </p:spPr>
                  </p:pic>
                </p:oleObj>
              </mc:Fallback>
            </mc:AlternateContent>
          </a:graphicData>
        </a:graphic>
      </p:graphicFrame>
      <p:sp>
        <p:nvSpPr>
          <p:cNvPr id="8" name="Прямоугольник 7"/>
          <p:cNvSpPr/>
          <p:nvPr/>
        </p:nvSpPr>
        <p:spPr>
          <a:xfrm>
            <a:off x="767626" y="1936002"/>
            <a:ext cx="543739" cy="322845"/>
          </a:xfrm>
          <a:prstGeom prst="rect">
            <a:avLst/>
          </a:prstGeom>
        </p:spPr>
        <p:txBody>
          <a:bodyPr wrap="none">
            <a:spAutoFit/>
          </a:bodyPr>
          <a:lstStyle/>
          <a:p>
            <a:pPr algn="ctr">
              <a:lnSpc>
                <a:spcPct val="107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1794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4"/>
          <p:cNvSpPr>
            <a:spLocks noChangeArrowheads="1"/>
          </p:cNvSpPr>
          <p:nvPr/>
        </p:nvSpPr>
        <p:spPr bwMode="auto">
          <a:xfrm>
            <a:off x="804275" y="2687801"/>
            <a:ext cx="80452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Объект 9"/>
          <p:cNvGraphicFramePr>
            <a:graphicFrameLocks noChangeAspect="1"/>
          </p:cNvGraphicFramePr>
          <p:nvPr>
            <p:extLst>
              <p:ext uri="{D42A27DB-BD31-4B8C-83A1-F6EECF244321}">
                <p14:modId xmlns:p14="http://schemas.microsoft.com/office/powerpoint/2010/main" val="3043620206"/>
              </p:ext>
            </p:extLst>
          </p:nvPr>
        </p:nvGraphicFramePr>
        <p:xfrm>
          <a:off x="5883530" y="1570554"/>
          <a:ext cx="2201783" cy="1017631"/>
        </p:xfrm>
        <a:graphic>
          <a:graphicData uri="http://schemas.openxmlformats.org/presentationml/2006/ole">
            <mc:AlternateContent xmlns:mc="http://schemas.openxmlformats.org/markup-compatibility/2006">
              <mc:Choice xmlns:v="urn:schemas-microsoft-com:vml" Requires="v">
                <p:oleObj spid="_x0000_s1063" r:id="rId6" imgW="2264664" imgH="1045464" progId="ACD.ChemSketch.20">
                  <p:embed/>
                </p:oleObj>
              </mc:Choice>
              <mc:Fallback>
                <p:oleObj r:id="rId6" imgW="2264664" imgH="1045464" progId="ACD.ChemSketch.20">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3530" y="1570554"/>
                        <a:ext cx="2201783" cy="1017631"/>
                      </a:xfrm>
                      <a:prstGeom prst="rect">
                        <a:avLst/>
                      </a:prstGeom>
                      <a:noFill/>
                    </p:spPr>
                  </p:pic>
                </p:oleObj>
              </mc:Fallback>
            </mc:AlternateContent>
          </a:graphicData>
        </a:graphic>
      </p:graphicFrame>
      <p:sp>
        <p:nvSpPr>
          <p:cNvPr id="11" name="Прямоугольник 10"/>
          <p:cNvSpPr/>
          <p:nvPr/>
        </p:nvSpPr>
        <p:spPr>
          <a:xfrm>
            <a:off x="5131715" y="1918758"/>
            <a:ext cx="543739" cy="311496"/>
          </a:xfrm>
          <a:prstGeom prst="rect">
            <a:avLst/>
          </a:prstGeom>
        </p:spPr>
        <p:txBody>
          <a:bodyPr wrap="none">
            <a:spAutoFit/>
          </a:bodyPr>
          <a:lstStyle/>
          <a:p>
            <a:pPr algn="ctr">
              <a:lnSpc>
                <a:spcPct val="107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1797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1388208" y="2977752"/>
            <a:ext cx="3028073" cy="307777"/>
          </a:xfrm>
          <a:prstGeom prst="rect">
            <a:avLst/>
          </a:prstGeom>
        </p:spPr>
        <p:txBody>
          <a:bodyPr wrap="none">
            <a:spAutoFit/>
          </a:bodyPr>
          <a:lstStyle/>
          <a:p>
            <a:r>
              <a:rPr lang="en-US" altLang="en-US" sz="1400" b="1" dirty="0">
                <a:solidFill>
                  <a:schemeClr val="tx2">
                    <a:lumMod val="75000"/>
                  </a:schemeClr>
                </a:solidFill>
                <a:cs typeface="Times New Roman" panose="02020603050405020304" pitchFamily="18" charset="0"/>
              </a:rPr>
              <a:t>Cell cytotoxic effect of the compounds</a:t>
            </a:r>
            <a:endParaRPr lang="en-US" sz="1400" dirty="0">
              <a:solidFill>
                <a:schemeClr val="tx2">
                  <a:lumMod val="75000"/>
                </a:schemeClr>
              </a:solidFill>
            </a:endParaRPr>
          </a:p>
        </p:txBody>
      </p:sp>
      <p:pic>
        <p:nvPicPr>
          <p:cNvPr id="14" name="Рисунок 13"/>
          <p:cNvPicPr>
            <a:picLocks noChangeAspect="1"/>
          </p:cNvPicPr>
          <p:nvPr/>
        </p:nvPicPr>
        <p:blipFill>
          <a:blip r:embed="rId8"/>
          <a:stretch>
            <a:fillRect/>
          </a:stretch>
        </p:blipFill>
        <p:spPr>
          <a:xfrm>
            <a:off x="516276" y="3423085"/>
            <a:ext cx="2530040" cy="2016892"/>
          </a:xfrm>
          <a:prstGeom prst="rect">
            <a:avLst/>
          </a:prstGeom>
        </p:spPr>
      </p:pic>
      <p:sp>
        <p:nvSpPr>
          <p:cNvPr id="15" name="TextBox 14"/>
          <p:cNvSpPr txBox="1"/>
          <p:nvPr/>
        </p:nvSpPr>
        <p:spPr>
          <a:xfrm>
            <a:off x="467576" y="2255829"/>
            <a:ext cx="1075936" cy="461665"/>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MW 343.1496</a:t>
            </a:r>
          </a:p>
          <a:p>
            <a:endParaRPr lang="en-US" sz="1200"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4769846" y="2246610"/>
            <a:ext cx="1075936" cy="289951"/>
          </a:xfrm>
          <a:prstGeom prst="rect">
            <a:avLst/>
          </a:prstGeom>
        </p:spPr>
        <p:txBody>
          <a:bodyPr wrap="none">
            <a:spAutoFit/>
          </a:bodyPr>
          <a:lstStyle/>
          <a:p>
            <a:pPr algn="ctr">
              <a:lnSpc>
                <a:spcPct val="107000"/>
              </a:lnSpc>
              <a:spcAft>
                <a:spcPts val="0"/>
              </a:spcAft>
            </a:pPr>
            <a:r>
              <a:rPr lang="en-US" sz="1200" dirty="0">
                <a:latin typeface="Times New Roman" panose="02020603050405020304" pitchFamily="18" charset="0"/>
                <a:cs typeface="Times New Roman" panose="02020603050405020304" pitchFamily="18" charset="0"/>
              </a:rPr>
              <a:t>MW </a:t>
            </a:r>
            <a:r>
              <a:rPr lang="ru-RU" sz="1200" dirty="0">
                <a:latin typeface="Times New Roman" panose="02020603050405020304" pitchFamily="18" charset="0"/>
                <a:ea typeface="Calibri" panose="020F0502020204030204" pitchFamily="34" charset="0"/>
                <a:cs typeface="Times New Roman" panose="02020603050405020304" pitchFamily="18" charset="0"/>
              </a:rPr>
              <a:t>331.1389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Рисунок 17"/>
          <p:cNvPicPr>
            <a:picLocks noChangeAspect="1"/>
          </p:cNvPicPr>
          <p:nvPr/>
        </p:nvPicPr>
        <p:blipFill>
          <a:blip r:embed="rId9"/>
          <a:stretch>
            <a:fillRect/>
          </a:stretch>
        </p:blipFill>
        <p:spPr>
          <a:xfrm>
            <a:off x="3278315" y="3428366"/>
            <a:ext cx="2579123" cy="2016892"/>
          </a:xfrm>
          <a:prstGeom prst="rect">
            <a:avLst/>
          </a:prstGeom>
        </p:spPr>
      </p:pic>
      <p:sp>
        <p:nvSpPr>
          <p:cNvPr id="20" name="TextBox 19"/>
          <p:cNvSpPr txBox="1"/>
          <p:nvPr/>
        </p:nvSpPr>
        <p:spPr>
          <a:xfrm>
            <a:off x="1955376" y="5500935"/>
            <a:ext cx="2797432" cy="307777"/>
          </a:xfrm>
          <a:prstGeom prst="rect">
            <a:avLst/>
          </a:prstGeom>
          <a:noFill/>
        </p:spPr>
        <p:txBody>
          <a:bodyPr wrap="none" rtlCol="0">
            <a:spAutoFit/>
          </a:bodyPr>
          <a:lstStyle/>
          <a:p>
            <a:r>
              <a:rPr lang="en-US" sz="1400" b="1" dirty="0">
                <a:solidFill>
                  <a:schemeClr val="tx2">
                    <a:lumMod val="75000"/>
                  </a:schemeClr>
                </a:solidFill>
              </a:rPr>
              <a:t>Antiviral activity of the compounds</a:t>
            </a:r>
          </a:p>
        </p:txBody>
      </p:sp>
      <p:sp>
        <p:nvSpPr>
          <p:cNvPr id="21" name="Прямоугольник 20"/>
          <p:cNvSpPr/>
          <p:nvPr/>
        </p:nvSpPr>
        <p:spPr>
          <a:xfrm>
            <a:off x="152400" y="5816927"/>
            <a:ext cx="8689296" cy="738664"/>
          </a:xfrm>
          <a:prstGeom prst="rect">
            <a:avLst/>
          </a:prstGeom>
        </p:spPr>
        <p:txBody>
          <a:bodyPr wrap="square">
            <a:spAutoFit/>
          </a:bodyPr>
          <a:lstStyle/>
          <a:p>
            <a:pPr algn="just"/>
            <a:r>
              <a:rPr lang="en-US" sz="1400" dirty="0">
                <a:ea typeface="Calibri" panose="020F0502020204030204" pitchFamily="34" charset="0"/>
              </a:rPr>
              <a:t>Antiviral effect of compounds against </a:t>
            </a:r>
            <a:r>
              <a:rPr lang="en-US" sz="1400" dirty="0"/>
              <a:t>adeno-</a:t>
            </a:r>
            <a:r>
              <a:rPr lang="uk-UA" sz="1400" dirty="0"/>
              <a:t>, </a:t>
            </a:r>
            <a:r>
              <a:rPr lang="en-US" sz="1400" dirty="0"/>
              <a:t>herpes- and influenza viruses </a:t>
            </a:r>
            <a:r>
              <a:rPr lang="en-US" sz="1400" dirty="0">
                <a:ea typeface="Calibri" panose="020F0502020204030204" pitchFamily="34" charset="0"/>
              </a:rPr>
              <a:t>was not detected, as </a:t>
            </a:r>
            <a:r>
              <a:rPr lang="en-US" sz="1400" dirty="0"/>
              <a:t>inhibition of the development of viruses cytopathic effect on cells and </a:t>
            </a:r>
            <a:r>
              <a:rPr lang="en-US" sz="1400" dirty="0">
                <a:ea typeface="Calibri" panose="020F0502020204030204" pitchFamily="34" charset="0"/>
              </a:rPr>
              <a:t>the reduction of viruses infectious titer did not exceed 10% and 0.8 </a:t>
            </a:r>
            <a:r>
              <a:rPr lang="en-US" sz="1400" dirty="0"/>
              <a:t>log</a:t>
            </a:r>
            <a:r>
              <a:rPr lang="en-US" sz="1400" baseline="-25000" dirty="0"/>
              <a:t>10</a:t>
            </a:r>
            <a:r>
              <a:rPr lang="en-US" sz="1400" dirty="0"/>
              <a:t>TCID</a:t>
            </a:r>
            <a:r>
              <a:rPr lang="en-US" sz="1400" baseline="-25000" dirty="0"/>
              <a:t>50</a:t>
            </a:r>
            <a:r>
              <a:rPr lang="en-US" sz="1400" dirty="0"/>
              <a:t>/ml</a:t>
            </a:r>
            <a:r>
              <a:rPr lang="en-US" sz="1400" dirty="0">
                <a:ea typeface="Calibri" panose="020F0502020204030204" pitchFamily="34" charset="0"/>
              </a:rPr>
              <a:t>, respectively.</a:t>
            </a:r>
            <a:endParaRPr lang="en-US" sz="1400" dirty="0"/>
          </a:p>
        </p:txBody>
      </p:sp>
      <p:pic>
        <p:nvPicPr>
          <p:cNvPr id="23" name="Рисунок 22"/>
          <p:cNvPicPr>
            <a:picLocks noChangeAspect="1"/>
          </p:cNvPicPr>
          <p:nvPr/>
        </p:nvPicPr>
        <p:blipFill>
          <a:blip r:embed="rId10"/>
          <a:stretch>
            <a:fillRect/>
          </a:stretch>
        </p:blipFill>
        <p:spPr>
          <a:xfrm>
            <a:off x="6089437" y="3424426"/>
            <a:ext cx="2543419" cy="2023989"/>
          </a:xfrm>
          <a:prstGeom prst="rect">
            <a:avLst/>
          </a:prstGeom>
        </p:spPr>
      </p:pic>
      <p:sp>
        <p:nvSpPr>
          <p:cNvPr id="2" name="Прямоугольник 1"/>
          <p:cNvSpPr/>
          <p:nvPr/>
        </p:nvSpPr>
        <p:spPr>
          <a:xfrm>
            <a:off x="1568089" y="2611578"/>
            <a:ext cx="2848192" cy="369332"/>
          </a:xfrm>
          <a:prstGeom prst="rect">
            <a:avLst/>
          </a:prstGeom>
        </p:spPr>
        <p:txBody>
          <a:bodyPr wrap="square">
            <a:spAutoFit/>
          </a:bodyPr>
          <a:lstStyle/>
          <a:p>
            <a:r>
              <a:rPr lang="en-US" sz="900" dirty="0"/>
              <a:t>6-(</a:t>
            </a:r>
            <a:r>
              <a:rPr lang="en-US" sz="900" dirty="0" err="1"/>
              <a:t>brominedifluoromethyl</a:t>
            </a:r>
            <a:r>
              <a:rPr lang="en-US" sz="900" dirty="0"/>
              <a:t>)-2,3-dimethyl-7,8-dihydro-2H-pyrazolo[3,4-f][1,2,4]</a:t>
            </a:r>
            <a:r>
              <a:rPr lang="en-US" sz="900" dirty="0" err="1"/>
              <a:t>thiadiazepine</a:t>
            </a:r>
            <a:r>
              <a:rPr lang="en-US" sz="900" dirty="0"/>
              <a:t> 4,4-dioxide</a:t>
            </a:r>
          </a:p>
        </p:txBody>
      </p:sp>
      <p:sp>
        <p:nvSpPr>
          <p:cNvPr id="4" name="Прямоугольник 3"/>
          <p:cNvSpPr/>
          <p:nvPr/>
        </p:nvSpPr>
        <p:spPr>
          <a:xfrm>
            <a:off x="5791200" y="2646700"/>
            <a:ext cx="2634966" cy="369332"/>
          </a:xfrm>
          <a:prstGeom prst="rect">
            <a:avLst/>
          </a:prstGeom>
        </p:spPr>
        <p:txBody>
          <a:bodyPr wrap="square">
            <a:spAutoFit/>
          </a:bodyPr>
          <a:lstStyle/>
          <a:p>
            <a:r>
              <a:rPr lang="en-US" sz="900" dirty="0"/>
              <a:t>2-bromo-N'-((1,5-dimethyl-1H-pyrazol-4-yl)sulfonyl)-2,2-difluoroacetimidamide</a:t>
            </a:r>
          </a:p>
        </p:txBody>
      </p:sp>
    </p:spTree>
    <p:extLst>
      <p:ext uri="{BB962C8B-B14F-4D97-AF65-F5344CB8AC3E}">
        <p14:creationId xmlns:p14="http://schemas.microsoft.com/office/powerpoint/2010/main" val="2928138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8</a:t>
            </a:fld>
            <a:endParaRPr lang="fr-FR"/>
          </a:p>
        </p:txBody>
      </p:sp>
      <p:sp>
        <p:nvSpPr>
          <p:cNvPr id="3" name="Прямоугольник 2"/>
          <p:cNvSpPr/>
          <p:nvPr/>
        </p:nvSpPr>
        <p:spPr>
          <a:xfrm>
            <a:off x="745630" y="1110849"/>
            <a:ext cx="1721177" cy="307777"/>
          </a:xfrm>
          <a:prstGeom prst="rect">
            <a:avLst/>
          </a:prstGeom>
        </p:spPr>
        <p:txBody>
          <a:bodyPr wrap="none">
            <a:spAutoFit/>
          </a:bodyPr>
          <a:lstStyle/>
          <a:p>
            <a:r>
              <a:rPr lang="en-US" sz="1400" b="1" dirty="0">
                <a:solidFill>
                  <a:schemeClr val="tx2">
                    <a:lumMod val="75000"/>
                  </a:schemeClr>
                </a:solidFill>
              </a:rPr>
              <a:t>Compound structure</a:t>
            </a:r>
          </a:p>
        </p:txBody>
      </p:sp>
      <p:sp>
        <p:nvSpPr>
          <p:cNvPr id="4" name="Rectangle 2"/>
          <p:cNvSpPr>
            <a:spLocks noChangeArrowheads="1"/>
          </p:cNvSpPr>
          <p:nvPr/>
        </p:nvSpPr>
        <p:spPr bwMode="auto">
          <a:xfrm>
            <a:off x="838200"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Объект 4"/>
          <p:cNvGraphicFramePr>
            <a:graphicFrameLocks noChangeAspect="1"/>
          </p:cNvGraphicFramePr>
          <p:nvPr>
            <p:extLst>
              <p:ext uri="{D42A27DB-BD31-4B8C-83A1-F6EECF244321}">
                <p14:modId xmlns:p14="http://schemas.microsoft.com/office/powerpoint/2010/main" val="1766517310"/>
              </p:ext>
            </p:extLst>
          </p:nvPr>
        </p:nvGraphicFramePr>
        <p:xfrm>
          <a:off x="619187" y="1512241"/>
          <a:ext cx="2160013" cy="1507209"/>
        </p:xfrm>
        <a:graphic>
          <a:graphicData uri="http://schemas.openxmlformats.org/presentationml/2006/ole">
            <mc:AlternateContent xmlns:mc="http://schemas.openxmlformats.org/markup-compatibility/2006">
              <mc:Choice xmlns:v="urn:schemas-microsoft-com:vml" Requires="v">
                <p:oleObj spid="_x0000_s2068" r:id="rId3" imgW="2404872" imgH="1694688" progId="ACD.ChemSketch.20">
                  <p:embed/>
                </p:oleObj>
              </mc:Choice>
              <mc:Fallback>
                <p:oleObj r:id="rId3" imgW="2404872" imgH="1694688" progId="ACD.ChemSketch.2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87" y="1512241"/>
                        <a:ext cx="2160013" cy="1507209"/>
                      </a:xfrm>
                      <a:prstGeom prst="rect">
                        <a:avLst/>
                      </a:prstGeom>
                      <a:noFill/>
                    </p:spPr>
                  </p:pic>
                </p:oleObj>
              </mc:Fallback>
            </mc:AlternateContent>
          </a:graphicData>
        </a:graphic>
      </p:graphicFrame>
      <p:sp>
        <p:nvSpPr>
          <p:cNvPr id="6" name="Прямоугольник 5"/>
          <p:cNvSpPr/>
          <p:nvPr/>
        </p:nvSpPr>
        <p:spPr>
          <a:xfrm>
            <a:off x="245350" y="2649730"/>
            <a:ext cx="1043876" cy="289951"/>
          </a:xfrm>
          <a:prstGeom prst="rect">
            <a:avLst/>
          </a:prstGeom>
        </p:spPr>
        <p:txBody>
          <a:bodyPr wrap="none">
            <a:spAutoFit/>
          </a:bodyPr>
          <a:lstStyle/>
          <a:p>
            <a:pPr algn="ctr">
              <a:lnSpc>
                <a:spcPct val="107000"/>
              </a:lnSpc>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MW296.2539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223549" y="2343400"/>
            <a:ext cx="543739" cy="322845"/>
          </a:xfrm>
          <a:prstGeom prst="rect">
            <a:avLst/>
          </a:prstGeom>
        </p:spPr>
        <p:txBody>
          <a:bodyPr wrap="none">
            <a:spAutoFit/>
          </a:bodyPr>
          <a:lstStyle/>
          <a:p>
            <a:pPr algn="ctr">
              <a:lnSpc>
                <a:spcPct val="107000"/>
              </a:lnSpc>
              <a:spcAft>
                <a:spcPts val="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1792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4041466" y="1110849"/>
            <a:ext cx="2388154" cy="307777"/>
          </a:xfrm>
          <a:prstGeom prst="rect">
            <a:avLst/>
          </a:prstGeom>
        </p:spPr>
        <p:txBody>
          <a:bodyPr wrap="none">
            <a:spAutoFit/>
          </a:bodyPr>
          <a:lstStyle/>
          <a:p>
            <a:r>
              <a:rPr lang="en-US" sz="1400" b="1" dirty="0">
                <a:solidFill>
                  <a:schemeClr val="tx2">
                    <a:lumMod val="75000"/>
                  </a:schemeClr>
                </a:solidFill>
              </a:rPr>
              <a:t>Cytotoxicity of the compound</a:t>
            </a:r>
          </a:p>
        </p:txBody>
      </p:sp>
      <p:pic>
        <p:nvPicPr>
          <p:cNvPr id="9" name="Рисунок 8"/>
          <p:cNvPicPr>
            <a:picLocks noChangeAspect="1"/>
          </p:cNvPicPr>
          <p:nvPr/>
        </p:nvPicPr>
        <p:blipFill>
          <a:blip r:embed="rId5"/>
          <a:stretch>
            <a:fillRect/>
          </a:stretch>
        </p:blipFill>
        <p:spPr>
          <a:xfrm>
            <a:off x="2856999" y="1418626"/>
            <a:ext cx="3032362" cy="2102189"/>
          </a:xfrm>
          <a:prstGeom prst="rect">
            <a:avLst/>
          </a:prstGeom>
        </p:spPr>
      </p:pic>
      <p:pic>
        <p:nvPicPr>
          <p:cNvPr id="10" name="Рисунок 9"/>
          <p:cNvPicPr>
            <a:picLocks noChangeAspect="1"/>
          </p:cNvPicPr>
          <p:nvPr/>
        </p:nvPicPr>
        <p:blipFill>
          <a:blip r:embed="rId6"/>
          <a:stretch>
            <a:fillRect/>
          </a:stretch>
        </p:blipFill>
        <p:spPr>
          <a:xfrm>
            <a:off x="5970178" y="1418625"/>
            <a:ext cx="3032361" cy="2102189"/>
          </a:xfrm>
          <a:prstGeom prst="rect">
            <a:avLst/>
          </a:prstGeom>
        </p:spPr>
      </p:pic>
      <p:pic>
        <p:nvPicPr>
          <p:cNvPr id="11" name="Рисунок 10"/>
          <p:cNvPicPr>
            <a:picLocks noChangeAspect="1"/>
          </p:cNvPicPr>
          <p:nvPr/>
        </p:nvPicPr>
        <p:blipFill>
          <a:blip r:embed="rId7"/>
          <a:stretch>
            <a:fillRect/>
          </a:stretch>
        </p:blipFill>
        <p:spPr>
          <a:xfrm>
            <a:off x="223549" y="4027563"/>
            <a:ext cx="3281819" cy="2198545"/>
          </a:xfrm>
          <a:prstGeom prst="rect">
            <a:avLst/>
          </a:prstGeom>
        </p:spPr>
      </p:pic>
      <p:sp>
        <p:nvSpPr>
          <p:cNvPr id="12" name="Прямоугольник 11"/>
          <p:cNvSpPr/>
          <p:nvPr/>
        </p:nvSpPr>
        <p:spPr>
          <a:xfrm>
            <a:off x="1905000" y="3607285"/>
            <a:ext cx="2725298" cy="307777"/>
          </a:xfrm>
          <a:prstGeom prst="rect">
            <a:avLst/>
          </a:prstGeom>
        </p:spPr>
        <p:txBody>
          <a:bodyPr wrap="none">
            <a:spAutoFit/>
          </a:bodyPr>
          <a:lstStyle/>
          <a:p>
            <a:r>
              <a:rPr lang="en-US" sz="1400" b="1" dirty="0">
                <a:solidFill>
                  <a:schemeClr val="tx2">
                    <a:lumMod val="75000"/>
                  </a:schemeClr>
                </a:solidFill>
              </a:rPr>
              <a:t>Antiviral activity of the compound</a:t>
            </a:r>
          </a:p>
        </p:txBody>
      </p:sp>
      <p:pic>
        <p:nvPicPr>
          <p:cNvPr id="15" name="Рисунок 14"/>
          <p:cNvPicPr>
            <a:picLocks noChangeAspect="1"/>
          </p:cNvPicPr>
          <p:nvPr/>
        </p:nvPicPr>
        <p:blipFill>
          <a:blip r:embed="rId8"/>
          <a:stretch>
            <a:fillRect/>
          </a:stretch>
        </p:blipFill>
        <p:spPr>
          <a:xfrm>
            <a:off x="3644224" y="4023655"/>
            <a:ext cx="3294502" cy="2202453"/>
          </a:xfrm>
          <a:prstGeom prst="rect">
            <a:avLst/>
          </a:prstGeom>
        </p:spPr>
      </p:pic>
      <p:sp>
        <p:nvSpPr>
          <p:cNvPr id="13" name="TextBox 12">
            <a:extLst>
              <a:ext uri="{FF2B5EF4-FFF2-40B4-BE49-F238E27FC236}">
                <a16:creationId xmlns:a16="http://schemas.microsoft.com/office/drawing/2014/main" id="{9BA95004-3C16-282B-5428-BBC63F10D270}"/>
              </a:ext>
            </a:extLst>
          </p:cNvPr>
          <p:cNvSpPr txBox="1"/>
          <p:nvPr/>
        </p:nvSpPr>
        <p:spPr>
          <a:xfrm>
            <a:off x="5235543" y="661950"/>
            <a:ext cx="3397313" cy="400110"/>
          </a:xfrm>
          <a:prstGeom prst="rect">
            <a:avLst/>
          </a:prstGeom>
          <a:noFill/>
        </p:spPr>
        <p:txBody>
          <a:bodyPr wrap="square" rtlCol="0">
            <a:spAutoFit/>
          </a:bodyPr>
          <a:lstStyle/>
          <a:p>
            <a:r>
              <a:rPr lang="fr-FR" sz="2000" b="1" dirty="0" err="1"/>
              <a:t>Results</a:t>
            </a:r>
            <a:r>
              <a:rPr lang="fr-FR" sz="2000" b="1" dirty="0"/>
              <a:t> and discussion</a:t>
            </a:r>
          </a:p>
        </p:txBody>
      </p:sp>
      <p:sp>
        <p:nvSpPr>
          <p:cNvPr id="14" name="Прямоугольник 13"/>
          <p:cNvSpPr/>
          <p:nvPr/>
        </p:nvSpPr>
        <p:spPr>
          <a:xfrm>
            <a:off x="245350" y="3084067"/>
            <a:ext cx="2420230" cy="369332"/>
          </a:xfrm>
          <a:prstGeom prst="rect">
            <a:avLst/>
          </a:prstGeom>
        </p:spPr>
        <p:txBody>
          <a:bodyPr wrap="square">
            <a:spAutoFit/>
          </a:bodyPr>
          <a:lstStyle/>
          <a:p>
            <a:r>
              <a:rPr lang="en-US" sz="900" dirty="0"/>
              <a:t>3-(</a:t>
            </a:r>
            <a:r>
              <a:rPr lang="en-US" sz="900" dirty="0" err="1"/>
              <a:t>difluoromethyl</a:t>
            </a:r>
            <a:r>
              <a:rPr lang="en-US" sz="900" dirty="0"/>
              <a:t>)-2H-benzo[4,5]</a:t>
            </a:r>
            <a:r>
              <a:rPr lang="en-US" sz="900" dirty="0" err="1"/>
              <a:t>imidazo</a:t>
            </a:r>
            <a:r>
              <a:rPr lang="en-US" sz="900" dirty="0"/>
              <a:t>[1,2-b][1,2,6]thiadiazine-4-carbonitrile 1,1-dioxide</a:t>
            </a:r>
          </a:p>
        </p:txBody>
      </p:sp>
      <p:sp>
        <p:nvSpPr>
          <p:cNvPr id="16" name="Прямоугольник 15"/>
          <p:cNvSpPr/>
          <p:nvPr/>
        </p:nvSpPr>
        <p:spPr>
          <a:xfrm>
            <a:off x="6979090" y="4280814"/>
            <a:ext cx="2133600" cy="1384995"/>
          </a:xfrm>
          <a:prstGeom prst="rect">
            <a:avLst/>
          </a:prstGeom>
        </p:spPr>
        <p:txBody>
          <a:bodyPr wrap="square">
            <a:spAutoFit/>
          </a:bodyPr>
          <a:lstStyle/>
          <a:p>
            <a:r>
              <a:rPr lang="en-US" sz="1400" dirty="0"/>
              <a:t>Compound inhibited HAdV-2 and IAV reproduction up to 76% and decreased infectious titer of viruses obtained </a:t>
            </a:r>
            <a:r>
              <a:rPr lang="en-US" sz="1400" i="1" dirty="0"/>
              <a:t>de novo</a:t>
            </a:r>
            <a:r>
              <a:rPr lang="en-US" sz="1400" dirty="0"/>
              <a:t> by 2 log</a:t>
            </a:r>
            <a:r>
              <a:rPr lang="en-US" sz="1400" baseline="-25000" dirty="0"/>
              <a:t>10</a:t>
            </a:r>
            <a:r>
              <a:rPr lang="en-US" sz="1400" dirty="0"/>
              <a:t>TCID</a:t>
            </a:r>
            <a:r>
              <a:rPr lang="en-US" sz="1400" baseline="-25000" dirty="0"/>
              <a:t>50</a:t>
            </a:r>
            <a:r>
              <a:rPr lang="en-US" sz="1400" dirty="0"/>
              <a:t>/ml.</a:t>
            </a:r>
          </a:p>
        </p:txBody>
      </p:sp>
    </p:spTree>
    <p:extLst>
      <p:ext uri="{BB962C8B-B14F-4D97-AF65-F5344CB8AC3E}">
        <p14:creationId xmlns:p14="http://schemas.microsoft.com/office/powerpoint/2010/main" val="1644803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9</a:t>
            </a:fld>
            <a:endParaRPr lang="fr-FR"/>
          </a:p>
        </p:txBody>
      </p:sp>
      <p:sp>
        <p:nvSpPr>
          <p:cNvPr id="3" name="Rectangle 2"/>
          <p:cNvSpPr>
            <a:spLocks noChangeArrowheads="1"/>
          </p:cNvSpPr>
          <p:nvPr/>
        </p:nvSpPr>
        <p:spPr bwMode="auto">
          <a:xfrm>
            <a:off x="1143000" y="152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Объект 3"/>
          <p:cNvGraphicFramePr>
            <a:graphicFrameLocks noChangeAspect="1"/>
          </p:cNvGraphicFramePr>
          <p:nvPr>
            <p:extLst>
              <p:ext uri="{D42A27DB-BD31-4B8C-83A1-F6EECF244321}">
                <p14:modId xmlns:p14="http://schemas.microsoft.com/office/powerpoint/2010/main" val="2699910382"/>
              </p:ext>
            </p:extLst>
          </p:nvPr>
        </p:nvGraphicFramePr>
        <p:xfrm>
          <a:off x="338246" y="1338181"/>
          <a:ext cx="1857864" cy="1501866"/>
        </p:xfrm>
        <a:graphic>
          <a:graphicData uri="http://schemas.openxmlformats.org/presentationml/2006/ole">
            <mc:AlternateContent xmlns:mc="http://schemas.openxmlformats.org/markup-compatibility/2006">
              <mc:Choice xmlns:v="urn:schemas-microsoft-com:vml" Requires="v">
                <p:oleObj spid="_x0000_s3146" r:id="rId3" imgW="1865376" imgH="1481328" progId="ACD.ChemSketch.20">
                  <p:embed/>
                </p:oleObj>
              </mc:Choice>
              <mc:Fallback>
                <p:oleObj r:id="rId3" imgW="1865376" imgH="1481328" progId="ACD.ChemSketch.2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46" y="1338181"/>
                        <a:ext cx="1857864" cy="1501866"/>
                      </a:xfrm>
                      <a:prstGeom prst="rect">
                        <a:avLst/>
                      </a:prstGeom>
                      <a:noFill/>
                    </p:spPr>
                  </p:pic>
                </p:oleObj>
              </mc:Fallback>
            </mc:AlternateContent>
          </a:graphicData>
        </a:graphic>
      </p:graphicFrame>
      <p:sp>
        <p:nvSpPr>
          <p:cNvPr id="5" name="Прямоугольник 4"/>
          <p:cNvSpPr/>
          <p:nvPr/>
        </p:nvSpPr>
        <p:spPr>
          <a:xfrm>
            <a:off x="224201" y="2038955"/>
            <a:ext cx="543739" cy="322845"/>
          </a:xfrm>
          <a:prstGeom prst="rect">
            <a:avLst/>
          </a:prstGeom>
        </p:spPr>
        <p:txBody>
          <a:bodyPr wrap="none">
            <a:spAutoFit/>
          </a:bodyPr>
          <a:lstStyle/>
          <a:p>
            <a:pPr algn="ctr">
              <a:lnSpc>
                <a:spcPct val="107000"/>
              </a:lnSpc>
              <a:spcAft>
                <a:spcPts val="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1784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106880" y="2400315"/>
            <a:ext cx="966931" cy="289951"/>
          </a:xfrm>
          <a:prstGeom prst="rect">
            <a:avLst/>
          </a:prstGeom>
        </p:spPr>
        <p:txBody>
          <a:bodyPr wrap="none">
            <a:spAutoFit/>
          </a:bodyPr>
          <a:lstStyle/>
          <a:p>
            <a:pPr algn="ctr">
              <a:lnSpc>
                <a:spcPct val="107000"/>
              </a:lnSpc>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MW</a:t>
            </a:r>
            <a:r>
              <a:rPr lang="ru-RU" sz="1200" dirty="0">
                <a:latin typeface="Times New Roman" panose="02020603050405020304" pitchFamily="18" charset="0"/>
                <a:ea typeface="Calibri" panose="020F0502020204030204" pitchFamily="34" charset="0"/>
                <a:cs typeface="Times New Roman" panose="02020603050405020304" pitchFamily="18" charset="0"/>
              </a:rPr>
              <a:t>250.227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4"/>
          <p:cNvSpPr>
            <a:spLocks noChangeArrowheads="1"/>
          </p:cNvSpPr>
          <p:nvPr/>
        </p:nvSpPr>
        <p:spPr bwMode="auto">
          <a:xfrm>
            <a:off x="3048000" y="15073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Объект 8"/>
          <p:cNvGraphicFramePr>
            <a:graphicFrameLocks noChangeAspect="1"/>
          </p:cNvGraphicFramePr>
          <p:nvPr>
            <p:extLst>
              <p:ext uri="{D42A27DB-BD31-4B8C-83A1-F6EECF244321}">
                <p14:modId xmlns:p14="http://schemas.microsoft.com/office/powerpoint/2010/main" val="1911790608"/>
              </p:ext>
            </p:extLst>
          </p:nvPr>
        </p:nvGraphicFramePr>
        <p:xfrm>
          <a:off x="2579192" y="1353390"/>
          <a:ext cx="1857375" cy="1495425"/>
        </p:xfrm>
        <a:graphic>
          <a:graphicData uri="http://schemas.openxmlformats.org/presentationml/2006/ole">
            <mc:AlternateContent xmlns:mc="http://schemas.openxmlformats.org/markup-compatibility/2006">
              <mc:Choice xmlns:v="urn:schemas-microsoft-com:vml" Requires="v">
                <p:oleObj spid="_x0000_s3147" r:id="rId5" imgW="1871472" imgH="1481328" progId="ACD.ChemSketch.20">
                  <p:embed/>
                </p:oleObj>
              </mc:Choice>
              <mc:Fallback>
                <p:oleObj r:id="rId5" imgW="1871472" imgH="1481328" progId="ACD.ChemSketch.2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9192" y="1353390"/>
                        <a:ext cx="1857375" cy="149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Прямоугольник 9"/>
          <p:cNvSpPr/>
          <p:nvPr/>
        </p:nvSpPr>
        <p:spPr>
          <a:xfrm>
            <a:off x="2495869" y="2074938"/>
            <a:ext cx="543739" cy="322845"/>
          </a:xfrm>
          <a:prstGeom prst="rect">
            <a:avLst/>
          </a:prstGeom>
        </p:spPr>
        <p:txBody>
          <a:bodyPr wrap="none">
            <a:spAutoFit/>
          </a:bodyPr>
          <a:lstStyle/>
          <a:p>
            <a:pPr algn="ctr">
              <a:lnSpc>
                <a:spcPct val="107000"/>
              </a:lnSpc>
              <a:spcAft>
                <a:spcPts val="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1779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2347826" y="2392964"/>
            <a:ext cx="1043876" cy="289951"/>
          </a:xfrm>
          <a:prstGeom prst="rect">
            <a:avLst/>
          </a:prstGeom>
        </p:spPr>
        <p:txBody>
          <a:bodyPr wrap="none">
            <a:spAutoFit/>
          </a:bodyPr>
          <a:lstStyle/>
          <a:p>
            <a:pPr algn="ctr">
              <a:lnSpc>
                <a:spcPct val="107000"/>
              </a:lnSpc>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MW</a:t>
            </a:r>
            <a:r>
              <a:rPr lang="ru-RU" sz="1200" dirty="0">
                <a:latin typeface="Times New Roman" panose="02020603050405020304" pitchFamily="18" charset="0"/>
                <a:ea typeface="Calibri" panose="020F0502020204030204" pitchFamily="34" charset="0"/>
                <a:cs typeface="Times New Roman" panose="02020603050405020304" pitchFamily="18" charset="0"/>
              </a:rPr>
              <a:t>283.1356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8"/>
          <p:cNvSpPr>
            <a:spLocks noChangeArrowheads="1"/>
          </p:cNvSpPr>
          <p:nvPr/>
        </p:nvSpPr>
        <p:spPr bwMode="auto">
          <a:xfrm>
            <a:off x="5257800" y="14787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Объект 12"/>
          <p:cNvGraphicFramePr>
            <a:graphicFrameLocks noChangeAspect="1"/>
          </p:cNvGraphicFramePr>
          <p:nvPr>
            <p:extLst>
              <p:ext uri="{D42A27DB-BD31-4B8C-83A1-F6EECF244321}">
                <p14:modId xmlns:p14="http://schemas.microsoft.com/office/powerpoint/2010/main" val="694068490"/>
              </p:ext>
            </p:extLst>
          </p:nvPr>
        </p:nvGraphicFramePr>
        <p:xfrm>
          <a:off x="4861935" y="1299827"/>
          <a:ext cx="2009091" cy="1560252"/>
        </p:xfrm>
        <a:graphic>
          <a:graphicData uri="http://schemas.openxmlformats.org/presentationml/2006/ole">
            <mc:AlternateContent xmlns:mc="http://schemas.openxmlformats.org/markup-compatibility/2006">
              <mc:Choice xmlns:v="urn:schemas-microsoft-com:vml" Requires="v">
                <p:oleObj spid="_x0000_s3148" r:id="rId7" imgW="2100072" imgH="1603248" progId="ACD.ChemSketch.20">
                  <p:embed/>
                </p:oleObj>
              </mc:Choice>
              <mc:Fallback>
                <p:oleObj r:id="rId7" imgW="2100072" imgH="1603248" progId="ACD.ChemSketch.20">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1935" y="1299827"/>
                        <a:ext cx="2009091" cy="1560252"/>
                      </a:xfrm>
                      <a:prstGeom prst="rect">
                        <a:avLst/>
                      </a:prstGeom>
                      <a:noFill/>
                    </p:spPr>
                  </p:pic>
                </p:oleObj>
              </mc:Fallback>
            </mc:AlternateContent>
          </a:graphicData>
        </a:graphic>
      </p:graphicFrame>
      <p:sp>
        <p:nvSpPr>
          <p:cNvPr id="14" name="Прямоугольник 13"/>
          <p:cNvSpPr/>
          <p:nvPr/>
        </p:nvSpPr>
        <p:spPr>
          <a:xfrm>
            <a:off x="4662531" y="2070273"/>
            <a:ext cx="543739" cy="322845"/>
          </a:xfrm>
          <a:prstGeom prst="rect">
            <a:avLst/>
          </a:prstGeom>
        </p:spPr>
        <p:txBody>
          <a:bodyPr wrap="none">
            <a:spAutoFit/>
          </a:bodyPr>
          <a:lstStyle/>
          <a:p>
            <a:pPr algn="ctr">
              <a:lnSpc>
                <a:spcPct val="107000"/>
              </a:lnSpc>
              <a:spcAft>
                <a:spcPts val="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1781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Прямоугольник 14"/>
          <p:cNvSpPr/>
          <p:nvPr/>
        </p:nvSpPr>
        <p:spPr>
          <a:xfrm>
            <a:off x="4465537" y="2391582"/>
            <a:ext cx="1079591" cy="289951"/>
          </a:xfrm>
          <a:prstGeom prst="rect">
            <a:avLst/>
          </a:prstGeom>
        </p:spPr>
        <p:txBody>
          <a:bodyPr wrap="none">
            <a:spAutoFit/>
          </a:bodyPr>
          <a:lstStyle/>
          <a:p>
            <a:pPr algn="ctr">
              <a:lnSpc>
                <a:spcPct val="107000"/>
              </a:lnSpc>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MW </a:t>
            </a:r>
            <a:r>
              <a:rPr lang="ru-RU" sz="1200" dirty="0">
                <a:latin typeface="Times New Roman" panose="02020603050405020304" pitchFamily="18" charset="0"/>
                <a:ea typeface="Calibri" panose="020F0502020204030204" pitchFamily="34" charset="0"/>
                <a:cs typeface="Times New Roman" panose="02020603050405020304" pitchFamily="18" charset="0"/>
              </a:rPr>
              <a:t>317.5803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0"/>
          <p:cNvSpPr>
            <a:spLocks noChangeArrowheads="1"/>
          </p:cNvSpPr>
          <p:nvPr/>
        </p:nvSpPr>
        <p:spPr bwMode="auto">
          <a:xfrm>
            <a:off x="7307632" y="155958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Объект 16"/>
          <p:cNvGraphicFramePr>
            <a:graphicFrameLocks noChangeAspect="1"/>
          </p:cNvGraphicFramePr>
          <p:nvPr>
            <p:extLst>
              <p:ext uri="{D42A27DB-BD31-4B8C-83A1-F6EECF244321}">
                <p14:modId xmlns:p14="http://schemas.microsoft.com/office/powerpoint/2010/main" val="2334242501"/>
              </p:ext>
            </p:extLst>
          </p:nvPr>
        </p:nvGraphicFramePr>
        <p:xfrm>
          <a:off x="7026796" y="1290612"/>
          <a:ext cx="2041003" cy="1555575"/>
        </p:xfrm>
        <a:graphic>
          <a:graphicData uri="http://schemas.openxmlformats.org/presentationml/2006/ole">
            <mc:AlternateContent xmlns:mc="http://schemas.openxmlformats.org/markup-compatibility/2006">
              <mc:Choice xmlns:v="urn:schemas-microsoft-com:vml" Requires="v">
                <p:oleObj spid="_x0000_s3149" r:id="rId9" imgW="2109216" imgH="1603248" progId="ACD.ChemSketch.20">
                  <p:embed/>
                </p:oleObj>
              </mc:Choice>
              <mc:Fallback>
                <p:oleObj r:id="rId9" imgW="2109216" imgH="1603248" progId="ACD.ChemSketch.20">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6796" y="1290612"/>
                        <a:ext cx="2041003" cy="1555575"/>
                      </a:xfrm>
                      <a:prstGeom prst="rect">
                        <a:avLst/>
                      </a:prstGeom>
                      <a:noFill/>
                    </p:spPr>
                  </p:pic>
                </p:oleObj>
              </mc:Fallback>
            </mc:AlternateContent>
          </a:graphicData>
        </a:graphic>
      </p:graphicFrame>
      <p:sp>
        <p:nvSpPr>
          <p:cNvPr id="18" name="Прямоугольник 17"/>
          <p:cNvSpPr/>
          <p:nvPr/>
        </p:nvSpPr>
        <p:spPr>
          <a:xfrm>
            <a:off x="6464208" y="2398600"/>
            <a:ext cx="1079591" cy="289951"/>
          </a:xfrm>
          <a:prstGeom prst="rect">
            <a:avLst/>
          </a:prstGeom>
        </p:spPr>
        <p:txBody>
          <a:bodyPr wrap="none">
            <a:spAutoFit/>
          </a:bodyPr>
          <a:lstStyle/>
          <a:p>
            <a:pPr algn="ctr">
              <a:lnSpc>
                <a:spcPct val="107000"/>
              </a:lnSpc>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MW </a:t>
            </a:r>
            <a:r>
              <a:rPr lang="ru-RU" sz="1200" dirty="0">
                <a:latin typeface="Times New Roman" panose="02020603050405020304" pitchFamily="18" charset="0"/>
                <a:ea typeface="Calibri" panose="020F0502020204030204" pitchFamily="34" charset="0"/>
                <a:cs typeface="Times New Roman" panose="02020603050405020304" pitchFamily="18" charset="0"/>
              </a:rPr>
              <a:t>329.1230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Прямоугольник 18"/>
          <p:cNvSpPr/>
          <p:nvPr/>
        </p:nvSpPr>
        <p:spPr>
          <a:xfrm>
            <a:off x="6830969" y="2045092"/>
            <a:ext cx="543739" cy="322845"/>
          </a:xfrm>
          <a:prstGeom prst="rect">
            <a:avLst/>
          </a:prstGeom>
        </p:spPr>
        <p:txBody>
          <a:bodyPr wrap="none">
            <a:spAutoFit/>
          </a:bodyPr>
          <a:lstStyle/>
          <a:p>
            <a:pPr algn="ctr">
              <a:lnSpc>
                <a:spcPct val="107000"/>
              </a:lnSpc>
              <a:spcAft>
                <a:spcPts val="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1753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Прямоугольник 19"/>
          <p:cNvSpPr/>
          <p:nvPr/>
        </p:nvSpPr>
        <p:spPr>
          <a:xfrm>
            <a:off x="1371600" y="993778"/>
            <a:ext cx="1793311" cy="307777"/>
          </a:xfrm>
          <a:prstGeom prst="rect">
            <a:avLst/>
          </a:prstGeom>
        </p:spPr>
        <p:txBody>
          <a:bodyPr wrap="none">
            <a:spAutoFit/>
          </a:bodyPr>
          <a:lstStyle/>
          <a:p>
            <a:r>
              <a:rPr lang="en-US" sz="1400" b="1" dirty="0">
                <a:solidFill>
                  <a:schemeClr val="tx2">
                    <a:lumMod val="75000"/>
                  </a:schemeClr>
                </a:solidFill>
              </a:rPr>
              <a:t>Compounds structure</a:t>
            </a:r>
          </a:p>
        </p:txBody>
      </p:sp>
      <p:sp>
        <p:nvSpPr>
          <p:cNvPr id="21" name="Прямоугольник 20"/>
          <p:cNvSpPr/>
          <p:nvPr/>
        </p:nvSpPr>
        <p:spPr>
          <a:xfrm>
            <a:off x="971513" y="3276696"/>
            <a:ext cx="2792688" cy="338554"/>
          </a:xfrm>
          <a:prstGeom prst="rect">
            <a:avLst/>
          </a:prstGeom>
        </p:spPr>
        <p:txBody>
          <a:bodyPr wrap="none">
            <a:spAutoFit/>
          </a:bodyPr>
          <a:lstStyle/>
          <a:p>
            <a:r>
              <a:rPr lang="en-US" sz="1600" b="1" dirty="0">
                <a:solidFill>
                  <a:schemeClr val="tx2">
                    <a:lumMod val="75000"/>
                  </a:schemeClr>
                </a:solidFill>
              </a:rPr>
              <a:t>Cytotoxicity of the compounds</a:t>
            </a:r>
          </a:p>
        </p:txBody>
      </p:sp>
      <p:pic>
        <p:nvPicPr>
          <p:cNvPr id="24" name="Рисунок 23"/>
          <p:cNvPicPr>
            <a:picLocks noChangeAspect="1"/>
          </p:cNvPicPr>
          <p:nvPr/>
        </p:nvPicPr>
        <p:blipFill>
          <a:blip r:embed="rId11"/>
          <a:stretch>
            <a:fillRect/>
          </a:stretch>
        </p:blipFill>
        <p:spPr>
          <a:xfrm>
            <a:off x="70367" y="3737659"/>
            <a:ext cx="2880177" cy="2296014"/>
          </a:xfrm>
          <a:prstGeom prst="rect">
            <a:avLst/>
          </a:prstGeom>
        </p:spPr>
      </p:pic>
      <p:pic>
        <p:nvPicPr>
          <p:cNvPr id="27" name="Рисунок 26"/>
          <p:cNvPicPr>
            <a:picLocks noChangeAspect="1"/>
          </p:cNvPicPr>
          <p:nvPr/>
        </p:nvPicPr>
        <p:blipFill>
          <a:blip r:embed="rId12"/>
          <a:stretch>
            <a:fillRect/>
          </a:stretch>
        </p:blipFill>
        <p:spPr>
          <a:xfrm>
            <a:off x="6184168" y="3737659"/>
            <a:ext cx="2849317" cy="2267414"/>
          </a:xfrm>
          <a:prstGeom prst="rect">
            <a:avLst/>
          </a:prstGeom>
        </p:spPr>
      </p:pic>
      <p:pic>
        <p:nvPicPr>
          <p:cNvPr id="28" name="Рисунок 27"/>
          <p:cNvPicPr>
            <a:picLocks noChangeAspect="1"/>
          </p:cNvPicPr>
          <p:nvPr/>
        </p:nvPicPr>
        <p:blipFill>
          <a:blip r:embed="rId13"/>
          <a:stretch>
            <a:fillRect/>
          </a:stretch>
        </p:blipFill>
        <p:spPr>
          <a:xfrm>
            <a:off x="3127811" y="3737659"/>
            <a:ext cx="2891161" cy="2300713"/>
          </a:xfrm>
          <a:prstGeom prst="rect">
            <a:avLst/>
          </a:prstGeom>
        </p:spPr>
      </p:pic>
      <p:sp>
        <p:nvSpPr>
          <p:cNvPr id="7" name="TextBox 6">
            <a:extLst>
              <a:ext uri="{FF2B5EF4-FFF2-40B4-BE49-F238E27FC236}">
                <a16:creationId xmlns:a16="http://schemas.microsoft.com/office/drawing/2014/main" id="{ED568AD6-B563-77ED-7EFB-D6281A5CC84D}"/>
              </a:ext>
            </a:extLst>
          </p:cNvPr>
          <p:cNvSpPr txBox="1"/>
          <p:nvPr/>
        </p:nvSpPr>
        <p:spPr>
          <a:xfrm>
            <a:off x="5235543" y="661950"/>
            <a:ext cx="3397313" cy="400110"/>
          </a:xfrm>
          <a:prstGeom prst="rect">
            <a:avLst/>
          </a:prstGeom>
          <a:noFill/>
        </p:spPr>
        <p:txBody>
          <a:bodyPr wrap="square" rtlCol="0">
            <a:spAutoFit/>
          </a:bodyPr>
          <a:lstStyle/>
          <a:p>
            <a:r>
              <a:rPr lang="fr-FR" sz="2000" b="1" dirty="0" err="1"/>
              <a:t>Results</a:t>
            </a:r>
            <a:r>
              <a:rPr lang="fr-FR" sz="2000" b="1" dirty="0"/>
              <a:t> and discussion</a:t>
            </a:r>
          </a:p>
        </p:txBody>
      </p:sp>
      <p:sp>
        <p:nvSpPr>
          <p:cNvPr id="22" name="Прямоугольник 21"/>
          <p:cNvSpPr/>
          <p:nvPr/>
        </p:nvSpPr>
        <p:spPr>
          <a:xfrm>
            <a:off x="35638" y="2834838"/>
            <a:ext cx="2160472" cy="507831"/>
          </a:xfrm>
          <a:prstGeom prst="rect">
            <a:avLst/>
          </a:prstGeom>
        </p:spPr>
        <p:txBody>
          <a:bodyPr wrap="square">
            <a:spAutoFit/>
          </a:bodyPr>
          <a:lstStyle/>
          <a:p>
            <a:r>
              <a:rPr lang="en-US" sz="900" dirty="0"/>
              <a:t>3-(</a:t>
            </a:r>
            <a:r>
              <a:rPr lang="en-US" sz="900" dirty="0" err="1"/>
              <a:t>difluoromethyl</a:t>
            </a:r>
            <a:r>
              <a:rPr lang="en-US" sz="900" dirty="0"/>
              <a:t>)-5,7-dimethyl-4,7-dihydropyrazolo[4,3-e][1,2,4]</a:t>
            </a:r>
            <a:r>
              <a:rPr lang="en-US" sz="900" dirty="0" err="1"/>
              <a:t>thiadiazine</a:t>
            </a:r>
            <a:r>
              <a:rPr lang="en-US" sz="900" dirty="0"/>
              <a:t> 1,1-dioxide</a:t>
            </a:r>
          </a:p>
        </p:txBody>
      </p:sp>
      <p:sp>
        <p:nvSpPr>
          <p:cNvPr id="23" name="Прямоугольник 22"/>
          <p:cNvSpPr/>
          <p:nvPr/>
        </p:nvSpPr>
        <p:spPr>
          <a:xfrm>
            <a:off x="2347826" y="2841907"/>
            <a:ext cx="2186412" cy="507831"/>
          </a:xfrm>
          <a:prstGeom prst="rect">
            <a:avLst/>
          </a:prstGeom>
        </p:spPr>
        <p:txBody>
          <a:bodyPr wrap="square">
            <a:spAutoFit/>
          </a:bodyPr>
          <a:lstStyle/>
          <a:p>
            <a:r>
              <a:rPr lang="en-US" sz="900" dirty="0"/>
              <a:t>3-(</a:t>
            </a:r>
            <a:r>
              <a:rPr lang="en-US" sz="900" dirty="0" err="1"/>
              <a:t>dichloromethyl</a:t>
            </a:r>
            <a:r>
              <a:rPr lang="en-US" sz="900" dirty="0"/>
              <a:t>)-5,7-dimethyl-4,7-dihydropyrazolo[4,3-e][1,2,4]</a:t>
            </a:r>
            <a:r>
              <a:rPr lang="en-US" sz="900" dirty="0" err="1"/>
              <a:t>thiadiazine</a:t>
            </a:r>
            <a:r>
              <a:rPr lang="en-US" sz="900" dirty="0"/>
              <a:t> 1,1-dioxide</a:t>
            </a:r>
          </a:p>
        </p:txBody>
      </p:sp>
      <p:sp>
        <p:nvSpPr>
          <p:cNvPr id="25" name="Прямоугольник 24"/>
          <p:cNvSpPr/>
          <p:nvPr/>
        </p:nvSpPr>
        <p:spPr>
          <a:xfrm>
            <a:off x="4517408" y="2876746"/>
            <a:ext cx="2091715" cy="507831"/>
          </a:xfrm>
          <a:prstGeom prst="rect">
            <a:avLst/>
          </a:prstGeom>
        </p:spPr>
        <p:txBody>
          <a:bodyPr wrap="square">
            <a:spAutoFit/>
          </a:bodyPr>
          <a:lstStyle/>
          <a:p>
            <a:r>
              <a:rPr lang="en-US" sz="900" dirty="0"/>
              <a:t>3-(</a:t>
            </a:r>
            <a:r>
              <a:rPr lang="en-US" sz="900" dirty="0" err="1"/>
              <a:t>trichloromethyl</a:t>
            </a:r>
            <a:r>
              <a:rPr lang="en-US" sz="900" dirty="0"/>
              <a:t>)-5,7-dimethyl-4,7-dihydropyrazolo[4,3-e][1,2,4]</a:t>
            </a:r>
            <a:r>
              <a:rPr lang="en-US" sz="900" dirty="0" err="1"/>
              <a:t>thiadiazine</a:t>
            </a:r>
            <a:r>
              <a:rPr lang="en-US" sz="900" dirty="0"/>
              <a:t> 1,1-dioxide</a:t>
            </a:r>
          </a:p>
        </p:txBody>
      </p:sp>
      <p:sp>
        <p:nvSpPr>
          <p:cNvPr id="26" name="Прямоугольник 25"/>
          <p:cNvSpPr/>
          <p:nvPr/>
        </p:nvSpPr>
        <p:spPr>
          <a:xfrm>
            <a:off x="6747389" y="2833037"/>
            <a:ext cx="2265551" cy="646331"/>
          </a:xfrm>
          <a:prstGeom prst="rect">
            <a:avLst/>
          </a:prstGeom>
        </p:spPr>
        <p:txBody>
          <a:bodyPr wrap="square">
            <a:spAutoFit/>
          </a:bodyPr>
          <a:lstStyle/>
          <a:p>
            <a:r>
              <a:rPr lang="en-US" sz="900" dirty="0"/>
              <a:t>3-(</a:t>
            </a:r>
            <a:r>
              <a:rPr lang="en-US" sz="900" dirty="0" err="1"/>
              <a:t>bromodifluoromethyl</a:t>
            </a:r>
            <a:r>
              <a:rPr lang="en-US" sz="900" dirty="0"/>
              <a:t>)-5,7-dimethyl-4,7-dihydropyrazolo[4,3-e][1,2,4]</a:t>
            </a:r>
            <a:r>
              <a:rPr lang="en-US" sz="900" dirty="0" err="1"/>
              <a:t>thiadiazine</a:t>
            </a:r>
            <a:r>
              <a:rPr lang="en-US" sz="900" dirty="0"/>
              <a:t> </a:t>
            </a:r>
          </a:p>
          <a:p>
            <a:r>
              <a:rPr lang="en-US" sz="900" dirty="0"/>
              <a:t>1,1-dioxide</a:t>
            </a:r>
          </a:p>
          <a:p>
            <a:endParaRPr lang="en-US" sz="900" dirty="0"/>
          </a:p>
        </p:txBody>
      </p:sp>
    </p:spTree>
    <p:extLst>
      <p:ext uri="{BB962C8B-B14F-4D97-AF65-F5344CB8AC3E}">
        <p14:creationId xmlns:p14="http://schemas.microsoft.com/office/powerpoint/2010/main" val="3484530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1379</Words>
  <Application>Microsoft Office PowerPoint</Application>
  <PresentationFormat>Экран (4:3)</PresentationFormat>
  <Paragraphs>126</Paragraphs>
  <Slides>12</Slides>
  <Notes>6</Notes>
  <HiddenSlides>0</HiddenSlides>
  <MMClips>0</MMClips>
  <ScaleCrop>false</ScaleCrop>
  <HeadingPairs>
    <vt:vector size="8" baseType="variant">
      <vt:variant>
        <vt:lpstr>Использованные шрифты</vt:lpstr>
      </vt:variant>
      <vt:variant>
        <vt:i4>4</vt:i4>
      </vt:variant>
      <vt:variant>
        <vt:lpstr>Тема</vt:lpstr>
      </vt:variant>
      <vt:variant>
        <vt:i4>2</vt:i4>
      </vt:variant>
      <vt:variant>
        <vt:lpstr>Внедренные серверы OLE</vt:lpstr>
      </vt:variant>
      <vt:variant>
        <vt:i4>1</vt:i4>
      </vt:variant>
      <vt:variant>
        <vt:lpstr>Заголовки слайдов</vt:lpstr>
      </vt:variant>
      <vt:variant>
        <vt:i4>12</vt:i4>
      </vt:variant>
    </vt:vector>
  </HeadingPairs>
  <TitlesOfParts>
    <vt:vector size="19" baseType="lpstr">
      <vt:lpstr>Arial</vt:lpstr>
      <vt:lpstr>Calibri</vt:lpstr>
      <vt:lpstr>Calibri Light</vt:lpstr>
      <vt:lpstr>Times New Roman</vt:lpstr>
      <vt:lpstr>Office Theme</vt:lpstr>
      <vt:lpstr>Custom Design</vt:lpstr>
      <vt:lpstr>ACD.ChemSketch.20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User</cp:lastModifiedBy>
  <cp:revision>222</cp:revision>
  <dcterms:created xsi:type="dcterms:W3CDTF">2015-04-04T09:45:50Z</dcterms:created>
  <dcterms:modified xsi:type="dcterms:W3CDTF">2023-10-16T12:02:15Z</dcterms:modified>
</cp:coreProperties>
</file>