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1" r:id="rId2"/>
  </p:sldMasterIdLst>
  <p:notesMasterIdLst>
    <p:notesMasterId r:id="rId2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Lst>
  <p:sldSz cx="9144000" cy="6858000" type="screen4x3"/>
  <p:notesSz cx="6858000" cy="9144000"/>
  <p:defaultTextStyle>
    <a:defPPr lvl="0">
      <a:defRPr lang="fr-FR"/>
    </a:defPPr>
    <a:lvl1pPr marL="0" lvl="0" algn="l" defTabSz="914400" rtl="0" eaLnBrk="1" latinLnBrk="0" hangingPunct="1">
      <a:defRPr sz="1800" kern="1200">
        <a:solidFill>
          <a:schemeClr val="tx1"/>
        </a:solidFill>
        <a:latin typeface="+mn-lt"/>
        <a:ea typeface="+mn-ea"/>
        <a:cs typeface="+mn-cs"/>
      </a:defRPr>
    </a:lvl1pPr>
    <a:lvl2pPr marL="457200" lvl="1" algn="l" defTabSz="914400" rtl="0" eaLnBrk="1" latinLnBrk="0" hangingPunct="1">
      <a:defRPr sz="1800" kern="1200">
        <a:solidFill>
          <a:schemeClr val="tx1"/>
        </a:solidFill>
        <a:latin typeface="+mn-lt"/>
        <a:ea typeface="+mn-ea"/>
        <a:cs typeface="+mn-cs"/>
      </a:defRPr>
    </a:lvl2pPr>
    <a:lvl3pPr marL="914400" lvl="2" algn="l" defTabSz="914400" rtl="0" eaLnBrk="1" latinLnBrk="0" hangingPunct="1">
      <a:defRPr sz="1800" kern="1200">
        <a:solidFill>
          <a:schemeClr val="tx1"/>
        </a:solidFill>
        <a:latin typeface="+mn-lt"/>
        <a:ea typeface="+mn-ea"/>
        <a:cs typeface="+mn-cs"/>
      </a:defRPr>
    </a:lvl3pPr>
    <a:lvl4pPr marL="1371600" lvl="3" algn="l" defTabSz="914400" rtl="0" eaLnBrk="1" latinLnBrk="0" hangingPunct="1">
      <a:defRPr sz="1800" kern="1200">
        <a:solidFill>
          <a:schemeClr val="tx1"/>
        </a:solidFill>
        <a:latin typeface="+mn-lt"/>
        <a:ea typeface="+mn-ea"/>
        <a:cs typeface="+mn-cs"/>
      </a:defRPr>
    </a:lvl4pPr>
    <a:lvl5pPr marL="1828800" lvl="4" algn="l" defTabSz="914400" rtl="0" eaLnBrk="1" latinLnBrk="0" hangingPunct="1">
      <a:defRPr sz="1800" kern="1200">
        <a:solidFill>
          <a:schemeClr val="tx1"/>
        </a:solidFill>
        <a:latin typeface="+mn-lt"/>
        <a:ea typeface="+mn-ea"/>
        <a:cs typeface="+mn-cs"/>
      </a:defRPr>
    </a:lvl5pPr>
    <a:lvl6pPr marL="2286000" lvl="5" algn="l" defTabSz="914400" rtl="0" eaLnBrk="1" latinLnBrk="0" hangingPunct="1">
      <a:defRPr sz="1800" kern="1200">
        <a:solidFill>
          <a:schemeClr val="tx1"/>
        </a:solidFill>
        <a:latin typeface="+mn-lt"/>
        <a:ea typeface="+mn-ea"/>
        <a:cs typeface="+mn-cs"/>
      </a:defRPr>
    </a:lvl6pPr>
    <a:lvl7pPr marL="2743200" lvl="6" algn="l" defTabSz="914400" rtl="0" eaLnBrk="1" latinLnBrk="0" hangingPunct="1">
      <a:defRPr sz="1800" kern="1200">
        <a:solidFill>
          <a:schemeClr val="tx1"/>
        </a:solidFill>
        <a:latin typeface="+mn-lt"/>
        <a:ea typeface="+mn-ea"/>
        <a:cs typeface="+mn-cs"/>
      </a:defRPr>
    </a:lvl7pPr>
    <a:lvl8pPr marL="3200400" lvl="7" algn="l" defTabSz="914400" rtl="0" eaLnBrk="1" latinLnBrk="0" hangingPunct="1">
      <a:defRPr sz="1800" kern="1200">
        <a:solidFill>
          <a:schemeClr val="tx1"/>
        </a:solidFill>
        <a:latin typeface="+mn-lt"/>
        <a:ea typeface="+mn-ea"/>
        <a:cs typeface="+mn-cs"/>
      </a:defRPr>
    </a:lvl8pPr>
    <a:lvl9pPr marL="3657600" lvl="8"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17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CFBF3B-F983-4F41-9E6C-02008BB91DD1}" type="datetimeFigureOut">
              <a:rPr lang="fr-FR" smtClean="0"/>
              <a:t>25/10/2023</a:t>
            </a:fld>
            <a:endParaRPr lang="fr-F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8" name="Slide Number Placeholder 7"/>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269082-9D5D-43A3-B675-27AB9B8E552E}"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t>2</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t>3</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t>4</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t>18</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FR"/>
          </a:p>
        </p:txBody>
      </p:sp>
      <p:sp>
        <p:nvSpPr>
          <p:cNvPr id="4" name="Date Placeholder 3"/>
          <p:cNvSpPr>
            <a:spLocks noGrp="1"/>
          </p:cNvSpPr>
          <p:nvPr>
            <p:ph type="dt" sz="half" idx="10"/>
          </p:nvPr>
        </p:nvSpPr>
        <p:spPr/>
        <p:txBody>
          <a:bodyPr/>
          <a:lstStyle/>
          <a:p>
            <a:fld id="{2F621E2D-A50B-495F-9AA4-3F10866B781B}" type="datetime1">
              <a:rPr lang="fr-FR" smtClean="0"/>
              <a:t>25/10/2023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D6B278-45EA-45CC-9642-20CC60EAB0D1}" type="datetime1">
              <a:rPr lang="fr-FR" smtClean="0"/>
              <a:t>25/10/2023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E16925-72EC-42D4-94D3-A1003B939FCE}" type="datetime1">
              <a:rPr lang="fr-FR" smtClean="0"/>
              <a:t>25/10/2023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t>‹№›</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Заголовок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Текст 2"/>
          <p:cNvSpPr>
            <a:spLocks noGrp="1"/>
          </p:cNvSpPr>
          <p:nvPr>
            <p:ph type="body"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1CCFA5E1-D094-4A0B-B20B-B561C85E6A82}" type="datetime1">
              <a:rPr lang="fr-FR" smtClean="0"/>
              <a:t>25/10/2023</a:t>
            </a:fld>
            <a:endParaRPr lang="fr-FR"/>
          </a:p>
        </p:txBody>
      </p:sp>
      <p:sp>
        <p:nvSpPr>
          <p:cNvPr id="5" name="Нижний колонтитул 4"/>
          <p:cNvSpPr>
            <a:spLocks noGrp="1"/>
          </p:cNvSpPr>
          <p:nvPr>
            <p:ph type="ftr" sz="quarter" idx="11"/>
          </p:nvPr>
        </p:nvSpPr>
        <p:spPr/>
        <p:txBody>
          <a:bodyPr/>
          <a:lstStyle/>
          <a:p>
            <a:endParaRPr lang="fr-FR"/>
          </a:p>
        </p:txBody>
      </p:sp>
      <p:sp>
        <p:nvSpPr>
          <p:cNvPr id="6" name="Номер слайда 5"/>
          <p:cNvSpPr>
            <a:spLocks noGrp="1"/>
          </p:cNvSpPr>
          <p:nvPr>
            <p:ph type="sldNum" sz="quarter" idx="12"/>
          </p:nvPr>
        </p:nvSpPr>
        <p:spPr/>
        <p:txBody>
          <a:bodyPr/>
          <a:lstStyle/>
          <a:p>
            <a:fld id="{FCAEAE96-855E-42B1-8DE9-9C9E68DE18C5}" type="slidenum">
              <a:rPr lang="fr-FR" smtClean="0"/>
              <a:t>‹№›</a:t>
            </a:fld>
            <a:endParaRPr 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FA24ED9-1BAC-43CE-92AB-135E2507265C}" type="datetimeFigureOut">
              <a:rPr lang="en-US" smtClean="0"/>
              <a:t>10/25/2023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A24ED9-1BAC-43CE-92AB-135E2507265C}" type="datetimeFigureOut">
              <a:rPr lang="en-US" smtClean="0"/>
              <a:t>10/25/2023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FA24ED9-1BAC-43CE-92AB-135E2507265C}" type="datetimeFigureOut">
              <a:rPr lang="en-US" smtClean="0"/>
              <a:t>10/25/2023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FA24ED9-1BAC-43CE-92AB-135E2507265C}" type="datetimeFigureOut">
              <a:rPr lang="en-US" smtClean="0"/>
              <a:t>10/25/2023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F29872-1DA2-4001-977B-942AFF1DF91F}"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A24ED9-1BAC-43CE-92AB-135E2507265C}" type="datetimeFigureOut">
              <a:rPr lang="en-US" smtClean="0"/>
              <a:t>10/25/2023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F29872-1DA2-4001-977B-942AFF1DF91F}"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A24ED9-1BAC-43CE-92AB-135E2507265C}" type="datetimeFigureOut">
              <a:rPr lang="en-US" smtClean="0"/>
              <a:t>10/25/2023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F29872-1DA2-4001-977B-942AFF1DF91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83760309-1331-4F8F-AC1F-972AC9046391}" type="datetime1">
              <a:rPr lang="fr-FR" smtClean="0"/>
              <a:t>25/10/2023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t>‹№›</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10/25/2023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10/25/2023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B96765-7664-41F5-8267-06B87A0274DD}" type="datetime1">
              <a:rPr lang="fr-FR" smtClean="0"/>
              <a:t>25/10/2023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p:cNvSpPr>
            <a:spLocks noGrp="1"/>
          </p:cNvSpPr>
          <p:nvPr>
            <p:ph type="dt" sz="half" idx="10"/>
          </p:nvPr>
        </p:nvSpPr>
        <p:spPr/>
        <p:txBody>
          <a:bodyPr/>
          <a:lstStyle/>
          <a:p>
            <a:fld id="{21FF9947-2A44-4499-8893-791A730D1CEB}" type="datetime1">
              <a:rPr lang="fr-FR" smtClean="0"/>
              <a:t>25/10/2023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p:cNvSpPr>
            <a:spLocks noGrp="1"/>
          </p:cNvSpPr>
          <p:nvPr>
            <p:ph type="dt" sz="half" idx="10"/>
          </p:nvPr>
        </p:nvSpPr>
        <p:spPr/>
        <p:txBody>
          <a:bodyPr/>
          <a:lstStyle/>
          <a:p>
            <a:fld id="{A2CD4740-CB78-4DA2-9449-5BA6BAB8E8B9}" type="datetime1">
              <a:rPr lang="fr-FR" smtClean="0"/>
              <a:t>25/10/2023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CAEAE96-855E-42B1-8DE9-9C9E68DE18C5}" type="slidenum">
              <a:rPr lang="fr-FR" smtClean="0"/>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Date Placeholder 2"/>
          <p:cNvSpPr>
            <a:spLocks noGrp="1"/>
          </p:cNvSpPr>
          <p:nvPr>
            <p:ph type="dt" sz="half" idx="10"/>
          </p:nvPr>
        </p:nvSpPr>
        <p:spPr/>
        <p:txBody>
          <a:bodyPr/>
          <a:lstStyle/>
          <a:p>
            <a:fld id="{774D13E3-8353-4C2E-BE7C-26AE1B623ED5}" type="datetime1">
              <a:rPr lang="fr-FR" smtClean="0"/>
              <a:t>25/10/2023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CAEAE96-855E-42B1-8DE9-9C9E68DE18C5}" type="slidenum">
              <a:rPr lang="fr-FR" smtClean="0"/>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413025-920A-462C-B19C-06B25E7A86DA}" type="datetime1">
              <a:rPr lang="fr-FR" smtClean="0"/>
              <a:t>25/10/2023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a:xfrm>
            <a:off x="6934200" y="6356350"/>
            <a:ext cx="2133600" cy="365125"/>
          </a:xfrm>
        </p:spPr>
        <p:txBody>
          <a:bodyPr/>
          <a:lstStyle/>
          <a:p>
            <a:fld id="{FCAEAE96-855E-42B1-8DE9-9C9E68DE18C5}" type="slidenum">
              <a:rPr lang="fr-FR" smtClean="0"/>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14D6D2-AC3E-41CF-B9A3-5BCCE2F511AB}" type="datetime1">
              <a:rPr lang="fr-FR" smtClean="0"/>
              <a:t>25/10/2023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128312-C233-4B5A-993A-6F581BBA2EDC}" type="datetime1">
              <a:rPr lang="fr-FR" smtClean="0"/>
              <a:t>25/10/2023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CFA5E1-D094-4A0B-B20B-B561C85E6A82}" type="datetime1">
              <a:rPr lang="fr-FR" smtClean="0"/>
              <a:t>25/10/2023</a:t>
            </a:fld>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AEAE96-855E-42B1-8DE9-9C9E68DE18C5}" type="slidenum">
              <a:rPr lang="fr-FR" smtClean="0"/>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A24ED9-1BAC-43CE-92AB-135E2507265C}" type="datetimeFigureOut">
              <a:rPr lang="en-US" smtClean="0"/>
              <a:t>10/25/2023</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F29872-1DA2-4001-977B-942AFF1DF91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CAEAE96-855E-42B1-8DE9-9C9E68DE18C5}" type="slidenum">
              <a:rPr lang="fr-FR" smtClean="0"/>
              <a:t>1</a:t>
            </a:fld>
            <a:endParaRPr lang="fr-F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2" y="0"/>
            <a:ext cx="9143997" cy="3717035"/>
          </a:xfrm>
          <a:prstGeom prst="rect">
            <a:avLst/>
          </a:prstGeom>
        </p:spPr>
      </p:pic>
      <p:sp>
        <p:nvSpPr>
          <p:cNvPr id="5" name="TextBox 4"/>
          <p:cNvSpPr txBox="1"/>
          <p:nvPr/>
        </p:nvSpPr>
        <p:spPr>
          <a:xfrm>
            <a:off x="419100" y="1801257"/>
            <a:ext cx="8305800" cy="4518025"/>
          </a:xfrm>
          <a:prstGeom prst="rect">
            <a:avLst/>
          </a:prstGeom>
          <a:noFill/>
        </p:spPr>
        <p:txBody>
          <a:bodyPr wrap="square" rtlCol="0">
            <a:spAutoFit/>
          </a:bodyPr>
          <a:lstStyle/>
          <a:p>
            <a:pPr algn="ctr"/>
            <a:r>
              <a:rPr lang="en-US" sz="3200" b="1" dirty="0">
                <a:solidFill>
                  <a:schemeClr val="bg1"/>
                </a:solidFill>
              </a:rPr>
              <a:t>Spectral comparative analysis of acid and salt forms of nucleotides and their components</a:t>
            </a:r>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fr-FR" dirty="0"/>
          </a:p>
          <a:p>
            <a:pPr algn="ctr"/>
            <a:r>
              <a:rPr lang="it-IT" b="1" dirty="0"/>
              <a:t>Mykhailo Dotsenko </a:t>
            </a:r>
            <a:r>
              <a:rPr lang="it-IT" b="1" baseline="30000" dirty="0"/>
              <a:t>1,</a:t>
            </a:r>
            <a:r>
              <a:rPr lang="it-IT" b="1" dirty="0"/>
              <a:t>*, Roman Nikolaiev </a:t>
            </a:r>
            <a:r>
              <a:rPr lang="it-IT" b="1" baseline="30000" dirty="0"/>
              <a:t>1</a:t>
            </a:r>
            <a:r>
              <a:rPr lang="it-IT" b="1" dirty="0"/>
              <a:t>, Zenovii Tkachuk </a:t>
            </a:r>
            <a:r>
              <a:rPr lang="it-IT" b="1" baseline="30000" dirty="0"/>
              <a:t>1</a:t>
            </a:r>
            <a:endParaRPr lang="it-IT" b="1" dirty="0"/>
          </a:p>
          <a:p>
            <a:endParaRPr lang="it-IT" b="1" baseline="30000" dirty="0"/>
          </a:p>
          <a:p>
            <a:endParaRPr lang="fr-FR" dirty="0"/>
          </a:p>
          <a:p>
            <a:r>
              <a:rPr lang="en-US" baseline="30000" dirty="0"/>
              <a:t>1</a:t>
            </a:r>
            <a:r>
              <a:rPr lang="en-US" dirty="0"/>
              <a:t> Institute of Molecular Biology and Genetics of NASU, 150, Ac. Zabolotnogo St., Kyiv, Ukraine, 03143</a:t>
            </a:r>
          </a:p>
          <a:p>
            <a:endParaRPr lang="fr-FR" dirty="0"/>
          </a:p>
          <a:p>
            <a:r>
              <a:rPr lang="en-US" sz="1400" b="1" dirty="0"/>
              <a:t>*</a:t>
            </a:r>
            <a:r>
              <a:rPr lang="en-US" sz="1400" dirty="0"/>
              <a:t> Corresponding author: </a:t>
            </a:r>
            <a:r>
              <a:rPr lang="en-US" sz="1400" dirty="0" err="1"/>
              <a:t>mychailodotsenko@gmail.com</a:t>
            </a:r>
          </a:p>
        </p:txBody>
      </p:sp>
      <p:pic>
        <p:nvPicPr>
          <p:cNvPr id="6151" name="Изображение 9" descr="images"/>
          <p:cNvPicPr>
            <a:picLocks noChangeAspect="1"/>
          </p:cNvPicPr>
          <p:nvPr/>
        </p:nvPicPr>
        <p:blipFill>
          <a:blip r:embed="rId3"/>
          <a:stretch>
            <a:fillRect/>
          </a:stretch>
        </p:blipFill>
        <p:spPr>
          <a:xfrm>
            <a:off x="7162800" y="5562600"/>
            <a:ext cx="1143635" cy="114236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мещающий номер слайда 3"/>
          <p:cNvSpPr>
            <a:spLocks noGrp="1"/>
          </p:cNvSpPr>
          <p:nvPr>
            <p:ph type="sldNum" sz="quarter" idx="12"/>
          </p:nvPr>
        </p:nvSpPr>
        <p:spPr/>
        <p:txBody>
          <a:bodyPr/>
          <a:lstStyle/>
          <a:p>
            <a:fld id="{FCAEAE96-855E-42B1-8DE9-9C9E68DE18C5}" type="slidenum">
              <a:rPr lang="fr-FR" smtClean="0"/>
              <a:t>10</a:t>
            </a:fld>
            <a:endParaRPr lang="fr-FR"/>
          </a:p>
        </p:txBody>
      </p:sp>
      <p:sp>
        <p:nvSpPr>
          <p:cNvPr id="5" name="Текстовое поле 4"/>
          <p:cNvSpPr txBox="1"/>
          <p:nvPr/>
        </p:nvSpPr>
        <p:spPr>
          <a:xfrm>
            <a:off x="577215" y="1200785"/>
            <a:ext cx="3181985" cy="459740"/>
          </a:xfrm>
          <a:prstGeom prst="rect">
            <a:avLst/>
          </a:prstGeom>
          <a:noFill/>
        </p:spPr>
        <p:txBody>
          <a:bodyPr wrap="square" rtlCol="0">
            <a:noAutofit/>
          </a:bodyPr>
          <a:lstStyle/>
          <a:p>
            <a:r>
              <a:rPr lang="fr-FR" sz="2400" b="1" dirty="0" err="1">
                <a:sym typeface="+mn-ea"/>
              </a:rPr>
              <a:t>Results</a:t>
            </a:r>
            <a:r>
              <a:rPr lang="fr-FR" sz="2400" b="1" dirty="0">
                <a:sym typeface="+mn-ea"/>
              </a:rPr>
              <a:t> and discussion</a:t>
            </a:r>
            <a:endParaRPr lang="ru-RU" altLang="en-US" sz="2400"/>
          </a:p>
        </p:txBody>
      </p:sp>
      <p:sp>
        <p:nvSpPr>
          <p:cNvPr id="6" name="Текстовое поле 5"/>
          <p:cNvSpPr txBox="1"/>
          <p:nvPr/>
        </p:nvSpPr>
        <p:spPr>
          <a:xfrm>
            <a:off x="348615" y="1565910"/>
            <a:ext cx="8446135" cy="4838700"/>
          </a:xfrm>
          <a:prstGeom prst="rect">
            <a:avLst/>
          </a:prstGeom>
          <a:noFill/>
        </p:spPr>
        <p:txBody>
          <a:bodyPr wrap="square" rtlCol="0">
            <a:noAutofit/>
          </a:bodyPr>
          <a:lstStyle/>
          <a:p>
            <a:pPr indent="457200" algn="just"/>
            <a:r>
              <a:rPr lang="en-US" altLang="en-US" noProof="0" dirty="0">
                <a:ln>
                  <a:noFill/>
                </a:ln>
                <a:effectLst/>
                <a:uLnTx/>
                <a:uFillTx/>
                <a:sym typeface="+mn-ea"/>
              </a:rPr>
              <a:t>In the emission spectrum of adenine we observe peaks at 351 nm and 595 nm. In the emission spectrum of adenosine we observe a peak at 332 nm. In the emission spectrum of adenosine 5`-monophosphate we observe a peak at 396 nm. The emission spectrum of adenosine 5`-monophosphate sodium shows a peak at 349 nm.  The emission spectrum of uracil shows a peak at 360 nm.  The emission spectrum of uridine shows peaks at 359 nm and 378 nm.  The emission spectrum of uridine 5`-monophosphate shows a peak at 360 nm.  The emission spectrum of uridine 5`-monophosphate sodium shows peaks at 366 nm and 417 nm.  The emission spectrum of cytosine shows peaks at 348 nm and 385 nm. The emission spectrum of cytidine shows a peak at 380 nm. </a:t>
            </a:r>
          </a:p>
          <a:p>
            <a:pPr indent="457200" algn="just"/>
            <a:r>
              <a:rPr lang="en-US" altLang="en-US" noProof="0" dirty="0">
                <a:ln>
                  <a:noFill/>
                </a:ln>
                <a:effectLst/>
                <a:uLnTx/>
                <a:uFillTx/>
                <a:sym typeface="+mn-ea"/>
              </a:rPr>
              <a:t>The emission spectrum of cytidine 5`-monophosphate shows a peak at 355 nm. The emission spectrum of cytidine 5`-monophosphate sodium shows a peak at 353 nm.  The emission spectrum of guanine shows peaks at 327 nm and 360 nm. The emission spectrum of guanosine shows peaks at 327 nm and 360 nm. The emission spectrum of guanosine 5`-monophosphate shows a peak at 376 nm. The emission spectrum of guanosine 5`-monophosphate sodium shows a peak at 334 nm.  The emission spectrum of RNA shows a peak at 403 nm. The spectrum of RNA sodium shows peaks at 356 nm and 396 nm.</a:t>
            </a:r>
            <a:endParaRPr lang="ru-RU"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мещающий номер слайда 3"/>
          <p:cNvSpPr>
            <a:spLocks noGrp="1"/>
          </p:cNvSpPr>
          <p:nvPr>
            <p:ph type="sldNum" sz="quarter" idx="12"/>
          </p:nvPr>
        </p:nvSpPr>
        <p:spPr/>
        <p:txBody>
          <a:bodyPr/>
          <a:lstStyle/>
          <a:p>
            <a:fld id="{FCAEAE96-855E-42B1-8DE9-9C9E68DE18C5}" type="slidenum">
              <a:rPr lang="fr-FR" smtClean="0"/>
              <a:t>11</a:t>
            </a:fld>
            <a:endParaRPr lang="fr-FR"/>
          </a:p>
        </p:txBody>
      </p:sp>
      <p:sp>
        <p:nvSpPr>
          <p:cNvPr id="5" name="Текстовое поле 4"/>
          <p:cNvSpPr txBox="1"/>
          <p:nvPr/>
        </p:nvSpPr>
        <p:spPr>
          <a:xfrm>
            <a:off x="575310" y="1138555"/>
            <a:ext cx="5222875" cy="1136650"/>
          </a:xfrm>
          <a:prstGeom prst="rect">
            <a:avLst/>
          </a:prstGeom>
          <a:noFill/>
        </p:spPr>
        <p:txBody>
          <a:bodyPr wrap="square" rtlCol="0">
            <a:noAutofit/>
          </a:bodyPr>
          <a:lstStyle/>
          <a:p>
            <a:r>
              <a:rPr lang="fr-FR" sz="2400" b="1" dirty="0" err="1">
                <a:sym typeface="+mn-ea"/>
              </a:rPr>
              <a:t>Results</a:t>
            </a:r>
            <a:r>
              <a:rPr lang="fr-FR" sz="2400" b="1" dirty="0">
                <a:sym typeface="+mn-ea"/>
              </a:rPr>
              <a:t> and discussion</a:t>
            </a:r>
            <a:endParaRPr lang="ru-RU" altLang="en-US" sz="2400"/>
          </a:p>
          <a:p>
            <a:r>
              <a:rPr lang="ru-RU" altLang="en-US" sz="2400">
                <a:sym typeface="+mn-ea"/>
              </a:rPr>
              <a:t>Normalized phosforescention spectra</a:t>
            </a:r>
            <a:endParaRPr lang="ru-RU" altLang="en-US" sz="2400"/>
          </a:p>
        </p:txBody>
      </p:sp>
      <p:pic>
        <p:nvPicPr>
          <p:cNvPr id="16386" name="Рисунок 6"/>
          <p:cNvPicPr>
            <a:picLocks noGrp="1" noChangeAspect="1"/>
          </p:cNvPicPr>
          <p:nvPr>
            <p:ph idx="1"/>
          </p:nvPr>
        </p:nvPicPr>
        <p:blipFill>
          <a:blip r:embed="rId2"/>
          <a:stretch>
            <a:fillRect/>
          </a:stretch>
        </p:blipFill>
        <p:spPr>
          <a:xfrm>
            <a:off x="1257173" y="1790192"/>
            <a:ext cx="6883400" cy="481711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мещающий номер слайда 3"/>
          <p:cNvSpPr>
            <a:spLocks noGrp="1"/>
          </p:cNvSpPr>
          <p:nvPr>
            <p:ph type="sldNum" sz="quarter" idx="12"/>
          </p:nvPr>
        </p:nvSpPr>
        <p:spPr/>
        <p:txBody>
          <a:bodyPr/>
          <a:lstStyle/>
          <a:p>
            <a:fld id="{FCAEAE96-855E-42B1-8DE9-9C9E68DE18C5}" type="slidenum">
              <a:rPr lang="fr-FR" smtClean="0"/>
              <a:t>12</a:t>
            </a:fld>
            <a:endParaRPr lang="fr-FR"/>
          </a:p>
        </p:txBody>
      </p:sp>
      <p:sp>
        <p:nvSpPr>
          <p:cNvPr id="5" name="Текстовое поле 4"/>
          <p:cNvSpPr txBox="1"/>
          <p:nvPr/>
        </p:nvSpPr>
        <p:spPr>
          <a:xfrm>
            <a:off x="591820" y="1276985"/>
            <a:ext cx="3167380" cy="652145"/>
          </a:xfrm>
          <a:prstGeom prst="rect">
            <a:avLst/>
          </a:prstGeom>
          <a:noFill/>
        </p:spPr>
        <p:txBody>
          <a:bodyPr wrap="square" rtlCol="0">
            <a:noAutofit/>
          </a:bodyPr>
          <a:lstStyle/>
          <a:p>
            <a:r>
              <a:rPr lang="fr-FR" sz="2400" b="1" dirty="0" err="1">
                <a:sym typeface="+mn-ea"/>
              </a:rPr>
              <a:t>Results</a:t>
            </a:r>
            <a:r>
              <a:rPr lang="fr-FR" sz="2400" b="1" dirty="0">
                <a:sym typeface="+mn-ea"/>
              </a:rPr>
              <a:t> and discussion</a:t>
            </a:r>
            <a:endParaRPr lang="ru-RU" altLang="en-US" sz="2400"/>
          </a:p>
        </p:txBody>
      </p:sp>
      <p:sp>
        <p:nvSpPr>
          <p:cNvPr id="6" name="Текстовое поле 5"/>
          <p:cNvSpPr txBox="1"/>
          <p:nvPr/>
        </p:nvSpPr>
        <p:spPr>
          <a:xfrm>
            <a:off x="363220" y="1720850"/>
            <a:ext cx="8202295" cy="4665980"/>
          </a:xfrm>
          <a:prstGeom prst="rect">
            <a:avLst/>
          </a:prstGeom>
          <a:noFill/>
        </p:spPr>
        <p:txBody>
          <a:bodyPr wrap="square" rtlCol="0">
            <a:noAutofit/>
          </a:bodyPr>
          <a:lstStyle/>
          <a:p>
            <a:pPr indent="457200" algn="just"/>
            <a:r>
              <a:rPr lang="en-US" altLang="ru-RU" dirty="0">
                <a:sym typeface="+mn-ea"/>
              </a:rPr>
              <a:t>In the phosphorescence spectrum of adenine we observe a peak at 342 nm.  In the phosphorescence spectra of adenosine and adenosine 5`-monophosphate we observe a peak at 345 nm. In the phosphorescence spectrum of adenosine 5`-monophosphate sodium we observe a peak at 349 nm.  The phosphorescence spectra of uracil and uridine show a peak at 373 nm. The phosphorescence spectrum of uridine 5`-monophosphate shows a peak at 377 nm. The phosphorescence spectrum of uridine 5`-monophosphate sodium shows a peak at 379 nm.  The phosphorescence spectrum of cytosine shows a peak at 410 nm. The phosphorescence spectrum of cytidine shows a peak at 409 nm. </a:t>
            </a:r>
          </a:p>
          <a:p>
            <a:pPr indent="457200" algn="just"/>
            <a:r>
              <a:rPr lang="en-US" altLang="ru-RU" dirty="0">
                <a:sym typeface="+mn-ea"/>
              </a:rPr>
              <a:t>In the phosphorescence spectrum of cytidine 5`-monophosphate we observe a peak at 406 nm. In the phosphorescence spectrum of cytidine 5`-monophosphate sodium we observe a peak at 407 nm.  The phosphorescence spectrum of guanine shows a peak at 370 nm. The phosphorescence spectrum of guanosine shows a peak at 371 nm. The phosphorescence spectrum of guanosine 5`-monophosphate shows a peak at 376 nm. The phosphorescence spectrum of guanosine 5`-monophosphate sodium shows a peak at 372 nm.  The phosphorescence spectra of RNA and RNA sodium show a peak at 419 nm.</a:t>
            </a:r>
            <a:endParaRPr lang="ru-RU" alt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мещающий номер слайда 3"/>
          <p:cNvSpPr>
            <a:spLocks noGrp="1"/>
          </p:cNvSpPr>
          <p:nvPr>
            <p:ph type="sldNum" sz="quarter" idx="12"/>
          </p:nvPr>
        </p:nvSpPr>
        <p:spPr/>
        <p:txBody>
          <a:bodyPr/>
          <a:lstStyle/>
          <a:p>
            <a:fld id="{FCAEAE96-855E-42B1-8DE9-9C9E68DE18C5}" type="slidenum">
              <a:rPr lang="fr-FR" smtClean="0"/>
              <a:t>13</a:t>
            </a:fld>
            <a:endParaRPr lang="fr-FR"/>
          </a:p>
        </p:txBody>
      </p:sp>
      <p:sp>
        <p:nvSpPr>
          <p:cNvPr id="5" name="Текстовое поле 4"/>
          <p:cNvSpPr txBox="1"/>
          <p:nvPr/>
        </p:nvSpPr>
        <p:spPr>
          <a:xfrm>
            <a:off x="137160" y="1023620"/>
            <a:ext cx="8606155" cy="1177925"/>
          </a:xfrm>
          <a:prstGeom prst="rect">
            <a:avLst/>
          </a:prstGeom>
          <a:noFill/>
        </p:spPr>
        <p:txBody>
          <a:bodyPr wrap="square" rtlCol="0">
            <a:noAutofit/>
          </a:bodyPr>
          <a:lstStyle/>
          <a:p>
            <a:r>
              <a:rPr lang="fr-FR" sz="2400" b="1" dirty="0" err="1">
                <a:sym typeface="+mn-ea"/>
              </a:rPr>
              <a:t>Results</a:t>
            </a:r>
            <a:r>
              <a:rPr lang="fr-FR" sz="2400" b="1" dirty="0">
                <a:sym typeface="+mn-ea"/>
              </a:rPr>
              <a:t> and discussion</a:t>
            </a:r>
            <a:endParaRPr lang="ru-RU" altLang="en-US" sz="2400" dirty="0"/>
          </a:p>
          <a:p>
            <a:r>
              <a:rPr lang="ru-RU" altLang="en-US" dirty="0" err="1"/>
              <a:t>Normalized</a:t>
            </a:r>
            <a:r>
              <a:rPr lang="ru-RU" altLang="en-US" dirty="0"/>
              <a:t> </a:t>
            </a:r>
            <a:r>
              <a:rPr lang="ru-RU" altLang="en-US" dirty="0" err="1"/>
              <a:t>absor</a:t>
            </a:r>
            <a:r>
              <a:rPr lang="en-US" altLang="ru-RU" dirty="0"/>
              <a:t>p</a:t>
            </a:r>
            <a:r>
              <a:rPr lang="ru-RU" altLang="en-US" dirty="0" err="1"/>
              <a:t>tion</a:t>
            </a:r>
            <a:r>
              <a:rPr lang="ru-RU" altLang="en-US" dirty="0"/>
              <a:t>, </a:t>
            </a:r>
            <a:r>
              <a:rPr lang="ru-RU" altLang="en-US" dirty="0" err="1"/>
              <a:t>еxcitation</a:t>
            </a:r>
            <a:r>
              <a:rPr lang="ru-RU" altLang="en-US" dirty="0"/>
              <a:t>, </a:t>
            </a:r>
            <a:r>
              <a:rPr lang="ru-RU" altLang="en-US" dirty="0" err="1"/>
              <a:t>еmission</a:t>
            </a:r>
            <a:r>
              <a:rPr lang="ru-RU" altLang="en-US" dirty="0"/>
              <a:t> </a:t>
            </a:r>
            <a:r>
              <a:rPr lang="ru-RU" altLang="en-US" dirty="0" err="1"/>
              <a:t>and</a:t>
            </a:r>
            <a:r>
              <a:rPr lang="ru-RU" altLang="en-US" dirty="0"/>
              <a:t> </a:t>
            </a:r>
            <a:r>
              <a:rPr lang="ru-RU" altLang="en-US" dirty="0" err="1"/>
              <a:t>phosphorescence</a:t>
            </a:r>
            <a:r>
              <a:rPr lang="ru-RU" altLang="en-US" dirty="0"/>
              <a:t> </a:t>
            </a:r>
            <a:r>
              <a:rPr lang="ru-RU" altLang="en-US" dirty="0" err="1"/>
              <a:t>spectrum</a:t>
            </a:r>
            <a:r>
              <a:rPr lang="ru-RU" altLang="en-US" dirty="0"/>
              <a:t> </a:t>
            </a:r>
            <a:r>
              <a:rPr lang="ru-RU" altLang="en-US" dirty="0" err="1"/>
              <a:t>of</a:t>
            </a:r>
            <a:r>
              <a:rPr lang="ru-RU" altLang="en-US" dirty="0"/>
              <a:t> </a:t>
            </a:r>
            <a:r>
              <a:rPr lang="ru-RU" altLang="en-US" dirty="0" err="1"/>
              <a:t>adenine</a:t>
            </a:r>
            <a:r>
              <a:rPr lang="ru-RU" altLang="en-US" dirty="0"/>
              <a:t>, </a:t>
            </a:r>
            <a:r>
              <a:rPr lang="ru-RU" altLang="en-US" dirty="0" err="1"/>
              <a:t>adenosine</a:t>
            </a:r>
            <a:r>
              <a:rPr lang="ru-RU" altLang="en-US" dirty="0"/>
              <a:t>, </a:t>
            </a:r>
            <a:r>
              <a:rPr lang="ru-RU" altLang="en-US" dirty="0" err="1"/>
              <a:t>adenosine</a:t>
            </a:r>
            <a:r>
              <a:rPr lang="ru-RU" altLang="en-US" dirty="0"/>
              <a:t> 5`-monophosphate  </a:t>
            </a:r>
            <a:r>
              <a:rPr lang="ru-RU" altLang="en-US" dirty="0" err="1"/>
              <a:t>and</a:t>
            </a:r>
            <a:r>
              <a:rPr lang="ru-RU" altLang="en-US" dirty="0"/>
              <a:t> </a:t>
            </a:r>
            <a:r>
              <a:rPr lang="ru-RU" altLang="en-US" dirty="0" err="1"/>
              <a:t>adenosine</a:t>
            </a:r>
            <a:r>
              <a:rPr lang="ru-RU" altLang="en-US" dirty="0"/>
              <a:t> 5`-monophosphate </a:t>
            </a:r>
            <a:r>
              <a:rPr lang="pl-PL" altLang="en-US" dirty="0"/>
              <a:t>sodium</a:t>
            </a:r>
            <a:endParaRPr lang="ru-RU" altLang="en-US" dirty="0"/>
          </a:p>
        </p:txBody>
      </p:sp>
      <p:pic>
        <p:nvPicPr>
          <p:cNvPr id="7" name="Рисунок 6">
            <a:extLst>
              <a:ext uri="{FF2B5EF4-FFF2-40B4-BE49-F238E27FC236}">
                <a16:creationId xmlns:a16="http://schemas.microsoft.com/office/drawing/2014/main" id="{A0D64C66-0830-0811-7EDB-3B5167BAFE96}"/>
              </a:ext>
            </a:extLst>
          </p:cNvPr>
          <p:cNvPicPr>
            <a:picLocks noChangeAspect="1"/>
          </p:cNvPicPr>
          <p:nvPr/>
        </p:nvPicPr>
        <p:blipFill>
          <a:blip r:embed="rId2"/>
          <a:stretch>
            <a:fillRect/>
          </a:stretch>
        </p:blipFill>
        <p:spPr>
          <a:xfrm>
            <a:off x="1660056" y="2185987"/>
            <a:ext cx="5959944" cy="4170363"/>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00455"/>
            <a:ext cx="8229600" cy="1186815"/>
          </a:xfrm>
        </p:spPr>
        <p:txBody>
          <a:bodyPr>
            <a:normAutofit fontScale="90000"/>
          </a:bodyPr>
          <a:lstStyle/>
          <a:p>
            <a:pPr algn="l"/>
            <a:r>
              <a:rPr lang="fr-FR" sz="2665" b="1" dirty="0" err="1">
                <a:sym typeface="+mn-ea"/>
              </a:rPr>
              <a:t>Results</a:t>
            </a:r>
            <a:r>
              <a:rPr lang="fr-FR" sz="2665" b="1" dirty="0">
                <a:sym typeface="+mn-ea"/>
              </a:rPr>
              <a:t> and discussion</a:t>
            </a:r>
            <a:br>
              <a:rPr lang="ru-RU" altLang="en-US" dirty="0"/>
            </a:br>
            <a:r>
              <a:rPr sz="2000" noProof="0" dirty="0">
                <a:ln>
                  <a:noFill/>
                </a:ln>
                <a:solidFill>
                  <a:schemeClr val="tx1"/>
                </a:solidFill>
                <a:effectLst/>
                <a:uLnTx/>
                <a:uFillTx/>
                <a:sym typeface="+mn-ea"/>
              </a:rPr>
              <a:t>Normalized absor</a:t>
            </a:r>
            <a:r>
              <a:rPr lang="en-US" sz="2000" noProof="0" dirty="0">
                <a:ln>
                  <a:noFill/>
                </a:ln>
                <a:solidFill>
                  <a:schemeClr val="tx1"/>
                </a:solidFill>
                <a:effectLst/>
                <a:uLnTx/>
                <a:uFillTx/>
                <a:sym typeface="+mn-ea"/>
              </a:rPr>
              <a:t>p</a:t>
            </a:r>
            <a:r>
              <a:rPr sz="2000" noProof="0" dirty="0">
                <a:ln>
                  <a:noFill/>
                </a:ln>
                <a:solidFill>
                  <a:schemeClr val="tx1"/>
                </a:solidFill>
                <a:effectLst/>
                <a:uLnTx/>
                <a:uFillTx/>
                <a:sym typeface="+mn-ea"/>
              </a:rPr>
              <a:t>tion, </a:t>
            </a:r>
            <a:r>
              <a:rPr sz="2000" noProof="0" dirty="0" err="1">
                <a:ln>
                  <a:noFill/>
                </a:ln>
                <a:solidFill>
                  <a:schemeClr val="tx1"/>
                </a:solidFill>
                <a:effectLst/>
                <a:uLnTx/>
                <a:uFillTx/>
                <a:sym typeface="+mn-ea"/>
              </a:rPr>
              <a:t>еxcitation</a:t>
            </a:r>
            <a:r>
              <a:rPr sz="2000" noProof="0" dirty="0">
                <a:ln>
                  <a:noFill/>
                </a:ln>
                <a:solidFill>
                  <a:schemeClr val="tx1"/>
                </a:solidFill>
                <a:effectLst/>
                <a:uLnTx/>
                <a:uFillTx/>
                <a:sym typeface="+mn-ea"/>
              </a:rPr>
              <a:t>, </a:t>
            </a:r>
            <a:r>
              <a:rPr sz="2000" noProof="0" dirty="0" err="1">
                <a:ln>
                  <a:noFill/>
                </a:ln>
                <a:solidFill>
                  <a:schemeClr val="tx1"/>
                </a:solidFill>
                <a:effectLst/>
                <a:uLnTx/>
                <a:uFillTx/>
                <a:sym typeface="+mn-ea"/>
              </a:rPr>
              <a:t>еmission</a:t>
            </a:r>
            <a:r>
              <a:rPr sz="2000" noProof="0" dirty="0">
                <a:ln>
                  <a:noFill/>
                </a:ln>
                <a:solidFill>
                  <a:schemeClr val="tx1"/>
                </a:solidFill>
                <a:effectLst/>
                <a:uLnTx/>
                <a:uFillTx/>
                <a:sym typeface="+mn-ea"/>
              </a:rPr>
              <a:t> and phosphorescence spectrum of cytosine, cytidine, cytidine 5`-monophosphate and cytidine 5`-monophosphate </a:t>
            </a:r>
            <a:r>
              <a:rPr lang="pl-PL" sz="2000" noProof="0" dirty="0">
                <a:ln>
                  <a:noFill/>
                </a:ln>
                <a:solidFill>
                  <a:schemeClr val="tx1"/>
                </a:solidFill>
                <a:effectLst/>
                <a:uLnTx/>
                <a:uFillTx/>
                <a:sym typeface="+mn-ea"/>
              </a:rPr>
              <a:t>sodium</a:t>
            </a:r>
            <a:endParaRPr sz="2000" noProof="0" dirty="0">
              <a:ln>
                <a:noFill/>
              </a:ln>
              <a:solidFill>
                <a:schemeClr val="tx1"/>
              </a:solidFill>
              <a:effectLst/>
              <a:uLnTx/>
              <a:uFillTx/>
              <a:sym typeface="+mn-ea"/>
            </a:endParaRPr>
          </a:p>
        </p:txBody>
      </p:sp>
      <p:sp>
        <p:nvSpPr>
          <p:cNvPr id="4" name="Замещающий номер слайда 3"/>
          <p:cNvSpPr>
            <a:spLocks noGrp="1"/>
          </p:cNvSpPr>
          <p:nvPr>
            <p:ph type="sldNum" sz="quarter" idx="12"/>
          </p:nvPr>
        </p:nvSpPr>
        <p:spPr/>
        <p:txBody>
          <a:bodyPr/>
          <a:lstStyle/>
          <a:p>
            <a:fld id="{FCAEAE96-855E-42B1-8DE9-9C9E68DE18C5}" type="slidenum">
              <a:rPr lang="fr-FR" smtClean="0"/>
              <a:t>14</a:t>
            </a:fld>
            <a:endParaRPr lang="fr-FR"/>
          </a:p>
        </p:txBody>
      </p:sp>
      <p:pic>
        <p:nvPicPr>
          <p:cNvPr id="7" name="Рисунок 6">
            <a:extLst>
              <a:ext uri="{FF2B5EF4-FFF2-40B4-BE49-F238E27FC236}">
                <a16:creationId xmlns:a16="http://schemas.microsoft.com/office/drawing/2014/main" id="{0D07DB1C-1704-5C0F-109C-8A3A91F8EAAB}"/>
              </a:ext>
            </a:extLst>
          </p:cNvPr>
          <p:cNvPicPr>
            <a:picLocks noChangeAspect="1"/>
          </p:cNvPicPr>
          <p:nvPr/>
        </p:nvPicPr>
        <p:blipFill>
          <a:blip r:embed="rId2"/>
          <a:stretch>
            <a:fillRect/>
          </a:stretch>
        </p:blipFill>
        <p:spPr>
          <a:xfrm>
            <a:off x="1809005" y="2167699"/>
            <a:ext cx="5709840" cy="3995357"/>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мещающий номер слайда 3"/>
          <p:cNvSpPr>
            <a:spLocks noGrp="1"/>
          </p:cNvSpPr>
          <p:nvPr>
            <p:ph type="sldNum" sz="quarter" idx="12"/>
          </p:nvPr>
        </p:nvSpPr>
        <p:spPr/>
        <p:txBody>
          <a:bodyPr/>
          <a:lstStyle/>
          <a:p>
            <a:fld id="{FCAEAE96-855E-42B1-8DE9-9C9E68DE18C5}" type="slidenum">
              <a:rPr lang="fr-FR" smtClean="0"/>
              <a:t>15</a:t>
            </a:fld>
            <a:endParaRPr lang="fr-FR"/>
          </a:p>
        </p:txBody>
      </p:sp>
      <p:sp>
        <p:nvSpPr>
          <p:cNvPr id="5" name="Текстовое поле 4"/>
          <p:cNvSpPr txBox="1"/>
          <p:nvPr/>
        </p:nvSpPr>
        <p:spPr>
          <a:xfrm>
            <a:off x="91440" y="1049020"/>
            <a:ext cx="8924925" cy="1644650"/>
          </a:xfrm>
          <a:prstGeom prst="rect">
            <a:avLst/>
          </a:prstGeom>
          <a:noFill/>
        </p:spPr>
        <p:txBody>
          <a:bodyPr wrap="square" rtlCol="0">
            <a:noAutofit/>
          </a:bodyPr>
          <a:lstStyle/>
          <a:p>
            <a:r>
              <a:rPr lang="fr-FR" sz="2400" b="1" dirty="0" err="1">
                <a:sym typeface="+mn-ea"/>
              </a:rPr>
              <a:t>Results</a:t>
            </a:r>
            <a:r>
              <a:rPr lang="fr-FR" sz="2400" b="1" dirty="0">
                <a:sym typeface="+mn-ea"/>
              </a:rPr>
              <a:t> and discussion</a:t>
            </a:r>
            <a:br>
              <a:rPr lang="ru-RU" altLang="en-US" dirty="0">
                <a:sym typeface="+mn-ea"/>
              </a:rPr>
            </a:br>
            <a:r>
              <a:rPr noProof="0" dirty="0">
                <a:ln>
                  <a:noFill/>
                </a:ln>
                <a:effectLst/>
                <a:uLnTx/>
                <a:uFillTx/>
                <a:sym typeface="+mn-ea"/>
              </a:rPr>
              <a:t>Normalized absor</a:t>
            </a:r>
            <a:r>
              <a:rPr lang="en-US" noProof="0" dirty="0">
                <a:ln>
                  <a:noFill/>
                </a:ln>
                <a:effectLst/>
                <a:uLnTx/>
                <a:uFillTx/>
                <a:sym typeface="+mn-ea"/>
              </a:rPr>
              <a:t>p</a:t>
            </a:r>
            <a:r>
              <a:rPr noProof="0" dirty="0">
                <a:ln>
                  <a:noFill/>
                </a:ln>
                <a:effectLst/>
                <a:uLnTx/>
                <a:uFillTx/>
                <a:sym typeface="+mn-ea"/>
              </a:rPr>
              <a:t>tion, </a:t>
            </a:r>
            <a:r>
              <a:rPr noProof="0" dirty="0" err="1">
                <a:ln>
                  <a:noFill/>
                </a:ln>
                <a:effectLst/>
                <a:uLnTx/>
                <a:uFillTx/>
                <a:sym typeface="+mn-ea"/>
              </a:rPr>
              <a:t>еxcitation</a:t>
            </a:r>
            <a:r>
              <a:rPr noProof="0" dirty="0">
                <a:ln>
                  <a:noFill/>
                </a:ln>
                <a:effectLst/>
                <a:uLnTx/>
                <a:uFillTx/>
                <a:sym typeface="+mn-ea"/>
              </a:rPr>
              <a:t>, </a:t>
            </a:r>
            <a:r>
              <a:rPr noProof="0" dirty="0" err="1">
                <a:ln>
                  <a:noFill/>
                </a:ln>
                <a:effectLst/>
                <a:uLnTx/>
                <a:uFillTx/>
                <a:sym typeface="+mn-ea"/>
              </a:rPr>
              <a:t>еmission</a:t>
            </a:r>
            <a:r>
              <a:rPr noProof="0" dirty="0">
                <a:ln>
                  <a:noFill/>
                </a:ln>
                <a:effectLst/>
                <a:uLnTx/>
                <a:uFillTx/>
                <a:sym typeface="+mn-ea"/>
              </a:rPr>
              <a:t> and phosphorescence spectrum of guanine, guanosine, guanosine 5`-monophosphate </a:t>
            </a:r>
            <a:r>
              <a:rPr lang="uk-UA" noProof="0" dirty="0">
                <a:ln>
                  <a:noFill/>
                </a:ln>
                <a:effectLst/>
                <a:uLnTx/>
                <a:uFillTx/>
                <a:sym typeface="+mn-ea"/>
              </a:rPr>
              <a:t> </a:t>
            </a:r>
            <a:r>
              <a:rPr noProof="0" dirty="0">
                <a:ln>
                  <a:noFill/>
                </a:ln>
                <a:effectLst/>
                <a:uLnTx/>
                <a:uFillTx/>
                <a:sym typeface="+mn-ea"/>
              </a:rPr>
              <a:t> and guanosine 5`-monophosphate </a:t>
            </a:r>
            <a:r>
              <a:rPr lang="pl-PL" noProof="0" dirty="0">
                <a:ln>
                  <a:noFill/>
                </a:ln>
                <a:effectLst/>
                <a:uLnTx/>
                <a:uFillTx/>
                <a:sym typeface="+mn-ea"/>
              </a:rPr>
              <a:t>sodium</a:t>
            </a:r>
            <a:endParaRPr noProof="0" dirty="0">
              <a:ln>
                <a:noFill/>
              </a:ln>
              <a:effectLst/>
              <a:uLnTx/>
              <a:uFillTx/>
              <a:sym typeface="+mn-ea"/>
            </a:endParaRPr>
          </a:p>
        </p:txBody>
      </p:sp>
      <p:pic>
        <p:nvPicPr>
          <p:cNvPr id="7" name="Рисунок 6">
            <a:extLst>
              <a:ext uri="{FF2B5EF4-FFF2-40B4-BE49-F238E27FC236}">
                <a16:creationId xmlns:a16="http://schemas.microsoft.com/office/drawing/2014/main" id="{F6465FAB-E0C1-AE2A-9485-410C3793C4B6}"/>
              </a:ext>
            </a:extLst>
          </p:cNvPr>
          <p:cNvPicPr>
            <a:picLocks noChangeAspect="1"/>
          </p:cNvPicPr>
          <p:nvPr/>
        </p:nvPicPr>
        <p:blipFill>
          <a:blip r:embed="rId2"/>
          <a:stretch>
            <a:fillRect/>
          </a:stretch>
        </p:blipFill>
        <p:spPr>
          <a:xfrm>
            <a:off x="1627632" y="2028196"/>
            <a:ext cx="6110669" cy="427583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мещающий номер слайда 3"/>
          <p:cNvSpPr>
            <a:spLocks noGrp="1"/>
          </p:cNvSpPr>
          <p:nvPr>
            <p:ph type="sldNum" sz="quarter" idx="12"/>
          </p:nvPr>
        </p:nvSpPr>
        <p:spPr/>
        <p:txBody>
          <a:bodyPr/>
          <a:lstStyle/>
          <a:p>
            <a:fld id="{FCAEAE96-855E-42B1-8DE9-9C9E68DE18C5}" type="slidenum">
              <a:rPr lang="fr-FR" smtClean="0"/>
              <a:t>16</a:t>
            </a:fld>
            <a:endParaRPr lang="fr-FR"/>
          </a:p>
        </p:txBody>
      </p:sp>
      <p:sp>
        <p:nvSpPr>
          <p:cNvPr id="5" name="Текстовое поле 4"/>
          <p:cNvSpPr txBox="1"/>
          <p:nvPr/>
        </p:nvSpPr>
        <p:spPr>
          <a:xfrm>
            <a:off x="196850" y="1114425"/>
            <a:ext cx="8430895" cy="1043940"/>
          </a:xfrm>
          <a:prstGeom prst="rect">
            <a:avLst/>
          </a:prstGeom>
          <a:noFill/>
        </p:spPr>
        <p:txBody>
          <a:bodyPr wrap="square" rtlCol="0">
            <a:noAutofit/>
          </a:bodyPr>
          <a:lstStyle/>
          <a:p>
            <a:r>
              <a:rPr lang="fr-FR" sz="2400" b="1" dirty="0" err="1">
                <a:sym typeface="+mn-ea"/>
              </a:rPr>
              <a:t>Results</a:t>
            </a:r>
            <a:r>
              <a:rPr lang="fr-FR" sz="2400" b="1" dirty="0">
                <a:sym typeface="+mn-ea"/>
              </a:rPr>
              <a:t> and discussion</a:t>
            </a:r>
            <a:br>
              <a:rPr lang="ru-RU" altLang="en-US" dirty="0">
                <a:sym typeface="+mn-ea"/>
              </a:rPr>
            </a:br>
            <a:r>
              <a:rPr noProof="0" dirty="0" err="1">
                <a:ln>
                  <a:noFill/>
                </a:ln>
                <a:effectLst/>
                <a:uLnTx/>
                <a:uFillTx/>
                <a:sym typeface="+mn-ea"/>
              </a:rPr>
              <a:t>Absorbtion</a:t>
            </a:r>
            <a:r>
              <a:rPr noProof="0" dirty="0">
                <a:ln>
                  <a:noFill/>
                </a:ln>
                <a:effectLst/>
                <a:uLnTx/>
                <a:uFillTx/>
                <a:sym typeface="+mn-ea"/>
              </a:rPr>
              <a:t>, </a:t>
            </a:r>
            <a:r>
              <a:rPr noProof="0" dirty="0" err="1">
                <a:ln>
                  <a:noFill/>
                </a:ln>
                <a:effectLst/>
                <a:uLnTx/>
                <a:uFillTx/>
                <a:sym typeface="+mn-ea"/>
              </a:rPr>
              <a:t>еxcitation</a:t>
            </a:r>
            <a:r>
              <a:rPr noProof="0" dirty="0">
                <a:ln>
                  <a:noFill/>
                </a:ln>
                <a:effectLst/>
                <a:uLnTx/>
                <a:uFillTx/>
                <a:sym typeface="+mn-ea"/>
              </a:rPr>
              <a:t>, </a:t>
            </a:r>
            <a:r>
              <a:rPr noProof="0" dirty="0" err="1">
                <a:ln>
                  <a:noFill/>
                </a:ln>
                <a:effectLst/>
                <a:uLnTx/>
                <a:uFillTx/>
                <a:sym typeface="+mn-ea"/>
              </a:rPr>
              <a:t>еmission</a:t>
            </a:r>
            <a:r>
              <a:rPr noProof="0" dirty="0">
                <a:ln>
                  <a:noFill/>
                </a:ln>
                <a:effectLst/>
                <a:uLnTx/>
                <a:uFillTx/>
                <a:sym typeface="+mn-ea"/>
              </a:rPr>
              <a:t> and phosphorescence spectrum of uracil, uridine, uridine 5`- monophosphate and uridine 5`-monophosphate </a:t>
            </a:r>
            <a:r>
              <a:rPr lang="pl-PL" noProof="0" dirty="0">
                <a:ln>
                  <a:noFill/>
                </a:ln>
                <a:effectLst/>
                <a:uLnTx/>
                <a:uFillTx/>
                <a:sym typeface="+mn-ea"/>
              </a:rPr>
              <a:t>sodium</a:t>
            </a:r>
            <a:endParaRPr noProof="0" dirty="0">
              <a:ln>
                <a:noFill/>
              </a:ln>
              <a:effectLst/>
              <a:uLnTx/>
              <a:uFillTx/>
              <a:sym typeface="+mn-ea"/>
            </a:endParaRPr>
          </a:p>
        </p:txBody>
      </p:sp>
      <p:pic>
        <p:nvPicPr>
          <p:cNvPr id="7" name="Рисунок 6">
            <a:extLst>
              <a:ext uri="{FF2B5EF4-FFF2-40B4-BE49-F238E27FC236}">
                <a16:creationId xmlns:a16="http://schemas.microsoft.com/office/drawing/2014/main" id="{B65429DB-7222-1D9D-DB5A-E6EBC1760EC2}"/>
              </a:ext>
            </a:extLst>
          </p:cNvPr>
          <p:cNvPicPr>
            <a:picLocks noChangeAspect="1"/>
          </p:cNvPicPr>
          <p:nvPr/>
        </p:nvPicPr>
        <p:blipFill>
          <a:blip r:embed="rId2"/>
          <a:stretch>
            <a:fillRect/>
          </a:stretch>
        </p:blipFill>
        <p:spPr>
          <a:xfrm>
            <a:off x="1637721" y="2158365"/>
            <a:ext cx="6128011" cy="4287965"/>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мещающий номер слайда 3"/>
          <p:cNvSpPr>
            <a:spLocks noGrp="1"/>
          </p:cNvSpPr>
          <p:nvPr>
            <p:ph type="sldNum" sz="quarter" idx="12"/>
          </p:nvPr>
        </p:nvSpPr>
        <p:spPr/>
        <p:txBody>
          <a:bodyPr/>
          <a:lstStyle/>
          <a:p>
            <a:fld id="{FCAEAE96-855E-42B1-8DE9-9C9E68DE18C5}" type="slidenum">
              <a:rPr lang="fr-FR" smtClean="0"/>
              <a:t>17</a:t>
            </a:fld>
            <a:endParaRPr lang="fr-FR"/>
          </a:p>
        </p:txBody>
      </p:sp>
      <p:sp>
        <p:nvSpPr>
          <p:cNvPr id="5" name="Текстовое поле 4"/>
          <p:cNvSpPr txBox="1"/>
          <p:nvPr/>
        </p:nvSpPr>
        <p:spPr>
          <a:xfrm>
            <a:off x="286385" y="1157605"/>
            <a:ext cx="8312150" cy="901700"/>
          </a:xfrm>
          <a:prstGeom prst="rect">
            <a:avLst/>
          </a:prstGeom>
          <a:noFill/>
        </p:spPr>
        <p:txBody>
          <a:bodyPr wrap="square" rtlCol="0">
            <a:noAutofit/>
          </a:bodyPr>
          <a:lstStyle/>
          <a:p>
            <a:r>
              <a:rPr lang="fr-FR" sz="2400" b="1" dirty="0" err="1">
                <a:sym typeface="+mn-ea"/>
              </a:rPr>
              <a:t>Results</a:t>
            </a:r>
            <a:r>
              <a:rPr lang="fr-FR" sz="2400" b="1" dirty="0">
                <a:sym typeface="+mn-ea"/>
              </a:rPr>
              <a:t> and discussion</a:t>
            </a:r>
            <a:br>
              <a:rPr lang="ru-RU" altLang="en-US" dirty="0">
                <a:sym typeface="+mn-ea"/>
              </a:rPr>
            </a:br>
            <a:r>
              <a:rPr noProof="0" dirty="0">
                <a:ln>
                  <a:noFill/>
                </a:ln>
                <a:effectLst/>
                <a:uLnTx/>
                <a:uFillTx/>
                <a:sym typeface="+mn-ea"/>
              </a:rPr>
              <a:t>Absor</a:t>
            </a:r>
            <a:r>
              <a:rPr lang="en-US" noProof="0" dirty="0">
                <a:ln>
                  <a:noFill/>
                </a:ln>
                <a:effectLst/>
                <a:uLnTx/>
                <a:uFillTx/>
                <a:sym typeface="+mn-ea"/>
              </a:rPr>
              <a:t>p</a:t>
            </a:r>
            <a:r>
              <a:rPr noProof="0" dirty="0">
                <a:ln>
                  <a:noFill/>
                </a:ln>
                <a:effectLst/>
                <a:uLnTx/>
                <a:uFillTx/>
                <a:sym typeface="+mn-ea"/>
              </a:rPr>
              <a:t>tion, </a:t>
            </a:r>
            <a:r>
              <a:rPr noProof="0" dirty="0" err="1">
                <a:ln>
                  <a:noFill/>
                </a:ln>
                <a:effectLst/>
                <a:uLnTx/>
                <a:uFillTx/>
                <a:sym typeface="+mn-ea"/>
              </a:rPr>
              <a:t>еxcitation</a:t>
            </a:r>
            <a:r>
              <a:rPr noProof="0" dirty="0">
                <a:ln>
                  <a:noFill/>
                </a:ln>
                <a:effectLst/>
                <a:uLnTx/>
                <a:uFillTx/>
                <a:sym typeface="+mn-ea"/>
              </a:rPr>
              <a:t>, </a:t>
            </a:r>
            <a:r>
              <a:rPr noProof="0" dirty="0" err="1">
                <a:ln>
                  <a:noFill/>
                </a:ln>
                <a:effectLst/>
                <a:uLnTx/>
                <a:uFillTx/>
                <a:sym typeface="+mn-ea"/>
              </a:rPr>
              <a:t>еmission</a:t>
            </a:r>
            <a:r>
              <a:rPr noProof="0" dirty="0">
                <a:ln>
                  <a:noFill/>
                </a:ln>
                <a:effectLst/>
                <a:uLnTx/>
                <a:uFillTx/>
                <a:sym typeface="+mn-ea"/>
              </a:rPr>
              <a:t> and phosphorescence spectrum of uracil, uridine, uridine 5`- monophosphate and uridine 5`-monophosphate </a:t>
            </a:r>
            <a:r>
              <a:rPr lang="pl-PL" noProof="0" dirty="0">
                <a:ln>
                  <a:noFill/>
                </a:ln>
                <a:effectLst/>
                <a:uLnTx/>
                <a:uFillTx/>
                <a:sym typeface="+mn-ea"/>
              </a:rPr>
              <a:t>sodium</a:t>
            </a:r>
            <a:endParaRPr noProof="0" dirty="0">
              <a:ln>
                <a:noFill/>
              </a:ln>
              <a:effectLst/>
              <a:uLnTx/>
              <a:uFillTx/>
              <a:sym typeface="+mn-ea"/>
            </a:endParaRPr>
          </a:p>
          <a:p>
            <a:endParaRPr lang="ru-RU" altLang="en-US" dirty="0"/>
          </a:p>
        </p:txBody>
      </p:sp>
      <p:sp>
        <p:nvSpPr>
          <p:cNvPr id="6" name="Текстовое поле 5"/>
          <p:cNvSpPr txBox="1"/>
          <p:nvPr/>
        </p:nvSpPr>
        <p:spPr>
          <a:xfrm>
            <a:off x="989965" y="2728595"/>
            <a:ext cx="3028950" cy="354965"/>
          </a:xfrm>
          <a:prstGeom prst="rect">
            <a:avLst/>
          </a:prstGeom>
          <a:noFill/>
        </p:spPr>
        <p:txBody>
          <a:bodyPr wrap="square" rtlCol="0">
            <a:noAutofit/>
          </a:bodyPr>
          <a:lstStyle/>
          <a:p>
            <a:endParaRPr lang="ru-RU" altLang="en-US"/>
          </a:p>
        </p:txBody>
      </p:sp>
      <p:pic>
        <p:nvPicPr>
          <p:cNvPr id="8" name="Рисунок 7">
            <a:extLst>
              <a:ext uri="{FF2B5EF4-FFF2-40B4-BE49-F238E27FC236}">
                <a16:creationId xmlns:a16="http://schemas.microsoft.com/office/drawing/2014/main" id="{75CA689D-EB8D-2254-22EC-CAE88F4477EF}"/>
              </a:ext>
            </a:extLst>
          </p:cNvPr>
          <p:cNvPicPr>
            <a:picLocks noChangeAspect="1"/>
          </p:cNvPicPr>
          <p:nvPr/>
        </p:nvPicPr>
        <p:blipFill>
          <a:blip r:embed="rId2"/>
          <a:stretch>
            <a:fillRect/>
          </a:stretch>
        </p:blipFill>
        <p:spPr>
          <a:xfrm>
            <a:off x="1721993" y="2114556"/>
            <a:ext cx="6062027" cy="4241794"/>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t>18</a:t>
            </a:fld>
            <a:endParaRPr lang="fr-FR" dirty="0">
              <a:latin typeface="Arial" panose="020B0604020202020204" pitchFamily="34" charset="0"/>
              <a:cs typeface="Arial" panose="020B0604020202020204" pitchFamily="34" charset="0"/>
            </a:endParaRPr>
          </a:p>
        </p:txBody>
      </p:sp>
      <p:sp>
        <p:nvSpPr>
          <p:cNvPr id="5" name="TextBox 4"/>
          <p:cNvSpPr txBox="1"/>
          <p:nvPr/>
        </p:nvSpPr>
        <p:spPr>
          <a:xfrm>
            <a:off x="609600" y="1447800"/>
            <a:ext cx="8153400" cy="461665"/>
          </a:xfrm>
          <a:prstGeom prst="rect">
            <a:avLst/>
          </a:prstGeom>
          <a:noFill/>
        </p:spPr>
        <p:txBody>
          <a:bodyPr wrap="square" rtlCol="0">
            <a:spAutoFit/>
          </a:bodyPr>
          <a:lstStyle/>
          <a:p>
            <a:r>
              <a:rPr lang="fr-FR" sz="2400" b="1" dirty="0"/>
              <a:t>Conclusions</a:t>
            </a:r>
          </a:p>
        </p:txBody>
      </p:sp>
      <p:sp>
        <p:nvSpPr>
          <p:cNvPr id="2" name="Текстовое поле 1"/>
          <p:cNvSpPr txBox="1"/>
          <p:nvPr/>
        </p:nvSpPr>
        <p:spPr>
          <a:xfrm>
            <a:off x="609600" y="2120900"/>
            <a:ext cx="8003540" cy="4300220"/>
          </a:xfrm>
          <a:prstGeom prst="rect">
            <a:avLst/>
          </a:prstGeom>
          <a:noFill/>
        </p:spPr>
        <p:txBody>
          <a:bodyPr wrap="square" rtlCol="0">
            <a:spAutoFit/>
          </a:bodyPr>
          <a:lstStyle/>
          <a:p>
            <a:pPr marL="342900" marR="0" lvl="0" indent="-342900" algn="l" defTabSz="914400" eaLnBrk="1" fontAlgn="base" latinLnBrk="0" hangingPunct="1">
              <a:lnSpc>
                <a:spcPct val="100000"/>
              </a:lnSpc>
              <a:spcBef>
                <a:spcPct val="20000"/>
              </a:spcBef>
              <a:spcAft>
                <a:spcPct val="0"/>
              </a:spcAft>
              <a:buClrTx/>
              <a:buSzTx/>
              <a:buFontTx/>
              <a:buChar char="•"/>
              <a:defRPr/>
            </a:pPr>
            <a:r>
              <a:rPr lang="en-US" altLang="ru-RU" noProof="0" dirty="0">
                <a:ln>
                  <a:noFill/>
                </a:ln>
                <a:effectLst/>
                <a:uLnTx/>
                <a:uFillTx/>
                <a:sym typeface="+mn-ea"/>
              </a:rPr>
              <a:t>   </a:t>
            </a:r>
            <a:r>
              <a:rPr lang="ru-RU" altLang="en-US" noProof="0" dirty="0">
                <a:ln>
                  <a:noFill/>
                </a:ln>
                <a:effectLst/>
                <a:uLnTx/>
                <a:uFillTx/>
                <a:sym typeface="+mn-ea"/>
              </a:rPr>
              <a:t>We </a:t>
            </a:r>
            <a:r>
              <a:rPr lang="ru-RU" altLang="en-US" noProof="0" dirty="0" err="1">
                <a:ln>
                  <a:noFill/>
                </a:ln>
                <a:effectLst/>
                <a:uLnTx/>
                <a:uFillTx/>
                <a:sym typeface="+mn-ea"/>
              </a:rPr>
              <a:t>studied</a:t>
            </a:r>
            <a:r>
              <a:rPr lang="ru-RU" altLang="en-US" noProof="0" dirty="0">
                <a:ln>
                  <a:noFill/>
                </a:ln>
                <a:effectLst/>
                <a:uLnTx/>
                <a:uFillTx/>
                <a:sym typeface="+mn-ea"/>
              </a:rPr>
              <a:t> </a:t>
            </a:r>
            <a:r>
              <a:rPr lang="ru-RU" altLang="en-US" noProof="0" dirty="0" err="1">
                <a:ln>
                  <a:noFill/>
                </a:ln>
                <a:effectLst/>
                <a:uLnTx/>
                <a:uFillTx/>
                <a:sym typeface="+mn-ea"/>
              </a:rPr>
              <a:t>the</a:t>
            </a:r>
            <a:r>
              <a:rPr lang="ru-RU" altLang="en-US" noProof="0" dirty="0">
                <a:ln>
                  <a:noFill/>
                </a:ln>
                <a:effectLst/>
                <a:uLnTx/>
                <a:uFillTx/>
                <a:sym typeface="+mn-ea"/>
              </a:rPr>
              <a:t> </a:t>
            </a:r>
            <a:r>
              <a:rPr lang="ru-RU" altLang="en-US" noProof="0" dirty="0" err="1">
                <a:ln>
                  <a:noFill/>
                </a:ln>
                <a:effectLst/>
                <a:uLnTx/>
                <a:uFillTx/>
                <a:sym typeface="+mn-ea"/>
              </a:rPr>
              <a:t>absorption</a:t>
            </a:r>
            <a:r>
              <a:rPr lang="ru-RU" altLang="en-US" noProof="0" dirty="0">
                <a:ln>
                  <a:noFill/>
                </a:ln>
                <a:effectLst/>
                <a:uLnTx/>
                <a:uFillTx/>
                <a:sym typeface="+mn-ea"/>
              </a:rPr>
              <a:t> </a:t>
            </a:r>
            <a:r>
              <a:rPr lang="ru-RU" altLang="en-US" noProof="0" dirty="0" err="1">
                <a:ln>
                  <a:noFill/>
                </a:ln>
                <a:effectLst/>
                <a:uLnTx/>
                <a:uFillTx/>
                <a:sym typeface="+mn-ea"/>
              </a:rPr>
              <a:t>and</a:t>
            </a:r>
            <a:r>
              <a:rPr lang="ru-RU" altLang="en-US" noProof="0" dirty="0">
                <a:ln>
                  <a:noFill/>
                </a:ln>
                <a:effectLst/>
                <a:uLnTx/>
                <a:uFillTx/>
                <a:sym typeface="+mn-ea"/>
              </a:rPr>
              <a:t> </a:t>
            </a:r>
            <a:r>
              <a:rPr lang="ru-RU" altLang="en-US" noProof="0" dirty="0" err="1">
                <a:ln>
                  <a:noFill/>
                </a:ln>
                <a:effectLst/>
                <a:uLnTx/>
                <a:uFillTx/>
                <a:sym typeface="+mn-ea"/>
              </a:rPr>
              <a:t>emission</a:t>
            </a:r>
            <a:r>
              <a:rPr lang="ru-RU" altLang="en-US" noProof="0" dirty="0">
                <a:ln>
                  <a:noFill/>
                </a:ln>
                <a:effectLst/>
                <a:uLnTx/>
                <a:uFillTx/>
                <a:sym typeface="+mn-ea"/>
              </a:rPr>
              <a:t> </a:t>
            </a:r>
            <a:r>
              <a:rPr lang="ru-RU" altLang="en-US" noProof="0" dirty="0" err="1">
                <a:ln>
                  <a:noFill/>
                </a:ln>
                <a:effectLst/>
                <a:uLnTx/>
                <a:uFillTx/>
                <a:sym typeface="+mn-ea"/>
              </a:rPr>
              <a:t>of</a:t>
            </a:r>
            <a:r>
              <a:rPr lang="ru-RU" altLang="en-US" noProof="0" dirty="0">
                <a:ln>
                  <a:noFill/>
                </a:ln>
                <a:effectLst/>
                <a:uLnTx/>
                <a:uFillTx/>
                <a:sym typeface="+mn-ea"/>
              </a:rPr>
              <a:t> </a:t>
            </a:r>
            <a:r>
              <a:rPr lang="ru-RU" altLang="en-US" noProof="0" dirty="0" err="1">
                <a:ln>
                  <a:noFill/>
                </a:ln>
                <a:effectLst/>
                <a:uLnTx/>
                <a:uFillTx/>
                <a:sym typeface="+mn-ea"/>
              </a:rPr>
              <a:t>monoribonucleotides</a:t>
            </a:r>
            <a:r>
              <a:rPr lang="ru-RU" altLang="en-US" noProof="0" dirty="0">
                <a:ln>
                  <a:noFill/>
                </a:ln>
                <a:effectLst/>
                <a:uLnTx/>
                <a:uFillTx/>
                <a:sym typeface="+mn-ea"/>
              </a:rPr>
              <a:t> </a:t>
            </a:r>
            <a:r>
              <a:rPr lang="ru-RU" altLang="en-US" noProof="0" dirty="0" err="1">
                <a:ln>
                  <a:noFill/>
                </a:ln>
                <a:effectLst/>
                <a:uLnTx/>
                <a:uFillTx/>
                <a:sym typeface="+mn-ea"/>
              </a:rPr>
              <a:t>and</a:t>
            </a:r>
            <a:r>
              <a:rPr lang="ru-RU" altLang="en-US" noProof="0" dirty="0">
                <a:ln>
                  <a:noFill/>
                </a:ln>
                <a:effectLst/>
                <a:uLnTx/>
                <a:uFillTx/>
                <a:sym typeface="+mn-ea"/>
              </a:rPr>
              <a:t> </a:t>
            </a:r>
            <a:r>
              <a:rPr lang="ru-RU" altLang="en-US" noProof="0" dirty="0" err="1">
                <a:ln>
                  <a:noFill/>
                </a:ln>
                <a:effectLst/>
                <a:uLnTx/>
                <a:uFillTx/>
                <a:sym typeface="+mn-ea"/>
              </a:rPr>
              <a:t>their</a:t>
            </a:r>
            <a:r>
              <a:rPr lang="ru-RU" altLang="en-US" noProof="0" dirty="0">
                <a:ln>
                  <a:noFill/>
                </a:ln>
                <a:effectLst/>
                <a:uLnTx/>
                <a:uFillTx/>
                <a:sym typeface="+mn-ea"/>
              </a:rPr>
              <a:t> </a:t>
            </a:r>
            <a:r>
              <a:rPr lang="ru-RU" altLang="en-US" noProof="0" dirty="0" err="1">
                <a:ln>
                  <a:noFill/>
                </a:ln>
                <a:effectLst/>
                <a:uLnTx/>
                <a:uFillTx/>
                <a:sym typeface="+mn-ea"/>
              </a:rPr>
              <a:t>components</a:t>
            </a:r>
            <a:r>
              <a:rPr lang="ru-RU" altLang="en-US" noProof="0" dirty="0">
                <a:ln>
                  <a:noFill/>
                </a:ln>
                <a:effectLst/>
                <a:uLnTx/>
                <a:uFillTx/>
                <a:sym typeface="+mn-ea"/>
              </a:rPr>
              <a:t> </a:t>
            </a:r>
            <a:r>
              <a:rPr lang="ru-RU" altLang="en-US" noProof="0" dirty="0" err="1">
                <a:ln>
                  <a:noFill/>
                </a:ln>
                <a:effectLst/>
                <a:uLnTx/>
                <a:uFillTx/>
                <a:sym typeface="+mn-ea"/>
              </a:rPr>
              <a:t>dissolved</a:t>
            </a:r>
            <a:r>
              <a:rPr lang="ru-RU" altLang="en-US" noProof="0" dirty="0">
                <a:ln>
                  <a:noFill/>
                </a:ln>
                <a:effectLst/>
                <a:uLnTx/>
                <a:uFillTx/>
                <a:sym typeface="+mn-ea"/>
              </a:rPr>
              <a:t> </a:t>
            </a:r>
            <a:r>
              <a:rPr lang="ru-RU" altLang="en-US" noProof="0" dirty="0" err="1">
                <a:ln>
                  <a:noFill/>
                </a:ln>
                <a:effectLst/>
                <a:uLnTx/>
                <a:uFillTx/>
                <a:sym typeface="+mn-ea"/>
              </a:rPr>
              <a:t>in</a:t>
            </a:r>
            <a:r>
              <a:rPr lang="ru-RU" altLang="en-US" noProof="0" dirty="0">
                <a:ln>
                  <a:noFill/>
                </a:ln>
                <a:effectLst/>
                <a:uLnTx/>
                <a:uFillTx/>
                <a:sym typeface="+mn-ea"/>
              </a:rPr>
              <a:t> </a:t>
            </a:r>
            <a:r>
              <a:rPr lang="ru-RU" altLang="en-US" noProof="0" dirty="0" err="1">
                <a:ln>
                  <a:noFill/>
                </a:ln>
                <a:effectLst/>
                <a:uLnTx/>
                <a:uFillTx/>
                <a:sym typeface="+mn-ea"/>
              </a:rPr>
              <a:t>water</a:t>
            </a:r>
            <a:r>
              <a:rPr lang="ru-RU" altLang="en-US" noProof="0" dirty="0">
                <a:ln>
                  <a:noFill/>
                </a:ln>
                <a:effectLst/>
                <a:uLnTx/>
                <a:uFillTx/>
                <a:sym typeface="+mn-ea"/>
              </a:rPr>
              <a:t> </a:t>
            </a:r>
            <a:r>
              <a:rPr lang="ru-RU" altLang="en-US" noProof="0" dirty="0" err="1">
                <a:ln>
                  <a:noFill/>
                </a:ln>
                <a:effectLst/>
                <a:uLnTx/>
                <a:uFillTx/>
                <a:sym typeface="+mn-ea"/>
              </a:rPr>
              <a:t>at</a:t>
            </a:r>
            <a:r>
              <a:rPr lang="ru-RU" altLang="en-US" noProof="0" dirty="0">
                <a:ln>
                  <a:noFill/>
                </a:ln>
                <a:effectLst/>
                <a:uLnTx/>
                <a:uFillTx/>
                <a:sym typeface="+mn-ea"/>
              </a:rPr>
              <a:t> </a:t>
            </a:r>
            <a:r>
              <a:rPr lang="ru-RU" altLang="en-US" noProof="0" dirty="0" err="1">
                <a:ln>
                  <a:noFill/>
                </a:ln>
                <a:effectLst/>
                <a:uLnTx/>
                <a:uFillTx/>
                <a:sym typeface="+mn-ea"/>
              </a:rPr>
              <a:t>room</a:t>
            </a:r>
            <a:r>
              <a:rPr lang="ru-RU" altLang="en-US" noProof="0" dirty="0">
                <a:ln>
                  <a:noFill/>
                </a:ln>
                <a:effectLst/>
                <a:uLnTx/>
                <a:uFillTx/>
                <a:sym typeface="+mn-ea"/>
              </a:rPr>
              <a:t> </a:t>
            </a:r>
            <a:r>
              <a:rPr lang="ru-RU" altLang="en-US" noProof="0" dirty="0" err="1">
                <a:ln>
                  <a:noFill/>
                </a:ln>
                <a:effectLst/>
                <a:uLnTx/>
                <a:uFillTx/>
                <a:sym typeface="+mn-ea"/>
              </a:rPr>
              <a:t>temperature</a:t>
            </a:r>
            <a:r>
              <a:rPr lang="ru-RU" altLang="en-US" noProof="0" dirty="0">
                <a:ln>
                  <a:noFill/>
                </a:ln>
                <a:effectLst/>
                <a:uLnTx/>
                <a:uFillTx/>
                <a:sym typeface="+mn-ea"/>
              </a:rPr>
              <a:t>. </a:t>
            </a:r>
            <a:endParaRPr kumimoji="0" lang="ru-RU" altLang="en-US" b="0" i="0" u="none" strike="noStrike" kern="1200" cap="none" spc="0" normalizeH="0" baseline="0" noProof="0" dirty="0">
              <a:ln>
                <a:noFill/>
              </a:ln>
              <a:solidFill>
                <a:schemeClr val="tx1"/>
              </a:solidFill>
              <a:effectLst/>
              <a:uLnTx/>
              <a:uFillTx/>
              <a:latin typeface="+mn-lt"/>
              <a:ea typeface="+mn-ea"/>
              <a:cs typeface="+mn-cs"/>
              <a:sym typeface="+mn-ea"/>
            </a:endParaRPr>
          </a:p>
          <a:p>
            <a:pPr marL="342900" marR="0" lvl="0" indent="-342900" algn="l" defTabSz="914400" eaLnBrk="1" fontAlgn="base" latinLnBrk="0" hangingPunct="1">
              <a:lnSpc>
                <a:spcPct val="100000"/>
              </a:lnSpc>
              <a:spcBef>
                <a:spcPct val="20000"/>
              </a:spcBef>
              <a:spcAft>
                <a:spcPct val="0"/>
              </a:spcAft>
              <a:buClrTx/>
              <a:buSzTx/>
              <a:buFontTx/>
              <a:buChar char="•"/>
              <a:defRPr/>
            </a:pPr>
            <a:endParaRPr kumimoji="0" lang="ru-RU" altLang="en-US" b="0" i="0" u="none" strike="noStrike" kern="1200" cap="none" spc="0" normalizeH="0" baseline="0" noProof="0" dirty="0">
              <a:ln>
                <a:noFill/>
              </a:ln>
              <a:solidFill>
                <a:schemeClr val="tx1"/>
              </a:solidFill>
              <a:effectLst/>
              <a:uLnTx/>
              <a:uFillTx/>
              <a:latin typeface="+mn-lt"/>
              <a:ea typeface="+mn-ea"/>
              <a:cs typeface="+mn-cs"/>
              <a:sym typeface="+mn-ea"/>
            </a:endParaRPr>
          </a:p>
          <a:p>
            <a:pPr marL="342900" marR="0" lvl="0" indent="-342900" algn="l" defTabSz="914400" eaLnBrk="1" fontAlgn="base" latinLnBrk="0" hangingPunct="1">
              <a:lnSpc>
                <a:spcPct val="100000"/>
              </a:lnSpc>
              <a:spcBef>
                <a:spcPct val="20000"/>
              </a:spcBef>
              <a:spcAft>
                <a:spcPct val="0"/>
              </a:spcAft>
              <a:buClrTx/>
              <a:buSzTx/>
              <a:buFontTx/>
              <a:buChar char="•"/>
              <a:defRPr/>
            </a:pPr>
            <a:r>
              <a:rPr lang="en-US" altLang="ru-RU" noProof="0" dirty="0">
                <a:ln>
                  <a:noFill/>
                </a:ln>
                <a:effectLst/>
                <a:uLnTx/>
                <a:uFillTx/>
                <a:sym typeface="+mn-ea"/>
              </a:rPr>
              <a:t>   </a:t>
            </a:r>
            <a:r>
              <a:rPr lang="ru-RU" altLang="en-US" noProof="0" dirty="0">
                <a:ln>
                  <a:noFill/>
                </a:ln>
                <a:effectLst/>
                <a:uLnTx/>
                <a:uFillTx/>
                <a:sym typeface="+mn-ea"/>
              </a:rPr>
              <a:t>We </a:t>
            </a:r>
            <a:r>
              <a:rPr lang="ru-RU" altLang="en-US" noProof="0" dirty="0" err="1">
                <a:ln>
                  <a:noFill/>
                </a:ln>
                <a:effectLst/>
                <a:uLnTx/>
                <a:uFillTx/>
                <a:sym typeface="+mn-ea"/>
              </a:rPr>
              <a:t>observed</a:t>
            </a:r>
            <a:r>
              <a:rPr lang="ru-RU" altLang="en-US" noProof="0" dirty="0">
                <a:ln>
                  <a:noFill/>
                </a:ln>
                <a:effectLst/>
                <a:uLnTx/>
                <a:uFillTx/>
                <a:sym typeface="+mn-ea"/>
              </a:rPr>
              <a:t> a </a:t>
            </a:r>
            <a:r>
              <a:rPr lang="ru-RU" altLang="en-US" noProof="0" dirty="0" err="1">
                <a:ln>
                  <a:noFill/>
                </a:ln>
                <a:effectLst/>
                <a:uLnTx/>
                <a:uFillTx/>
                <a:sym typeface="+mn-ea"/>
              </a:rPr>
              <a:t>change</a:t>
            </a:r>
            <a:r>
              <a:rPr lang="ru-RU" altLang="en-US" noProof="0" dirty="0">
                <a:ln>
                  <a:noFill/>
                </a:ln>
                <a:effectLst/>
                <a:uLnTx/>
                <a:uFillTx/>
                <a:sym typeface="+mn-ea"/>
              </a:rPr>
              <a:t> </a:t>
            </a:r>
            <a:r>
              <a:rPr lang="ru-RU" altLang="en-US" noProof="0" dirty="0" err="1">
                <a:ln>
                  <a:noFill/>
                </a:ln>
                <a:effectLst/>
                <a:uLnTx/>
                <a:uFillTx/>
                <a:sym typeface="+mn-ea"/>
              </a:rPr>
              <a:t>in</a:t>
            </a:r>
            <a:r>
              <a:rPr lang="ru-RU" altLang="en-US" noProof="0" dirty="0">
                <a:ln>
                  <a:noFill/>
                </a:ln>
                <a:effectLst/>
                <a:uLnTx/>
                <a:uFillTx/>
                <a:sym typeface="+mn-ea"/>
              </a:rPr>
              <a:t> </a:t>
            </a:r>
            <a:r>
              <a:rPr lang="ru-RU" altLang="en-US" noProof="0" dirty="0" err="1">
                <a:ln>
                  <a:noFill/>
                </a:ln>
                <a:effectLst/>
                <a:uLnTx/>
                <a:uFillTx/>
                <a:sym typeface="+mn-ea"/>
              </a:rPr>
              <a:t>the</a:t>
            </a:r>
            <a:r>
              <a:rPr lang="ru-RU" altLang="en-US" noProof="0" dirty="0">
                <a:ln>
                  <a:noFill/>
                </a:ln>
                <a:effectLst/>
                <a:uLnTx/>
                <a:uFillTx/>
                <a:sym typeface="+mn-ea"/>
              </a:rPr>
              <a:t> </a:t>
            </a:r>
            <a:r>
              <a:rPr lang="ru-RU" altLang="en-US" noProof="0" dirty="0" err="1">
                <a:ln>
                  <a:noFill/>
                </a:ln>
                <a:effectLst/>
                <a:uLnTx/>
                <a:uFillTx/>
                <a:sym typeface="+mn-ea"/>
              </a:rPr>
              <a:t>ratio</a:t>
            </a:r>
            <a:r>
              <a:rPr lang="ru-RU" altLang="en-US" noProof="0" dirty="0">
                <a:ln>
                  <a:noFill/>
                </a:ln>
                <a:effectLst/>
                <a:uLnTx/>
                <a:uFillTx/>
                <a:sym typeface="+mn-ea"/>
              </a:rPr>
              <a:t> </a:t>
            </a:r>
            <a:r>
              <a:rPr lang="ru-RU" altLang="en-US" noProof="0" dirty="0" err="1">
                <a:ln>
                  <a:noFill/>
                </a:ln>
                <a:effectLst/>
                <a:uLnTx/>
                <a:uFillTx/>
                <a:sym typeface="+mn-ea"/>
              </a:rPr>
              <a:t>between</a:t>
            </a:r>
            <a:r>
              <a:rPr lang="ru-RU" altLang="en-US" noProof="0" dirty="0">
                <a:ln>
                  <a:noFill/>
                </a:ln>
                <a:effectLst/>
                <a:uLnTx/>
                <a:uFillTx/>
                <a:sym typeface="+mn-ea"/>
              </a:rPr>
              <a:t> </a:t>
            </a:r>
            <a:r>
              <a:rPr lang="ru-RU" altLang="en-US" noProof="0" dirty="0" err="1">
                <a:ln>
                  <a:noFill/>
                </a:ln>
                <a:effectLst/>
                <a:uLnTx/>
                <a:uFillTx/>
                <a:sym typeface="+mn-ea"/>
              </a:rPr>
              <a:t>the</a:t>
            </a:r>
            <a:r>
              <a:rPr lang="ru-RU" altLang="en-US" noProof="0" dirty="0">
                <a:ln>
                  <a:noFill/>
                </a:ln>
                <a:effectLst/>
                <a:uLnTx/>
                <a:uFillTx/>
                <a:sym typeface="+mn-ea"/>
              </a:rPr>
              <a:t> </a:t>
            </a:r>
            <a:r>
              <a:rPr lang="ru-RU" altLang="en-US" noProof="0" dirty="0" err="1">
                <a:ln>
                  <a:noFill/>
                </a:ln>
                <a:effectLst/>
                <a:uLnTx/>
                <a:uFillTx/>
                <a:sym typeface="+mn-ea"/>
              </a:rPr>
              <a:t>peaks</a:t>
            </a:r>
            <a:r>
              <a:rPr lang="ru-RU" altLang="en-US" noProof="0" dirty="0">
                <a:ln>
                  <a:noFill/>
                </a:ln>
                <a:effectLst/>
                <a:uLnTx/>
                <a:uFillTx/>
                <a:sym typeface="+mn-ea"/>
              </a:rPr>
              <a:t> </a:t>
            </a:r>
            <a:r>
              <a:rPr lang="ru-RU" altLang="en-US" noProof="0" dirty="0" err="1">
                <a:ln>
                  <a:noFill/>
                </a:ln>
                <a:effectLst/>
                <a:uLnTx/>
                <a:uFillTx/>
                <a:sym typeface="+mn-ea"/>
              </a:rPr>
              <a:t>of</a:t>
            </a:r>
            <a:r>
              <a:rPr lang="ru-RU" altLang="en-US" noProof="0" dirty="0">
                <a:ln>
                  <a:noFill/>
                </a:ln>
                <a:effectLst/>
                <a:uLnTx/>
                <a:uFillTx/>
                <a:sym typeface="+mn-ea"/>
              </a:rPr>
              <a:t> </a:t>
            </a:r>
            <a:r>
              <a:rPr lang="ru-RU" altLang="en-US" noProof="0" dirty="0" err="1">
                <a:ln>
                  <a:noFill/>
                </a:ln>
                <a:effectLst/>
                <a:uLnTx/>
                <a:uFillTx/>
                <a:sym typeface="+mn-ea"/>
              </a:rPr>
              <a:t>the</a:t>
            </a:r>
            <a:r>
              <a:rPr lang="ru-RU" altLang="en-US" noProof="0" dirty="0">
                <a:ln>
                  <a:noFill/>
                </a:ln>
                <a:effectLst/>
                <a:uLnTx/>
                <a:uFillTx/>
                <a:sym typeface="+mn-ea"/>
              </a:rPr>
              <a:t> </a:t>
            </a:r>
            <a:r>
              <a:rPr lang="ru-RU" altLang="en-US" noProof="0" dirty="0" err="1">
                <a:ln>
                  <a:noFill/>
                </a:ln>
                <a:effectLst/>
                <a:uLnTx/>
                <a:uFillTx/>
                <a:sym typeface="+mn-ea"/>
              </a:rPr>
              <a:t>absorption</a:t>
            </a:r>
            <a:r>
              <a:rPr lang="ru-RU" altLang="en-US" noProof="0" dirty="0">
                <a:ln>
                  <a:noFill/>
                </a:ln>
                <a:effectLst/>
                <a:uLnTx/>
                <a:uFillTx/>
                <a:sym typeface="+mn-ea"/>
              </a:rPr>
              <a:t> </a:t>
            </a:r>
            <a:r>
              <a:rPr lang="ru-RU" altLang="en-US" noProof="0" dirty="0" err="1">
                <a:ln>
                  <a:noFill/>
                </a:ln>
                <a:effectLst/>
                <a:uLnTx/>
                <a:uFillTx/>
                <a:sym typeface="+mn-ea"/>
              </a:rPr>
              <a:t>spectra</a:t>
            </a:r>
            <a:r>
              <a:rPr lang="ru-RU" altLang="en-US" noProof="0" dirty="0">
                <a:ln>
                  <a:noFill/>
                </a:ln>
                <a:effectLst/>
                <a:uLnTx/>
                <a:uFillTx/>
                <a:sym typeface="+mn-ea"/>
              </a:rPr>
              <a:t> </a:t>
            </a:r>
            <a:r>
              <a:rPr lang="ru-RU" altLang="en-US" noProof="0" dirty="0" err="1">
                <a:ln>
                  <a:noFill/>
                </a:ln>
                <a:effectLst/>
                <a:uLnTx/>
                <a:uFillTx/>
                <a:sym typeface="+mn-ea"/>
              </a:rPr>
              <a:t>of</a:t>
            </a:r>
            <a:r>
              <a:rPr lang="ru-RU" altLang="en-US" noProof="0" dirty="0">
                <a:ln>
                  <a:noFill/>
                </a:ln>
                <a:effectLst/>
                <a:uLnTx/>
                <a:uFillTx/>
                <a:sym typeface="+mn-ea"/>
              </a:rPr>
              <a:t> </a:t>
            </a:r>
            <a:r>
              <a:rPr lang="ru-RU" altLang="en-US" noProof="0" dirty="0" err="1">
                <a:ln>
                  <a:noFill/>
                </a:ln>
                <a:effectLst/>
                <a:uLnTx/>
                <a:uFillTx/>
                <a:sym typeface="+mn-ea"/>
              </a:rPr>
              <a:t>acidic</a:t>
            </a:r>
            <a:r>
              <a:rPr lang="ru-RU" altLang="en-US" noProof="0" dirty="0">
                <a:ln>
                  <a:noFill/>
                </a:ln>
                <a:effectLst/>
                <a:uLnTx/>
                <a:uFillTx/>
                <a:sym typeface="+mn-ea"/>
              </a:rPr>
              <a:t> </a:t>
            </a:r>
            <a:r>
              <a:rPr lang="ru-RU" altLang="en-US" noProof="0" dirty="0" err="1">
                <a:ln>
                  <a:noFill/>
                </a:ln>
                <a:effectLst/>
                <a:uLnTx/>
                <a:uFillTx/>
                <a:sym typeface="+mn-ea"/>
              </a:rPr>
              <a:t>and</a:t>
            </a:r>
            <a:r>
              <a:rPr lang="ru-RU" altLang="en-US" noProof="0" dirty="0">
                <a:ln>
                  <a:noFill/>
                </a:ln>
                <a:effectLst/>
                <a:uLnTx/>
                <a:uFillTx/>
                <a:sym typeface="+mn-ea"/>
              </a:rPr>
              <a:t> </a:t>
            </a:r>
            <a:r>
              <a:rPr lang="ru-RU" altLang="en-US" noProof="0" dirty="0" err="1">
                <a:ln>
                  <a:noFill/>
                </a:ln>
                <a:effectLst/>
                <a:uLnTx/>
                <a:uFillTx/>
                <a:sym typeface="+mn-ea"/>
              </a:rPr>
              <a:t>salt</a:t>
            </a:r>
            <a:r>
              <a:rPr lang="ru-RU" altLang="en-US" noProof="0" dirty="0">
                <a:ln>
                  <a:noFill/>
                </a:ln>
                <a:effectLst/>
                <a:uLnTx/>
                <a:uFillTx/>
                <a:sym typeface="+mn-ea"/>
              </a:rPr>
              <a:t> </a:t>
            </a:r>
            <a:r>
              <a:rPr lang="ru-RU" altLang="en-US" noProof="0" dirty="0" err="1">
                <a:ln>
                  <a:noFill/>
                </a:ln>
                <a:effectLst/>
                <a:uLnTx/>
                <a:uFillTx/>
                <a:sym typeface="+mn-ea"/>
              </a:rPr>
              <a:t>forms</a:t>
            </a:r>
            <a:r>
              <a:rPr lang="ru-RU" altLang="en-US" noProof="0" dirty="0">
                <a:ln>
                  <a:noFill/>
                </a:ln>
                <a:effectLst/>
                <a:uLnTx/>
                <a:uFillTx/>
                <a:sym typeface="+mn-ea"/>
              </a:rPr>
              <a:t> </a:t>
            </a:r>
            <a:r>
              <a:rPr lang="ru-RU" altLang="en-US" noProof="0" dirty="0" err="1">
                <a:ln>
                  <a:noFill/>
                </a:ln>
                <a:effectLst/>
                <a:uLnTx/>
                <a:uFillTx/>
                <a:sym typeface="+mn-ea"/>
              </a:rPr>
              <a:t>of</a:t>
            </a:r>
            <a:r>
              <a:rPr lang="ru-RU" altLang="en-US" noProof="0" dirty="0">
                <a:ln>
                  <a:noFill/>
                </a:ln>
                <a:effectLst/>
                <a:uLnTx/>
                <a:uFillTx/>
                <a:sym typeface="+mn-ea"/>
              </a:rPr>
              <a:t> </a:t>
            </a:r>
            <a:r>
              <a:rPr lang="ru-RU" altLang="en-US" noProof="0" dirty="0" err="1">
                <a:ln>
                  <a:noFill/>
                </a:ln>
                <a:effectLst/>
                <a:uLnTx/>
                <a:uFillTx/>
                <a:sym typeface="+mn-ea"/>
              </a:rPr>
              <a:t>nucleotides</a:t>
            </a:r>
            <a:r>
              <a:rPr lang="ru-RU" altLang="en-US" noProof="0" dirty="0">
                <a:ln>
                  <a:noFill/>
                </a:ln>
                <a:effectLst/>
                <a:uLnTx/>
                <a:uFillTx/>
                <a:sym typeface="+mn-ea"/>
              </a:rPr>
              <a:t>.</a:t>
            </a:r>
            <a:endParaRPr kumimoji="0" lang="ru-RU" altLang="en-US" b="0" i="0" u="none" strike="noStrike" kern="1200" cap="none" spc="0" normalizeH="0" baseline="0" noProof="0" dirty="0">
              <a:ln>
                <a:noFill/>
              </a:ln>
              <a:solidFill>
                <a:schemeClr val="tx1"/>
              </a:solidFill>
              <a:effectLst/>
              <a:uLnTx/>
              <a:uFillTx/>
              <a:latin typeface="+mn-lt"/>
              <a:ea typeface="+mn-ea"/>
              <a:cs typeface="+mn-cs"/>
              <a:sym typeface="+mn-ea"/>
            </a:endParaRPr>
          </a:p>
          <a:p>
            <a:pPr marL="342900" marR="0" lvl="0" indent="-342900" algn="l" defTabSz="914400" eaLnBrk="1" fontAlgn="base" latinLnBrk="0" hangingPunct="1">
              <a:lnSpc>
                <a:spcPct val="100000"/>
              </a:lnSpc>
              <a:spcBef>
                <a:spcPct val="20000"/>
              </a:spcBef>
              <a:spcAft>
                <a:spcPct val="0"/>
              </a:spcAft>
              <a:buClrTx/>
              <a:buSzTx/>
              <a:buFontTx/>
              <a:buChar char="•"/>
              <a:defRPr/>
            </a:pPr>
            <a:endParaRPr kumimoji="0" lang="ru-RU" altLang="en-US" b="0" i="0" u="none" strike="noStrike" kern="1200" cap="none" spc="0" normalizeH="0" baseline="0" noProof="0" dirty="0">
              <a:ln>
                <a:noFill/>
              </a:ln>
              <a:solidFill>
                <a:schemeClr val="tx1"/>
              </a:solidFill>
              <a:effectLst/>
              <a:uLnTx/>
              <a:uFillTx/>
              <a:latin typeface="+mn-lt"/>
              <a:ea typeface="+mn-ea"/>
              <a:cs typeface="+mn-cs"/>
              <a:sym typeface="+mn-ea"/>
            </a:endParaRPr>
          </a:p>
          <a:p>
            <a:pPr marL="342900" marR="0" lvl="0" indent="-342900" algn="l" defTabSz="914400" eaLnBrk="1" fontAlgn="base" latinLnBrk="0" hangingPunct="1">
              <a:lnSpc>
                <a:spcPct val="100000"/>
              </a:lnSpc>
              <a:spcBef>
                <a:spcPct val="20000"/>
              </a:spcBef>
              <a:spcAft>
                <a:spcPct val="0"/>
              </a:spcAft>
              <a:buClrTx/>
              <a:buSzTx/>
              <a:buFontTx/>
              <a:buChar char="•"/>
              <a:defRPr/>
            </a:pPr>
            <a:r>
              <a:rPr lang="en-US" altLang="ru-RU" noProof="0" dirty="0">
                <a:ln>
                  <a:noFill/>
                </a:ln>
                <a:effectLst/>
                <a:uLnTx/>
                <a:uFillTx/>
                <a:sym typeface="+mn-ea"/>
              </a:rPr>
              <a:t>   O</a:t>
            </a:r>
            <a:r>
              <a:rPr lang="ru-RU" altLang="en-US" noProof="0" dirty="0" err="1">
                <a:ln>
                  <a:noFill/>
                </a:ln>
                <a:effectLst/>
                <a:uLnTx/>
                <a:uFillTx/>
                <a:sym typeface="+mn-ea"/>
              </a:rPr>
              <a:t>ur</a:t>
            </a:r>
            <a:r>
              <a:rPr lang="ru-RU" altLang="en-US" noProof="0" dirty="0">
                <a:ln>
                  <a:noFill/>
                </a:ln>
                <a:effectLst/>
                <a:uLnTx/>
                <a:uFillTx/>
                <a:sym typeface="+mn-ea"/>
              </a:rPr>
              <a:t> </a:t>
            </a:r>
            <a:r>
              <a:rPr lang="ru-RU" altLang="en-US" noProof="0" dirty="0" err="1">
                <a:ln>
                  <a:noFill/>
                </a:ln>
                <a:effectLst/>
                <a:uLnTx/>
                <a:uFillTx/>
                <a:sym typeface="+mn-ea"/>
              </a:rPr>
              <a:t>observations</a:t>
            </a:r>
            <a:r>
              <a:rPr lang="ru-RU" altLang="en-US" noProof="0" dirty="0">
                <a:ln>
                  <a:noFill/>
                </a:ln>
                <a:effectLst/>
                <a:uLnTx/>
                <a:uFillTx/>
                <a:sym typeface="+mn-ea"/>
              </a:rPr>
              <a:t> </a:t>
            </a:r>
            <a:r>
              <a:rPr lang="ru-RU" altLang="en-US" noProof="0" dirty="0" err="1">
                <a:ln>
                  <a:noFill/>
                </a:ln>
                <a:effectLst/>
                <a:uLnTx/>
                <a:uFillTx/>
                <a:sym typeface="+mn-ea"/>
              </a:rPr>
              <a:t>confirm</a:t>
            </a:r>
            <a:r>
              <a:rPr lang="ru-RU" altLang="en-US" noProof="0" dirty="0">
                <a:ln>
                  <a:noFill/>
                </a:ln>
                <a:effectLst/>
                <a:uLnTx/>
                <a:uFillTx/>
                <a:sym typeface="+mn-ea"/>
              </a:rPr>
              <a:t> </a:t>
            </a:r>
            <a:r>
              <a:rPr lang="ru-RU" altLang="en-US" noProof="0" dirty="0" err="1">
                <a:ln>
                  <a:noFill/>
                </a:ln>
                <a:effectLst/>
                <a:uLnTx/>
                <a:uFillTx/>
                <a:sym typeface="+mn-ea"/>
              </a:rPr>
              <a:t>that</a:t>
            </a:r>
            <a:r>
              <a:rPr lang="ru-RU" altLang="en-US" noProof="0" dirty="0">
                <a:ln>
                  <a:noFill/>
                </a:ln>
                <a:effectLst/>
                <a:uLnTx/>
                <a:uFillTx/>
                <a:sym typeface="+mn-ea"/>
              </a:rPr>
              <a:t> </a:t>
            </a:r>
            <a:r>
              <a:rPr lang="ru-RU" altLang="en-US" noProof="0" dirty="0" err="1">
                <a:ln>
                  <a:noFill/>
                </a:ln>
                <a:effectLst/>
                <a:uLnTx/>
                <a:uFillTx/>
                <a:sym typeface="+mn-ea"/>
              </a:rPr>
              <a:t>nucleotides</a:t>
            </a:r>
            <a:r>
              <a:rPr lang="ru-RU" altLang="en-US" noProof="0" dirty="0">
                <a:ln>
                  <a:noFill/>
                </a:ln>
                <a:effectLst/>
                <a:uLnTx/>
                <a:uFillTx/>
                <a:sym typeface="+mn-ea"/>
              </a:rPr>
              <a:t>, </a:t>
            </a:r>
            <a:r>
              <a:rPr lang="ru-RU" altLang="en-US" noProof="0" dirty="0" err="1">
                <a:ln>
                  <a:noFill/>
                </a:ln>
                <a:effectLst/>
                <a:uLnTx/>
                <a:uFillTx/>
                <a:sym typeface="+mn-ea"/>
              </a:rPr>
              <a:t>nucleosides</a:t>
            </a:r>
            <a:r>
              <a:rPr lang="ru-RU" altLang="en-US" noProof="0" dirty="0">
                <a:ln>
                  <a:noFill/>
                </a:ln>
                <a:effectLst/>
                <a:uLnTx/>
                <a:uFillTx/>
                <a:sym typeface="+mn-ea"/>
              </a:rPr>
              <a:t>, </a:t>
            </a:r>
            <a:r>
              <a:rPr lang="ru-RU" altLang="en-US" noProof="0" dirty="0" err="1">
                <a:ln>
                  <a:noFill/>
                </a:ln>
                <a:effectLst/>
                <a:uLnTx/>
                <a:uFillTx/>
                <a:sym typeface="+mn-ea"/>
              </a:rPr>
              <a:t>and</a:t>
            </a:r>
            <a:r>
              <a:rPr lang="ru-RU" altLang="en-US" noProof="0" dirty="0">
                <a:ln>
                  <a:noFill/>
                </a:ln>
                <a:effectLst/>
                <a:uLnTx/>
                <a:uFillTx/>
                <a:sym typeface="+mn-ea"/>
              </a:rPr>
              <a:t> </a:t>
            </a:r>
            <a:r>
              <a:rPr lang="ru-RU" altLang="en-US" noProof="0" dirty="0" err="1">
                <a:ln>
                  <a:noFill/>
                </a:ln>
                <a:effectLst/>
                <a:uLnTx/>
                <a:uFillTx/>
                <a:sym typeface="+mn-ea"/>
              </a:rPr>
              <a:t>nucleic</a:t>
            </a:r>
            <a:r>
              <a:rPr lang="ru-RU" altLang="en-US" noProof="0" dirty="0">
                <a:ln>
                  <a:noFill/>
                </a:ln>
                <a:effectLst/>
                <a:uLnTx/>
                <a:uFillTx/>
                <a:sym typeface="+mn-ea"/>
              </a:rPr>
              <a:t> </a:t>
            </a:r>
            <a:r>
              <a:rPr lang="ru-RU" altLang="en-US" noProof="0" dirty="0" err="1">
                <a:ln>
                  <a:noFill/>
                </a:ln>
                <a:effectLst/>
                <a:uLnTx/>
                <a:uFillTx/>
                <a:sym typeface="+mn-ea"/>
              </a:rPr>
              <a:t>acid</a:t>
            </a:r>
            <a:r>
              <a:rPr lang="ru-RU" altLang="en-US" noProof="0" dirty="0">
                <a:ln>
                  <a:noFill/>
                </a:ln>
                <a:effectLst/>
                <a:uLnTx/>
                <a:uFillTx/>
                <a:sym typeface="+mn-ea"/>
              </a:rPr>
              <a:t> </a:t>
            </a:r>
            <a:r>
              <a:rPr lang="ru-RU" altLang="en-US" noProof="0" dirty="0" err="1">
                <a:ln>
                  <a:noFill/>
                </a:ln>
                <a:effectLst/>
                <a:uLnTx/>
                <a:uFillTx/>
                <a:sym typeface="+mn-ea"/>
              </a:rPr>
              <a:t>bases</a:t>
            </a:r>
            <a:r>
              <a:rPr lang="ru-RU" altLang="en-US" noProof="0" dirty="0">
                <a:ln>
                  <a:noFill/>
                </a:ln>
                <a:effectLst/>
                <a:uLnTx/>
                <a:uFillTx/>
                <a:sym typeface="+mn-ea"/>
              </a:rPr>
              <a:t> </a:t>
            </a:r>
            <a:r>
              <a:rPr lang="ru-RU" altLang="en-US" noProof="0" dirty="0" err="1">
                <a:ln>
                  <a:noFill/>
                </a:ln>
                <a:effectLst/>
                <a:uLnTx/>
                <a:uFillTx/>
                <a:sym typeface="+mn-ea"/>
              </a:rPr>
              <a:t>exhibit</a:t>
            </a:r>
            <a:r>
              <a:rPr lang="ru-RU" altLang="en-US" noProof="0" dirty="0">
                <a:ln>
                  <a:noFill/>
                </a:ln>
                <a:effectLst/>
                <a:uLnTx/>
                <a:uFillTx/>
                <a:sym typeface="+mn-ea"/>
              </a:rPr>
              <a:t> </a:t>
            </a:r>
            <a:r>
              <a:rPr lang="ru-RU" altLang="en-US" noProof="0" dirty="0" err="1">
                <a:ln>
                  <a:noFill/>
                </a:ln>
                <a:effectLst/>
                <a:uLnTx/>
                <a:uFillTx/>
                <a:sym typeface="+mn-ea"/>
              </a:rPr>
              <a:t>luminescence</a:t>
            </a:r>
            <a:r>
              <a:rPr lang="ru-RU" altLang="en-US" noProof="0" dirty="0">
                <a:ln>
                  <a:noFill/>
                </a:ln>
                <a:effectLst/>
                <a:uLnTx/>
                <a:uFillTx/>
                <a:sym typeface="+mn-ea"/>
              </a:rPr>
              <a:t> </a:t>
            </a:r>
            <a:r>
              <a:rPr lang="ru-RU" altLang="en-US" noProof="0" dirty="0" err="1">
                <a:ln>
                  <a:noFill/>
                </a:ln>
                <a:effectLst/>
                <a:uLnTx/>
                <a:uFillTx/>
                <a:sym typeface="+mn-ea"/>
              </a:rPr>
              <a:t>at</a:t>
            </a:r>
            <a:r>
              <a:rPr lang="ru-RU" altLang="en-US" noProof="0" dirty="0">
                <a:ln>
                  <a:noFill/>
                </a:ln>
                <a:effectLst/>
                <a:uLnTx/>
                <a:uFillTx/>
                <a:sym typeface="+mn-ea"/>
              </a:rPr>
              <a:t> </a:t>
            </a:r>
            <a:r>
              <a:rPr lang="ru-RU" altLang="en-US" noProof="0" dirty="0" err="1">
                <a:ln>
                  <a:noFill/>
                </a:ln>
                <a:effectLst/>
                <a:uLnTx/>
                <a:uFillTx/>
                <a:sym typeface="+mn-ea"/>
              </a:rPr>
              <a:t>room</a:t>
            </a:r>
            <a:r>
              <a:rPr lang="ru-RU" altLang="en-US" noProof="0" dirty="0">
                <a:ln>
                  <a:noFill/>
                </a:ln>
                <a:effectLst/>
                <a:uLnTx/>
                <a:uFillTx/>
                <a:sym typeface="+mn-ea"/>
              </a:rPr>
              <a:t> </a:t>
            </a:r>
            <a:r>
              <a:rPr lang="ru-RU" altLang="en-US" noProof="0" dirty="0" err="1">
                <a:ln>
                  <a:noFill/>
                </a:ln>
                <a:effectLst/>
                <a:uLnTx/>
                <a:uFillTx/>
                <a:sym typeface="+mn-ea"/>
              </a:rPr>
              <a:t>temperature</a:t>
            </a:r>
            <a:r>
              <a:rPr lang="ru-RU" altLang="en-US" noProof="0" dirty="0">
                <a:ln>
                  <a:noFill/>
                </a:ln>
                <a:effectLst/>
                <a:uLnTx/>
                <a:uFillTx/>
                <a:sym typeface="+mn-ea"/>
              </a:rPr>
              <a:t>, </a:t>
            </a:r>
            <a:r>
              <a:rPr lang="ru-RU" altLang="en-US" noProof="0" dirty="0" err="1">
                <a:ln>
                  <a:noFill/>
                </a:ln>
                <a:effectLst/>
                <a:uLnTx/>
                <a:uFillTx/>
                <a:sym typeface="+mn-ea"/>
              </a:rPr>
              <a:t>which</a:t>
            </a:r>
            <a:r>
              <a:rPr lang="ru-RU" altLang="en-US" noProof="0" dirty="0">
                <a:ln>
                  <a:noFill/>
                </a:ln>
                <a:effectLst/>
                <a:uLnTx/>
                <a:uFillTx/>
                <a:sym typeface="+mn-ea"/>
              </a:rPr>
              <a:t> </a:t>
            </a:r>
            <a:r>
              <a:rPr lang="ru-RU" altLang="en-US" noProof="0" dirty="0" err="1">
                <a:ln>
                  <a:noFill/>
                </a:ln>
                <a:effectLst/>
                <a:uLnTx/>
                <a:uFillTx/>
                <a:sym typeface="+mn-ea"/>
              </a:rPr>
              <a:t>may</a:t>
            </a:r>
            <a:r>
              <a:rPr lang="ru-RU" altLang="en-US" noProof="0" dirty="0">
                <a:ln>
                  <a:noFill/>
                </a:ln>
                <a:effectLst/>
                <a:uLnTx/>
                <a:uFillTx/>
                <a:sym typeface="+mn-ea"/>
              </a:rPr>
              <a:t> </a:t>
            </a:r>
            <a:r>
              <a:rPr lang="ru-RU" altLang="en-US" noProof="0" dirty="0" err="1">
                <a:ln>
                  <a:noFill/>
                </a:ln>
                <a:effectLst/>
                <a:uLnTx/>
                <a:uFillTx/>
                <a:sym typeface="+mn-ea"/>
              </a:rPr>
              <a:t>be</a:t>
            </a:r>
            <a:r>
              <a:rPr lang="ru-RU" altLang="en-US" noProof="0" dirty="0">
                <a:ln>
                  <a:noFill/>
                </a:ln>
                <a:effectLst/>
                <a:uLnTx/>
                <a:uFillTx/>
                <a:sym typeface="+mn-ea"/>
              </a:rPr>
              <a:t> </a:t>
            </a:r>
            <a:r>
              <a:rPr lang="ru-RU" altLang="en-US" noProof="0" dirty="0" err="1">
                <a:ln>
                  <a:noFill/>
                </a:ln>
                <a:effectLst/>
                <a:uLnTx/>
                <a:uFillTx/>
                <a:sym typeface="+mn-ea"/>
              </a:rPr>
              <a:t>useful</a:t>
            </a:r>
            <a:r>
              <a:rPr lang="ru-RU" altLang="en-US" noProof="0" dirty="0">
                <a:ln>
                  <a:noFill/>
                </a:ln>
                <a:effectLst/>
                <a:uLnTx/>
                <a:uFillTx/>
                <a:sym typeface="+mn-ea"/>
              </a:rPr>
              <a:t> </a:t>
            </a:r>
            <a:r>
              <a:rPr lang="ru-RU" altLang="en-US" noProof="0" dirty="0" err="1">
                <a:ln>
                  <a:noFill/>
                </a:ln>
                <a:effectLst/>
                <a:uLnTx/>
                <a:uFillTx/>
                <a:sym typeface="+mn-ea"/>
              </a:rPr>
              <a:t>information</a:t>
            </a:r>
            <a:r>
              <a:rPr lang="ru-RU" altLang="en-US" noProof="0" dirty="0">
                <a:ln>
                  <a:noFill/>
                </a:ln>
                <a:effectLst/>
                <a:uLnTx/>
                <a:uFillTx/>
                <a:sym typeface="+mn-ea"/>
              </a:rPr>
              <a:t> </a:t>
            </a:r>
            <a:r>
              <a:rPr lang="ru-RU" altLang="en-US" noProof="0" dirty="0" err="1">
                <a:ln>
                  <a:noFill/>
                </a:ln>
                <a:effectLst/>
                <a:uLnTx/>
                <a:uFillTx/>
                <a:sym typeface="+mn-ea"/>
              </a:rPr>
              <a:t>for</a:t>
            </a:r>
            <a:r>
              <a:rPr lang="ru-RU" altLang="en-US" noProof="0" dirty="0">
                <a:ln>
                  <a:noFill/>
                </a:ln>
                <a:effectLst/>
                <a:uLnTx/>
                <a:uFillTx/>
                <a:sym typeface="+mn-ea"/>
              </a:rPr>
              <a:t> </a:t>
            </a:r>
            <a:r>
              <a:rPr lang="ru-RU" altLang="en-US" noProof="0" dirty="0" err="1">
                <a:ln>
                  <a:noFill/>
                </a:ln>
                <a:effectLst/>
                <a:uLnTx/>
                <a:uFillTx/>
                <a:sym typeface="+mn-ea"/>
              </a:rPr>
              <a:t>further</a:t>
            </a:r>
            <a:r>
              <a:rPr lang="ru-RU" altLang="en-US" noProof="0" dirty="0">
                <a:ln>
                  <a:noFill/>
                </a:ln>
                <a:effectLst/>
                <a:uLnTx/>
                <a:uFillTx/>
                <a:sym typeface="+mn-ea"/>
              </a:rPr>
              <a:t> </a:t>
            </a:r>
            <a:r>
              <a:rPr lang="ru-RU" altLang="en-US" noProof="0" dirty="0" err="1">
                <a:ln>
                  <a:noFill/>
                </a:ln>
                <a:effectLst/>
                <a:uLnTx/>
                <a:uFillTx/>
                <a:sym typeface="+mn-ea"/>
              </a:rPr>
              <a:t>research</a:t>
            </a:r>
            <a:r>
              <a:rPr lang="ru-RU" altLang="en-US" noProof="0" dirty="0">
                <a:ln>
                  <a:noFill/>
                </a:ln>
                <a:effectLst/>
                <a:uLnTx/>
                <a:uFillTx/>
                <a:sym typeface="+mn-ea"/>
              </a:rPr>
              <a:t> </a:t>
            </a:r>
            <a:r>
              <a:rPr lang="ru-RU" altLang="en-US" noProof="0" dirty="0" err="1">
                <a:ln>
                  <a:noFill/>
                </a:ln>
                <a:effectLst/>
                <a:uLnTx/>
                <a:uFillTx/>
                <a:sym typeface="+mn-ea"/>
              </a:rPr>
              <a:t>in</a:t>
            </a:r>
            <a:r>
              <a:rPr lang="ru-RU" altLang="en-US" noProof="0" dirty="0">
                <a:ln>
                  <a:noFill/>
                </a:ln>
                <a:effectLst/>
                <a:uLnTx/>
                <a:uFillTx/>
                <a:sym typeface="+mn-ea"/>
              </a:rPr>
              <a:t> </a:t>
            </a:r>
            <a:r>
              <a:rPr lang="ru-RU" altLang="en-US" noProof="0" dirty="0" err="1">
                <a:ln>
                  <a:noFill/>
                </a:ln>
                <a:effectLst/>
                <a:uLnTx/>
                <a:uFillTx/>
                <a:sym typeface="+mn-ea"/>
              </a:rPr>
              <a:t>this</a:t>
            </a:r>
            <a:r>
              <a:rPr lang="ru-RU" altLang="en-US" noProof="0" dirty="0">
                <a:ln>
                  <a:noFill/>
                </a:ln>
                <a:effectLst/>
                <a:uLnTx/>
                <a:uFillTx/>
                <a:sym typeface="+mn-ea"/>
              </a:rPr>
              <a:t> </a:t>
            </a:r>
            <a:r>
              <a:rPr lang="ru-RU" altLang="en-US" noProof="0" dirty="0" err="1">
                <a:ln>
                  <a:noFill/>
                </a:ln>
                <a:effectLst/>
                <a:uLnTx/>
                <a:uFillTx/>
                <a:sym typeface="+mn-ea"/>
              </a:rPr>
              <a:t>direction</a:t>
            </a:r>
            <a:r>
              <a:rPr lang="ru-RU" altLang="en-US" noProof="0" dirty="0">
                <a:ln>
                  <a:noFill/>
                </a:ln>
                <a:effectLst/>
                <a:uLnTx/>
                <a:uFillTx/>
                <a:sym typeface="+mn-ea"/>
              </a:rPr>
              <a:t>.</a:t>
            </a:r>
            <a:endParaRPr kumimoji="0" lang="ru-RU" altLang="en-US" b="0" i="0" u="none" strike="noStrike" kern="1200" cap="none" spc="0" normalizeH="0" baseline="0" noProof="0" dirty="0">
              <a:ln>
                <a:noFill/>
              </a:ln>
              <a:solidFill>
                <a:schemeClr val="tx1"/>
              </a:solidFill>
              <a:effectLst/>
              <a:uLnTx/>
              <a:uFillTx/>
              <a:latin typeface="+mn-lt"/>
              <a:ea typeface="+mn-ea"/>
              <a:cs typeface="+mn-cs"/>
              <a:sym typeface="+mn-ea"/>
            </a:endParaRPr>
          </a:p>
          <a:p>
            <a:pPr marL="0" marR="0" lvl="0" indent="0" algn="l" defTabSz="914400" eaLnBrk="1" fontAlgn="base" latinLnBrk="0" hangingPunct="1">
              <a:lnSpc>
                <a:spcPct val="100000"/>
              </a:lnSpc>
              <a:spcBef>
                <a:spcPct val="20000"/>
              </a:spcBef>
              <a:spcAft>
                <a:spcPct val="0"/>
              </a:spcAft>
              <a:buClrTx/>
              <a:buSzTx/>
              <a:buFontTx/>
              <a:buNone/>
              <a:defRPr/>
            </a:pPr>
            <a:endParaRPr kumimoji="0" lang="ru-RU" altLang="en-US" b="0" i="0" u="none" strike="noStrike" kern="1200" cap="none" spc="0" normalizeH="0" baseline="0" noProof="0" dirty="0">
              <a:ln>
                <a:noFill/>
              </a:ln>
              <a:solidFill>
                <a:schemeClr val="tx1"/>
              </a:solidFill>
              <a:effectLst/>
              <a:uLnTx/>
              <a:uFillTx/>
              <a:latin typeface="+mn-lt"/>
              <a:ea typeface="+mn-ea"/>
              <a:cs typeface="+mn-cs"/>
              <a:sym typeface="+mn-ea"/>
            </a:endParaRPr>
          </a:p>
          <a:p>
            <a:pPr marL="342900" marR="0" lvl="0" indent="-342900" algn="l" defTabSz="914400" eaLnBrk="1" fontAlgn="base" latinLnBrk="0" hangingPunct="1">
              <a:lnSpc>
                <a:spcPct val="100000"/>
              </a:lnSpc>
              <a:spcBef>
                <a:spcPct val="20000"/>
              </a:spcBef>
              <a:spcAft>
                <a:spcPct val="0"/>
              </a:spcAft>
              <a:buClrTx/>
              <a:buSzTx/>
              <a:buFontTx/>
              <a:buChar char="•"/>
              <a:defRPr/>
            </a:pPr>
            <a:r>
              <a:rPr lang="uk-UA" altLang="en-US" noProof="0" dirty="0">
                <a:ln>
                  <a:noFill/>
                </a:ln>
                <a:effectLst/>
                <a:uLnTx/>
                <a:uFillTx/>
                <a:sym typeface="+mn-ea"/>
              </a:rPr>
              <a:t>   </a:t>
            </a:r>
            <a:r>
              <a:rPr lang="en-US" altLang="ru-RU" noProof="0" dirty="0">
                <a:ln>
                  <a:noFill/>
                </a:ln>
                <a:effectLst/>
                <a:uLnTx/>
                <a:uFillTx/>
                <a:sym typeface="+mn-ea"/>
              </a:rPr>
              <a:t>The most significant changes in the spectra occur when fluorescence excitation and phosphorescence emission are examined, with acidic forms showing the most pronounced shifts.</a:t>
            </a:r>
            <a:endParaRPr kumimoji="0" lang="en-US" altLang="ru-RU" b="0" i="0" u="none" strike="noStrike" kern="1200" cap="none" spc="0" normalizeH="0" baseline="0" noProof="0" dirty="0">
              <a:ln>
                <a:noFill/>
              </a:ln>
              <a:solidFill>
                <a:schemeClr val="tx1"/>
              </a:solidFill>
              <a:effectLst/>
              <a:uLnTx/>
              <a:uFillTx/>
              <a:latin typeface="+mn-lt"/>
              <a:ea typeface="+mn-ea"/>
              <a:cs typeface="+mn-cs"/>
            </a:endParaRPr>
          </a:p>
          <a:p>
            <a:endParaRPr lang="ru-RU"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t>2</a:t>
            </a:fld>
            <a:endParaRPr lang="fr-FR" dirty="0">
              <a:latin typeface="Arial" panose="020B0604020202020204" pitchFamily="34" charset="0"/>
              <a:cs typeface="Arial" panose="020B0604020202020204" pitchFamily="34" charset="0"/>
            </a:endParaRPr>
          </a:p>
        </p:txBody>
      </p:sp>
      <p:sp>
        <p:nvSpPr>
          <p:cNvPr id="6" name="TextBox 5"/>
          <p:cNvSpPr txBox="1"/>
          <p:nvPr/>
        </p:nvSpPr>
        <p:spPr>
          <a:xfrm>
            <a:off x="109855" y="1211580"/>
            <a:ext cx="8945245" cy="6278880"/>
          </a:xfrm>
          <a:prstGeom prst="rect">
            <a:avLst/>
          </a:prstGeom>
          <a:noFill/>
        </p:spPr>
        <p:txBody>
          <a:bodyPr wrap="square" rtlCol="0">
            <a:noAutofit/>
          </a:bodyPr>
          <a:lstStyle/>
          <a:p>
            <a:pPr indent="457200" algn="just"/>
            <a:r>
              <a:rPr lang="fr-FR" b="1" dirty="0"/>
              <a:t>Abstract: </a:t>
            </a:r>
            <a:r>
              <a:rPr lang="en-US" dirty="0"/>
              <a:t>It is well known that studies of the luminescence of bases, nucleosides, nucleotides, and especially their acid forms at room temperature are not sufficiently detailed. Therefore, the aim of this study was to </a:t>
            </a:r>
            <a:r>
              <a:rPr lang="en-US" dirty="0" err="1"/>
              <a:t>analyse</a:t>
            </a:r>
            <a:r>
              <a:rPr lang="en-US" dirty="0"/>
              <a:t> and compare their spectral properties. We studied the absorption and emission of </a:t>
            </a:r>
            <a:r>
              <a:rPr lang="en-US" dirty="0" err="1"/>
              <a:t>monoribonucleotides</a:t>
            </a:r>
            <a:r>
              <a:rPr lang="en-US" dirty="0"/>
              <a:t> and their components dissolved in water at room temperature. For these samples, we measured absorption spectra using a </a:t>
            </a:r>
            <a:r>
              <a:rPr lang="en-US" dirty="0" err="1"/>
              <a:t>Specord</a:t>
            </a:r>
            <a:r>
              <a:rPr lang="en-US" dirty="0"/>
              <a:t> 210plus instrument and fluorescence and phosphorescence excitation and emission spectra using Horiba </a:t>
            </a:r>
            <a:r>
              <a:rPr lang="en-US" dirty="0" err="1"/>
              <a:t>Fluoro</a:t>
            </a:r>
            <a:r>
              <a:rPr lang="en-US" dirty="0"/>
              <a:t> Max+ instruments. </a:t>
            </a:r>
          </a:p>
          <a:p>
            <a:pPr indent="457200" algn="just"/>
            <a:r>
              <a:rPr lang="en-US" dirty="0"/>
              <a:t>We observed a change in the ratio between the peaks of the absorption spectra of acidic and salt forms of nucleotides. The presence of luminescence was observed in nucleotides in both their acid and salt forms, as well as in their nucleosides and bases. In addition, slight changes in the luminescence spectra were observed for acid and salt forms of nucleotides. The luminescence intensity decreases from nucleotides to bases. Therefore, our observations confirm that nucleotides, nucleosides, and nucleic acid bases exhibit luminescence at room temperature, which may be useful information for further research in this direction. In addition, changes in the luminescence spectra between acidic and salt forms of nucleotides may be important diagnostic features in biochemical and medical studies where the identification and separation of different forms of nucleotides is important.</a:t>
            </a:r>
          </a:p>
          <a:p>
            <a:pPr indent="457200" algn="l"/>
            <a:r>
              <a:rPr lang="en-US" b="1" dirty="0"/>
              <a:t>Keywords: </a:t>
            </a:r>
            <a:r>
              <a:rPr lang="en-US" dirty="0"/>
              <a:t>Nucleic acid bases, luminescence, nucleosides, nucleotides.</a:t>
            </a:r>
            <a:endParaRPr lang="fr-F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t>3</a:t>
            </a:fld>
            <a:endParaRPr lang="fr-FR" dirty="0">
              <a:latin typeface="Arial" panose="020B0604020202020204" pitchFamily="34" charset="0"/>
              <a:cs typeface="Arial" panose="020B0604020202020204" pitchFamily="34" charset="0"/>
            </a:endParaRPr>
          </a:p>
        </p:txBody>
      </p:sp>
      <p:sp>
        <p:nvSpPr>
          <p:cNvPr id="5" name="TextBox 4"/>
          <p:cNvSpPr txBox="1"/>
          <p:nvPr/>
        </p:nvSpPr>
        <p:spPr>
          <a:xfrm>
            <a:off x="647700" y="1600200"/>
            <a:ext cx="7848600" cy="461665"/>
          </a:xfrm>
          <a:prstGeom prst="rect">
            <a:avLst/>
          </a:prstGeom>
          <a:noFill/>
        </p:spPr>
        <p:txBody>
          <a:bodyPr wrap="square" rtlCol="0">
            <a:spAutoFit/>
          </a:bodyPr>
          <a:lstStyle/>
          <a:p>
            <a:r>
              <a:rPr lang="fr-FR" sz="2400" b="1" dirty="0"/>
              <a:t>Introduction</a:t>
            </a:r>
          </a:p>
        </p:txBody>
      </p:sp>
      <p:sp>
        <p:nvSpPr>
          <p:cNvPr id="2" name="Текстовое поле 1"/>
          <p:cNvSpPr txBox="1"/>
          <p:nvPr/>
        </p:nvSpPr>
        <p:spPr>
          <a:xfrm>
            <a:off x="748665" y="2261235"/>
            <a:ext cx="7845425" cy="2862322"/>
          </a:xfrm>
          <a:prstGeom prst="rect">
            <a:avLst/>
          </a:prstGeom>
          <a:noFill/>
        </p:spPr>
        <p:txBody>
          <a:bodyPr wrap="square" rtlCol="0">
            <a:spAutoFit/>
          </a:bodyPr>
          <a:lstStyle/>
          <a:p>
            <a:pPr indent="457200" algn="just"/>
            <a:r>
              <a:rPr lang="en-US" altLang="en-US" sz="2000" noProof="0" dirty="0">
                <a:ln>
                  <a:noFill/>
                </a:ln>
                <a:effectLst/>
                <a:uLnTx/>
                <a:uFillTx/>
                <a:sym typeface="+mn-ea"/>
              </a:rPr>
              <a:t>The properties of nucleotides, or nucleic acid monomers, play an important role in intracellular processes. This is why the study of bases, nucleosides and nucleotides is so important for understanding the processes involved in maintaining cell vitality. One of the most widely used areas of experimental research is spectroscopy, which can provide a large amount of data about the samples being measured. We have used spectroscopy to study bases, nucleosides and nucleotides in acid and salt forms. The absorption, excitation, emission and phosphorescence spectra of the samples have been measured.</a:t>
            </a:r>
            <a:endParaRPr lang="ru-RU" altLang="en-US" sz="2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t>4</a:t>
            </a:fld>
            <a:endParaRPr lang="fr-FR" dirty="0">
              <a:latin typeface="Arial" panose="020B0604020202020204" pitchFamily="34" charset="0"/>
              <a:cs typeface="Arial" panose="020B0604020202020204" pitchFamily="34" charset="0"/>
            </a:endParaRPr>
          </a:p>
        </p:txBody>
      </p:sp>
      <p:sp>
        <p:nvSpPr>
          <p:cNvPr id="6" name="TextBox 5"/>
          <p:cNvSpPr txBox="1"/>
          <p:nvPr/>
        </p:nvSpPr>
        <p:spPr>
          <a:xfrm>
            <a:off x="609600" y="1524000"/>
            <a:ext cx="8153400" cy="461665"/>
          </a:xfrm>
          <a:prstGeom prst="rect">
            <a:avLst/>
          </a:prstGeom>
          <a:noFill/>
        </p:spPr>
        <p:txBody>
          <a:bodyPr wrap="square" rtlCol="0">
            <a:spAutoFit/>
          </a:bodyPr>
          <a:lstStyle/>
          <a:p>
            <a:r>
              <a:rPr lang="fr-FR" sz="2400" b="1" dirty="0" err="1"/>
              <a:t>Results</a:t>
            </a:r>
            <a:r>
              <a:rPr lang="fr-FR" sz="2400" b="1" dirty="0"/>
              <a:t> and discussion</a:t>
            </a:r>
          </a:p>
        </p:txBody>
      </p:sp>
      <p:sp>
        <p:nvSpPr>
          <p:cNvPr id="2" name="Текстовое поле 1"/>
          <p:cNvSpPr txBox="1"/>
          <p:nvPr/>
        </p:nvSpPr>
        <p:spPr>
          <a:xfrm>
            <a:off x="609600" y="1985645"/>
            <a:ext cx="8012430" cy="528955"/>
          </a:xfrm>
          <a:prstGeom prst="rect">
            <a:avLst/>
          </a:prstGeom>
          <a:noFill/>
        </p:spPr>
        <p:txBody>
          <a:bodyPr wrap="square" rtlCol="0">
            <a:noAutofit/>
          </a:bodyPr>
          <a:lstStyle/>
          <a:p>
            <a:pPr algn="ctr"/>
            <a:r>
              <a:rPr lang="en-US" altLang="en-US" sz="3200" dirty="0">
                <a:sym typeface="+mn-ea"/>
              </a:rPr>
              <a:t>A</a:t>
            </a:r>
            <a:r>
              <a:rPr lang="ru-RU" altLang="en-US" sz="3200" dirty="0">
                <a:sym typeface="+mn-ea"/>
              </a:rPr>
              <a:t>bbreviation</a:t>
            </a:r>
            <a:r>
              <a:rPr lang="en-US" altLang="ru-RU" sz="3200" dirty="0">
                <a:sym typeface="+mn-ea"/>
              </a:rPr>
              <a:t>s</a:t>
            </a:r>
            <a:endParaRPr lang="ru-RU" altLang="en-US" sz="3200"/>
          </a:p>
        </p:txBody>
      </p:sp>
      <p:sp>
        <p:nvSpPr>
          <p:cNvPr id="3" name="Текстовое поле 2"/>
          <p:cNvSpPr txBox="1"/>
          <p:nvPr/>
        </p:nvSpPr>
        <p:spPr>
          <a:xfrm>
            <a:off x="668020" y="2608580"/>
            <a:ext cx="3672840" cy="3651885"/>
          </a:xfrm>
          <a:prstGeom prst="rect">
            <a:avLst/>
          </a:prstGeom>
          <a:noFill/>
        </p:spPr>
        <p:txBody>
          <a:bodyPr wrap="square" rtlCol="0">
            <a:noAutofit/>
          </a:bodyPr>
          <a:lstStyle/>
          <a:p>
            <a:pPr marL="0" marR="0" lvl="0" indent="0" algn="l" defTabSz="914400" rtl="0" eaLnBrk="1" fontAlgn="base" latinLnBrk="0" hangingPunct="1">
              <a:lnSpc>
                <a:spcPct val="100000"/>
              </a:lnSpc>
              <a:spcBef>
                <a:spcPct val="20000"/>
              </a:spcBef>
              <a:spcAft>
                <a:spcPct val="0"/>
              </a:spcAft>
              <a:buClrTx/>
              <a:buSzTx/>
              <a:buFontTx/>
              <a:buNone/>
              <a:defRPr/>
            </a:pPr>
            <a:r>
              <a:rPr lang="en-US" altLang="ru-RU" noProof="0" dirty="0">
                <a:ln>
                  <a:noFill/>
                </a:ln>
                <a:effectLst/>
                <a:uLnTx/>
                <a:uFillTx/>
                <a:latin typeface="Calibri" panose="020F0502020204030204" charset="0"/>
                <a:cs typeface="Calibri" panose="020F0502020204030204" charset="0"/>
                <a:sym typeface="+mn-ea"/>
              </a:rPr>
              <a:t>A -  adenine</a:t>
            </a:r>
            <a:endParaRPr kumimoji="0" lang="en-US" altLang="ru-RU" b="0" i="0" u="none" strike="noStrike" kern="1200" cap="none" spc="0" normalizeH="0" baseline="0" noProof="0" dirty="0">
              <a:ln>
                <a:noFill/>
              </a:ln>
              <a:solidFill>
                <a:schemeClr val="tx1"/>
              </a:solidFill>
              <a:effectLst/>
              <a:uLnTx/>
              <a:uFillTx/>
              <a:latin typeface="Calibri" panose="020F0502020204030204" charset="0"/>
              <a:ea typeface="+mn-ea"/>
              <a:cs typeface="Calibri" panose="020F0502020204030204" charset="0"/>
            </a:endParaRPr>
          </a:p>
          <a:p>
            <a:pPr marL="0" marR="0" lvl="0" indent="0" algn="l" defTabSz="914400" rtl="0" eaLnBrk="1" fontAlgn="base" latinLnBrk="0" hangingPunct="1">
              <a:lnSpc>
                <a:spcPct val="100000"/>
              </a:lnSpc>
              <a:spcBef>
                <a:spcPct val="20000"/>
              </a:spcBef>
              <a:spcAft>
                <a:spcPct val="0"/>
              </a:spcAft>
              <a:buClrTx/>
              <a:buSzTx/>
              <a:buFontTx/>
              <a:buNone/>
              <a:defRPr/>
            </a:pPr>
            <a:r>
              <a:rPr lang="en-US" altLang="ru-RU" noProof="0" dirty="0" err="1">
                <a:ln>
                  <a:noFill/>
                </a:ln>
                <a:effectLst/>
                <a:uLnTx/>
                <a:uFillTx/>
                <a:latin typeface="Calibri" panose="020F0502020204030204" charset="0"/>
                <a:cs typeface="Calibri" panose="020F0502020204030204" charset="0"/>
                <a:sym typeface="+mn-ea"/>
              </a:rPr>
              <a:t>rA</a:t>
            </a:r>
            <a:r>
              <a:rPr lang="en-US" altLang="ru-RU" noProof="0" dirty="0">
                <a:ln>
                  <a:noFill/>
                </a:ln>
                <a:effectLst/>
                <a:uLnTx/>
                <a:uFillTx/>
                <a:latin typeface="Calibri" panose="020F0502020204030204" charset="0"/>
                <a:cs typeface="Calibri" panose="020F0502020204030204" charset="0"/>
                <a:sym typeface="+mn-ea"/>
              </a:rPr>
              <a:t> - adenosine</a:t>
            </a:r>
            <a:endParaRPr kumimoji="0" lang="en-US" altLang="ru-RU" b="0" i="0" u="none" strike="noStrike" kern="1200" cap="none" spc="0" normalizeH="0" baseline="0" noProof="0" dirty="0">
              <a:ln>
                <a:noFill/>
              </a:ln>
              <a:solidFill>
                <a:schemeClr val="tx1"/>
              </a:solidFill>
              <a:effectLst/>
              <a:uLnTx/>
              <a:uFillTx/>
              <a:latin typeface="Calibri" panose="020F0502020204030204" charset="0"/>
              <a:ea typeface="+mn-ea"/>
              <a:cs typeface="Calibri" panose="020F0502020204030204" charset="0"/>
            </a:endParaRPr>
          </a:p>
          <a:p>
            <a:pPr marL="0" marR="0" lvl="0" indent="0" algn="l" defTabSz="914400" rtl="0" eaLnBrk="1" fontAlgn="base" latinLnBrk="0" hangingPunct="1">
              <a:lnSpc>
                <a:spcPct val="100000"/>
              </a:lnSpc>
              <a:spcBef>
                <a:spcPct val="20000"/>
              </a:spcBef>
              <a:spcAft>
                <a:spcPct val="0"/>
              </a:spcAft>
              <a:buClrTx/>
              <a:buSzTx/>
              <a:buFontTx/>
              <a:buNone/>
              <a:defRPr/>
            </a:pPr>
            <a:r>
              <a:rPr lang="en-US" altLang="ru-RU" noProof="0" dirty="0">
                <a:ln>
                  <a:noFill/>
                </a:ln>
                <a:effectLst/>
                <a:uLnTx/>
                <a:uFillTx/>
                <a:latin typeface="Calibri" panose="020F0502020204030204" charset="0"/>
                <a:cs typeface="Calibri" panose="020F0502020204030204" charset="0"/>
                <a:sym typeface="+mn-ea"/>
              </a:rPr>
              <a:t>AMP - adenosine 5`-monophosphate </a:t>
            </a:r>
            <a:r>
              <a:rPr lang="en-US" altLang="ru-RU" noProof="0" dirty="0" err="1">
                <a:ln>
                  <a:noFill/>
                </a:ln>
                <a:effectLst/>
                <a:uLnTx/>
                <a:uFillTx/>
                <a:latin typeface="Calibri" panose="020F0502020204030204" charset="0"/>
                <a:cs typeface="Calibri" panose="020F0502020204030204" charset="0"/>
                <a:sym typeface="+mn-ea"/>
              </a:rPr>
              <a:t>AMPNa</a:t>
            </a:r>
            <a:r>
              <a:rPr lang="en-US" altLang="ru-RU" noProof="0" dirty="0">
                <a:ln>
                  <a:noFill/>
                </a:ln>
                <a:effectLst/>
                <a:uLnTx/>
                <a:uFillTx/>
                <a:latin typeface="Calibri" panose="020F0502020204030204" charset="0"/>
                <a:cs typeface="Calibri" panose="020F0502020204030204" charset="0"/>
                <a:sym typeface="+mn-ea"/>
              </a:rPr>
              <a:t> - adenosine 5`-monophosphate sodium</a:t>
            </a:r>
            <a:endParaRPr kumimoji="0" lang="en-US" altLang="ru-RU" b="0" i="0" u="none" strike="noStrike" kern="1200" cap="none" spc="0" normalizeH="0" baseline="0" noProof="0" dirty="0">
              <a:ln>
                <a:noFill/>
              </a:ln>
              <a:solidFill>
                <a:schemeClr val="tx1"/>
              </a:solidFill>
              <a:effectLst/>
              <a:uLnTx/>
              <a:uFillTx/>
              <a:latin typeface="Calibri" panose="020F0502020204030204" charset="0"/>
              <a:ea typeface="+mn-ea"/>
              <a:cs typeface="Calibri" panose="020F0502020204030204" charset="0"/>
              <a:sym typeface="+mn-ea"/>
            </a:endParaRPr>
          </a:p>
          <a:p>
            <a:pPr marL="0" marR="0" lvl="0" indent="0" algn="l" defTabSz="914400" rtl="0" eaLnBrk="1" fontAlgn="base" latinLnBrk="0" hangingPunct="1">
              <a:lnSpc>
                <a:spcPct val="100000"/>
              </a:lnSpc>
              <a:spcBef>
                <a:spcPct val="20000"/>
              </a:spcBef>
              <a:spcAft>
                <a:spcPct val="0"/>
              </a:spcAft>
              <a:buClrTx/>
              <a:buSzTx/>
              <a:buFontTx/>
              <a:buNone/>
              <a:defRPr/>
            </a:pPr>
            <a:r>
              <a:rPr lang="en-US" altLang="ru-RU" noProof="0" dirty="0">
                <a:ln>
                  <a:noFill/>
                </a:ln>
                <a:effectLst/>
                <a:uLnTx/>
                <a:uFillTx/>
                <a:latin typeface="Calibri" panose="020F0502020204030204" charset="0"/>
                <a:cs typeface="Calibri" panose="020F0502020204030204" charset="0"/>
                <a:sym typeface="+mn-ea"/>
              </a:rPr>
              <a:t>C -  cytosine</a:t>
            </a:r>
            <a:endParaRPr kumimoji="0" lang="en-US" altLang="ru-RU" b="0" i="0" u="none" strike="noStrike" kern="1200" cap="none" spc="0" normalizeH="0" baseline="0" noProof="0" dirty="0">
              <a:ln>
                <a:noFill/>
              </a:ln>
              <a:solidFill>
                <a:schemeClr val="tx1"/>
              </a:solidFill>
              <a:effectLst/>
              <a:uLnTx/>
              <a:uFillTx/>
              <a:latin typeface="Calibri" panose="020F0502020204030204" charset="0"/>
              <a:ea typeface="+mn-ea"/>
              <a:cs typeface="Calibri" panose="020F0502020204030204" charset="0"/>
            </a:endParaRPr>
          </a:p>
          <a:p>
            <a:pPr marL="0" marR="0" lvl="0" indent="0" algn="l" defTabSz="914400" rtl="0" eaLnBrk="1" fontAlgn="base" latinLnBrk="0" hangingPunct="1">
              <a:lnSpc>
                <a:spcPct val="100000"/>
              </a:lnSpc>
              <a:spcBef>
                <a:spcPct val="20000"/>
              </a:spcBef>
              <a:spcAft>
                <a:spcPct val="0"/>
              </a:spcAft>
              <a:buClrTx/>
              <a:buSzTx/>
              <a:buFontTx/>
              <a:buNone/>
              <a:defRPr/>
            </a:pPr>
            <a:r>
              <a:rPr lang="en-US" altLang="ru-RU" noProof="0" dirty="0" err="1">
                <a:ln>
                  <a:noFill/>
                </a:ln>
                <a:effectLst/>
                <a:uLnTx/>
                <a:uFillTx/>
                <a:latin typeface="Calibri" panose="020F0502020204030204" charset="0"/>
                <a:cs typeface="Calibri" panose="020F0502020204030204" charset="0"/>
                <a:sym typeface="+mn-ea"/>
              </a:rPr>
              <a:t>rC</a:t>
            </a:r>
            <a:r>
              <a:rPr lang="en-US" altLang="ru-RU" noProof="0" dirty="0">
                <a:ln>
                  <a:noFill/>
                </a:ln>
                <a:effectLst/>
                <a:uLnTx/>
                <a:uFillTx/>
                <a:latin typeface="Calibri" panose="020F0502020204030204" charset="0"/>
                <a:cs typeface="Calibri" panose="020F0502020204030204" charset="0"/>
                <a:sym typeface="+mn-ea"/>
              </a:rPr>
              <a:t> - cytidine</a:t>
            </a:r>
            <a:endParaRPr kumimoji="0" lang="en-US" altLang="ru-RU" b="0" i="0" u="none" strike="noStrike" kern="1200" cap="none" spc="0" normalizeH="0" baseline="0" noProof="0" dirty="0">
              <a:ln>
                <a:noFill/>
              </a:ln>
              <a:solidFill>
                <a:schemeClr val="tx1"/>
              </a:solidFill>
              <a:effectLst/>
              <a:uLnTx/>
              <a:uFillTx/>
              <a:latin typeface="Calibri" panose="020F0502020204030204" charset="0"/>
              <a:ea typeface="+mn-ea"/>
              <a:cs typeface="Calibri" panose="020F0502020204030204" charset="0"/>
            </a:endParaRPr>
          </a:p>
          <a:p>
            <a:pPr marL="0" marR="0" lvl="0" indent="0" algn="l" defTabSz="914400" rtl="0" eaLnBrk="1" fontAlgn="base" latinLnBrk="0" hangingPunct="1">
              <a:lnSpc>
                <a:spcPct val="100000"/>
              </a:lnSpc>
              <a:spcBef>
                <a:spcPct val="20000"/>
              </a:spcBef>
              <a:spcAft>
                <a:spcPct val="0"/>
              </a:spcAft>
              <a:buClrTx/>
              <a:buSzTx/>
              <a:buFontTx/>
              <a:buNone/>
              <a:defRPr/>
            </a:pPr>
            <a:r>
              <a:rPr lang="en-US" altLang="ru-RU" noProof="0" dirty="0">
                <a:ln>
                  <a:noFill/>
                </a:ln>
                <a:effectLst/>
                <a:uLnTx/>
                <a:uFillTx/>
                <a:latin typeface="Calibri" panose="020F0502020204030204" charset="0"/>
                <a:cs typeface="Calibri" panose="020F0502020204030204" charset="0"/>
                <a:sym typeface="+mn-ea"/>
              </a:rPr>
              <a:t>CMP - cytidine 5`-monophosphate </a:t>
            </a:r>
            <a:endParaRPr kumimoji="0" lang="en-US" altLang="ru-RU" b="0" i="0" u="none" strike="noStrike" kern="1200" cap="none" spc="0" normalizeH="0" baseline="0" noProof="0" dirty="0">
              <a:ln>
                <a:noFill/>
              </a:ln>
              <a:solidFill>
                <a:schemeClr val="tx1"/>
              </a:solidFill>
              <a:effectLst/>
              <a:uLnTx/>
              <a:uFillTx/>
              <a:latin typeface="Calibri" panose="020F0502020204030204" charset="0"/>
              <a:ea typeface="+mn-ea"/>
              <a:cs typeface="Calibri" panose="020F0502020204030204" charset="0"/>
              <a:sym typeface="+mn-ea"/>
            </a:endParaRPr>
          </a:p>
          <a:p>
            <a:pPr marL="0" marR="0" lvl="0" indent="0" algn="l" defTabSz="914400" rtl="0" eaLnBrk="1" fontAlgn="base" latinLnBrk="0" hangingPunct="1">
              <a:lnSpc>
                <a:spcPct val="100000"/>
              </a:lnSpc>
              <a:spcBef>
                <a:spcPct val="20000"/>
              </a:spcBef>
              <a:spcAft>
                <a:spcPct val="0"/>
              </a:spcAft>
              <a:buClrTx/>
              <a:buSzTx/>
              <a:buFontTx/>
              <a:buNone/>
              <a:defRPr/>
            </a:pPr>
            <a:r>
              <a:rPr lang="en-US" altLang="ru-RU" noProof="0" dirty="0" err="1">
                <a:ln>
                  <a:noFill/>
                </a:ln>
                <a:effectLst/>
                <a:uLnTx/>
                <a:uFillTx/>
                <a:latin typeface="Calibri" panose="020F0502020204030204" charset="0"/>
                <a:cs typeface="Calibri" panose="020F0502020204030204" charset="0"/>
                <a:sym typeface="+mn-ea"/>
              </a:rPr>
              <a:t>CMPNa</a:t>
            </a:r>
            <a:r>
              <a:rPr lang="en-US" altLang="ru-RU" noProof="0" dirty="0">
                <a:ln>
                  <a:noFill/>
                </a:ln>
                <a:effectLst/>
                <a:uLnTx/>
                <a:uFillTx/>
                <a:latin typeface="Calibri" panose="020F0502020204030204" charset="0"/>
                <a:cs typeface="Calibri" panose="020F0502020204030204" charset="0"/>
                <a:sym typeface="+mn-ea"/>
              </a:rPr>
              <a:t> - cytidine 5`-monophosphate sodium</a:t>
            </a:r>
            <a:endParaRPr kumimoji="0" lang="en-US" altLang="ru-RU" b="0" i="0" u="none" strike="noStrike" kern="1200" cap="none" spc="0" normalizeH="0" baseline="0" noProof="0" dirty="0">
              <a:ln>
                <a:noFill/>
              </a:ln>
              <a:solidFill>
                <a:schemeClr val="tx1"/>
              </a:solidFill>
              <a:effectLst/>
              <a:uLnTx/>
              <a:uFillTx/>
              <a:latin typeface="Calibri" panose="020F0502020204030204" charset="0"/>
              <a:ea typeface="+mn-ea"/>
              <a:cs typeface="Calibri" panose="020F0502020204030204" charset="0"/>
              <a:sym typeface="+mn-ea"/>
            </a:endParaRPr>
          </a:p>
          <a:p>
            <a:endParaRPr lang="ru-RU" altLang="en-US" dirty="0">
              <a:latin typeface="Calibri" panose="020F0502020204030204" charset="0"/>
              <a:cs typeface="Calibri" panose="020F0502020204030204" charset="0"/>
            </a:endParaRPr>
          </a:p>
        </p:txBody>
      </p:sp>
      <p:sp>
        <p:nvSpPr>
          <p:cNvPr id="4" name="Текстовое поле 3"/>
          <p:cNvSpPr txBox="1"/>
          <p:nvPr/>
        </p:nvSpPr>
        <p:spPr>
          <a:xfrm>
            <a:off x="4818380" y="2609215"/>
            <a:ext cx="3803650" cy="3651885"/>
          </a:xfrm>
          <a:prstGeom prst="rect">
            <a:avLst/>
          </a:prstGeom>
          <a:noFill/>
        </p:spPr>
        <p:txBody>
          <a:bodyPr wrap="square" rtlCol="0">
            <a:noAutofit/>
          </a:bodyPr>
          <a:lstStyle/>
          <a:p>
            <a:pPr>
              <a:buClrTx/>
              <a:buFontTx/>
            </a:pPr>
            <a:r>
              <a:rPr altLang="ru-RU" dirty="0">
                <a:latin typeface="Calibri" panose="020F0502020204030204" charset="0"/>
                <a:cs typeface="Calibri" panose="020F0502020204030204" charset="0"/>
                <a:sym typeface="Arial" panose="020B0604020202020204" pitchFamily="34" charset="0"/>
              </a:rPr>
              <a:t>G -  guanine</a:t>
            </a:r>
          </a:p>
          <a:p>
            <a:pPr>
              <a:buClrTx/>
              <a:buFontTx/>
            </a:pPr>
            <a:r>
              <a:rPr altLang="ru-RU" dirty="0">
                <a:latin typeface="Calibri" panose="020F0502020204030204" charset="0"/>
                <a:cs typeface="Calibri" panose="020F0502020204030204" charset="0"/>
                <a:sym typeface="Arial" panose="020B0604020202020204" pitchFamily="34" charset="0"/>
              </a:rPr>
              <a:t>rG - guanosine</a:t>
            </a:r>
          </a:p>
          <a:p>
            <a:pPr>
              <a:buClrTx/>
              <a:buFontTx/>
            </a:pPr>
            <a:r>
              <a:rPr altLang="ru-RU" dirty="0">
                <a:latin typeface="Calibri" panose="020F0502020204030204" charset="0"/>
                <a:cs typeface="Calibri" panose="020F0502020204030204" charset="0"/>
                <a:sym typeface="Arial" panose="020B0604020202020204" pitchFamily="34" charset="0"/>
              </a:rPr>
              <a:t>GMP - guanosine 5`-monophosphate </a:t>
            </a:r>
            <a:r>
              <a:rPr altLang="ru-RU" dirty="0" err="1">
                <a:latin typeface="Calibri" panose="020F0502020204030204" charset="0"/>
                <a:cs typeface="Calibri" panose="020F0502020204030204" charset="0"/>
                <a:sym typeface="Arial" panose="020B0604020202020204" pitchFamily="34" charset="0"/>
              </a:rPr>
              <a:t>GMPNa</a:t>
            </a:r>
            <a:r>
              <a:rPr altLang="ru-RU" dirty="0">
                <a:latin typeface="Calibri" panose="020F0502020204030204" charset="0"/>
                <a:cs typeface="Calibri" panose="020F0502020204030204" charset="0"/>
                <a:sym typeface="Arial" panose="020B0604020202020204" pitchFamily="34" charset="0"/>
              </a:rPr>
              <a:t> - guanosine 5`-monophosphate sodium</a:t>
            </a:r>
          </a:p>
          <a:p>
            <a:pPr>
              <a:buClrTx/>
              <a:buFontTx/>
            </a:pPr>
            <a:r>
              <a:rPr altLang="ru-RU" dirty="0">
                <a:latin typeface="Calibri" panose="020F0502020204030204" charset="0"/>
                <a:cs typeface="Calibri" panose="020F0502020204030204" charset="0"/>
                <a:sym typeface="Arial" panose="020B0604020202020204" pitchFamily="34" charset="0"/>
              </a:rPr>
              <a:t>U -  uracil</a:t>
            </a:r>
          </a:p>
          <a:p>
            <a:pPr>
              <a:buClrTx/>
              <a:buFontTx/>
            </a:pPr>
            <a:r>
              <a:rPr altLang="ru-RU" dirty="0">
                <a:latin typeface="Calibri" panose="020F0502020204030204" charset="0"/>
                <a:cs typeface="Calibri" panose="020F0502020204030204" charset="0"/>
                <a:sym typeface="Arial" panose="020B0604020202020204" pitchFamily="34" charset="0"/>
              </a:rPr>
              <a:t>rU - uridine</a:t>
            </a:r>
          </a:p>
          <a:p>
            <a:pPr>
              <a:buClrTx/>
              <a:buFontTx/>
            </a:pPr>
            <a:r>
              <a:rPr altLang="ru-RU" dirty="0">
                <a:latin typeface="Calibri" panose="020F0502020204030204" charset="0"/>
                <a:cs typeface="Calibri" panose="020F0502020204030204" charset="0"/>
                <a:sym typeface="Arial" panose="020B0604020202020204" pitchFamily="34" charset="0"/>
              </a:rPr>
              <a:t>UMP - uridine 5`- monophosphate </a:t>
            </a:r>
          </a:p>
          <a:p>
            <a:pPr>
              <a:buClrTx/>
              <a:buFontTx/>
            </a:pPr>
            <a:r>
              <a:rPr altLang="ru-RU" dirty="0" err="1">
                <a:latin typeface="Calibri" panose="020F0502020204030204" charset="0"/>
                <a:cs typeface="Calibri" panose="020F0502020204030204" charset="0"/>
                <a:sym typeface="Arial" panose="020B0604020202020204" pitchFamily="34" charset="0"/>
              </a:rPr>
              <a:t>UMPNa</a:t>
            </a:r>
            <a:r>
              <a:rPr altLang="ru-RU" dirty="0">
                <a:latin typeface="Calibri" panose="020F0502020204030204" charset="0"/>
                <a:cs typeface="Calibri" panose="020F0502020204030204" charset="0"/>
                <a:sym typeface="Arial" panose="020B0604020202020204" pitchFamily="34" charset="0"/>
              </a:rPr>
              <a:t> - uridine 5`-monophosphate sodium</a:t>
            </a:r>
          </a:p>
          <a:p>
            <a:pPr>
              <a:buClrTx/>
              <a:buFontTx/>
            </a:pPr>
            <a:r>
              <a:rPr altLang="ru-RU" dirty="0">
                <a:latin typeface="Calibri" panose="020F0502020204030204" charset="0"/>
                <a:cs typeface="Calibri" panose="020F0502020204030204" charset="0"/>
                <a:sym typeface="Arial" panose="020B0604020202020204" pitchFamily="34" charset="0"/>
              </a:rPr>
              <a:t>ORN – yeast RNA</a:t>
            </a:r>
          </a:p>
          <a:p>
            <a:pPr>
              <a:buClrTx/>
              <a:buFontTx/>
            </a:pPr>
            <a:r>
              <a:rPr altLang="ru-RU" dirty="0">
                <a:latin typeface="Calibri" panose="020F0502020204030204" charset="0"/>
                <a:cs typeface="Calibri" panose="020F0502020204030204" charset="0"/>
                <a:sym typeface="Arial" panose="020B0604020202020204" pitchFamily="34" charset="0"/>
              </a:rPr>
              <a:t>ORNNa - yeast RNA sodium</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мещающий номер слайда 3"/>
          <p:cNvSpPr>
            <a:spLocks noGrp="1"/>
          </p:cNvSpPr>
          <p:nvPr>
            <p:ph type="sldNum" sz="quarter" idx="12"/>
          </p:nvPr>
        </p:nvSpPr>
        <p:spPr/>
        <p:txBody>
          <a:bodyPr/>
          <a:lstStyle/>
          <a:p>
            <a:fld id="{FCAEAE96-855E-42B1-8DE9-9C9E68DE18C5}" type="slidenum">
              <a:rPr lang="fr-FR" smtClean="0"/>
              <a:t>5</a:t>
            </a:fld>
            <a:endParaRPr lang="fr-FR"/>
          </a:p>
        </p:txBody>
      </p:sp>
      <p:sp>
        <p:nvSpPr>
          <p:cNvPr id="6" name="Текстовое поле 5"/>
          <p:cNvSpPr txBox="1"/>
          <p:nvPr/>
        </p:nvSpPr>
        <p:spPr>
          <a:xfrm>
            <a:off x="603250" y="1243330"/>
            <a:ext cx="4417060" cy="952500"/>
          </a:xfrm>
          <a:prstGeom prst="rect">
            <a:avLst/>
          </a:prstGeom>
          <a:noFill/>
        </p:spPr>
        <p:txBody>
          <a:bodyPr wrap="square" rtlCol="0">
            <a:noAutofit/>
          </a:bodyPr>
          <a:lstStyle/>
          <a:p>
            <a:r>
              <a:rPr lang="fr-FR" sz="2400" b="1" dirty="0" err="1">
                <a:sym typeface="+mn-ea"/>
              </a:rPr>
              <a:t>Results</a:t>
            </a:r>
            <a:r>
              <a:rPr lang="fr-FR" sz="2400" b="1" dirty="0">
                <a:sym typeface="+mn-ea"/>
              </a:rPr>
              <a:t> and discussion</a:t>
            </a:r>
          </a:p>
          <a:p>
            <a:r>
              <a:rPr lang="en-US" altLang="en-US" sz="2400" noProof="0" dirty="0">
                <a:ln>
                  <a:noFill/>
                </a:ln>
                <a:solidFill>
                  <a:schemeClr val="tx1"/>
                </a:solidFill>
                <a:effectLst/>
                <a:uLnTx/>
                <a:uFillTx/>
                <a:latin typeface="+mj-lt"/>
                <a:ea typeface="+mj-ea"/>
                <a:cs typeface="+mj-cs"/>
                <a:sym typeface="+mn-ea"/>
              </a:rPr>
              <a:t>Normalized </a:t>
            </a:r>
            <a:r>
              <a:rPr lang="en-US" altLang="en-US" sz="2400" noProof="0" dirty="0" err="1">
                <a:ln>
                  <a:noFill/>
                </a:ln>
                <a:solidFill>
                  <a:schemeClr val="tx1"/>
                </a:solidFill>
                <a:effectLst/>
                <a:uLnTx/>
                <a:uFillTx/>
                <a:latin typeface="+mj-lt"/>
                <a:ea typeface="+mj-ea"/>
                <a:cs typeface="+mj-cs"/>
                <a:sym typeface="+mn-ea"/>
              </a:rPr>
              <a:t>absorption</a:t>
            </a:r>
            <a:r>
              <a:rPr lang="en-US" altLang="en-US" sz="2400" noProof="0" dirty="0">
                <a:ln>
                  <a:noFill/>
                </a:ln>
                <a:solidFill>
                  <a:schemeClr val="tx1"/>
                </a:solidFill>
                <a:effectLst/>
                <a:uLnTx/>
                <a:uFillTx/>
                <a:latin typeface="+mj-lt"/>
                <a:ea typeface="+mj-ea"/>
                <a:cs typeface="+mj-cs"/>
                <a:sym typeface="+mn-ea"/>
              </a:rPr>
              <a:t> spectra</a:t>
            </a:r>
          </a:p>
        </p:txBody>
      </p:sp>
      <p:pic>
        <p:nvPicPr>
          <p:cNvPr id="9" name="Рисунок 8">
            <a:extLst>
              <a:ext uri="{FF2B5EF4-FFF2-40B4-BE49-F238E27FC236}">
                <a16:creationId xmlns:a16="http://schemas.microsoft.com/office/drawing/2014/main" id="{A83FF325-ED6C-692B-AFCB-0999B968FC1E}"/>
              </a:ext>
            </a:extLst>
          </p:cNvPr>
          <p:cNvPicPr>
            <a:picLocks noChangeAspect="1"/>
          </p:cNvPicPr>
          <p:nvPr/>
        </p:nvPicPr>
        <p:blipFill>
          <a:blip r:embed="rId2"/>
          <a:stretch>
            <a:fillRect/>
          </a:stretch>
        </p:blipFill>
        <p:spPr>
          <a:xfrm>
            <a:off x="1545336" y="1971748"/>
            <a:ext cx="6266117" cy="4384602"/>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мещающий номер слайда 3"/>
          <p:cNvSpPr>
            <a:spLocks noGrp="1"/>
          </p:cNvSpPr>
          <p:nvPr>
            <p:ph type="sldNum" sz="quarter" idx="12"/>
          </p:nvPr>
        </p:nvSpPr>
        <p:spPr/>
        <p:txBody>
          <a:bodyPr/>
          <a:lstStyle/>
          <a:p>
            <a:fld id="{FCAEAE96-855E-42B1-8DE9-9C9E68DE18C5}" type="slidenum">
              <a:rPr lang="fr-FR" smtClean="0"/>
              <a:t>6</a:t>
            </a:fld>
            <a:endParaRPr lang="fr-FR"/>
          </a:p>
        </p:txBody>
      </p:sp>
      <p:sp>
        <p:nvSpPr>
          <p:cNvPr id="5" name="Текстовое поле 4"/>
          <p:cNvSpPr txBox="1"/>
          <p:nvPr/>
        </p:nvSpPr>
        <p:spPr>
          <a:xfrm>
            <a:off x="585470" y="1402080"/>
            <a:ext cx="3066415" cy="460375"/>
          </a:xfrm>
          <a:prstGeom prst="rect">
            <a:avLst/>
          </a:prstGeom>
          <a:noFill/>
        </p:spPr>
        <p:txBody>
          <a:bodyPr wrap="square" rtlCol="0">
            <a:spAutoFit/>
          </a:bodyPr>
          <a:lstStyle/>
          <a:p>
            <a:r>
              <a:rPr lang="fr-FR" sz="2400" b="1" dirty="0" err="1">
                <a:sym typeface="+mn-ea"/>
              </a:rPr>
              <a:t>Results</a:t>
            </a:r>
            <a:r>
              <a:rPr lang="fr-FR" sz="2400" b="1" dirty="0">
                <a:sym typeface="+mn-ea"/>
              </a:rPr>
              <a:t> and discussion</a:t>
            </a:r>
            <a:endParaRPr lang="ru-RU" altLang="en-US" sz="2400"/>
          </a:p>
        </p:txBody>
      </p:sp>
      <p:sp>
        <p:nvSpPr>
          <p:cNvPr id="6" name="Текстовое поле 5"/>
          <p:cNvSpPr txBox="1"/>
          <p:nvPr/>
        </p:nvSpPr>
        <p:spPr>
          <a:xfrm>
            <a:off x="624840" y="1966595"/>
            <a:ext cx="8171688" cy="4475480"/>
          </a:xfrm>
          <a:prstGeom prst="rect">
            <a:avLst/>
          </a:prstGeom>
          <a:noFill/>
        </p:spPr>
        <p:txBody>
          <a:bodyPr wrap="square" rtlCol="0">
            <a:noAutofit/>
          </a:bodyPr>
          <a:lstStyle/>
          <a:p>
            <a:pPr indent="457200" algn="just"/>
            <a:r>
              <a:rPr lang="en-US" altLang="ru-RU" dirty="0">
                <a:sym typeface="+mn-ea"/>
              </a:rPr>
              <a:t>The absorption spectra of adenine and its compounds show two peaks common to all compounds. These peaks are at 206 nm and 259 nm. The absorption spectra of uracil and its compounds show two peaks common to all compounds except uracil, whose second peak is slightly different. These peaks are located at 205 nm and 262 nm (for uracil - 205 nm and 257 nm). In the absorption spectra of cytosine and its compounds, two peaks can be observed for all compounds except cytosine. The peaks of cytosine are at 192 nm, 201 nm and 267 nm. The peaks of cytidine are at 198 nm and 271 nm. </a:t>
            </a:r>
          </a:p>
          <a:p>
            <a:pPr indent="457200" algn="just"/>
            <a:r>
              <a:rPr lang="en-US" altLang="ru-RU" dirty="0">
                <a:sym typeface="+mn-ea"/>
              </a:rPr>
              <a:t>The peaks of cytidine 5`-monophosphate are at 199 nm and 276 nm. The peaks of cytidine 5`-monophosphate sodium are at 197 nm and 271 nm. In the absorption spectra of guanine and its compounds, guanine peaks are observed at 194 nm, 246 nm and 274 nm. The peaks of guanosine and guanosine 5`-monophosphate are at 191 nm and 253 nm. In the absorption spectra of RNA and RNA sodium we observe a peak at 258 nm for both compounds.</a:t>
            </a:r>
            <a:endParaRPr lang="uk-UA" altLang="ru-RU" dirty="0"/>
          </a:p>
          <a:p>
            <a:endParaRPr lang="ru-RU"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мещающий номер слайда 3"/>
          <p:cNvSpPr>
            <a:spLocks noGrp="1"/>
          </p:cNvSpPr>
          <p:nvPr>
            <p:ph type="sldNum" sz="quarter" idx="12"/>
          </p:nvPr>
        </p:nvSpPr>
        <p:spPr/>
        <p:txBody>
          <a:bodyPr/>
          <a:lstStyle/>
          <a:p>
            <a:fld id="{FCAEAE96-855E-42B1-8DE9-9C9E68DE18C5}" type="slidenum">
              <a:rPr lang="fr-FR" smtClean="0"/>
              <a:t>7</a:t>
            </a:fld>
            <a:endParaRPr lang="fr-FR"/>
          </a:p>
        </p:txBody>
      </p:sp>
      <p:sp>
        <p:nvSpPr>
          <p:cNvPr id="5" name="Текстовое поле 4"/>
          <p:cNvSpPr txBox="1"/>
          <p:nvPr/>
        </p:nvSpPr>
        <p:spPr>
          <a:xfrm>
            <a:off x="566420" y="1106805"/>
            <a:ext cx="3982720" cy="917575"/>
          </a:xfrm>
          <a:prstGeom prst="rect">
            <a:avLst/>
          </a:prstGeom>
          <a:noFill/>
        </p:spPr>
        <p:txBody>
          <a:bodyPr wrap="square" rtlCol="0">
            <a:noAutofit/>
          </a:bodyPr>
          <a:lstStyle/>
          <a:p>
            <a:r>
              <a:rPr lang="fr-FR" sz="2400" b="1" dirty="0" err="1">
                <a:sym typeface="+mn-ea"/>
              </a:rPr>
              <a:t>Results</a:t>
            </a:r>
            <a:r>
              <a:rPr lang="fr-FR" sz="2400" b="1" dirty="0">
                <a:sym typeface="+mn-ea"/>
              </a:rPr>
              <a:t> and discussion</a:t>
            </a:r>
            <a:endParaRPr lang="ru-RU" altLang="en-US" sz="2400"/>
          </a:p>
          <a:p>
            <a:r>
              <a:rPr lang="ru-RU" altLang="en-US" sz="2400"/>
              <a:t>Normalized excitation spectra </a:t>
            </a:r>
          </a:p>
        </p:txBody>
      </p:sp>
      <p:pic>
        <p:nvPicPr>
          <p:cNvPr id="12290" name="Рисунок 6"/>
          <p:cNvPicPr>
            <a:picLocks noGrp="1" noChangeAspect="1"/>
          </p:cNvPicPr>
          <p:nvPr>
            <p:ph idx="1"/>
          </p:nvPr>
        </p:nvPicPr>
        <p:blipFill>
          <a:blip r:embed="rId2"/>
          <a:stretch>
            <a:fillRect/>
          </a:stretch>
        </p:blipFill>
        <p:spPr>
          <a:xfrm>
            <a:off x="1350264" y="1683512"/>
            <a:ext cx="6826885" cy="4777105"/>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мещающий номер слайда 3"/>
          <p:cNvSpPr>
            <a:spLocks noGrp="1"/>
          </p:cNvSpPr>
          <p:nvPr>
            <p:ph type="sldNum" sz="quarter" idx="12"/>
          </p:nvPr>
        </p:nvSpPr>
        <p:spPr/>
        <p:txBody>
          <a:bodyPr/>
          <a:lstStyle/>
          <a:p>
            <a:fld id="{FCAEAE96-855E-42B1-8DE9-9C9E68DE18C5}" type="slidenum">
              <a:rPr lang="fr-FR" smtClean="0"/>
              <a:t>8</a:t>
            </a:fld>
            <a:endParaRPr lang="fr-FR"/>
          </a:p>
        </p:txBody>
      </p:sp>
      <p:sp>
        <p:nvSpPr>
          <p:cNvPr id="5" name="Текстовое поле 4"/>
          <p:cNvSpPr txBox="1"/>
          <p:nvPr/>
        </p:nvSpPr>
        <p:spPr>
          <a:xfrm>
            <a:off x="581660" y="1077595"/>
            <a:ext cx="3082925" cy="842645"/>
          </a:xfrm>
          <a:prstGeom prst="rect">
            <a:avLst/>
          </a:prstGeom>
          <a:noFill/>
        </p:spPr>
        <p:txBody>
          <a:bodyPr wrap="square" rtlCol="0">
            <a:noAutofit/>
          </a:bodyPr>
          <a:lstStyle/>
          <a:p>
            <a:r>
              <a:rPr lang="fr-FR" sz="2400" b="1" dirty="0" err="1">
                <a:sym typeface="+mn-ea"/>
              </a:rPr>
              <a:t>Results</a:t>
            </a:r>
            <a:r>
              <a:rPr lang="fr-FR" sz="2400" b="1" dirty="0">
                <a:sym typeface="+mn-ea"/>
              </a:rPr>
              <a:t> and discussion</a:t>
            </a:r>
            <a:endParaRPr lang="ru-RU" altLang="en-US" sz="2400"/>
          </a:p>
        </p:txBody>
      </p:sp>
      <p:sp>
        <p:nvSpPr>
          <p:cNvPr id="6" name="Текстовое поле 5"/>
          <p:cNvSpPr txBox="1"/>
          <p:nvPr/>
        </p:nvSpPr>
        <p:spPr>
          <a:xfrm>
            <a:off x="272415" y="1546860"/>
            <a:ext cx="8648065" cy="4930775"/>
          </a:xfrm>
          <a:prstGeom prst="rect">
            <a:avLst/>
          </a:prstGeom>
          <a:noFill/>
        </p:spPr>
        <p:txBody>
          <a:bodyPr wrap="square" rtlCol="0">
            <a:noAutofit/>
          </a:bodyPr>
          <a:lstStyle/>
          <a:p>
            <a:pPr indent="457200" algn="just"/>
            <a:r>
              <a:rPr lang="en-US" altLang="ru-RU" sz="1700" dirty="0">
                <a:latin typeface="Calibri" panose="020F0502020204030204" charset="0"/>
                <a:cs typeface="Calibri" panose="020F0502020204030204" charset="0"/>
                <a:sym typeface="+mn-ea"/>
              </a:rPr>
              <a:t>In the excitation spectrum of adenine we observe two peaks at 289 nm and 319 nm. In the excitation spectrum of adenosine we observe peaks at 290 nm and 333 nm.  In the excitation spectrum of adenosine 5`-monophosphate we observe distinct peaks at 288 nm, 386 nm and 400 nm. In the excitation spectrum of adenosine 5`-monophosphate sodium we observe peaks at 289 nm and 333 nm.   The excitation spectrum of uracil shows peaks at 309 nm, 342 nm and 349 nm. The excitation spectrum of uridine shows peaks at 297 nm and 350 nm. The excitation spectrum of uridine 5`-monophosphate shows peaks at 296 nm, 352 nm and 395 nm. </a:t>
            </a:r>
          </a:p>
          <a:p>
            <a:pPr indent="457200" algn="just"/>
            <a:r>
              <a:rPr lang="en-US" altLang="ru-RU" sz="1700" dirty="0">
                <a:latin typeface="Calibri" panose="020F0502020204030204" charset="0"/>
                <a:cs typeface="Calibri" panose="020F0502020204030204" charset="0"/>
                <a:sym typeface="+mn-ea"/>
              </a:rPr>
              <a:t>The excitation spectrum of uridine 5`-monophosphate sodium shows peaks at 316 nm, 409 nm and 413 nm.   The excitation spectrum of cytosine shows peaks at 305 nm, 331 nm and 374 nm. The excitation spectrum of cytidine shows peaks at 306 nm, 364 nm and 369 nm. The excitation spectrum of cytidine 5`-monophosphate shows peaks at 310 nm and 346 nm. The excitation spectrum of cytidine 5`-monophosphate sodium shows peaks at 302 nm and 336 nm. The excitation spectrum of guanine shows a peak at 255 nm. The excitation spectrum of guanosine shows peaks at 306 nm and 342 nm. In the excitation spectrum of guanosine 5`-monophosphate we observe peaks at 309 nm, 341 nm and 386 nm. The excitation spectrum of guanosine 5`-monophosphate sodium shows peaks at 306 nm and 342 nm.  The excitation spectrum of RNA shows peaks at 306 nm, 338 nm and 383 nm. The excitation spectrum of RNA sodium shows peaks at 304 nm and 340 nm. 383 nm and 388 nm.</a:t>
            </a:r>
            <a:endParaRPr lang="ru-RU" altLang="en-US" sz="1700" dirty="0">
              <a:latin typeface="Calibri" panose="020F0502020204030204" charset="0"/>
              <a:cs typeface="Calibri" panose="020F050202020403020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мещающий номер слайда 3"/>
          <p:cNvSpPr>
            <a:spLocks noGrp="1"/>
          </p:cNvSpPr>
          <p:nvPr>
            <p:ph type="sldNum" sz="quarter" idx="12"/>
          </p:nvPr>
        </p:nvSpPr>
        <p:spPr/>
        <p:txBody>
          <a:bodyPr/>
          <a:lstStyle/>
          <a:p>
            <a:fld id="{FCAEAE96-855E-42B1-8DE9-9C9E68DE18C5}" type="slidenum">
              <a:rPr lang="fr-FR" smtClean="0"/>
              <a:t>9</a:t>
            </a:fld>
            <a:endParaRPr lang="fr-FR"/>
          </a:p>
        </p:txBody>
      </p:sp>
      <p:sp>
        <p:nvSpPr>
          <p:cNvPr id="5" name="Текстовое поле 4"/>
          <p:cNvSpPr txBox="1"/>
          <p:nvPr/>
        </p:nvSpPr>
        <p:spPr>
          <a:xfrm>
            <a:off x="571500" y="1129030"/>
            <a:ext cx="4060825" cy="1045210"/>
          </a:xfrm>
          <a:prstGeom prst="rect">
            <a:avLst/>
          </a:prstGeom>
          <a:noFill/>
        </p:spPr>
        <p:txBody>
          <a:bodyPr wrap="square" rtlCol="0">
            <a:noAutofit/>
          </a:bodyPr>
          <a:lstStyle/>
          <a:p>
            <a:r>
              <a:rPr lang="fr-FR" sz="2400" b="1" dirty="0" err="1">
                <a:sym typeface="+mn-ea"/>
              </a:rPr>
              <a:t>Results</a:t>
            </a:r>
            <a:r>
              <a:rPr lang="fr-FR" sz="2400" b="1" dirty="0">
                <a:sym typeface="+mn-ea"/>
              </a:rPr>
              <a:t> and discussion</a:t>
            </a:r>
            <a:endParaRPr lang="ru-RU" altLang="en-US" sz="2400"/>
          </a:p>
          <a:p>
            <a:r>
              <a:rPr lang="ru-RU" altLang="en-US" sz="2400">
                <a:sym typeface="+mn-ea"/>
              </a:rPr>
              <a:t>Normalized emission spectra</a:t>
            </a:r>
            <a:endParaRPr lang="ru-RU" altLang="en-US" sz="2400"/>
          </a:p>
        </p:txBody>
      </p:sp>
      <p:pic>
        <p:nvPicPr>
          <p:cNvPr id="14338" name="Рисунок 11"/>
          <p:cNvPicPr>
            <a:picLocks noGrp="1" noChangeAspect="1"/>
          </p:cNvPicPr>
          <p:nvPr>
            <p:ph idx="1"/>
          </p:nvPr>
        </p:nvPicPr>
        <p:blipFill>
          <a:blip r:embed="rId2"/>
          <a:stretch>
            <a:fillRect/>
          </a:stretch>
        </p:blipFill>
        <p:spPr>
          <a:xfrm>
            <a:off x="1304544" y="1651635"/>
            <a:ext cx="6845300" cy="479044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TotalTime>
  <Words>1825</Words>
  <Application>Microsoft Office PowerPoint</Application>
  <PresentationFormat>Екран (4:3)</PresentationFormat>
  <Paragraphs>92</Paragraphs>
  <Slides>18</Slides>
  <Notes>4</Notes>
  <HiddenSlides>0</HiddenSlides>
  <MMClips>0</MMClips>
  <ScaleCrop>false</ScaleCrop>
  <HeadingPairs>
    <vt:vector size="6" baseType="variant">
      <vt:variant>
        <vt:lpstr>Використані шрифти</vt:lpstr>
      </vt:variant>
      <vt:variant>
        <vt:i4>3</vt:i4>
      </vt:variant>
      <vt:variant>
        <vt:lpstr>Тема</vt:lpstr>
      </vt:variant>
      <vt:variant>
        <vt:i4>2</vt:i4>
      </vt:variant>
      <vt:variant>
        <vt:lpstr>Заголовки слайдів</vt:lpstr>
      </vt:variant>
      <vt:variant>
        <vt:i4>18</vt:i4>
      </vt:variant>
    </vt:vector>
  </HeadingPairs>
  <TitlesOfParts>
    <vt:vector size="23" baseType="lpstr">
      <vt:lpstr>Arial</vt:lpstr>
      <vt:lpstr>Calibri</vt:lpstr>
      <vt:lpstr>Calibri Light</vt:lpstr>
      <vt:lpstr>Office Theme</vt:lpstr>
      <vt:lpstr>Custom Design</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Results and discussion Normalized absorption, еxcitation, еmission and phosphorescence spectrum of cytosine, cytidine, cytidine 5`-monophosphate and cytidine 5`-monophosphate sodium</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cp:lastModifiedBy>IMBiGgpc</cp:lastModifiedBy>
  <cp:revision>3</cp:revision>
  <dcterms:modified xsi:type="dcterms:W3CDTF">2023-10-25T08:13:20Z</dcterms:modified>
</cp:coreProperties>
</file>