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74" r:id="rId3"/>
    <p:sldId id="267" r:id="rId4"/>
    <p:sldId id="268" r:id="rId5"/>
    <p:sldId id="269" r:id="rId6"/>
    <p:sldId id="275" r:id="rId7"/>
    <p:sldId id="276" r:id="rId8"/>
    <p:sldId id="270" r:id="rId9"/>
    <p:sldId id="271" r:id="rId10"/>
    <p:sldId id="272"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95DC2-A23A-449F-BC77-619E2CFC0522}" v="4" dt="2023-10-10T15:33:34.1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0655" autoAdjust="0"/>
  </p:normalViewPr>
  <p:slideViewPr>
    <p:cSldViewPr>
      <p:cViewPr varScale="1">
        <p:scale>
          <a:sx n="44" d="100"/>
          <a:sy n="44" d="100"/>
        </p:scale>
        <p:origin x="192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andro Lourenço" userId="822cbb97-4d61-4398-861f-b2c706a32c45" providerId="ADAL" clId="{ABE95DC2-A23A-449F-BC77-619E2CFC0522}"/>
    <pc:docChg chg="undo custSel modSld">
      <pc:chgData name="Leandro Lourenço" userId="822cbb97-4d61-4398-861f-b2c706a32c45" providerId="ADAL" clId="{ABE95DC2-A23A-449F-BC77-619E2CFC0522}" dt="2023-10-10T15:35:13.707" v="206" actId="14100"/>
      <pc:docMkLst>
        <pc:docMk/>
      </pc:docMkLst>
      <pc:sldChg chg="modSp mod">
        <pc:chgData name="Leandro Lourenço" userId="822cbb97-4d61-4398-861f-b2c706a32c45" providerId="ADAL" clId="{ABE95DC2-A23A-449F-BC77-619E2CFC0522}" dt="2023-10-10T15:35:13.707" v="206" actId="14100"/>
        <pc:sldMkLst>
          <pc:docMk/>
          <pc:sldMk cId="498366910" sldId="268"/>
        </pc:sldMkLst>
        <pc:spChg chg="mod">
          <ac:chgData name="Leandro Lourenço" userId="822cbb97-4d61-4398-861f-b2c706a32c45" providerId="ADAL" clId="{ABE95DC2-A23A-449F-BC77-619E2CFC0522}" dt="2023-10-10T15:35:13.707" v="206" actId="14100"/>
          <ac:spMkLst>
            <pc:docMk/>
            <pc:sldMk cId="498366910" sldId="268"/>
            <ac:spMk id="6" creationId="{FF4E4F2F-1E55-44A4-8832-84E477F385C3}"/>
          </ac:spMkLst>
        </pc:spChg>
      </pc:sldChg>
      <pc:sldChg chg="modNotesTx">
        <pc:chgData name="Leandro Lourenço" userId="822cbb97-4d61-4398-861f-b2c706a32c45" providerId="ADAL" clId="{ABE95DC2-A23A-449F-BC77-619E2CFC0522}" dt="2023-10-10T15:31:49.761" v="166" actId="20577"/>
        <pc:sldMkLst>
          <pc:docMk/>
          <pc:sldMk cId="1458517703" sldId="269"/>
        </pc:sldMkLst>
      </pc:sldChg>
      <pc:sldChg chg="modSp mod modNotesTx">
        <pc:chgData name="Leandro Lourenço" userId="822cbb97-4d61-4398-861f-b2c706a32c45" providerId="ADAL" clId="{ABE95DC2-A23A-449F-BC77-619E2CFC0522}" dt="2023-10-10T15:29:57.042" v="114" actId="20577"/>
        <pc:sldMkLst>
          <pc:docMk/>
          <pc:sldMk cId="2928138092" sldId="270"/>
        </pc:sldMkLst>
        <pc:spChg chg="mod">
          <ac:chgData name="Leandro Lourenço" userId="822cbb97-4d61-4398-861f-b2c706a32c45" providerId="ADAL" clId="{ABE95DC2-A23A-449F-BC77-619E2CFC0522}" dt="2023-10-10T15:27:53.962" v="91" actId="20577"/>
          <ac:spMkLst>
            <pc:docMk/>
            <pc:sldMk cId="2928138092" sldId="270"/>
            <ac:spMk id="66" creationId="{30987875-8021-2416-7ED0-1032498E4E24}"/>
          </ac:spMkLst>
        </pc:spChg>
      </pc:sldChg>
      <pc:sldChg chg="modSp mod">
        <pc:chgData name="Leandro Lourenço" userId="822cbb97-4d61-4398-861f-b2c706a32c45" providerId="ADAL" clId="{ABE95DC2-A23A-449F-BC77-619E2CFC0522}" dt="2023-10-10T15:28:42.066" v="92" actId="790"/>
        <pc:sldMkLst>
          <pc:docMk/>
          <pc:sldMk cId="1042582425" sldId="272"/>
        </pc:sldMkLst>
        <pc:spChg chg="mod">
          <ac:chgData name="Leandro Lourenço" userId="822cbb97-4d61-4398-861f-b2c706a32c45" providerId="ADAL" clId="{ABE95DC2-A23A-449F-BC77-619E2CFC0522}" dt="2023-10-10T15:28:42.066" v="92" actId="790"/>
          <ac:spMkLst>
            <pc:docMk/>
            <pc:sldMk cId="1042582425" sldId="272"/>
            <ac:spMk id="6" creationId="{7BB60A73-C7B6-4942-9460-6A11453E996F}"/>
          </ac:spMkLst>
        </pc:spChg>
      </pc:sldChg>
      <pc:sldChg chg="modSp mod modNotesTx">
        <pc:chgData name="Leandro Lourenço" userId="822cbb97-4d61-4398-861f-b2c706a32c45" providerId="ADAL" clId="{ABE95DC2-A23A-449F-BC77-619E2CFC0522}" dt="2023-10-10T15:33:34.081" v="198" actId="20577"/>
        <pc:sldMkLst>
          <pc:docMk/>
          <pc:sldMk cId="2674345567" sldId="274"/>
        </pc:sldMkLst>
        <pc:spChg chg="mod">
          <ac:chgData name="Leandro Lourenço" userId="822cbb97-4d61-4398-861f-b2c706a32c45" providerId="ADAL" clId="{ABE95DC2-A23A-449F-BC77-619E2CFC0522}" dt="2023-10-10T15:33:34.081" v="198" actId="20577"/>
          <ac:spMkLst>
            <pc:docMk/>
            <pc:sldMk cId="2674345567" sldId="274"/>
            <ac:spMk id="5" creationId="{6C006403-587B-4649-B308-93250010079D}"/>
          </ac:spMkLst>
        </pc:spChg>
      </pc:sldChg>
      <pc:sldChg chg="modNotesTx">
        <pc:chgData name="Leandro Lourenço" userId="822cbb97-4d61-4398-861f-b2c706a32c45" providerId="ADAL" clId="{ABE95DC2-A23A-449F-BC77-619E2CFC0522}" dt="2023-10-10T15:31:06.263" v="155" actId="6549"/>
        <pc:sldMkLst>
          <pc:docMk/>
          <pc:sldMk cId="3531863519" sldId="27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10/11/2023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‹nº›</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11/10/2023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‹nº›</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en-US" dirty="0"/>
              <a:t>Hello, everyone,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 Daiane, a Ph.D. student, and together with my research team, I'm going to present part of my doctoral project.</a:t>
            </a:r>
            <a:endParaRPr lang="en-US" sz="1200" b="0" dirty="0">
              <a:solidFill>
                <a:schemeClr val="bg1"/>
              </a:solidFill>
            </a:endParaRPr>
          </a:p>
        </p:txBody>
      </p:sp>
      <p:sp>
        <p:nvSpPr>
          <p:cNvPr id="4" name="Marcador de Posição do Número do Diapositivo 3"/>
          <p:cNvSpPr>
            <a:spLocks noGrp="1"/>
          </p:cNvSpPr>
          <p:nvPr>
            <p:ph type="sldNum" sz="quarter" idx="5"/>
          </p:nvPr>
        </p:nvSpPr>
        <p:spPr/>
        <p:txBody>
          <a:bodyPr/>
          <a:lstStyle/>
          <a:p>
            <a:fld id="{46269082-9D5D-43A3-B675-27AB9B8E552E}" type="slidenum">
              <a:rPr lang="en-US" smtClean="0"/>
              <a:t>1</a:t>
            </a:fld>
            <a:endParaRPr lang="en-US" dirty="0"/>
          </a:p>
        </p:txBody>
      </p:sp>
    </p:spTree>
    <p:extLst>
      <p:ext uri="{BB962C8B-B14F-4D97-AF65-F5344CB8AC3E}">
        <p14:creationId xmlns:p14="http://schemas.microsoft.com/office/powerpoint/2010/main" val="52390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Entitled </a:t>
            </a:r>
            <a:r>
              <a:rPr lang="en-US" b="0" dirty="0"/>
              <a:t>“</a:t>
            </a:r>
            <a:r>
              <a:rPr lang="en-US" sz="1200" b="0" dirty="0">
                <a:solidFill>
                  <a:schemeClr val="bg1"/>
                </a:solidFill>
              </a:rPr>
              <a:t>Synthesis and characterization of pyrazine-based precursors for the development of new photosensitizers”. </a:t>
            </a: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sense, we have designed a series of compounds through traditional and optimized organic synthesis strategies, and based on the literature we hope that the products obtained here can be a contribution to the application of photodynamic therapy or as sensitizers or precursors of new photosensitizers. </a:t>
            </a:r>
          </a:p>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800" dirty="0">
                <a:effectLst/>
                <a:latin typeface="Arial" panose="020B0604020202020204" pitchFamily="34" charset="0"/>
                <a:ea typeface="Times New Roman" panose="02020603050405020304" pitchFamily="18" charset="0"/>
              </a:rPr>
              <a:t>Nowadays, the cancer treatment still is a big challenge, therefore being one of the causes of death in the world, </a:t>
            </a:r>
            <a:r>
              <a:rPr lang="en-US" sz="2800" dirty="0"/>
              <a:t>and statistics show that in 2020 there were around 10 million deaths caused by these diseases</a:t>
            </a:r>
            <a:r>
              <a:rPr lang="en-US" sz="1800" dirty="0">
                <a:effectLst/>
                <a:latin typeface="Arial" panose="020B0604020202020204" pitchFamily="34" charset="0"/>
                <a:ea typeface="Times New Roman" panose="02020603050405020304" pitchFamily="18" charset="0"/>
              </a:rPr>
              <a:t>. Furthermore, traditional methods of treatment are invasive and/or cause secondary harm to patients. In this context, photodynamic therapy (PDT) appears as an efficient alternative for its treatment. This therapy combines a photosensitizing drug, visible light, and molecular oxygen (</a:t>
            </a:r>
            <a:r>
              <a:rPr lang="en-US" sz="1800" baseline="30000" dirty="0">
                <a:effectLst/>
                <a:latin typeface="Arial" panose="020B0604020202020204" pitchFamily="34" charset="0"/>
                <a:ea typeface="Times New Roman" panose="02020603050405020304" pitchFamily="18" charset="0"/>
              </a:rPr>
              <a:t>3</a:t>
            </a:r>
            <a:r>
              <a:rPr lang="en-US" sz="1800" dirty="0">
                <a:effectLst/>
                <a:latin typeface="Arial" panose="020B0604020202020204" pitchFamily="34" charset="0"/>
                <a:ea typeface="Times New Roman" panose="02020603050405020304" pitchFamily="18" charset="0"/>
              </a:rPr>
              <a:t>O</a:t>
            </a:r>
            <a:r>
              <a:rPr lang="en-US" sz="1800" baseline="-25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Times New Roman" panose="02020603050405020304" pitchFamily="18" charset="0"/>
              </a:rPr>
              <a:t>) to generate reactive oxygen species (ROS), mainly singlet oxygen (</a:t>
            </a:r>
            <a:r>
              <a:rPr lang="en-US" sz="1800" baseline="30000" dirty="0">
                <a:effectLst/>
                <a:latin typeface="Arial" panose="020B0604020202020204" pitchFamily="34" charset="0"/>
                <a:ea typeface="Times New Roman" panose="02020603050405020304" pitchFamily="18" charset="0"/>
              </a:rPr>
              <a:t>1</a:t>
            </a:r>
            <a:r>
              <a:rPr lang="en-US" sz="1800" dirty="0">
                <a:effectLst/>
                <a:latin typeface="Arial" panose="020B0604020202020204" pitchFamily="34" charset="0"/>
                <a:ea typeface="Times New Roman" panose="02020603050405020304" pitchFamily="18" charset="0"/>
              </a:rPr>
              <a:t>O</a:t>
            </a:r>
            <a:r>
              <a:rPr lang="en-US" sz="1800" baseline="-25000" dirty="0">
                <a:effectLst/>
                <a:latin typeface="Arial" panose="020B0604020202020204" pitchFamily="34" charset="0"/>
                <a:ea typeface="Times New Roman" panose="02020603050405020304" pitchFamily="18" charset="0"/>
              </a:rPr>
              <a:t>2</a:t>
            </a:r>
            <a:r>
              <a:rPr lang="en-US" sz="1800" dirty="0">
                <a:effectLst/>
                <a:latin typeface="Arial" panose="020B0604020202020204" pitchFamily="34" charset="0"/>
                <a:ea typeface="Times New Roman" panose="02020603050405020304" pitchFamily="18" charset="0"/>
              </a:rPr>
              <a:t>) species, which are cytotoxic for cancer cells. </a:t>
            </a: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Recent studies show the use of </a:t>
            </a:r>
            <a:r>
              <a:rPr lang="en-US" sz="1800" dirty="0" err="1">
                <a:effectLst/>
                <a:latin typeface="Arial" panose="020B0604020202020204" pitchFamily="34" charset="0"/>
                <a:ea typeface="Times New Roman" panose="02020603050405020304" pitchFamily="18" charset="0"/>
              </a:rPr>
              <a:t>aminopyrazine</a:t>
            </a:r>
            <a:r>
              <a:rPr lang="en-US" sz="1800" dirty="0">
                <a:effectLst/>
                <a:latin typeface="Arial" panose="020B0604020202020204" pitchFamily="34" charset="0"/>
                <a:ea typeface="Times New Roman" panose="02020603050405020304" pitchFamily="18" charset="0"/>
              </a:rPr>
              <a:t> as a precursor for obtaining coelenterazine derivatives, compounds which have proven anticancer activity.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ea typeface="Times New Roman" panose="02020603050405020304" pitchFamily="18" charset="0"/>
              </a:rPr>
              <a:t>These compounds have shown relevant cell-selective toxicity in different cancer cell lines, such as breast, liver, prostate, and neuroblastoma, without cytotoxic effects in corresponding non-tumoral cells at the same concentrations. </a:t>
            </a:r>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5</a:t>
            </a:fld>
            <a:endParaRPr lang="fr-FR"/>
          </a:p>
        </p:txBody>
      </p:sp>
    </p:spTree>
    <p:extLst>
      <p:ext uri="{BB962C8B-B14F-4D97-AF65-F5344CB8AC3E}">
        <p14:creationId xmlns:p14="http://schemas.microsoft.com/office/powerpoint/2010/main" val="1063248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Afon"/>
                <a:ea typeface="Calibri" panose="020F0502020204030204" pitchFamily="34" charset="0"/>
              </a:rPr>
              <a:t>Based on these results, the present work has focused on the synthesis optimization and the structural characterization of different </a:t>
            </a:r>
            <a:r>
              <a:rPr lang="en-US" sz="1200" dirty="0" err="1">
                <a:effectLst/>
                <a:latin typeface="SAfon"/>
                <a:ea typeface="Calibri" panose="020F0502020204030204" pitchFamily="34" charset="0"/>
              </a:rPr>
              <a:t>aminopyrazine</a:t>
            </a:r>
            <a:r>
              <a:rPr lang="en-US" sz="1200" dirty="0">
                <a:effectLst/>
                <a:latin typeface="SAfon"/>
                <a:ea typeface="Calibri" panose="020F0502020204030204" pitchFamily="34" charset="0"/>
              </a:rPr>
              <a:t> derivatives using conventional methods in organic chemistry. </a:t>
            </a:r>
            <a:endParaRPr lang="pt-PT" sz="1200" dirty="0">
              <a:effectLst/>
              <a:latin typeface="SAfon"/>
              <a:ea typeface="Calibri" panose="020F0502020204030204" pitchFamily="34" charset="0"/>
            </a:endParaRP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505240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cs typeface="Arial" panose="020B0604020202020204" pitchFamily="34" charset="0"/>
              </a:rPr>
              <a:t>To obtain the expected products, </a:t>
            </a:r>
            <a:r>
              <a:rPr lang="en-US" sz="1200" dirty="0" err="1">
                <a:cs typeface="Arial" panose="020B0604020202020204" pitchFamily="34" charset="0"/>
              </a:rPr>
              <a:t>aminopyrazine</a:t>
            </a:r>
            <a:r>
              <a:rPr lang="en-US" sz="1200" dirty="0">
                <a:cs typeface="Arial" panose="020B0604020202020204" pitchFamily="34" charset="0"/>
              </a:rPr>
              <a:t> was used as the common precursor for all the products. </a:t>
            </a:r>
            <a:r>
              <a:rPr lang="pt-PT" sz="1200" dirty="0" err="1">
                <a:cs typeface="Arial" panose="020B0604020202020204" pitchFamily="34" charset="0"/>
              </a:rPr>
              <a:t>The</a:t>
            </a:r>
            <a:r>
              <a:rPr lang="pt-PT" sz="1200" dirty="0">
                <a:cs typeface="Arial" panose="020B0604020202020204" pitchFamily="34" charset="0"/>
              </a:rPr>
              <a:t> </a:t>
            </a:r>
            <a:r>
              <a:rPr lang="en-US" sz="1200" dirty="0">
                <a:cs typeface="Arial" panose="020B0604020202020204" pitchFamily="34" charset="0"/>
              </a:rPr>
              <a:t>products </a:t>
            </a:r>
            <a:r>
              <a:rPr lang="en-US" sz="1200" b="1" dirty="0">
                <a:cs typeface="Arial" panose="020B0604020202020204" pitchFamily="34" charset="0"/>
              </a:rPr>
              <a:t>2</a:t>
            </a:r>
            <a:r>
              <a:rPr lang="en-US" sz="1200" dirty="0">
                <a:cs typeface="Arial" panose="020B0604020202020204" pitchFamily="34" charset="0"/>
              </a:rPr>
              <a:t>-</a:t>
            </a:r>
            <a:r>
              <a:rPr lang="en-US" sz="1200" b="1" dirty="0">
                <a:cs typeface="Arial" panose="020B0604020202020204" pitchFamily="34" charset="0"/>
              </a:rPr>
              <a:t>7 </a:t>
            </a:r>
            <a:r>
              <a:rPr lang="en-US" sz="1200" dirty="0">
                <a:cs typeface="Arial" panose="020B0604020202020204" pitchFamily="34" charset="0"/>
              </a:rPr>
              <a:t>were obtained through halogenation reactions under mild conditions at room temperature (RT). From product </a:t>
            </a:r>
            <a:r>
              <a:rPr lang="en-US" sz="1200" b="1" dirty="0">
                <a:cs typeface="Arial" panose="020B0604020202020204" pitchFamily="34" charset="0"/>
              </a:rPr>
              <a:t>4</a:t>
            </a:r>
            <a:r>
              <a:rPr lang="en-US" sz="1200" b="0" dirty="0">
                <a:cs typeface="Arial" panose="020B0604020202020204" pitchFamily="34" charset="0"/>
              </a:rPr>
              <a:t>,</a:t>
            </a:r>
            <a:r>
              <a:rPr lang="en-US" sz="1200" dirty="0">
                <a:cs typeface="Arial" panose="020B0604020202020204" pitchFamily="34" charset="0"/>
              </a:rPr>
              <a:t> it was possible to synthesize </a:t>
            </a:r>
            <a:r>
              <a:rPr lang="en-US" sz="1200" b="1" dirty="0">
                <a:cs typeface="Arial" panose="020B0604020202020204" pitchFamily="34" charset="0"/>
              </a:rPr>
              <a:t>8</a:t>
            </a:r>
            <a:r>
              <a:rPr lang="en-US" sz="1200" dirty="0">
                <a:cs typeface="Arial" panose="020B0604020202020204" pitchFamily="34" charset="0"/>
              </a:rPr>
              <a:t> and </a:t>
            </a:r>
            <a:r>
              <a:rPr lang="en-US" sz="1200" b="1" dirty="0">
                <a:cs typeface="Arial" panose="020B0604020202020204" pitchFamily="34" charset="0"/>
              </a:rPr>
              <a:t>9 </a:t>
            </a:r>
            <a:r>
              <a:rPr lang="en-US" sz="1200" dirty="0">
                <a:cs typeface="Arial" panose="020B0604020202020204" pitchFamily="34" charset="0"/>
              </a:rPr>
              <a:t>through the Suzuki coupling. The work-up was performed by traditional methodologies in organic chemistry with liquid-liquid extraction and column chromatography purification. The obtained products were characterized by NMR.</a:t>
            </a:r>
            <a:endParaRPr lang="pt-PT" sz="1200" dirty="0">
              <a:cs typeface="Arial" panose="020B0604020202020204" pitchFamily="34" charset="0"/>
            </a:endParaRPr>
          </a:p>
          <a:p>
            <a:endParaRPr lang="en-US"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7</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the synthesis of 8 compounds using </a:t>
            </a:r>
            <a:r>
              <a:rPr lang="en-US" dirty="0" err="1"/>
              <a:t>aminopyrazine</a:t>
            </a:r>
            <a:r>
              <a:rPr lang="en-US" dirty="0"/>
              <a:t> as a common precursor is presented. The optimization of the experiments led to high chemical yields for the assembly of the analogues. These compounds are currently being studied according to their physicochemical characteristics to evaluate their biological applications as photosensitizers or precursors for the assembly of new PS with potential application in PDT.</a:t>
            </a: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8</a:t>
            </a:fld>
            <a:endParaRPr lang="fr-FR"/>
          </a:p>
        </p:txBody>
      </p:sp>
    </p:spTree>
    <p:extLst>
      <p:ext uri="{BB962C8B-B14F-4D97-AF65-F5344CB8AC3E}">
        <p14:creationId xmlns:p14="http://schemas.microsoft.com/office/powerpoint/2010/main" val="265488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research group would like to thank everyone for their attention, as well as the universities of Porto and Aveiro, and the essential support of the FCT. So thank you very much!</a:t>
            </a:r>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9</a:t>
            </a:fld>
            <a:endParaRPr lang="fr-FR"/>
          </a:p>
        </p:txBody>
      </p:sp>
    </p:spTree>
    <p:extLst>
      <p:ext uri="{BB962C8B-B14F-4D97-AF65-F5344CB8AC3E}">
        <p14:creationId xmlns:p14="http://schemas.microsoft.com/office/powerpoint/2010/main" val="2955824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‹nº›</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11/10/2023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11/10/2023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11/10/2023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11/10/2023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11/10/2023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11/10/2023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10/11/2023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‹nº›</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up202010482@up.pt" TargetMode="External"/><Relationship Id="rId5" Type="http://schemas.openxmlformats.org/officeDocument/2006/relationships/image" Target="../media/image2.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6.emf"/><Relationship Id="rId5" Type="http://schemas.openxmlformats.org/officeDocument/2006/relationships/oleObject" Target="../embeddings/oleObject2.bin"/><Relationship Id="rId4" Type="http://schemas.openxmlformats.org/officeDocument/2006/relationships/notesSlide" Target="../notesSlides/notesSlide4.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slideLayout" Target="../slideLayouts/slideLayout7.xml"/><Relationship Id="rId7" Type="http://schemas.openxmlformats.org/officeDocument/2006/relationships/image" Target="../media/image10.emf"/><Relationship Id="rId12" Type="http://schemas.openxmlformats.org/officeDocument/2006/relationships/image" Target="../media/image4.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oleObject" Target="../embeddings/oleObject3.bin"/><Relationship Id="rId11" Type="http://schemas.openxmlformats.org/officeDocument/2006/relationships/image" Target="../media/image12.emf"/><Relationship Id="rId5" Type="http://schemas.openxmlformats.org/officeDocument/2006/relationships/image" Target="../media/image9.png"/><Relationship Id="rId10" Type="http://schemas.openxmlformats.org/officeDocument/2006/relationships/oleObject" Target="../embeddings/oleObject5.bin"/><Relationship Id="rId4" Type="http://schemas.openxmlformats.org/officeDocument/2006/relationships/notesSlide" Target="../notesSlides/notesSlide5.xml"/><Relationship Id="rId9"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slideLayout" Target="../slideLayouts/slideLayout7.xml"/><Relationship Id="rId7" Type="http://schemas.openxmlformats.org/officeDocument/2006/relationships/oleObject" Target="../embeddings/oleObject7.bin"/><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1.emf"/><Relationship Id="rId11" Type="http://schemas.openxmlformats.org/officeDocument/2006/relationships/image" Target="../media/image4.png"/><Relationship Id="rId5" Type="http://schemas.openxmlformats.org/officeDocument/2006/relationships/oleObject" Target="../embeddings/oleObject6.bin"/><Relationship Id="rId10" Type="http://schemas.openxmlformats.org/officeDocument/2006/relationships/image" Target="../media/image12.emf"/><Relationship Id="rId4" Type="http://schemas.openxmlformats.org/officeDocument/2006/relationships/notesSlide" Target="../notesSlides/notesSlide6.xml"/><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4.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5.emf"/><Relationship Id="rId5" Type="http://schemas.openxmlformats.org/officeDocument/2006/relationships/oleObject" Target="../embeddings/oleObject9.bin"/><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447800"/>
            <a:ext cx="8305800" cy="4708981"/>
          </a:xfrm>
          <a:prstGeom prst="rect">
            <a:avLst/>
          </a:prstGeom>
          <a:noFill/>
        </p:spPr>
        <p:txBody>
          <a:bodyPr wrap="square" rtlCol="0">
            <a:spAutoFit/>
          </a:bodyPr>
          <a:lstStyle/>
          <a:p>
            <a:pPr algn="ctr"/>
            <a:r>
              <a:rPr lang="en-US" sz="3200" b="1" dirty="0">
                <a:solidFill>
                  <a:schemeClr val="bg1"/>
                </a:solidFill>
              </a:rPr>
              <a:t>Synthesis and characterization of pyrazine-based precursors for the development of new photosensitizers</a:t>
            </a:r>
          </a:p>
          <a:p>
            <a:pPr algn="ctr"/>
            <a:endParaRPr lang="en-US" b="1" dirty="0"/>
          </a:p>
          <a:p>
            <a:endParaRPr lang="fr-FR" dirty="0"/>
          </a:p>
          <a:p>
            <a:endParaRPr lang="it-IT" sz="2400" b="1" baseline="30000" dirty="0"/>
          </a:p>
          <a:p>
            <a:pPr algn="ctr"/>
            <a:endParaRPr lang="pt-PT" sz="2400" b="1" baseline="30000" dirty="0"/>
          </a:p>
          <a:p>
            <a:pPr algn="ctr"/>
            <a:r>
              <a:rPr lang="pt-PT" sz="2400" b="1" baseline="30000" dirty="0"/>
              <a:t>Daiane N. Maronde 1*, Ivo E. Sampaio-Dias 1, Luís Pinto da Silva 2, Leandro M. O. Lourenço 3, </a:t>
            </a:r>
            <a:r>
              <a:rPr lang="pt-PT" sz="2400" b="1" baseline="30000" dirty="0" err="1"/>
              <a:t>and</a:t>
            </a:r>
            <a:r>
              <a:rPr lang="pt-PT" sz="2400" b="1" baseline="30000" dirty="0"/>
              <a:t> José E. Rodríguez-Borges 1</a:t>
            </a:r>
            <a:endParaRPr lang="it-IT" sz="2400" b="1" baseline="30000" dirty="0"/>
          </a:p>
          <a:p>
            <a:endParaRPr lang="en-US" sz="1200" dirty="0"/>
          </a:p>
          <a:p>
            <a:r>
              <a:rPr lang="en-US" sz="1200" dirty="0"/>
              <a:t>1 LAQV/REQUIMTE, Department of Chemistry and Biochemistry, Faculty of Science, University of Porto,</a:t>
            </a:r>
          </a:p>
          <a:p>
            <a:r>
              <a:rPr lang="en-US" sz="1200" dirty="0"/>
              <a:t>Porto, Portugal;</a:t>
            </a:r>
          </a:p>
          <a:p>
            <a:r>
              <a:rPr lang="en-US" sz="1200" dirty="0"/>
              <a:t>2 Chemistry Research Unit (CIQUP), Institute of Molecular Sciences (IMS), Department of Geosciences, Environment and Territorial Planning, Faculty of Science, University of Porto, Porto, Portugal;</a:t>
            </a:r>
          </a:p>
          <a:p>
            <a:r>
              <a:rPr lang="en-US" sz="1200" dirty="0"/>
              <a:t>3 LAQV/REQUIMTE and Department of Chemistry, University of Aveiro, Aveiro, Portugal.</a:t>
            </a:r>
          </a:p>
          <a:p>
            <a:endParaRPr lang="fr-FR" dirty="0"/>
          </a:p>
          <a:p>
            <a:r>
              <a:rPr lang="en-US" sz="1400" b="1" dirty="0"/>
              <a:t>*</a:t>
            </a:r>
            <a:r>
              <a:rPr lang="en-US" sz="1400" dirty="0"/>
              <a:t> Corresponding author: </a:t>
            </a:r>
            <a:r>
              <a:rPr lang="en-US" sz="1400" dirty="0">
                <a:hlinkClick r:id="rId6"/>
              </a:rPr>
              <a:t>up202010482@up.pt</a:t>
            </a:r>
            <a:r>
              <a:rPr lang="en-US" sz="1400" dirty="0"/>
              <a:t> </a:t>
            </a:r>
            <a:endParaRPr lang="fr-FR" sz="1400" dirty="0"/>
          </a:p>
        </p:txBody>
      </p:sp>
      <p:pic>
        <p:nvPicPr>
          <p:cNvPr id="7" name="Imagem 6">
            <a:extLst>
              <a:ext uri="{FF2B5EF4-FFF2-40B4-BE49-F238E27FC236}">
                <a16:creationId xmlns:a16="http://schemas.microsoft.com/office/drawing/2014/main" id="{031F6459-93F8-F548-D53A-20C008172C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7970" y="6096000"/>
            <a:ext cx="5268060" cy="533474"/>
          </a:xfrm>
          <a:prstGeom prst="rect">
            <a:avLst/>
          </a:prstGeom>
        </p:spPr>
      </p:pic>
      <p:pic>
        <p:nvPicPr>
          <p:cNvPr id="12" name="Áudio 11">
            <a:hlinkClick r:id="" action="ppaction://media"/>
            <a:extLst>
              <a:ext uri="{FF2B5EF4-FFF2-40B4-BE49-F238E27FC236}">
                <a16:creationId xmlns:a16="http://schemas.microsoft.com/office/drawing/2014/main" id="{0C07EFB0-C440-68B3-1468-04EBEC082FDB}"/>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674345567"/>
      </p:ext>
    </p:extLst>
  </p:cSld>
  <p:clrMapOvr>
    <a:masterClrMapping/>
  </p:clrMapOvr>
  <mc:AlternateContent xmlns:mc="http://schemas.openxmlformats.org/markup-compatibility/2006">
    <mc:Choice xmlns:p14="http://schemas.microsoft.com/office/powerpoint/2010/main" Requires="p14">
      <p:transition spd="slow" p14:dur="2000" advTm="11403"/>
    </mc:Choice>
    <mc:Fallback>
      <p:transition spd="slow" advTm="114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1371600"/>
            <a:ext cx="8229600" cy="830997"/>
          </a:xfrm>
          <a:prstGeom prst="rect">
            <a:avLst/>
          </a:prstGeom>
        </p:spPr>
        <p:txBody>
          <a:bodyPr wrap="square">
            <a:spAutoFit/>
          </a:bodyPr>
          <a:lstStyle/>
          <a:p>
            <a:pPr algn="ctr"/>
            <a:r>
              <a:rPr lang="en-US" sz="2400" b="1" dirty="0"/>
              <a:t>Synthesis and characterization of pyrazine-based precursors for the development of new photosensitizers</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graphicFrame>
        <p:nvGraphicFramePr>
          <p:cNvPr id="14" name="Object 20">
            <a:extLst>
              <a:ext uri="{FF2B5EF4-FFF2-40B4-BE49-F238E27FC236}">
                <a16:creationId xmlns:a16="http://schemas.microsoft.com/office/drawing/2014/main" id="{0C4C5013-E6E0-3590-4F9C-9CAF4CCBACCD}"/>
              </a:ext>
            </a:extLst>
          </p:cNvPr>
          <p:cNvGraphicFramePr>
            <a:graphicFrameLocks noChangeAspect="1"/>
          </p:cNvGraphicFramePr>
          <p:nvPr>
            <p:extLst>
              <p:ext uri="{D42A27DB-BD31-4B8C-83A1-F6EECF244321}">
                <p14:modId xmlns:p14="http://schemas.microsoft.com/office/powerpoint/2010/main" val="176669411"/>
              </p:ext>
            </p:extLst>
          </p:nvPr>
        </p:nvGraphicFramePr>
        <p:xfrm>
          <a:off x="2252663" y="2501900"/>
          <a:ext cx="4638675" cy="3017838"/>
        </p:xfrm>
        <a:graphic>
          <a:graphicData uri="http://schemas.openxmlformats.org/presentationml/2006/ole">
            <mc:AlternateContent xmlns:mc="http://schemas.openxmlformats.org/markup-compatibility/2006">
              <mc:Choice xmlns:v="urn:schemas-microsoft-com:vml" Requires="v">
                <p:oleObj name="CS ChemDraw Drawing" r:id="rId5" imgW="5451284" imgH="3539753" progId="ChemDraw.Document.6.0">
                  <p:embed/>
                </p:oleObj>
              </mc:Choice>
              <mc:Fallback>
                <p:oleObj name="CS ChemDraw Drawing" r:id="rId5" imgW="5451284" imgH="3539753" progId="ChemDraw.Document.6.0">
                  <p:embed/>
                  <p:pic>
                    <p:nvPicPr>
                      <p:cNvPr id="14" name="Object 20">
                        <a:extLst>
                          <a:ext uri="{FF2B5EF4-FFF2-40B4-BE49-F238E27FC236}">
                            <a16:creationId xmlns:a16="http://schemas.microsoft.com/office/drawing/2014/main" id="{0C4C5013-E6E0-3590-4F9C-9CAF4CCBACCD}"/>
                          </a:ext>
                        </a:extLst>
                      </p:cNvPr>
                      <p:cNvPicPr/>
                      <p:nvPr/>
                    </p:nvPicPr>
                    <p:blipFill>
                      <a:blip r:embed="rId6"/>
                      <a:stretch>
                        <a:fillRect/>
                      </a:stretch>
                    </p:blipFill>
                    <p:spPr>
                      <a:xfrm>
                        <a:off x="2252663" y="2501900"/>
                        <a:ext cx="4638675" cy="3017838"/>
                      </a:xfrm>
                      <a:prstGeom prst="rect">
                        <a:avLst/>
                      </a:prstGeom>
                    </p:spPr>
                  </p:pic>
                </p:oleObj>
              </mc:Fallback>
            </mc:AlternateContent>
          </a:graphicData>
        </a:graphic>
      </p:graphicFrame>
      <p:pic>
        <p:nvPicPr>
          <p:cNvPr id="10" name="Áudio 9">
            <a:hlinkClick r:id="" action="ppaction://media"/>
            <a:extLst>
              <a:ext uri="{FF2B5EF4-FFF2-40B4-BE49-F238E27FC236}">
                <a16:creationId xmlns:a16="http://schemas.microsoft.com/office/drawing/2014/main" id="{457C5998-ABA4-260A-5023-250F7B3EC131}"/>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558619649"/>
      </p:ext>
    </p:extLst>
  </p:cSld>
  <p:clrMapOvr>
    <a:masterClrMapping/>
  </p:clrMapOvr>
  <mc:AlternateContent xmlns:mc="http://schemas.openxmlformats.org/markup-compatibility/2006">
    <mc:Choice xmlns:p14="http://schemas.microsoft.com/office/powerpoint/2010/main" Requires="p14">
      <p:transition spd="slow" p14:dur="2000" advTm="9575"/>
    </mc:Choice>
    <mc:Fallback>
      <p:transition spd="slow" advTm="95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381000" y="1183600"/>
            <a:ext cx="8458200" cy="5016758"/>
          </a:xfrm>
          <a:prstGeom prst="rect">
            <a:avLst/>
          </a:prstGeom>
          <a:noFill/>
        </p:spPr>
        <p:txBody>
          <a:bodyPr wrap="square" rtlCol="0">
            <a:spAutoFit/>
          </a:bodyPr>
          <a:lstStyle/>
          <a:p>
            <a:pPr algn="just"/>
            <a:r>
              <a:rPr lang="fr-FR" sz="1600" b="1" dirty="0"/>
              <a:t>Abstract: </a:t>
            </a:r>
            <a:r>
              <a:rPr lang="en-US" sz="1600" dirty="0"/>
              <a:t>Cancer belongs to a group of diseases involving abnormal cell growth with the potential to spread to other parts of the body, being currently the leading cause of death worldwide. Cancer therapy is still very challenging and most of the traditional treatments available are usually invasive and cause serious side effects to patients. In this context, photodynamic therapy (PDT) emerges as a good alternative for the treatment of cancer, since it offers great benefits, such as low invasiveness and highly selective. </a:t>
            </a:r>
          </a:p>
          <a:p>
            <a:pPr algn="just"/>
            <a:endParaRPr lang="en-US" sz="1600" dirty="0"/>
          </a:p>
          <a:p>
            <a:pPr algn="just"/>
            <a:r>
              <a:rPr lang="en-US" sz="1600" dirty="0"/>
              <a:t>This therapy combines a photosensitizer (PS), light of a specific wavelength, and molecular oxygen (</a:t>
            </a:r>
            <a:r>
              <a:rPr lang="en-US" sz="1600" baseline="30000" dirty="0"/>
              <a:t>3</a:t>
            </a:r>
            <a:r>
              <a:rPr lang="en-US" sz="1600" dirty="0"/>
              <a:t>O</a:t>
            </a:r>
            <a:r>
              <a:rPr lang="en-US" sz="1600" baseline="-25000" dirty="0"/>
              <a:t>2</a:t>
            </a:r>
            <a:r>
              <a:rPr lang="en-US" sz="1600" dirty="0"/>
              <a:t>) to produce reactive oxygen species (ROS), mainly singlet oxygen (</a:t>
            </a:r>
            <a:r>
              <a:rPr lang="en-US" sz="1600" baseline="30000" dirty="0"/>
              <a:t>1</a:t>
            </a:r>
            <a:r>
              <a:rPr lang="en-US" sz="1600" dirty="0"/>
              <a:t>O</a:t>
            </a:r>
            <a:r>
              <a:rPr lang="en-US" sz="1600" baseline="-25000" dirty="0"/>
              <a:t>2</a:t>
            </a:r>
            <a:r>
              <a:rPr lang="en-US" sz="1600" dirty="0"/>
              <a:t>) species. Recent studies have shown that Coelenterazine (</a:t>
            </a:r>
            <a:r>
              <a:rPr lang="en-US" sz="1600" dirty="0" err="1"/>
              <a:t>Clz</a:t>
            </a:r>
            <a:r>
              <a:rPr lang="en-US" sz="1600" dirty="0"/>
              <a:t>) and its analogues can be used in PDT exhibiting relevant toxicity to different cancer cells (e.g., breast, liver, prostate, and neuroblastoma) without appreciable harm toward healthy cells. </a:t>
            </a:r>
          </a:p>
          <a:p>
            <a:pPr algn="just"/>
            <a:endParaRPr lang="en-US" sz="1600" dirty="0"/>
          </a:p>
          <a:p>
            <a:pPr algn="just"/>
            <a:r>
              <a:rPr lang="en-US" sz="1600" dirty="0"/>
              <a:t>Synthetically, these compounds can be obtained from pyrazine units. To develop new photosensitizers for the application in the PDT, herein we present the synthesis of new pyrazine-based scaffolds to prepare novel PS. The different products were characterized by spectroscopy techniques.</a:t>
            </a:r>
            <a:endParaRPr lang="fr-FR" sz="1600" dirty="0"/>
          </a:p>
          <a:p>
            <a:pPr algn="just"/>
            <a:endParaRPr lang="en-US" sz="1600" dirty="0"/>
          </a:p>
          <a:p>
            <a:pPr algn="just"/>
            <a:r>
              <a:rPr lang="fr-FR" sz="1600" b="1" dirty="0"/>
              <a:t>Keywords: </a:t>
            </a:r>
            <a:r>
              <a:rPr lang="fr-FR" sz="1600" dirty="0"/>
              <a:t>Cancer; </a:t>
            </a:r>
            <a:r>
              <a:rPr lang="fr-FR" sz="1600" dirty="0" err="1"/>
              <a:t>photodynamic</a:t>
            </a:r>
            <a:r>
              <a:rPr lang="fr-FR" sz="1600" dirty="0"/>
              <a:t> </a:t>
            </a:r>
            <a:r>
              <a:rPr lang="fr-FR" sz="1600" dirty="0" err="1"/>
              <a:t>therapy</a:t>
            </a:r>
            <a:r>
              <a:rPr lang="fr-FR" sz="1600" dirty="0"/>
              <a:t> (PDT); </a:t>
            </a:r>
            <a:r>
              <a:rPr lang="fr-FR" sz="1600" dirty="0" err="1"/>
              <a:t>photosensitizers</a:t>
            </a:r>
            <a:r>
              <a:rPr lang="fr-FR" sz="1600" dirty="0"/>
              <a:t> (PS); pyrazine; </a:t>
            </a:r>
            <a:r>
              <a:rPr lang="fr-FR" sz="1600" dirty="0" err="1"/>
              <a:t>reactive</a:t>
            </a:r>
            <a:r>
              <a:rPr lang="fr-FR" sz="1600" dirty="0"/>
              <a:t> </a:t>
            </a:r>
            <a:r>
              <a:rPr lang="fr-FR" sz="1600" dirty="0" err="1"/>
              <a:t>oxygen</a:t>
            </a:r>
            <a:r>
              <a:rPr lang="fr-FR" sz="1600" dirty="0"/>
              <a:t> </a:t>
            </a:r>
            <a:r>
              <a:rPr lang="fr-FR" sz="1600" dirty="0" err="1"/>
              <a:t>species</a:t>
            </a:r>
            <a:r>
              <a:rPr lang="fr-FR" sz="1600" dirty="0"/>
              <a:t> (ROS); singlet </a:t>
            </a:r>
            <a:r>
              <a:rPr lang="fr-FR" sz="1600" dirty="0" err="1"/>
              <a:t>oxygen</a:t>
            </a:r>
            <a:r>
              <a:rPr lang="fr-FR" sz="1600" dirty="0"/>
              <a:t> (</a:t>
            </a:r>
            <a:r>
              <a:rPr lang="en-US" sz="1600" baseline="30000" dirty="0"/>
              <a:t>1</a:t>
            </a:r>
            <a:r>
              <a:rPr lang="en-US" sz="1600" dirty="0"/>
              <a:t>O</a:t>
            </a:r>
            <a:r>
              <a:rPr lang="en-US" sz="1600" baseline="-25000" dirty="0"/>
              <a:t>2</a:t>
            </a:r>
            <a:r>
              <a:rPr lang="fr-FR" sz="1600" dirty="0"/>
              <a:t>) </a:t>
            </a:r>
            <a:r>
              <a:rPr lang="fr-FR" sz="1600" dirty="0" err="1"/>
              <a:t>species</a:t>
            </a:r>
            <a:r>
              <a:rPr lang="fr-FR" sz="1600" dirty="0"/>
              <a:t>.</a:t>
            </a:r>
          </a:p>
        </p:txBody>
      </p:sp>
      <p:pic>
        <p:nvPicPr>
          <p:cNvPr id="20" name="Áudio 19">
            <a:hlinkClick r:id="" action="ppaction://media"/>
            <a:extLst>
              <a:ext uri="{FF2B5EF4-FFF2-40B4-BE49-F238E27FC236}">
                <a16:creationId xmlns:a16="http://schemas.microsoft.com/office/drawing/2014/main" id="{C2266966-46F4-31C4-1EA7-162EE97F24B5}"/>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498366910"/>
      </p:ext>
    </p:extLst>
  </p:cSld>
  <p:clrMapOvr>
    <a:masterClrMapping/>
  </p:clrMapOvr>
  <mc:AlternateContent xmlns:mc="http://schemas.openxmlformats.org/markup-compatibility/2006">
    <mc:Choice xmlns:p14="http://schemas.microsoft.com/office/powerpoint/2010/main" Requires="p14">
      <p:transition spd="slow" p14:dur="2000" advTm="22547"/>
    </mc:Choice>
    <mc:Fallback>
      <p:transition spd="slow" advTm="22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371600"/>
            <a:ext cx="7848600" cy="461665"/>
          </a:xfrm>
          <a:prstGeom prst="rect">
            <a:avLst/>
          </a:prstGeom>
          <a:noFill/>
        </p:spPr>
        <p:txBody>
          <a:bodyPr wrap="square" rtlCol="0">
            <a:spAutoFit/>
          </a:bodyPr>
          <a:lstStyle/>
          <a:p>
            <a:r>
              <a:rPr lang="fr-FR" sz="2400" b="1" dirty="0"/>
              <a:t>Introduction</a:t>
            </a:r>
          </a:p>
        </p:txBody>
      </p:sp>
      <p:sp>
        <p:nvSpPr>
          <p:cNvPr id="3" name="CaixaDeTexto 2">
            <a:extLst>
              <a:ext uri="{FF2B5EF4-FFF2-40B4-BE49-F238E27FC236}">
                <a16:creationId xmlns:a16="http://schemas.microsoft.com/office/drawing/2014/main" id="{4E819112-894E-A35F-884F-3633BAD0732D}"/>
              </a:ext>
            </a:extLst>
          </p:cNvPr>
          <p:cNvSpPr txBox="1"/>
          <p:nvPr/>
        </p:nvSpPr>
        <p:spPr>
          <a:xfrm>
            <a:off x="2572940" y="1824440"/>
            <a:ext cx="3733800" cy="1846659"/>
          </a:xfrm>
          <a:prstGeom prst="rect">
            <a:avLst/>
          </a:prstGeom>
          <a:noFill/>
        </p:spPr>
        <p:txBody>
          <a:bodyPr wrap="square">
            <a:spAutoFit/>
          </a:bodyPr>
          <a:lstStyle/>
          <a:p>
            <a:pPr algn="just"/>
            <a:r>
              <a:rPr lang="en-US" sz="2400" b="1" dirty="0"/>
              <a:t>Challenge:</a:t>
            </a:r>
          </a:p>
          <a:p>
            <a:pPr algn="just"/>
            <a:endParaRPr lang="en-US" dirty="0"/>
          </a:p>
          <a:p>
            <a:pPr algn="just"/>
            <a:r>
              <a:rPr lang="en-US" dirty="0"/>
              <a:t>Cancer is the leading cause of death worldwide, and statistics show that in 2020 there were around 10 million deaths caused by these diseases. </a:t>
            </a:r>
          </a:p>
        </p:txBody>
      </p:sp>
      <p:sp>
        <p:nvSpPr>
          <p:cNvPr id="6" name="CaixaDeTexto 5">
            <a:extLst>
              <a:ext uri="{FF2B5EF4-FFF2-40B4-BE49-F238E27FC236}">
                <a16:creationId xmlns:a16="http://schemas.microsoft.com/office/drawing/2014/main" id="{AB58EF0B-2949-D83C-9463-A7146B0EA1D2}"/>
              </a:ext>
            </a:extLst>
          </p:cNvPr>
          <p:cNvSpPr txBox="1"/>
          <p:nvPr/>
        </p:nvSpPr>
        <p:spPr>
          <a:xfrm>
            <a:off x="2702114" y="3832859"/>
            <a:ext cx="3475451" cy="1846659"/>
          </a:xfrm>
          <a:prstGeom prst="rect">
            <a:avLst/>
          </a:prstGeom>
          <a:noFill/>
        </p:spPr>
        <p:txBody>
          <a:bodyPr wrap="square">
            <a:spAutoFit/>
          </a:bodyPr>
          <a:lstStyle/>
          <a:p>
            <a:r>
              <a:rPr lang="en-US" sz="2400" b="1" dirty="0"/>
              <a:t>Treatments:</a:t>
            </a:r>
          </a:p>
          <a:p>
            <a:endParaRPr lang="en-US" dirty="0"/>
          </a:p>
          <a:p>
            <a:pPr marL="285750" indent="-285750">
              <a:buFont typeface="Wingdings" panose="05000000000000000000" pitchFamily="2" charset="2"/>
              <a:buChar char="Ø"/>
            </a:pPr>
            <a:r>
              <a:rPr lang="en-US" dirty="0"/>
              <a:t>Surgery</a:t>
            </a:r>
          </a:p>
          <a:p>
            <a:pPr marL="285750" indent="-285750">
              <a:buFont typeface="Wingdings" panose="05000000000000000000" pitchFamily="2" charset="2"/>
              <a:buChar char="Ø"/>
            </a:pPr>
            <a:r>
              <a:rPr lang="en-US" dirty="0"/>
              <a:t>Chemotherapy </a:t>
            </a:r>
          </a:p>
          <a:p>
            <a:pPr marL="285750" indent="-285750">
              <a:buFont typeface="Wingdings" panose="05000000000000000000" pitchFamily="2" charset="2"/>
              <a:buChar char="Ø"/>
            </a:pPr>
            <a:r>
              <a:rPr lang="en-US" dirty="0"/>
              <a:t>Radiotherapy</a:t>
            </a:r>
          </a:p>
          <a:p>
            <a:pPr marL="285750" indent="-285750">
              <a:buFont typeface="Wingdings" panose="05000000000000000000" pitchFamily="2" charset="2"/>
              <a:buChar char="Ø"/>
            </a:pPr>
            <a:r>
              <a:rPr lang="en-US" b="1" dirty="0"/>
              <a:t>Photodynamic therapy (PDT)</a:t>
            </a:r>
          </a:p>
        </p:txBody>
      </p:sp>
      <p:graphicFrame>
        <p:nvGraphicFramePr>
          <p:cNvPr id="7" name="Object 20">
            <a:extLst>
              <a:ext uri="{FF2B5EF4-FFF2-40B4-BE49-F238E27FC236}">
                <a16:creationId xmlns:a16="http://schemas.microsoft.com/office/drawing/2014/main" id="{C78A5AD8-341D-82C8-E657-C18632DA0008}"/>
              </a:ext>
            </a:extLst>
          </p:cNvPr>
          <p:cNvGraphicFramePr>
            <a:graphicFrameLocks noChangeAspect="1"/>
          </p:cNvGraphicFramePr>
          <p:nvPr>
            <p:extLst>
              <p:ext uri="{D42A27DB-BD31-4B8C-83A1-F6EECF244321}">
                <p14:modId xmlns:p14="http://schemas.microsoft.com/office/powerpoint/2010/main" val="2412711508"/>
              </p:ext>
            </p:extLst>
          </p:nvPr>
        </p:nvGraphicFramePr>
        <p:xfrm>
          <a:off x="6566693" y="1481882"/>
          <a:ext cx="2286000" cy="3547318"/>
        </p:xfrm>
        <a:graphic>
          <a:graphicData uri="http://schemas.openxmlformats.org/presentationml/2006/ole">
            <mc:AlternateContent xmlns:mc="http://schemas.openxmlformats.org/markup-compatibility/2006">
              <mc:Choice xmlns:v="urn:schemas-microsoft-com:vml" Requires="v">
                <p:oleObj name="CS ChemDraw Drawing" r:id="rId5" imgW="1906134" imgH="2956034" progId="ChemDraw.Document.6.0">
                  <p:embed/>
                </p:oleObj>
              </mc:Choice>
              <mc:Fallback>
                <p:oleObj name="CS ChemDraw Drawing" r:id="rId5" imgW="1906134" imgH="2956034" progId="ChemDraw.Document.6.0">
                  <p:embed/>
                  <p:pic>
                    <p:nvPicPr>
                      <p:cNvPr id="7" name="Object 20">
                        <a:extLst>
                          <a:ext uri="{FF2B5EF4-FFF2-40B4-BE49-F238E27FC236}">
                            <a16:creationId xmlns:a16="http://schemas.microsoft.com/office/drawing/2014/main" id="{C78A5AD8-341D-82C8-E657-C18632DA0008}"/>
                          </a:ext>
                        </a:extLst>
                      </p:cNvPr>
                      <p:cNvPicPr/>
                      <p:nvPr/>
                    </p:nvPicPr>
                    <p:blipFill>
                      <a:blip r:embed="rId6"/>
                      <a:stretch>
                        <a:fillRect/>
                      </a:stretch>
                    </p:blipFill>
                    <p:spPr>
                      <a:xfrm>
                        <a:off x="6566693" y="1481882"/>
                        <a:ext cx="2286000" cy="3547318"/>
                      </a:xfrm>
                      <a:prstGeom prst="rect">
                        <a:avLst/>
                      </a:prstGeom>
                    </p:spPr>
                  </p:pic>
                </p:oleObj>
              </mc:Fallback>
            </mc:AlternateContent>
          </a:graphicData>
        </a:graphic>
      </p:graphicFrame>
      <p:pic>
        <p:nvPicPr>
          <p:cNvPr id="1030" name="Picture 6" descr="O que é câncer - Abrale">
            <a:extLst>
              <a:ext uri="{FF2B5EF4-FFF2-40B4-BE49-F238E27FC236}">
                <a16:creationId xmlns:a16="http://schemas.microsoft.com/office/drawing/2014/main" id="{F599B766-D36F-B2BC-7D6B-CEE0750F31D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7588" y="2167572"/>
            <a:ext cx="3330575" cy="333057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Ícones de seta em SVG, PNG, AI para baixar.">
            <a:extLst>
              <a:ext uri="{FF2B5EF4-FFF2-40B4-BE49-F238E27FC236}">
                <a16:creationId xmlns:a16="http://schemas.microsoft.com/office/drawing/2014/main" id="{9924B6DC-CDDE-3186-0CF9-D2FF98564EA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336577">
            <a:off x="5082626" y="3422644"/>
            <a:ext cx="1960610" cy="1960610"/>
          </a:xfrm>
          <a:prstGeom prst="rect">
            <a:avLst/>
          </a:prstGeom>
          <a:noFill/>
          <a:extLst>
            <a:ext uri="{909E8E84-426E-40DD-AFC4-6F175D3DCCD1}">
              <a14:hiddenFill xmlns:a14="http://schemas.microsoft.com/office/drawing/2010/main">
                <a:solidFill>
                  <a:srgbClr val="FFFFFF"/>
                </a:solidFill>
              </a14:hiddenFill>
            </a:ext>
          </a:extLst>
        </p:spPr>
      </p:pic>
      <p:sp>
        <p:nvSpPr>
          <p:cNvPr id="16" name="CaixaDeTexto 15">
            <a:extLst>
              <a:ext uri="{FF2B5EF4-FFF2-40B4-BE49-F238E27FC236}">
                <a16:creationId xmlns:a16="http://schemas.microsoft.com/office/drawing/2014/main" id="{2EDAAF1D-49C9-474A-1898-27A55F10FF0B}"/>
              </a:ext>
            </a:extLst>
          </p:cNvPr>
          <p:cNvSpPr txBox="1"/>
          <p:nvPr/>
        </p:nvSpPr>
        <p:spPr>
          <a:xfrm>
            <a:off x="-13855" y="6061054"/>
            <a:ext cx="7848600" cy="769441"/>
          </a:xfrm>
          <a:prstGeom prst="rect">
            <a:avLst/>
          </a:prstGeom>
          <a:noFill/>
        </p:spPr>
        <p:txBody>
          <a:bodyPr wrap="square" rtlCol="0">
            <a:spAutoFit/>
          </a:bodyPr>
          <a:lstStyle/>
          <a:p>
            <a:pPr algn="just"/>
            <a:r>
              <a:rPr lang="en-US" sz="800" dirty="0">
                <a:effectLst/>
                <a:latin typeface="Arial" panose="020B0604020202020204" pitchFamily="34" charset="0"/>
                <a:ea typeface="Calibri" panose="020F0502020204030204" pitchFamily="34" charset="0"/>
              </a:rPr>
              <a:t>[1] S. Wang, Y. Liu, Y. Feng, J. Zhang, J. </a:t>
            </a:r>
            <a:r>
              <a:rPr lang="en-US" sz="800" dirty="0" err="1">
                <a:effectLst/>
                <a:latin typeface="Arial" panose="020B0604020202020204" pitchFamily="34" charset="0"/>
                <a:ea typeface="Calibri" panose="020F0502020204030204" pitchFamily="34" charset="0"/>
              </a:rPr>
              <a:t>Swinnen</a:t>
            </a:r>
            <a:r>
              <a:rPr lang="en-US" sz="800" dirty="0">
                <a:effectLst/>
                <a:latin typeface="Arial" panose="020B0604020202020204" pitchFamily="34" charset="0"/>
                <a:ea typeface="Calibri" panose="020F0502020204030204" pitchFamily="34" charset="0"/>
              </a:rPr>
              <a:t>, Y. Li, Y. Ni. </a:t>
            </a:r>
            <a:r>
              <a:rPr lang="pt-PT" sz="800" dirty="0" err="1">
                <a:effectLst/>
                <a:latin typeface="Arial" panose="020B0604020202020204" pitchFamily="34" charset="0"/>
                <a:ea typeface="Calibri" panose="020F0502020204030204" pitchFamily="34" charset="0"/>
              </a:rPr>
              <a:t>Cancers</a:t>
            </a:r>
            <a:r>
              <a:rPr lang="pt-PT" sz="800" dirty="0">
                <a:effectLst/>
                <a:latin typeface="Arial" panose="020B0604020202020204" pitchFamily="34" charset="0"/>
                <a:ea typeface="Calibri" panose="020F0502020204030204" pitchFamily="34" charset="0"/>
              </a:rPr>
              <a:t> 11 (2019) E1782. </a:t>
            </a:r>
            <a:endParaRPr lang="pt-PT" sz="800" dirty="0">
              <a:effectLst/>
              <a:latin typeface="SAfon"/>
              <a:ea typeface="Calibri" panose="020F0502020204030204" pitchFamily="34" charset="0"/>
            </a:endParaRPr>
          </a:p>
          <a:p>
            <a:pPr algn="just"/>
            <a:r>
              <a:rPr lang="pt-PT" sz="800" dirty="0">
                <a:effectLst/>
                <a:latin typeface="Arial" panose="020B0604020202020204" pitchFamily="34" charset="0"/>
                <a:ea typeface="Calibri" panose="020F0502020204030204" pitchFamily="34" charset="0"/>
              </a:rPr>
              <a:t>[2] C.M. Magalhães, J.C.G. Esteves da Silva, L. Pinto da Silva. </a:t>
            </a:r>
            <a:r>
              <a:rPr lang="pt-PT" sz="800" dirty="0" err="1">
                <a:effectLst/>
                <a:latin typeface="Arial" panose="020B0604020202020204" pitchFamily="34" charset="0"/>
                <a:ea typeface="Calibri" panose="020F0502020204030204" pitchFamily="34" charset="0"/>
              </a:rPr>
              <a:t>ChemPhysChem</a:t>
            </a:r>
            <a:r>
              <a:rPr lang="pt-PT" sz="800" dirty="0">
                <a:effectLst/>
                <a:latin typeface="Arial" panose="020B0604020202020204" pitchFamily="34" charset="0"/>
                <a:ea typeface="Calibri" panose="020F0502020204030204" pitchFamily="34" charset="0"/>
              </a:rPr>
              <a:t> 17 (2016) 2286.</a:t>
            </a:r>
            <a:endParaRPr lang="pt-PT" sz="800" dirty="0">
              <a:effectLst/>
              <a:latin typeface="SAfon"/>
              <a:ea typeface="Calibri" panose="020F0502020204030204" pitchFamily="34" charset="0"/>
            </a:endParaRPr>
          </a:p>
          <a:p>
            <a:pPr algn="just"/>
            <a:r>
              <a:rPr lang="pt-PT" sz="800" dirty="0">
                <a:effectLst/>
                <a:latin typeface="Arial" panose="020B0604020202020204" pitchFamily="34" charset="0"/>
                <a:ea typeface="Calibri" panose="020F0502020204030204" pitchFamily="34" charset="0"/>
              </a:rPr>
              <a:t>[3] K.A.D.F. Castro, J.A. </a:t>
            </a:r>
            <a:r>
              <a:rPr lang="pt-PT" sz="800" dirty="0" err="1">
                <a:effectLst/>
                <a:latin typeface="Arial" panose="020B0604020202020204" pitchFamily="34" charset="0"/>
                <a:ea typeface="Calibri" panose="020F0502020204030204" pitchFamily="34" charset="0"/>
              </a:rPr>
              <a:t>Prandini</a:t>
            </a:r>
            <a:r>
              <a:rPr lang="pt-PT" sz="800" dirty="0">
                <a:effectLst/>
                <a:latin typeface="Arial" panose="020B0604020202020204" pitchFamily="34" charset="0"/>
                <a:ea typeface="Calibri" panose="020F0502020204030204" pitchFamily="34" charset="0"/>
              </a:rPr>
              <a:t>, J.C. </a:t>
            </a:r>
            <a:r>
              <a:rPr lang="pt-PT" sz="800" dirty="0" err="1">
                <a:effectLst/>
                <a:latin typeface="Arial" panose="020B0604020202020204" pitchFamily="34" charset="0"/>
                <a:ea typeface="Calibri" panose="020F0502020204030204" pitchFamily="34" charset="0"/>
              </a:rPr>
              <a:t>Biazzotto</a:t>
            </a:r>
            <a:r>
              <a:rPr lang="pt-PT" sz="800" dirty="0">
                <a:effectLst/>
                <a:latin typeface="Arial" panose="020B0604020202020204" pitchFamily="34" charset="0"/>
                <a:ea typeface="Calibri" panose="020F0502020204030204" pitchFamily="34" charset="0"/>
              </a:rPr>
              <a:t>, J.P.C. Tomé, R.S. da Silva, L.M.O. Lourenço. </a:t>
            </a:r>
            <a:r>
              <a:rPr lang="pt-PT" sz="800" dirty="0" err="1">
                <a:effectLst/>
                <a:latin typeface="Arial" panose="020B0604020202020204" pitchFamily="34" charset="0"/>
                <a:ea typeface="Calibri" panose="020F0502020204030204" pitchFamily="34" charset="0"/>
              </a:rPr>
              <a:t>Front</a:t>
            </a:r>
            <a:r>
              <a:rPr lang="pt-PT" sz="800" dirty="0">
                <a:effectLst/>
                <a:latin typeface="Arial" panose="020B0604020202020204" pitchFamily="34" charset="0"/>
                <a:ea typeface="Calibri" panose="020F0502020204030204" pitchFamily="34" charset="0"/>
              </a:rPr>
              <a:t>. </a:t>
            </a:r>
            <a:r>
              <a:rPr lang="pt-PT" sz="800" dirty="0" err="1">
                <a:effectLst/>
                <a:latin typeface="Arial" panose="020B0604020202020204" pitchFamily="34" charset="0"/>
                <a:ea typeface="Calibri" panose="020F0502020204030204" pitchFamily="34" charset="0"/>
              </a:rPr>
              <a:t>Chem</a:t>
            </a:r>
            <a:r>
              <a:rPr lang="pt-PT" sz="800" dirty="0">
                <a:effectLst/>
                <a:latin typeface="Arial" panose="020B0604020202020204" pitchFamily="34" charset="0"/>
                <a:ea typeface="Calibri" panose="020F0502020204030204" pitchFamily="34" charset="0"/>
              </a:rPr>
              <a:t>. 10 (2022) 825716</a:t>
            </a:r>
            <a:r>
              <a:rPr lang="pt-PT" sz="1000" dirty="0">
                <a:effectLst/>
                <a:latin typeface="Arial" panose="020B0604020202020204" pitchFamily="34" charset="0"/>
                <a:ea typeface="Calibri" panose="020F0502020204030204" pitchFamily="34" charset="0"/>
              </a:rPr>
              <a:t>.</a:t>
            </a:r>
            <a:endParaRPr lang="pt-PT" sz="1000" dirty="0">
              <a:effectLst/>
              <a:latin typeface="SAfon"/>
              <a:ea typeface="Calibri" panose="020F0502020204030204" pitchFamily="34" charset="0"/>
            </a:endParaRPr>
          </a:p>
          <a:p>
            <a:endParaRPr lang="en-US" dirty="0"/>
          </a:p>
        </p:txBody>
      </p:sp>
      <p:pic>
        <p:nvPicPr>
          <p:cNvPr id="41" name="Áudio 40">
            <a:hlinkClick r:id="" action="ppaction://media"/>
            <a:extLst>
              <a:ext uri="{FF2B5EF4-FFF2-40B4-BE49-F238E27FC236}">
                <a16:creationId xmlns:a16="http://schemas.microsoft.com/office/drawing/2014/main" id="{0EB2C3E5-EC30-8450-068A-060F1B781E5B}"/>
              </a:ext>
            </a:extLst>
          </p:cNvPr>
          <p:cNvPicPr>
            <a:picLocks noChangeAspect="1"/>
          </p:cNvPicPr>
          <p:nvPr>
            <a:audioFile r:link="rId2"/>
            <p:extLst>
              <p:ext uri="{DAA4B4D4-6D71-4841-9C94-3DE7FCFB9230}">
                <p14:media xmlns:p14="http://schemas.microsoft.com/office/powerpoint/2010/main" r:embed="rId1"/>
              </p:ext>
            </p:extLst>
          </p:nvPr>
        </p:nvPicPr>
        <p:blipFill>
          <a:blip r:embed="rId9"/>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458517703"/>
      </p:ext>
    </p:extLst>
  </p:cSld>
  <p:clrMapOvr>
    <a:masterClrMapping/>
  </p:clrMapOvr>
  <mc:AlternateContent xmlns:mc="http://schemas.openxmlformats.org/markup-compatibility/2006">
    <mc:Choice xmlns:p14="http://schemas.microsoft.com/office/powerpoint/2010/main" Requires="p14">
      <p:transition spd="slow" p14:dur="2000" advTm="51209"/>
    </mc:Choice>
    <mc:Fallback>
      <p:transition spd="slow" advTm="51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1"/>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6112DECC-A6AF-C0AE-68C7-C2D19C8A93C5}"/>
              </a:ext>
            </a:extLst>
          </p:cNvPr>
          <p:cNvPicPr>
            <a:picLocks noChangeAspect="1"/>
          </p:cNvPicPr>
          <p:nvPr/>
        </p:nvPicPr>
        <p:blipFill>
          <a:blip r:embed="rId5"/>
          <a:stretch>
            <a:fillRect/>
          </a:stretch>
        </p:blipFill>
        <p:spPr>
          <a:xfrm>
            <a:off x="6663259" y="4923219"/>
            <a:ext cx="1076325" cy="1076325"/>
          </a:xfrm>
          <a:prstGeom prst="rect">
            <a:avLst/>
          </a:prstGeom>
        </p:spPr>
      </p:pic>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5</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fr-FR" sz="2400" b="1" dirty="0"/>
              <a:t>Introduction</a:t>
            </a:r>
          </a:p>
        </p:txBody>
      </p:sp>
      <p:graphicFrame>
        <p:nvGraphicFramePr>
          <p:cNvPr id="2" name="Object 20">
            <a:extLst>
              <a:ext uri="{FF2B5EF4-FFF2-40B4-BE49-F238E27FC236}">
                <a16:creationId xmlns:a16="http://schemas.microsoft.com/office/drawing/2014/main" id="{2C9FD392-DA8E-21FD-CB9F-5688B0625668}"/>
              </a:ext>
            </a:extLst>
          </p:cNvPr>
          <p:cNvGraphicFramePr>
            <a:graphicFrameLocks noChangeAspect="1"/>
          </p:cNvGraphicFramePr>
          <p:nvPr>
            <p:extLst>
              <p:ext uri="{D42A27DB-BD31-4B8C-83A1-F6EECF244321}">
                <p14:modId xmlns:p14="http://schemas.microsoft.com/office/powerpoint/2010/main" val="424220205"/>
              </p:ext>
            </p:extLst>
          </p:nvPr>
        </p:nvGraphicFramePr>
        <p:xfrm>
          <a:off x="5870095" y="2789921"/>
          <a:ext cx="2197100" cy="1536700"/>
        </p:xfrm>
        <a:graphic>
          <a:graphicData uri="http://schemas.openxmlformats.org/presentationml/2006/ole">
            <mc:AlternateContent xmlns:mc="http://schemas.openxmlformats.org/markup-compatibility/2006">
              <mc:Choice xmlns:v="urn:schemas-microsoft-com:vml" Requires="v">
                <p:oleObj name="CS ChemDraw Drawing" r:id="rId6" imgW="2582810" imgH="1802787" progId="ChemDraw.Document.6.0">
                  <p:embed/>
                </p:oleObj>
              </mc:Choice>
              <mc:Fallback>
                <p:oleObj name="CS ChemDraw Drawing" r:id="rId6" imgW="2582810" imgH="1802787" progId="ChemDraw.Document.6.0">
                  <p:embed/>
                  <p:pic>
                    <p:nvPicPr>
                      <p:cNvPr id="2" name="Object 20">
                        <a:extLst>
                          <a:ext uri="{FF2B5EF4-FFF2-40B4-BE49-F238E27FC236}">
                            <a16:creationId xmlns:a16="http://schemas.microsoft.com/office/drawing/2014/main" id="{2C9FD392-DA8E-21FD-CB9F-5688B0625668}"/>
                          </a:ext>
                        </a:extLst>
                      </p:cNvPr>
                      <p:cNvPicPr/>
                      <p:nvPr/>
                    </p:nvPicPr>
                    <p:blipFill>
                      <a:blip r:embed="rId7"/>
                      <a:stretch>
                        <a:fillRect/>
                      </a:stretch>
                    </p:blipFill>
                    <p:spPr>
                      <a:xfrm>
                        <a:off x="5870095" y="2789921"/>
                        <a:ext cx="2197100" cy="1536700"/>
                      </a:xfrm>
                      <a:prstGeom prst="rect">
                        <a:avLst/>
                      </a:prstGeom>
                    </p:spPr>
                  </p:pic>
                </p:oleObj>
              </mc:Fallback>
            </mc:AlternateContent>
          </a:graphicData>
        </a:graphic>
      </p:graphicFrame>
      <p:graphicFrame>
        <p:nvGraphicFramePr>
          <p:cNvPr id="4" name="Object 20">
            <a:extLst>
              <a:ext uri="{FF2B5EF4-FFF2-40B4-BE49-F238E27FC236}">
                <a16:creationId xmlns:a16="http://schemas.microsoft.com/office/drawing/2014/main" id="{B2177868-4E4C-A6FD-DF67-37E572DDBE94}"/>
              </a:ext>
            </a:extLst>
          </p:cNvPr>
          <p:cNvGraphicFramePr>
            <a:graphicFrameLocks noChangeAspect="1"/>
          </p:cNvGraphicFramePr>
          <p:nvPr>
            <p:extLst>
              <p:ext uri="{D42A27DB-BD31-4B8C-83A1-F6EECF244321}">
                <p14:modId xmlns:p14="http://schemas.microsoft.com/office/powerpoint/2010/main" val="217553478"/>
              </p:ext>
            </p:extLst>
          </p:nvPr>
        </p:nvGraphicFramePr>
        <p:xfrm>
          <a:off x="1685273" y="2851152"/>
          <a:ext cx="1588632" cy="1155695"/>
        </p:xfrm>
        <a:graphic>
          <a:graphicData uri="http://schemas.openxmlformats.org/presentationml/2006/ole">
            <mc:AlternateContent xmlns:mc="http://schemas.openxmlformats.org/markup-compatibility/2006">
              <mc:Choice xmlns:v="urn:schemas-microsoft-com:vml" Requires="v">
                <p:oleObj name="CS ChemDraw Drawing" r:id="rId8" imgW="827399" imgH="601849" progId="ChemDraw.Document.6.0">
                  <p:embed/>
                </p:oleObj>
              </mc:Choice>
              <mc:Fallback>
                <p:oleObj name="CS ChemDraw Drawing" r:id="rId8" imgW="827399" imgH="601849" progId="ChemDraw.Document.6.0">
                  <p:embed/>
                  <p:pic>
                    <p:nvPicPr>
                      <p:cNvPr id="4" name="Object 20">
                        <a:extLst>
                          <a:ext uri="{FF2B5EF4-FFF2-40B4-BE49-F238E27FC236}">
                            <a16:creationId xmlns:a16="http://schemas.microsoft.com/office/drawing/2014/main" id="{B2177868-4E4C-A6FD-DF67-37E572DDBE94}"/>
                          </a:ext>
                        </a:extLst>
                      </p:cNvPr>
                      <p:cNvPicPr/>
                      <p:nvPr/>
                    </p:nvPicPr>
                    <p:blipFill>
                      <a:blip r:embed="rId9"/>
                      <a:stretch>
                        <a:fillRect/>
                      </a:stretch>
                    </p:blipFill>
                    <p:spPr>
                      <a:xfrm>
                        <a:off x="1685273" y="2851152"/>
                        <a:ext cx="1588632" cy="1155695"/>
                      </a:xfrm>
                      <a:prstGeom prst="rect">
                        <a:avLst/>
                      </a:prstGeom>
                    </p:spPr>
                  </p:pic>
                </p:oleObj>
              </mc:Fallback>
            </mc:AlternateContent>
          </a:graphicData>
        </a:graphic>
      </p:graphicFrame>
      <p:graphicFrame>
        <p:nvGraphicFramePr>
          <p:cNvPr id="19" name="Object 20">
            <a:extLst>
              <a:ext uri="{FF2B5EF4-FFF2-40B4-BE49-F238E27FC236}">
                <a16:creationId xmlns:a16="http://schemas.microsoft.com/office/drawing/2014/main" id="{0976A108-11E6-8180-FE55-C146064434A4}"/>
              </a:ext>
            </a:extLst>
          </p:cNvPr>
          <p:cNvGraphicFramePr>
            <a:graphicFrameLocks noChangeAspect="1"/>
          </p:cNvGraphicFramePr>
          <p:nvPr>
            <p:extLst>
              <p:ext uri="{D42A27DB-BD31-4B8C-83A1-F6EECF244321}">
                <p14:modId xmlns:p14="http://schemas.microsoft.com/office/powerpoint/2010/main" val="1708470370"/>
              </p:ext>
            </p:extLst>
          </p:nvPr>
        </p:nvGraphicFramePr>
        <p:xfrm>
          <a:off x="3703010" y="2980415"/>
          <a:ext cx="1737980" cy="931862"/>
        </p:xfrm>
        <a:graphic>
          <a:graphicData uri="http://schemas.openxmlformats.org/presentationml/2006/ole">
            <mc:AlternateContent xmlns:mc="http://schemas.openxmlformats.org/markup-compatibility/2006">
              <mc:Choice xmlns:v="urn:schemas-microsoft-com:vml" Requires="v">
                <p:oleObj name="CS ChemDraw Drawing" r:id="rId10" imgW="1444496" imgH="774087" progId="ChemDraw.Document.6.0">
                  <p:embed/>
                </p:oleObj>
              </mc:Choice>
              <mc:Fallback>
                <p:oleObj name="CS ChemDraw Drawing" r:id="rId10" imgW="1444496" imgH="774087" progId="ChemDraw.Document.6.0">
                  <p:embed/>
                  <p:pic>
                    <p:nvPicPr>
                      <p:cNvPr id="19" name="Object 20">
                        <a:extLst>
                          <a:ext uri="{FF2B5EF4-FFF2-40B4-BE49-F238E27FC236}">
                            <a16:creationId xmlns:a16="http://schemas.microsoft.com/office/drawing/2014/main" id="{0976A108-11E6-8180-FE55-C146064434A4}"/>
                          </a:ext>
                        </a:extLst>
                      </p:cNvPr>
                      <p:cNvPicPr/>
                      <p:nvPr/>
                    </p:nvPicPr>
                    <p:blipFill>
                      <a:blip r:embed="rId11"/>
                      <a:stretch>
                        <a:fillRect/>
                      </a:stretch>
                    </p:blipFill>
                    <p:spPr>
                      <a:xfrm>
                        <a:off x="3703010" y="2980415"/>
                        <a:ext cx="1737980" cy="931862"/>
                      </a:xfrm>
                      <a:prstGeom prst="rect">
                        <a:avLst/>
                      </a:prstGeom>
                    </p:spPr>
                  </p:pic>
                </p:oleObj>
              </mc:Fallback>
            </mc:AlternateContent>
          </a:graphicData>
        </a:graphic>
      </p:graphicFrame>
      <p:sp>
        <p:nvSpPr>
          <p:cNvPr id="20" name="CaixaDeTexto 19">
            <a:extLst>
              <a:ext uri="{FF2B5EF4-FFF2-40B4-BE49-F238E27FC236}">
                <a16:creationId xmlns:a16="http://schemas.microsoft.com/office/drawing/2014/main" id="{5BD56AD9-B7E0-530B-D870-953715921D59}"/>
              </a:ext>
            </a:extLst>
          </p:cNvPr>
          <p:cNvSpPr txBox="1"/>
          <p:nvPr/>
        </p:nvSpPr>
        <p:spPr>
          <a:xfrm>
            <a:off x="1381039" y="4006847"/>
            <a:ext cx="1588632" cy="369332"/>
          </a:xfrm>
          <a:prstGeom prst="rect">
            <a:avLst/>
          </a:prstGeom>
          <a:noFill/>
        </p:spPr>
        <p:txBody>
          <a:bodyPr wrap="square" rtlCol="0">
            <a:spAutoFit/>
          </a:bodyPr>
          <a:lstStyle/>
          <a:p>
            <a:r>
              <a:rPr lang="en-US" dirty="0" err="1"/>
              <a:t>Aminopyrazine</a:t>
            </a:r>
            <a:endParaRPr lang="en-US" dirty="0"/>
          </a:p>
        </p:txBody>
      </p:sp>
      <p:sp>
        <p:nvSpPr>
          <p:cNvPr id="21" name="CaixaDeTexto 20">
            <a:extLst>
              <a:ext uri="{FF2B5EF4-FFF2-40B4-BE49-F238E27FC236}">
                <a16:creationId xmlns:a16="http://schemas.microsoft.com/office/drawing/2014/main" id="{8DE1041F-8E10-020C-89C3-45E29003A508}"/>
              </a:ext>
            </a:extLst>
          </p:cNvPr>
          <p:cNvSpPr txBox="1"/>
          <p:nvPr/>
        </p:nvSpPr>
        <p:spPr>
          <a:xfrm>
            <a:off x="6859587" y="4326621"/>
            <a:ext cx="683671" cy="369332"/>
          </a:xfrm>
          <a:prstGeom prst="rect">
            <a:avLst/>
          </a:prstGeom>
          <a:noFill/>
        </p:spPr>
        <p:txBody>
          <a:bodyPr wrap="square" rtlCol="0">
            <a:spAutoFit/>
          </a:bodyPr>
          <a:lstStyle/>
          <a:p>
            <a:r>
              <a:rPr lang="en-US" dirty="0" err="1"/>
              <a:t>Clz</a:t>
            </a:r>
            <a:endParaRPr lang="en-US" dirty="0"/>
          </a:p>
        </p:txBody>
      </p:sp>
      <p:sp>
        <p:nvSpPr>
          <p:cNvPr id="23" name="CaixaDeTexto 22">
            <a:extLst>
              <a:ext uri="{FF2B5EF4-FFF2-40B4-BE49-F238E27FC236}">
                <a16:creationId xmlns:a16="http://schemas.microsoft.com/office/drawing/2014/main" id="{44E7453C-BBCC-EEB0-850D-7F8D95FA547C}"/>
              </a:ext>
            </a:extLst>
          </p:cNvPr>
          <p:cNvSpPr txBox="1"/>
          <p:nvPr/>
        </p:nvSpPr>
        <p:spPr>
          <a:xfrm>
            <a:off x="27709" y="6271603"/>
            <a:ext cx="8613295" cy="224805"/>
          </a:xfrm>
          <a:prstGeom prst="rect">
            <a:avLst/>
          </a:prstGeom>
          <a:noFill/>
        </p:spPr>
        <p:txBody>
          <a:bodyPr wrap="square">
            <a:spAutoFit/>
          </a:bodyPr>
          <a:lstStyle/>
          <a:p>
            <a:pPr algn="just">
              <a:lnSpc>
                <a:spcPct val="115000"/>
              </a:lnSpc>
              <a:spcAft>
                <a:spcPts val="1000"/>
              </a:spcAft>
            </a:pPr>
            <a:r>
              <a:rPr lang="pt-PT" sz="800" dirty="0">
                <a:effectLst/>
                <a:latin typeface="Arial" panose="020B0604020202020204" pitchFamily="34" charset="0"/>
                <a:ea typeface="Calibri" panose="020F0502020204030204" pitchFamily="34" charset="0"/>
              </a:rPr>
              <a:t>[4] L.P. Silva, C.M. Magalhães, A.N. Montenegro, P.J.O. Ferreira, D. Duarte, J.E. Rodríguez-Borges, N. Vale, J.C.G.E. Silva. </a:t>
            </a:r>
            <a:r>
              <a:rPr lang="pt-PT" sz="800" dirty="0" err="1">
                <a:effectLst/>
                <a:latin typeface="Arial" panose="020B0604020202020204" pitchFamily="34" charset="0"/>
                <a:ea typeface="Calibri" panose="020F0502020204030204" pitchFamily="34" charset="0"/>
              </a:rPr>
              <a:t>Biomolecules</a:t>
            </a:r>
            <a:r>
              <a:rPr lang="pt-PT" sz="800" dirty="0">
                <a:effectLst/>
                <a:latin typeface="Arial" panose="020B0604020202020204" pitchFamily="34" charset="0"/>
                <a:ea typeface="Calibri" panose="020F0502020204030204" pitchFamily="34" charset="0"/>
              </a:rPr>
              <a:t> 9 (2019) 384.</a:t>
            </a:r>
            <a:endParaRPr lang="pt-PT" sz="800" dirty="0">
              <a:effectLst/>
              <a:latin typeface="SAfon"/>
              <a:ea typeface="Calibri" panose="020F0502020204030204" pitchFamily="34" charset="0"/>
            </a:endParaRPr>
          </a:p>
        </p:txBody>
      </p:sp>
      <p:pic>
        <p:nvPicPr>
          <p:cNvPr id="40" name="Áudio 39">
            <a:hlinkClick r:id="" action="ppaction://media"/>
            <a:extLst>
              <a:ext uri="{FF2B5EF4-FFF2-40B4-BE49-F238E27FC236}">
                <a16:creationId xmlns:a16="http://schemas.microsoft.com/office/drawing/2014/main" id="{97130734-F5E5-D8E5-7DFC-7088132A83C2}"/>
              </a:ext>
            </a:extLst>
          </p:cNvPr>
          <p:cNvPicPr>
            <a:picLocks noChangeAspect="1"/>
          </p:cNvPicPr>
          <p:nvPr>
            <a:audioFile r:link="rId2"/>
            <p:extLst>
              <p:ext uri="{DAA4B4D4-6D71-4841-9C94-3DE7FCFB9230}">
                <p14:media xmlns:p14="http://schemas.microsoft.com/office/powerpoint/2010/main" r:embed="rId1"/>
              </p:ext>
            </p:extLst>
          </p:nvPr>
        </p:nvPicPr>
        <p:blipFill>
          <a:blip r:embed="rId12"/>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575632774"/>
      </p:ext>
    </p:extLst>
  </p:cSld>
  <p:clrMapOvr>
    <a:masterClrMapping/>
  </p:clrMapOvr>
  <mc:AlternateContent xmlns:mc="http://schemas.openxmlformats.org/markup-compatibility/2006">
    <mc:Choice xmlns:p14="http://schemas.microsoft.com/office/powerpoint/2010/main" Requires="p14">
      <p:transition spd="slow" p14:dur="2000" advTm="32409"/>
    </mc:Choice>
    <mc:Fallback>
      <p:transition spd="slow" advTm="324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461665"/>
          </a:xfrm>
          <a:prstGeom prst="rect">
            <a:avLst/>
          </a:prstGeom>
          <a:noFill/>
        </p:spPr>
        <p:txBody>
          <a:bodyPr wrap="square" rtlCol="0">
            <a:spAutoFit/>
          </a:bodyPr>
          <a:lstStyle/>
          <a:p>
            <a:r>
              <a:rPr lang="fr-FR" sz="2400" b="1" dirty="0"/>
              <a:t>Introduction</a:t>
            </a:r>
          </a:p>
        </p:txBody>
      </p:sp>
      <p:graphicFrame>
        <p:nvGraphicFramePr>
          <p:cNvPr id="4" name="Object 20">
            <a:extLst>
              <a:ext uri="{FF2B5EF4-FFF2-40B4-BE49-F238E27FC236}">
                <a16:creationId xmlns:a16="http://schemas.microsoft.com/office/drawing/2014/main" id="{B2177868-4E4C-A6FD-DF67-37E572DDBE94}"/>
              </a:ext>
            </a:extLst>
          </p:cNvPr>
          <p:cNvGraphicFramePr>
            <a:graphicFrameLocks noChangeAspect="1"/>
          </p:cNvGraphicFramePr>
          <p:nvPr>
            <p:extLst>
              <p:ext uri="{D42A27DB-BD31-4B8C-83A1-F6EECF244321}">
                <p14:modId xmlns:p14="http://schemas.microsoft.com/office/powerpoint/2010/main" val="177241578"/>
              </p:ext>
            </p:extLst>
          </p:nvPr>
        </p:nvGraphicFramePr>
        <p:xfrm>
          <a:off x="1518190" y="2955027"/>
          <a:ext cx="1432196" cy="1041891"/>
        </p:xfrm>
        <a:graphic>
          <a:graphicData uri="http://schemas.openxmlformats.org/presentationml/2006/ole">
            <mc:AlternateContent xmlns:mc="http://schemas.openxmlformats.org/markup-compatibility/2006">
              <mc:Choice xmlns:v="urn:schemas-microsoft-com:vml" Requires="v">
                <p:oleObj name="CS ChemDraw Drawing" r:id="rId5" imgW="827399" imgH="601849" progId="ChemDraw.Document.6.0">
                  <p:embed/>
                </p:oleObj>
              </mc:Choice>
              <mc:Fallback>
                <p:oleObj name="CS ChemDraw Drawing" r:id="rId5" imgW="827399" imgH="601849" progId="ChemDraw.Document.6.0">
                  <p:embed/>
                  <p:pic>
                    <p:nvPicPr>
                      <p:cNvPr id="4" name="Object 20">
                        <a:extLst>
                          <a:ext uri="{FF2B5EF4-FFF2-40B4-BE49-F238E27FC236}">
                            <a16:creationId xmlns:a16="http://schemas.microsoft.com/office/drawing/2014/main" id="{B2177868-4E4C-A6FD-DF67-37E572DDBE94}"/>
                          </a:ext>
                        </a:extLst>
                      </p:cNvPr>
                      <p:cNvPicPr/>
                      <p:nvPr/>
                    </p:nvPicPr>
                    <p:blipFill>
                      <a:blip r:embed="rId6"/>
                      <a:stretch>
                        <a:fillRect/>
                      </a:stretch>
                    </p:blipFill>
                    <p:spPr>
                      <a:xfrm>
                        <a:off x="1518190" y="2955027"/>
                        <a:ext cx="1432196" cy="1041891"/>
                      </a:xfrm>
                      <a:prstGeom prst="rect">
                        <a:avLst/>
                      </a:prstGeom>
                    </p:spPr>
                  </p:pic>
                </p:oleObj>
              </mc:Fallback>
            </mc:AlternateContent>
          </a:graphicData>
        </a:graphic>
      </p:graphicFrame>
      <p:graphicFrame>
        <p:nvGraphicFramePr>
          <p:cNvPr id="10" name="Object 20">
            <a:extLst>
              <a:ext uri="{FF2B5EF4-FFF2-40B4-BE49-F238E27FC236}">
                <a16:creationId xmlns:a16="http://schemas.microsoft.com/office/drawing/2014/main" id="{0992A85B-ED50-6FD6-B24C-A004E10A2B0A}"/>
              </a:ext>
            </a:extLst>
          </p:cNvPr>
          <p:cNvGraphicFramePr>
            <a:graphicFrameLocks noChangeAspect="1"/>
          </p:cNvGraphicFramePr>
          <p:nvPr>
            <p:extLst>
              <p:ext uri="{D42A27DB-BD31-4B8C-83A1-F6EECF244321}">
                <p14:modId xmlns:p14="http://schemas.microsoft.com/office/powerpoint/2010/main" val="3960217853"/>
              </p:ext>
            </p:extLst>
          </p:nvPr>
        </p:nvGraphicFramePr>
        <p:xfrm>
          <a:off x="5638800" y="2908054"/>
          <a:ext cx="1987010" cy="1212850"/>
        </p:xfrm>
        <a:graphic>
          <a:graphicData uri="http://schemas.openxmlformats.org/presentationml/2006/ole">
            <mc:AlternateContent xmlns:mc="http://schemas.openxmlformats.org/markup-compatibility/2006">
              <mc:Choice xmlns:v="urn:schemas-microsoft-com:vml" Requires="v">
                <p:oleObj name="CS ChemDraw Drawing" r:id="rId7" imgW="1148968" imgH="700777" progId="ChemDraw.Document.6.0">
                  <p:embed/>
                </p:oleObj>
              </mc:Choice>
              <mc:Fallback>
                <p:oleObj name="CS ChemDraw Drawing" r:id="rId7" imgW="1148968" imgH="700777" progId="ChemDraw.Document.6.0">
                  <p:embed/>
                  <p:pic>
                    <p:nvPicPr>
                      <p:cNvPr id="10" name="Object 20">
                        <a:extLst>
                          <a:ext uri="{FF2B5EF4-FFF2-40B4-BE49-F238E27FC236}">
                            <a16:creationId xmlns:a16="http://schemas.microsoft.com/office/drawing/2014/main" id="{0992A85B-ED50-6FD6-B24C-A004E10A2B0A}"/>
                          </a:ext>
                        </a:extLst>
                      </p:cNvPr>
                      <p:cNvPicPr/>
                      <p:nvPr/>
                    </p:nvPicPr>
                    <p:blipFill>
                      <a:blip r:embed="rId8"/>
                      <a:stretch>
                        <a:fillRect/>
                      </a:stretch>
                    </p:blipFill>
                    <p:spPr>
                      <a:xfrm>
                        <a:off x="5638800" y="2908054"/>
                        <a:ext cx="1987010" cy="1212850"/>
                      </a:xfrm>
                      <a:prstGeom prst="rect">
                        <a:avLst/>
                      </a:prstGeom>
                    </p:spPr>
                  </p:pic>
                </p:oleObj>
              </mc:Fallback>
            </mc:AlternateContent>
          </a:graphicData>
        </a:graphic>
      </p:graphicFrame>
      <p:sp>
        <p:nvSpPr>
          <p:cNvPr id="3" name="CaixaDeTexto 2">
            <a:extLst>
              <a:ext uri="{FF2B5EF4-FFF2-40B4-BE49-F238E27FC236}">
                <a16:creationId xmlns:a16="http://schemas.microsoft.com/office/drawing/2014/main" id="{02DE55D3-B332-A0C0-DCFE-8E6AED9C7EF0}"/>
              </a:ext>
            </a:extLst>
          </p:cNvPr>
          <p:cNvSpPr txBox="1"/>
          <p:nvPr/>
        </p:nvSpPr>
        <p:spPr>
          <a:xfrm>
            <a:off x="5357407" y="4590595"/>
            <a:ext cx="2549795" cy="369332"/>
          </a:xfrm>
          <a:prstGeom prst="rect">
            <a:avLst/>
          </a:prstGeom>
          <a:noFill/>
        </p:spPr>
        <p:txBody>
          <a:bodyPr wrap="square" rtlCol="0">
            <a:spAutoFit/>
          </a:bodyPr>
          <a:lstStyle/>
          <a:p>
            <a:r>
              <a:rPr lang="en-US" b="1" dirty="0"/>
              <a:t>R:</a:t>
            </a:r>
            <a:r>
              <a:rPr lang="en-US" dirty="0"/>
              <a:t> H, Br, Cl, I, Ph, 4-Br-Ph</a:t>
            </a:r>
          </a:p>
        </p:txBody>
      </p:sp>
      <p:graphicFrame>
        <p:nvGraphicFramePr>
          <p:cNvPr id="6" name="Object 20">
            <a:extLst>
              <a:ext uri="{FF2B5EF4-FFF2-40B4-BE49-F238E27FC236}">
                <a16:creationId xmlns:a16="http://schemas.microsoft.com/office/drawing/2014/main" id="{81A0C5C5-97D4-1DF2-A9D8-59B00622EC43}"/>
              </a:ext>
            </a:extLst>
          </p:cNvPr>
          <p:cNvGraphicFramePr>
            <a:graphicFrameLocks noChangeAspect="1"/>
          </p:cNvGraphicFramePr>
          <p:nvPr>
            <p:extLst>
              <p:ext uri="{D42A27DB-BD31-4B8C-83A1-F6EECF244321}">
                <p14:modId xmlns:p14="http://schemas.microsoft.com/office/powerpoint/2010/main" val="531861710"/>
              </p:ext>
            </p:extLst>
          </p:nvPr>
        </p:nvGraphicFramePr>
        <p:xfrm>
          <a:off x="3703010" y="2980415"/>
          <a:ext cx="1737980" cy="931862"/>
        </p:xfrm>
        <a:graphic>
          <a:graphicData uri="http://schemas.openxmlformats.org/presentationml/2006/ole">
            <mc:AlternateContent xmlns:mc="http://schemas.openxmlformats.org/markup-compatibility/2006">
              <mc:Choice xmlns:v="urn:schemas-microsoft-com:vml" Requires="v">
                <p:oleObj name="CS ChemDraw Drawing" r:id="rId9" imgW="1444496" imgH="774087" progId="ChemDraw.Document.6.0">
                  <p:embed/>
                </p:oleObj>
              </mc:Choice>
              <mc:Fallback>
                <p:oleObj name="CS ChemDraw Drawing" r:id="rId9" imgW="1444496" imgH="774087" progId="ChemDraw.Document.6.0">
                  <p:embed/>
                  <p:pic>
                    <p:nvPicPr>
                      <p:cNvPr id="6" name="Object 20">
                        <a:extLst>
                          <a:ext uri="{FF2B5EF4-FFF2-40B4-BE49-F238E27FC236}">
                            <a16:creationId xmlns:a16="http://schemas.microsoft.com/office/drawing/2014/main" id="{81A0C5C5-97D4-1DF2-A9D8-59B00622EC43}"/>
                          </a:ext>
                        </a:extLst>
                      </p:cNvPr>
                      <p:cNvPicPr/>
                      <p:nvPr/>
                    </p:nvPicPr>
                    <p:blipFill>
                      <a:blip r:embed="rId10"/>
                      <a:stretch>
                        <a:fillRect/>
                      </a:stretch>
                    </p:blipFill>
                    <p:spPr>
                      <a:xfrm>
                        <a:off x="3703010" y="2980415"/>
                        <a:ext cx="1737980" cy="931862"/>
                      </a:xfrm>
                      <a:prstGeom prst="rect">
                        <a:avLst/>
                      </a:prstGeom>
                    </p:spPr>
                  </p:pic>
                </p:oleObj>
              </mc:Fallback>
            </mc:AlternateContent>
          </a:graphicData>
        </a:graphic>
      </p:graphicFrame>
      <p:pic>
        <p:nvPicPr>
          <p:cNvPr id="28" name="Áudio 27">
            <a:hlinkClick r:id="" action="ppaction://media"/>
            <a:extLst>
              <a:ext uri="{FF2B5EF4-FFF2-40B4-BE49-F238E27FC236}">
                <a16:creationId xmlns:a16="http://schemas.microsoft.com/office/drawing/2014/main" id="{95A471FC-BAAC-CCAA-83BB-932F7896C3FA}"/>
              </a:ext>
            </a:extLst>
          </p:cNvPr>
          <p:cNvPicPr>
            <a:picLocks noChangeAspect="1"/>
          </p:cNvPicPr>
          <p:nvPr>
            <a:audioFile r:link="rId2"/>
            <p:extLst>
              <p:ext uri="{DAA4B4D4-6D71-4841-9C94-3DE7FCFB9230}">
                <p14:media xmlns:p14="http://schemas.microsoft.com/office/powerpoint/2010/main" r:embed="rId1"/>
              </p:ext>
            </p:extLst>
          </p:nvPr>
        </p:nvPicPr>
        <p:blipFill>
          <a:blip r:embed="rId11"/>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531863519"/>
      </p:ext>
    </p:extLst>
  </p:cSld>
  <p:clrMapOvr>
    <a:masterClrMapping/>
  </p:clrMapOvr>
  <mc:AlternateContent xmlns:mc="http://schemas.openxmlformats.org/markup-compatibility/2006">
    <mc:Choice xmlns:p14="http://schemas.microsoft.com/office/powerpoint/2010/main" Requires="p14">
      <p:transition spd="slow" p14:dur="2000" advTm="17150"/>
    </mc:Choice>
    <mc:Fallback>
      <p:transition spd="slow" advTm="171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7</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609600" y="1219200"/>
            <a:ext cx="8153400" cy="461665"/>
          </a:xfrm>
          <a:prstGeom prst="rect">
            <a:avLst/>
          </a:prstGeom>
          <a:noFill/>
        </p:spPr>
        <p:txBody>
          <a:bodyPr wrap="square" rtlCol="0">
            <a:spAutoFit/>
          </a:bodyPr>
          <a:lstStyle/>
          <a:p>
            <a:r>
              <a:rPr lang="fr-FR" sz="2400" b="1" dirty="0" err="1"/>
              <a:t>Results</a:t>
            </a:r>
            <a:r>
              <a:rPr lang="fr-FR" sz="2400" b="1" dirty="0"/>
              <a:t> and discussion</a:t>
            </a:r>
          </a:p>
        </p:txBody>
      </p:sp>
      <p:pic>
        <p:nvPicPr>
          <p:cNvPr id="44" name="Imagem 43">
            <a:extLst>
              <a:ext uri="{FF2B5EF4-FFF2-40B4-BE49-F238E27FC236}">
                <a16:creationId xmlns:a16="http://schemas.microsoft.com/office/drawing/2014/main" id="{5A08C235-5994-9E92-FFED-51645F493334}"/>
              </a:ext>
            </a:extLst>
          </p:cNvPr>
          <p:cNvPicPr>
            <a:picLocks noChangeAspect="1"/>
          </p:cNvPicPr>
          <p:nvPr/>
        </p:nvPicPr>
        <p:blipFill>
          <a:blip r:embed="rId5"/>
          <a:stretch>
            <a:fillRect/>
          </a:stretch>
        </p:blipFill>
        <p:spPr>
          <a:xfrm>
            <a:off x="0" y="1648078"/>
            <a:ext cx="9144000" cy="3914522"/>
          </a:xfrm>
          <a:prstGeom prst="rect">
            <a:avLst/>
          </a:prstGeom>
        </p:spPr>
      </p:pic>
      <p:sp>
        <p:nvSpPr>
          <p:cNvPr id="45" name="Retângulo 44">
            <a:extLst>
              <a:ext uri="{FF2B5EF4-FFF2-40B4-BE49-F238E27FC236}">
                <a16:creationId xmlns:a16="http://schemas.microsoft.com/office/drawing/2014/main" id="{5419A0C8-A952-C611-9D9D-11F1B639E01A}"/>
              </a:ext>
            </a:extLst>
          </p:cNvPr>
          <p:cNvSpPr/>
          <p:nvPr/>
        </p:nvSpPr>
        <p:spPr>
          <a:xfrm>
            <a:off x="838200" y="3895978"/>
            <a:ext cx="152400" cy="15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B1B530-7BDF-B148-3A3B-E174C3349E66}"/>
              </a:ext>
            </a:extLst>
          </p:cNvPr>
          <p:cNvSpPr/>
          <p:nvPr/>
        </p:nvSpPr>
        <p:spPr>
          <a:xfrm>
            <a:off x="3581400" y="2729016"/>
            <a:ext cx="228600" cy="11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0BE4B721-D737-FE84-D54C-A6445964DAB3}"/>
              </a:ext>
            </a:extLst>
          </p:cNvPr>
          <p:cNvSpPr/>
          <p:nvPr/>
        </p:nvSpPr>
        <p:spPr>
          <a:xfrm>
            <a:off x="3619500" y="3895978"/>
            <a:ext cx="152400" cy="11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AEDA8FE-7F8D-289A-C3C4-7F816BE330D2}"/>
              </a:ext>
            </a:extLst>
          </p:cNvPr>
          <p:cNvSpPr/>
          <p:nvPr/>
        </p:nvSpPr>
        <p:spPr>
          <a:xfrm>
            <a:off x="3695700" y="4221542"/>
            <a:ext cx="228600" cy="1524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604CEDAB-2A2B-4255-4CB4-93BABD0D695C}"/>
              </a:ext>
            </a:extLst>
          </p:cNvPr>
          <p:cNvSpPr/>
          <p:nvPr/>
        </p:nvSpPr>
        <p:spPr>
          <a:xfrm>
            <a:off x="3124200" y="5077078"/>
            <a:ext cx="152400" cy="11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B93FFA8A-EDEC-CEAE-BF28-CC4D1B3D8D0D}"/>
              </a:ext>
            </a:extLst>
          </p:cNvPr>
          <p:cNvSpPr/>
          <p:nvPr/>
        </p:nvSpPr>
        <p:spPr>
          <a:xfrm>
            <a:off x="4191000" y="5064378"/>
            <a:ext cx="152400" cy="11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430B2A73-B63C-628A-1E4E-E46327A81BF3}"/>
              </a:ext>
            </a:extLst>
          </p:cNvPr>
          <p:cNvSpPr/>
          <p:nvPr/>
        </p:nvSpPr>
        <p:spPr>
          <a:xfrm>
            <a:off x="8077200" y="2699498"/>
            <a:ext cx="152400" cy="11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B5FEBD9-E016-A72A-2F5E-7104AD12AFC5}"/>
              </a:ext>
            </a:extLst>
          </p:cNvPr>
          <p:cNvSpPr/>
          <p:nvPr/>
        </p:nvSpPr>
        <p:spPr>
          <a:xfrm>
            <a:off x="8305800" y="3934078"/>
            <a:ext cx="228600" cy="11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550AD5C-0B30-DB67-9217-8E3595A6876D}"/>
              </a:ext>
            </a:extLst>
          </p:cNvPr>
          <p:cNvSpPr/>
          <p:nvPr/>
        </p:nvSpPr>
        <p:spPr>
          <a:xfrm>
            <a:off x="7772400" y="5134228"/>
            <a:ext cx="228600" cy="1143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145A3FB8-867D-F7CC-3693-3292D5EE2023}"/>
              </a:ext>
            </a:extLst>
          </p:cNvPr>
          <p:cNvSpPr/>
          <p:nvPr/>
        </p:nvSpPr>
        <p:spPr>
          <a:xfrm>
            <a:off x="5029200" y="4226178"/>
            <a:ext cx="190502" cy="14776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CaixaDeTexto 56">
            <a:extLst>
              <a:ext uri="{FF2B5EF4-FFF2-40B4-BE49-F238E27FC236}">
                <a16:creationId xmlns:a16="http://schemas.microsoft.com/office/drawing/2014/main" id="{51B21FFF-2B7D-F30C-A12D-82640445D0C6}"/>
              </a:ext>
            </a:extLst>
          </p:cNvPr>
          <p:cNvSpPr txBox="1"/>
          <p:nvPr/>
        </p:nvSpPr>
        <p:spPr>
          <a:xfrm>
            <a:off x="742950" y="3733294"/>
            <a:ext cx="609600" cy="307777"/>
          </a:xfrm>
          <a:prstGeom prst="rect">
            <a:avLst/>
          </a:prstGeom>
          <a:noFill/>
        </p:spPr>
        <p:txBody>
          <a:bodyPr wrap="square" rtlCol="0">
            <a:spAutoFit/>
          </a:bodyPr>
          <a:lstStyle/>
          <a:p>
            <a:r>
              <a:rPr lang="en-US" sz="1400" b="1" dirty="0"/>
              <a:t>(1)</a:t>
            </a:r>
          </a:p>
        </p:txBody>
      </p:sp>
      <p:sp>
        <p:nvSpPr>
          <p:cNvPr id="58" name="CaixaDeTexto 57">
            <a:extLst>
              <a:ext uri="{FF2B5EF4-FFF2-40B4-BE49-F238E27FC236}">
                <a16:creationId xmlns:a16="http://schemas.microsoft.com/office/drawing/2014/main" id="{57F1D352-CCAC-BCD3-AB6F-03AC530674E9}"/>
              </a:ext>
            </a:extLst>
          </p:cNvPr>
          <p:cNvSpPr txBox="1"/>
          <p:nvPr/>
        </p:nvSpPr>
        <p:spPr>
          <a:xfrm>
            <a:off x="4038600" y="2575127"/>
            <a:ext cx="609600" cy="307777"/>
          </a:xfrm>
          <a:prstGeom prst="rect">
            <a:avLst/>
          </a:prstGeom>
          <a:noFill/>
        </p:spPr>
        <p:txBody>
          <a:bodyPr wrap="square" rtlCol="0">
            <a:spAutoFit/>
          </a:bodyPr>
          <a:lstStyle/>
          <a:p>
            <a:r>
              <a:rPr lang="en-US" sz="1400" b="1" dirty="0"/>
              <a:t>(2)</a:t>
            </a:r>
          </a:p>
        </p:txBody>
      </p:sp>
      <p:sp>
        <p:nvSpPr>
          <p:cNvPr id="59" name="CaixaDeTexto 58">
            <a:extLst>
              <a:ext uri="{FF2B5EF4-FFF2-40B4-BE49-F238E27FC236}">
                <a16:creationId xmlns:a16="http://schemas.microsoft.com/office/drawing/2014/main" id="{1AF4A7B5-870B-FF2C-77D3-46F8A194BAF9}"/>
              </a:ext>
            </a:extLst>
          </p:cNvPr>
          <p:cNvSpPr txBox="1"/>
          <p:nvPr/>
        </p:nvSpPr>
        <p:spPr>
          <a:xfrm>
            <a:off x="4161773" y="3837339"/>
            <a:ext cx="609600" cy="307777"/>
          </a:xfrm>
          <a:prstGeom prst="rect">
            <a:avLst/>
          </a:prstGeom>
          <a:noFill/>
        </p:spPr>
        <p:txBody>
          <a:bodyPr wrap="square" rtlCol="0">
            <a:spAutoFit/>
          </a:bodyPr>
          <a:lstStyle/>
          <a:p>
            <a:r>
              <a:rPr lang="en-US" sz="1400" b="1" dirty="0"/>
              <a:t>(3)</a:t>
            </a:r>
          </a:p>
        </p:txBody>
      </p:sp>
      <p:sp>
        <p:nvSpPr>
          <p:cNvPr id="60" name="CaixaDeTexto 59">
            <a:extLst>
              <a:ext uri="{FF2B5EF4-FFF2-40B4-BE49-F238E27FC236}">
                <a16:creationId xmlns:a16="http://schemas.microsoft.com/office/drawing/2014/main" id="{6E291109-47D2-CAD7-0487-AB67CBA6A36C}"/>
              </a:ext>
            </a:extLst>
          </p:cNvPr>
          <p:cNvSpPr txBox="1"/>
          <p:nvPr/>
        </p:nvSpPr>
        <p:spPr>
          <a:xfrm>
            <a:off x="5503623" y="3837339"/>
            <a:ext cx="609600" cy="307777"/>
          </a:xfrm>
          <a:prstGeom prst="rect">
            <a:avLst/>
          </a:prstGeom>
          <a:noFill/>
        </p:spPr>
        <p:txBody>
          <a:bodyPr wrap="square" rtlCol="0">
            <a:spAutoFit/>
          </a:bodyPr>
          <a:lstStyle/>
          <a:p>
            <a:r>
              <a:rPr lang="en-US" sz="1400" b="1" dirty="0"/>
              <a:t>(4)</a:t>
            </a:r>
          </a:p>
        </p:txBody>
      </p:sp>
      <p:sp>
        <p:nvSpPr>
          <p:cNvPr id="61" name="CaixaDeTexto 60">
            <a:extLst>
              <a:ext uri="{FF2B5EF4-FFF2-40B4-BE49-F238E27FC236}">
                <a16:creationId xmlns:a16="http://schemas.microsoft.com/office/drawing/2014/main" id="{C781847A-52DC-D25A-96A3-FF522971E51F}"/>
              </a:ext>
            </a:extLst>
          </p:cNvPr>
          <p:cNvSpPr txBox="1"/>
          <p:nvPr/>
        </p:nvSpPr>
        <p:spPr>
          <a:xfrm>
            <a:off x="3314700" y="4923189"/>
            <a:ext cx="609600" cy="307777"/>
          </a:xfrm>
          <a:prstGeom prst="rect">
            <a:avLst/>
          </a:prstGeom>
          <a:noFill/>
        </p:spPr>
        <p:txBody>
          <a:bodyPr wrap="square" rtlCol="0">
            <a:spAutoFit/>
          </a:bodyPr>
          <a:lstStyle/>
          <a:p>
            <a:r>
              <a:rPr lang="en-US" sz="1400" b="1" dirty="0"/>
              <a:t>(5)</a:t>
            </a:r>
          </a:p>
        </p:txBody>
      </p:sp>
      <p:sp>
        <p:nvSpPr>
          <p:cNvPr id="62" name="CaixaDeTexto 61">
            <a:extLst>
              <a:ext uri="{FF2B5EF4-FFF2-40B4-BE49-F238E27FC236}">
                <a16:creationId xmlns:a16="http://schemas.microsoft.com/office/drawing/2014/main" id="{35DD07FD-6377-CC40-2661-F3EC06015161}"/>
              </a:ext>
            </a:extLst>
          </p:cNvPr>
          <p:cNvSpPr txBox="1"/>
          <p:nvPr/>
        </p:nvSpPr>
        <p:spPr>
          <a:xfrm>
            <a:off x="4762500" y="4923189"/>
            <a:ext cx="609600" cy="307777"/>
          </a:xfrm>
          <a:prstGeom prst="rect">
            <a:avLst/>
          </a:prstGeom>
          <a:noFill/>
        </p:spPr>
        <p:txBody>
          <a:bodyPr wrap="square" rtlCol="0">
            <a:spAutoFit/>
          </a:bodyPr>
          <a:lstStyle/>
          <a:p>
            <a:r>
              <a:rPr lang="en-US" sz="1400" b="1" dirty="0"/>
              <a:t>(6)</a:t>
            </a:r>
          </a:p>
        </p:txBody>
      </p:sp>
      <p:sp>
        <p:nvSpPr>
          <p:cNvPr id="63" name="CaixaDeTexto 62">
            <a:extLst>
              <a:ext uri="{FF2B5EF4-FFF2-40B4-BE49-F238E27FC236}">
                <a16:creationId xmlns:a16="http://schemas.microsoft.com/office/drawing/2014/main" id="{5C1F0897-17BC-DAE1-4A2B-34CFB0C0FA0F}"/>
              </a:ext>
            </a:extLst>
          </p:cNvPr>
          <p:cNvSpPr txBox="1"/>
          <p:nvPr/>
        </p:nvSpPr>
        <p:spPr>
          <a:xfrm>
            <a:off x="8534400" y="2571506"/>
            <a:ext cx="609600" cy="307777"/>
          </a:xfrm>
          <a:prstGeom prst="rect">
            <a:avLst/>
          </a:prstGeom>
          <a:noFill/>
        </p:spPr>
        <p:txBody>
          <a:bodyPr wrap="square" rtlCol="0">
            <a:spAutoFit/>
          </a:bodyPr>
          <a:lstStyle/>
          <a:p>
            <a:r>
              <a:rPr lang="en-US" sz="1400" b="1" dirty="0"/>
              <a:t>(8)</a:t>
            </a:r>
          </a:p>
        </p:txBody>
      </p:sp>
      <p:sp>
        <p:nvSpPr>
          <p:cNvPr id="64" name="CaixaDeTexto 63">
            <a:extLst>
              <a:ext uri="{FF2B5EF4-FFF2-40B4-BE49-F238E27FC236}">
                <a16:creationId xmlns:a16="http://schemas.microsoft.com/office/drawing/2014/main" id="{13D5F9EF-73C0-8629-E340-1A6BC1DBDDC4}"/>
              </a:ext>
            </a:extLst>
          </p:cNvPr>
          <p:cNvSpPr txBox="1"/>
          <p:nvPr/>
        </p:nvSpPr>
        <p:spPr>
          <a:xfrm>
            <a:off x="8534400" y="4967639"/>
            <a:ext cx="609600" cy="307777"/>
          </a:xfrm>
          <a:prstGeom prst="rect">
            <a:avLst/>
          </a:prstGeom>
          <a:noFill/>
        </p:spPr>
        <p:txBody>
          <a:bodyPr wrap="square" rtlCol="0">
            <a:spAutoFit/>
          </a:bodyPr>
          <a:lstStyle/>
          <a:p>
            <a:r>
              <a:rPr lang="en-US" sz="1400" b="1" dirty="0"/>
              <a:t>(7)</a:t>
            </a:r>
          </a:p>
        </p:txBody>
      </p:sp>
      <p:sp>
        <p:nvSpPr>
          <p:cNvPr id="65" name="CaixaDeTexto 64">
            <a:extLst>
              <a:ext uri="{FF2B5EF4-FFF2-40B4-BE49-F238E27FC236}">
                <a16:creationId xmlns:a16="http://schemas.microsoft.com/office/drawing/2014/main" id="{D24B98D8-A7DD-6716-471D-89FD72B5F7B7}"/>
              </a:ext>
            </a:extLst>
          </p:cNvPr>
          <p:cNvSpPr txBox="1"/>
          <p:nvPr/>
        </p:nvSpPr>
        <p:spPr>
          <a:xfrm>
            <a:off x="8546666" y="3817680"/>
            <a:ext cx="609600" cy="307777"/>
          </a:xfrm>
          <a:prstGeom prst="rect">
            <a:avLst/>
          </a:prstGeom>
          <a:noFill/>
        </p:spPr>
        <p:txBody>
          <a:bodyPr wrap="square" rtlCol="0">
            <a:spAutoFit/>
          </a:bodyPr>
          <a:lstStyle/>
          <a:p>
            <a:r>
              <a:rPr lang="en-US" sz="1400" b="1" dirty="0"/>
              <a:t>(9)</a:t>
            </a:r>
          </a:p>
        </p:txBody>
      </p:sp>
      <p:sp>
        <p:nvSpPr>
          <p:cNvPr id="66" name="CaixaDeTexto 65">
            <a:extLst>
              <a:ext uri="{FF2B5EF4-FFF2-40B4-BE49-F238E27FC236}">
                <a16:creationId xmlns:a16="http://schemas.microsoft.com/office/drawing/2014/main" id="{30987875-8021-2416-7ED0-1032498E4E24}"/>
              </a:ext>
            </a:extLst>
          </p:cNvPr>
          <p:cNvSpPr txBox="1"/>
          <p:nvPr/>
        </p:nvSpPr>
        <p:spPr>
          <a:xfrm>
            <a:off x="228600" y="5622146"/>
            <a:ext cx="8610600" cy="738664"/>
          </a:xfrm>
          <a:prstGeom prst="rect">
            <a:avLst/>
          </a:prstGeom>
          <a:solidFill>
            <a:schemeClr val="tx2">
              <a:lumMod val="20000"/>
              <a:lumOff val="80000"/>
            </a:schemeClr>
          </a:solidFill>
        </p:spPr>
        <p:txBody>
          <a:bodyPr wrap="square" rtlCol="0">
            <a:spAutoFit/>
          </a:bodyPr>
          <a:lstStyle/>
          <a:p>
            <a:pPr algn="just"/>
            <a:r>
              <a:rPr lang="pt-PT" sz="1400" dirty="0" err="1">
                <a:cs typeface="Arial" panose="020B0604020202020204" pitchFamily="34" charset="0"/>
              </a:rPr>
              <a:t>The</a:t>
            </a:r>
            <a:r>
              <a:rPr lang="pt-PT" sz="1400" dirty="0">
                <a:cs typeface="Arial" panose="020B0604020202020204" pitchFamily="34" charset="0"/>
              </a:rPr>
              <a:t> </a:t>
            </a:r>
            <a:r>
              <a:rPr lang="en-US" sz="1400" dirty="0">
                <a:cs typeface="Arial" panose="020B0604020202020204" pitchFamily="34" charset="0"/>
              </a:rPr>
              <a:t>products </a:t>
            </a:r>
            <a:r>
              <a:rPr lang="en-US" sz="1400" b="1" dirty="0">
                <a:cs typeface="Arial" panose="020B0604020202020204" pitchFamily="34" charset="0"/>
              </a:rPr>
              <a:t>2</a:t>
            </a:r>
            <a:r>
              <a:rPr lang="en-US" sz="1400" dirty="0">
                <a:cs typeface="Arial" panose="020B0604020202020204" pitchFamily="34" charset="0"/>
              </a:rPr>
              <a:t>-</a:t>
            </a:r>
            <a:r>
              <a:rPr lang="en-US" sz="1400" b="1" dirty="0">
                <a:cs typeface="Arial" panose="020B0604020202020204" pitchFamily="34" charset="0"/>
              </a:rPr>
              <a:t>7 </a:t>
            </a:r>
            <a:r>
              <a:rPr lang="en-US" sz="1400" dirty="0">
                <a:cs typeface="Arial" panose="020B0604020202020204" pitchFamily="34" charset="0"/>
              </a:rPr>
              <a:t>were obtained through halogenation reactions. From product </a:t>
            </a:r>
            <a:r>
              <a:rPr lang="en-US" sz="1400" b="1" dirty="0">
                <a:cs typeface="Arial" panose="020B0604020202020204" pitchFamily="34" charset="0"/>
              </a:rPr>
              <a:t>4</a:t>
            </a:r>
            <a:r>
              <a:rPr lang="en-US" sz="1400" dirty="0">
                <a:cs typeface="Arial" panose="020B0604020202020204" pitchFamily="34" charset="0"/>
              </a:rPr>
              <a:t>, it was possible to synthesize </a:t>
            </a:r>
            <a:r>
              <a:rPr lang="en-US" sz="1400" b="1" dirty="0">
                <a:cs typeface="Arial" panose="020B0604020202020204" pitchFamily="34" charset="0"/>
              </a:rPr>
              <a:t>8</a:t>
            </a:r>
            <a:r>
              <a:rPr lang="en-US" sz="1400" dirty="0">
                <a:cs typeface="Arial" panose="020B0604020202020204" pitchFamily="34" charset="0"/>
              </a:rPr>
              <a:t> and </a:t>
            </a:r>
            <a:r>
              <a:rPr lang="en-US" sz="1400" b="1" dirty="0">
                <a:cs typeface="Arial" panose="020B0604020202020204" pitchFamily="34" charset="0"/>
              </a:rPr>
              <a:t>9 </a:t>
            </a:r>
            <a:r>
              <a:rPr lang="en-US" sz="1400" dirty="0">
                <a:cs typeface="Arial" panose="020B0604020202020204" pitchFamily="34" charset="0"/>
              </a:rPr>
              <a:t>through the Suzuki coupling. The work-up was performed by conventional methodologies in organic chemistry. The obtained products were characterized by </a:t>
            </a:r>
            <a:r>
              <a:rPr lang="en-US" sz="1400" baseline="30000" dirty="0">
                <a:cs typeface="Arial" panose="020B0604020202020204" pitchFamily="34" charset="0"/>
              </a:rPr>
              <a:t>1</a:t>
            </a:r>
            <a:r>
              <a:rPr lang="en-US" sz="1400" dirty="0">
                <a:cs typeface="Arial" panose="020B0604020202020204" pitchFamily="34" charset="0"/>
              </a:rPr>
              <a:t>H and </a:t>
            </a:r>
            <a:r>
              <a:rPr lang="en-US" sz="1400" baseline="30000" dirty="0">
                <a:cs typeface="Arial" panose="020B0604020202020204" pitchFamily="34" charset="0"/>
              </a:rPr>
              <a:t>13</a:t>
            </a:r>
            <a:r>
              <a:rPr lang="en-US" sz="1400" dirty="0">
                <a:cs typeface="Arial" panose="020B0604020202020204" pitchFamily="34" charset="0"/>
              </a:rPr>
              <a:t>C NMR spectroscopies.</a:t>
            </a:r>
            <a:endParaRPr lang="pt-PT" sz="1400" dirty="0">
              <a:cs typeface="Arial" panose="020B0604020202020204" pitchFamily="34" charset="0"/>
            </a:endParaRPr>
          </a:p>
        </p:txBody>
      </p:sp>
      <p:pic>
        <p:nvPicPr>
          <p:cNvPr id="13" name="Áudio 12">
            <a:hlinkClick r:id="" action="ppaction://media"/>
            <a:extLst>
              <a:ext uri="{FF2B5EF4-FFF2-40B4-BE49-F238E27FC236}">
                <a16:creationId xmlns:a16="http://schemas.microsoft.com/office/drawing/2014/main" id="{EBBE7EB3-DA68-2865-F557-044B0824405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928138092"/>
      </p:ext>
    </p:extLst>
  </p:cSld>
  <p:clrMapOvr>
    <a:masterClrMapping/>
  </p:clrMapOvr>
  <mc:AlternateContent xmlns:mc="http://schemas.openxmlformats.org/markup-compatibility/2006">
    <mc:Choice xmlns:p14="http://schemas.microsoft.com/office/powerpoint/2010/main" Requires="p14">
      <p:transition spd="slow" p14:dur="2000" advTm="43688"/>
    </mc:Choice>
    <mc:Fallback>
      <p:transition spd="slow" advTm="43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8</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447800"/>
            <a:ext cx="8153400" cy="461665"/>
          </a:xfrm>
          <a:prstGeom prst="rect">
            <a:avLst/>
          </a:prstGeom>
          <a:noFill/>
        </p:spPr>
        <p:txBody>
          <a:bodyPr wrap="square" rtlCol="0">
            <a:spAutoFit/>
          </a:bodyPr>
          <a:lstStyle/>
          <a:p>
            <a:r>
              <a:rPr lang="fr-FR" sz="2400" b="1" dirty="0"/>
              <a:t>Conclusions</a:t>
            </a:r>
          </a:p>
        </p:txBody>
      </p:sp>
      <p:sp>
        <p:nvSpPr>
          <p:cNvPr id="2" name="CaixaDeTexto 1">
            <a:extLst>
              <a:ext uri="{FF2B5EF4-FFF2-40B4-BE49-F238E27FC236}">
                <a16:creationId xmlns:a16="http://schemas.microsoft.com/office/drawing/2014/main" id="{723F73D8-5EF1-B003-D846-B25F2E13DBB3}"/>
              </a:ext>
            </a:extLst>
          </p:cNvPr>
          <p:cNvSpPr txBox="1"/>
          <p:nvPr/>
        </p:nvSpPr>
        <p:spPr>
          <a:xfrm>
            <a:off x="609600" y="2209800"/>
            <a:ext cx="7315200" cy="923330"/>
          </a:xfrm>
          <a:prstGeom prst="rect">
            <a:avLst/>
          </a:prstGeom>
          <a:noFill/>
        </p:spPr>
        <p:txBody>
          <a:bodyPr wrap="square" rtlCol="0">
            <a:spAutoFit/>
          </a:bodyPr>
          <a:lstStyle/>
          <a:p>
            <a:pPr marL="285750" indent="-285750">
              <a:buFont typeface="Wingdings" panose="05000000000000000000" pitchFamily="2" charset="2"/>
              <a:buChar char="ü"/>
            </a:pPr>
            <a:r>
              <a:rPr lang="en-US" dirty="0"/>
              <a:t>Synthesis</a:t>
            </a:r>
          </a:p>
          <a:p>
            <a:pPr marL="285750" indent="-285750">
              <a:buFont typeface="Wingdings" panose="05000000000000000000" pitchFamily="2" charset="2"/>
              <a:buChar char="ü"/>
            </a:pPr>
            <a:r>
              <a:rPr lang="en-US" dirty="0"/>
              <a:t>Reaction optimization </a:t>
            </a:r>
          </a:p>
          <a:p>
            <a:pPr marL="285750" indent="-285750">
              <a:buFont typeface="Wingdings" panose="05000000000000000000" pitchFamily="2" charset="2"/>
              <a:buChar char="ü"/>
            </a:pPr>
            <a:r>
              <a:rPr lang="en-US" dirty="0"/>
              <a:t>Chemical characterization</a:t>
            </a:r>
          </a:p>
        </p:txBody>
      </p:sp>
      <p:sp>
        <p:nvSpPr>
          <p:cNvPr id="3" name="TextBox 4">
            <a:extLst>
              <a:ext uri="{FF2B5EF4-FFF2-40B4-BE49-F238E27FC236}">
                <a16:creationId xmlns:a16="http://schemas.microsoft.com/office/drawing/2014/main" id="{E963AE9A-3EA8-FF16-EF4F-A8880CE6A5DD}"/>
              </a:ext>
            </a:extLst>
          </p:cNvPr>
          <p:cNvSpPr txBox="1"/>
          <p:nvPr/>
        </p:nvSpPr>
        <p:spPr>
          <a:xfrm>
            <a:off x="609600" y="3753055"/>
            <a:ext cx="8153400" cy="461665"/>
          </a:xfrm>
          <a:prstGeom prst="rect">
            <a:avLst/>
          </a:prstGeom>
          <a:noFill/>
        </p:spPr>
        <p:txBody>
          <a:bodyPr wrap="square" rtlCol="0">
            <a:spAutoFit/>
          </a:bodyPr>
          <a:lstStyle/>
          <a:p>
            <a:r>
              <a:rPr lang="fr-FR" sz="2400" b="1" dirty="0"/>
              <a:t>Next </a:t>
            </a:r>
            <a:r>
              <a:rPr lang="fr-FR" sz="2400" b="1" dirty="0" err="1"/>
              <a:t>steps</a:t>
            </a:r>
            <a:endParaRPr lang="fr-FR" sz="2400" b="1" dirty="0"/>
          </a:p>
        </p:txBody>
      </p:sp>
      <p:sp>
        <p:nvSpPr>
          <p:cNvPr id="4" name="CaixaDeTexto 3">
            <a:extLst>
              <a:ext uri="{FF2B5EF4-FFF2-40B4-BE49-F238E27FC236}">
                <a16:creationId xmlns:a16="http://schemas.microsoft.com/office/drawing/2014/main" id="{FE219DD5-C112-4914-F385-A6F56672E845}"/>
              </a:ext>
            </a:extLst>
          </p:cNvPr>
          <p:cNvSpPr txBox="1"/>
          <p:nvPr/>
        </p:nvSpPr>
        <p:spPr>
          <a:xfrm>
            <a:off x="533400" y="4515055"/>
            <a:ext cx="7315200" cy="646331"/>
          </a:xfrm>
          <a:prstGeom prst="rect">
            <a:avLst/>
          </a:prstGeom>
          <a:noFill/>
        </p:spPr>
        <p:txBody>
          <a:bodyPr wrap="square" rtlCol="0">
            <a:spAutoFit/>
          </a:bodyPr>
          <a:lstStyle/>
          <a:p>
            <a:pPr marL="285750" indent="-285750">
              <a:buFont typeface="Wingdings" panose="05000000000000000000" pitchFamily="2" charset="2"/>
              <a:buChar char="q"/>
            </a:pPr>
            <a:r>
              <a:rPr lang="en-US" dirty="0"/>
              <a:t>Physical-chemical studies</a:t>
            </a:r>
          </a:p>
          <a:p>
            <a:pPr marL="285750" indent="-285750">
              <a:buFont typeface="Wingdings" panose="05000000000000000000" pitchFamily="2" charset="2"/>
              <a:buChar char="q"/>
            </a:pPr>
            <a:r>
              <a:rPr lang="en-US" dirty="0"/>
              <a:t>Biological tests </a:t>
            </a:r>
          </a:p>
        </p:txBody>
      </p:sp>
      <p:graphicFrame>
        <p:nvGraphicFramePr>
          <p:cNvPr id="6" name="Object 20">
            <a:extLst>
              <a:ext uri="{FF2B5EF4-FFF2-40B4-BE49-F238E27FC236}">
                <a16:creationId xmlns:a16="http://schemas.microsoft.com/office/drawing/2014/main" id="{8E3888C5-D40F-CB1B-E577-1F7283954F40}"/>
              </a:ext>
            </a:extLst>
          </p:cNvPr>
          <p:cNvGraphicFramePr>
            <a:graphicFrameLocks noChangeAspect="1"/>
          </p:cNvGraphicFramePr>
          <p:nvPr>
            <p:extLst>
              <p:ext uri="{D42A27DB-BD31-4B8C-83A1-F6EECF244321}">
                <p14:modId xmlns:p14="http://schemas.microsoft.com/office/powerpoint/2010/main" val="2798722446"/>
              </p:ext>
            </p:extLst>
          </p:nvPr>
        </p:nvGraphicFramePr>
        <p:xfrm>
          <a:off x="6090444" y="1848488"/>
          <a:ext cx="1834356" cy="3437047"/>
        </p:xfrm>
        <a:graphic>
          <a:graphicData uri="http://schemas.openxmlformats.org/presentationml/2006/ole">
            <mc:AlternateContent xmlns:mc="http://schemas.openxmlformats.org/markup-compatibility/2006">
              <mc:Choice xmlns:v="urn:schemas-microsoft-com:vml" Requires="v">
                <p:oleObj name="CS ChemDraw Drawing" r:id="rId5" imgW="1624022" imgH="3041562" progId="ChemDraw.Document.6.0">
                  <p:embed/>
                </p:oleObj>
              </mc:Choice>
              <mc:Fallback>
                <p:oleObj name="CS ChemDraw Drawing" r:id="rId5" imgW="1624022" imgH="3041562" progId="ChemDraw.Document.6.0">
                  <p:embed/>
                  <p:pic>
                    <p:nvPicPr>
                      <p:cNvPr id="6" name="Object 20">
                        <a:extLst>
                          <a:ext uri="{FF2B5EF4-FFF2-40B4-BE49-F238E27FC236}">
                            <a16:creationId xmlns:a16="http://schemas.microsoft.com/office/drawing/2014/main" id="{8E3888C5-D40F-CB1B-E577-1F7283954F40}"/>
                          </a:ext>
                        </a:extLst>
                      </p:cNvPr>
                      <p:cNvPicPr/>
                      <p:nvPr/>
                    </p:nvPicPr>
                    <p:blipFill>
                      <a:blip r:embed="rId6"/>
                      <a:stretch>
                        <a:fillRect/>
                      </a:stretch>
                    </p:blipFill>
                    <p:spPr>
                      <a:xfrm>
                        <a:off x="6090444" y="1848488"/>
                        <a:ext cx="1834356" cy="3437047"/>
                      </a:xfrm>
                      <a:prstGeom prst="rect">
                        <a:avLst/>
                      </a:prstGeom>
                    </p:spPr>
                  </p:pic>
                </p:oleObj>
              </mc:Fallback>
            </mc:AlternateContent>
          </a:graphicData>
        </a:graphic>
      </p:graphicFrame>
      <p:pic>
        <p:nvPicPr>
          <p:cNvPr id="19" name="Áudio 18">
            <a:hlinkClick r:id="" action="ppaction://media"/>
            <a:extLst>
              <a:ext uri="{FF2B5EF4-FFF2-40B4-BE49-F238E27FC236}">
                <a16:creationId xmlns:a16="http://schemas.microsoft.com/office/drawing/2014/main" id="{F50C466A-6167-A275-6546-A48C51FF7F09}"/>
              </a:ext>
            </a:extLst>
          </p:cNvPr>
          <p:cNvPicPr>
            <a:picLocks noChangeAspect="1"/>
          </p:cNvPicPr>
          <p:nvPr>
            <a:audioFile r:link="rId2"/>
            <p:extLst>
              <p:ext uri="{DAA4B4D4-6D71-4841-9C94-3DE7FCFB9230}">
                <p14:media xmlns:p14="http://schemas.microsoft.com/office/powerpoint/2010/main" r:embed="rId1"/>
              </p:ext>
            </p:extLst>
          </p:nvPr>
        </p:nvPicPr>
        <p:blipFill>
          <a:blip r:embed="rId7"/>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93977165"/>
      </p:ext>
    </p:extLst>
  </p:cSld>
  <p:clrMapOvr>
    <a:masterClrMapping/>
  </p:clrMapOvr>
  <mc:AlternateContent xmlns:mc="http://schemas.openxmlformats.org/markup-compatibility/2006">
    <mc:Choice xmlns:p14="http://schemas.microsoft.com/office/powerpoint/2010/main" Requires="p14">
      <p:transition spd="slow" p14:dur="2000" advTm="35504"/>
    </mc:Choice>
    <mc:Fallback>
      <p:transition spd="slow" advTm="3550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9</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BB60A73-C7B6-4942-9460-6A11453E996F}"/>
              </a:ext>
            </a:extLst>
          </p:cNvPr>
          <p:cNvSpPr txBox="1"/>
          <p:nvPr/>
        </p:nvSpPr>
        <p:spPr>
          <a:xfrm>
            <a:off x="685800" y="1447800"/>
            <a:ext cx="8153400" cy="830997"/>
          </a:xfrm>
          <a:prstGeom prst="rect">
            <a:avLst/>
          </a:prstGeom>
          <a:noFill/>
        </p:spPr>
        <p:txBody>
          <a:bodyPr wrap="square" rtlCol="0">
            <a:spAutoFit/>
          </a:bodyPr>
          <a:lstStyle/>
          <a:p>
            <a:r>
              <a:rPr lang="en-GB" sz="2400" b="1" dirty="0"/>
              <a:t>Acknowledgments</a:t>
            </a:r>
          </a:p>
          <a:p>
            <a:endParaRPr lang="fr-FR" sz="2400" b="1" dirty="0"/>
          </a:p>
        </p:txBody>
      </p:sp>
      <p:sp>
        <p:nvSpPr>
          <p:cNvPr id="2" name="CaixaDeTexto 1">
            <a:extLst>
              <a:ext uri="{FF2B5EF4-FFF2-40B4-BE49-F238E27FC236}">
                <a16:creationId xmlns:a16="http://schemas.microsoft.com/office/drawing/2014/main" id="{D04888AC-0FA2-F8CA-D206-40DEA5496C39}"/>
              </a:ext>
            </a:extLst>
          </p:cNvPr>
          <p:cNvSpPr txBox="1"/>
          <p:nvPr/>
        </p:nvSpPr>
        <p:spPr>
          <a:xfrm>
            <a:off x="457200" y="2598003"/>
            <a:ext cx="8229600" cy="1661993"/>
          </a:xfrm>
          <a:prstGeom prst="rect">
            <a:avLst/>
          </a:prstGeom>
          <a:noFill/>
        </p:spPr>
        <p:txBody>
          <a:bodyPr wrap="square" rtlCol="0">
            <a:spAutoFit/>
          </a:bodyPr>
          <a:lstStyle/>
          <a:p>
            <a:pPr algn="just"/>
            <a:r>
              <a:rPr lang="en-GB"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Thanks are due to the University of Porto, University of Aveiro, and FCT/MCTES for the financial support to CIQUP (UIDB/000081/2020), Associated Laboratory IMS (LA/P/0056/2020), and LAQV-REQUIMTE (UIDB/50006/2020) research unities, and FCT projects (</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PTDC/QUI-QFI/2870/2020 and </a:t>
            </a:r>
            <a:r>
              <a:rPr lang="en-GB"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PTDC/QUI-QOR/31770/2017), through national funds (PIDDAC) and where applicable co-financed by the FEDER-Operational Thematic Program for Competitiveness and Internationalization-COMPETE 2020, within the PT2020 Partnership Agreement.</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DNM (UI/BD/153613/2022), IES-D (2020.02311.CEECIND/CP1596/CT0004) and </a:t>
            </a:r>
            <a:r>
              <a:rPr lang="en-US" sz="12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L.P.d.S</a:t>
            </a:r>
            <a:r>
              <a:rPr lang="en-US"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(CEECINST/00069/2021) thank FCT for their PhD scholarship and funding through the Individual/Institutional Call to Scientific Employment Stimulus, respectively.</a:t>
            </a:r>
            <a:endParaRPr lang="pt-PT" sz="12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US" dirty="0"/>
          </a:p>
        </p:txBody>
      </p:sp>
      <p:pic>
        <p:nvPicPr>
          <p:cNvPr id="9" name="Imagem 8">
            <a:extLst>
              <a:ext uri="{FF2B5EF4-FFF2-40B4-BE49-F238E27FC236}">
                <a16:creationId xmlns:a16="http://schemas.microsoft.com/office/drawing/2014/main" id="{84BA7974-6A24-FBD5-4F4F-673B6BA6B0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103" y="4578158"/>
            <a:ext cx="8206092" cy="830996"/>
          </a:xfrm>
          <a:prstGeom prst="rect">
            <a:avLst/>
          </a:prstGeom>
        </p:spPr>
      </p:pic>
      <p:pic>
        <p:nvPicPr>
          <p:cNvPr id="20" name="Áudio 19">
            <a:hlinkClick r:id="" action="ppaction://media"/>
            <a:extLst>
              <a:ext uri="{FF2B5EF4-FFF2-40B4-BE49-F238E27FC236}">
                <a16:creationId xmlns:a16="http://schemas.microsoft.com/office/drawing/2014/main" id="{8C9947A7-6BA4-C7EB-0EA7-F97E787ECB2B}"/>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203125" t="-203125" r="-203125" b="-203125"/>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042582425"/>
      </p:ext>
    </p:extLst>
  </p:cSld>
  <p:clrMapOvr>
    <a:masterClrMapping/>
  </p:clrMapOvr>
  <mc:AlternateContent xmlns:mc="http://schemas.openxmlformats.org/markup-compatibility/2006">
    <mc:Choice xmlns:p14="http://schemas.microsoft.com/office/powerpoint/2010/main" Requires="p14">
      <p:transition spd="slow" p14:dur="2000" advTm="16670"/>
    </mc:Choice>
    <mc:Fallback>
      <p:transition spd="slow" advTm="166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0"/>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673</TotalTime>
  <Words>1362</Words>
  <Application>Microsoft Office PowerPoint</Application>
  <PresentationFormat>Apresentação no Ecrã (4:3)</PresentationFormat>
  <Paragraphs>89</Paragraphs>
  <Slides>9</Slides>
  <Notes>9</Notes>
  <HiddenSlides>0</HiddenSlides>
  <MMClips>9</MMClips>
  <ScaleCrop>false</ScaleCrop>
  <HeadingPairs>
    <vt:vector size="8" baseType="variant">
      <vt:variant>
        <vt:lpstr>Tipos de letra usados</vt:lpstr>
      </vt:variant>
      <vt:variant>
        <vt:i4>6</vt:i4>
      </vt:variant>
      <vt:variant>
        <vt:lpstr>Tema</vt:lpstr>
      </vt:variant>
      <vt:variant>
        <vt:i4>2</vt:i4>
      </vt:variant>
      <vt:variant>
        <vt:lpstr>Servidores OLE incorporados</vt:lpstr>
      </vt:variant>
      <vt:variant>
        <vt:i4>1</vt:i4>
      </vt:variant>
      <vt:variant>
        <vt:lpstr>Títulos dos diapositivos</vt:lpstr>
      </vt:variant>
      <vt:variant>
        <vt:i4>9</vt:i4>
      </vt:variant>
    </vt:vector>
  </HeadingPairs>
  <TitlesOfParts>
    <vt:vector size="18" baseType="lpstr">
      <vt:lpstr>Arial</vt:lpstr>
      <vt:lpstr>Calibri</vt:lpstr>
      <vt:lpstr>Calibri Light</vt:lpstr>
      <vt:lpstr>Palatino Linotype</vt:lpstr>
      <vt:lpstr>SAfon</vt:lpstr>
      <vt:lpstr>Wingdings</vt:lpstr>
      <vt:lpstr>Office Theme</vt:lpstr>
      <vt:lpstr>Custom Design</vt:lpstr>
      <vt:lpstr>CS ChemDraw Drawing</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Daiane Nascimento Maronde</cp:lastModifiedBy>
  <cp:revision>112</cp:revision>
  <dcterms:created xsi:type="dcterms:W3CDTF">2015-04-04T09:45:50Z</dcterms:created>
  <dcterms:modified xsi:type="dcterms:W3CDTF">2023-10-11T17:27:34Z</dcterms:modified>
</cp:coreProperties>
</file>