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74" r:id="rId3"/>
    <p:sldId id="275" r:id="rId4"/>
    <p:sldId id="268" r:id="rId5"/>
    <p:sldId id="269" r:id="rId6"/>
    <p:sldId id="284" r:id="rId7"/>
    <p:sldId id="286" r:id="rId8"/>
    <p:sldId id="281" r:id="rId9"/>
    <p:sldId id="276" r:id="rId10"/>
    <p:sldId id="280" r:id="rId11"/>
    <p:sldId id="277" r:id="rId12"/>
    <p:sldId id="283" r:id="rId13"/>
    <p:sldId id="282" r:id="rId14"/>
    <p:sldId id="278" r:id="rId15"/>
    <p:sldId id="279"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AA08901D-1D38-4FF6-9F4F-1D96209D2C4D}">
          <p14:sldIdLst>
            <p14:sldId id="274"/>
            <p14:sldId id="275"/>
            <p14:sldId id="268"/>
            <p14:sldId id="269"/>
            <p14:sldId id="284"/>
            <p14:sldId id="286"/>
            <p14:sldId id="281"/>
            <p14:sldId id="276"/>
            <p14:sldId id="280"/>
            <p14:sldId id="277"/>
            <p14:sldId id="283"/>
            <p14:sldId id="282"/>
            <p14:sldId id="278"/>
            <p14:sldId id="279"/>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Olexander Nuzhnyi" initials="ON" lastIdx="2" clrIdx="2">
    <p:extLst>
      <p:ext uri="{19B8F6BF-5375-455C-9EA6-DF929625EA0E}">
        <p15:presenceInfo xmlns:p15="http://schemas.microsoft.com/office/powerpoint/2012/main" userId="Olexander Nuzhn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10/15/2023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15/10/2023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198877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insulin (INS)</a:t>
            </a:r>
            <a:r>
              <a:rPr lang="uk-UA" dirty="0"/>
              <a:t>,</a:t>
            </a:r>
            <a:r>
              <a:rPr lang="en-US" dirty="0"/>
              <a:t>interferon α2-β (INF α2-β)</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STP - </a:t>
            </a:r>
            <a:r>
              <a:rPr lang="uk-UA" dirty="0" err="1"/>
              <a:t>Соматотропін</a:t>
            </a:r>
            <a:endParaRPr lang="uk-UA" dirty="0"/>
          </a:p>
        </p:txBody>
      </p:sp>
      <p:sp>
        <p:nvSpPr>
          <p:cNvPr id="4" name="Місце для номера слайда 3"/>
          <p:cNvSpPr>
            <a:spLocks noGrp="1"/>
          </p:cNvSpPr>
          <p:nvPr>
            <p:ph type="sldNum" sz="quarter" idx="5"/>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295994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26548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15/10/2023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4370427"/>
          </a:xfrm>
          <a:prstGeom prst="rect">
            <a:avLst/>
          </a:prstGeom>
          <a:noFill/>
        </p:spPr>
        <p:txBody>
          <a:bodyPr wrap="square" rtlCol="0">
            <a:spAutoFit/>
          </a:bodyPr>
          <a:lstStyle/>
          <a:p>
            <a:pPr algn="ctr"/>
            <a:r>
              <a:rPr lang="en-US" sz="3600" b="1" dirty="0">
                <a:solidFill>
                  <a:schemeClr val="bg1"/>
                </a:solidFill>
              </a:rPr>
              <a:t>Interactions of synthetic oligonucleotides with signaling proteins and their receptors</a:t>
            </a: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Oleksandr Nuzhnyi</a:t>
            </a:r>
            <a:r>
              <a:rPr lang="it-IT" b="1" baseline="30000" dirty="0"/>
              <a:t>1,</a:t>
            </a:r>
            <a:r>
              <a:rPr lang="it-IT" b="1" dirty="0"/>
              <a:t>*, Roman Nikolaiev</a:t>
            </a:r>
            <a:r>
              <a:rPr lang="it-IT" b="1" baseline="30000" dirty="0"/>
              <a:t>1</a:t>
            </a:r>
            <a:r>
              <a:rPr lang="it-IT" b="1" dirty="0"/>
              <a:t>, and Zenovii Tkachuk</a:t>
            </a:r>
            <a:r>
              <a:rPr lang="it-IT" b="1" baseline="30000" dirty="0"/>
              <a:t>1</a:t>
            </a:r>
          </a:p>
          <a:p>
            <a:endParaRPr lang="it-IT" b="1" baseline="30000" dirty="0"/>
          </a:p>
          <a:p>
            <a:endParaRPr lang="fr-FR" dirty="0"/>
          </a:p>
          <a:p>
            <a:r>
              <a:rPr lang="en-US" baseline="30000" dirty="0"/>
              <a:t>1</a:t>
            </a:r>
            <a:r>
              <a:rPr lang="en-US" dirty="0"/>
              <a:t> The Institute of Molecular Biology and Genetics of the National Academy of Sciences of Ukraine (IMBG of the NASU);150, Ac. </a:t>
            </a:r>
            <a:r>
              <a:rPr lang="en-US" dirty="0" err="1"/>
              <a:t>Zabolotnogo</a:t>
            </a:r>
            <a:r>
              <a:rPr lang="en-US" dirty="0"/>
              <a:t> St., </a:t>
            </a:r>
            <a:r>
              <a:rPr lang="en-US" dirty="0" err="1"/>
              <a:t>Kyiv,Ukraine</a:t>
            </a:r>
            <a:r>
              <a:rPr lang="en-US" dirty="0"/>
              <a:t>, 03680; </a:t>
            </a:r>
            <a:endParaRPr lang="fr-FR" dirty="0"/>
          </a:p>
          <a:p>
            <a:r>
              <a:rPr lang="en-US" sz="1400" b="1" dirty="0"/>
              <a:t>*</a:t>
            </a:r>
            <a:r>
              <a:rPr lang="en-US" sz="1400" dirty="0"/>
              <a:t> Corresponding author: </a:t>
            </a:r>
            <a:r>
              <a:rPr lang="en-US" sz="1400" b="0" i="0" dirty="0">
                <a:solidFill>
                  <a:srgbClr val="4A4A4A"/>
                </a:solidFill>
                <a:effectLst/>
                <a:latin typeface="Source Sans Pro" panose="020B0503030403020204" pitchFamily="34" charset="0"/>
              </a:rPr>
              <a:t>alexnuzhny@gmail.com</a:t>
            </a:r>
            <a:endParaRPr lang="fr-FR" sz="1400" dirty="0"/>
          </a:p>
        </p:txBody>
      </p:sp>
      <p:pic>
        <p:nvPicPr>
          <p:cNvPr id="3" name="Рисунок 2">
            <a:extLst>
              <a:ext uri="{FF2B5EF4-FFF2-40B4-BE49-F238E27FC236}">
                <a16:creationId xmlns:a16="http://schemas.microsoft.com/office/drawing/2014/main" id="{1E0C0E42-3AE8-C725-9C5B-8D43D8330472}"/>
              </a:ext>
            </a:extLst>
          </p:cNvPr>
          <p:cNvPicPr>
            <a:picLocks noChangeAspect="1"/>
          </p:cNvPicPr>
          <p:nvPr/>
        </p:nvPicPr>
        <p:blipFill>
          <a:blip r:embed="rId3"/>
          <a:stretch>
            <a:fillRect/>
          </a:stretch>
        </p:blipFill>
        <p:spPr>
          <a:xfrm>
            <a:off x="1066800" y="6171684"/>
            <a:ext cx="802056" cy="487800"/>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0C659E5A-90D8-A01C-8F2B-9E65E544958C}"/>
              </a:ext>
            </a:extLst>
          </p:cNvPr>
          <p:cNvSpPr>
            <a:spLocks noGrp="1"/>
          </p:cNvSpPr>
          <p:nvPr>
            <p:ph type="sldNum" sz="quarter" idx="12"/>
          </p:nvPr>
        </p:nvSpPr>
        <p:spPr/>
        <p:txBody>
          <a:bodyPr/>
          <a:lstStyle/>
          <a:p>
            <a:fld id="{FCAEAE96-855E-42B1-8DE9-9C9E68DE18C5}" type="slidenum">
              <a:rPr lang="fr-FR" smtClean="0"/>
              <a:pPr/>
              <a:t>10</a:t>
            </a:fld>
            <a:endParaRPr lang="fr-FR"/>
          </a:p>
        </p:txBody>
      </p:sp>
      <p:sp>
        <p:nvSpPr>
          <p:cNvPr id="4" name="TextBox 3">
            <a:extLst>
              <a:ext uri="{FF2B5EF4-FFF2-40B4-BE49-F238E27FC236}">
                <a16:creationId xmlns:a16="http://schemas.microsoft.com/office/drawing/2014/main" id="{F05C37D4-863A-EF13-63AA-372F715CF879}"/>
              </a:ext>
            </a:extLst>
          </p:cNvPr>
          <p:cNvSpPr txBox="1"/>
          <p:nvPr/>
        </p:nvSpPr>
        <p:spPr>
          <a:xfrm>
            <a:off x="76200" y="4724400"/>
            <a:ext cx="9220200" cy="1754326"/>
          </a:xfrm>
          <a:prstGeom prst="rect">
            <a:avLst/>
          </a:prstGeom>
          <a:noFill/>
        </p:spPr>
        <p:txBody>
          <a:bodyPr wrap="square">
            <a:spAutoFit/>
          </a:bodyPr>
          <a:lstStyle/>
          <a:p>
            <a:r>
              <a:rPr lang="en-US" dirty="0"/>
              <a:t>For those cases where Ksv1 deviated from a linear plot (R&lt;0.9), we calculated the second-order Stern-Volmer constants (Ksv2). Each of these Ksv2 constants reflects the effect of one or more ROS molecules on the fluorescent intensity when interacting with the protein. In some cases, such as when OLN3 and OLN4 are added to INF, negative cooperative binding is observed, meaning that the interaction of one ONC molecule can lead to a change in the interaction with a second ONC molecule or protein.</a:t>
            </a:r>
            <a:endParaRPr lang="uk-UA" dirty="0"/>
          </a:p>
        </p:txBody>
      </p:sp>
      <p:graphicFrame>
        <p:nvGraphicFramePr>
          <p:cNvPr id="5" name="Таблиця 4">
            <a:extLst>
              <a:ext uri="{FF2B5EF4-FFF2-40B4-BE49-F238E27FC236}">
                <a16:creationId xmlns:a16="http://schemas.microsoft.com/office/drawing/2014/main" id="{3F51254E-F407-7CFD-E067-1A4F4554D338}"/>
              </a:ext>
            </a:extLst>
          </p:cNvPr>
          <p:cNvGraphicFramePr>
            <a:graphicFrameLocks noGrp="1"/>
          </p:cNvGraphicFramePr>
          <p:nvPr>
            <p:extLst>
              <p:ext uri="{D42A27DB-BD31-4B8C-83A1-F6EECF244321}">
                <p14:modId xmlns:p14="http://schemas.microsoft.com/office/powerpoint/2010/main" val="3033615833"/>
              </p:ext>
            </p:extLst>
          </p:nvPr>
        </p:nvGraphicFramePr>
        <p:xfrm>
          <a:off x="622300" y="1607141"/>
          <a:ext cx="4559300" cy="3108960"/>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3119258448"/>
                    </a:ext>
                  </a:extLst>
                </a:gridCol>
                <a:gridCol w="927100">
                  <a:extLst>
                    <a:ext uri="{9D8B030D-6E8A-4147-A177-3AD203B41FA5}">
                      <a16:colId xmlns:a16="http://schemas.microsoft.com/office/drawing/2014/main" val="2467345068"/>
                    </a:ext>
                  </a:extLst>
                </a:gridCol>
                <a:gridCol w="609600">
                  <a:extLst>
                    <a:ext uri="{9D8B030D-6E8A-4147-A177-3AD203B41FA5}">
                      <a16:colId xmlns:a16="http://schemas.microsoft.com/office/drawing/2014/main" val="218574171"/>
                    </a:ext>
                  </a:extLst>
                </a:gridCol>
                <a:gridCol w="609600">
                  <a:extLst>
                    <a:ext uri="{9D8B030D-6E8A-4147-A177-3AD203B41FA5}">
                      <a16:colId xmlns:a16="http://schemas.microsoft.com/office/drawing/2014/main" val="672190909"/>
                    </a:ext>
                  </a:extLst>
                </a:gridCol>
                <a:gridCol w="863600">
                  <a:extLst>
                    <a:ext uri="{9D8B030D-6E8A-4147-A177-3AD203B41FA5}">
                      <a16:colId xmlns:a16="http://schemas.microsoft.com/office/drawing/2014/main" val="776757441"/>
                    </a:ext>
                  </a:extLst>
                </a:gridCol>
                <a:gridCol w="609600">
                  <a:extLst>
                    <a:ext uri="{9D8B030D-6E8A-4147-A177-3AD203B41FA5}">
                      <a16:colId xmlns:a16="http://schemas.microsoft.com/office/drawing/2014/main" val="62140205"/>
                    </a:ext>
                  </a:extLst>
                </a:gridCol>
              </a:tblGrid>
              <a:tr h="182880">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STP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INSR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INS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INFR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INF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62413043"/>
                  </a:ext>
                </a:extLst>
              </a:tr>
              <a:tr h="182880">
                <a:tc>
                  <a:txBody>
                    <a:bodyPr/>
                    <a:lstStyle/>
                    <a:p>
                      <a:pPr>
                        <a:lnSpc>
                          <a:spcPct val="107000"/>
                        </a:lnSpc>
                        <a:spcAft>
                          <a:spcPts val="800"/>
                        </a:spcAft>
                      </a:pPr>
                      <a:r>
                        <a:rPr lang="en-US" sz="1100" dirty="0">
                          <a:effectLst/>
                        </a:rPr>
                        <a:t>OLN1</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37,98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4047051"/>
                  </a:ext>
                </a:extLst>
              </a:tr>
              <a:tr h="182880">
                <a:tc>
                  <a:txBody>
                    <a:bodyPr/>
                    <a:lstStyle/>
                    <a:p>
                      <a:pPr>
                        <a:lnSpc>
                          <a:spcPct val="107000"/>
                        </a:lnSpc>
                        <a:spcAft>
                          <a:spcPts val="800"/>
                        </a:spcAft>
                      </a:pPr>
                      <a:r>
                        <a:rPr lang="en-US" sz="1100" dirty="0">
                          <a:effectLst/>
                        </a:rPr>
                        <a:t>OLN1</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28,60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16897828"/>
                  </a:ext>
                </a:extLst>
              </a:tr>
              <a:tr h="182880">
                <a:tc>
                  <a:txBody>
                    <a:bodyPr/>
                    <a:lstStyle/>
                    <a:p>
                      <a:pPr>
                        <a:lnSpc>
                          <a:spcPct val="107000"/>
                        </a:lnSpc>
                        <a:spcAft>
                          <a:spcPts val="800"/>
                        </a:spcAft>
                      </a:pPr>
                      <a:r>
                        <a:rPr lang="en-US" sz="1100" dirty="0">
                          <a:effectLst/>
                        </a:rPr>
                        <a:t>OLN2</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34,01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31,31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14205682"/>
                  </a:ext>
                </a:extLst>
              </a:tr>
              <a:tr h="182880">
                <a:tc>
                  <a:txBody>
                    <a:bodyPr/>
                    <a:lstStyle/>
                    <a:p>
                      <a:pPr>
                        <a:lnSpc>
                          <a:spcPct val="107000"/>
                        </a:lnSpc>
                        <a:spcAft>
                          <a:spcPts val="800"/>
                        </a:spcAft>
                      </a:pPr>
                      <a:r>
                        <a:rPr lang="en-US" sz="1100" dirty="0">
                          <a:effectLst/>
                        </a:rPr>
                        <a:t>OLN2</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dirty="0">
                          <a:effectLst/>
                        </a:rPr>
                        <a:t>              10,96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25,67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9901251"/>
                  </a:ext>
                </a:extLst>
              </a:tr>
              <a:tr h="182880">
                <a:tc>
                  <a:txBody>
                    <a:bodyPr/>
                    <a:lstStyle/>
                    <a:p>
                      <a:pPr>
                        <a:lnSpc>
                          <a:spcPct val="107000"/>
                        </a:lnSpc>
                        <a:spcAft>
                          <a:spcPts val="800"/>
                        </a:spcAft>
                      </a:pPr>
                      <a:r>
                        <a:rPr lang="en-US" sz="1100" dirty="0">
                          <a:effectLst/>
                        </a:rPr>
                        <a:t>OLN3</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2,94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4861570"/>
                  </a:ext>
                </a:extLst>
              </a:tr>
              <a:tr h="182880">
                <a:tc>
                  <a:txBody>
                    <a:bodyPr/>
                    <a:lstStyle/>
                    <a:p>
                      <a:pPr>
                        <a:lnSpc>
                          <a:spcPct val="107000"/>
                        </a:lnSpc>
                        <a:spcAft>
                          <a:spcPts val="800"/>
                        </a:spcAft>
                      </a:pPr>
                      <a:r>
                        <a:rPr lang="en-US" sz="1100" dirty="0">
                          <a:effectLst/>
                        </a:rPr>
                        <a:t>OLN3</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13,45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3682503"/>
                  </a:ext>
                </a:extLst>
              </a:tr>
              <a:tr h="182880">
                <a:tc>
                  <a:txBody>
                    <a:bodyPr/>
                    <a:lstStyle/>
                    <a:p>
                      <a:pPr>
                        <a:lnSpc>
                          <a:spcPct val="107000"/>
                        </a:lnSpc>
                        <a:spcAft>
                          <a:spcPts val="800"/>
                        </a:spcAft>
                      </a:pPr>
                      <a:r>
                        <a:rPr lang="en-US" sz="1100" dirty="0">
                          <a:effectLst/>
                        </a:rPr>
                        <a:t>OLN4</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2,59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448363"/>
                  </a:ext>
                </a:extLst>
              </a:tr>
              <a:tr h="182880">
                <a:tc>
                  <a:txBody>
                    <a:bodyPr/>
                    <a:lstStyle/>
                    <a:p>
                      <a:pPr>
                        <a:lnSpc>
                          <a:spcPct val="107000"/>
                        </a:lnSpc>
                        <a:spcAft>
                          <a:spcPts val="800"/>
                        </a:spcAft>
                      </a:pPr>
                      <a:r>
                        <a:rPr lang="en-US" sz="1100" dirty="0">
                          <a:effectLst/>
                        </a:rPr>
                        <a:t>OLN4</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20,11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51567114"/>
                  </a:ext>
                </a:extLst>
              </a:tr>
              <a:tr h="182880">
                <a:tc>
                  <a:txBody>
                    <a:bodyPr/>
                    <a:lstStyle/>
                    <a:p>
                      <a:pPr>
                        <a:lnSpc>
                          <a:spcPct val="107000"/>
                        </a:lnSpc>
                        <a:spcAft>
                          <a:spcPts val="800"/>
                        </a:spcAft>
                      </a:pPr>
                      <a:r>
                        <a:rPr lang="en-US" sz="1100" dirty="0">
                          <a:effectLst/>
                        </a:rPr>
                        <a:t>OLN5</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85,06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111,82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59336041"/>
                  </a:ext>
                </a:extLst>
              </a:tr>
              <a:tr h="182880">
                <a:tc>
                  <a:txBody>
                    <a:bodyPr/>
                    <a:lstStyle/>
                    <a:p>
                      <a:pPr>
                        <a:lnSpc>
                          <a:spcPct val="107000"/>
                        </a:lnSpc>
                        <a:spcAft>
                          <a:spcPts val="800"/>
                        </a:spcAft>
                      </a:pPr>
                      <a:r>
                        <a:rPr lang="en-US" sz="1100" dirty="0">
                          <a:effectLst/>
                        </a:rPr>
                        <a:t>OLN</a:t>
                      </a:r>
                      <a:r>
                        <a:rPr lang="uk-UA" sz="1100" dirty="0">
                          <a:effectLst/>
                        </a:rPr>
                        <a:t>5(2)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13,96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69,22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621417"/>
                  </a:ext>
                </a:extLst>
              </a:tr>
              <a:tr h="182880">
                <a:tc>
                  <a:txBody>
                    <a:bodyPr/>
                    <a:lstStyle/>
                    <a:p>
                      <a:pPr>
                        <a:lnSpc>
                          <a:spcPct val="107000"/>
                        </a:lnSpc>
                        <a:spcAft>
                          <a:spcPts val="800"/>
                        </a:spcAft>
                      </a:pPr>
                      <a:r>
                        <a:rPr lang="en-US" sz="1100" dirty="0">
                          <a:effectLst/>
                        </a:rPr>
                        <a:t>OLN6</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27,00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31,31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84772336"/>
                  </a:ext>
                </a:extLst>
              </a:tr>
              <a:tr h="182880">
                <a:tc>
                  <a:txBody>
                    <a:bodyPr/>
                    <a:lstStyle/>
                    <a:p>
                      <a:pPr>
                        <a:lnSpc>
                          <a:spcPct val="107000"/>
                        </a:lnSpc>
                        <a:spcAft>
                          <a:spcPts val="800"/>
                        </a:spcAft>
                      </a:pPr>
                      <a:r>
                        <a:rPr lang="en-US" sz="1100" dirty="0">
                          <a:effectLst/>
                        </a:rPr>
                        <a:t>OLN6</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10,96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10,96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7770489"/>
                  </a:ext>
                </a:extLst>
              </a:tr>
              <a:tr h="182880">
                <a:tc>
                  <a:txBody>
                    <a:bodyPr/>
                    <a:lstStyle/>
                    <a:p>
                      <a:pPr>
                        <a:lnSpc>
                          <a:spcPct val="107000"/>
                        </a:lnSpc>
                        <a:spcAft>
                          <a:spcPts val="800"/>
                        </a:spcAft>
                      </a:pPr>
                      <a:r>
                        <a:rPr lang="en-US" sz="1100" dirty="0">
                          <a:effectLst/>
                        </a:rPr>
                        <a:t>OLN7</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255,66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8007875"/>
                  </a:ext>
                </a:extLst>
              </a:tr>
              <a:tr h="182880">
                <a:tc>
                  <a:txBody>
                    <a:bodyPr/>
                    <a:lstStyle/>
                    <a:p>
                      <a:pPr>
                        <a:lnSpc>
                          <a:spcPct val="107000"/>
                        </a:lnSpc>
                        <a:spcAft>
                          <a:spcPts val="800"/>
                        </a:spcAft>
                      </a:pPr>
                      <a:r>
                        <a:rPr lang="en-US" sz="1100" dirty="0">
                          <a:effectLst/>
                        </a:rPr>
                        <a:t>OLN7</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121,02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6338694"/>
                  </a:ext>
                </a:extLst>
              </a:tr>
              <a:tr h="182880">
                <a:tc>
                  <a:txBody>
                    <a:bodyPr/>
                    <a:lstStyle/>
                    <a:p>
                      <a:pPr>
                        <a:lnSpc>
                          <a:spcPct val="107000"/>
                        </a:lnSpc>
                        <a:spcAft>
                          <a:spcPts val="800"/>
                        </a:spcAft>
                      </a:pPr>
                      <a:r>
                        <a:rPr lang="en-US" sz="1100" dirty="0">
                          <a:effectLst/>
                        </a:rPr>
                        <a:t>OLN8</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uk-UA"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6419837"/>
                  </a:ext>
                </a:extLst>
              </a:tr>
              <a:tr h="182880">
                <a:tc>
                  <a:txBody>
                    <a:bodyPr/>
                    <a:lstStyle/>
                    <a:p>
                      <a:pPr>
                        <a:lnSpc>
                          <a:spcPct val="107000"/>
                        </a:lnSpc>
                        <a:spcAft>
                          <a:spcPts val="800"/>
                        </a:spcAft>
                      </a:pPr>
                      <a:r>
                        <a:rPr lang="en-US" sz="1100" dirty="0">
                          <a:effectLst/>
                        </a:rPr>
                        <a:t>OLN8</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dirty="0">
                          <a:effectLst/>
                        </a:rPr>
                        <a:t> -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4741333"/>
                  </a:ext>
                </a:extLst>
              </a:tr>
            </a:tbl>
          </a:graphicData>
        </a:graphic>
      </p:graphicFrame>
      <p:sp>
        <p:nvSpPr>
          <p:cNvPr id="6" name="Rectangle 1">
            <a:extLst>
              <a:ext uri="{FF2B5EF4-FFF2-40B4-BE49-F238E27FC236}">
                <a16:creationId xmlns:a16="http://schemas.microsoft.com/office/drawing/2014/main" id="{CECD79C1-2071-86F3-EE28-CF38FDD2D6E9}"/>
              </a:ext>
            </a:extLst>
          </p:cNvPr>
          <p:cNvSpPr>
            <a:spLocks noChangeArrowheads="1"/>
          </p:cNvSpPr>
          <p:nvPr/>
        </p:nvSpPr>
        <p:spPr bwMode="auto">
          <a:xfrm>
            <a:off x="609600" y="1295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7" name="TextBox 6">
            <a:extLst>
              <a:ext uri="{FF2B5EF4-FFF2-40B4-BE49-F238E27FC236}">
                <a16:creationId xmlns:a16="http://schemas.microsoft.com/office/drawing/2014/main" id="{7A27FA86-D445-7182-8F72-CF973BD25FED}"/>
              </a:ext>
            </a:extLst>
          </p:cNvPr>
          <p:cNvSpPr txBox="1"/>
          <p:nvPr/>
        </p:nvSpPr>
        <p:spPr>
          <a:xfrm>
            <a:off x="381000" y="1035772"/>
            <a:ext cx="8153400" cy="461665"/>
          </a:xfrm>
          <a:prstGeom prst="rect">
            <a:avLst/>
          </a:prstGeom>
          <a:noFill/>
        </p:spPr>
        <p:txBody>
          <a:bodyPr wrap="square" rtlCol="0">
            <a:spAutoFit/>
          </a:bodyPr>
          <a:lstStyle/>
          <a:p>
            <a:r>
              <a:rPr lang="fr-FR" sz="2400" b="1" dirty="0"/>
              <a:t>Second-</a:t>
            </a:r>
            <a:r>
              <a:rPr lang="fr-FR" sz="2400" b="1" dirty="0" err="1"/>
              <a:t>order</a:t>
            </a:r>
            <a:r>
              <a:rPr lang="fr-FR" sz="2400" b="1" dirty="0"/>
              <a:t> Stern-</a:t>
            </a:r>
            <a:r>
              <a:rPr lang="fr-FR" sz="2400" b="1" dirty="0" err="1"/>
              <a:t>Volmer</a:t>
            </a:r>
            <a:r>
              <a:rPr lang="fr-FR" sz="2400" b="1" dirty="0"/>
              <a:t> constants (Ksv2)</a:t>
            </a:r>
          </a:p>
        </p:txBody>
      </p:sp>
    </p:spTree>
    <p:extLst>
      <p:ext uri="{BB962C8B-B14F-4D97-AF65-F5344CB8AC3E}">
        <p14:creationId xmlns:p14="http://schemas.microsoft.com/office/powerpoint/2010/main" val="367784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464F55FB-9F7D-6193-4526-187B6B85FD2F}"/>
              </a:ext>
            </a:extLst>
          </p:cNvPr>
          <p:cNvSpPr>
            <a:spLocks noGrp="1"/>
          </p:cNvSpPr>
          <p:nvPr>
            <p:ph type="sldNum" sz="quarter" idx="12"/>
          </p:nvPr>
        </p:nvSpPr>
        <p:spPr/>
        <p:txBody>
          <a:bodyPr/>
          <a:lstStyle/>
          <a:p>
            <a:fld id="{FCAEAE96-855E-42B1-8DE9-9C9E68DE18C5}" type="slidenum">
              <a:rPr lang="fr-FR" smtClean="0"/>
              <a:pPr/>
              <a:t>11</a:t>
            </a:fld>
            <a:endParaRPr lang="fr-FR"/>
          </a:p>
        </p:txBody>
      </p:sp>
      <p:sp>
        <p:nvSpPr>
          <p:cNvPr id="3" name="TextBox 2">
            <a:extLst>
              <a:ext uri="{FF2B5EF4-FFF2-40B4-BE49-F238E27FC236}">
                <a16:creationId xmlns:a16="http://schemas.microsoft.com/office/drawing/2014/main" id="{16929385-D550-6499-BEC8-2EC739127D24}"/>
              </a:ext>
            </a:extLst>
          </p:cNvPr>
          <p:cNvSpPr txBox="1"/>
          <p:nvPr/>
        </p:nvSpPr>
        <p:spPr>
          <a:xfrm>
            <a:off x="762000" y="1044048"/>
            <a:ext cx="8153400" cy="461665"/>
          </a:xfrm>
          <a:prstGeom prst="rect">
            <a:avLst/>
          </a:prstGeom>
          <a:noFill/>
        </p:spPr>
        <p:txBody>
          <a:bodyPr wrap="square" rtlCol="0">
            <a:spAutoFit/>
          </a:bodyPr>
          <a:lstStyle/>
          <a:p>
            <a:r>
              <a:rPr lang="pl-PL" sz="2400" b="1" dirty="0"/>
              <a:t>Dissociation constants (Kd) of somatotropin</a:t>
            </a:r>
            <a:endParaRPr lang="fr-FR" sz="2400" b="1" dirty="0"/>
          </a:p>
        </p:txBody>
      </p:sp>
      <p:graphicFrame>
        <p:nvGraphicFramePr>
          <p:cNvPr id="4" name="Об'єкт 3">
            <a:extLst>
              <a:ext uri="{FF2B5EF4-FFF2-40B4-BE49-F238E27FC236}">
                <a16:creationId xmlns:a16="http://schemas.microsoft.com/office/drawing/2014/main" id="{273F9A55-6E9E-29DA-588C-05A5C2B8C03F}"/>
              </a:ext>
            </a:extLst>
          </p:cNvPr>
          <p:cNvGraphicFramePr>
            <a:graphicFrameLocks noChangeAspect="1"/>
          </p:cNvGraphicFramePr>
          <p:nvPr>
            <p:extLst>
              <p:ext uri="{D42A27DB-BD31-4B8C-83A1-F6EECF244321}">
                <p14:modId xmlns:p14="http://schemas.microsoft.com/office/powerpoint/2010/main" val="2044273583"/>
              </p:ext>
            </p:extLst>
          </p:nvPr>
        </p:nvGraphicFramePr>
        <p:xfrm>
          <a:off x="2438400" y="1505713"/>
          <a:ext cx="4022725" cy="3108325"/>
        </p:xfrm>
        <a:graphic>
          <a:graphicData uri="http://schemas.openxmlformats.org/presentationml/2006/ole">
            <mc:AlternateContent xmlns:mc="http://schemas.openxmlformats.org/markup-compatibility/2006">
              <mc:Choice xmlns:v="urn:schemas-microsoft-com:vml" Requires="v">
                <p:oleObj name="Graph" r:id="rId2" imgW="4023360" imgH="3108960" progId="Origin50.Graph">
                  <p:embed/>
                </p:oleObj>
              </mc:Choice>
              <mc:Fallback>
                <p:oleObj name="Graph" r:id="rId2" imgW="4023360" imgH="3108960" progId="Origin50.Graph">
                  <p:embed/>
                  <p:pic>
                    <p:nvPicPr>
                      <p:cNvPr id="0" name=""/>
                      <p:cNvPicPr/>
                      <p:nvPr/>
                    </p:nvPicPr>
                    <p:blipFill>
                      <a:blip r:embed="rId3"/>
                      <a:stretch>
                        <a:fillRect/>
                      </a:stretch>
                    </p:blipFill>
                    <p:spPr>
                      <a:xfrm>
                        <a:off x="2438400" y="1505713"/>
                        <a:ext cx="4022725" cy="31083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90BF5D9-194B-A003-2DFF-5FF06533CF4E}"/>
              </a:ext>
            </a:extLst>
          </p:cNvPr>
          <p:cNvSpPr txBox="1"/>
          <p:nvPr/>
        </p:nvSpPr>
        <p:spPr>
          <a:xfrm>
            <a:off x="94488" y="4540468"/>
            <a:ext cx="9144000" cy="1815882"/>
          </a:xfrm>
          <a:prstGeom prst="rect">
            <a:avLst/>
          </a:prstGeom>
          <a:noFill/>
        </p:spPr>
        <p:txBody>
          <a:bodyPr wrap="square">
            <a:spAutoFit/>
          </a:bodyPr>
          <a:lstStyle/>
          <a:p>
            <a:r>
              <a:rPr lang="en-US" sz="1400" dirty="0"/>
              <a:t>The Hill equation relates the fraction of occupied ligand binding sites to the ligand concentration - so it essentially describes how tightly a ligand binds to its cognate site. It uses two parameters: the dissociation constant (</a:t>
            </a:r>
            <a:r>
              <a:rPr lang="en-US" sz="1400" dirty="0" err="1"/>
              <a:t>Kd</a:t>
            </a:r>
            <a:r>
              <a:rPr lang="en-US" sz="1400" dirty="0"/>
              <a:t>), which is formally defined as the ligand concentration at which half of the binding sites are occupied, and the Hill coefficient (n), which is a measure of cooperativity. </a:t>
            </a:r>
            <a:r>
              <a:rPr lang="en-US" sz="1400" dirty="0" err="1"/>
              <a:t>Kd</a:t>
            </a:r>
            <a:r>
              <a:rPr lang="en-US" sz="1400" dirty="0"/>
              <a:t> is a fairly simple concept to understand intuitively - it is always in units of concentration, and lower values mean stronger binding. The easiest way to </a:t>
            </a:r>
            <a:r>
              <a:rPr lang="en-US" sz="1400" dirty="0" err="1"/>
              <a:t>visualise</a:t>
            </a:r>
            <a:r>
              <a:rPr lang="en-US" sz="1400" dirty="0"/>
              <a:t> the effect of these parameters is to plot the fraction against the logarithm (ligand concentration). This will be a sigma with an inflection point where the ligand concentration is equal to </a:t>
            </a:r>
            <a:r>
              <a:rPr lang="en-US" sz="1400" dirty="0" err="1"/>
              <a:t>Kd</a:t>
            </a:r>
            <a:r>
              <a:rPr lang="en-US" sz="1400" dirty="0"/>
              <a:t>. A change in </a:t>
            </a:r>
            <a:r>
              <a:rPr lang="en-US" sz="1400" dirty="0" err="1"/>
              <a:t>Kd</a:t>
            </a:r>
            <a:r>
              <a:rPr lang="en-US" sz="1400" dirty="0"/>
              <a:t> will shift the entire curve to the left (for lower values of </a:t>
            </a:r>
            <a:r>
              <a:rPr lang="en-US" sz="1400" dirty="0" err="1"/>
              <a:t>Kd</a:t>
            </a:r>
            <a:r>
              <a:rPr lang="en-US" sz="1400" dirty="0"/>
              <a:t>, </a:t>
            </a:r>
            <a:r>
              <a:rPr lang="en-US" sz="1400" dirty="0" err="1"/>
              <a:t>highter</a:t>
            </a:r>
            <a:r>
              <a:rPr lang="en-US" sz="1400" dirty="0"/>
              <a:t> binding) or to the right (for higher values, looser binding).</a:t>
            </a:r>
            <a:endParaRPr lang="uk-UA" sz="1400" dirty="0"/>
          </a:p>
        </p:txBody>
      </p:sp>
    </p:spTree>
    <p:extLst>
      <p:ext uri="{BB962C8B-B14F-4D97-AF65-F5344CB8AC3E}">
        <p14:creationId xmlns:p14="http://schemas.microsoft.com/office/powerpoint/2010/main" val="363250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79FEB0A0-4830-1F29-58E7-FF4EBEDA24A6}"/>
              </a:ext>
            </a:extLst>
          </p:cNvPr>
          <p:cNvSpPr>
            <a:spLocks noGrp="1"/>
          </p:cNvSpPr>
          <p:nvPr>
            <p:ph type="sldNum" sz="quarter" idx="12"/>
          </p:nvPr>
        </p:nvSpPr>
        <p:spPr/>
        <p:txBody>
          <a:bodyPr/>
          <a:lstStyle/>
          <a:p>
            <a:fld id="{FCAEAE96-855E-42B1-8DE9-9C9E68DE18C5}" type="slidenum">
              <a:rPr lang="fr-FR" smtClean="0"/>
              <a:pPr/>
              <a:t>12</a:t>
            </a:fld>
            <a:endParaRPr lang="fr-FR"/>
          </a:p>
        </p:txBody>
      </p:sp>
      <p:sp>
        <p:nvSpPr>
          <p:cNvPr id="5" name="TextBox 4">
            <a:extLst>
              <a:ext uri="{FF2B5EF4-FFF2-40B4-BE49-F238E27FC236}">
                <a16:creationId xmlns:a16="http://schemas.microsoft.com/office/drawing/2014/main" id="{A8A28581-EBE4-D7AA-25B8-893FFE24C8F6}"/>
              </a:ext>
            </a:extLst>
          </p:cNvPr>
          <p:cNvSpPr txBox="1"/>
          <p:nvPr/>
        </p:nvSpPr>
        <p:spPr>
          <a:xfrm>
            <a:off x="762000" y="1232143"/>
            <a:ext cx="8153400" cy="461665"/>
          </a:xfrm>
          <a:prstGeom prst="rect">
            <a:avLst/>
          </a:prstGeom>
          <a:noFill/>
        </p:spPr>
        <p:txBody>
          <a:bodyPr wrap="square" rtlCol="0">
            <a:spAutoFit/>
          </a:bodyPr>
          <a:lstStyle/>
          <a:p>
            <a:r>
              <a:rPr lang="en-US" sz="2400" b="1" dirty="0"/>
              <a:t>Dissociation constants (</a:t>
            </a:r>
            <a:r>
              <a:rPr lang="en-US" sz="2400" b="1" dirty="0" err="1"/>
              <a:t>Kd</a:t>
            </a:r>
            <a:r>
              <a:rPr lang="en-US" sz="2400" b="1" dirty="0"/>
              <a:t>) of insulin and its receptor.</a:t>
            </a:r>
            <a:endParaRPr lang="fr-FR" sz="2400" b="1" dirty="0"/>
          </a:p>
        </p:txBody>
      </p:sp>
      <p:pic>
        <p:nvPicPr>
          <p:cNvPr id="4" name="Рисунок 3">
            <a:extLst>
              <a:ext uri="{FF2B5EF4-FFF2-40B4-BE49-F238E27FC236}">
                <a16:creationId xmlns:a16="http://schemas.microsoft.com/office/drawing/2014/main" id="{29A34A17-1595-AE0E-9A68-84436FBDDCC6}"/>
              </a:ext>
            </a:extLst>
          </p:cNvPr>
          <p:cNvPicPr>
            <a:picLocks noChangeAspect="1"/>
          </p:cNvPicPr>
          <p:nvPr/>
        </p:nvPicPr>
        <p:blipFill rotWithShape="1">
          <a:blip r:embed="rId2"/>
          <a:srcRect t="10089"/>
          <a:stretch/>
        </p:blipFill>
        <p:spPr>
          <a:xfrm>
            <a:off x="609600" y="2314987"/>
            <a:ext cx="3943350" cy="2586336"/>
          </a:xfrm>
          <a:prstGeom prst="rect">
            <a:avLst/>
          </a:prstGeom>
        </p:spPr>
      </p:pic>
      <p:graphicFrame>
        <p:nvGraphicFramePr>
          <p:cNvPr id="6" name="Об'єкт 5">
            <a:extLst>
              <a:ext uri="{FF2B5EF4-FFF2-40B4-BE49-F238E27FC236}">
                <a16:creationId xmlns:a16="http://schemas.microsoft.com/office/drawing/2014/main" id="{BE95E82D-02B6-6C72-8DCA-0B3888F6755B}"/>
              </a:ext>
            </a:extLst>
          </p:cNvPr>
          <p:cNvGraphicFramePr>
            <a:graphicFrameLocks noChangeAspect="1"/>
          </p:cNvGraphicFramePr>
          <p:nvPr>
            <p:extLst>
              <p:ext uri="{D42A27DB-BD31-4B8C-83A1-F6EECF244321}">
                <p14:modId xmlns:p14="http://schemas.microsoft.com/office/powerpoint/2010/main" val="3153279153"/>
              </p:ext>
            </p:extLst>
          </p:nvPr>
        </p:nvGraphicFramePr>
        <p:xfrm>
          <a:off x="4315223" y="2054756"/>
          <a:ext cx="3722767" cy="2876550"/>
        </p:xfrm>
        <a:graphic>
          <a:graphicData uri="http://schemas.openxmlformats.org/presentationml/2006/ole">
            <mc:AlternateContent xmlns:mc="http://schemas.openxmlformats.org/markup-compatibility/2006">
              <mc:Choice xmlns:v="urn:schemas-microsoft-com:vml" Requires="v">
                <p:oleObj name="Graph" r:id="rId3" imgW="4023360" imgH="3108960" progId="Origin50.Graph">
                  <p:embed/>
                </p:oleObj>
              </mc:Choice>
              <mc:Fallback>
                <p:oleObj name="Graph" r:id="rId3" imgW="4023360" imgH="3108960" progId="Origin50.Graph">
                  <p:embed/>
                  <p:pic>
                    <p:nvPicPr>
                      <p:cNvPr id="0" name=""/>
                      <p:cNvPicPr/>
                      <p:nvPr/>
                    </p:nvPicPr>
                    <p:blipFill>
                      <a:blip r:embed="rId4"/>
                      <a:stretch>
                        <a:fillRect/>
                      </a:stretch>
                    </p:blipFill>
                    <p:spPr>
                      <a:xfrm>
                        <a:off x="4315223" y="2054756"/>
                        <a:ext cx="3722767" cy="28765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F1D9AAA-6759-B5FA-72DD-8AF018DE460F}"/>
              </a:ext>
            </a:extLst>
          </p:cNvPr>
          <p:cNvSpPr txBox="1"/>
          <p:nvPr/>
        </p:nvSpPr>
        <p:spPr>
          <a:xfrm>
            <a:off x="228600" y="5042118"/>
            <a:ext cx="8839200" cy="1092607"/>
          </a:xfrm>
          <a:prstGeom prst="rect">
            <a:avLst/>
          </a:prstGeom>
          <a:noFill/>
        </p:spPr>
        <p:txBody>
          <a:bodyPr wrap="square" rtlCol="0">
            <a:spAutoFit/>
          </a:bodyPr>
          <a:lstStyle/>
          <a:p>
            <a:r>
              <a:rPr lang="en-US" sz="1300" dirty="0"/>
              <a:t>In these graphs you can see the display of dissociation constants, with black binding A + B = AB and red binding A + 2B = AB2. That is, the protein binds to multiple oligonucleotide molecules. In the remaining cases, when it is possible to bind the second oligonucleotide molecule, it is more efficient than with the first molecule.</a:t>
            </a:r>
            <a:r>
              <a:rPr lang="uk-UA" sz="1300" dirty="0"/>
              <a:t> </a:t>
            </a:r>
            <a:r>
              <a:rPr lang="en-US" sz="1300" dirty="0"/>
              <a:t>This means that different effects can be observed under different conditions of protein-oligonucleotide interaction, and this can be important for understanding the molecular mechanisms that occur in the system.</a:t>
            </a:r>
            <a:endParaRPr lang="uk-UA" sz="1300" dirty="0"/>
          </a:p>
        </p:txBody>
      </p:sp>
    </p:spTree>
    <p:extLst>
      <p:ext uri="{BB962C8B-B14F-4D97-AF65-F5344CB8AC3E}">
        <p14:creationId xmlns:p14="http://schemas.microsoft.com/office/powerpoint/2010/main" val="313024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8E3672F9-500F-9008-F7C9-3AA33F4DA6DA}"/>
              </a:ext>
            </a:extLst>
          </p:cNvPr>
          <p:cNvSpPr>
            <a:spLocks noGrp="1"/>
          </p:cNvSpPr>
          <p:nvPr>
            <p:ph type="sldNum" sz="quarter" idx="12"/>
          </p:nvPr>
        </p:nvSpPr>
        <p:spPr/>
        <p:txBody>
          <a:bodyPr/>
          <a:lstStyle/>
          <a:p>
            <a:fld id="{FCAEAE96-855E-42B1-8DE9-9C9E68DE18C5}" type="slidenum">
              <a:rPr lang="fr-FR" smtClean="0"/>
              <a:pPr/>
              <a:t>13</a:t>
            </a:fld>
            <a:endParaRPr lang="fr-FR"/>
          </a:p>
        </p:txBody>
      </p:sp>
      <p:sp>
        <p:nvSpPr>
          <p:cNvPr id="3" name="TextBox 2">
            <a:extLst>
              <a:ext uri="{FF2B5EF4-FFF2-40B4-BE49-F238E27FC236}">
                <a16:creationId xmlns:a16="http://schemas.microsoft.com/office/drawing/2014/main" id="{E43113A8-FA22-55BD-4A39-353A5D4DA332}"/>
              </a:ext>
            </a:extLst>
          </p:cNvPr>
          <p:cNvSpPr txBox="1"/>
          <p:nvPr/>
        </p:nvSpPr>
        <p:spPr>
          <a:xfrm>
            <a:off x="685800" y="1013251"/>
            <a:ext cx="8153400" cy="830997"/>
          </a:xfrm>
          <a:prstGeom prst="rect">
            <a:avLst/>
          </a:prstGeom>
          <a:noFill/>
        </p:spPr>
        <p:txBody>
          <a:bodyPr wrap="square" rtlCol="0">
            <a:spAutoFit/>
          </a:bodyPr>
          <a:lstStyle/>
          <a:p>
            <a:r>
              <a:rPr lang="en-US" sz="2400" b="1" dirty="0"/>
              <a:t>Dissociation constants (</a:t>
            </a:r>
            <a:r>
              <a:rPr lang="en-US" sz="2400" b="1" dirty="0" err="1"/>
              <a:t>Kd</a:t>
            </a:r>
            <a:r>
              <a:rPr lang="en-US" sz="2400" b="1" dirty="0"/>
              <a:t>) in the interaction of OLN with interferon and its receptor.</a:t>
            </a:r>
            <a:endParaRPr lang="fr-FR" sz="2400" b="1" dirty="0"/>
          </a:p>
        </p:txBody>
      </p:sp>
      <p:pic>
        <p:nvPicPr>
          <p:cNvPr id="5" name="Рисунок 4">
            <a:extLst>
              <a:ext uri="{FF2B5EF4-FFF2-40B4-BE49-F238E27FC236}">
                <a16:creationId xmlns:a16="http://schemas.microsoft.com/office/drawing/2014/main" id="{EC6E61D8-E155-8948-1FD8-9E66F0C3D815}"/>
              </a:ext>
            </a:extLst>
          </p:cNvPr>
          <p:cNvPicPr>
            <a:picLocks noChangeAspect="1"/>
          </p:cNvPicPr>
          <p:nvPr/>
        </p:nvPicPr>
        <p:blipFill rotWithShape="1">
          <a:blip r:embed="rId2"/>
          <a:srcRect t="10059"/>
          <a:stretch/>
        </p:blipFill>
        <p:spPr>
          <a:xfrm>
            <a:off x="663421" y="2133600"/>
            <a:ext cx="3943350" cy="2587198"/>
          </a:xfrm>
          <a:prstGeom prst="rect">
            <a:avLst/>
          </a:prstGeom>
        </p:spPr>
      </p:pic>
      <p:pic>
        <p:nvPicPr>
          <p:cNvPr id="8" name="Рисунок 7">
            <a:extLst>
              <a:ext uri="{FF2B5EF4-FFF2-40B4-BE49-F238E27FC236}">
                <a16:creationId xmlns:a16="http://schemas.microsoft.com/office/drawing/2014/main" id="{7FB9F832-6DCA-A4FD-FDF4-6986FCD00619}"/>
              </a:ext>
            </a:extLst>
          </p:cNvPr>
          <p:cNvPicPr>
            <a:picLocks noChangeAspect="1"/>
          </p:cNvPicPr>
          <p:nvPr/>
        </p:nvPicPr>
        <p:blipFill rotWithShape="1">
          <a:blip r:embed="rId3"/>
          <a:srcRect t="10596"/>
          <a:stretch/>
        </p:blipFill>
        <p:spPr>
          <a:xfrm>
            <a:off x="4343400" y="2133600"/>
            <a:ext cx="3943350" cy="2571750"/>
          </a:xfrm>
          <a:prstGeom prst="rect">
            <a:avLst/>
          </a:prstGeom>
        </p:spPr>
      </p:pic>
      <p:sp>
        <p:nvSpPr>
          <p:cNvPr id="6" name="TextBox 5">
            <a:extLst>
              <a:ext uri="{FF2B5EF4-FFF2-40B4-BE49-F238E27FC236}">
                <a16:creationId xmlns:a16="http://schemas.microsoft.com/office/drawing/2014/main" id="{FEB93AC3-1052-3F97-3974-A4DDCA38B9AF}"/>
              </a:ext>
            </a:extLst>
          </p:cNvPr>
          <p:cNvSpPr txBox="1"/>
          <p:nvPr/>
        </p:nvSpPr>
        <p:spPr>
          <a:xfrm>
            <a:off x="1143000" y="4921419"/>
            <a:ext cx="7239000" cy="923330"/>
          </a:xfrm>
          <a:prstGeom prst="rect">
            <a:avLst/>
          </a:prstGeom>
          <a:noFill/>
        </p:spPr>
        <p:txBody>
          <a:bodyPr wrap="square">
            <a:spAutoFit/>
          </a:bodyPr>
          <a:lstStyle/>
          <a:p>
            <a:r>
              <a:rPr lang="en-US" sz="1800" dirty="0"/>
              <a:t>In the case of interferon, when 3 and 4 oligonucleotide molecules are added, a negative cooperative effect is observed (i.e., binding to the second oligonucleotide molecule is more difficult due to interaction).</a:t>
            </a:r>
            <a:endParaRPr lang="uk-UA" dirty="0"/>
          </a:p>
        </p:txBody>
      </p:sp>
    </p:spTree>
    <p:extLst>
      <p:ext uri="{BB962C8B-B14F-4D97-AF65-F5344CB8AC3E}">
        <p14:creationId xmlns:p14="http://schemas.microsoft.com/office/powerpoint/2010/main" val="252431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E0839FA8-49B9-4875-507A-DD2BEBCDD2A1}"/>
              </a:ext>
            </a:extLst>
          </p:cNvPr>
          <p:cNvSpPr>
            <a:spLocks noGrp="1"/>
          </p:cNvSpPr>
          <p:nvPr>
            <p:ph type="sldNum" sz="quarter" idx="12"/>
          </p:nvPr>
        </p:nvSpPr>
        <p:spPr/>
        <p:txBody>
          <a:bodyPr/>
          <a:lstStyle/>
          <a:p>
            <a:fld id="{FCAEAE96-855E-42B1-8DE9-9C9E68DE18C5}" type="slidenum">
              <a:rPr lang="fr-FR" smtClean="0"/>
              <a:pPr/>
              <a:t>14</a:t>
            </a:fld>
            <a:endParaRPr lang="fr-FR"/>
          </a:p>
        </p:txBody>
      </p:sp>
      <p:sp>
        <p:nvSpPr>
          <p:cNvPr id="6" name="TextBox 5">
            <a:extLst>
              <a:ext uri="{FF2B5EF4-FFF2-40B4-BE49-F238E27FC236}">
                <a16:creationId xmlns:a16="http://schemas.microsoft.com/office/drawing/2014/main" id="{F20A3523-AFC0-08FA-DE8A-9B0407452D84}"/>
              </a:ext>
            </a:extLst>
          </p:cNvPr>
          <p:cNvSpPr txBox="1"/>
          <p:nvPr/>
        </p:nvSpPr>
        <p:spPr>
          <a:xfrm>
            <a:off x="5696505" y="924479"/>
            <a:ext cx="3371295" cy="369332"/>
          </a:xfrm>
          <a:prstGeom prst="rect">
            <a:avLst/>
          </a:prstGeom>
          <a:noFill/>
        </p:spPr>
        <p:txBody>
          <a:bodyPr wrap="square">
            <a:spAutoFit/>
          </a:bodyPr>
          <a:lstStyle/>
          <a:p>
            <a:pPr algn="ctr"/>
            <a:r>
              <a:rPr lang="pl-PL" b="1" dirty="0"/>
              <a:t>Dissociation constants (Kd)</a:t>
            </a:r>
            <a:endParaRPr lang="uk-UA" b="1" dirty="0"/>
          </a:p>
        </p:txBody>
      </p:sp>
      <p:pic>
        <p:nvPicPr>
          <p:cNvPr id="632" name="Рисунок 631">
            <a:extLst>
              <a:ext uri="{FF2B5EF4-FFF2-40B4-BE49-F238E27FC236}">
                <a16:creationId xmlns:a16="http://schemas.microsoft.com/office/drawing/2014/main" id="{1AB2FD59-48D1-DEF5-97B3-E15F5EEAAAF6}"/>
              </a:ext>
            </a:extLst>
          </p:cNvPr>
          <p:cNvPicPr>
            <a:picLocks noChangeAspect="1"/>
          </p:cNvPicPr>
          <p:nvPr/>
        </p:nvPicPr>
        <p:blipFill>
          <a:blip r:embed="rId2"/>
          <a:stretch>
            <a:fillRect/>
          </a:stretch>
        </p:blipFill>
        <p:spPr>
          <a:xfrm>
            <a:off x="833283" y="1371600"/>
            <a:ext cx="7477433" cy="3514939"/>
          </a:xfrm>
          <a:prstGeom prst="rect">
            <a:avLst/>
          </a:prstGeom>
        </p:spPr>
      </p:pic>
      <p:sp>
        <p:nvSpPr>
          <p:cNvPr id="634" name="TextBox 633">
            <a:extLst>
              <a:ext uri="{FF2B5EF4-FFF2-40B4-BE49-F238E27FC236}">
                <a16:creationId xmlns:a16="http://schemas.microsoft.com/office/drawing/2014/main" id="{CA07A1F8-6BAD-007B-544B-FC32E3CC888C}"/>
              </a:ext>
            </a:extLst>
          </p:cNvPr>
          <p:cNvSpPr txBox="1"/>
          <p:nvPr/>
        </p:nvSpPr>
        <p:spPr>
          <a:xfrm>
            <a:off x="762000" y="5100762"/>
            <a:ext cx="8001000" cy="1200329"/>
          </a:xfrm>
          <a:prstGeom prst="rect">
            <a:avLst/>
          </a:prstGeom>
          <a:noFill/>
        </p:spPr>
        <p:txBody>
          <a:bodyPr wrap="square">
            <a:spAutoFit/>
          </a:bodyPr>
          <a:lstStyle/>
          <a:p>
            <a:r>
              <a:rPr lang="uk-UA" dirty="0" err="1"/>
              <a:t>Oligonucleotides</a:t>
            </a:r>
            <a:r>
              <a:rPr lang="uk-UA" dirty="0"/>
              <a:t> </a:t>
            </a:r>
            <a:r>
              <a:rPr lang="uk-UA" dirty="0" err="1"/>
              <a:t>of</a:t>
            </a:r>
            <a:r>
              <a:rPr lang="uk-UA" dirty="0"/>
              <a:t> </a:t>
            </a:r>
            <a:r>
              <a:rPr lang="uk-UA" dirty="0" err="1"/>
              <a:t>higher</a:t>
            </a:r>
            <a:r>
              <a:rPr lang="uk-UA" dirty="0"/>
              <a:t> </a:t>
            </a:r>
            <a:r>
              <a:rPr lang="uk-UA" dirty="0" err="1"/>
              <a:t>polymericity</a:t>
            </a:r>
            <a:r>
              <a:rPr lang="uk-UA" dirty="0"/>
              <a:t> </a:t>
            </a:r>
            <a:r>
              <a:rPr lang="uk-UA" dirty="0" err="1"/>
              <a:t>in</a:t>
            </a:r>
            <a:r>
              <a:rPr lang="uk-UA" dirty="0"/>
              <a:t> </a:t>
            </a:r>
            <a:r>
              <a:rPr lang="uk-UA" dirty="0" err="1"/>
              <a:t>salt</a:t>
            </a:r>
            <a:r>
              <a:rPr lang="uk-UA" dirty="0"/>
              <a:t> </a:t>
            </a:r>
            <a:r>
              <a:rPr lang="uk-UA" dirty="0" err="1"/>
              <a:t>form</a:t>
            </a:r>
            <a:r>
              <a:rPr lang="uk-UA" dirty="0"/>
              <a:t> </a:t>
            </a:r>
            <a:r>
              <a:rPr lang="uk-UA" dirty="0" err="1"/>
              <a:t>have</a:t>
            </a:r>
            <a:r>
              <a:rPr lang="uk-UA" dirty="0"/>
              <a:t> </a:t>
            </a:r>
            <a:r>
              <a:rPr lang="uk-UA" dirty="0" err="1"/>
              <a:t>higher</a:t>
            </a:r>
            <a:r>
              <a:rPr lang="uk-UA" dirty="0"/>
              <a:t> </a:t>
            </a:r>
            <a:r>
              <a:rPr lang="uk-UA" dirty="0" err="1"/>
              <a:t>binding</a:t>
            </a:r>
            <a:r>
              <a:rPr lang="uk-UA" dirty="0"/>
              <a:t> </a:t>
            </a:r>
            <a:r>
              <a:rPr lang="uk-UA" dirty="0" err="1"/>
              <a:t>constants</a:t>
            </a:r>
            <a:r>
              <a:rPr lang="uk-UA" dirty="0"/>
              <a:t> </a:t>
            </a:r>
            <a:r>
              <a:rPr lang="uk-UA" dirty="0" err="1"/>
              <a:t>than</a:t>
            </a:r>
            <a:r>
              <a:rPr lang="uk-UA" dirty="0"/>
              <a:t> </a:t>
            </a:r>
            <a:r>
              <a:rPr lang="uk-UA" dirty="0" err="1"/>
              <a:t>monomers</a:t>
            </a:r>
            <a:r>
              <a:rPr lang="uk-UA" dirty="0"/>
              <a:t> </a:t>
            </a:r>
            <a:r>
              <a:rPr lang="uk-UA" dirty="0" err="1"/>
              <a:t>and</a:t>
            </a:r>
            <a:r>
              <a:rPr lang="uk-UA" dirty="0"/>
              <a:t> </a:t>
            </a:r>
            <a:r>
              <a:rPr lang="uk-UA" dirty="0" err="1"/>
              <a:t>can</a:t>
            </a:r>
            <a:r>
              <a:rPr lang="uk-UA" dirty="0"/>
              <a:t> </a:t>
            </a:r>
            <a:r>
              <a:rPr lang="uk-UA" dirty="0" err="1"/>
              <a:t>have</a:t>
            </a:r>
            <a:r>
              <a:rPr lang="uk-UA" dirty="0"/>
              <a:t> </a:t>
            </a:r>
            <a:r>
              <a:rPr lang="uk-UA" dirty="0" err="1"/>
              <a:t>three</a:t>
            </a:r>
            <a:r>
              <a:rPr lang="uk-UA" dirty="0"/>
              <a:t> </a:t>
            </a:r>
            <a:r>
              <a:rPr lang="uk-UA" dirty="0" err="1"/>
              <a:t>binding</a:t>
            </a:r>
            <a:r>
              <a:rPr lang="uk-UA" dirty="0"/>
              <a:t> </a:t>
            </a:r>
            <a:r>
              <a:rPr lang="uk-UA" dirty="0" err="1"/>
              <a:t>mechanisms</a:t>
            </a:r>
            <a:r>
              <a:rPr lang="uk-UA" dirty="0"/>
              <a:t>: </a:t>
            </a:r>
            <a:r>
              <a:rPr lang="uk-UA" dirty="0" err="1"/>
              <a:t>static</a:t>
            </a:r>
            <a:r>
              <a:rPr lang="uk-UA" dirty="0"/>
              <a:t>, </a:t>
            </a:r>
            <a:r>
              <a:rPr lang="uk-UA" dirty="0" err="1"/>
              <a:t>positively</a:t>
            </a:r>
            <a:r>
              <a:rPr lang="uk-UA" dirty="0"/>
              <a:t> </a:t>
            </a:r>
            <a:r>
              <a:rPr lang="uk-UA" dirty="0" err="1"/>
              <a:t>and</a:t>
            </a:r>
            <a:r>
              <a:rPr lang="uk-UA" dirty="0"/>
              <a:t> </a:t>
            </a:r>
            <a:r>
              <a:rPr lang="uk-UA" dirty="0" err="1"/>
              <a:t>negatively</a:t>
            </a:r>
            <a:r>
              <a:rPr lang="uk-UA" dirty="0"/>
              <a:t> </a:t>
            </a:r>
            <a:r>
              <a:rPr lang="uk-UA" dirty="0" err="1"/>
              <a:t>cooperative</a:t>
            </a:r>
            <a:r>
              <a:rPr lang="uk-UA" dirty="0"/>
              <a:t>. </a:t>
            </a:r>
            <a:r>
              <a:rPr lang="uk-UA" dirty="0" err="1"/>
              <a:t>Oligonucleotides</a:t>
            </a:r>
            <a:r>
              <a:rPr lang="uk-UA" dirty="0"/>
              <a:t> </a:t>
            </a:r>
            <a:r>
              <a:rPr lang="uk-UA" dirty="0" err="1"/>
              <a:t>bind</a:t>
            </a:r>
            <a:r>
              <a:rPr lang="uk-UA" dirty="0"/>
              <a:t> </a:t>
            </a:r>
            <a:r>
              <a:rPr lang="uk-UA" dirty="0" err="1"/>
              <a:t>differently</a:t>
            </a:r>
            <a:r>
              <a:rPr lang="uk-UA" dirty="0"/>
              <a:t> </a:t>
            </a:r>
            <a:r>
              <a:rPr lang="uk-UA" dirty="0" err="1"/>
              <a:t>to</a:t>
            </a:r>
            <a:r>
              <a:rPr lang="uk-UA" dirty="0"/>
              <a:t> </a:t>
            </a:r>
            <a:r>
              <a:rPr lang="uk-UA" dirty="0" err="1"/>
              <a:t>different</a:t>
            </a:r>
            <a:r>
              <a:rPr lang="uk-UA" dirty="0"/>
              <a:t> </a:t>
            </a:r>
            <a:r>
              <a:rPr lang="uk-UA" dirty="0" err="1"/>
              <a:t>proteins</a:t>
            </a:r>
            <a:r>
              <a:rPr lang="uk-UA" dirty="0"/>
              <a:t>, </a:t>
            </a:r>
            <a:r>
              <a:rPr lang="uk-UA" dirty="0" err="1"/>
              <a:t>and</a:t>
            </a:r>
            <a:r>
              <a:rPr lang="uk-UA" dirty="0"/>
              <a:t> </a:t>
            </a:r>
            <a:r>
              <a:rPr lang="uk-UA" dirty="0" err="1"/>
              <a:t>different</a:t>
            </a:r>
            <a:r>
              <a:rPr lang="uk-UA" dirty="0"/>
              <a:t> </a:t>
            </a:r>
            <a:r>
              <a:rPr lang="uk-UA" dirty="0" err="1"/>
              <a:t>oligonucleotides</a:t>
            </a:r>
            <a:r>
              <a:rPr lang="uk-UA" dirty="0"/>
              <a:t> </a:t>
            </a:r>
            <a:r>
              <a:rPr lang="uk-UA" dirty="0" err="1"/>
              <a:t>can</a:t>
            </a:r>
            <a:r>
              <a:rPr lang="uk-UA" dirty="0"/>
              <a:t> </a:t>
            </a:r>
            <a:r>
              <a:rPr lang="uk-UA" dirty="0" err="1"/>
              <a:t>have</a:t>
            </a:r>
            <a:r>
              <a:rPr lang="uk-UA" dirty="0"/>
              <a:t> </a:t>
            </a:r>
            <a:r>
              <a:rPr lang="uk-UA" dirty="0" err="1"/>
              <a:t>different</a:t>
            </a:r>
            <a:r>
              <a:rPr lang="uk-UA" dirty="0"/>
              <a:t> </a:t>
            </a:r>
            <a:r>
              <a:rPr lang="uk-UA" dirty="0" err="1"/>
              <a:t>binding</a:t>
            </a:r>
            <a:r>
              <a:rPr lang="uk-UA" dirty="0"/>
              <a:t> </a:t>
            </a:r>
            <a:r>
              <a:rPr lang="uk-UA" dirty="0" err="1"/>
              <a:t>modes</a:t>
            </a:r>
            <a:r>
              <a:rPr lang="uk-UA" dirty="0"/>
              <a:t> </a:t>
            </a:r>
            <a:r>
              <a:rPr lang="uk-UA" dirty="0" err="1"/>
              <a:t>to</a:t>
            </a:r>
            <a:r>
              <a:rPr lang="uk-UA" dirty="0"/>
              <a:t> </a:t>
            </a:r>
            <a:r>
              <a:rPr lang="uk-UA" dirty="0" err="1"/>
              <a:t>the</a:t>
            </a:r>
            <a:r>
              <a:rPr lang="uk-UA" dirty="0"/>
              <a:t> </a:t>
            </a:r>
            <a:r>
              <a:rPr lang="uk-UA" dirty="0" err="1"/>
              <a:t>same</a:t>
            </a:r>
            <a:r>
              <a:rPr lang="uk-UA" dirty="0"/>
              <a:t> </a:t>
            </a:r>
            <a:r>
              <a:rPr lang="uk-UA" dirty="0" err="1"/>
              <a:t>protein</a:t>
            </a:r>
            <a:r>
              <a:rPr lang="uk-UA" dirty="0"/>
              <a:t>.</a:t>
            </a:r>
          </a:p>
        </p:txBody>
      </p:sp>
    </p:spTree>
    <p:extLst>
      <p:ext uri="{BB962C8B-B14F-4D97-AF65-F5344CB8AC3E}">
        <p14:creationId xmlns:p14="http://schemas.microsoft.com/office/powerpoint/2010/main" val="407160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3" name="TextBox 2">
            <a:extLst>
              <a:ext uri="{FF2B5EF4-FFF2-40B4-BE49-F238E27FC236}">
                <a16:creationId xmlns:a16="http://schemas.microsoft.com/office/drawing/2014/main" id="{5E3BF7C3-B9DB-3594-23C3-36F24B8570B9}"/>
              </a:ext>
            </a:extLst>
          </p:cNvPr>
          <p:cNvSpPr txBox="1"/>
          <p:nvPr/>
        </p:nvSpPr>
        <p:spPr>
          <a:xfrm>
            <a:off x="457200" y="2138558"/>
            <a:ext cx="8229600" cy="2308324"/>
          </a:xfrm>
          <a:prstGeom prst="rect">
            <a:avLst/>
          </a:prstGeom>
          <a:noFill/>
        </p:spPr>
        <p:txBody>
          <a:bodyPr wrap="square">
            <a:spAutoFit/>
          </a:bodyPr>
          <a:lstStyle/>
          <a:p>
            <a:r>
              <a:rPr lang="en-US" dirty="0"/>
              <a:t>The aim of our work was to synthesize and purify oligonucleotides (OLNs) and investigate their interaction with recombinant signaling proteins and receptors. Using fluorescence analysis and the Stern-Volmer equation, we found that OLNs bind strongly to these proteins, with cooperative binding observed in some cases. The results of our experiments indicate a high degree of interaction of OLNs with recombinant signaling proteins and their receptors, which may be accompanied by changes in their conformation and biological activity, which, in turn, may be important for their therapeutic use.</a:t>
            </a:r>
            <a:endParaRPr lang="uk-UA" dirty="0"/>
          </a:p>
        </p:txBody>
      </p:sp>
    </p:spTree>
    <p:extLst>
      <p:ext uri="{BB962C8B-B14F-4D97-AF65-F5344CB8AC3E}">
        <p14:creationId xmlns:p14="http://schemas.microsoft.com/office/powerpoint/2010/main" val="9397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376" y="1040788"/>
            <a:ext cx="9138824" cy="707886"/>
          </a:xfrm>
          <a:prstGeom prst="rect">
            <a:avLst/>
          </a:prstGeom>
        </p:spPr>
        <p:txBody>
          <a:bodyPr wrap="square">
            <a:spAutoFit/>
          </a:bodyPr>
          <a:lstStyle/>
          <a:p>
            <a:pPr algn="ctr"/>
            <a:r>
              <a:rPr lang="en-US" sz="2000" b="1" dirty="0"/>
              <a:t>Interactions of synthetic oligonucleotides with signaling proteins and their receptors</a:t>
            </a:r>
          </a:p>
          <a:p>
            <a:pPr algn="ctr"/>
            <a:endParaRPr lang="en-US" sz="20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22CE16E2-0F6A-55C7-F4E7-C031D9425D9A}"/>
              </a:ext>
            </a:extLst>
          </p:cNvPr>
          <p:cNvPicPr>
            <a:picLocks noChangeAspect="1"/>
          </p:cNvPicPr>
          <p:nvPr/>
        </p:nvPicPr>
        <p:blipFill>
          <a:blip r:embed="rId3"/>
          <a:stretch>
            <a:fillRect/>
          </a:stretch>
        </p:blipFill>
        <p:spPr>
          <a:xfrm>
            <a:off x="81376" y="1371600"/>
            <a:ext cx="1160388" cy="1672126"/>
          </a:xfrm>
          <a:prstGeom prst="rect">
            <a:avLst/>
          </a:prstGeom>
        </p:spPr>
      </p:pic>
      <p:pic>
        <p:nvPicPr>
          <p:cNvPr id="11" name="Рисунок 10">
            <a:extLst>
              <a:ext uri="{FF2B5EF4-FFF2-40B4-BE49-F238E27FC236}">
                <a16:creationId xmlns:a16="http://schemas.microsoft.com/office/drawing/2014/main" id="{27A574A2-0E27-EC01-876D-4D79F5E64990}"/>
              </a:ext>
            </a:extLst>
          </p:cNvPr>
          <p:cNvPicPr/>
          <p:nvPr/>
        </p:nvPicPr>
        <p:blipFill rotWithShape="1">
          <a:blip r:embed="rId4"/>
          <a:srcRect t="12551"/>
          <a:stretch/>
        </p:blipFill>
        <p:spPr>
          <a:xfrm>
            <a:off x="1241970" y="1732703"/>
            <a:ext cx="1627940" cy="757726"/>
          </a:xfrm>
          <a:prstGeom prst="rect">
            <a:avLst/>
          </a:prstGeom>
          <a:ln w="0">
            <a:noFill/>
          </a:ln>
        </p:spPr>
      </p:pic>
      <p:sp>
        <p:nvSpPr>
          <p:cNvPr id="13" name="TextBox 12">
            <a:extLst>
              <a:ext uri="{FF2B5EF4-FFF2-40B4-BE49-F238E27FC236}">
                <a16:creationId xmlns:a16="http://schemas.microsoft.com/office/drawing/2014/main" id="{3ED48A18-2B11-65E9-F587-919B30C83406}"/>
              </a:ext>
            </a:extLst>
          </p:cNvPr>
          <p:cNvSpPr txBox="1"/>
          <p:nvPr/>
        </p:nvSpPr>
        <p:spPr>
          <a:xfrm>
            <a:off x="442388" y="2949450"/>
            <a:ext cx="1905000" cy="369332"/>
          </a:xfrm>
          <a:prstGeom prst="rect">
            <a:avLst/>
          </a:prstGeom>
          <a:noFill/>
        </p:spPr>
        <p:txBody>
          <a:bodyPr wrap="square" rtlCol="0">
            <a:spAutoFit/>
          </a:bodyPr>
          <a:lstStyle/>
          <a:p>
            <a:pPr algn="ctr"/>
            <a:r>
              <a:rPr lang="en-US" dirty="0"/>
              <a:t>Synthesis OLNs</a:t>
            </a:r>
            <a:endParaRPr lang="uk-UA" dirty="0"/>
          </a:p>
        </p:txBody>
      </p:sp>
      <p:cxnSp>
        <p:nvCxnSpPr>
          <p:cNvPr id="16" name="Пряма зі стрілкою 15">
            <a:extLst>
              <a:ext uri="{FF2B5EF4-FFF2-40B4-BE49-F238E27FC236}">
                <a16:creationId xmlns:a16="http://schemas.microsoft.com/office/drawing/2014/main" id="{70CD7A44-7EFF-A698-C9D3-34624A5290CE}"/>
              </a:ext>
            </a:extLst>
          </p:cNvPr>
          <p:cNvCxnSpPr>
            <a:cxnSpLocks/>
          </p:cNvCxnSpPr>
          <p:nvPr/>
        </p:nvCxnSpPr>
        <p:spPr>
          <a:xfrm>
            <a:off x="2889145" y="2207663"/>
            <a:ext cx="442940" cy="2137"/>
          </a:xfrm>
          <a:prstGeom prst="straightConnector1">
            <a:avLst/>
          </a:prstGeom>
          <a:ln w="508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Рисунок 16">
            <a:extLst>
              <a:ext uri="{FF2B5EF4-FFF2-40B4-BE49-F238E27FC236}">
                <a16:creationId xmlns:a16="http://schemas.microsoft.com/office/drawing/2014/main" id="{21A39017-08EE-0CC3-211C-0EB584ACA917}"/>
              </a:ext>
            </a:extLst>
          </p:cNvPr>
          <p:cNvPicPr>
            <a:picLocks noChangeAspect="1"/>
          </p:cNvPicPr>
          <p:nvPr/>
        </p:nvPicPr>
        <p:blipFill rotWithShape="1">
          <a:blip r:embed="rId5"/>
          <a:srcRect l="3219" r="1890"/>
          <a:stretch/>
        </p:blipFill>
        <p:spPr>
          <a:xfrm>
            <a:off x="3429000" y="1564818"/>
            <a:ext cx="2667000" cy="1285690"/>
          </a:xfrm>
          <a:prstGeom prst="rect">
            <a:avLst/>
          </a:prstGeom>
        </p:spPr>
      </p:pic>
      <p:sp>
        <p:nvSpPr>
          <p:cNvPr id="18" name="TextBox 17">
            <a:extLst>
              <a:ext uri="{FF2B5EF4-FFF2-40B4-BE49-F238E27FC236}">
                <a16:creationId xmlns:a16="http://schemas.microsoft.com/office/drawing/2014/main" id="{3E3B7225-CD94-671D-0883-00FD738E1488}"/>
              </a:ext>
            </a:extLst>
          </p:cNvPr>
          <p:cNvSpPr txBox="1"/>
          <p:nvPr/>
        </p:nvSpPr>
        <p:spPr>
          <a:xfrm>
            <a:off x="3657600" y="2949450"/>
            <a:ext cx="2209800" cy="369332"/>
          </a:xfrm>
          <a:prstGeom prst="rect">
            <a:avLst/>
          </a:prstGeom>
          <a:noFill/>
        </p:spPr>
        <p:txBody>
          <a:bodyPr wrap="square" rtlCol="0">
            <a:spAutoFit/>
          </a:bodyPr>
          <a:lstStyle/>
          <a:p>
            <a:pPr algn="ctr"/>
            <a:r>
              <a:rPr lang="en-US" dirty="0"/>
              <a:t>Purification OLNs</a:t>
            </a:r>
            <a:endParaRPr lang="uk-UA" dirty="0"/>
          </a:p>
        </p:txBody>
      </p:sp>
      <p:cxnSp>
        <p:nvCxnSpPr>
          <p:cNvPr id="19" name="Пряма зі стрілкою 18">
            <a:extLst>
              <a:ext uri="{FF2B5EF4-FFF2-40B4-BE49-F238E27FC236}">
                <a16:creationId xmlns:a16="http://schemas.microsoft.com/office/drawing/2014/main" id="{6EF6AE16-2279-DC90-E810-DE51C8D0ABAC}"/>
              </a:ext>
            </a:extLst>
          </p:cNvPr>
          <p:cNvCxnSpPr>
            <a:cxnSpLocks/>
          </p:cNvCxnSpPr>
          <p:nvPr/>
        </p:nvCxnSpPr>
        <p:spPr>
          <a:xfrm>
            <a:off x="6182557" y="2023730"/>
            <a:ext cx="482890" cy="2137"/>
          </a:xfrm>
          <a:prstGeom prst="straightConnector1">
            <a:avLst/>
          </a:prstGeom>
          <a:ln w="508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Зображення3">
            <a:extLst>
              <a:ext uri="{FF2B5EF4-FFF2-40B4-BE49-F238E27FC236}">
                <a16:creationId xmlns:a16="http://schemas.microsoft.com/office/drawing/2014/main" id="{D0D84F12-5988-46B7-7009-F3FE06A14C22}"/>
              </a:ext>
            </a:extLst>
          </p:cNvPr>
          <p:cNvPicPr>
            <a:picLocks noChangeAspect="1"/>
          </p:cNvPicPr>
          <p:nvPr/>
        </p:nvPicPr>
        <p:blipFill>
          <a:blip r:embed="rId6"/>
          <a:stretch>
            <a:fillRect/>
          </a:stretch>
        </p:blipFill>
        <p:spPr bwMode="auto">
          <a:xfrm>
            <a:off x="7086601" y="1683591"/>
            <a:ext cx="1734482" cy="1047564"/>
          </a:xfrm>
          <a:prstGeom prst="rect">
            <a:avLst/>
          </a:prstGeom>
        </p:spPr>
      </p:pic>
      <p:sp>
        <p:nvSpPr>
          <p:cNvPr id="23" name="TextBox 22">
            <a:extLst>
              <a:ext uri="{FF2B5EF4-FFF2-40B4-BE49-F238E27FC236}">
                <a16:creationId xmlns:a16="http://schemas.microsoft.com/office/drawing/2014/main" id="{0890C547-7E00-7820-BB2A-9758A66041CA}"/>
              </a:ext>
            </a:extLst>
          </p:cNvPr>
          <p:cNvSpPr txBox="1"/>
          <p:nvPr/>
        </p:nvSpPr>
        <p:spPr>
          <a:xfrm>
            <a:off x="6674325" y="2877234"/>
            <a:ext cx="2209800" cy="923330"/>
          </a:xfrm>
          <a:prstGeom prst="rect">
            <a:avLst/>
          </a:prstGeom>
          <a:noFill/>
        </p:spPr>
        <p:txBody>
          <a:bodyPr wrap="square" rtlCol="0">
            <a:spAutoFit/>
          </a:bodyPr>
          <a:lstStyle/>
          <a:p>
            <a:pPr algn="ctr"/>
            <a:r>
              <a:rPr lang="en-US" dirty="0"/>
              <a:t>Fluorescence titration OLNs + protein</a:t>
            </a:r>
            <a:endParaRPr lang="uk-UA" dirty="0"/>
          </a:p>
        </p:txBody>
      </p:sp>
      <p:cxnSp>
        <p:nvCxnSpPr>
          <p:cNvPr id="24" name="Пряма зі стрілкою 23">
            <a:extLst>
              <a:ext uri="{FF2B5EF4-FFF2-40B4-BE49-F238E27FC236}">
                <a16:creationId xmlns:a16="http://schemas.microsoft.com/office/drawing/2014/main" id="{1B22E085-8F7B-E4B6-5F2C-8183644CF44A}"/>
              </a:ext>
            </a:extLst>
          </p:cNvPr>
          <p:cNvCxnSpPr>
            <a:cxnSpLocks/>
          </p:cNvCxnSpPr>
          <p:nvPr/>
        </p:nvCxnSpPr>
        <p:spPr>
          <a:xfrm>
            <a:off x="7779225" y="3800564"/>
            <a:ext cx="0" cy="381000"/>
          </a:xfrm>
          <a:prstGeom prst="straightConnector1">
            <a:avLst/>
          </a:prstGeom>
          <a:ln w="508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75E683-E181-8302-984A-E56F7332039F}"/>
              </a:ext>
            </a:extLst>
          </p:cNvPr>
          <p:cNvSpPr txBox="1"/>
          <p:nvPr/>
        </p:nvSpPr>
        <p:spPr>
          <a:xfrm>
            <a:off x="6611282" y="5613236"/>
            <a:ext cx="2209800" cy="646331"/>
          </a:xfrm>
          <a:prstGeom prst="rect">
            <a:avLst/>
          </a:prstGeom>
          <a:noFill/>
        </p:spPr>
        <p:txBody>
          <a:bodyPr wrap="square" rtlCol="0">
            <a:spAutoFit/>
          </a:bodyPr>
          <a:lstStyle/>
          <a:p>
            <a:pPr algn="ctr"/>
            <a:r>
              <a:rPr lang="en-US" dirty="0"/>
              <a:t>Analysis of protein interaction with OLNs </a:t>
            </a:r>
            <a:endParaRPr lang="uk-UA" dirty="0"/>
          </a:p>
        </p:txBody>
      </p:sp>
      <p:pic>
        <p:nvPicPr>
          <p:cNvPr id="1026" name="Picture 2">
            <a:extLst>
              <a:ext uri="{FF2B5EF4-FFF2-40B4-BE49-F238E27FC236}">
                <a16:creationId xmlns:a16="http://schemas.microsoft.com/office/drawing/2014/main" id="{E615E2A0-D396-6DEB-ADAF-3BB376882E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5184" y="4167758"/>
            <a:ext cx="1371891" cy="1371891"/>
          </a:xfrm>
          <a:prstGeom prst="rect">
            <a:avLst/>
          </a:prstGeom>
          <a:noFill/>
          <a:extLst>
            <a:ext uri="{909E8E84-426E-40DD-AFC4-6F175D3DCCD1}">
              <a14:hiddenFill xmlns:a14="http://schemas.microsoft.com/office/drawing/2010/main">
                <a:solidFill>
                  <a:srgbClr val="FFFFFF"/>
                </a:solidFill>
              </a14:hiddenFill>
            </a:ext>
          </a:extLst>
        </p:spPr>
      </p:pic>
      <p:sp>
        <p:nvSpPr>
          <p:cNvPr id="28" name="Знак &quot;плюс&quot; 27">
            <a:extLst>
              <a:ext uri="{FF2B5EF4-FFF2-40B4-BE49-F238E27FC236}">
                <a16:creationId xmlns:a16="http://schemas.microsoft.com/office/drawing/2014/main" id="{8A1BACEC-0C97-2FD7-3783-289F2149A1F4}"/>
              </a:ext>
            </a:extLst>
          </p:cNvPr>
          <p:cNvSpPr/>
          <p:nvPr/>
        </p:nvSpPr>
        <p:spPr>
          <a:xfrm flipV="1">
            <a:off x="7502829" y="4648200"/>
            <a:ext cx="276396" cy="25885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TextBox 28">
            <a:extLst>
              <a:ext uri="{FF2B5EF4-FFF2-40B4-BE49-F238E27FC236}">
                <a16:creationId xmlns:a16="http://schemas.microsoft.com/office/drawing/2014/main" id="{097540CE-14F4-2400-23A2-701679F2939C}"/>
              </a:ext>
            </a:extLst>
          </p:cNvPr>
          <p:cNvSpPr txBox="1"/>
          <p:nvPr/>
        </p:nvSpPr>
        <p:spPr>
          <a:xfrm>
            <a:off x="306391" y="3674244"/>
            <a:ext cx="5127038" cy="2862322"/>
          </a:xfrm>
          <a:prstGeom prst="rect">
            <a:avLst/>
          </a:prstGeom>
          <a:noFill/>
        </p:spPr>
        <p:txBody>
          <a:bodyPr wrap="square" rtlCol="0">
            <a:spAutoFit/>
          </a:bodyPr>
          <a:lstStyle/>
          <a:p>
            <a:r>
              <a:rPr lang="en-US" dirty="0"/>
              <a:t>The study successfully synthesized and purified eight oligonucleotides (OLNs) and investigated their interaction with recombinant signaling proteins and receptors using fluorescence analysis and the Stern-Volmer equation. The results indicated strong binding between OLNs and these proteins, with some cases showing positive cooperative binding and potential implications for therapeutic applications involving OLNs and signaling proteins and receptors.</a:t>
            </a:r>
            <a:endParaRPr lang="uk-UA" dirty="0"/>
          </a:p>
        </p:txBody>
      </p:sp>
      <p:pic>
        <p:nvPicPr>
          <p:cNvPr id="31" name="Рисунок 30">
            <a:extLst>
              <a:ext uri="{FF2B5EF4-FFF2-40B4-BE49-F238E27FC236}">
                <a16:creationId xmlns:a16="http://schemas.microsoft.com/office/drawing/2014/main" id="{79CE5630-7AFF-E515-86AF-0FCF51BE6F41}"/>
              </a:ext>
            </a:extLst>
          </p:cNvPr>
          <p:cNvPicPr>
            <a:picLocks noChangeAspect="1"/>
          </p:cNvPicPr>
          <p:nvPr/>
        </p:nvPicPr>
        <p:blipFill>
          <a:blip r:embed="rId8"/>
          <a:stretch>
            <a:fillRect/>
          </a:stretch>
        </p:blipFill>
        <p:spPr>
          <a:xfrm>
            <a:off x="8026981" y="4350354"/>
            <a:ext cx="768120" cy="356545"/>
          </a:xfrm>
          <a:prstGeom prst="rect">
            <a:avLst/>
          </a:prstGeom>
        </p:spPr>
      </p:pic>
      <p:pic>
        <p:nvPicPr>
          <p:cNvPr id="1024" name="Рисунок 1023">
            <a:extLst>
              <a:ext uri="{FF2B5EF4-FFF2-40B4-BE49-F238E27FC236}">
                <a16:creationId xmlns:a16="http://schemas.microsoft.com/office/drawing/2014/main" id="{61146760-26CC-A0CA-EA92-2069EBCC6323}"/>
              </a:ext>
            </a:extLst>
          </p:cNvPr>
          <p:cNvPicPr>
            <a:picLocks noChangeAspect="1"/>
          </p:cNvPicPr>
          <p:nvPr/>
        </p:nvPicPr>
        <p:blipFill>
          <a:blip r:embed="rId8"/>
          <a:stretch>
            <a:fillRect/>
          </a:stretch>
        </p:blipFill>
        <p:spPr>
          <a:xfrm>
            <a:off x="8026981" y="4958848"/>
            <a:ext cx="768120" cy="356545"/>
          </a:xfrm>
          <a:prstGeom prst="rect">
            <a:avLst/>
          </a:prstGeom>
        </p:spPr>
      </p:pic>
      <p:pic>
        <p:nvPicPr>
          <p:cNvPr id="1025" name="Рисунок 1024">
            <a:extLst>
              <a:ext uri="{FF2B5EF4-FFF2-40B4-BE49-F238E27FC236}">
                <a16:creationId xmlns:a16="http://schemas.microsoft.com/office/drawing/2014/main" id="{7D5F8E8C-814B-5577-D8E9-14F431AC3C50}"/>
              </a:ext>
            </a:extLst>
          </p:cNvPr>
          <p:cNvPicPr>
            <a:picLocks noChangeAspect="1"/>
          </p:cNvPicPr>
          <p:nvPr/>
        </p:nvPicPr>
        <p:blipFill>
          <a:blip r:embed="rId8"/>
          <a:stretch>
            <a:fillRect/>
          </a:stretch>
        </p:blipFill>
        <p:spPr>
          <a:xfrm>
            <a:off x="8001000" y="5282563"/>
            <a:ext cx="768120" cy="356545"/>
          </a:xfrm>
          <a:prstGeom prst="rect">
            <a:avLst/>
          </a:prstGeom>
        </p:spPr>
      </p:pic>
      <p:sp>
        <p:nvSpPr>
          <p:cNvPr id="1027" name="TextBox 1026">
            <a:extLst>
              <a:ext uri="{FF2B5EF4-FFF2-40B4-BE49-F238E27FC236}">
                <a16:creationId xmlns:a16="http://schemas.microsoft.com/office/drawing/2014/main" id="{1BEC0B04-5BA6-A6B8-C696-88DEA4BE45B5}"/>
              </a:ext>
            </a:extLst>
          </p:cNvPr>
          <p:cNvSpPr txBox="1"/>
          <p:nvPr/>
        </p:nvSpPr>
        <p:spPr>
          <a:xfrm>
            <a:off x="8077200" y="4724284"/>
            <a:ext cx="691920" cy="253916"/>
          </a:xfrm>
          <a:prstGeom prst="rect">
            <a:avLst/>
          </a:prstGeom>
          <a:noFill/>
        </p:spPr>
        <p:txBody>
          <a:bodyPr wrap="square" rtlCol="0">
            <a:spAutoFit/>
          </a:bodyPr>
          <a:lstStyle/>
          <a:p>
            <a:pPr algn="ctr"/>
            <a:r>
              <a:rPr lang="en-US" sz="1050" dirty="0"/>
              <a:t>Or</a:t>
            </a:r>
            <a:endParaRPr lang="uk-UA" sz="1050" dirty="0"/>
          </a:p>
        </p:txBody>
      </p:sp>
    </p:spTree>
    <p:extLst>
      <p:ext uri="{BB962C8B-B14F-4D97-AF65-F5344CB8AC3E}">
        <p14:creationId xmlns:p14="http://schemas.microsoft.com/office/powerpoint/2010/main" val="115324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091383"/>
            <a:ext cx="7924800" cy="5355312"/>
          </a:xfrm>
          <a:prstGeom prst="rect">
            <a:avLst/>
          </a:prstGeom>
          <a:noFill/>
        </p:spPr>
        <p:txBody>
          <a:bodyPr wrap="square" rtlCol="0">
            <a:spAutoFit/>
          </a:bodyPr>
          <a:lstStyle/>
          <a:p>
            <a:r>
              <a:rPr lang="fr-FR" b="1" dirty="0"/>
              <a:t>Abstract:</a:t>
            </a:r>
            <a:endParaRPr lang="fr-FR" dirty="0"/>
          </a:p>
          <a:p>
            <a:pPr algn="just"/>
            <a:r>
              <a:rPr lang="en-US" dirty="0"/>
              <a:t>The study aimed to synthesize, purify, and investigate the interaction of oligonucleotides (OLNs) with recombinant signaling proteins and their receptors, assessing the binding strength using fluorescence analysis and the Stern-Volmer equation. OLN-1 to OLN-8 were synthesized and purified, and their purity confirmed by HPLC. Fluorometric titration revealed static binding of OLNs to proteins, forming non-fluorescent complexes, except for OLN-3 with insulin (INS) and OLN-2 with interferon α2-β (INF α2-β), showing mixed binding. This indicates that these proteins interacted with OLNs at very low concentrations. OLN-1, OLN-6, OLN-7, and OLN-8 exhibited high binding activity to all proteins. Moreover, positive cooperative binding (2A+B=A2B) was observed in some cases, where one OLN molecule facilitated the attachment of the next due to conformational changes. OLN-3 and OLN-4 displayed significant positive cooperative binding with INF α2-β. In conclusion, the study demonstrated a strong interaction between OLNs and recombinant signaling proteins and receptors, potentially influencing their conformation and biological activity. These findings have implications for the therapeutic use of OLNs in the context of signaling proteins and receptors.</a:t>
            </a:r>
            <a:endParaRPr lang="fr-FR" dirty="0"/>
          </a:p>
          <a:p>
            <a:endParaRPr lang="en-US" dirty="0"/>
          </a:p>
          <a:p>
            <a:r>
              <a:rPr lang="fr-FR" b="1" dirty="0"/>
              <a:t>Keywords: </a:t>
            </a:r>
            <a:r>
              <a:rPr lang="fr-FR" dirty="0" err="1"/>
              <a:t>Oligonucleotides;Receptors;Signaling</a:t>
            </a:r>
            <a:r>
              <a:rPr lang="fr-FR" dirty="0"/>
              <a:t> </a:t>
            </a:r>
            <a:r>
              <a:rPr lang="fr-FR" dirty="0" err="1"/>
              <a:t>proteins;Synthesis</a:t>
            </a:r>
            <a:r>
              <a:rPr lang="fr-FR" dirty="0"/>
              <a:t>;</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883132"/>
          </a:xfrm>
          <a:prstGeom prst="rect">
            <a:avLst/>
          </a:prstGeom>
          <a:noFill/>
        </p:spPr>
        <p:txBody>
          <a:bodyPr wrap="square" rtlCol="0">
            <a:spAutoFit/>
          </a:bodyPr>
          <a:lstStyle/>
          <a:p>
            <a:r>
              <a:rPr lang="fr-FR" sz="2400" b="1" dirty="0"/>
              <a:t>Introduction</a:t>
            </a:r>
            <a:endParaRPr lang="uk-UA" sz="2400" b="1" dirty="0"/>
          </a:p>
          <a:p>
            <a:pPr indent="180340">
              <a:lnSpc>
                <a:spcPct val="107000"/>
              </a:lnSpc>
              <a:spcAft>
                <a:spcPts val="8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Oligonucleotides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that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bind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their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receptors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play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crucial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role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various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biological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These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interactions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provide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valuable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about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molecular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recognition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used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numerous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applications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biotechnology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medicine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180340">
              <a:lnSpc>
                <a:spcPct val="107000"/>
              </a:lnSpc>
              <a:spcAft>
                <a:spcPts val="800"/>
              </a:spcAft>
            </a:pP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Oligonucleotide-protein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interactions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have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led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innovative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agents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a:t>
            </a:r>
          </a:p>
          <a:p>
            <a:pPr indent="180340">
              <a:lnSpc>
                <a:spcPct val="107000"/>
              </a:lnSpc>
              <a:spcAft>
                <a:spcPts val="800"/>
              </a:spcAft>
            </a:pP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Antisense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therapeutics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antisense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oligonucleotides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are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designed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disease-related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RNA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molecules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offering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promising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approach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treating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genetic</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acquired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diseases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Bennett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et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2017).</a:t>
            </a:r>
          </a:p>
          <a:p>
            <a:pPr indent="180340">
              <a:lnSpc>
                <a:spcPct val="107000"/>
              </a:lnSpc>
              <a:spcAft>
                <a:spcPts val="800"/>
              </a:spcAft>
            </a:pP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Aptamer-based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drugs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Aptamers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can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specific</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diseases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such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cancer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blood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clotting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factors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applications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diagnosis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therapy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(Ellington and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Szostak</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1990).</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Oligoribonucleotides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have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been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subject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extensive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long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period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time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particular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emphasis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recent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years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have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attracted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considerable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attention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potential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candidates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new</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drugs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targeting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viruses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inflammation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tumors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These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molecules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play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key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role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mechanisms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antiviral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cell</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defense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contribute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significantly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most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cellular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including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growth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differentiation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apoptosis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and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pathogenesis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Also</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our</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laboratory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has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investigated</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interaction</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oligonucleotides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with</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proteins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using</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mass</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kern="100" dirty="0" err="1">
                <a:effectLst/>
                <a:latin typeface="Calibri" panose="020F0502020204030204" pitchFamily="34" charset="0"/>
                <a:ea typeface="Calibri" panose="020F0502020204030204" pitchFamily="34" charset="0"/>
                <a:cs typeface="Times New Roman" panose="02020603050405020304" pitchFamily="18" charset="0"/>
              </a:rPr>
              <a:t>spectrometry</a:t>
            </a:r>
            <a:r>
              <a:rPr lang="uk-UA"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(Levchenko S. M., 2013)</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7F6D4252-8214-B5D5-901A-31240EDE3AC1}"/>
              </a:ext>
            </a:extLst>
          </p:cNvPr>
          <p:cNvSpPr>
            <a:spLocks noGrp="1"/>
          </p:cNvSpPr>
          <p:nvPr>
            <p:ph type="sldNum" sz="quarter" idx="12"/>
          </p:nvPr>
        </p:nvSpPr>
        <p:spPr/>
        <p:txBody>
          <a:bodyPr/>
          <a:lstStyle/>
          <a:p>
            <a:fld id="{FCAEAE96-855E-42B1-8DE9-9C9E68DE18C5}" type="slidenum">
              <a:rPr lang="fr-FR" smtClean="0"/>
              <a:pPr/>
              <a:t>5</a:t>
            </a:fld>
            <a:endParaRPr lang="fr-FR"/>
          </a:p>
        </p:txBody>
      </p:sp>
      <p:sp>
        <p:nvSpPr>
          <p:cNvPr id="6" name="TextBox 5">
            <a:extLst>
              <a:ext uri="{FF2B5EF4-FFF2-40B4-BE49-F238E27FC236}">
                <a16:creationId xmlns:a16="http://schemas.microsoft.com/office/drawing/2014/main" id="{895D2A4F-B9B4-0D9B-971B-27D7C01EB001}"/>
              </a:ext>
            </a:extLst>
          </p:cNvPr>
          <p:cNvSpPr txBox="1"/>
          <p:nvPr/>
        </p:nvSpPr>
        <p:spPr>
          <a:xfrm>
            <a:off x="685800" y="1219200"/>
            <a:ext cx="7848600" cy="2862322"/>
          </a:xfrm>
          <a:prstGeom prst="rect">
            <a:avLst/>
          </a:prstGeom>
          <a:noFill/>
        </p:spPr>
        <p:txBody>
          <a:bodyPr wrap="square">
            <a:spAutoFit/>
          </a:bodyPr>
          <a:lstStyle/>
          <a:p>
            <a:r>
              <a:rPr lang="uk-UA" dirty="0" err="1"/>
              <a:t>The</a:t>
            </a:r>
            <a:r>
              <a:rPr lang="uk-UA" dirty="0"/>
              <a:t> </a:t>
            </a:r>
            <a:r>
              <a:rPr lang="uk-UA" dirty="0" err="1"/>
              <a:t>abbreviations</a:t>
            </a:r>
            <a:r>
              <a:rPr lang="uk-UA" dirty="0"/>
              <a:t> </a:t>
            </a:r>
            <a:r>
              <a:rPr lang="uk-UA" dirty="0" err="1"/>
              <a:t>used</a:t>
            </a:r>
            <a:r>
              <a:rPr lang="uk-UA" dirty="0"/>
              <a:t>:</a:t>
            </a:r>
          </a:p>
          <a:p>
            <a:endParaRPr lang="uk-UA" dirty="0"/>
          </a:p>
          <a:p>
            <a:pPr marL="285750" indent="-285750">
              <a:buFont typeface="Arial" panose="020B0604020202020204" pitchFamily="34" charset="0"/>
              <a:buChar char="•"/>
            </a:pPr>
            <a:r>
              <a:rPr lang="en-US" dirty="0"/>
              <a:t>Insulin (INS)</a:t>
            </a:r>
            <a:endParaRPr lang="uk-UA" dirty="0"/>
          </a:p>
          <a:p>
            <a:pPr marL="285750" indent="-285750">
              <a:buFont typeface="Arial" panose="020B0604020202020204" pitchFamily="34" charset="0"/>
              <a:buChar char="•"/>
            </a:pPr>
            <a:r>
              <a:rPr lang="en-US" dirty="0"/>
              <a:t>Interferon α2-b (INF)</a:t>
            </a:r>
            <a:endParaRPr lang="uk-UA" dirty="0"/>
          </a:p>
          <a:p>
            <a:pPr marL="285750" indent="-285750">
              <a:buFont typeface="Arial" panose="020B0604020202020204" pitchFamily="34" charset="0"/>
              <a:buChar char="•"/>
            </a:pPr>
            <a:r>
              <a:rPr lang="en-US" dirty="0"/>
              <a:t>Insulin receptor </a:t>
            </a:r>
            <a:r>
              <a:rPr lang="uk-UA" dirty="0"/>
              <a:t>(</a:t>
            </a:r>
            <a:r>
              <a:rPr lang="en-US" dirty="0"/>
              <a:t>INSR)</a:t>
            </a:r>
            <a:endParaRPr lang="uk-UA" dirty="0"/>
          </a:p>
          <a:p>
            <a:pPr marL="285750" indent="-285750">
              <a:buFont typeface="Arial" panose="020B0604020202020204" pitchFamily="34" charset="0"/>
              <a:buChar char="•"/>
            </a:pPr>
            <a:r>
              <a:rPr lang="en-US" dirty="0"/>
              <a:t>Interferon receptor 1 alfa/beta (INFR)</a:t>
            </a:r>
            <a:endParaRPr lang="uk-UA" dirty="0"/>
          </a:p>
          <a:p>
            <a:pPr marL="285750" indent="-285750">
              <a:buFont typeface="Arial" panose="020B0604020202020204" pitchFamily="34" charset="0"/>
              <a:buChar char="•"/>
            </a:pPr>
            <a:r>
              <a:rPr lang="en-US" dirty="0"/>
              <a:t>Somatotropin (STP)</a:t>
            </a:r>
            <a:endParaRPr lang="uk-UA" dirty="0"/>
          </a:p>
          <a:p>
            <a:pPr marL="285750" indent="-285750">
              <a:buFont typeface="Arial" panose="020B0604020202020204" pitchFamily="34" charset="0"/>
              <a:buChar char="•"/>
            </a:pPr>
            <a:r>
              <a:rPr lang="en-US" dirty="0"/>
              <a:t>Short oligonucleotides of varying lengths and compositions (OLN</a:t>
            </a:r>
            <a:r>
              <a:rPr lang="uk-UA" dirty="0"/>
              <a:t>1-8 </a:t>
            </a:r>
            <a:r>
              <a:rPr lang="en-US" dirty="0"/>
              <a:t>or </a:t>
            </a:r>
            <a:r>
              <a:rPr lang="uk-UA" dirty="0"/>
              <a:t>1-8</a:t>
            </a:r>
            <a:r>
              <a:rPr lang="en-US" dirty="0"/>
              <a:t>)</a:t>
            </a:r>
            <a:r>
              <a:rPr lang="uk-UA" dirty="0"/>
              <a:t> </a:t>
            </a:r>
          </a:p>
          <a:p>
            <a:endParaRPr lang="en-US" dirty="0"/>
          </a:p>
          <a:p>
            <a:endParaRPr lang="uk-UA" dirty="0"/>
          </a:p>
        </p:txBody>
      </p:sp>
    </p:spTree>
    <p:extLst>
      <p:ext uri="{BB962C8B-B14F-4D97-AF65-F5344CB8AC3E}">
        <p14:creationId xmlns:p14="http://schemas.microsoft.com/office/powerpoint/2010/main" val="23280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EA057F6F-E061-8D17-9A42-5ED948705F20}"/>
              </a:ext>
            </a:extLst>
          </p:cNvPr>
          <p:cNvSpPr>
            <a:spLocks noGrp="1"/>
          </p:cNvSpPr>
          <p:nvPr>
            <p:ph type="sldNum" sz="quarter" idx="12"/>
          </p:nvPr>
        </p:nvSpPr>
        <p:spPr/>
        <p:txBody>
          <a:bodyPr/>
          <a:lstStyle/>
          <a:p>
            <a:fld id="{FCAEAE96-855E-42B1-8DE9-9C9E68DE18C5}" type="slidenum">
              <a:rPr lang="fr-FR" smtClean="0"/>
              <a:pPr/>
              <a:t>6</a:t>
            </a:fld>
            <a:endParaRPr lang="fr-FR"/>
          </a:p>
        </p:txBody>
      </p:sp>
      <p:pic>
        <p:nvPicPr>
          <p:cNvPr id="6" name="Рисунок 5">
            <a:extLst>
              <a:ext uri="{FF2B5EF4-FFF2-40B4-BE49-F238E27FC236}">
                <a16:creationId xmlns:a16="http://schemas.microsoft.com/office/drawing/2014/main" id="{E5C0FF5F-B4C7-D54B-502B-9B86E7C7D129}"/>
              </a:ext>
            </a:extLst>
          </p:cNvPr>
          <p:cNvPicPr>
            <a:picLocks noChangeAspect="1"/>
          </p:cNvPicPr>
          <p:nvPr/>
        </p:nvPicPr>
        <p:blipFill>
          <a:blip r:embed="rId2"/>
          <a:stretch>
            <a:fillRect/>
          </a:stretch>
        </p:blipFill>
        <p:spPr>
          <a:xfrm>
            <a:off x="0" y="1273135"/>
            <a:ext cx="2267375" cy="1620000"/>
          </a:xfrm>
          <a:prstGeom prst="rect">
            <a:avLst/>
          </a:prstGeom>
        </p:spPr>
      </p:pic>
      <p:pic>
        <p:nvPicPr>
          <p:cNvPr id="8" name="Рисунок 7">
            <a:extLst>
              <a:ext uri="{FF2B5EF4-FFF2-40B4-BE49-F238E27FC236}">
                <a16:creationId xmlns:a16="http://schemas.microsoft.com/office/drawing/2014/main" id="{51416B64-38F2-6B00-560A-F1D88F0E9281}"/>
              </a:ext>
            </a:extLst>
          </p:cNvPr>
          <p:cNvPicPr>
            <a:picLocks noChangeAspect="1"/>
          </p:cNvPicPr>
          <p:nvPr/>
        </p:nvPicPr>
        <p:blipFill>
          <a:blip r:embed="rId3"/>
          <a:stretch>
            <a:fillRect/>
          </a:stretch>
        </p:blipFill>
        <p:spPr>
          <a:xfrm>
            <a:off x="2199819" y="1273135"/>
            <a:ext cx="2280581" cy="1620000"/>
          </a:xfrm>
          <a:prstGeom prst="rect">
            <a:avLst/>
          </a:prstGeom>
        </p:spPr>
      </p:pic>
      <p:pic>
        <p:nvPicPr>
          <p:cNvPr id="10" name="Рисунок 9">
            <a:extLst>
              <a:ext uri="{FF2B5EF4-FFF2-40B4-BE49-F238E27FC236}">
                <a16:creationId xmlns:a16="http://schemas.microsoft.com/office/drawing/2014/main" id="{2751972E-80A8-A1C1-D3DD-DEC2884BAC4B}"/>
              </a:ext>
            </a:extLst>
          </p:cNvPr>
          <p:cNvPicPr>
            <a:picLocks noChangeAspect="1"/>
          </p:cNvPicPr>
          <p:nvPr/>
        </p:nvPicPr>
        <p:blipFill>
          <a:blip r:embed="rId4"/>
          <a:stretch>
            <a:fillRect/>
          </a:stretch>
        </p:blipFill>
        <p:spPr>
          <a:xfrm>
            <a:off x="4656009" y="1273135"/>
            <a:ext cx="2288172" cy="1620000"/>
          </a:xfrm>
          <a:prstGeom prst="rect">
            <a:avLst/>
          </a:prstGeom>
        </p:spPr>
      </p:pic>
      <p:pic>
        <p:nvPicPr>
          <p:cNvPr id="12" name="Рисунок 11">
            <a:extLst>
              <a:ext uri="{FF2B5EF4-FFF2-40B4-BE49-F238E27FC236}">
                <a16:creationId xmlns:a16="http://schemas.microsoft.com/office/drawing/2014/main" id="{3B46C9B8-7048-1D30-95B1-D664FA8875EA}"/>
              </a:ext>
            </a:extLst>
          </p:cNvPr>
          <p:cNvPicPr>
            <a:picLocks noChangeAspect="1"/>
          </p:cNvPicPr>
          <p:nvPr/>
        </p:nvPicPr>
        <p:blipFill>
          <a:blip r:embed="rId5"/>
          <a:stretch>
            <a:fillRect/>
          </a:stretch>
        </p:blipFill>
        <p:spPr>
          <a:xfrm>
            <a:off x="6851214" y="1273135"/>
            <a:ext cx="2286690" cy="1620000"/>
          </a:xfrm>
          <a:prstGeom prst="rect">
            <a:avLst/>
          </a:prstGeom>
        </p:spPr>
      </p:pic>
      <p:pic>
        <p:nvPicPr>
          <p:cNvPr id="14" name="Рисунок 13">
            <a:extLst>
              <a:ext uri="{FF2B5EF4-FFF2-40B4-BE49-F238E27FC236}">
                <a16:creationId xmlns:a16="http://schemas.microsoft.com/office/drawing/2014/main" id="{66FF8FCF-B7A1-7B33-9280-799F16E910E6}"/>
              </a:ext>
            </a:extLst>
          </p:cNvPr>
          <p:cNvPicPr>
            <a:picLocks noChangeAspect="1"/>
          </p:cNvPicPr>
          <p:nvPr/>
        </p:nvPicPr>
        <p:blipFill>
          <a:blip r:embed="rId6"/>
          <a:stretch>
            <a:fillRect/>
          </a:stretch>
        </p:blipFill>
        <p:spPr>
          <a:xfrm>
            <a:off x="1102" y="3964866"/>
            <a:ext cx="2307085" cy="1620000"/>
          </a:xfrm>
          <a:prstGeom prst="rect">
            <a:avLst/>
          </a:prstGeom>
        </p:spPr>
      </p:pic>
      <p:pic>
        <p:nvPicPr>
          <p:cNvPr id="16" name="Рисунок 15">
            <a:extLst>
              <a:ext uri="{FF2B5EF4-FFF2-40B4-BE49-F238E27FC236}">
                <a16:creationId xmlns:a16="http://schemas.microsoft.com/office/drawing/2014/main" id="{228564ED-BCDB-4ED9-97D7-6608540EF7C3}"/>
              </a:ext>
            </a:extLst>
          </p:cNvPr>
          <p:cNvPicPr>
            <a:picLocks noChangeAspect="1"/>
          </p:cNvPicPr>
          <p:nvPr/>
        </p:nvPicPr>
        <p:blipFill>
          <a:blip r:embed="rId7"/>
          <a:stretch>
            <a:fillRect/>
          </a:stretch>
        </p:blipFill>
        <p:spPr>
          <a:xfrm>
            <a:off x="2330589" y="3964865"/>
            <a:ext cx="2241411" cy="1620000"/>
          </a:xfrm>
          <a:prstGeom prst="rect">
            <a:avLst/>
          </a:prstGeom>
        </p:spPr>
      </p:pic>
      <p:pic>
        <p:nvPicPr>
          <p:cNvPr id="18" name="Рисунок 17">
            <a:extLst>
              <a:ext uri="{FF2B5EF4-FFF2-40B4-BE49-F238E27FC236}">
                <a16:creationId xmlns:a16="http://schemas.microsoft.com/office/drawing/2014/main" id="{93F4EC21-6E8A-064F-40C2-35EDA44DE666}"/>
              </a:ext>
            </a:extLst>
          </p:cNvPr>
          <p:cNvPicPr>
            <a:picLocks noChangeAspect="1"/>
          </p:cNvPicPr>
          <p:nvPr/>
        </p:nvPicPr>
        <p:blipFill>
          <a:blip r:embed="rId8"/>
          <a:stretch>
            <a:fillRect/>
          </a:stretch>
        </p:blipFill>
        <p:spPr>
          <a:xfrm>
            <a:off x="4630996" y="3986201"/>
            <a:ext cx="2278820" cy="1620000"/>
          </a:xfrm>
          <a:prstGeom prst="rect">
            <a:avLst/>
          </a:prstGeom>
        </p:spPr>
      </p:pic>
      <p:pic>
        <p:nvPicPr>
          <p:cNvPr id="20" name="Рисунок 19">
            <a:extLst>
              <a:ext uri="{FF2B5EF4-FFF2-40B4-BE49-F238E27FC236}">
                <a16:creationId xmlns:a16="http://schemas.microsoft.com/office/drawing/2014/main" id="{E79282B3-7487-4BF0-2585-43919102BAF8}"/>
              </a:ext>
            </a:extLst>
          </p:cNvPr>
          <p:cNvPicPr>
            <a:picLocks noChangeAspect="1"/>
          </p:cNvPicPr>
          <p:nvPr/>
        </p:nvPicPr>
        <p:blipFill>
          <a:blip r:embed="rId9"/>
          <a:stretch>
            <a:fillRect/>
          </a:stretch>
        </p:blipFill>
        <p:spPr>
          <a:xfrm>
            <a:off x="6934200" y="3986201"/>
            <a:ext cx="2198573" cy="1620000"/>
          </a:xfrm>
          <a:prstGeom prst="rect">
            <a:avLst/>
          </a:prstGeom>
        </p:spPr>
      </p:pic>
      <p:sp>
        <p:nvSpPr>
          <p:cNvPr id="21" name="TextBox 20">
            <a:extLst>
              <a:ext uri="{FF2B5EF4-FFF2-40B4-BE49-F238E27FC236}">
                <a16:creationId xmlns:a16="http://schemas.microsoft.com/office/drawing/2014/main" id="{E8B25784-0530-0568-F2D0-2002F808F3BA}"/>
              </a:ext>
            </a:extLst>
          </p:cNvPr>
          <p:cNvSpPr txBox="1"/>
          <p:nvPr/>
        </p:nvSpPr>
        <p:spPr>
          <a:xfrm>
            <a:off x="685800" y="3059668"/>
            <a:ext cx="8077200" cy="369332"/>
          </a:xfrm>
          <a:prstGeom prst="rect">
            <a:avLst/>
          </a:prstGeom>
          <a:noFill/>
        </p:spPr>
        <p:txBody>
          <a:bodyPr wrap="square" rtlCol="0">
            <a:spAutoFit/>
          </a:bodyPr>
          <a:lstStyle/>
          <a:p>
            <a:r>
              <a:rPr lang="uk-UA" dirty="0"/>
              <a:t>1                                        2                                                3                                            4</a:t>
            </a:r>
          </a:p>
        </p:txBody>
      </p:sp>
      <p:sp>
        <p:nvSpPr>
          <p:cNvPr id="22" name="TextBox 21">
            <a:extLst>
              <a:ext uri="{FF2B5EF4-FFF2-40B4-BE49-F238E27FC236}">
                <a16:creationId xmlns:a16="http://schemas.microsoft.com/office/drawing/2014/main" id="{E70CC890-92F3-3A4B-CA3F-BDBE5A963278}"/>
              </a:ext>
            </a:extLst>
          </p:cNvPr>
          <p:cNvSpPr txBox="1"/>
          <p:nvPr/>
        </p:nvSpPr>
        <p:spPr>
          <a:xfrm>
            <a:off x="685800" y="5808801"/>
            <a:ext cx="8077200" cy="369332"/>
          </a:xfrm>
          <a:prstGeom prst="rect">
            <a:avLst/>
          </a:prstGeom>
          <a:noFill/>
        </p:spPr>
        <p:txBody>
          <a:bodyPr wrap="square" rtlCol="0">
            <a:spAutoFit/>
          </a:bodyPr>
          <a:lstStyle/>
          <a:p>
            <a:r>
              <a:rPr lang="uk-UA" dirty="0"/>
              <a:t>5                                        6                                                7                                            8</a:t>
            </a:r>
          </a:p>
        </p:txBody>
      </p:sp>
      <p:sp>
        <p:nvSpPr>
          <p:cNvPr id="3" name="Прямокутник 2">
            <a:extLst>
              <a:ext uri="{FF2B5EF4-FFF2-40B4-BE49-F238E27FC236}">
                <a16:creationId xmlns:a16="http://schemas.microsoft.com/office/drawing/2014/main" id="{61C7C425-0AD2-4D23-9B37-745225B9778F}"/>
              </a:ext>
            </a:extLst>
          </p:cNvPr>
          <p:cNvSpPr/>
          <p:nvPr/>
        </p:nvSpPr>
        <p:spPr>
          <a:xfrm>
            <a:off x="4572000" y="755765"/>
            <a:ext cx="3330784" cy="369332"/>
          </a:xfrm>
          <a:prstGeom prst="rect">
            <a:avLst/>
          </a:prstGeom>
        </p:spPr>
        <p:txBody>
          <a:bodyPr wrap="none">
            <a:spAutoFit/>
          </a:bodyPr>
          <a:lstStyle/>
          <a:p>
            <a:r>
              <a:rPr lang="en-US" dirty="0"/>
              <a:t>Excitation Emission Matrix (EEM)</a:t>
            </a:r>
            <a:endParaRPr lang="uk-UA" dirty="0"/>
          </a:p>
        </p:txBody>
      </p:sp>
      <p:sp>
        <p:nvSpPr>
          <p:cNvPr id="15" name="TextBox 14">
            <a:extLst>
              <a:ext uri="{FF2B5EF4-FFF2-40B4-BE49-F238E27FC236}">
                <a16:creationId xmlns:a16="http://schemas.microsoft.com/office/drawing/2014/main" id="{02AD0DB5-7D21-4CFA-B017-448E8042934B}"/>
              </a:ext>
            </a:extLst>
          </p:cNvPr>
          <p:cNvSpPr txBox="1"/>
          <p:nvPr/>
        </p:nvSpPr>
        <p:spPr>
          <a:xfrm>
            <a:off x="2884592" y="275604"/>
            <a:ext cx="6705600" cy="461665"/>
          </a:xfrm>
          <a:prstGeom prst="rect">
            <a:avLst/>
          </a:prstGeom>
          <a:noFill/>
        </p:spPr>
        <p:txBody>
          <a:bodyPr wrap="square">
            <a:spAutoFit/>
          </a:bodyPr>
          <a:lstStyle/>
          <a:p>
            <a:pPr algn="ctr"/>
            <a:r>
              <a:rPr lang="en-US" sz="2400" b="1" dirty="0"/>
              <a:t>Results and discussion</a:t>
            </a:r>
          </a:p>
        </p:txBody>
      </p:sp>
    </p:spTree>
    <p:extLst>
      <p:ext uri="{BB962C8B-B14F-4D97-AF65-F5344CB8AC3E}">
        <p14:creationId xmlns:p14="http://schemas.microsoft.com/office/powerpoint/2010/main" val="250287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C37B29FE-C0E9-26FB-4560-44F9319E4A9C}"/>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3" name="TextBox 2">
            <a:extLst>
              <a:ext uri="{FF2B5EF4-FFF2-40B4-BE49-F238E27FC236}">
                <a16:creationId xmlns:a16="http://schemas.microsoft.com/office/drawing/2014/main" id="{F4BDF3BE-5C5D-4F26-43D0-69020158537B}"/>
              </a:ext>
            </a:extLst>
          </p:cNvPr>
          <p:cNvSpPr txBox="1"/>
          <p:nvPr/>
        </p:nvSpPr>
        <p:spPr>
          <a:xfrm>
            <a:off x="419100" y="1479123"/>
            <a:ext cx="8153400" cy="338554"/>
          </a:xfrm>
          <a:prstGeom prst="rect">
            <a:avLst/>
          </a:prstGeom>
          <a:noFill/>
        </p:spPr>
        <p:txBody>
          <a:bodyPr wrap="square" rtlCol="0">
            <a:spAutoFit/>
          </a:bodyPr>
          <a:lstStyle/>
          <a:p>
            <a:pPr algn="ctr"/>
            <a:r>
              <a:rPr lang="en-US" sz="1600" dirty="0"/>
              <a:t>The Stern-Volmer constant</a:t>
            </a:r>
            <a:endParaRPr lang="fr-FR" sz="1600" dirty="0"/>
          </a:p>
        </p:txBody>
      </p:sp>
      <p:sp>
        <p:nvSpPr>
          <p:cNvPr id="5" name="TextBox 4">
            <a:extLst>
              <a:ext uri="{FF2B5EF4-FFF2-40B4-BE49-F238E27FC236}">
                <a16:creationId xmlns:a16="http://schemas.microsoft.com/office/drawing/2014/main" id="{FAF40915-476B-4FED-D608-1AD2668BB781}"/>
              </a:ext>
            </a:extLst>
          </p:cNvPr>
          <p:cNvSpPr txBox="1"/>
          <p:nvPr/>
        </p:nvSpPr>
        <p:spPr>
          <a:xfrm>
            <a:off x="324035" y="1828800"/>
            <a:ext cx="8382000" cy="4247317"/>
          </a:xfrm>
          <a:prstGeom prst="rect">
            <a:avLst/>
          </a:prstGeom>
          <a:noFill/>
        </p:spPr>
        <p:txBody>
          <a:bodyPr wrap="square">
            <a:spAutoFit/>
          </a:bodyPr>
          <a:lstStyle/>
          <a:p>
            <a:r>
              <a:rPr lang="uk-UA" dirty="0"/>
              <a:t> </a:t>
            </a:r>
            <a:r>
              <a:rPr lang="en-US" dirty="0"/>
              <a:t>The Stern-Volmer constant is a value used to characterize the effect of external factors (e.g., binding to a partner molecule) on the fluorescent intensity of a fluorescent probe (e.g., fluorescent marker or fluorescent molecular probe). It is defined for a fluorophore and a partner (e.g., protein) and indicates the ability of the fluorophore to lose its fluorescent intensity when bound to the partner. An increase in the Stern-Volmer constant indicates an increase in the efficiency of fluorophore binding, which can be used to study interactions between molecules such as oligonucleotides (OLN) and proteins.</a:t>
            </a:r>
            <a:endParaRPr lang="uk-UA" dirty="0"/>
          </a:p>
          <a:p>
            <a:r>
              <a:rPr lang="en-US" dirty="0"/>
              <a:t>In our study, we used the Stern-Volmer constant to determine the interaction between OLN and proteins, as well as to determine the strength of this interaction. This allowed us to estimate how strongly the RNAs interact with the proteins, measure the static convergence, and determine whether conformational changes occur in the proteins during this interaction. Such studies can be of value in biochemistry and biology to understand molecular interactions and their impact on the biological activity of molecules.</a:t>
            </a:r>
            <a:endParaRPr lang="uk-UA" dirty="0"/>
          </a:p>
        </p:txBody>
      </p:sp>
    </p:spTree>
    <p:extLst>
      <p:ext uri="{BB962C8B-B14F-4D97-AF65-F5344CB8AC3E}">
        <p14:creationId xmlns:p14="http://schemas.microsoft.com/office/powerpoint/2010/main" val="240379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11DA68B1-DBB9-7DDB-F415-9EA8AAE37DAE}"/>
              </a:ext>
            </a:extLst>
          </p:cNvPr>
          <p:cNvSpPr>
            <a:spLocks noGrp="1"/>
          </p:cNvSpPr>
          <p:nvPr>
            <p:ph type="sldNum" sz="quarter" idx="12"/>
          </p:nvPr>
        </p:nvSpPr>
        <p:spPr/>
        <p:txBody>
          <a:bodyPr/>
          <a:lstStyle/>
          <a:p>
            <a:fld id="{FCAEAE96-855E-42B1-8DE9-9C9E68DE18C5}" type="slidenum">
              <a:rPr lang="fr-FR" smtClean="0"/>
              <a:pPr/>
              <a:t>8</a:t>
            </a:fld>
            <a:endParaRPr lang="fr-FR"/>
          </a:p>
        </p:txBody>
      </p:sp>
      <p:graphicFrame>
        <p:nvGraphicFramePr>
          <p:cNvPr id="3" name="Таблиця 2">
            <a:extLst>
              <a:ext uri="{FF2B5EF4-FFF2-40B4-BE49-F238E27FC236}">
                <a16:creationId xmlns:a16="http://schemas.microsoft.com/office/drawing/2014/main" id="{FA733FE5-B073-0E5F-844F-AADFEB0CB5A8}"/>
              </a:ext>
            </a:extLst>
          </p:cNvPr>
          <p:cNvGraphicFramePr>
            <a:graphicFrameLocks noGrp="1"/>
          </p:cNvGraphicFramePr>
          <p:nvPr>
            <p:extLst>
              <p:ext uri="{D42A27DB-BD31-4B8C-83A1-F6EECF244321}">
                <p14:modId xmlns:p14="http://schemas.microsoft.com/office/powerpoint/2010/main" val="4105617045"/>
              </p:ext>
            </p:extLst>
          </p:nvPr>
        </p:nvGraphicFramePr>
        <p:xfrm>
          <a:off x="533400" y="1783080"/>
          <a:ext cx="4559300" cy="1645920"/>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441201787"/>
                    </a:ext>
                  </a:extLst>
                </a:gridCol>
                <a:gridCol w="927100">
                  <a:extLst>
                    <a:ext uri="{9D8B030D-6E8A-4147-A177-3AD203B41FA5}">
                      <a16:colId xmlns:a16="http://schemas.microsoft.com/office/drawing/2014/main" val="2329701079"/>
                    </a:ext>
                  </a:extLst>
                </a:gridCol>
                <a:gridCol w="609600">
                  <a:extLst>
                    <a:ext uri="{9D8B030D-6E8A-4147-A177-3AD203B41FA5}">
                      <a16:colId xmlns:a16="http://schemas.microsoft.com/office/drawing/2014/main" val="2861264560"/>
                    </a:ext>
                  </a:extLst>
                </a:gridCol>
                <a:gridCol w="609600">
                  <a:extLst>
                    <a:ext uri="{9D8B030D-6E8A-4147-A177-3AD203B41FA5}">
                      <a16:colId xmlns:a16="http://schemas.microsoft.com/office/drawing/2014/main" val="506681501"/>
                    </a:ext>
                  </a:extLst>
                </a:gridCol>
                <a:gridCol w="863600">
                  <a:extLst>
                    <a:ext uri="{9D8B030D-6E8A-4147-A177-3AD203B41FA5}">
                      <a16:colId xmlns:a16="http://schemas.microsoft.com/office/drawing/2014/main" val="513723903"/>
                    </a:ext>
                  </a:extLst>
                </a:gridCol>
                <a:gridCol w="609600">
                  <a:extLst>
                    <a:ext uri="{9D8B030D-6E8A-4147-A177-3AD203B41FA5}">
                      <a16:colId xmlns:a16="http://schemas.microsoft.com/office/drawing/2014/main" val="3494659467"/>
                    </a:ext>
                  </a:extLst>
                </a:gridCol>
              </a:tblGrid>
              <a:tr h="182880">
                <a:tc>
                  <a:txBody>
                    <a:bodyPr/>
                    <a:lstStyle/>
                    <a:p>
                      <a:pPr>
                        <a:lnSpc>
                          <a:spcPct val="107000"/>
                        </a:lnSpc>
                        <a:spcAft>
                          <a:spcPts val="800"/>
                        </a:spcAft>
                      </a:pPr>
                      <a:r>
                        <a:rPr lang="uk-UA" sz="11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STP</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INSR</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INS</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dirty="0">
                          <a:effectLst/>
                        </a:rPr>
                        <a:t>INFR</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INF</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1677519"/>
                  </a:ext>
                </a:extLst>
              </a:tr>
              <a:tr h="182880">
                <a:tc>
                  <a:txBody>
                    <a:bodyPr/>
                    <a:lstStyle/>
                    <a:p>
                      <a:pPr>
                        <a:lnSpc>
                          <a:spcPct val="107000"/>
                        </a:lnSpc>
                        <a:spcAft>
                          <a:spcPts val="800"/>
                        </a:spcAft>
                      </a:pPr>
                      <a:r>
                        <a:rPr lang="en-US" sz="1100" dirty="0">
                          <a:effectLst/>
                        </a:rPr>
                        <a:t>OLN</a:t>
                      </a:r>
                      <a:r>
                        <a:rPr lang="uk-UA" sz="1100" dirty="0">
                          <a:effectLst/>
                        </a:rPr>
                        <a:t>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7,51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11,05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9,73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10,95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47899698"/>
                  </a:ext>
                </a:extLst>
              </a:tr>
              <a:tr h="182880">
                <a:tc>
                  <a:txBody>
                    <a:bodyPr/>
                    <a:lstStyle/>
                    <a:p>
                      <a:pPr>
                        <a:lnSpc>
                          <a:spcPct val="107000"/>
                        </a:lnSpc>
                        <a:spcAft>
                          <a:spcPts val="800"/>
                        </a:spcAft>
                      </a:pPr>
                      <a:r>
                        <a:rPr lang="en-US" sz="1100" dirty="0">
                          <a:effectLst/>
                        </a:rPr>
                        <a:t>OLN</a:t>
                      </a:r>
                      <a:r>
                        <a:rPr lang="uk-UA" sz="1100" dirty="0">
                          <a:effectLst/>
                        </a:rPr>
                        <a:t>2</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37,01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8,14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20,70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745512"/>
                  </a:ext>
                </a:extLst>
              </a:tr>
              <a:tr h="182880">
                <a:tc>
                  <a:txBody>
                    <a:bodyPr/>
                    <a:lstStyle/>
                    <a:p>
                      <a:pPr>
                        <a:lnSpc>
                          <a:spcPct val="107000"/>
                        </a:lnSpc>
                        <a:spcAft>
                          <a:spcPts val="800"/>
                        </a:spcAft>
                      </a:pPr>
                      <a:r>
                        <a:rPr lang="en-US" sz="1100" dirty="0">
                          <a:effectLst/>
                        </a:rPr>
                        <a:t>OLN</a:t>
                      </a:r>
                      <a:r>
                        <a:rPr lang="uk-UA" sz="1100" dirty="0">
                          <a:effectLst/>
                        </a:rPr>
                        <a:t>3</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23,81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18,27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57,18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10,42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52662963"/>
                  </a:ext>
                </a:extLst>
              </a:tr>
              <a:tr h="182880">
                <a:tc>
                  <a:txBody>
                    <a:bodyPr/>
                    <a:lstStyle/>
                    <a:p>
                      <a:pPr>
                        <a:lnSpc>
                          <a:spcPct val="107000"/>
                        </a:lnSpc>
                        <a:spcAft>
                          <a:spcPts val="800"/>
                        </a:spcAft>
                      </a:pPr>
                      <a:r>
                        <a:rPr lang="en-US" sz="1100" dirty="0">
                          <a:effectLst/>
                        </a:rPr>
                        <a:t>OLN</a:t>
                      </a:r>
                      <a:r>
                        <a:rPr lang="uk-UA" sz="1100" dirty="0">
                          <a:effectLst/>
                        </a:rPr>
                        <a:t>4</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11,77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64438"/>
                  </a:ext>
                </a:extLst>
              </a:tr>
              <a:tr h="182880">
                <a:tc>
                  <a:txBody>
                    <a:bodyPr/>
                    <a:lstStyle/>
                    <a:p>
                      <a:pPr>
                        <a:lnSpc>
                          <a:spcPct val="107000"/>
                        </a:lnSpc>
                        <a:spcAft>
                          <a:spcPts val="800"/>
                        </a:spcAft>
                      </a:pPr>
                      <a:r>
                        <a:rPr lang="en-US" sz="1100" dirty="0">
                          <a:effectLst/>
                        </a:rPr>
                        <a:t>OLN</a:t>
                      </a:r>
                      <a:r>
                        <a:rPr lang="uk-UA" sz="1100" dirty="0">
                          <a:effectLst/>
                        </a:rPr>
                        <a:t>5</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50,85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dirty="0">
                          <a:effectLst/>
                        </a:rPr>
                        <a:t>    10,57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3079000"/>
                  </a:ext>
                </a:extLst>
              </a:tr>
              <a:tr h="182880">
                <a:tc>
                  <a:txBody>
                    <a:bodyPr/>
                    <a:lstStyle/>
                    <a:p>
                      <a:pPr>
                        <a:lnSpc>
                          <a:spcPct val="107000"/>
                        </a:lnSpc>
                        <a:spcAft>
                          <a:spcPts val="800"/>
                        </a:spcAft>
                      </a:pPr>
                      <a:r>
                        <a:rPr lang="en-US" sz="1100" dirty="0">
                          <a:effectLst/>
                        </a:rPr>
                        <a:t>OLN</a:t>
                      </a:r>
                      <a:r>
                        <a:rPr lang="uk-UA" sz="1100" dirty="0">
                          <a:effectLst/>
                        </a:rPr>
                        <a:t>6</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20,09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13,40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14,56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6123144"/>
                  </a:ext>
                </a:extLst>
              </a:tr>
              <a:tr h="182880">
                <a:tc>
                  <a:txBody>
                    <a:bodyPr/>
                    <a:lstStyle/>
                    <a:p>
                      <a:pPr>
                        <a:lnSpc>
                          <a:spcPct val="107000"/>
                        </a:lnSpc>
                        <a:spcAft>
                          <a:spcPts val="800"/>
                        </a:spcAft>
                      </a:pPr>
                      <a:r>
                        <a:rPr lang="en-US" sz="1100" dirty="0">
                          <a:effectLst/>
                        </a:rPr>
                        <a:t>OLN</a:t>
                      </a:r>
                      <a:r>
                        <a:rPr lang="uk-UA" sz="1100" dirty="0">
                          <a:effectLst/>
                        </a:rPr>
                        <a:t>7</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12,80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14,50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23,81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27,35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6245724"/>
                  </a:ext>
                </a:extLst>
              </a:tr>
              <a:tr h="182880">
                <a:tc>
                  <a:txBody>
                    <a:bodyPr/>
                    <a:lstStyle/>
                    <a:p>
                      <a:pPr>
                        <a:lnSpc>
                          <a:spcPct val="107000"/>
                        </a:lnSpc>
                        <a:spcAft>
                          <a:spcPts val="800"/>
                        </a:spcAft>
                      </a:pPr>
                      <a:r>
                        <a:rPr lang="en-US" sz="1100" dirty="0">
                          <a:effectLst/>
                        </a:rPr>
                        <a:t>OLN</a:t>
                      </a:r>
                      <a:r>
                        <a:rPr lang="uk-UA" sz="1100" dirty="0">
                          <a:effectLst/>
                        </a:rPr>
                        <a:t>8</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12,17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30,50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10,59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a:effectLst/>
                        </a:rPr>
                        <a:t>            10,52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uk-UA" sz="1100" dirty="0">
                          <a:effectLst/>
                        </a:rPr>
                        <a:t>    35,60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7841247"/>
                  </a:ext>
                </a:extLst>
              </a:tr>
            </a:tbl>
          </a:graphicData>
        </a:graphic>
      </p:graphicFrame>
      <p:sp>
        <p:nvSpPr>
          <p:cNvPr id="4" name="TextBox 3">
            <a:extLst>
              <a:ext uri="{FF2B5EF4-FFF2-40B4-BE49-F238E27FC236}">
                <a16:creationId xmlns:a16="http://schemas.microsoft.com/office/drawing/2014/main" id="{404FF07A-3D39-54B3-BA0E-F4710F5BB3CB}"/>
              </a:ext>
            </a:extLst>
          </p:cNvPr>
          <p:cNvSpPr txBox="1"/>
          <p:nvPr/>
        </p:nvSpPr>
        <p:spPr>
          <a:xfrm>
            <a:off x="457200" y="960221"/>
            <a:ext cx="8153400" cy="461665"/>
          </a:xfrm>
          <a:prstGeom prst="rect">
            <a:avLst/>
          </a:prstGeom>
          <a:noFill/>
        </p:spPr>
        <p:txBody>
          <a:bodyPr wrap="square" rtlCol="0">
            <a:spAutoFit/>
          </a:bodyPr>
          <a:lstStyle/>
          <a:p>
            <a:pPr algn="ctr"/>
            <a:r>
              <a:rPr lang="en-US" sz="2400" b="1" dirty="0"/>
              <a:t>Stern-Volmer Constants (Ksv1)</a:t>
            </a:r>
            <a:endParaRPr lang="fr-FR" sz="2400" b="1" dirty="0"/>
          </a:p>
        </p:txBody>
      </p:sp>
      <p:sp>
        <p:nvSpPr>
          <p:cNvPr id="5" name="TextBox 4">
            <a:extLst>
              <a:ext uri="{FF2B5EF4-FFF2-40B4-BE49-F238E27FC236}">
                <a16:creationId xmlns:a16="http://schemas.microsoft.com/office/drawing/2014/main" id="{B9788D91-1876-AE62-A5A4-D1B9700C15FB}"/>
              </a:ext>
            </a:extLst>
          </p:cNvPr>
          <p:cNvSpPr txBox="1"/>
          <p:nvPr/>
        </p:nvSpPr>
        <p:spPr>
          <a:xfrm>
            <a:off x="457200" y="3790194"/>
            <a:ext cx="8458200" cy="1477328"/>
          </a:xfrm>
          <a:prstGeom prst="rect">
            <a:avLst/>
          </a:prstGeom>
          <a:noFill/>
        </p:spPr>
        <p:txBody>
          <a:bodyPr wrap="square" rtlCol="0">
            <a:spAutoFit/>
          </a:bodyPr>
          <a:lstStyle/>
          <a:p>
            <a:r>
              <a:rPr lang="en-US" dirty="0"/>
              <a:t>After titration of OLNs with proteins on the fluorometer, the first-order Stern-Volmer constants (Ksv1) were calculated. This constant indicates the ability of the OLN to change its fluorescent intensity upon binding to a protein. A large value of Ksv1 indicates a significant effect of the protein on the fluorescent intensity of the OLN and may indicate a strong interaction between them.</a:t>
            </a:r>
            <a:endParaRPr lang="uk-UA" dirty="0"/>
          </a:p>
        </p:txBody>
      </p:sp>
    </p:spTree>
    <p:extLst>
      <p:ext uri="{BB962C8B-B14F-4D97-AF65-F5344CB8AC3E}">
        <p14:creationId xmlns:p14="http://schemas.microsoft.com/office/powerpoint/2010/main" val="315852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a:extLst>
              <a:ext uri="{FF2B5EF4-FFF2-40B4-BE49-F238E27FC236}">
                <a16:creationId xmlns:a16="http://schemas.microsoft.com/office/drawing/2014/main" id="{F54845D8-DEDC-A5B1-9B4D-7F013CE865F9}"/>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3" name="TextBox 2">
            <a:extLst>
              <a:ext uri="{FF2B5EF4-FFF2-40B4-BE49-F238E27FC236}">
                <a16:creationId xmlns:a16="http://schemas.microsoft.com/office/drawing/2014/main" id="{9DCFE4A0-8832-6A94-6C04-57DFD4FF299B}"/>
              </a:ext>
            </a:extLst>
          </p:cNvPr>
          <p:cNvSpPr txBox="1"/>
          <p:nvPr/>
        </p:nvSpPr>
        <p:spPr>
          <a:xfrm>
            <a:off x="495300" y="1066800"/>
            <a:ext cx="8153400" cy="830997"/>
          </a:xfrm>
          <a:prstGeom prst="rect">
            <a:avLst/>
          </a:prstGeom>
          <a:noFill/>
        </p:spPr>
        <p:txBody>
          <a:bodyPr wrap="square" rtlCol="0">
            <a:spAutoFit/>
          </a:bodyPr>
          <a:lstStyle/>
          <a:p>
            <a:r>
              <a:rPr lang="en-US" sz="2400" b="1" dirty="0"/>
              <a:t>Why we moved to the second-order Stern-Volmer constant (Ksv2)</a:t>
            </a:r>
            <a:r>
              <a:rPr lang="uk-UA" sz="2400" b="1" dirty="0"/>
              <a:t> </a:t>
            </a:r>
            <a:endParaRPr lang="fr-FR" sz="2400" b="1" dirty="0"/>
          </a:p>
        </p:txBody>
      </p:sp>
      <p:sp>
        <p:nvSpPr>
          <p:cNvPr id="5" name="TextBox 4">
            <a:extLst>
              <a:ext uri="{FF2B5EF4-FFF2-40B4-BE49-F238E27FC236}">
                <a16:creationId xmlns:a16="http://schemas.microsoft.com/office/drawing/2014/main" id="{D04570C0-7989-6BA7-302E-9952C31C4EEE}"/>
              </a:ext>
            </a:extLst>
          </p:cNvPr>
          <p:cNvSpPr txBox="1"/>
          <p:nvPr/>
        </p:nvSpPr>
        <p:spPr>
          <a:xfrm>
            <a:off x="1104900" y="5156021"/>
            <a:ext cx="7429500" cy="1200329"/>
          </a:xfrm>
          <a:prstGeom prst="rect">
            <a:avLst/>
          </a:prstGeom>
          <a:noFill/>
        </p:spPr>
        <p:txBody>
          <a:bodyPr wrap="square" rtlCol="0">
            <a:spAutoFit/>
          </a:bodyPr>
          <a:lstStyle/>
          <a:p>
            <a:r>
              <a:rPr lang="en-US" dirty="0"/>
              <a:t>In some cases, when Ksv1 deviated from the linear distribution (R&lt;0.9), we see negative or positive cooperative binding. In this graph, you can see an example of negative cooperative binding of INF + OLN3, positive cooperative binding of INs + OLN2 and with a linear distribution of INFR + OLN3.</a:t>
            </a:r>
            <a:endParaRPr lang="uk-UA" dirty="0"/>
          </a:p>
        </p:txBody>
      </p:sp>
      <p:pic>
        <p:nvPicPr>
          <p:cNvPr id="9" name="Рисунок 8">
            <a:extLst>
              <a:ext uri="{FF2B5EF4-FFF2-40B4-BE49-F238E27FC236}">
                <a16:creationId xmlns:a16="http://schemas.microsoft.com/office/drawing/2014/main" id="{4AAF49AE-8F1E-48BE-033C-D09ACA2AC1C0}"/>
              </a:ext>
            </a:extLst>
          </p:cNvPr>
          <p:cNvPicPr>
            <a:picLocks noChangeAspect="1"/>
          </p:cNvPicPr>
          <p:nvPr/>
        </p:nvPicPr>
        <p:blipFill>
          <a:blip r:embed="rId2"/>
          <a:stretch>
            <a:fillRect/>
          </a:stretch>
        </p:blipFill>
        <p:spPr>
          <a:xfrm>
            <a:off x="2514600" y="1852247"/>
            <a:ext cx="4191000" cy="3211906"/>
          </a:xfrm>
          <a:prstGeom prst="rect">
            <a:avLst/>
          </a:prstGeom>
        </p:spPr>
      </p:pic>
    </p:spTree>
    <p:extLst>
      <p:ext uri="{BB962C8B-B14F-4D97-AF65-F5344CB8AC3E}">
        <p14:creationId xmlns:p14="http://schemas.microsoft.com/office/powerpoint/2010/main" val="1920101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1939</Words>
  <Application>Microsoft Office PowerPoint</Application>
  <PresentationFormat>Екран (4:3)</PresentationFormat>
  <Paragraphs>238</Paragraphs>
  <Slides>15</Slides>
  <Notes>5</Notes>
  <HiddenSlides>0</HiddenSlides>
  <MMClips>0</MMClips>
  <ScaleCrop>false</ScaleCrop>
  <HeadingPairs>
    <vt:vector size="8" baseType="variant">
      <vt:variant>
        <vt:lpstr>Використані шрифти</vt:lpstr>
      </vt:variant>
      <vt:variant>
        <vt:i4>4</vt:i4>
      </vt:variant>
      <vt:variant>
        <vt:lpstr>Тема</vt:lpstr>
      </vt:variant>
      <vt:variant>
        <vt:i4>2</vt:i4>
      </vt:variant>
      <vt:variant>
        <vt:lpstr>Вбудовані сервери OLE</vt:lpstr>
      </vt:variant>
      <vt:variant>
        <vt:i4>2</vt:i4>
      </vt:variant>
      <vt:variant>
        <vt:lpstr>Заголовки слайдів</vt:lpstr>
      </vt:variant>
      <vt:variant>
        <vt:i4>15</vt:i4>
      </vt:variant>
    </vt:vector>
  </HeadingPairs>
  <TitlesOfParts>
    <vt:vector size="23" baseType="lpstr">
      <vt:lpstr>Arial</vt:lpstr>
      <vt:lpstr>Calibri</vt:lpstr>
      <vt:lpstr>Calibri Light</vt:lpstr>
      <vt:lpstr>Source Sans Pro</vt:lpstr>
      <vt:lpstr>Office Theme</vt:lpstr>
      <vt:lpstr>Custom Design</vt:lpstr>
      <vt:lpstr>Graph</vt:lpstr>
      <vt:lpstr>Origin Graph</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Olexander Nuzhnyi</cp:lastModifiedBy>
  <cp:revision>121</cp:revision>
  <dcterms:created xsi:type="dcterms:W3CDTF">2015-04-04T09:45:50Z</dcterms:created>
  <dcterms:modified xsi:type="dcterms:W3CDTF">2023-10-15T14:21:44Z</dcterms:modified>
</cp:coreProperties>
</file>