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74" r:id="rId3"/>
    <p:sldId id="267" r:id="rId4"/>
    <p:sldId id="268" r:id="rId5"/>
    <p:sldId id="269" r:id="rId6"/>
    <p:sldId id="275" r:id="rId7"/>
    <p:sldId id="279" r:id="rId8"/>
    <p:sldId id="280" r:id="rId9"/>
    <p:sldId id="283" r:id="rId10"/>
    <p:sldId id="284" r:id="rId11"/>
    <p:sldId id="285" r:id="rId12"/>
    <p:sldId id="281" r:id="rId13"/>
    <p:sldId id="282" r:id="rId14"/>
    <p:sldId id="271" r:id="rId15"/>
    <p:sldId id="27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AAE"/>
    <a:srgbClr val="BAC0E7"/>
    <a:srgbClr val="71519F"/>
    <a:srgbClr val="FBB479"/>
    <a:srgbClr val="E76B07"/>
    <a:srgbClr val="D8DBF1"/>
    <a:srgbClr val="7D87C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95" d="100"/>
          <a:sy n="95" d="100"/>
        </p:scale>
        <p:origin x="3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03/10/2023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20537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20316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13382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val="2216399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13</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14</a:t>
            </a:fld>
            <a:endParaRPr lang="fr-FR"/>
          </a:p>
        </p:txBody>
      </p:sp>
    </p:spTree>
    <p:extLst>
      <p:ext uri="{BB962C8B-B14F-4D97-AF65-F5344CB8AC3E}">
        <p14:creationId xmlns:p14="http://schemas.microsoft.com/office/powerpoint/2010/main" val="295582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295698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44285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262680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255212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val="129882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03/10/2023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03/10/2023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03/10/2023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03/10/2023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tif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696251"/>
            <a:ext cx="8305800" cy="4739759"/>
          </a:xfrm>
          <a:prstGeom prst="rect">
            <a:avLst/>
          </a:prstGeom>
          <a:noFill/>
        </p:spPr>
        <p:txBody>
          <a:bodyPr wrap="square" rtlCol="0">
            <a:spAutoFit/>
          </a:bodyPr>
          <a:lstStyle/>
          <a:p>
            <a:pPr algn="ctr"/>
            <a:r>
              <a:rPr lang="en-US" sz="3600" b="1" dirty="0">
                <a:solidFill>
                  <a:schemeClr val="bg1"/>
                </a:solidFill>
              </a:rPr>
              <a:t>DNA/BSA binding study of phenothiazine and its </a:t>
            </a:r>
            <a:r>
              <a:rPr lang="en-US" sz="3600" b="1" i="1" dirty="0">
                <a:solidFill>
                  <a:schemeClr val="bg1"/>
                </a:solidFill>
              </a:rPr>
              <a:t>N</a:t>
            </a:r>
            <a:r>
              <a:rPr lang="en-US" sz="3600" b="1" dirty="0">
                <a:solidFill>
                  <a:schemeClr val="bg1"/>
                </a:solidFill>
              </a:rPr>
              <a:t>-methyl-substituted derivative</a:t>
            </a:r>
            <a:endParaRPr lang="sr-Latn-RS" sz="3600" b="1" dirty="0">
              <a:solidFill>
                <a:schemeClr val="bg1"/>
              </a:solidFill>
            </a:endParaRPr>
          </a:p>
          <a:p>
            <a:pPr algn="ctr"/>
            <a:endParaRPr lang="en-US" b="1" dirty="0"/>
          </a:p>
          <a:p>
            <a:pPr algn="ctr"/>
            <a:endParaRPr lang="en-US" b="1" dirty="0"/>
          </a:p>
          <a:p>
            <a:pPr algn="ctr"/>
            <a:endParaRPr lang="en-US" b="1" dirty="0"/>
          </a:p>
          <a:p>
            <a:pPr algn="ctr"/>
            <a:endParaRPr lang="fr-FR" dirty="0"/>
          </a:p>
          <a:p>
            <a:pPr algn="ctr"/>
            <a:r>
              <a:rPr lang="it-IT" b="1" dirty="0"/>
              <a:t>Bojana V. Pantović </a:t>
            </a:r>
            <a:r>
              <a:rPr lang="it-IT" b="1" baseline="30000" dirty="0"/>
              <a:t>1*</a:t>
            </a:r>
            <a:r>
              <a:rPr lang="sr-Latn-RS" b="1" baseline="30000" dirty="0"/>
              <a:t> </a:t>
            </a:r>
            <a:r>
              <a:rPr lang="it-IT" b="1" dirty="0"/>
              <a:t>, Tina P. Andrejević </a:t>
            </a:r>
            <a:r>
              <a:rPr lang="it-IT" b="1" baseline="30000" dirty="0"/>
              <a:t>1</a:t>
            </a:r>
            <a:r>
              <a:rPr lang="sr-Latn-RS" b="1" baseline="30000" dirty="0"/>
              <a:t> </a:t>
            </a:r>
            <a:r>
              <a:rPr lang="it-IT" b="1" dirty="0"/>
              <a:t>, Violeta R. Marković </a:t>
            </a:r>
            <a:r>
              <a:rPr lang="it-IT" b="1" baseline="30000" dirty="0"/>
              <a:t>1</a:t>
            </a:r>
            <a:r>
              <a:rPr lang="sr-Latn-RS" b="1" baseline="30000" dirty="0"/>
              <a:t> </a:t>
            </a:r>
            <a:r>
              <a:rPr lang="it-IT" b="1" dirty="0"/>
              <a:t>, Darko P. Ašanin </a:t>
            </a:r>
            <a:r>
              <a:rPr lang="it-IT" b="1" baseline="30000" dirty="0"/>
              <a:t>2</a:t>
            </a:r>
            <a:r>
              <a:rPr lang="it-IT" b="1" dirty="0"/>
              <a:t> and Biljana. Đ. Glišić</a:t>
            </a:r>
            <a:r>
              <a:rPr lang="sr-Latn-BA" b="1" dirty="0"/>
              <a:t> </a:t>
            </a:r>
            <a:r>
              <a:rPr lang="it-IT" b="1" baseline="30000" dirty="0"/>
              <a:t>1</a:t>
            </a:r>
          </a:p>
          <a:p>
            <a:endParaRPr lang="fr-FR" dirty="0"/>
          </a:p>
          <a:p>
            <a:pPr algn="l"/>
            <a:r>
              <a:rPr lang="en-US" b="0" i="0" baseline="30000" dirty="0">
                <a:solidFill>
                  <a:srgbClr val="000000"/>
                </a:solidFill>
                <a:effectLst/>
              </a:rPr>
              <a:t>1</a:t>
            </a:r>
            <a:r>
              <a:rPr lang="en-US" b="0" i="0" dirty="0">
                <a:solidFill>
                  <a:srgbClr val="000000"/>
                </a:solidFill>
                <a:effectLst/>
              </a:rPr>
              <a:t> Faculty of Science, University of Kragujevac, </a:t>
            </a:r>
            <a:r>
              <a:rPr lang="en-US" b="0" i="0" dirty="0" err="1">
                <a:solidFill>
                  <a:srgbClr val="000000"/>
                </a:solidFill>
                <a:effectLst/>
              </a:rPr>
              <a:t>Radoja</a:t>
            </a:r>
            <a:r>
              <a:rPr lang="en-US" b="0" i="0" dirty="0">
                <a:solidFill>
                  <a:srgbClr val="000000"/>
                </a:solidFill>
                <a:effectLst/>
              </a:rPr>
              <a:t> </a:t>
            </a:r>
            <a:r>
              <a:rPr lang="en-US" b="0" i="0" dirty="0" err="1">
                <a:solidFill>
                  <a:srgbClr val="000000"/>
                </a:solidFill>
                <a:effectLst/>
              </a:rPr>
              <a:t>Domanovića</a:t>
            </a:r>
            <a:r>
              <a:rPr lang="en-US" b="0" i="0" dirty="0">
                <a:solidFill>
                  <a:srgbClr val="000000"/>
                </a:solidFill>
                <a:effectLst/>
              </a:rPr>
              <a:t> 12, 34000 Kragujevac, Serbia; bojana.pantovic@pmf.kg.ac.rs, tina.andrejevic@pmf.kg.ac.rs, violeta.markovic@pmf.kg.ac.rs, biljana.glisic@pmf.kg.ac.rs</a:t>
            </a:r>
          </a:p>
          <a:p>
            <a:pPr algn="l"/>
            <a:r>
              <a:rPr lang="en-US" b="0" i="0" baseline="30000" dirty="0">
                <a:solidFill>
                  <a:srgbClr val="000000"/>
                </a:solidFill>
                <a:effectLst/>
              </a:rPr>
              <a:t>2</a:t>
            </a:r>
            <a:r>
              <a:rPr lang="en-US" b="0" i="0" dirty="0">
                <a:solidFill>
                  <a:srgbClr val="000000"/>
                </a:solidFill>
                <a:effectLst/>
              </a:rPr>
              <a:t> Institute for Information Technologies Kragujevac, University of Kragujevac, Jovana </a:t>
            </a:r>
            <a:r>
              <a:rPr lang="en-US" b="0" i="0" dirty="0" err="1">
                <a:solidFill>
                  <a:srgbClr val="000000"/>
                </a:solidFill>
                <a:effectLst/>
              </a:rPr>
              <a:t>Cvijića</a:t>
            </a:r>
            <a:r>
              <a:rPr lang="en-US" b="0" i="0" dirty="0">
                <a:solidFill>
                  <a:srgbClr val="000000"/>
                </a:solidFill>
                <a:effectLst/>
              </a:rPr>
              <a:t> bb, 34000 Kragujevac, Serbia; darko.asanin@uni.kg.ac.rs </a:t>
            </a:r>
            <a:endParaRPr lang="fr-FR" dirty="0"/>
          </a:p>
          <a:p>
            <a:r>
              <a:rPr lang="en-US" sz="1400" b="1" dirty="0"/>
              <a:t>*</a:t>
            </a:r>
            <a:r>
              <a:rPr lang="en-US" sz="1400" dirty="0"/>
              <a:t> Corresponding author: </a:t>
            </a:r>
            <a:r>
              <a:rPr lang="sr-Latn-BA" sz="1400" dirty="0"/>
              <a:t>bojana.pantovic</a:t>
            </a:r>
            <a:r>
              <a:rPr lang="en-US" sz="1400" dirty="0"/>
              <a:t>@</a:t>
            </a:r>
            <a:r>
              <a:rPr lang="sr-Latn-BA" sz="1400" dirty="0"/>
              <a:t>pmf.kg.ac.rs</a:t>
            </a:r>
            <a:endParaRPr lang="fr-FR" sz="1400" dirty="0"/>
          </a:p>
        </p:txBody>
      </p:sp>
      <p:pic>
        <p:nvPicPr>
          <p:cNvPr id="3" name="Picture 2">
            <a:extLst>
              <a:ext uri="{FF2B5EF4-FFF2-40B4-BE49-F238E27FC236}">
                <a16:creationId xmlns:a16="http://schemas.microsoft.com/office/drawing/2014/main" id="{BE7B49D4-E059-9F30-7E4C-F362ECC46FCA}"/>
              </a:ext>
            </a:extLst>
          </p:cNvPr>
          <p:cNvPicPr>
            <a:picLocks noChangeAspect="1"/>
          </p:cNvPicPr>
          <p:nvPr/>
        </p:nvPicPr>
        <p:blipFill>
          <a:blip r:embed="rId4"/>
          <a:stretch>
            <a:fillRect/>
          </a:stretch>
        </p:blipFill>
        <p:spPr>
          <a:xfrm>
            <a:off x="6936779" y="5957973"/>
            <a:ext cx="743599" cy="741008"/>
          </a:xfrm>
          <a:prstGeom prst="rect">
            <a:avLst/>
          </a:prstGeom>
        </p:spPr>
      </p:pic>
      <p:pic>
        <p:nvPicPr>
          <p:cNvPr id="7" name="Picture 6">
            <a:extLst>
              <a:ext uri="{FF2B5EF4-FFF2-40B4-BE49-F238E27FC236}">
                <a16:creationId xmlns:a16="http://schemas.microsoft.com/office/drawing/2014/main" id="{AC56CF45-DAB3-EE84-E2F1-8211EFF8CB1B}"/>
              </a:ext>
            </a:extLst>
          </p:cNvPr>
          <p:cNvPicPr>
            <a:picLocks noChangeAspect="1"/>
          </p:cNvPicPr>
          <p:nvPr/>
        </p:nvPicPr>
        <p:blipFill>
          <a:blip r:embed="rId5"/>
          <a:stretch>
            <a:fillRect/>
          </a:stretch>
        </p:blipFill>
        <p:spPr>
          <a:xfrm>
            <a:off x="7727678" y="6007253"/>
            <a:ext cx="898318" cy="642449"/>
          </a:xfrm>
          <a:prstGeom prst="rect">
            <a:avLst/>
          </a:prstGeom>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461665"/>
          </a:xfrm>
          <a:prstGeom prst="rect">
            <a:avLst/>
          </a:prstGeom>
          <a:noFill/>
        </p:spPr>
        <p:txBody>
          <a:bodyPr wrap="square" rtlCol="0">
            <a:spAutoFit/>
          </a:bodyPr>
          <a:lstStyle/>
          <a:p>
            <a:r>
              <a:rPr lang="en-US" sz="2400" b="1" dirty="0"/>
              <a:t>Competitive experiments with BSA and site markers</a:t>
            </a:r>
            <a:r>
              <a:rPr lang="sr-Latn-BA" sz="2400" b="1" dirty="0"/>
              <a:t> </a:t>
            </a:r>
            <a:endParaRPr lang="fr-FR" sz="2400" b="1" dirty="0"/>
          </a:p>
        </p:txBody>
      </p:sp>
      <p:graphicFrame>
        <p:nvGraphicFramePr>
          <p:cNvPr id="7" name="Table 6">
            <a:extLst>
              <a:ext uri="{FF2B5EF4-FFF2-40B4-BE49-F238E27FC236}">
                <a16:creationId xmlns:a16="http://schemas.microsoft.com/office/drawing/2014/main" id="{2E3B77D8-EF92-C64D-B6D6-A91EA3AA1D63}"/>
              </a:ext>
            </a:extLst>
          </p:cNvPr>
          <p:cNvGraphicFramePr>
            <a:graphicFrameLocks noGrp="1"/>
          </p:cNvGraphicFramePr>
          <p:nvPr>
            <p:extLst>
              <p:ext uri="{D42A27DB-BD31-4B8C-83A1-F6EECF244321}">
                <p14:modId xmlns:p14="http://schemas.microsoft.com/office/powerpoint/2010/main" val="1329315030"/>
              </p:ext>
            </p:extLst>
          </p:nvPr>
        </p:nvGraphicFramePr>
        <p:xfrm>
          <a:off x="381000" y="3355839"/>
          <a:ext cx="8382000" cy="1402080"/>
        </p:xfrm>
        <a:graphic>
          <a:graphicData uri="http://schemas.openxmlformats.org/drawingml/2006/table">
            <a:tbl>
              <a:tblPr firstRow="1" firstCol="1" bandRow="1"/>
              <a:tblGrid>
                <a:gridCol w="1101921">
                  <a:extLst>
                    <a:ext uri="{9D8B030D-6E8A-4147-A177-3AD203B41FA5}">
                      <a16:colId xmlns:a16="http://schemas.microsoft.com/office/drawing/2014/main" val="1981766552"/>
                    </a:ext>
                  </a:extLst>
                </a:gridCol>
                <a:gridCol w="1717479">
                  <a:extLst>
                    <a:ext uri="{9D8B030D-6E8A-4147-A177-3AD203B41FA5}">
                      <a16:colId xmlns:a16="http://schemas.microsoft.com/office/drawing/2014/main" val="3339203578"/>
                    </a:ext>
                  </a:extLst>
                </a:gridCol>
                <a:gridCol w="1641125">
                  <a:extLst>
                    <a:ext uri="{9D8B030D-6E8A-4147-A177-3AD203B41FA5}">
                      <a16:colId xmlns:a16="http://schemas.microsoft.com/office/drawing/2014/main" val="2318794283"/>
                    </a:ext>
                  </a:extLst>
                </a:gridCol>
                <a:gridCol w="138576">
                  <a:extLst>
                    <a:ext uri="{9D8B030D-6E8A-4147-A177-3AD203B41FA5}">
                      <a16:colId xmlns:a16="http://schemas.microsoft.com/office/drawing/2014/main" val="3169373916"/>
                    </a:ext>
                  </a:extLst>
                </a:gridCol>
                <a:gridCol w="1150101">
                  <a:extLst>
                    <a:ext uri="{9D8B030D-6E8A-4147-A177-3AD203B41FA5}">
                      <a16:colId xmlns:a16="http://schemas.microsoft.com/office/drawing/2014/main" val="754626613"/>
                    </a:ext>
                  </a:extLst>
                </a:gridCol>
                <a:gridCol w="1316399">
                  <a:extLst>
                    <a:ext uri="{9D8B030D-6E8A-4147-A177-3AD203B41FA5}">
                      <a16:colId xmlns:a16="http://schemas.microsoft.com/office/drawing/2014/main" val="3637777757"/>
                    </a:ext>
                  </a:extLst>
                </a:gridCol>
                <a:gridCol w="1316399">
                  <a:extLst>
                    <a:ext uri="{9D8B030D-6E8A-4147-A177-3AD203B41FA5}">
                      <a16:colId xmlns:a16="http://schemas.microsoft.com/office/drawing/2014/main" val="3657856532"/>
                    </a:ext>
                  </a:extLst>
                </a:gridCol>
              </a:tblGrid>
              <a:tr h="350520">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err="1">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err="1">
                          <a:solidFill>
                            <a:srgbClr val="7030A0"/>
                          </a:solidFill>
                          <a:effectLst/>
                          <a:latin typeface="+mn-lt"/>
                          <a:ea typeface="Calibri" panose="020F0502020204030204" pitchFamily="34" charset="0"/>
                          <a:cs typeface="Times New Roman" panose="02020603050405020304" pitchFamily="18" charset="0"/>
                        </a:rPr>
                        <a:t>sv</a:t>
                      </a:r>
                      <a:r>
                        <a:rPr lang="en-GB" sz="1600" b="1" baseline="-25000" dirty="0">
                          <a:solidFill>
                            <a:srgbClr val="7030A0"/>
                          </a:solidFill>
                          <a:effectLst/>
                          <a:latin typeface="+mn-lt"/>
                          <a:ea typeface="Calibri" panose="020F0502020204030204" pitchFamily="34" charset="0"/>
                          <a:cs typeface="Times New Roman" panose="02020603050405020304" pitchFamily="18" charset="0"/>
                        </a:rPr>
                        <a:t>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GB" sz="1600" b="1" dirty="0" err="1">
                          <a:solidFill>
                            <a:srgbClr val="7030A0"/>
                          </a:solidFill>
                          <a:effectLst/>
                          <a:latin typeface="+mn-lt"/>
                          <a:ea typeface="Calibri" panose="020F0502020204030204" pitchFamily="34" charset="0"/>
                          <a:cs typeface="Times New Roman" panose="02020603050405020304" pitchFamily="18" charset="0"/>
                        </a:rPr>
                        <a:t>Hypochromism</a:t>
                      </a:r>
                      <a:r>
                        <a:rPr lang="en-GB" sz="1600" b="1" dirty="0">
                          <a:solidFill>
                            <a:srgbClr val="7030A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1000"/>
                        </a:spcAft>
                      </a:pPr>
                      <a:r>
                        <a:rPr lang="en-GB" sz="1600" b="1" i="1" dirty="0" err="1">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err="1">
                          <a:solidFill>
                            <a:srgbClr val="7030A0"/>
                          </a:solidFill>
                          <a:effectLst/>
                          <a:latin typeface="+mn-lt"/>
                          <a:ea typeface="Calibri" panose="020F0502020204030204" pitchFamily="34" charset="0"/>
                          <a:cs typeface="Times New Roman" panose="02020603050405020304" pitchFamily="18" charset="0"/>
                        </a:rPr>
                        <a:t>q</a:t>
                      </a:r>
                      <a:r>
                        <a:rPr lang="en-GB" sz="1600" b="1" baseline="-25000" dirty="0">
                          <a:solidFill>
                            <a:srgbClr val="7030A0"/>
                          </a:solidFill>
                          <a:effectLst/>
                          <a:latin typeface="+mn-lt"/>
                          <a:ea typeface="Calibri" panose="020F0502020204030204" pitchFamily="34" charset="0"/>
                          <a:cs typeface="Times New Roman" panose="02020603050405020304" pitchFamily="18" charset="0"/>
                        </a:rPr>
                        <a:t>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s</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a:solidFill>
                            <a:srgbClr val="7030A0"/>
                          </a:solidFill>
                          <a:effectLst/>
                          <a:latin typeface="+mn-lt"/>
                          <a:ea typeface="Calibri" panose="020F0502020204030204" pitchFamily="34" charset="0"/>
                          <a:cs typeface="Times New Roman" panose="02020603050405020304" pitchFamily="18" charset="0"/>
                        </a:rPr>
                        <a:t>A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a:solidFill>
                            <a:srgbClr val="7030A0"/>
                          </a:solidFill>
                          <a:effectLst/>
                          <a:latin typeface="+mn-lt"/>
                          <a:ea typeface="Calibri" panose="020F0502020204030204" pitchFamily="34" charset="0"/>
                          <a:cs typeface="Times New Roman" panose="02020603050405020304" pitchFamily="18" charset="0"/>
                        </a:rPr>
                        <a:t>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518491"/>
                  </a:ext>
                </a:extLst>
              </a:tr>
              <a:tr h="350520">
                <a:tc>
                  <a:txBody>
                    <a:bodyPr/>
                    <a:lstStyle/>
                    <a:p>
                      <a:pPr algn="ctr">
                        <a:lnSpc>
                          <a:spcPct val="115000"/>
                        </a:lnSpc>
                        <a:spcAft>
                          <a:spcPts val="1000"/>
                        </a:spcAft>
                      </a:pPr>
                      <a:r>
                        <a:rPr lang="en-GB" sz="1600" b="1" i="1" dirty="0">
                          <a:effectLst/>
                          <a:latin typeface="+mn-lt"/>
                          <a:ea typeface="Calibri" panose="020F0502020204030204" pitchFamily="34" charset="0"/>
                          <a:cs typeface="Times New Roman" panose="02020603050405020304" pitchFamily="18" charset="0"/>
                        </a:rPr>
                        <a:t>N</a:t>
                      </a:r>
                      <a:r>
                        <a:rPr lang="en-GB" sz="1600" b="1" dirty="0">
                          <a:effectLst/>
                          <a:latin typeface="+mn-lt"/>
                          <a:ea typeface="Calibri" panose="020F0502020204030204" pitchFamily="34" charset="0"/>
                          <a:cs typeface="Times New Roman" panose="02020603050405020304" pitchFamily="18" charset="0"/>
                        </a:rPr>
                        <a:t>-</a:t>
                      </a:r>
                      <a:r>
                        <a:rPr lang="en-GB" sz="1600" b="1" dirty="0" err="1">
                          <a:effectLst/>
                          <a:latin typeface="+mn-lt"/>
                          <a:ea typeface="Calibri" panose="020F0502020204030204" pitchFamily="34" charset="0"/>
                          <a:cs typeface="Times New Roman" panose="02020603050405020304" pitchFamily="18" charset="0"/>
                        </a:rPr>
                        <a:t>Mephtz</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(2.69 ± 0.11) × 10</a:t>
                      </a:r>
                      <a:r>
                        <a:rPr lang="en-GB" sz="1600" baseline="30000" dirty="0">
                          <a:effectLst/>
                          <a:latin typeface="+mn-lt"/>
                          <a:ea typeface="Calibri" panose="020F0502020204030204" pitchFamily="34" charset="0"/>
                          <a:cs typeface="Times New Roman" panose="02020603050405020304" pitchFamily="18" charset="0"/>
                        </a:rPr>
                        <a: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74.4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2.69 × 10</a:t>
                      </a:r>
                      <a:r>
                        <a:rPr lang="en-GB" sz="1600" baseline="30000" dirty="0">
                          <a:effectLst/>
                          <a:latin typeface="+mn-lt"/>
                          <a:ea typeface="Calibri" panose="020F0502020204030204" pitchFamily="34" charset="0"/>
                          <a:cs typeface="Times New Roman" panose="02020603050405020304" pitchFamily="18" charset="0"/>
                        </a:rPr>
                        <a:t>13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1000"/>
                        </a:spcAft>
                      </a:pPr>
                      <a:r>
                        <a:rPr lang="en-GB" sz="1600">
                          <a:solidFill>
                            <a:srgbClr val="000000"/>
                          </a:solidFill>
                          <a:effectLst/>
                          <a:latin typeface="+mn-lt"/>
                          <a:ea typeface="Calibri" panose="020F0502020204030204" pitchFamily="34" charset="0"/>
                          <a:cs typeface="Times New Roman" panose="02020603050405020304" pitchFamily="18" charset="0"/>
                        </a:rPr>
                        <a:t>2.43</a:t>
                      </a:r>
                      <a:r>
                        <a:rPr lang="en-GB" sz="1600" baseline="30000">
                          <a:effectLst/>
                          <a:latin typeface="+mn-lt"/>
                          <a:ea typeface="Calibri" panose="020F0502020204030204" pitchFamily="34" charset="0"/>
                          <a:cs typeface="Times New Roman" panose="02020603050405020304" pitchFamily="18" charset="0"/>
                        </a:rPr>
                        <a:t> </a:t>
                      </a:r>
                      <a:r>
                        <a:rPr lang="en-GB" sz="1600">
                          <a:effectLst/>
                          <a:latin typeface="+mn-lt"/>
                          <a:ea typeface="Calibri" panose="020F0502020204030204" pitchFamily="34" charset="0"/>
                          <a:cs typeface="Times New Roman" panose="02020603050405020304" pitchFamily="18" charset="0"/>
                        </a:rPr>
                        <a:t>× 10</a:t>
                      </a:r>
                      <a:r>
                        <a:rPr lang="en-GB" sz="1600" baseline="30000">
                          <a:effectLst/>
                          <a:latin typeface="+mn-lt"/>
                          <a:ea typeface="Calibri" panose="020F0502020204030204" pitchFamily="34" charset="0"/>
                          <a:cs typeface="Times New Roman" panose="02020603050405020304" pitchFamily="18" charset="0"/>
                        </a:rPr>
                        <a:t>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1.35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10202934"/>
                  </a:ext>
                </a:extLst>
              </a:tr>
              <a:tr h="350520">
                <a:tc>
                  <a:txBody>
                    <a:bodyPr/>
                    <a:lstStyle/>
                    <a:p>
                      <a:pPr algn="ctr">
                        <a:lnSpc>
                          <a:spcPct val="115000"/>
                        </a:lnSpc>
                        <a:spcAft>
                          <a:spcPts val="1000"/>
                        </a:spcAft>
                      </a:pPr>
                      <a:r>
                        <a:rPr lang="en-GB" sz="1600" b="1" dirty="0">
                          <a:solidFill>
                            <a:srgbClr val="E46C0A"/>
                          </a:solidFill>
                          <a:effectLst/>
                          <a:latin typeface="+mn-lt"/>
                          <a:ea typeface="Calibri" panose="020F0502020204030204" pitchFamily="34" charset="0"/>
                          <a:cs typeface="Times New Roman" panose="02020603050405020304" pitchFamily="18" charset="0"/>
                        </a:rPr>
                        <a:t>Ibuprofen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(1.37 ± 0.03) × 10</a:t>
                      </a:r>
                      <a:r>
                        <a:rPr lang="en-GB" sz="1600" baseline="30000" dirty="0">
                          <a:effectLst/>
                          <a:latin typeface="+mn-lt"/>
                          <a:ea typeface="Calibri" panose="020F0502020204030204" pitchFamily="34" charset="0"/>
                          <a:cs typeface="Times New Roman" panose="02020603050405020304" pitchFamily="18" charset="0"/>
                        </a:rPr>
                        <a: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70.9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1.37 × 10</a:t>
                      </a:r>
                      <a:r>
                        <a:rPr lang="en-GB" sz="1600" baseline="30000" dirty="0">
                          <a:effectLst/>
                          <a:latin typeface="+mn-lt"/>
                          <a:ea typeface="Calibri" panose="020F0502020204030204" pitchFamily="34" charset="0"/>
                          <a:cs typeface="Times New Roman" panose="02020603050405020304" pitchFamily="18" charset="0"/>
                        </a:rPr>
                        <a:t>13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1000"/>
                        </a:spcAft>
                      </a:pPr>
                      <a:r>
                        <a:rPr lang="en-GB" sz="1600" dirty="0">
                          <a:solidFill>
                            <a:srgbClr val="000000"/>
                          </a:solidFill>
                          <a:effectLst/>
                          <a:latin typeface="+mn-lt"/>
                          <a:ea typeface="Calibri" panose="020F0502020204030204" pitchFamily="34" charset="0"/>
                          <a:cs typeface="Times New Roman" panose="02020603050405020304" pitchFamily="18" charset="0"/>
                        </a:rPr>
                        <a:t>3.33 × </a:t>
                      </a:r>
                      <a:r>
                        <a:rPr lang="en-GB" sz="1600" dirty="0">
                          <a:effectLst/>
                          <a:latin typeface="+mn-lt"/>
                          <a:ea typeface="Calibri" panose="020F0502020204030204" pitchFamily="34" charset="0"/>
                          <a:cs typeface="Times New Roman" panose="02020603050405020304" pitchFamily="18" charset="0"/>
                        </a:rPr>
                        <a:t>10</a:t>
                      </a:r>
                      <a:r>
                        <a:rPr lang="en-GB" sz="1600" baseline="30000" dirty="0">
                          <a:effectLst/>
                          <a:latin typeface="+mn-lt"/>
                          <a:ea typeface="Calibri" panose="020F0502020204030204" pitchFamily="34" charset="0"/>
                          <a:cs typeface="Times New Roman" panose="02020603050405020304" pitchFamily="18" charset="0"/>
                        </a:rPr>
                        <a:t>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1.38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90456150"/>
                  </a:ext>
                </a:extLst>
              </a:tr>
              <a:tr h="350520">
                <a:tc>
                  <a:txBody>
                    <a:bodyPr/>
                    <a:lstStyle/>
                    <a:p>
                      <a:pPr algn="ctr">
                        <a:lnSpc>
                          <a:spcPct val="115000"/>
                        </a:lnSpc>
                        <a:spcAft>
                          <a:spcPts val="1000"/>
                        </a:spcAft>
                      </a:pPr>
                      <a:r>
                        <a:rPr lang="en-GB" sz="1600" b="1" dirty="0">
                          <a:solidFill>
                            <a:srgbClr val="E46C0A"/>
                          </a:solidFill>
                          <a:effectLst/>
                          <a:latin typeface="+mn-lt"/>
                          <a:ea typeface="Calibri" panose="020F0502020204030204" pitchFamily="34" charset="0"/>
                          <a:cs typeface="Times New Roman" panose="02020603050405020304" pitchFamily="18" charset="0"/>
                        </a:rPr>
                        <a:t>Eosin 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(8.12 ± 0.06) × 10</a:t>
                      </a:r>
                      <a:r>
                        <a:rPr lang="en-GB" sz="1600" baseline="30000" dirty="0">
                          <a:effectLst/>
                          <a:latin typeface="+mn-lt"/>
                          <a:ea typeface="Calibri" panose="020F0502020204030204" pitchFamily="34" charset="0"/>
                          <a:cs typeface="Times New Roman" panose="02020603050405020304" pitchFamily="18" charset="0"/>
                        </a:rPr>
                        <a: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67.8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gridSpan="2">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8.12 × 10</a:t>
                      </a:r>
                      <a:r>
                        <a:rPr lang="en-GB" sz="1600" baseline="30000" dirty="0">
                          <a:effectLst/>
                          <a:latin typeface="+mn-lt"/>
                          <a:ea typeface="Calibri" panose="020F0502020204030204" pitchFamily="34" charset="0"/>
                          <a:cs typeface="Times New Roman" panose="02020603050405020304" pitchFamily="18" charset="0"/>
                        </a:rPr>
                        <a:t>12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hMerge="1">
                  <a:txBody>
                    <a:bodyPr/>
                    <a:lstStyle/>
                    <a:p>
                      <a:endParaRPr lang="en-US"/>
                    </a:p>
                  </a:txBody>
                  <a:tcPr/>
                </a:tc>
                <a:tc>
                  <a:txBody>
                    <a:bodyPr/>
                    <a:lstStyle/>
                    <a:p>
                      <a:pPr algn="ctr">
                        <a:lnSpc>
                          <a:spcPct val="115000"/>
                        </a:lnSpc>
                        <a:spcAft>
                          <a:spcPts val="1000"/>
                        </a:spcAft>
                      </a:pPr>
                      <a:r>
                        <a:rPr lang="en-GB" sz="1600" dirty="0">
                          <a:solidFill>
                            <a:srgbClr val="000000"/>
                          </a:solidFill>
                          <a:effectLst/>
                          <a:latin typeface="+mn-lt"/>
                          <a:ea typeface="Calibri" panose="020F0502020204030204" pitchFamily="34" charset="0"/>
                          <a:cs typeface="Times New Roman" panose="02020603050405020304" pitchFamily="18" charset="0"/>
                        </a:rPr>
                        <a:t>7.20 </a:t>
                      </a:r>
                      <a:r>
                        <a:rPr lang="en-GB" sz="1600" dirty="0">
                          <a:effectLst/>
                          <a:latin typeface="+mn-lt"/>
                          <a:ea typeface="Calibri" panose="020F0502020204030204" pitchFamily="34" charset="0"/>
                          <a:cs typeface="Times New Roman" panose="02020603050405020304" pitchFamily="18" charset="0"/>
                        </a:rPr>
                        <a:t>× 10</a:t>
                      </a:r>
                      <a:r>
                        <a:rPr lang="en-GB" sz="1600" baseline="30000" dirty="0">
                          <a:solidFill>
                            <a:srgbClr val="000000"/>
                          </a:solidFill>
                          <a:effectLst/>
                          <a:latin typeface="+mn-lt"/>
                          <a:ea typeface="Calibri" panose="020F0502020204030204" pitchFamily="34" charset="0"/>
                          <a:cs typeface="Times New Roman" panose="02020603050405020304" pitchFamily="18" charset="0"/>
                        </a:rPr>
                        <a: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1.23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183219595"/>
                  </a:ext>
                </a:extLst>
              </a:tr>
            </a:tbl>
          </a:graphicData>
        </a:graphic>
      </p:graphicFrame>
      <p:sp>
        <p:nvSpPr>
          <p:cNvPr id="8" name="Okvir za tekst 4">
            <a:extLst>
              <a:ext uri="{FF2B5EF4-FFF2-40B4-BE49-F238E27FC236}">
                <a16:creationId xmlns:a16="http://schemas.microsoft.com/office/drawing/2014/main" id="{CAFF42BD-0156-B8EB-57CF-36F4314CBBFA}"/>
              </a:ext>
            </a:extLst>
          </p:cNvPr>
          <p:cNvSpPr txBox="1"/>
          <p:nvPr/>
        </p:nvSpPr>
        <p:spPr>
          <a:xfrm>
            <a:off x="284445" y="2362200"/>
            <a:ext cx="8575110" cy="646331"/>
          </a:xfrm>
          <a:prstGeom prst="rect">
            <a:avLst/>
          </a:prstGeom>
          <a:noFill/>
        </p:spPr>
        <p:txBody>
          <a:bodyPr wrap="square" rtlCol="0">
            <a:spAutoFit/>
          </a:bodyPr>
          <a:lstStyle/>
          <a:p>
            <a:pPr algn="just"/>
            <a:r>
              <a:rPr lang="sr-Latn-RS" b="1" i="1" dirty="0">
                <a:solidFill>
                  <a:srgbClr val="71519F"/>
                </a:solidFill>
                <a:cs typeface="Times New Roman" panose="02020603050405020304" pitchFamily="18" charset="0"/>
              </a:rPr>
              <a:t>Table 3.</a:t>
            </a:r>
            <a:r>
              <a:rPr lang="en-US" sz="1600" i="1" dirty="0">
                <a:solidFill>
                  <a:schemeClr val="bg2">
                    <a:lumMod val="10000"/>
                  </a:schemeClr>
                </a:solidFill>
                <a:cs typeface="Times New Roman" panose="02020603050405020304" pitchFamily="18" charset="0"/>
              </a:rPr>
              <a:t> </a:t>
            </a:r>
            <a:r>
              <a:rPr lang="en-US" dirty="0">
                <a:solidFill>
                  <a:schemeClr val="bg2">
                    <a:lumMod val="10000"/>
                  </a:schemeClr>
                </a:solidFill>
                <a:cs typeface="Times New Roman" panose="02020603050405020304" pitchFamily="18" charset="0"/>
              </a:rPr>
              <a:t>Values of the binding constants of </a:t>
            </a:r>
            <a:r>
              <a:rPr lang="sr-Latn-BA" i="1" dirty="0">
                <a:solidFill>
                  <a:schemeClr val="bg2">
                    <a:lumMod val="10000"/>
                  </a:schemeClr>
                </a:solidFill>
                <a:cs typeface="Times New Roman" panose="02020603050405020304" pitchFamily="18" charset="0"/>
              </a:rPr>
              <a:t>N</a:t>
            </a:r>
            <a:r>
              <a:rPr lang="sr-Latn-BA" dirty="0">
                <a:solidFill>
                  <a:schemeClr val="bg2">
                    <a:lumMod val="10000"/>
                  </a:schemeClr>
                </a:solidFill>
                <a:cs typeface="Times New Roman" panose="02020603050405020304" pitchFamily="18" charset="0"/>
              </a:rPr>
              <a:t>-Mephtz </a:t>
            </a:r>
            <a:r>
              <a:rPr lang="sr-Latn-RS" dirty="0">
                <a:solidFill>
                  <a:schemeClr val="bg2">
                    <a:lumMod val="10000"/>
                  </a:schemeClr>
                </a:solidFill>
                <a:cs typeface="Times New Roman" panose="02020603050405020304" pitchFamily="18" charset="0"/>
              </a:rPr>
              <a:t>to BSA in</a:t>
            </a:r>
            <a:r>
              <a:rPr lang="en-US" dirty="0">
                <a:solidFill>
                  <a:schemeClr val="bg2">
                    <a:lumMod val="10000"/>
                  </a:schemeClr>
                </a:solidFill>
                <a:cs typeface="Times New Roman" panose="02020603050405020304" pitchFamily="18" charset="0"/>
              </a:rPr>
              <a:t> absence and in</a:t>
            </a:r>
            <a:r>
              <a:rPr lang="sr-Latn-RS" dirty="0">
                <a:solidFill>
                  <a:schemeClr val="bg2">
                    <a:lumMod val="10000"/>
                  </a:schemeClr>
                </a:solidFill>
                <a:cs typeface="Times New Roman" panose="02020603050405020304" pitchFamily="18" charset="0"/>
              </a:rPr>
              <a:t> presence of the site markers, eosin Y and ibuprofen</a:t>
            </a:r>
            <a:endParaRPr lang="en-US" sz="2000" dirty="0">
              <a:solidFill>
                <a:schemeClr val="bg2">
                  <a:lumMod val="10000"/>
                </a:schemeClr>
              </a:solidFill>
              <a:cs typeface="Times New Roman" panose="02020603050405020304" pitchFamily="18" charset="0"/>
            </a:endParaRPr>
          </a:p>
        </p:txBody>
      </p:sp>
    </p:spTree>
    <p:extLst>
      <p:ext uri="{BB962C8B-B14F-4D97-AF65-F5344CB8AC3E}">
        <p14:creationId xmlns:p14="http://schemas.microsoft.com/office/powerpoint/2010/main" val="336229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EB892E-2A71-AF2D-B145-E052824CBAE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42703" y="2872336"/>
            <a:ext cx="4094226" cy="2468880"/>
          </a:xfrm>
          <a:prstGeom prst="rect">
            <a:avLst/>
          </a:prstGeom>
        </p:spPr>
      </p:pic>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461665"/>
          </a:xfrm>
          <a:prstGeom prst="rect">
            <a:avLst/>
          </a:prstGeom>
          <a:noFill/>
        </p:spPr>
        <p:txBody>
          <a:bodyPr wrap="square" rtlCol="0">
            <a:spAutoFit/>
          </a:bodyPr>
          <a:lstStyle/>
          <a:p>
            <a:r>
              <a:rPr lang="sr-Latn-BA" sz="2400" b="1" dirty="0"/>
              <a:t>DNA binding study </a:t>
            </a:r>
            <a:endParaRPr lang="fr-FR" sz="2400" b="1" dirty="0"/>
          </a:p>
        </p:txBody>
      </p:sp>
      <p:sp>
        <p:nvSpPr>
          <p:cNvPr id="4" name="TextBox 3">
            <a:extLst>
              <a:ext uri="{FF2B5EF4-FFF2-40B4-BE49-F238E27FC236}">
                <a16:creationId xmlns:a16="http://schemas.microsoft.com/office/drawing/2014/main" id="{7070A57E-A069-B511-D599-06670D054C85}"/>
              </a:ext>
            </a:extLst>
          </p:cNvPr>
          <p:cNvSpPr txBox="1"/>
          <p:nvPr/>
        </p:nvSpPr>
        <p:spPr>
          <a:xfrm>
            <a:off x="3102308" y="2156730"/>
            <a:ext cx="3200400" cy="307777"/>
          </a:xfrm>
          <a:prstGeom prst="rect">
            <a:avLst/>
          </a:prstGeom>
          <a:noFill/>
        </p:spPr>
        <p:txBody>
          <a:bodyPr wrap="square" rtlCol="0">
            <a:spAutoFit/>
          </a:bodyPr>
          <a:lstStyle/>
          <a:p>
            <a:r>
              <a:rPr lang="sr-Latn-RS" sz="1400" b="1" dirty="0">
                <a:ln w="0"/>
                <a:solidFill>
                  <a:srgbClr val="71519F"/>
                </a:solidFill>
                <a:cs typeface="Times New Roman" panose="02020603050405020304" pitchFamily="18" charset="0"/>
              </a:rPr>
              <a:t>[</a:t>
            </a:r>
            <a:r>
              <a:rPr lang="sr-Latn-RS" sz="1400" b="1" i="1" dirty="0">
                <a:ln w="0"/>
                <a:solidFill>
                  <a:srgbClr val="71519F"/>
                </a:solidFill>
                <a:cs typeface="Times New Roman" panose="02020603050405020304" pitchFamily="18" charset="0"/>
              </a:rPr>
              <a:t>N</a:t>
            </a:r>
            <a:r>
              <a:rPr lang="sr-Latn-RS" sz="1400" b="1" dirty="0">
                <a:ln w="0"/>
                <a:solidFill>
                  <a:srgbClr val="71519F"/>
                </a:solidFill>
                <a:cs typeface="Times New Roman" panose="02020603050405020304" pitchFamily="18" charset="0"/>
              </a:rPr>
              <a:t>-Mephtz]</a:t>
            </a:r>
            <a:r>
              <a:rPr lang="en-US" sz="1400" b="1" dirty="0">
                <a:ln w="0"/>
                <a:solidFill>
                  <a:srgbClr val="71519F"/>
                </a:solidFill>
                <a:cs typeface="Times New Roman" panose="02020603050405020304" pitchFamily="18" charset="0"/>
              </a:rPr>
              <a:t> = 0 ‒ </a:t>
            </a:r>
            <a:r>
              <a:rPr lang="sr-Latn-BA" sz="1400" b="1" dirty="0">
                <a:ln w="0"/>
                <a:solidFill>
                  <a:srgbClr val="71519F"/>
                </a:solidFill>
                <a:cs typeface="Times New Roman" panose="02020603050405020304" pitchFamily="18" charset="0"/>
              </a:rPr>
              <a:t>135</a:t>
            </a:r>
            <a:r>
              <a:rPr lang="en-US" sz="1400" b="1" dirty="0">
                <a:ln w="0"/>
                <a:solidFill>
                  <a:srgbClr val="71519F"/>
                </a:solidFill>
                <a:cs typeface="Times New Roman" panose="02020603050405020304" pitchFamily="18" charset="0"/>
              </a:rPr>
              <a:t> </a:t>
            </a:r>
            <a:r>
              <a:rPr lang="el-GR" sz="1400" b="1" dirty="0">
                <a:ln w="0"/>
                <a:solidFill>
                  <a:srgbClr val="71519F"/>
                </a:solidFill>
                <a:cs typeface="Times New Roman" panose="02020603050405020304" pitchFamily="18" charset="0"/>
              </a:rPr>
              <a:t>μ</a:t>
            </a:r>
            <a:r>
              <a:rPr lang="en-US" sz="1400" b="1" dirty="0">
                <a:ln w="0"/>
                <a:solidFill>
                  <a:srgbClr val="71519F"/>
                </a:solidFill>
                <a:cs typeface="Times New Roman" panose="02020603050405020304" pitchFamily="18" charset="0"/>
              </a:rPr>
              <a:t>M, PBS (pH = 7.4) </a:t>
            </a:r>
            <a:endParaRPr lang="sr-Latn-RS" sz="1400" b="1" dirty="0">
              <a:ln w="0"/>
              <a:solidFill>
                <a:srgbClr val="71519F"/>
              </a:solidFill>
              <a:cs typeface="Times New Roman" panose="02020603050405020304" pitchFamily="18" charset="0"/>
            </a:endParaRPr>
          </a:p>
        </p:txBody>
      </p:sp>
      <p:sp>
        <p:nvSpPr>
          <p:cNvPr id="9" name="TextBox 8">
            <a:extLst>
              <a:ext uri="{FF2B5EF4-FFF2-40B4-BE49-F238E27FC236}">
                <a16:creationId xmlns:a16="http://schemas.microsoft.com/office/drawing/2014/main" id="{E29E451C-E493-E759-29C4-34FC64C8E0C7}"/>
              </a:ext>
            </a:extLst>
          </p:cNvPr>
          <p:cNvSpPr txBox="1"/>
          <p:nvPr/>
        </p:nvSpPr>
        <p:spPr>
          <a:xfrm>
            <a:off x="325166" y="5569803"/>
            <a:ext cx="8437834" cy="830997"/>
          </a:xfrm>
          <a:prstGeom prst="rect">
            <a:avLst/>
          </a:prstGeom>
          <a:noFill/>
        </p:spPr>
        <p:txBody>
          <a:bodyPr wrap="square">
            <a:spAutoFit/>
          </a:bodyPr>
          <a:lstStyle/>
          <a:p>
            <a:pPr algn="just"/>
            <a:r>
              <a:rPr lang="en-US" sz="1600" b="1" i="1" dirty="0">
                <a:solidFill>
                  <a:srgbClr val="71519F"/>
                </a:solidFill>
                <a:cs typeface="Times New Roman" panose="02020603050405020304" pitchFamily="18" charset="0"/>
              </a:rPr>
              <a:t>Fig.</a:t>
            </a:r>
            <a:r>
              <a:rPr lang="sr-Latn-BA" sz="1600" b="1" i="1" dirty="0">
                <a:solidFill>
                  <a:srgbClr val="71519F"/>
                </a:solidFill>
                <a:cs typeface="Times New Roman" panose="02020603050405020304" pitchFamily="18" charset="0"/>
              </a:rPr>
              <a:t> 4</a:t>
            </a:r>
            <a:r>
              <a:rPr lang="en-US" sz="1600" b="1" i="1" dirty="0">
                <a:solidFill>
                  <a:srgbClr val="71519F"/>
                </a:solidFill>
                <a:cs typeface="Times New Roman" panose="02020603050405020304" pitchFamily="18" charset="0"/>
              </a:rPr>
              <a:t>. </a:t>
            </a:r>
            <a:r>
              <a:rPr lang="en-US" sz="1600" dirty="0">
                <a:cs typeface="Times New Roman" panose="02020603050405020304" pitchFamily="18" charset="0"/>
              </a:rPr>
              <a:t>Fluorescence emission spectra of </a:t>
            </a:r>
            <a:r>
              <a:rPr lang="sr-Latn-BA" sz="1600" dirty="0">
                <a:cs typeface="Times New Roman" panose="02020603050405020304" pitchFamily="18" charset="0"/>
              </a:rPr>
              <a:t>ct-DNA-Hoechst 33258 system</a:t>
            </a:r>
            <a:r>
              <a:rPr lang="en-US" sz="1600" dirty="0">
                <a:cs typeface="Times New Roman" panose="02020603050405020304" pitchFamily="18" charset="0"/>
              </a:rPr>
              <a:t> in the presence of an increasing</a:t>
            </a:r>
            <a:r>
              <a:rPr lang="sr-Latn-RS" sz="1600" dirty="0">
                <a:cs typeface="Times New Roman" panose="02020603050405020304" pitchFamily="18" charset="0"/>
              </a:rPr>
              <a:t> </a:t>
            </a:r>
            <a:r>
              <a:rPr lang="en-US" sz="1600" dirty="0">
                <a:cs typeface="Times New Roman" panose="02020603050405020304" pitchFamily="18" charset="0"/>
              </a:rPr>
              <a:t>concentration of </a:t>
            </a:r>
            <a:r>
              <a:rPr lang="sr-Latn-RS" sz="1600" i="1" dirty="0">
                <a:cs typeface="Times New Roman" panose="02020603050405020304" pitchFamily="18" charset="0"/>
              </a:rPr>
              <a:t>N</a:t>
            </a:r>
            <a:r>
              <a:rPr lang="sr-Latn-RS" sz="1600" dirty="0">
                <a:cs typeface="Times New Roman" panose="02020603050405020304" pitchFamily="18" charset="0"/>
              </a:rPr>
              <a:t>-Mephtz</a:t>
            </a:r>
            <a:r>
              <a:rPr lang="en-US" sz="1600" dirty="0">
                <a:cs typeface="Times New Roman" panose="02020603050405020304" pitchFamily="18" charset="0"/>
              </a:rPr>
              <a:t>. Arrow shows the intensity changes upon increased</a:t>
            </a:r>
            <a:r>
              <a:rPr lang="sr-Latn-RS" sz="1600" dirty="0">
                <a:cs typeface="Times New Roman" panose="02020603050405020304" pitchFamily="18" charset="0"/>
              </a:rPr>
              <a:t> </a:t>
            </a:r>
            <a:r>
              <a:rPr lang="en-US" sz="1600" dirty="0">
                <a:cs typeface="Times New Roman" panose="02020603050405020304" pitchFamily="18" charset="0"/>
              </a:rPr>
              <a:t>amount of </a:t>
            </a:r>
            <a:r>
              <a:rPr lang="sr-Latn-BA" sz="1600" i="1" dirty="0">
                <a:cs typeface="Times New Roman" panose="02020603050405020304" pitchFamily="18" charset="0"/>
              </a:rPr>
              <a:t>N</a:t>
            </a:r>
            <a:r>
              <a:rPr lang="sr-Latn-BA" sz="1600" dirty="0">
                <a:cs typeface="Times New Roman" panose="02020603050405020304" pitchFamily="18" charset="0"/>
              </a:rPr>
              <a:t>-Mephtz</a:t>
            </a:r>
            <a:r>
              <a:rPr lang="en-US" sz="1600" dirty="0">
                <a:cs typeface="Times New Roman" panose="02020603050405020304" pitchFamily="18" charset="0"/>
              </a:rPr>
              <a:t>. Inserted graph: Stern-Volmer plot of F</a:t>
            </a:r>
            <a:r>
              <a:rPr lang="en-US" sz="1600" i="1" baseline="-25000" dirty="0">
                <a:cs typeface="Times New Roman" panose="02020603050405020304" pitchFamily="18" charset="0"/>
              </a:rPr>
              <a:t>0</a:t>
            </a:r>
            <a:r>
              <a:rPr lang="en-US" sz="1600" dirty="0">
                <a:cs typeface="Times New Roman" panose="02020603050405020304" pitchFamily="18" charset="0"/>
              </a:rPr>
              <a:t>/F </a:t>
            </a:r>
            <a:r>
              <a:rPr lang="en-US" sz="1600" i="1" dirty="0">
                <a:cs typeface="Times New Roman" panose="02020603050405020304" pitchFamily="18" charset="0"/>
              </a:rPr>
              <a:t>vs</a:t>
            </a:r>
            <a:r>
              <a:rPr lang="en-US" sz="1600" dirty="0">
                <a:cs typeface="Times New Roman" panose="02020603050405020304" pitchFamily="18" charset="0"/>
              </a:rPr>
              <a:t> [</a:t>
            </a:r>
            <a:r>
              <a:rPr lang="sr-Latn-RS" sz="1600" i="1" dirty="0">
                <a:cs typeface="Times New Roman" panose="02020603050405020304" pitchFamily="18" charset="0"/>
              </a:rPr>
              <a:t>N</a:t>
            </a:r>
            <a:r>
              <a:rPr lang="sr-Latn-RS" sz="1600" dirty="0">
                <a:cs typeface="Times New Roman" panose="02020603050405020304" pitchFamily="18" charset="0"/>
              </a:rPr>
              <a:t>-Mephtz</a:t>
            </a:r>
            <a:r>
              <a:rPr lang="en-US" sz="1600" dirty="0">
                <a:cs typeface="Times New Roman" panose="02020603050405020304" pitchFamily="18" charset="0"/>
              </a:rPr>
              <a:t>]</a:t>
            </a:r>
            <a:endParaRPr lang="sr-Latn-RS" sz="1600" dirty="0">
              <a:cs typeface="Times New Roman" panose="02020603050405020304" pitchFamily="18" charset="0"/>
            </a:endParaRPr>
          </a:p>
        </p:txBody>
      </p:sp>
      <p:sp>
        <p:nvSpPr>
          <p:cNvPr id="10" name="Okvir za tekst 2">
            <a:extLst>
              <a:ext uri="{FF2B5EF4-FFF2-40B4-BE49-F238E27FC236}">
                <a16:creationId xmlns:a16="http://schemas.microsoft.com/office/drawing/2014/main" id="{D7AC010D-EFAC-8709-49F7-F906971EE54B}"/>
              </a:ext>
            </a:extLst>
          </p:cNvPr>
          <p:cNvSpPr txBox="1"/>
          <p:nvPr/>
        </p:nvSpPr>
        <p:spPr>
          <a:xfrm>
            <a:off x="4383590" y="5185545"/>
            <a:ext cx="614271" cy="276999"/>
          </a:xfrm>
          <a:prstGeom prst="rect">
            <a:avLst/>
          </a:prstGeom>
          <a:noFill/>
        </p:spPr>
        <p:txBody>
          <a:bodyPr wrap="none" rtlCol="0">
            <a:spAutoFit/>
          </a:bodyPr>
          <a:lstStyle/>
          <a:p>
            <a:pPr algn="ctr"/>
            <a:r>
              <a:rPr lang="el-GR" sz="1200" b="1" dirty="0">
                <a:cs typeface="Times New Roman" panose="02020603050405020304" pitchFamily="18" charset="0"/>
              </a:rPr>
              <a:t>λ</a:t>
            </a:r>
            <a:r>
              <a:rPr lang="en-US" sz="1200" b="1" dirty="0">
                <a:cs typeface="Times New Roman" panose="02020603050405020304" pitchFamily="18" charset="0"/>
              </a:rPr>
              <a:t> (nm)</a:t>
            </a:r>
            <a:endParaRPr lang="sr-Latn-RS" sz="1200" b="1" dirty="0">
              <a:cs typeface="Times New Roman" panose="02020603050405020304" pitchFamily="18" charset="0"/>
            </a:endParaRPr>
          </a:p>
        </p:txBody>
      </p:sp>
      <p:sp>
        <p:nvSpPr>
          <p:cNvPr id="11" name="Okvir za tekst 13">
            <a:extLst>
              <a:ext uri="{FF2B5EF4-FFF2-40B4-BE49-F238E27FC236}">
                <a16:creationId xmlns:a16="http://schemas.microsoft.com/office/drawing/2014/main" id="{C598EF99-8E2D-1CCD-AC62-800888708B10}"/>
              </a:ext>
            </a:extLst>
          </p:cNvPr>
          <p:cNvSpPr txBox="1"/>
          <p:nvPr/>
        </p:nvSpPr>
        <p:spPr>
          <a:xfrm>
            <a:off x="5769096" y="4678086"/>
            <a:ext cx="1913384" cy="261610"/>
          </a:xfrm>
          <a:prstGeom prst="rect">
            <a:avLst/>
          </a:prstGeom>
          <a:noFill/>
        </p:spPr>
        <p:txBody>
          <a:bodyPr wrap="square">
            <a:spAutoFit/>
          </a:bodyPr>
          <a:lstStyle/>
          <a:p>
            <a:pPr algn="ctr" rtl="0">
              <a:defRPr sz="1000" b="0" i="0" u="none" strike="noStrike" kern="1200" baseline="0">
                <a:solidFill>
                  <a:sysClr val="windowText" lastClr="000000">
                    <a:lumMod val="65000"/>
                    <a:lumOff val="35000"/>
                  </a:sysClr>
                </a:solidFill>
                <a:latin typeface="+mn-lt"/>
                <a:ea typeface="+mn-ea"/>
                <a:cs typeface="+mn-cs"/>
              </a:defRPr>
            </a:pPr>
            <a:r>
              <a:rPr lang="sr-Latn-RS" sz="1050" b="1" dirty="0">
                <a:solidFill>
                  <a:schemeClr val="tx1">
                    <a:lumMod val="95000"/>
                    <a:lumOff val="5000"/>
                  </a:schemeClr>
                </a:solidFill>
                <a:cs typeface="Times New Roman" panose="02020603050405020304" pitchFamily="18" charset="0"/>
              </a:rPr>
              <a:t>[</a:t>
            </a:r>
            <a:r>
              <a:rPr lang="sr-Latn-RS" sz="1050" b="1" i="1" dirty="0">
                <a:solidFill>
                  <a:schemeClr val="tx1">
                    <a:lumMod val="95000"/>
                    <a:lumOff val="5000"/>
                  </a:schemeClr>
                </a:solidFill>
                <a:cs typeface="Times New Roman" panose="02020603050405020304" pitchFamily="18" charset="0"/>
              </a:rPr>
              <a:t>N</a:t>
            </a:r>
            <a:r>
              <a:rPr lang="sr-Latn-RS" sz="1050" b="1" dirty="0">
                <a:solidFill>
                  <a:schemeClr val="tx1">
                    <a:lumMod val="95000"/>
                    <a:lumOff val="5000"/>
                  </a:schemeClr>
                </a:solidFill>
                <a:cs typeface="Times New Roman" panose="02020603050405020304" pitchFamily="18" charset="0"/>
              </a:rPr>
              <a:t>-Mephtz]</a:t>
            </a:r>
            <a:r>
              <a:rPr lang="en-US" sz="1050" b="1" dirty="0">
                <a:solidFill>
                  <a:schemeClr val="tx1">
                    <a:lumMod val="95000"/>
                    <a:lumOff val="5000"/>
                  </a:schemeClr>
                </a:solidFill>
                <a:cs typeface="Times New Roman" panose="02020603050405020304" pitchFamily="18" charset="0"/>
              </a:rPr>
              <a:t> (mol/dm</a:t>
            </a:r>
            <a:r>
              <a:rPr lang="en-US" sz="1050" b="1" baseline="30000" dirty="0">
                <a:solidFill>
                  <a:schemeClr val="tx1">
                    <a:lumMod val="95000"/>
                    <a:lumOff val="5000"/>
                  </a:schemeClr>
                </a:solidFill>
                <a:cs typeface="Times New Roman" panose="02020603050405020304" pitchFamily="18" charset="0"/>
              </a:rPr>
              <a:t>3</a:t>
            </a:r>
            <a:r>
              <a:rPr lang="en-US" sz="1050" b="1" dirty="0">
                <a:solidFill>
                  <a:schemeClr val="tx1">
                    <a:lumMod val="95000"/>
                    <a:lumOff val="5000"/>
                  </a:schemeClr>
                </a:solidFill>
                <a:cs typeface="Times New Roman" panose="02020603050405020304" pitchFamily="18" charset="0"/>
              </a:rPr>
              <a:t>)</a:t>
            </a:r>
            <a:endParaRPr lang="sr-Latn-RS" sz="1050" b="1" dirty="0">
              <a:solidFill>
                <a:schemeClr val="tx1">
                  <a:lumMod val="95000"/>
                  <a:lumOff val="5000"/>
                </a:schemeClr>
              </a:solidFill>
              <a:cs typeface="Times New Roman" panose="02020603050405020304" pitchFamily="18" charset="0"/>
            </a:endParaRPr>
          </a:p>
        </p:txBody>
      </p:sp>
      <p:sp>
        <p:nvSpPr>
          <p:cNvPr id="13" name="Okvir za tekst 15">
            <a:extLst>
              <a:ext uri="{FF2B5EF4-FFF2-40B4-BE49-F238E27FC236}">
                <a16:creationId xmlns:a16="http://schemas.microsoft.com/office/drawing/2014/main" id="{4348DC70-5F10-9D48-2841-F485E8583CFE}"/>
              </a:ext>
            </a:extLst>
          </p:cNvPr>
          <p:cNvSpPr txBox="1"/>
          <p:nvPr/>
        </p:nvSpPr>
        <p:spPr>
          <a:xfrm rot="16200000">
            <a:off x="4693386" y="3534572"/>
            <a:ext cx="501599" cy="261610"/>
          </a:xfrm>
          <a:prstGeom prst="rect">
            <a:avLst/>
          </a:prstGeom>
          <a:noFill/>
        </p:spPr>
        <p:txBody>
          <a:bodyPr wrap="square">
            <a:spAutoFit/>
          </a:bodyPr>
          <a:lstStyle/>
          <a:p>
            <a:pPr algn="ctr" rtl="0">
              <a:defRPr sz="1000" b="0" i="0" u="none" strike="noStrike" kern="1200" baseline="0">
                <a:solidFill>
                  <a:sysClr val="windowText" lastClr="000000">
                    <a:lumMod val="65000"/>
                    <a:lumOff val="35000"/>
                  </a:sysClr>
                </a:solidFill>
                <a:latin typeface="+mn-lt"/>
                <a:ea typeface="+mn-ea"/>
                <a:cs typeface="+mn-cs"/>
              </a:defRPr>
            </a:pPr>
            <a:r>
              <a:rPr lang="en-US" sz="1050" b="1" dirty="0" err="1">
                <a:solidFill>
                  <a:sysClr val="windowText" lastClr="000000"/>
                </a:solidFill>
                <a:cs typeface="Times New Roman" panose="02020603050405020304" pitchFamily="18" charset="0"/>
              </a:rPr>
              <a:t>F</a:t>
            </a:r>
            <a:r>
              <a:rPr lang="en-US" sz="1050" b="1" baseline="-25000" dirty="0" err="1">
                <a:solidFill>
                  <a:sysClr val="windowText" lastClr="000000"/>
                </a:solidFill>
                <a:cs typeface="Times New Roman" panose="02020603050405020304" pitchFamily="18" charset="0"/>
              </a:rPr>
              <a:t>0</a:t>
            </a:r>
            <a:r>
              <a:rPr lang="en-US" sz="1050" b="1" dirty="0">
                <a:solidFill>
                  <a:sysClr val="windowText" lastClr="000000"/>
                </a:solidFill>
                <a:cs typeface="Times New Roman" panose="02020603050405020304" pitchFamily="18" charset="0"/>
              </a:rPr>
              <a:t>/F</a:t>
            </a:r>
            <a:endParaRPr lang="sr-Latn-RS" sz="1050" b="1" dirty="0">
              <a:solidFill>
                <a:sysClr val="windowText" lastClr="000000"/>
              </a:solidFill>
              <a:cs typeface="Times New Roman" panose="02020603050405020304" pitchFamily="18" charset="0"/>
            </a:endParaRPr>
          </a:p>
        </p:txBody>
      </p:sp>
      <p:sp>
        <p:nvSpPr>
          <p:cNvPr id="15" name="Okvir za tekst 4">
            <a:extLst>
              <a:ext uri="{FF2B5EF4-FFF2-40B4-BE49-F238E27FC236}">
                <a16:creationId xmlns:a16="http://schemas.microsoft.com/office/drawing/2014/main" id="{026D46C4-1019-05A1-EF15-A9B07FF5C193}"/>
              </a:ext>
            </a:extLst>
          </p:cNvPr>
          <p:cNvSpPr txBox="1"/>
          <p:nvPr/>
        </p:nvSpPr>
        <p:spPr>
          <a:xfrm rot="16200000">
            <a:off x="-159897" y="3968330"/>
            <a:ext cx="2328201" cy="276999"/>
          </a:xfrm>
          <a:prstGeom prst="rect">
            <a:avLst/>
          </a:prstGeom>
          <a:noFill/>
        </p:spPr>
        <p:txBody>
          <a:bodyPr wrap="none" rtlCol="0">
            <a:spAutoFit/>
          </a:bodyPr>
          <a:lstStyle/>
          <a:p>
            <a:pPr algn="ctr"/>
            <a:r>
              <a:rPr lang="en-US" sz="1200" b="1" dirty="0">
                <a:cs typeface="Times New Roman" panose="02020603050405020304" pitchFamily="18" charset="0"/>
              </a:rPr>
              <a:t>Rel. </a:t>
            </a:r>
            <a:r>
              <a:rPr lang="en-US" sz="1200" b="1" dirty="0" err="1">
                <a:cs typeface="Times New Roman" panose="02020603050405020304" pitchFamily="18" charset="0"/>
              </a:rPr>
              <a:t>Fluo</a:t>
            </a:r>
            <a:r>
              <a:rPr lang="en-US" sz="1200" b="1" dirty="0">
                <a:cs typeface="Times New Roman" panose="02020603050405020304" pitchFamily="18" charset="0"/>
              </a:rPr>
              <a:t>. Int. (</a:t>
            </a:r>
            <a:r>
              <a:rPr lang="en-US" sz="1200" b="1" dirty="0" err="1">
                <a:cs typeface="Times New Roman" panose="02020603050405020304" pitchFamily="18" charset="0"/>
              </a:rPr>
              <a:t>a.u</a:t>
            </a:r>
            <a:r>
              <a:rPr lang="en-US" sz="1200" b="1" dirty="0">
                <a:cs typeface="Times New Roman" panose="02020603050405020304" pitchFamily="18" charset="0"/>
              </a:rPr>
              <a:t>.), </a:t>
            </a:r>
            <a:r>
              <a:rPr lang="en-US" sz="1200" b="1" dirty="0" err="1">
                <a:cs typeface="Times New Roman" panose="02020603050405020304" pitchFamily="18" charset="0"/>
              </a:rPr>
              <a:t>λex</a:t>
            </a:r>
            <a:r>
              <a:rPr lang="en-US" sz="1200" b="1" dirty="0">
                <a:cs typeface="Times New Roman" panose="02020603050405020304" pitchFamily="18" charset="0"/>
              </a:rPr>
              <a:t> =</a:t>
            </a:r>
            <a:r>
              <a:rPr lang="sr-Latn-BA" sz="1200" b="1" dirty="0">
                <a:cs typeface="Times New Roman" panose="02020603050405020304" pitchFamily="18" charset="0"/>
              </a:rPr>
              <a:t> 346</a:t>
            </a:r>
            <a:r>
              <a:rPr lang="en-US" sz="1200" b="1" dirty="0">
                <a:cs typeface="Times New Roman" panose="02020603050405020304" pitchFamily="18" charset="0"/>
              </a:rPr>
              <a:t> nm</a:t>
            </a:r>
          </a:p>
        </p:txBody>
      </p:sp>
      <p:cxnSp>
        <p:nvCxnSpPr>
          <p:cNvPr id="16" name="Prava linija spajanja sa strelicom 12">
            <a:extLst>
              <a:ext uri="{FF2B5EF4-FFF2-40B4-BE49-F238E27FC236}">
                <a16:creationId xmlns:a16="http://schemas.microsoft.com/office/drawing/2014/main" id="{317C2C14-D7CC-7EE3-FBA2-BEC6C21BE44D}"/>
              </a:ext>
            </a:extLst>
          </p:cNvPr>
          <p:cNvCxnSpPr>
            <a:cxnSpLocks/>
          </p:cNvCxnSpPr>
          <p:nvPr/>
        </p:nvCxnSpPr>
        <p:spPr>
          <a:xfrm>
            <a:off x="2378368" y="3004838"/>
            <a:ext cx="384864" cy="44714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rava linija spajanja sa strelicom 20">
            <a:extLst>
              <a:ext uri="{FF2B5EF4-FFF2-40B4-BE49-F238E27FC236}">
                <a16:creationId xmlns:a16="http://schemas.microsoft.com/office/drawing/2014/main" id="{B6A24A2D-848D-75B2-FA19-3B2DBDEA8C7B}"/>
              </a:ext>
            </a:extLst>
          </p:cNvPr>
          <p:cNvCxnSpPr>
            <a:cxnSpLocks/>
          </p:cNvCxnSpPr>
          <p:nvPr/>
        </p:nvCxnSpPr>
        <p:spPr>
          <a:xfrm>
            <a:off x="2057400" y="3416437"/>
            <a:ext cx="0" cy="70659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Okvir za tekst 6">
            <a:extLst>
              <a:ext uri="{FF2B5EF4-FFF2-40B4-BE49-F238E27FC236}">
                <a16:creationId xmlns:a16="http://schemas.microsoft.com/office/drawing/2014/main" id="{08958B11-06E2-203D-6D8E-212DFF277ED6}"/>
              </a:ext>
            </a:extLst>
          </p:cNvPr>
          <p:cNvSpPr txBox="1"/>
          <p:nvPr/>
        </p:nvSpPr>
        <p:spPr>
          <a:xfrm>
            <a:off x="1592748" y="2685885"/>
            <a:ext cx="2581028" cy="276999"/>
          </a:xfrm>
          <a:prstGeom prst="rect">
            <a:avLst/>
          </a:prstGeom>
          <a:noFill/>
        </p:spPr>
        <p:txBody>
          <a:bodyPr wrap="none" rtlCol="0">
            <a:spAutoFit/>
          </a:bodyPr>
          <a:lstStyle/>
          <a:p>
            <a:pPr algn="ctr"/>
            <a:r>
              <a:rPr lang="sr-Latn-RS" sz="1200" b="1" dirty="0">
                <a:solidFill>
                  <a:srgbClr val="002060"/>
                </a:solidFill>
                <a:cs typeface="Times New Roman" panose="02020603050405020304" pitchFamily="18" charset="0"/>
              </a:rPr>
              <a:t>[</a:t>
            </a:r>
            <a:r>
              <a:rPr lang="sr-Latn-BA" sz="1200" b="1" dirty="0">
                <a:solidFill>
                  <a:srgbClr val="002060"/>
                </a:solidFill>
                <a:cs typeface="Times New Roman" panose="02020603050405020304" pitchFamily="18" charset="0"/>
              </a:rPr>
              <a:t>DNA</a:t>
            </a:r>
            <a:r>
              <a:rPr lang="sr-Latn-RS" sz="1200" b="1" dirty="0">
                <a:solidFill>
                  <a:srgbClr val="002060"/>
                </a:solidFill>
                <a:cs typeface="Times New Roman" panose="02020603050405020304" pitchFamily="18" charset="0"/>
              </a:rPr>
              <a:t>]</a:t>
            </a:r>
            <a:r>
              <a:rPr lang="en-US" sz="1200" b="1" dirty="0">
                <a:solidFill>
                  <a:srgbClr val="002060"/>
                </a:solidFill>
                <a:cs typeface="Times New Roman" panose="02020603050405020304" pitchFamily="18" charset="0"/>
              </a:rPr>
              <a:t> = </a:t>
            </a:r>
            <a:r>
              <a:rPr lang="sr-Latn-RS" sz="1200" b="1" dirty="0">
                <a:solidFill>
                  <a:srgbClr val="002060"/>
                </a:solidFill>
                <a:cs typeface="Times New Roman" panose="02020603050405020304" pitchFamily="18" charset="0"/>
              </a:rPr>
              <a:t>100</a:t>
            </a:r>
            <a:r>
              <a:rPr lang="sr-Latn-BA" sz="1200" b="1" dirty="0">
                <a:solidFill>
                  <a:srgbClr val="002060"/>
                </a:solidFill>
                <a:cs typeface="Times New Roman" panose="02020603050405020304" pitchFamily="18" charset="0"/>
              </a:rPr>
              <a:t> </a:t>
            </a:r>
            <a:r>
              <a:rPr lang="el-GR" sz="1200" b="1" dirty="0">
                <a:ln w="0"/>
                <a:solidFill>
                  <a:srgbClr val="002060"/>
                </a:solidFill>
                <a:cs typeface="Times New Roman" panose="02020603050405020304" pitchFamily="18" charset="0"/>
              </a:rPr>
              <a:t>μ</a:t>
            </a:r>
            <a:r>
              <a:rPr lang="sr-Latn-BA" sz="1200" b="1" dirty="0">
                <a:solidFill>
                  <a:srgbClr val="002060"/>
                </a:solidFill>
                <a:cs typeface="Times New Roman" panose="02020603050405020304" pitchFamily="18" charset="0"/>
              </a:rPr>
              <a:t>M, [</a:t>
            </a:r>
            <a:r>
              <a:rPr lang="en-US" sz="1200" b="1" dirty="0">
                <a:solidFill>
                  <a:srgbClr val="002060"/>
                </a:solidFill>
                <a:effectLst/>
                <a:ea typeface="Calibri" panose="020F0502020204030204" pitchFamily="34" charset="0"/>
              </a:rPr>
              <a:t>Hoechst</a:t>
            </a:r>
            <a:r>
              <a:rPr lang="sr-Latn-BA" sz="1200" b="1" dirty="0">
                <a:solidFill>
                  <a:srgbClr val="002060"/>
                </a:solidFill>
                <a:cs typeface="Times New Roman" panose="02020603050405020304" pitchFamily="18" charset="0"/>
              </a:rPr>
              <a:t>] = 10 </a:t>
            </a:r>
            <a:r>
              <a:rPr lang="el-GR" sz="1200" b="1" dirty="0">
                <a:ln w="0"/>
                <a:solidFill>
                  <a:srgbClr val="002060"/>
                </a:solidFill>
                <a:cs typeface="Times New Roman" panose="02020603050405020304" pitchFamily="18" charset="0"/>
              </a:rPr>
              <a:t>μ</a:t>
            </a:r>
            <a:r>
              <a:rPr lang="sr-Latn-BA" sz="1200" b="1" dirty="0">
                <a:solidFill>
                  <a:srgbClr val="002060"/>
                </a:solidFill>
                <a:cs typeface="Times New Roman" panose="02020603050405020304" pitchFamily="18" charset="0"/>
              </a:rPr>
              <a:t>M </a:t>
            </a:r>
            <a:endParaRPr lang="sr-Latn-RS" sz="1200" b="1" dirty="0">
              <a:solidFill>
                <a:srgbClr val="002060"/>
              </a:solidFill>
              <a:cs typeface="Times New Roman" panose="02020603050405020304" pitchFamily="18" charset="0"/>
            </a:endParaRPr>
          </a:p>
        </p:txBody>
      </p:sp>
      <p:pic>
        <p:nvPicPr>
          <p:cNvPr id="3" name="Picture 2">
            <a:extLst>
              <a:ext uri="{FF2B5EF4-FFF2-40B4-BE49-F238E27FC236}">
                <a16:creationId xmlns:a16="http://schemas.microsoft.com/office/drawing/2014/main" id="{7397A29B-027D-344F-E805-EF969AFE34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88474" y="2790869"/>
            <a:ext cx="3200400" cy="1920240"/>
          </a:xfrm>
          <a:prstGeom prst="rect">
            <a:avLst/>
          </a:prstGeom>
        </p:spPr>
      </p:pic>
      <p:sp>
        <p:nvSpPr>
          <p:cNvPr id="6" name="Pravougaonik 65">
            <a:extLst>
              <a:ext uri="{FF2B5EF4-FFF2-40B4-BE49-F238E27FC236}">
                <a16:creationId xmlns:a16="http://schemas.microsoft.com/office/drawing/2014/main" id="{CD6EFD39-95E4-5D82-8D89-F0FD2A33BD0E}"/>
              </a:ext>
            </a:extLst>
          </p:cNvPr>
          <p:cNvSpPr/>
          <p:nvPr/>
        </p:nvSpPr>
        <p:spPr>
          <a:xfrm>
            <a:off x="3124200" y="2133600"/>
            <a:ext cx="3148363" cy="36972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48239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461665"/>
          </a:xfrm>
          <a:prstGeom prst="rect">
            <a:avLst/>
          </a:prstGeom>
          <a:noFill/>
        </p:spPr>
        <p:txBody>
          <a:bodyPr wrap="square" rtlCol="0">
            <a:spAutoFit/>
          </a:bodyPr>
          <a:lstStyle/>
          <a:p>
            <a:r>
              <a:rPr lang="sr-Latn-BA" sz="2400" b="1" dirty="0"/>
              <a:t>DNA binding study </a:t>
            </a:r>
            <a:endParaRPr lang="fr-FR" sz="2400" b="1" dirty="0"/>
          </a:p>
        </p:txBody>
      </p:sp>
      <p:sp>
        <p:nvSpPr>
          <p:cNvPr id="19" name="Okvir za tekst 4">
            <a:extLst>
              <a:ext uri="{FF2B5EF4-FFF2-40B4-BE49-F238E27FC236}">
                <a16:creationId xmlns:a16="http://schemas.microsoft.com/office/drawing/2014/main" id="{494A7546-1533-A5B4-6793-E1AD6AC7634D}"/>
              </a:ext>
            </a:extLst>
          </p:cNvPr>
          <p:cNvSpPr txBox="1"/>
          <p:nvPr/>
        </p:nvSpPr>
        <p:spPr>
          <a:xfrm>
            <a:off x="381000" y="2402826"/>
            <a:ext cx="8458200" cy="646331"/>
          </a:xfrm>
          <a:prstGeom prst="rect">
            <a:avLst/>
          </a:prstGeom>
          <a:noFill/>
        </p:spPr>
        <p:txBody>
          <a:bodyPr wrap="square" rtlCol="0">
            <a:spAutoFit/>
          </a:bodyPr>
          <a:lstStyle/>
          <a:p>
            <a:pPr algn="just"/>
            <a:r>
              <a:rPr lang="sr-Latn-RS" b="1" i="1" dirty="0">
                <a:solidFill>
                  <a:srgbClr val="71519F"/>
                </a:solidFill>
                <a:cs typeface="Times New Roman" panose="02020603050405020304" pitchFamily="18" charset="0"/>
              </a:rPr>
              <a:t>Table 4.</a:t>
            </a:r>
            <a:r>
              <a:rPr lang="en-US" sz="1600" i="1" dirty="0">
                <a:solidFill>
                  <a:schemeClr val="bg2">
                    <a:lumMod val="10000"/>
                  </a:schemeClr>
                </a:solidFill>
                <a:cs typeface="Times New Roman" panose="02020603050405020304" pitchFamily="18" charset="0"/>
              </a:rPr>
              <a:t> </a:t>
            </a:r>
            <a:r>
              <a:rPr lang="en-US" dirty="0">
                <a:solidFill>
                  <a:schemeClr val="bg2">
                    <a:lumMod val="10000"/>
                  </a:schemeClr>
                </a:solidFill>
                <a:cs typeface="Times New Roman" panose="02020603050405020304" pitchFamily="18" charset="0"/>
              </a:rPr>
              <a:t>Values of the binding constants of </a:t>
            </a:r>
            <a:r>
              <a:rPr lang="sr-Latn-BA" dirty="0">
                <a:solidFill>
                  <a:schemeClr val="bg2">
                    <a:lumMod val="10000"/>
                  </a:schemeClr>
                </a:solidFill>
                <a:cs typeface="Times New Roman" panose="02020603050405020304" pitchFamily="18" charset="0"/>
              </a:rPr>
              <a:t>phtz and </a:t>
            </a:r>
            <a:r>
              <a:rPr lang="sr-Latn-BA" i="1" dirty="0">
                <a:solidFill>
                  <a:schemeClr val="bg2">
                    <a:lumMod val="10000"/>
                  </a:schemeClr>
                </a:solidFill>
                <a:cs typeface="Times New Roman" panose="02020603050405020304" pitchFamily="18" charset="0"/>
              </a:rPr>
              <a:t>N</a:t>
            </a:r>
            <a:r>
              <a:rPr lang="sr-Latn-BA" dirty="0">
                <a:solidFill>
                  <a:schemeClr val="bg2">
                    <a:lumMod val="10000"/>
                  </a:schemeClr>
                </a:solidFill>
                <a:cs typeface="Times New Roman" panose="02020603050405020304" pitchFamily="18" charset="0"/>
              </a:rPr>
              <a:t>-Mephtz </a:t>
            </a:r>
            <a:r>
              <a:rPr lang="sr-Latn-RS" dirty="0">
                <a:solidFill>
                  <a:schemeClr val="bg2">
                    <a:lumMod val="10000"/>
                  </a:schemeClr>
                </a:solidFill>
                <a:cs typeface="Times New Roman" panose="02020603050405020304" pitchFamily="18" charset="0"/>
              </a:rPr>
              <a:t>with </a:t>
            </a:r>
            <a:r>
              <a:rPr lang="sr-Latn-BA" sz="1800" dirty="0">
                <a:cs typeface="Times New Roman" panose="02020603050405020304" pitchFamily="18" charset="0"/>
              </a:rPr>
              <a:t>ct-DNA-Hoechst 33258 system</a:t>
            </a:r>
            <a:r>
              <a:rPr lang="en-US" sz="1800" dirty="0">
                <a:cs typeface="Times New Roman" panose="02020603050405020304" pitchFamily="18" charset="0"/>
              </a:rPr>
              <a:t> </a:t>
            </a:r>
            <a:endParaRPr lang="en-US" sz="2000" dirty="0">
              <a:solidFill>
                <a:schemeClr val="bg2">
                  <a:lumMod val="10000"/>
                </a:schemeClr>
              </a:solidFill>
              <a:cs typeface="Times New Roman" panose="02020603050405020304" pitchFamily="18" charset="0"/>
            </a:endParaRPr>
          </a:p>
        </p:txBody>
      </p:sp>
      <p:pic>
        <p:nvPicPr>
          <p:cNvPr id="20" name="Picture 19">
            <a:extLst>
              <a:ext uri="{FF2B5EF4-FFF2-40B4-BE49-F238E27FC236}">
                <a16:creationId xmlns:a16="http://schemas.microsoft.com/office/drawing/2014/main" id="{A1D2A367-DF12-C1B3-E58D-BCEE46FE09E9}"/>
              </a:ext>
            </a:extLst>
          </p:cNvPr>
          <p:cNvPicPr>
            <a:picLocks noChangeAspect="1"/>
          </p:cNvPicPr>
          <p:nvPr/>
        </p:nvPicPr>
        <p:blipFill>
          <a:blip r:embed="rId3"/>
          <a:stretch>
            <a:fillRect/>
          </a:stretch>
        </p:blipFill>
        <p:spPr>
          <a:xfrm>
            <a:off x="5791200" y="307779"/>
            <a:ext cx="1524000" cy="1942353"/>
          </a:xfrm>
          <a:prstGeom prst="rect">
            <a:avLst/>
          </a:prstGeom>
        </p:spPr>
      </p:pic>
      <p:graphicFrame>
        <p:nvGraphicFramePr>
          <p:cNvPr id="21" name="Table 20">
            <a:extLst>
              <a:ext uri="{FF2B5EF4-FFF2-40B4-BE49-F238E27FC236}">
                <a16:creationId xmlns:a16="http://schemas.microsoft.com/office/drawing/2014/main" id="{77877678-7377-56E0-EC2D-51EA4605B97A}"/>
              </a:ext>
            </a:extLst>
          </p:cNvPr>
          <p:cNvGraphicFramePr>
            <a:graphicFrameLocks noGrp="1"/>
          </p:cNvGraphicFramePr>
          <p:nvPr>
            <p:extLst>
              <p:ext uri="{D42A27DB-BD31-4B8C-83A1-F6EECF244321}">
                <p14:modId xmlns:p14="http://schemas.microsoft.com/office/powerpoint/2010/main" val="460138965"/>
              </p:ext>
            </p:extLst>
          </p:nvPr>
        </p:nvGraphicFramePr>
        <p:xfrm>
          <a:off x="402492" y="3089784"/>
          <a:ext cx="8360508" cy="1710816"/>
        </p:xfrm>
        <a:graphic>
          <a:graphicData uri="http://schemas.openxmlformats.org/drawingml/2006/table">
            <a:tbl>
              <a:tblPr firstRow="1" firstCol="1" bandRow="1"/>
              <a:tblGrid>
                <a:gridCol w="1106640">
                  <a:extLst>
                    <a:ext uri="{9D8B030D-6E8A-4147-A177-3AD203B41FA5}">
                      <a16:colId xmlns:a16="http://schemas.microsoft.com/office/drawing/2014/main" val="3126464658"/>
                    </a:ext>
                  </a:extLst>
                </a:gridCol>
                <a:gridCol w="1767468">
                  <a:extLst>
                    <a:ext uri="{9D8B030D-6E8A-4147-A177-3AD203B41FA5}">
                      <a16:colId xmlns:a16="http://schemas.microsoft.com/office/drawing/2014/main" val="3518711798"/>
                    </a:ext>
                  </a:extLst>
                </a:gridCol>
                <a:gridCol w="1905000">
                  <a:extLst>
                    <a:ext uri="{9D8B030D-6E8A-4147-A177-3AD203B41FA5}">
                      <a16:colId xmlns:a16="http://schemas.microsoft.com/office/drawing/2014/main" val="2302359479"/>
                    </a:ext>
                  </a:extLst>
                </a:gridCol>
                <a:gridCol w="1219200">
                  <a:extLst>
                    <a:ext uri="{9D8B030D-6E8A-4147-A177-3AD203B41FA5}">
                      <a16:colId xmlns:a16="http://schemas.microsoft.com/office/drawing/2014/main" val="2323446372"/>
                    </a:ext>
                  </a:extLst>
                </a:gridCol>
                <a:gridCol w="1295400">
                  <a:extLst>
                    <a:ext uri="{9D8B030D-6E8A-4147-A177-3AD203B41FA5}">
                      <a16:colId xmlns:a16="http://schemas.microsoft.com/office/drawing/2014/main" val="13241326"/>
                    </a:ext>
                  </a:extLst>
                </a:gridCol>
                <a:gridCol w="1066800">
                  <a:extLst>
                    <a:ext uri="{9D8B030D-6E8A-4147-A177-3AD203B41FA5}">
                      <a16:colId xmlns:a16="http://schemas.microsoft.com/office/drawing/2014/main" val="1830514198"/>
                    </a:ext>
                  </a:extLst>
                </a:gridCol>
              </a:tblGrid>
              <a:tr h="570272">
                <a:tc>
                  <a:txBody>
                    <a:bodyPr/>
                    <a:lstStyle/>
                    <a:p>
                      <a:pPr algn="ctr">
                        <a:lnSpc>
                          <a:spcPct val="115000"/>
                        </a:lnSpc>
                        <a:spcAft>
                          <a:spcPts val="1000"/>
                        </a:spcAft>
                      </a:pPr>
                      <a:r>
                        <a:rPr lang="en-GB" sz="16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b="1" i="1" dirty="0" err="1">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err="1">
                          <a:solidFill>
                            <a:srgbClr val="7030A0"/>
                          </a:solidFill>
                          <a:effectLst/>
                          <a:latin typeface="+mn-lt"/>
                          <a:ea typeface="Calibri" panose="020F0502020204030204" pitchFamily="34" charset="0"/>
                          <a:cs typeface="Times New Roman" panose="02020603050405020304" pitchFamily="18" charset="0"/>
                        </a:rPr>
                        <a:t>sv</a:t>
                      </a:r>
                      <a:r>
                        <a:rPr lang="en-GB" sz="1600" b="1" baseline="-25000" dirty="0">
                          <a:solidFill>
                            <a:srgbClr val="7030A0"/>
                          </a:solidFill>
                          <a:effectLst/>
                          <a:latin typeface="+mn-lt"/>
                          <a:ea typeface="Calibri" panose="020F0502020204030204" pitchFamily="34" charset="0"/>
                          <a:cs typeface="Times New Roman" panose="02020603050405020304" pitchFamily="18" charset="0"/>
                        </a:rPr>
                        <a:t>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dirty="0" err="1">
                          <a:solidFill>
                            <a:srgbClr val="7030A0"/>
                          </a:solidFill>
                          <a:effectLst/>
                          <a:latin typeface="+mn-lt"/>
                          <a:ea typeface="Calibri" panose="020F0502020204030204" pitchFamily="34" charset="0"/>
                          <a:cs typeface="Times New Roman" panose="02020603050405020304" pitchFamily="18" charset="0"/>
                        </a:rPr>
                        <a:t>Hypochromism</a:t>
                      </a:r>
                      <a:r>
                        <a:rPr lang="en-GB" sz="1600" b="1" dirty="0">
                          <a:solidFill>
                            <a:srgbClr val="7030A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err="1">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err="1">
                          <a:solidFill>
                            <a:srgbClr val="7030A0"/>
                          </a:solidFill>
                          <a:effectLst/>
                          <a:latin typeface="+mn-lt"/>
                          <a:ea typeface="Calibri" panose="020F0502020204030204" pitchFamily="34" charset="0"/>
                          <a:cs typeface="Times New Roman" panose="02020603050405020304" pitchFamily="18" charset="0"/>
                        </a:rPr>
                        <a:t>q</a:t>
                      </a:r>
                      <a:r>
                        <a:rPr lang="en-GB" sz="1600" b="1" baseline="-25000" dirty="0">
                          <a:solidFill>
                            <a:srgbClr val="7030A0"/>
                          </a:solidFill>
                          <a:effectLst/>
                          <a:latin typeface="+mn-lt"/>
                          <a:ea typeface="Calibri" panose="020F0502020204030204" pitchFamily="34" charset="0"/>
                          <a:cs typeface="Times New Roman" panose="02020603050405020304" pitchFamily="18" charset="0"/>
                        </a:rPr>
                        <a:t>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s</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a:solidFill>
                            <a:srgbClr val="7030A0"/>
                          </a:solidFill>
                          <a:effectLst/>
                          <a:latin typeface="+mn-lt"/>
                          <a:ea typeface="Calibri" panose="020F0502020204030204" pitchFamily="34" charset="0"/>
                          <a:cs typeface="Times New Roman" panose="02020603050405020304" pitchFamily="18" charset="0"/>
                        </a:rPr>
                        <a:t>A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a:solidFill>
                            <a:srgbClr val="7030A0"/>
                          </a:solidFill>
                          <a:effectLst/>
                          <a:latin typeface="+mn-lt"/>
                          <a:ea typeface="Calibri" panose="020F0502020204030204" pitchFamily="34" charset="0"/>
                          <a:cs typeface="Times New Roman" panose="02020603050405020304" pitchFamily="18" charset="0"/>
                        </a:rPr>
                        <a:t>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577670"/>
                  </a:ext>
                </a:extLst>
              </a:tr>
              <a:tr h="570272">
                <a:tc>
                  <a:txBody>
                    <a:bodyPr/>
                    <a:lstStyle/>
                    <a:p>
                      <a:pPr algn="ctr">
                        <a:lnSpc>
                          <a:spcPct val="115000"/>
                        </a:lnSpc>
                        <a:spcAft>
                          <a:spcPts val="1000"/>
                        </a:spcAft>
                      </a:pPr>
                      <a:r>
                        <a:rPr lang="en-GB" sz="1600" b="1" dirty="0" err="1">
                          <a:solidFill>
                            <a:srgbClr val="F79646"/>
                          </a:solidFill>
                          <a:effectLst/>
                          <a:latin typeface="+mn-lt"/>
                          <a:ea typeface="Calibri" panose="020F0502020204030204" pitchFamily="34" charset="0"/>
                          <a:cs typeface="Times New Roman" panose="02020603050405020304" pitchFamily="18" charset="0"/>
                        </a:rPr>
                        <a:t>phtz</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(1.96 ± 0.003) x 10</a:t>
                      </a:r>
                      <a:r>
                        <a:rPr lang="en-GB" sz="1600" baseline="30000" dirty="0">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20.4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1.96 x 10</a:t>
                      </a:r>
                      <a:r>
                        <a:rPr lang="en-GB" sz="1600" baseline="30000" dirty="0">
                          <a:effectLst/>
                          <a:latin typeface="+mn-lt"/>
                          <a:ea typeface="Calibri" panose="020F0502020204030204" pitchFamily="34" charset="0"/>
                          <a:cs typeface="Times New Roman" panose="02020603050405020304" pitchFamily="18" charset="0"/>
                        </a:rPr>
                        <a:t>11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solidFill>
                            <a:srgbClr val="000000"/>
                          </a:solidFill>
                          <a:effectLst/>
                          <a:latin typeface="+mn-lt"/>
                          <a:ea typeface="Calibri" panose="020F0502020204030204" pitchFamily="34" charset="0"/>
                          <a:cs typeface="Times New Roman" panose="02020603050405020304" pitchFamily="18" charset="0"/>
                        </a:rPr>
                        <a:t>3.08</a:t>
                      </a:r>
                      <a:r>
                        <a:rPr lang="en-GB" sz="1600" dirty="0">
                          <a:effectLst/>
                          <a:latin typeface="+mn-lt"/>
                          <a:ea typeface="Calibri" panose="020F0502020204030204" pitchFamily="34" charset="0"/>
                          <a:cs typeface="Times New Roman" panose="02020603050405020304" pitchFamily="18" charset="0"/>
                        </a:rPr>
                        <a:t> x 10</a:t>
                      </a:r>
                      <a:r>
                        <a:rPr lang="en-GB" sz="1600" baseline="30000" dirty="0">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0.79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90341479"/>
                  </a:ext>
                </a:extLst>
              </a:tr>
              <a:tr h="570272">
                <a:tc>
                  <a:txBody>
                    <a:bodyPr/>
                    <a:lstStyle/>
                    <a:p>
                      <a:pPr algn="ctr">
                        <a:lnSpc>
                          <a:spcPct val="115000"/>
                        </a:lnSpc>
                        <a:spcAft>
                          <a:spcPts val="1000"/>
                        </a:spcAft>
                      </a:pPr>
                      <a:r>
                        <a:rPr lang="en-GB" sz="1600" b="1" i="1" dirty="0">
                          <a:solidFill>
                            <a:srgbClr val="F79646"/>
                          </a:solidFill>
                          <a:effectLst/>
                          <a:latin typeface="+mn-lt"/>
                          <a:ea typeface="Calibri" panose="020F0502020204030204" pitchFamily="34" charset="0"/>
                          <a:cs typeface="Times New Roman" panose="02020603050405020304" pitchFamily="18" charset="0"/>
                        </a:rPr>
                        <a:t>N-</a:t>
                      </a:r>
                      <a:r>
                        <a:rPr lang="en-GB" sz="1600" b="1" dirty="0" err="1">
                          <a:solidFill>
                            <a:srgbClr val="F79646"/>
                          </a:solidFill>
                          <a:effectLst/>
                          <a:latin typeface="+mn-lt"/>
                          <a:ea typeface="Calibri" panose="020F0502020204030204" pitchFamily="34" charset="0"/>
                          <a:cs typeface="Times New Roman" panose="02020603050405020304" pitchFamily="18" charset="0"/>
                        </a:rPr>
                        <a:t>Mephtz</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(3.07 ± 0.002) x 10</a:t>
                      </a:r>
                      <a:r>
                        <a:rPr lang="en-GB" sz="1600" baseline="30000" dirty="0">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29.2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3.07 x 10</a:t>
                      </a:r>
                      <a:r>
                        <a:rPr lang="en-GB" sz="1600" baseline="30000" dirty="0">
                          <a:effectLst/>
                          <a:latin typeface="+mn-lt"/>
                          <a:ea typeface="Calibri" panose="020F0502020204030204" pitchFamily="34" charset="0"/>
                          <a:cs typeface="Times New Roman" panose="02020603050405020304" pitchFamily="18" charset="0"/>
                        </a:rPr>
                        <a:t>11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solidFill>
                            <a:srgbClr val="000000"/>
                          </a:solidFill>
                          <a:effectLst/>
                          <a:latin typeface="+mn-lt"/>
                          <a:ea typeface="Calibri" panose="020F0502020204030204" pitchFamily="34" charset="0"/>
                          <a:cs typeface="Times New Roman" panose="02020603050405020304" pitchFamily="18" charset="0"/>
                        </a:rPr>
                        <a:t>6.12</a:t>
                      </a:r>
                      <a:r>
                        <a:rPr lang="en-GB" sz="1600" dirty="0">
                          <a:effectLst/>
                          <a:latin typeface="+mn-lt"/>
                          <a:ea typeface="Calibri" panose="020F0502020204030204" pitchFamily="34" charset="0"/>
                          <a:cs typeface="Times New Roman" panose="02020603050405020304" pitchFamily="18" charset="0"/>
                        </a:rPr>
                        <a:t> x 10</a:t>
                      </a:r>
                      <a:r>
                        <a:rPr lang="en-GB" sz="1600" baseline="30000" dirty="0">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1.08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283187801"/>
                  </a:ext>
                </a:extLst>
              </a:tr>
            </a:tbl>
          </a:graphicData>
        </a:graphic>
      </p:graphicFrame>
    </p:spTree>
    <p:extLst>
      <p:ext uri="{BB962C8B-B14F-4D97-AF65-F5344CB8AC3E}">
        <p14:creationId xmlns:p14="http://schemas.microsoft.com/office/powerpoint/2010/main" val="416650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7" name="TextBox 6">
            <a:extLst>
              <a:ext uri="{FF2B5EF4-FFF2-40B4-BE49-F238E27FC236}">
                <a16:creationId xmlns:a16="http://schemas.microsoft.com/office/drawing/2014/main" id="{9E6E548C-A98A-39FD-9DD3-427633CD4ECC}"/>
              </a:ext>
            </a:extLst>
          </p:cNvPr>
          <p:cNvSpPr txBox="1"/>
          <p:nvPr/>
        </p:nvSpPr>
        <p:spPr>
          <a:xfrm>
            <a:off x="642676" y="2170093"/>
            <a:ext cx="7848600" cy="2585323"/>
          </a:xfrm>
          <a:prstGeom prst="rect">
            <a:avLst/>
          </a:prstGeom>
          <a:noFill/>
        </p:spPr>
        <p:txBody>
          <a:bodyPr wrap="square">
            <a:spAutoFit/>
          </a:bodyPr>
          <a:lstStyle/>
          <a:p>
            <a:pPr marL="285750" indent="-285750" algn="just">
              <a:buClr>
                <a:srgbClr val="7030A0"/>
              </a:buClr>
              <a:buFont typeface="Wingdings" panose="05000000000000000000" pitchFamily="2" charset="2"/>
              <a:buChar char="Ø"/>
            </a:pPr>
            <a:r>
              <a:rPr lang="en-US" b="0" i="0" dirty="0">
                <a:solidFill>
                  <a:srgbClr val="000000"/>
                </a:solidFill>
                <a:effectLst/>
              </a:rPr>
              <a:t>The obtained results have indicated that both </a:t>
            </a:r>
            <a:r>
              <a:rPr lang="en-US" b="0" i="0" dirty="0" err="1">
                <a:solidFill>
                  <a:srgbClr val="000000"/>
                </a:solidFill>
                <a:effectLst/>
              </a:rPr>
              <a:t>phtz</a:t>
            </a:r>
            <a:r>
              <a:rPr lang="en-US" b="0" i="0" dirty="0">
                <a:solidFill>
                  <a:srgbClr val="000000"/>
                </a:solidFill>
                <a:effectLst/>
              </a:rPr>
              <a:t> and </a:t>
            </a:r>
            <a:r>
              <a:rPr lang="en-US" b="0" i="1" dirty="0">
                <a:solidFill>
                  <a:srgbClr val="000000"/>
                </a:solidFill>
                <a:effectLst/>
              </a:rPr>
              <a:t>N</a:t>
            </a:r>
            <a:r>
              <a:rPr lang="en-US" b="0" i="0" dirty="0">
                <a:solidFill>
                  <a:srgbClr val="000000"/>
                </a:solidFill>
                <a:effectLst/>
              </a:rPr>
              <a:t>-</a:t>
            </a:r>
            <a:r>
              <a:rPr lang="en-US" b="0" i="0" dirty="0" err="1">
                <a:solidFill>
                  <a:srgbClr val="000000"/>
                </a:solidFill>
                <a:effectLst/>
              </a:rPr>
              <a:t>Mephtz</a:t>
            </a:r>
            <a:r>
              <a:rPr lang="en-US" b="0" i="0" dirty="0">
                <a:solidFill>
                  <a:srgbClr val="000000"/>
                </a:solidFill>
                <a:effectLst/>
              </a:rPr>
              <a:t> can interact with BSA and </a:t>
            </a:r>
            <a:r>
              <a:rPr lang="en-US" b="0" i="0" dirty="0" err="1">
                <a:solidFill>
                  <a:srgbClr val="000000"/>
                </a:solidFill>
                <a:effectLst/>
              </a:rPr>
              <a:t>ct</a:t>
            </a:r>
            <a:r>
              <a:rPr lang="en-US" b="0" i="0" dirty="0">
                <a:solidFill>
                  <a:srgbClr val="000000"/>
                </a:solidFill>
                <a:effectLst/>
              </a:rPr>
              <a:t>-DNA, whereby </a:t>
            </a:r>
            <a:r>
              <a:rPr lang="en-US" b="0" i="1" dirty="0">
                <a:solidFill>
                  <a:srgbClr val="000000"/>
                </a:solidFill>
                <a:effectLst/>
              </a:rPr>
              <a:t>N</a:t>
            </a:r>
            <a:r>
              <a:rPr lang="en-US" b="0" i="0" dirty="0">
                <a:solidFill>
                  <a:srgbClr val="000000"/>
                </a:solidFill>
                <a:effectLst/>
              </a:rPr>
              <a:t>-</a:t>
            </a:r>
            <a:r>
              <a:rPr lang="en-US" b="0" i="0" dirty="0" err="1">
                <a:solidFill>
                  <a:srgbClr val="000000"/>
                </a:solidFill>
                <a:effectLst/>
              </a:rPr>
              <a:t>Mephtz</a:t>
            </a:r>
            <a:r>
              <a:rPr lang="en-US" b="0" i="0" dirty="0">
                <a:solidFill>
                  <a:srgbClr val="000000"/>
                </a:solidFill>
                <a:effectLst/>
              </a:rPr>
              <a:t> has higher binding affinity towards these biomolecules</a:t>
            </a:r>
            <a:endParaRPr lang="sr-Latn-BA" b="0" i="0" dirty="0">
              <a:solidFill>
                <a:srgbClr val="000000"/>
              </a:solidFill>
              <a:effectLst/>
            </a:endParaRPr>
          </a:p>
          <a:p>
            <a:pPr marL="285750" indent="-285750" algn="just">
              <a:buClr>
                <a:srgbClr val="7030A0"/>
              </a:buClr>
              <a:buFont typeface="Wingdings" panose="05000000000000000000" pitchFamily="2" charset="2"/>
              <a:buChar char="Ø"/>
            </a:pPr>
            <a:endParaRPr kumimoji="0" lang="sr-Latn-BA" b="0" i="0" u="none" strike="noStrike" kern="1200" cap="none" spc="0" normalizeH="0" baseline="0" noProof="0" dirty="0">
              <a:ln>
                <a:noFill/>
              </a:ln>
              <a:solidFill>
                <a:srgbClr val="000000"/>
              </a:solidFill>
              <a:effectLst/>
              <a:uLnTx/>
              <a:uFillTx/>
              <a:latin typeface="Calibri"/>
              <a:ea typeface="+mn-ea"/>
              <a:cs typeface="+mn-cs"/>
            </a:endParaRPr>
          </a:p>
          <a:p>
            <a:pPr marL="285750" indent="-285750" algn="just">
              <a:buClr>
                <a:srgbClr val="7030A0"/>
              </a:buClr>
              <a:buFont typeface="Wingdings" panose="05000000000000000000" pitchFamily="2" charset="2"/>
              <a:buChar char="Ø"/>
            </a:pPr>
            <a:r>
              <a:rPr lang="en-US" sz="1800" b="0" i="1" dirty="0">
                <a:solidFill>
                  <a:srgbClr val="000000"/>
                </a:solidFill>
                <a:effectLst/>
              </a:rPr>
              <a:t>K</a:t>
            </a:r>
            <a:r>
              <a:rPr lang="en-US" sz="1800" b="0" i="1" baseline="-25000" dirty="0">
                <a:solidFill>
                  <a:srgbClr val="000000"/>
                </a:solidFill>
                <a:effectLst/>
              </a:rPr>
              <a:t>A</a:t>
            </a:r>
            <a:r>
              <a:rPr lang="en-US" sz="1800" b="0" i="0" dirty="0">
                <a:solidFill>
                  <a:srgbClr val="000000"/>
                </a:solidFill>
                <a:effectLst/>
              </a:rPr>
              <a:t> values of both investigated compounds are lower in the presence of eosin Y, while only a slight change was observed in the presence of ibuprofen</a:t>
            </a:r>
            <a:endParaRPr lang="sr-Latn-BA" sz="1800" b="0" i="0" dirty="0">
              <a:solidFill>
                <a:srgbClr val="000000"/>
              </a:solidFill>
              <a:effectLst/>
            </a:endParaRPr>
          </a:p>
          <a:p>
            <a:pPr marL="285750" indent="-285750" algn="just">
              <a:buClr>
                <a:srgbClr val="7030A0"/>
              </a:buClr>
              <a:buFont typeface="Wingdings" panose="05000000000000000000" pitchFamily="2" charset="2"/>
              <a:buChar char="Ø"/>
            </a:pPr>
            <a:endParaRPr lang="sr-Latn-BA" sz="1800" b="0" i="0" dirty="0">
              <a:solidFill>
                <a:srgbClr val="000000"/>
              </a:solidFill>
              <a:effectLst/>
            </a:endParaRPr>
          </a:p>
          <a:p>
            <a:pPr marL="285750" indent="-285750" algn="just">
              <a:buClr>
                <a:srgbClr val="7030A0"/>
              </a:buClr>
              <a:buFont typeface="Wingdings" panose="05000000000000000000" pitchFamily="2" charset="2"/>
              <a:buChar char="Ø"/>
            </a:pPr>
            <a:r>
              <a:rPr lang="en-US" dirty="0">
                <a:solidFill>
                  <a:srgbClr val="000000"/>
                </a:solidFill>
              </a:rPr>
              <a:t>T</a:t>
            </a:r>
            <a:r>
              <a:rPr lang="en-US" sz="1800" b="0" i="0" dirty="0">
                <a:solidFill>
                  <a:srgbClr val="000000"/>
                </a:solidFill>
                <a:effectLst/>
              </a:rPr>
              <a:t>he binding of the investigated compounds should be mainly located within site I of BSA</a:t>
            </a:r>
            <a:endParaRPr lang="en-US" dirty="0">
              <a:cs typeface="Times New Roman" panose="02020603050405020304" pitchFamily="18" charset="0"/>
            </a:endParaRPr>
          </a:p>
        </p:txBody>
      </p:sp>
    </p:spTree>
    <p:extLst>
      <p:ext uri="{BB962C8B-B14F-4D97-AF65-F5344CB8AC3E}">
        <p14:creationId xmlns:p14="http://schemas.microsoft.com/office/powerpoint/2010/main" val="93977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85800" y="1447800"/>
            <a:ext cx="8153400" cy="2215991"/>
          </a:xfrm>
          <a:prstGeom prst="rect">
            <a:avLst/>
          </a:prstGeom>
          <a:noFill/>
        </p:spPr>
        <p:txBody>
          <a:bodyPr wrap="square" rtlCol="0">
            <a:spAutoFit/>
          </a:bodyPr>
          <a:lstStyle/>
          <a:p>
            <a:r>
              <a:rPr lang="fr-FR" sz="2400" b="1" dirty="0" err="1"/>
              <a:t>Acknowledgments</a:t>
            </a:r>
            <a:endParaRPr lang="fr-FR" sz="2400" b="1" dirty="0"/>
          </a:p>
          <a:p>
            <a:endParaRPr lang="fr-FR" sz="2400" b="1" dirty="0"/>
          </a:p>
          <a:p>
            <a:pPr algn="just"/>
            <a:r>
              <a:rPr lang="en-US" b="0" i="0" dirty="0">
                <a:solidFill>
                  <a:srgbClr val="000000"/>
                </a:solidFill>
                <a:effectLst/>
              </a:rPr>
              <a:t>This research was supported by the Science Fund of the Republic of Serbia, Grant No. 7730810, Value-added biologics through eco-sustainable routes – </a:t>
            </a:r>
            <a:r>
              <a:rPr lang="en-US" b="0" i="0" dirty="0" err="1">
                <a:solidFill>
                  <a:srgbClr val="000000"/>
                </a:solidFill>
                <a:effectLst/>
              </a:rPr>
              <a:t>BioECOLogics</a:t>
            </a:r>
            <a:r>
              <a:rPr lang="en-US" b="0" i="0" dirty="0">
                <a:solidFill>
                  <a:srgbClr val="000000"/>
                </a:solidFill>
                <a:effectLst/>
              </a:rPr>
              <a:t>. This research has also received funding from the Ministry of Science, Technological Development and Innovation of the Republic of Serbia (Agreements No. 451-03-47/2023-01/200122 and 451-03-47/2023-01/200378)</a:t>
            </a:r>
            <a:endParaRPr lang="en-US" dirty="0"/>
          </a:p>
        </p:txBody>
      </p:sp>
      <p:grpSp>
        <p:nvGrpSpPr>
          <p:cNvPr id="5" name="Group 4">
            <a:extLst>
              <a:ext uri="{FF2B5EF4-FFF2-40B4-BE49-F238E27FC236}">
                <a16:creationId xmlns:a16="http://schemas.microsoft.com/office/drawing/2014/main" id="{40BFD21D-DECD-E0CD-1D9C-B5582017E8DD}"/>
              </a:ext>
            </a:extLst>
          </p:cNvPr>
          <p:cNvGrpSpPr/>
          <p:nvPr/>
        </p:nvGrpSpPr>
        <p:grpSpPr>
          <a:xfrm>
            <a:off x="1320286" y="4038600"/>
            <a:ext cx="6343067" cy="889514"/>
            <a:chOff x="1320286" y="4038600"/>
            <a:chExt cx="6343067" cy="889514"/>
          </a:xfrm>
        </p:grpSpPr>
        <p:pic>
          <p:nvPicPr>
            <p:cNvPr id="2" name="Picture 1">
              <a:extLst>
                <a:ext uri="{FF2B5EF4-FFF2-40B4-BE49-F238E27FC236}">
                  <a16:creationId xmlns:a16="http://schemas.microsoft.com/office/drawing/2014/main" id="{7582F00E-22B1-861F-45D0-C7177EA8FF26}"/>
                </a:ext>
              </a:extLst>
            </p:cNvPr>
            <p:cNvPicPr>
              <a:picLocks noChangeAspect="1"/>
            </p:cNvPicPr>
            <p:nvPr/>
          </p:nvPicPr>
          <p:blipFill>
            <a:blip r:embed="rId3"/>
            <a:stretch>
              <a:fillRect/>
            </a:stretch>
          </p:blipFill>
          <p:spPr>
            <a:xfrm>
              <a:off x="1320286" y="4038600"/>
              <a:ext cx="889514" cy="889514"/>
            </a:xfrm>
            <a:prstGeom prst="rect">
              <a:avLst/>
            </a:prstGeom>
          </p:spPr>
        </p:pic>
        <p:pic>
          <p:nvPicPr>
            <p:cNvPr id="3" name="Picture 2">
              <a:extLst>
                <a:ext uri="{FF2B5EF4-FFF2-40B4-BE49-F238E27FC236}">
                  <a16:creationId xmlns:a16="http://schemas.microsoft.com/office/drawing/2014/main" id="{84496E60-2F10-F453-9671-F06B58CE3B95}"/>
                </a:ext>
              </a:extLst>
            </p:cNvPr>
            <p:cNvPicPr>
              <a:picLocks noChangeAspect="1"/>
            </p:cNvPicPr>
            <p:nvPr/>
          </p:nvPicPr>
          <p:blipFill>
            <a:blip r:embed="rId4"/>
            <a:stretch>
              <a:fillRect/>
            </a:stretch>
          </p:blipFill>
          <p:spPr>
            <a:xfrm>
              <a:off x="2407932" y="4082959"/>
              <a:ext cx="1116055" cy="798169"/>
            </a:xfrm>
            <a:prstGeom prst="rect">
              <a:avLst/>
            </a:prstGeom>
          </p:spPr>
        </p:pic>
        <p:pic>
          <p:nvPicPr>
            <p:cNvPr id="8" name="Picture 7">
              <a:extLst>
                <a:ext uri="{FF2B5EF4-FFF2-40B4-BE49-F238E27FC236}">
                  <a16:creationId xmlns:a16="http://schemas.microsoft.com/office/drawing/2014/main" id="{EA6D89B6-E9F1-18CA-DFFE-F5925AE3BE19}"/>
                </a:ext>
              </a:extLst>
            </p:cNvPr>
            <p:cNvPicPr>
              <a:picLocks noChangeAspect="1"/>
            </p:cNvPicPr>
            <p:nvPr/>
          </p:nvPicPr>
          <p:blipFill>
            <a:blip r:embed="rId5"/>
            <a:stretch>
              <a:fillRect/>
            </a:stretch>
          </p:blipFill>
          <p:spPr>
            <a:xfrm>
              <a:off x="3200400" y="4051030"/>
              <a:ext cx="3376844" cy="791219"/>
            </a:xfrm>
            <a:prstGeom prst="rect">
              <a:avLst/>
            </a:prstGeom>
          </p:spPr>
        </p:pic>
        <p:pic>
          <p:nvPicPr>
            <p:cNvPr id="4" name="Picture 3">
              <a:extLst>
                <a:ext uri="{FF2B5EF4-FFF2-40B4-BE49-F238E27FC236}">
                  <a16:creationId xmlns:a16="http://schemas.microsoft.com/office/drawing/2014/main" id="{F83A82B6-B333-80E7-FEA7-C01E090D6325}"/>
                </a:ext>
              </a:extLst>
            </p:cNvPr>
            <p:cNvPicPr>
              <a:picLocks noChangeAspect="1"/>
            </p:cNvPicPr>
            <p:nvPr/>
          </p:nvPicPr>
          <p:blipFill>
            <a:blip r:embed="rId6"/>
            <a:stretch>
              <a:fillRect/>
            </a:stretch>
          </p:blipFill>
          <p:spPr>
            <a:xfrm>
              <a:off x="6205046" y="4082959"/>
              <a:ext cx="1458307" cy="798168"/>
            </a:xfrm>
            <a:prstGeom prst="rect">
              <a:avLst/>
            </a:prstGeom>
          </p:spPr>
        </p:pic>
      </p:grpSp>
    </p:spTree>
    <p:extLst>
      <p:ext uri="{BB962C8B-B14F-4D97-AF65-F5344CB8AC3E}">
        <p14:creationId xmlns:p14="http://schemas.microsoft.com/office/powerpoint/2010/main" val="10425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Preparation 30">
            <a:extLst>
              <a:ext uri="{FF2B5EF4-FFF2-40B4-BE49-F238E27FC236}">
                <a16:creationId xmlns:a16="http://schemas.microsoft.com/office/drawing/2014/main" id="{2685893B-37FD-079A-911C-E4D8784455D9}"/>
              </a:ext>
            </a:extLst>
          </p:cNvPr>
          <p:cNvSpPr/>
          <p:nvPr/>
        </p:nvSpPr>
        <p:spPr>
          <a:xfrm rot="16200000">
            <a:off x="3625677" y="2948382"/>
            <a:ext cx="1642671" cy="1332591"/>
          </a:xfrm>
          <a:prstGeom prst="flowChartPreparation">
            <a:avLst/>
          </a:prstGeom>
          <a:solidFill>
            <a:srgbClr val="BAC0E7"/>
          </a:solidFill>
          <a:ln>
            <a:solidFill>
              <a:srgbClr val="F0F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9" name="Flowchart: Preparation 18">
            <a:extLst>
              <a:ext uri="{FF2B5EF4-FFF2-40B4-BE49-F238E27FC236}">
                <a16:creationId xmlns:a16="http://schemas.microsoft.com/office/drawing/2014/main" id="{6D40FAA4-517E-C70C-E5E7-68D8481949D5}"/>
              </a:ext>
            </a:extLst>
          </p:cNvPr>
          <p:cNvSpPr/>
          <p:nvPr/>
        </p:nvSpPr>
        <p:spPr>
          <a:xfrm rot="16200000">
            <a:off x="4364218" y="4363433"/>
            <a:ext cx="1642671" cy="1332591"/>
          </a:xfrm>
          <a:prstGeom prst="flowChartPreparation">
            <a:avLst/>
          </a:prstGeom>
          <a:solidFill>
            <a:srgbClr val="BAC0E7"/>
          </a:solidFill>
          <a:ln>
            <a:solidFill>
              <a:srgbClr val="F0F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1" name="Flowchart: Preparation 20">
            <a:extLst>
              <a:ext uri="{FF2B5EF4-FFF2-40B4-BE49-F238E27FC236}">
                <a16:creationId xmlns:a16="http://schemas.microsoft.com/office/drawing/2014/main" id="{1B3F80EB-DDB5-3B9C-E1BA-C93A193BEDA1}"/>
              </a:ext>
            </a:extLst>
          </p:cNvPr>
          <p:cNvSpPr/>
          <p:nvPr/>
        </p:nvSpPr>
        <p:spPr>
          <a:xfrm rot="16200000">
            <a:off x="4396873" y="2449435"/>
            <a:ext cx="1642671" cy="1332590"/>
          </a:xfrm>
          <a:prstGeom prst="flowChartPreparation">
            <a:avLst/>
          </a:prstGeom>
          <a:noFill/>
          <a:ln>
            <a:solidFill>
              <a:srgbClr val="FB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0" name="Flowchart: Preparation 19">
            <a:extLst>
              <a:ext uri="{FF2B5EF4-FFF2-40B4-BE49-F238E27FC236}">
                <a16:creationId xmlns:a16="http://schemas.microsoft.com/office/drawing/2014/main" id="{C4BCCDF7-E432-BD15-FF46-7303FFAC75D1}"/>
              </a:ext>
            </a:extLst>
          </p:cNvPr>
          <p:cNvSpPr/>
          <p:nvPr/>
        </p:nvSpPr>
        <p:spPr>
          <a:xfrm rot="16200000">
            <a:off x="3609547" y="4879441"/>
            <a:ext cx="1642671" cy="1332591"/>
          </a:xfrm>
          <a:prstGeom prst="flowChartPreparation">
            <a:avLst/>
          </a:prstGeom>
          <a:noFill/>
          <a:ln>
            <a:solidFill>
              <a:srgbClr val="FB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5" name="Rectangle 4"/>
          <p:cNvSpPr/>
          <p:nvPr/>
        </p:nvSpPr>
        <p:spPr>
          <a:xfrm>
            <a:off x="1447800" y="1378803"/>
            <a:ext cx="6629400" cy="830997"/>
          </a:xfrm>
          <a:prstGeom prst="rect">
            <a:avLst/>
          </a:prstGeom>
        </p:spPr>
        <p:txBody>
          <a:bodyPr wrap="square">
            <a:spAutoFit/>
          </a:bodyPr>
          <a:lstStyle/>
          <a:p>
            <a:pPr algn="ctr"/>
            <a:r>
              <a:rPr lang="en-US" sz="2400" b="1" dirty="0"/>
              <a:t>DNA/BSA binding study of phenothiazine and its </a:t>
            </a:r>
            <a:r>
              <a:rPr lang="en-US" sz="2400" b="1" i="1" dirty="0"/>
              <a:t>N</a:t>
            </a:r>
            <a:r>
              <a:rPr lang="en-US" sz="2400" b="1" dirty="0"/>
              <a:t>-methyl-substituted derivative</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sp>
        <p:nvSpPr>
          <p:cNvPr id="15" name="Flowchart: Preparation 14">
            <a:extLst>
              <a:ext uri="{FF2B5EF4-FFF2-40B4-BE49-F238E27FC236}">
                <a16:creationId xmlns:a16="http://schemas.microsoft.com/office/drawing/2014/main" id="{115061B3-FFC0-49A5-3FF5-1B18C1F33470}"/>
              </a:ext>
            </a:extLst>
          </p:cNvPr>
          <p:cNvSpPr/>
          <p:nvPr/>
        </p:nvSpPr>
        <p:spPr>
          <a:xfrm rot="16200000">
            <a:off x="2888255" y="4363434"/>
            <a:ext cx="1642671" cy="1332589"/>
          </a:xfrm>
          <a:prstGeom prst="flowChartPreparation">
            <a:avLst/>
          </a:prstGeom>
          <a:solidFill>
            <a:srgbClr val="D8DBF1"/>
          </a:solidFill>
          <a:ln>
            <a:solidFill>
              <a:srgbClr val="F0F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pic>
        <p:nvPicPr>
          <p:cNvPr id="4" name="Picture 3" descr="A diagram of a chemical structure&#10;&#10;Description automatically generated">
            <a:extLst>
              <a:ext uri="{FF2B5EF4-FFF2-40B4-BE49-F238E27FC236}">
                <a16:creationId xmlns:a16="http://schemas.microsoft.com/office/drawing/2014/main" id="{878A7601-0F32-5373-4113-93AFEE00115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65669"/>
          <a:stretch/>
        </p:blipFill>
        <p:spPr>
          <a:xfrm rot="19123009">
            <a:off x="2860149" y="2700123"/>
            <a:ext cx="1666639" cy="775768"/>
          </a:xfrm>
          <a:prstGeom prst="rect">
            <a:avLst/>
          </a:prstGeom>
        </p:spPr>
      </p:pic>
      <p:pic>
        <p:nvPicPr>
          <p:cNvPr id="7" name="Picture 6" descr="A diagram of a chemical structure&#10;&#10;Description automatically generated">
            <a:extLst>
              <a:ext uri="{FF2B5EF4-FFF2-40B4-BE49-F238E27FC236}">
                <a16:creationId xmlns:a16="http://schemas.microsoft.com/office/drawing/2014/main" id="{ED2F3035-857D-5E8F-4FF6-1DBC2A205A60}"/>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3" t="42686" r="1593" b="15442"/>
          <a:stretch/>
        </p:blipFill>
        <p:spPr>
          <a:xfrm rot="2278087">
            <a:off x="4474622" y="2570738"/>
            <a:ext cx="1643475" cy="933019"/>
          </a:xfrm>
          <a:prstGeom prst="rect">
            <a:avLst/>
          </a:prstGeom>
        </p:spPr>
      </p:pic>
      <p:pic>
        <p:nvPicPr>
          <p:cNvPr id="9" name="Picture 8">
            <a:extLst>
              <a:ext uri="{FF2B5EF4-FFF2-40B4-BE49-F238E27FC236}">
                <a16:creationId xmlns:a16="http://schemas.microsoft.com/office/drawing/2014/main" id="{2C836951-6441-BFD3-77A9-6596B49FA91A}"/>
              </a:ext>
            </a:extLst>
          </p:cNvPr>
          <p:cNvPicPr>
            <a:picLocks noChangeAspect="1"/>
          </p:cNvPicPr>
          <p:nvPr/>
        </p:nvPicPr>
        <p:blipFill rotWithShape="1">
          <a:blip r:embed="rId5">
            <a:clrChange>
              <a:clrFrom>
                <a:srgbClr val="FFFFFF"/>
              </a:clrFrom>
              <a:clrTo>
                <a:srgbClr val="FFFFFF">
                  <a:alpha val="0"/>
                </a:srgbClr>
              </a:clrTo>
            </a:clrChange>
          </a:blip>
          <a:srcRect r="1076"/>
          <a:stretch/>
        </p:blipFill>
        <p:spPr>
          <a:xfrm rot="1211497">
            <a:off x="3177606" y="4480661"/>
            <a:ext cx="1045789" cy="1098133"/>
          </a:xfrm>
          <a:prstGeom prst="rect">
            <a:avLst/>
          </a:prstGeom>
        </p:spPr>
      </p:pic>
      <p:pic>
        <p:nvPicPr>
          <p:cNvPr id="8" name="Picture 7">
            <a:extLst>
              <a:ext uri="{FF2B5EF4-FFF2-40B4-BE49-F238E27FC236}">
                <a16:creationId xmlns:a16="http://schemas.microsoft.com/office/drawing/2014/main" id="{D1605BFC-FD0E-BC96-FF1E-33FF86ECA2C6}"/>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498865">
            <a:off x="4839843" y="4475465"/>
            <a:ext cx="779082" cy="1079024"/>
          </a:xfrm>
          <a:prstGeom prst="rect">
            <a:avLst/>
          </a:prstGeom>
        </p:spPr>
      </p:pic>
      <p:sp>
        <p:nvSpPr>
          <p:cNvPr id="23" name="Flowchart: Preparation 22">
            <a:extLst>
              <a:ext uri="{FF2B5EF4-FFF2-40B4-BE49-F238E27FC236}">
                <a16:creationId xmlns:a16="http://schemas.microsoft.com/office/drawing/2014/main" id="{D94E62F2-AB97-24E6-9708-257DDB91A190}"/>
              </a:ext>
            </a:extLst>
          </p:cNvPr>
          <p:cNvSpPr/>
          <p:nvPr/>
        </p:nvSpPr>
        <p:spPr>
          <a:xfrm rot="16200000">
            <a:off x="5853497" y="5450712"/>
            <a:ext cx="328534" cy="266520"/>
          </a:xfrm>
          <a:prstGeom prst="flowChartPreparation">
            <a:avLst/>
          </a:prstGeom>
          <a:solidFill>
            <a:schemeClr val="accent3">
              <a:lumMod val="40000"/>
              <a:lumOff val="60000"/>
            </a:schemeClr>
          </a:solidFill>
          <a:ln>
            <a:solidFill>
              <a:srgbClr val="F0F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4" name="Flowchart: Preparation 23">
            <a:extLst>
              <a:ext uri="{FF2B5EF4-FFF2-40B4-BE49-F238E27FC236}">
                <a16:creationId xmlns:a16="http://schemas.microsoft.com/office/drawing/2014/main" id="{CF755FC9-E52F-07DC-77A4-8089154A3845}"/>
              </a:ext>
            </a:extLst>
          </p:cNvPr>
          <p:cNvSpPr/>
          <p:nvPr/>
        </p:nvSpPr>
        <p:spPr>
          <a:xfrm rot="16200000">
            <a:off x="6266295" y="5384918"/>
            <a:ext cx="328534" cy="266520"/>
          </a:xfrm>
          <a:prstGeom prst="flowChartPreparation">
            <a:avLst/>
          </a:prstGeom>
          <a:solidFill>
            <a:schemeClr val="accent3">
              <a:lumMod val="40000"/>
              <a:lumOff val="60000"/>
            </a:schemeClr>
          </a:solidFill>
          <a:ln>
            <a:solidFill>
              <a:srgbClr val="F0F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5" name="Flowchart: Preparation 24">
            <a:extLst>
              <a:ext uri="{FF2B5EF4-FFF2-40B4-BE49-F238E27FC236}">
                <a16:creationId xmlns:a16="http://schemas.microsoft.com/office/drawing/2014/main" id="{DD2A0B6F-054D-42AD-77BB-CF193ADC722A}"/>
              </a:ext>
            </a:extLst>
          </p:cNvPr>
          <p:cNvSpPr/>
          <p:nvPr/>
        </p:nvSpPr>
        <p:spPr>
          <a:xfrm rot="16200000">
            <a:off x="2278143" y="5326459"/>
            <a:ext cx="328534" cy="266520"/>
          </a:xfrm>
          <a:prstGeom prst="flowChartPreparation">
            <a:avLst/>
          </a:prstGeom>
          <a:solidFill>
            <a:schemeClr val="accent3">
              <a:lumMod val="40000"/>
              <a:lumOff val="60000"/>
            </a:schemeClr>
          </a:solidFill>
          <a:ln>
            <a:solidFill>
              <a:srgbClr val="F0F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6" name="Flowchart: Preparation 25">
            <a:extLst>
              <a:ext uri="{FF2B5EF4-FFF2-40B4-BE49-F238E27FC236}">
                <a16:creationId xmlns:a16="http://schemas.microsoft.com/office/drawing/2014/main" id="{F81BB494-79D1-BB71-B882-3002AA593174}"/>
              </a:ext>
            </a:extLst>
          </p:cNvPr>
          <p:cNvSpPr/>
          <p:nvPr/>
        </p:nvSpPr>
        <p:spPr>
          <a:xfrm rot="16200000">
            <a:off x="2589231" y="4853697"/>
            <a:ext cx="328534" cy="266520"/>
          </a:xfrm>
          <a:prstGeom prst="flowChartPreparation">
            <a:avLst/>
          </a:prstGeom>
          <a:solidFill>
            <a:schemeClr val="accent3">
              <a:lumMod val="40000"/>
              <a:lumOff val="60000"/>
            </a:schemeClr>
          </a:solidFill>
          <a:ln>
            <a:solidFill>
              <a:srgbClr val="F0F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7" name="Flowchart: Preparation 26">
            <a:extLst>
              <a:ext uri="{FF2B5EF4-FFF2-40B4-BE49-F238E27FC236}">
                <a16:creationId xmlns:a16="http://schemas.microsoft.com/office/drawing/2014/main" id="{C50CCEAF-FDBA-80ED-87F3-C56E0F1D7BFA}"/>
              </a:ext>
            </a:extLst>
          </p:cNvPr>
          <p:cNvSpPr/>
          <p:nvPr/>
        </p:nvSpPr>
        <p:spPr>
          <a:xfrm rot="16200000">
            <a:off x="5941026" y="4926094"/>
            <a:ext cx="328534" cy="266520"/>
          </a:xfrm>
          <a:prstGeom prst="flowChartPreparation">
            <a:avLst/>
          </a:prstGeom>
          <a:solidFill>
            <a:schemeClr val="accent3">
              <a:lumMod val="40000"/>
              <a:lumOff val="60000"/>
            </a:schemeClr>
          </a:solidFill>
          <a:ln>
            <a:solidFill>
              <a:srgbClr val="F0F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8" name="Flowchart: Preparation 27">
            <a:extLst>
              <a:ext uri="{FF2B5EF4-FFF2-40B4-BE49-F238E27FC236}">
                <a16:creationId xmlns:a16="http://schemas.microsoft.com/office/drawing/2014/main" id="{ECF66DCE-D48F-606E-3557-088B8B36BA27}"/>
              </a:ext>
            </a:extLst>
          </p:cNvPr>
          <p:cNvSpPr/>
          <p:nvPr/>
        </p:nvSpPr>
        <p:spPr>
          <a:xfrm rot="16200000">
            <a:off x="2706370" y="5445576"/>
            <a:ext cx="328534" cy="266520"/>
          </a:xfrm>
          <a:prstGeom prst="flowChartPreparation">
            <a:avLst/>
          </a:prstGeom>
          <a:solidFill>
            <a:schemeClr val="accent3">
              <a:lumMod val="40000"/>
              <a:lumOff val="60000"/>
            </a:schemeClr>
          </a:solidFill>
          <a:ln>
            <a:solidFill>
              <a:srgbClr val="F0F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2" name="Arrow: Curved Up 31">
            <a:extLst>
              <a:ext uri="{FF2B5EF4-FFF2-40B4-BE49-F238E27FC236}">
                <a16:creationId xmlns:a16="http://schemas.microsoft.com/office/drawing/2014/main" id="{31DA6E41-B149-259E-EBE5-00BC44CEBF0A}"/>
              </a:ext>
            </a:extLst>
          </p:cNvPr>
          <p:cNvSpPr/>
          <p:nvPr/>
        </p:nvSpPr>
        <p:spPr>
          <a:xfrm>
            <a:off x="5633107" y="5040995"/>
            <a:ext cx="926926" cy="327922"/>
          </a:xfrm>
          <a:prstGeom prst="curvedUpArrow">
            <a:avLst/>
          </a:prstGeom>
          <a:noFill/>
          <a:ln>
            <a:solidFill>
              <a:srgbClr val="7EBA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urved Up 32">
            <a:extLst>
              <a:ext uri="{FF2B5EF4-FFF2-40B4-BE49-F238E27FC236}">
                <a16:creationId xmlns:a16="http://schemas.microsoft.com/office/drawing/2014/main" id="{41F26BC1-0287-300C-9118-A70FFA532F96}"/>
              </a:ext>
            </a:extLst>
          </p:cNvPr>
          <p:cNvSpPr/>
          <p:nvPr/>
        </p:nvSpPr>
        <p:spPr>
          <a:xfrm rot="12018748" flipV="1">
            <a:off x="2238385" y="4964271"/>
            <a:ext cx="926926" cy="316415"/>
          </a:xfrm>
          <a:prstGeom prst="curvedUpArrow">
            <a:avLst/>
          </a:prstGeom>
          <a:noFill/>
          <a:ln>
            <a:solidFill>
              <a:srgbClr val="7EBA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Preparation 2">
            <a:extLst>
              <a:ext uri="{FF2B5EF4-FFF2-40B4-BE49-F238E27FC236}">
                <a16:creationId xmlns:a16="http://schemas.microsoft.com/office/drawing/2014/main" id="{02B4ECFC-54C2-4CCB-8748-DC34B9F5F361}"/>
              </a:ext>
            </a:extLst>
          </p:cNvPr>
          <p:cNvSpPr/>
          <p:nvPr/>
        </p:nvSpPr>
        <p:spPr>
          <a:xfrm rot="16200000">
            <a:off x="2857319" y="2449436"/>
            <a:ext cx="1642671" cy="1332590"/>
          </a:xfrm>
          <a:prstGeom prst="flowChartPreparation">
            <a:avLst/>
          </a:prstGeom>
          <a:noFill/>
          <a:ln>
            <a:solidFill>
              <a:srgbClr val="FB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Oval 9">
            <a:extLst>
              <a:ext uri="{FF2B5EF4-FFF2-40B4-BE49-F238E27FC236}">
                <a16:creationId xmlns:a16="http://schemas.microsoft.com/office/drawing/2014/main" id="{9B8B17E3-EDB1-38DF-BE5F-0239DCF6CD16}"/>
              </a:ext>
            </a:extLst>
          </p:cNvPr>
          <p:cNvSpPr/>
          <p:nvPr/>
        </p:nvSpPr>
        <p:spPr>
          <a:xfrm flipH="1">
            <a:off x="3886200" y="3923709"/>
            <a:ext cx="1087149" cy="876891"/>
          </a:xfrm>
          <a:prstGeom prst="ellipse">
            <a:avLst/>
          </a:prstGeom>
          <a:ln>
            <a:solidFill>
              <a:srgbClr val="7EBAA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r-Latn-BA" sz="1100" b="1" dirty="0">
                <a:solidFill>
                  <a:srgbClr val="71519F"/>
                </a:solidFill>
              </a:rPr>
              <a:t>DNA/BSA BINDING STUDY </a:t>
            </a:r>
            <a:endParaRPr lang="en-US" sz="1100" b="1" dirty="0">
              <a:solidFill>
                <a:srgbClr val="71519F"/>
              </a:solidFill>
            </a:endParaRPr>
          </a:p>
        </p:txBody>
      </p:sp>
      <p:pic>
        <p:nvPicPr>
          <p:cNvPr id="6" name="Picture 5">
            <a:extLst>
              <a:ext uri="{FF2B5EF4-FFF2-40B4-BE49-F238E27FC236}">
                <a16:creationId xmlns:a16="http://schemas.microsoft.com/office/drawing/2014/main" id="{86C9A3A5-A158-C9EC-A9B0-D2F321D249D0}"/>
              </a:ext>
            </a:extLst>
          </p:cNvPr>
          <p:cNvPicPr>
            <a:picLocks noChangeAspect="1"/>
          </p:cNvPicPr>
          <p:nvPr/>
        </p:nvPicPr>
        <p:blipFill>
          <a:blip r:embed="rId7"/>
          <a:stretch>
            <a:fillRect/>
          </a:stretch>
        </p:blipFill>
        <p:spPr>
          <a:xfrm>
            <a:off x="3983390" y="5481675"/>
            <a:ext cx="659200" cy="662104"/>
          </a:xfrm>
          <a:prstGeom prst="rect">
            <a:avLst/>
          </a:prstGeom>
        </p:spPr>
      </p:pic>
      <p:pic>
        <p:nvPicPr>
          <p:cNvPr id="11" name="Picture 10">
            <a:extLst>
              <a:ext uri="{FF2B5EF4-FFF2-40B4-BE49-F238E27FC236}">
                <a16:creationId xmlns:a16="http://schemas.microsoft.com/office/drawing/2014/main" id="{980EC268-7377-B82C-A2AC-E8FD694C81E5}"/>
              </a:ext>
            </a:extLst>
          </p:cNvPr>
          <p:cNvPicPr>
            <a:picLocks noChangeAspect="1"/>
          </p:cNvPicPr>
          <p:nvPr/>
        </p:nvPicPr>
        <p:blipFill>
          <a:blip r:embed="rId8">
            <a:clrChange>
              <a:clrFrom>
                <a:srgbClr val="FFFFFF"/>
              </a:clrFrom>
              <a:clrTo>
                <a:srgbClr val="FFFFFF">
                  <a:alpha val="0"/>
                </a:srgbClr>
              </a:clrTo>
            </a:clrChange>
          </a:blip>
          <a:stretch>
            <a:fillRect/>
          </a:stretch>
        </p:blipFill>
        <p:spPr>
          <a:xfrm rot="20710065">
            <a:off x="4284182" y="5707410"/>
            <a:ext cx="819183" cy="639987"/>
          </a:xfrm>
          <a:prstGeom prst="rect">
            <a:avLst/>
          </a:prstGeom>
        </p:spPr>
      </p:pic>
      <p:pic>
        <p:nvPicPr>
          <p:cNvPr id="53" name="Picture 52">
            <a:extLst>
              <a:ext uri="{FF2B5EF4-FFF2-40B4-BE49-F238E27FC236}">
                <a16:creationId xmlns:a16="http://schemas.microsoft.com/office/drawing/2014/main" id="{CFBD253A-593E-2771-6E7B-E22F62374BF3}"/>
              </a:ext>
            </a:extLst>
          </p:cNvPr>
          <p:cNvPicPr>
            <a:picLocks noChangeAspect="1"/>
          </p:cNvPicPr>
          <p:nvPr/>
        </p:nvPicPr>
        <p:blipFill>
          <a:blip r:embed="rId9"/>
          <a:stretch>
            <a:fillRect/>
          </a:stretch>
        </p:blipFill>
        <p:spPr>
          <a:xfrm rot="1353279">
            <a:off x="5703169" y="3721072"/>
            <a:ext cx="1920654" cy="1159893"/>
          </a:xfrm>
          <a:prstGeom prst="rect">
            <a:avLst/>
          </a:prstGeom>
        </p:spPr>
      </p:pic>
      <p:pic>
        <p:nvPicPr>
          <p:cNvPr id="54" name="Picture 53">
            <a:extLst>
              <a:ext uri="{FF2B5EF4-FFF2-40B4-BE49-F238E27FC236}">
                <a16:creationId xmlns:a16="http://schemas.microsoft.com/office/drawing/2014/main" id="{8F4D6CCA-63A4-860C-8C2A-C248F6594FE5}"/>
              </a:ext>
            </a:extLst>
          </p:cNvPr>
          <p:cNvPicPr>
            <a:picLocks noChangeAspect="1"/>
          </p:cNvPicPr>
          <p:nvPr/>
        </p:nvPicPr>
        <p:blipFill>
          <a:blip r:embed="rId10"/>
          <a:stretch>
            <a:fillRect/>
          </a:stretch>
        </p:blipFill>
        <p:spPr>
          <a:xfrm rot="19995533">
            <a:off x="1547259" y="3568198"/>
            <a:ext cx="1947475" cy="1158828"/>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609600" y="1582340"/>
            <a:ext cx="7924800" cy="4708981"/>
          </a:xfrm>
          <a:prstGeom prst="rect">
            <a:avLst/>
          </a:prstGeom>
          <a:noFill/>
        </p:spPr>
        <p:txBody>
          <a:bodyPr wrap="square" rtlCol="0">
            <a:spAutoFit/>
          </a:bodyPr>
          <a:lstStyle/>
          <a:p>
            <a:r>
              <a:rPr lang="fr-FR" b="1" dirty="0"/>
              <a:t>Abstract:</a:t>
            </a:r>
            <a:endParaRPr lang="sr-Latn-BA" b="1" dirty="0"/>
          </a:p>
          <a:p>
            <a:endParaRPr lang="fr-FR" dirty="0"/>
          </a:p>
          <a:p>
            <a:pPr algn="just"/>
            <a:r>
              <a:rPr lang="en-US" sz="1400" b="0" i="0" dirty="0">
                <a:solidFill>
                  <a:srgbClr val="000000"/>
                </a:solidFill>
                <a:effectLst/>
              </a:rPr>
              <a:t>Previous studies have reported that different phenothiazine derivatives have shown a broad spectrum of antibacterial, anticancer and </a:t>
            </a:r>
            <a:r>
              <a:rPr lang="en-US" sz="1400" b="0" i="0" dirty="0" err="1">
                <a:solidFill>
                  <a:srgbClr val="000000"/>
                </a:solidFill>
                <a:effectLst/>
              </a:rPr>
              <a:t>antiplasmid</a:t>
            </a:r>
            <a:r>
              <a:rPr lang="en-US" sz="1400" b="0" i="0" dirty="0">
                <a:solidFill>
                  <a:srgbClr val="000000"/>
                </a:solidFill>
                <a:effectLst/>
              </a:rPr>
              <a:t> activities. In the present study, we investigated the interactions of phenothiazine (</a:t>
            </a:r>
            <a:r>
              <a:rPr lang="en-US" sz="1400" b="0" i="0" dirty="0" err="1">
                <a:solidFill>
                  <a:srgbClr val="000000"/>
                </a:solidFill>
                <a:effectLst/>
              </a:rPr>
              <a:t>phtz</a:t>
            </a:r>
            <a:r>
              <a:rPr lang="en-US" sz="1400" b="0" i="0" dirty="0">
                <a:solidFill>
                  <a:srgbClr val="000000"/>
                </a:solidFill>
                <a:effectLst/>
              </a:rPr>
              <a:t>) and its </a:t>
            </a:r>
            <a:r>
              <a:rPr lang="en-US" sz="1400" b="0" i="1" dirty="0">
                <a:solidFill>
                  <a:srgbClr val="000000"/>
                </a:solidFill>
                <a:effectLst/>
              </a:rPr>
              <a:t>N</a:t>
            </a:r>
            <a:r>
              <a:rPr lang="en-US" sz="1400" b="0" i="0" dirty="0">
                <a:solidFill>
                  <a:srgbClr val="000000"/>
                </a:solidFill>
                <a:effectLst/>
              </a:rPr>
              <a:t>-methyl-substituted derivative, </a:t>
            </a:r>
            <a:r>
              <a:rPr lang="en-US" sz="1400" b="0" i="1" dirty="0">
                <a:solidFill>
                  <a:srgbClr val="000000"/>
                </a:solidFill>
                <a:effectLst/>
              </a:rPr>
              <a:t>N</a:t>
            </a:r>
            <a:r>
              <a:rPr lang="en-US" sz="1400" b="0" i="0" dirty="0">
                <a:solidFill>
                  <a:srgbClr val="000000"/>
                </a:solidFill>
                <a:effectLst/>
              </a:rPr>
              <a:t>-</a:t>
            </a:r>
            <a:r>
              <a:rPr lang="en-US" sz="1400" b="0" i="0" dirty="0" err="1">
                <a:solidFill>
                  <a:srgbClr val="000000"/>
                </a:solidFill>
                <a:effectLst/>
              </a:rPr>
              <a:t>methylphenothiazine</a:t>
            </a:r>
            <a:r>
              <a:rPr lang="en-US" sz="1400" b="0" i="0" dirty="0">
                <a:solidFill>
                  <a:srgbClr val="000000"/>
                </a:solidFill>
                <a:effectLst/>
              </a:rPr>
              <a:t> (N-</a:t>
            </a:r>
            <a:r>
              <a:rPr lang="en-US" sz="1400" b="0" i="0" dirty="0" err="1">
                <a:solidFill>
                  <a:srgbClr val="000000"/>
                </a:solidFill>
                <a:effectLst/>
              </a:rPr>
              <a:t>Mephtz</a:t>
            </a:r>
            <a:r>
              <a:rPr lang="en-US" sz="1400" b="0" i="0" dirty="0">
                <a:solidFill>
                  <a:srgbClr val="000000"/>
                </a:solidFill>
                <a:effectLst/>
              </a:rPr>
              <a:t>) with bovine serum albumin (BSA) and calf thymus DNA (</a:t>
            </a:r>
            <a:r>
              <a:rPr lang="en-US" sz="1400" b="0" i="0" dirty="0" err="1">
                <a:solidFill>
                  <a:srgbClr val="000000"/>
                </a:solidFill>
                <a:effectLst/>
              </a:rPr>
              <a:t>ct</a:t>
            </a:r>
            <a:r>
              <a:rPr lang="en-US" sz="1400" b="0" i="0" dirty="0">
                <a:solidFill>
                  <a:srgbClr val="000000"/>
                </a:solidFill>
                <a:effectLst/>
              </a:rPr>
              <a:t>-DNA) by fluorescence emission spectroscopy to examine their binding affinity towards these biomolecules. Considering that serum albumin is divided into three domains (I–III), with each domain containing two subdomains (A and B), we have also performed fluorescence competition experiments with site markers for BSA to locate the binding site of the investigated compounds to this biomolecule. Eosin Y was used as a marker for site I (subdomain IIA), while ibuprofen was a marker for site II (subdomain IIIA). The obtained results and the values of binding constants (K</a:t>
            </a:r>
            <a:r>
              <a:rPr lang="en-US" sz="1400" b="0" i="1" baseline="-25000" dirty="0">
                <a:solidFill>
                  <a:srgbClr val="000000"/>
                </a:solidFill>
                <a:effectLst/>
              </a:rPr>
              <a:t>A</a:t>
            </a:r>
            <a:r>
              <a:rPr lang="en-US" sz="1400" b="0" i="0" dirty="0">
                <a:solidFill>
                  <a:srgbClr val="000000"/>
                </a:solidFill>
                <a:effectLst/>
              </a:rPr>
              <a:t>) have indicated that both </a:t>
            </a:r>
            <a:r>
              <a:rPr lang="en-US" sz="1400" b="0" i="0" dirty="0" err="1">
                <a:solidFill>
                  <a:srgbClr val="000000"/>
                </a:solidFill>
                <a:effectLst/>
              </a:rPr>
              <a:t>phtz</a:t>
            </a:r>
            <a:r>
              <a:rPr lang="en-US" sz="1400" b="0" i="0" dirty="0">
                <a:solidFill>
                  <a:srgbClr val="000000"/>
                </a:solidFill>
                <a:effectLst/>
              </a:rPr>
              <a:t> and </a:t>
            </a:r>
            <a:r>
              <a:rPr lang="en-US" sz="1400" b="0" i="1" dirty="0">
                <a:solidFill>
                  <a:srgbClr val="000000"/>
                </a:solidFill>
                <a:effectLst/>
              </a:rPr>
              <a:t>N</a:t>
            </a:r>
            <a:r>
              <a:rPr lang="en-US" sz="1400" b="0" i="0" dirty="0">
                <a:solidFill>
                  <a:srgbClr val="000000"/>
                </a:solidFill>
                <a:effectLst/>
              </a:rPr>
              <a:t>-</a:t>
            </a:r>
            <a:r>
              <a:rPr lang="en-US" sz="1400" b="0" i="0" dirty="0" err="1">
                <a:solidFill>
                  <a:srgbClr val="000000"/>
                </a:solidFill>
                <a:effectLst/>
              </a:rPr>
              <a:t>Mephtz</a:t>
            </a:r>
            <a:r>
              <a:rPr lang="en-US" sz="1400" b="0" i="0" dirty="0">
                <a:solidFill>
                  <a:srgbClr val="000000"/>
                </a:solidFill>
                <a:effectLst/>
              </a:rPr>
              <a:t> can interact with BSA and </a:t>
            </a:r>
            <a:r>
              <a:rPr lang="en-US" sz="1400" b="0" i="0" dirty="0" err="1">
                <a:solidFill>
                  <a:srgbClr val="000000"/>
                </a:solidFill>
                <a:effectLst/>
              </a:rPr>
              <a:t>ct</a:t>
            </a:r>
            <a:r>
              <a:rPr lang="en-US" sz="1400" b="0" i="0" dirty="0">
                <a:solidFill>
                  <a:srgbClr val="000000"/>
                </a:solidFill>
                <a:effectLst/>
              </a:rPr>
              <a:t>-DNA, whereby </a:t>
            </a:r>
            <a:r>
              <a:rPr lang="en-US" sz="1400" b="0" i="1" dirty="0">
                <a:solidFill>
                  <a:srgbClr val="000000"/>
                </a:solidFill>
                <a:effectLst/>
              </a:rPr>
              <a:t>N</a:t>
            </a:r>
            <a:r>
              <a:rPr lang="en-US" sz="1400" b="0" i="0" dirty="0">
                <a:solidFill>
                  <a:srgbClr val="000000"/>
                </a:solidFill>
                <a:effectLst/>
              </a:rPr>
              <a:t>-</a:t>
            </a:r>
            <a:r>
              <a:rPr lang="en-US" sz="1400" b="0" i="0" dirty="0" err="1">
                <a:solidFill>
                  <a:srgbClr val="000000"/>
                </a:solidFill>
                <a:effectLst/>
              </a:rPr>
              <a:t>Mephtz</a:t>
            </a:r>
            <a:r>
              <a:rPr lang="en-US" sz="1400" b="0" i="0" dirty="0">
                <a:solidFill>
                  <a:srgbClr val="000000"/>
                </a:solidFill>
                <a:effectLst/>
              </a:rPr>
              <a:t> has higher binding affinity towards these biomolecules. On the other hand, K</a:t>
            </a:r>
            <a:r>
              <a:rPr lang="en-US" sz="1400" b="0" i="1" baseline="-25000" dirty="0">
                <a:solidFill>
                  <a:srgbClr val="000000"/>
                </a:solidFill>
                <a:effectLst/>
              </a:rPr>
              <a:t>A</a:t>
            </a:r>
            <a:r>
              <a:rPr lang="en-US" sz="1400" b="0" i="0" dirty="0">
                <a:solidFill>
                  <a:srgbClr val="000000"/>
                </a:solidFill>
                <a:effectLst/>
              </a:rPr>
              <a:t> values of both investigated compounds are lower in the presence of eosin Y, while only a slight change was observed in the presence of ibuprofen. These results indicated that the binding of the investigated compounds should be mainly located within site I of BSA, and that the tested compounds had to compete with eosin Y to bind to this protein.</a:t>
            </a:r>
            <a:endParaRPr lang="fr-FR" sz="1400" dirty="0"/>
          </a:p>
          <a:p>
            <a:endParaRPr lang="en-US" dirty="0"/>
          </a:p>
          <a:p>
            <a:r>
              <a:rPr lang="fr-FR" b="1" dirty="0"/>
              <a:t>Keywords: </a:t>
            </a:r>
            <a:r>
              <a:rPr lang="en-US" b="0" i="0" dirty="0">
                <a:solidFill>
                  <a:srgbClr val="000000"/>
                </a:solidFill>
                <a:effectLst/>
              </a:rPr>
              <a:t>BSA interaction; DNA interaction; </a:t>
            </a:r>
            <a:r>
              <a:rPr lang="en-US" b="0" i="1" dirty="0">
                <a:solidFill>
                  <a:srgbClr val="000000"/>
                </a:solidFill>
                <a:effectLst/>
              </a:rPr>
              <a:t>N</a:t>
            </a:r>
            <a:r>
              <a:rPr lang="sr-Latn-RS" b="0" i="1" dirty="0">
                <a:solidFill>
                  <a:srgbClr val="000000"/>
                </a:solidFill>
                <a:effectLst/>
              </a:rPr>
              <a:t>-</a:t>
            </a:r>
            <a:r>
              <a:rPr lang="sr-Latn-RS" dirty="0">
                <a:solidFill>
                  <a:srgbClr val="000000"/>
                </a:solidFill>
              </a:rPr>
              <a:t>m</a:t>
            </a:r>
            <a:r>
              <a:rPr lang="en-US" b="0" i="0" dirty="0" err="1">
                <a:solidFill>
                  <a:srgbClr val="000000"/>
                </a:solidFill>
                <a:effectLst/>
              </a:rPr>
              <a:t>ethylphenothiazine</a:t>
            </a:r>
            <a:r>
              <a:rPr lang="en-US" b="0" i="0" dirty="0">
                <a:solidFill>
                  <a:srgbClr val="000000"/>
                </a:solidFill>
                <a:effectLst/>
              </a:rPr>
              <a:t>; phenothiazine; site marker</a:t>
            </a:r>
            <a:endParaRPr lang="fr-FR"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461665"/>
          </a:xfrm>
          <a:prstGeom prst="rect">
            <a:avLst/>
          </a:prstGeom>
          <a:noFill/>
        </p:spPr>
        <p:txBody>
          <a:bodyPr wrap="square" rtlCol="0">
            <a:spAutoFit/>
          </a:bodyPr>
          <a:lstStyle/>
          <a:p>
            <a:r>
              <a:rPr lang="fr-FR" sz="2400" b="1" dirty="0"/>
              <a:t>Introduction</a:t>
            </a:r>
          </a:p>
        </p:txBody>
      </p:sp>
      <p:sp>
        <p:nvSpPr>
          <p:cNvPr id="2" name="TextBox 1">
            <a:extLst>
              <a:ext uri="{FF2B5EF4-FFF2-40B4-BE49-F238E27FC236}">
                <a16:creationId xmlns:a16="http://schemas.microsoft.com/office/drawing/2014/main" id="{93D311E2-51B5-52F0-A583-B0B9C86EE4D9}"/>
              </a:ext>
            </a:extLst>
          </p:cNvPr>
          <p:cNvSpPr txBox="1"/>
          <p:nvPr/>
        </p:nvSpPr>
        <p:spPr>
          <a:xfrm>
            <a:off x="642676" y="2170093"/>
            <a:ext cx="5148524" cy="2585323"/>
          </a:xfrm>
          <a:prstGeom prst="rect">
            <a:avLst/>
          </a:prstGeom>
          <a:noFill/>
        </p:spPr>
        <p:txBody>
          <a:bodyPr wrap="square">
            <a:spAutoFit/>
          </a:bodyPr>
          <a:lstStyle/>
          <a:p>
            <a:pPr marL="285750" indent="-285750" algn="just">
              <a:buClr>
                <a:srgbClr val="7030A0"/>
              </a:buClr>
              <a:buFont typeface="Wingdings" panose="05000000000000000000" pitchFamily="2" charset="2"/>
              <a:buChar char="Ø"/>
            </a:pPr>
            <a:r>
              <a:rPr lang="en-US" dirty="0">
                <a:cs typeface="Times New Roman" panose="02020603050405020304" pitchFamily="18" charset="0"/>
              </a:rPr>
              <a:t>Previous studies have reported that different phenothiazine derivates have shown a broad spectrum of antibacterial, anticancer and </a:t>
            </a:r>
            <a:r>
              <a:rPr lang="en-US" dirty="0" err="1">
                <a:cs typeface="Times New Roman" panose="02020603050405020304" pitchFamily="18" charset="0"/>
              </a:rPr>
              <a:t>antiplasmid</a:t>
            </a:r>
            <a:r>
              <a:rPr lang="en-US" dirty="0">
                <a:cs typeface="Times New Roman" panose="02020603050405020304" pitchFamily="18" charset="0"/>
              </a:rPr>
              <a:t> </a:t>
            </a:r>
            <a:r>
              <a:rPr lang="en-US" sz="1800" b="0" i="0" dirty="0">
                <a:solidFill>
                  <a:srgbClr val="000000"/>
                </a:solidFill>
                <a:effectLst/>
              </a:rPr>
              <a:t>activities</a:t>
            </a:r>
            <a:endParaRPr lang="sr-Latn-RS" sz="1800" b="0" i="0" dirty="0">
              <a:solidFill>
                <a:srgbClr val="000000"/>
              </a:solidFill>
              <a:effectLst/>
            </a:endParaRPr>
          </a:p>
          <a:p>
            <a:pPr marL="285750" indent="-285750" algn="just">
              <a:buClr>
                <a:srgbClr val="7030A0"/>
              </a:buClr>
              <a:buFont typeface="Wingdings" panose="05000000000000000000" pitchFamily="2" charset="2"/>
              <a:buChar char="Ø"/>
            </a:pPr>
            <a:endParaRPr lang="en-US" dirty="0">
              <a:cs typeface="Times New Roman" panose="02020603050405020304" pitchFamily="18" charset="0"/>
            </a:endParaRPr>
          </a:p>
          <a:p>
            <a:pPr marL="285750" indent="-285750" algn="just">
              <a:buClr>
                <a:srgbClr val="7030A0"/>
              </a:buClr>
              <a:buFont typeface="Wingdings" panose="05000000000000000000" pitchFamily="2" charset="2"/>
              <a:buChar char="Ø"/>
            </a:pPr>
            <a:r>
              <a:rPr lang="sr-Latn-BA" dirty="0">
                <a:cs typeface="Times New Roman" panose="02020603050405020304" pitchFamily="18" charset="0"/>
              </a:rPr>
              <a:t>We </a:t>
            </a:r>
            <a:r>
              <a:rPr lang="en-US" dirty="0">
                <a:cs typeface="Times New Roman" panose="02020603050405020304" pitchFamily="18" charset="0"/>
              </a:rPr>
              <a:t>investigated the interactions of phenothiazine (</a:t>
            </a:r>
            <a:r>
              <a:rPr lang="en-US" dirty="0" err="1">
                <a:cs typeface="Times New Roman" panose="02020603050405020304" pitchFamily="18" charset="0"/>
              </a:rPr>
              <a:t>phtz</a:t>
            </a:r>
            <a:r>
              <a:rPr lang="en-US" dirty="0">
                <a:cs typeface="Times New Roman" panose="02020603050405020304" pitchFamily="18" charset="0"/>
              </a:rPr>
              <a:t>) and </a:t>
            </a:r>
            <a:r>
              <a:rPr lang="en-US" i="1" dirty="0">
                <a:cs typeface="Times New Roman" panose="02020603050405020304" pitchFamily="18" charset="0"/>
              </a:rPr>
              <a:t>N</a:t>
            </a:r>
            <a:r>
              <a:rPr lang="en-US" dirty="0">
                <a:cs typeface="Times New Roman" panose="02020603050405020304" pitchFamily="18" charset="0"/>
              </a:rPr>
              <a:t>-</a:t>
            </a:r>
            <a:r>
              <a:rPr lang="sr-Latn-RS" dirty="0">
                <a:cs typeface="Times New Roman" panose="02020603050405020304" pitchFamily="18" charset="0"/>
              </a:rPr>
              <a:t>m</a:t>
            </a:r>
            <a:r>
              <a:rPr lang="en-US" dirty="0" err="1">
                <a:cs typeface="Times New Roman" panose="02020603050405020304" pitchFamily="18" charset="0"/>
              </a:rPr>
              <a:t>ethylphenothiazine</a:t>
            </a:r>
            <a:r>
              <a:rPr lang="en-US" dirty="0">
                <a:cs typeface="Times New Roman" panose="02020603050405020304" pitchFamily="18" charset="0"/>
              </a:rPr>
              <a:t> (</a:t>
            </a:r>
            <a:r>
              <a:rPr lang="en-US" i="1" dirty="0">
                <a:cs typeface="Times New Roman" panose="02020603050405020304" pitchFamily="18" charset="0"/>
              </a:rPr>
              <a:t>N</a:t>
            </a:r>
            <a:r>
              <a:rPr lang="en-US" dirty="0">
                <a:cs typeface="Times New Roman" panose="02020603050405020304" pitchFamily="18" charset="0"/>
              </a:rPr>
              <a:t>-</a:t>
            </a:r>
            <a:r>
              <a:rPr lang="en-US" dirty="0" err="1">
                <a:cs typeface="Times New Roman" panose="02020603050405020304" pitchFamily="18" charset="0"/>
              </a:rPr>
              <a:t>phtz</a:t>
            </a:r>
            <a:r>
              <a:rPr lang="en-US" dirty="0">
                <a:cs typeface="Times New Roman" panose="02020603050405020304" pitchFamily="18" charset="0"/>
              </a:rPr>
              <a:t>) with bovine serum albumin (BSA) and calf thymus DNA (</a:t>
            </a:r>
            <a:r>
              <a:rPr lang="en-US" dirty="0" err="1">
                <a:cs typeface="Times New Roman" panose="02020603050405020304" pitchFamily="18" charset="0"/>
              </a:rPr>
              <a:t>ct</a:t>
            </a:r>
            <a:r>
              <a:rPr lang="en-US" dirty="0">
                <a:cs typeface="Times New Roman" panose="02020603050405020304" pitchFamily="18" charset="0"/>
              </a:rPr>
              <a:t>-DNA) by fluorescence emission spectroscopy</a:t>
            </a:r>
          </a:p>
        </p:txBody>
      </p:sp>
      <p:pic>
        <p:nvPicPr>
          <p:cNvPr id="8" name="Picture 7" descr="A diagram of a molecule&#10;&#10;Description automatically generated">
            <a:extLst>
              <a:ext uri="{FF2B5EF4-FFF2-40B4-BE49-F238E27FC236}">
                <a16:creationId xmlns:a16="http://schemas.microsoft.com/office/drawing/2014/main" id="{39E4B6B5-80FC-3497-26DC-39E584F208A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7400" y="1752600"/>
            <a:ext cx="2641099" cy="3184099"/>
          </a:xfrm>
          <a:prstGeom prst="rect">
            <a:avLst/>
          </a:prstGeom>
        </p:spPr>
      </p:pic>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461665"/>
          </a:xfrm>
          <a:prstGeom prst="rect">
            <a:avLst/>
          </a:prstGeom>
          <a:noFill/>
        </p:spPr>
        <p:txBody>
          <a:bodyPr wrap="square" rtlCol="0">
            <a:spAutoFit/>
          </a:bodyPr>
          <a:lstStyle/>
          <a:p>
            <a:r>
              <a:rPr lang="sr-Latn-BA" sz="2400" b="1" dirty="0"/>
              <a:t>Synthesis of </a:t>
            </a:r>
            <a:r>
              <a:rPr lang="sr-Latn-BA" sz="2400" b="1" i="1" dirty="0"/>
              <a:t>N</a:t>
            </a:r>
            <a:r>
              <a:rPr lang="sr-Latn-BA" sz="2400" b="1" dirty="0"/>
              <a:t>-Mephtz</a:t>
            </a:r>
            <a:endParaRPr lang="fr-FR" sz="2400" b="1" dirty="0"/>
          </a:p>
        </p:txBody>
      </p:sp>
      <p:pic>
        <p:nvPicPr>
          <p:cNvPr id="6" name="Picture 5" descr="A couple of black and white objects&#10;&#10;Description automatically generated with medium confidence">
            <a:extLst>
              <a:ext uri="{FF2B5EF4-FFF2-40B4-BE49-F238E27FC236}">
                <a16:creationId xmlns:a16="http://schemas.microsoft.com/office/drawing/2014/main" id="{BBF5218A-D56E-D82E-1DB9-6222B5A311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328011"/>
            <a:ext cx="6518545" cy="1881096"/>
          </a:xfrm>
          <a:prstGeom prst="rect">
            <a:avLst/>
          </a:prstGeom>
        </p:spPr>
      </p:pic>
      <p:sp>
        <p:nvSpPr>
          <p:cNvPr id="7" name="TextBox 6">
            <a:extLst>
              <a:ext uri="{FF2B5EF4-FFF2-40B4-BE49-F238E27FC236}">
                <a16:creationId xmlns:a16="http://schemas.microsoft.com/office/drawing/2014/main" id="{FAB59042-E5FF-9C6B-B2F8-A37BD6C53304}"/>
              </a:ext>
            </a:extLst>
          </p:cNvPr>
          <p:cNvSpPr txBox="1"/>
          <p:nvPr/>
        </p:nvSpPr>
        <p:spPr>
          <a:xfrm>
            <a:off x="838200" y="4754783"/>
            <a:ext cx="7270580" cy="338554"/>
          </a:xfrm>
          <a:prstGeom prst="rect">
            <a:avLst/>
          </a:prstGeom>
          <a:noFill/>
        </p:spPr>
        <p:txBody>
          <a:bodyPr wrap="none" rtlCol="0">
            <a:spAutoFit/>
          </a:bodyPr>
          <a:lstStyle/>
          <a:p>
            <a:r>
              <a:rPr lang="sr-Latn-BA" sz="1600" b="1" i="1" dirty="0">
                <a:solidFill>
                  <a:srgbClr val="71519F"/>
                </a:solidFill>
                <a:cs typeface="Times New Roman" panose="02020603050405020304" pitchFamily="18" charset="0"/>
              </a:rPr>
              <a:t>Fig. 1. </a:t>
            </a:r>
            <a:r>
              <a:rPr lang="sr-Latn-BA" sz="1600" dirty="0">
                <a:cs typeface="Times New Roman" panose="02020603050405020304" pitchFamily="18" charset="0"/>
              </a:rPr>
              <a:t>Schematic presentation of the </a:t>
            </a:r>
            <a:r>
              <a:rPr lang="en-US" sz="1600" dirty="0">
                <a:cs typeface="Times New Roman" panose="02020603050405020304" pitchFamily="18" charset="0"/>
              </a:rPr>
              <a:t>synthesis of </a:t>
            </a:r>
            <a:r>
              <a:rPr lang="en-US" sz="1600" i="1" dirty="0">
                <a:cs typeface="Times New Roman" panose="02020603050405020304" pitchFamily="18" charset="0"/>
              </a:rPr>
              <a:t>N</a:t>
            </a:r>
            <a:r>
              <a:rPr lang="en-US" sz="1600" dirty="0">
                <a:cs typeface="Times New Roman" panose="02020603050405020304" pitchFamily="18" charset="0"/>
              </a:rPr>
              <a:t>-</a:t>
            </a:r>
            <a:r>
              <a:rPr lang="en-US" sz="1600" dirty="0" err="1">
                <a:cs typeface="Times New Roman" panose="02020603050405020304" pitchFamily="18" charset="0"/>
              </a:rPr>
              <a:t>methylphenothiazine</a:t>
            </a:r>
            <a:r>
              <a:rPr lang="en-US" sz="1600" dirty="0">
                <a:cs typeface="Times New Roman" panose="02020603050405020304" pitchFamily="18" charset="0"/>
              </a:rPr>
              <a:t> (</a:t>
            </a:r>
            <a:r>
              <a:rPr lang="en-US" sz="1600" i="1" dirty="0">
                <a:cs typeface="Times New Roman" panose="02020603050405020304" pitchFamily="18" charset="0"/>
              </a:rPr>
              <a:t>N</a:t>
            </a:r>
            <a:r>
              <a:rPr lang="en-US" sz="1600" dirty="0">
                <a:cs typeface="Times New Roman" panose="02020603050405020304" pitchFamily="18" charset="0"/>
              </a:rPr>
              <a:t>-</a:t>
            </a:r>
            <a:r>
              <a:rPr lang="en-US" sz="1600" dirty="0" err="1">
                <a:cs typeface="Times New Roman" panose="02020603050405020304" pitchFamily="18" charset="0"/>
              </a:rPr>
              <a:t>Mephtz</a:t>
            </a:r>
            <a:r>
              <a:rPr lang="en-US" sz="1600" dirty="0">
                <a:cs typeface="Times New Roman" panose="02020603050405020304" pitchFamily="18" charset="0"/>
              </a:rPr>
              <a:t>)</a:t>
            </a:r>
          </a:p>
        </p:txBody>
      </p:sp>
    </p:spTree>
    <p:extLst>
      <p:ext uri="{BB962C8B-B14F-4D97-AF65-F5344CB8AC3E}">
        <p14:creationId xmlns:p14="http://schemas.microsoft.com/office/powerpoint/2010/main" val="331101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461665"/>
          </a:xfrm>
          <a:prstGeom prst="rect">
            <a:avLst/>
          </a:prstGeom>
          <a:noFill/>
        </p:spPr>
        <p:txBody>
          <a:bodyPr wrap="square" rtlCol="0">
            <a:spAutoFit/>
          </a:bodyPr>
          <a:lstStyle/>
          <a:p>
            <a:r>
              <a:rPr lang="sr-Latn-BA" sz="2400" b="1" dirty="0"/>
              <a:t>BSA binding study </a:t>
            </a:r>
            <a:endParaRPr lang="fr-FR" sz="2400" b="1" dirty="0"/>
          </a:p>
        </p:txBody>
      </p:sp>
      <p:sp>
        <p:nvSpPr>
          <p:cNvPr id="4" name="TextBox 3">
            <a:extLst>
              <a:ext uri="{FF2B5EF4-FFF2-40B4-BE49-F238E27FC236}">
                <a16:creationId xmlns:a16="http://schemas.microsoft.com/office/drawing/2014/main" id="{7070A57E-A069-B511-D599-06670D054C85}"/>
              </a:ext>
            </a:extLst>
          </p:cNvPr>
          <p:cNvSpPr txBox="1"/>
          <p:nvPr/>
        </p:nvSpPr>
        <p:spPr>
          <a:xfrm>
            <a:off x="3124449" y="2145133"/>
            <a:ext cx="3488564" cy="338554"/>
          </a:xfrm>
          <a:prstGeom prst="rect">
            <a:avLst/>
          </a:prstGeom>
          <a:noFill/>
        </p:spPr>
        <p:txBody>
          <a:bodyPr wrap="square" rtlCol="0">
            <a:spAutoFit/>
          </a:bodyPr>
          <a:lstStyle/>
          <a:p>
            <a:r>
              <a:rPr lang="sr-Latn-RS" sz="1600" b="1" dirty="0">
                <a:ln w="0"/>
                <a:solidFill>
                  <a:srgbClr val="71519F"/>
                </a:solidFill>
                <a:cs typeface="Times New Roman" panose="02020603050405020304" pitchFamily="18" charset="0"/>
              </a:rPr>
              <a:t>[</a:t>
            </a:r>
            <a:r>
              <a:rPr lang="sr-Latn-RS" sz="1400" b="1" i="1" dirty="0">
                <a:ln w="0"/>
                <a:solidFill>
                  <a:srgbClr val="71519F"/>
                </a:solidFill>
                <a:cs typeface="Times New Roman" panose="02020603050405020304" pitchFamily="18" charset="0"/>
              </a:rPr>
              <a:t>N</a:t>
            </a:r>
            <a:r>
              <a:rPr lang="sr-Latn-RS" sz="1400" b="1" dirty="0">
                <a:ln w="0"/>
                <a:solidFill>
                  <a:srgbClr val="71519F"/>
                </a:solidFill>
                <a:cs typeface="Times New Roman" panose="02020603050405020304" pitchFamily="18" charset="0"/>
              </a:rPr>
              <a:t>-Mephtz]</a:t>
            </a:r>
            <a:r>
              <a:rPr lang="en-US" sz="1400" b="1" dirty="0">
                <a:ln w="0"/>
                <a:solidFill>
                  <a:srgbClr val="71519F"/>
                </a:solidFill>
                <a:cs typeface="Times New Roman" panose="02020603050405020304" pitchFamily="18" charset="0"/>
              </a:rPr>
              <a:t> = 0 ‒ </a:t>
            </a:r>
            <a:r>
              <a:rPr lang="sr-Latn-BA" sz="1400" b="1" dirty="0">
                <a:ln w="0"/>
                <a:solidFill>
                  <a:srgbClr val="71519F"/>
                </a:solidFill>
                <a:cs typeface="Times New Roman" panose="02020603050405020304" pitchFamily="18" charset="0"/>
              </a:rPr>
              <a:t>55</a:t>
            </a:r>
            <a:r>
              <a:rPr lang="en-US" sz="1400" b="1" dirty="0">
                <a:ln w="0"/>
                <a:solidFill>
                  <a:srgbClr val="71519F"/>
                </a:solidFill>
                <a:cs typeface="Times New Roman" panose="02020603050405020304" pitchFamily="18" charset="0"/>
              </a:rPr>
              <a:t> </a:t>
            </a:r>
            <a:r>
              <a:rPr lang="el-GR" sz="1400" b="1" dirty="0">
                <a:ln w="0"/>
                <a:solidFill>
                  <a:srgbClr val="71519F"/>
                </a:solidFill>
                <a:cs typeface="Times New Roman" panose="02020603050405020304" pitchFamily="18" charset="0"/>
              </a:rPr>
              <a:t>μ</a:t>
            </a:r>
            <a:r>
              <a:rPr lang="en-US" sz="1400" b="1" dirty="0">
                <a:ln w="0"/>
                <a:solidFill>
                  <a:srgbClr val="71519F"/>
                </a:solidFill>
                <a:cs typeface="Times New Roman" panose="02020603050405020304" pitchFamily="18" charset="0"/>
              </a:rPr>
              <a:t>M, PBS (pH = 7.4) </a:t>
            </a:r>
            <a:endParaRPr lang="sr-Latn-RS" sz="1400" b="1" dirty="0">
              <a:ln w="0"/>
              <a:solidFill>
                <a:srgbClr val="71519F"/>
              </a:solidFill>
              <a:cs typeface="Times New Roman" panose="02020603050405020304" pitchFamily="18" charset="0"/>
            </a:endParaRPr>
          </a:p>
        </p:txBody>
      </p:sp>
      <p:pic>
        <p:nvPicPr>
          <p:cNvPr id="7" name="Picture 6">
            <a:extLst>
              <a:ext uri="{FF2B5EF4-FFF2-40B4-BE49-F238E27FC236}">
                <a16:creationId xmlns:a16="http://schemas.microsoft.com/office/drawing/2014/main" id="{18E821B7-C058-EAF7-3EED-C07900D930A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5866" y="2924578"/>
            <a:ext cx="4114800" cy="2468880"/>
          </a:xfrm>
          <a:prstGeom prst="rect">
            <a:avLst/>
          </a:prstGeom>
        </p:spPr>
      </p:pic>
      <p:pic>
        <p:nvPicPr>
          <p:cNvPr id="8" name="Picture 7">
            <a:extLst>
              <a:ext uri="{FF2B5EF4-FFF2-40B4-BE49-F238E27FC236}">
                <a16:creationId xmlns:a16="http://schemas.microsoft.com/office/drawing/2014/main" id="{3C79E553-144E-B625-A38F-CDF7A65A7A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130342" y="2787418"/>
            <a:ext cx="3301746" cy="1920240"/>
          </a:xfrm>
          <a:prstGeom prst="rect">
            <a:avLst/>
          </a:prstGeom>
        </p:spPr>
      </p:pic>
      <p:sp>
        <p:nvSpPr>
          <p:cNvPr id="9" name="TextBox 8">
            <a:extLst>
              <a:ext uri="{FF2B5EF4-FFF2-40B4-BE49-F238E27FC236}">
                <a16:creationId xmlns:a16="http://schemas.microsoft.com/office/drawing/2014/main" id="{E29E451C-E493-E759-29C4-34FC64C8E0C7}"/>
              </a:ext>
            </a:extLst>
          </p:cNvPr>
          <p:cNvSpPr txBox="1"/>
          <p:nvPr/>
        </p:nvSpPr>
        <p:spPr>
          <a:xfrm>
            <a:off x="325166" y="5569803"/>
            <a:ext cx="8437834" cy="830997"/>
          </a:xfrm>
          <a:prstGeom prst="rect">
            <a:avLst/>
          </a:prstGeom>
          <a:noFill/>
        </p:spPr>
        <p:txBody>
          <a:bodyPr wrap="square">
            <a:spAutoFit/>
          </a:bodyPr>
          <a:lstStyle/>
          <a:p>
            <a:pPr algn="just"/>
            <a:r>
              <a:rPr lang="en-US" sz="1600" b="1" i="1" dirty="0">
                <a:solidFill>
                  <a:srgbClr val="71519F"/>
                </a:solidFill>
                <a:cs typeface="Times New Roman" panose="02020603050405020304" pitchFamily="18" charset="0"/>
              </a:rPr>
              <a:t>Fig. </a:t>
            </a:r>
            <a:r>
              <a:rPr lang="sr-Latn-RS" sz="1600" b="1" i="1" dirty="0">
                <a:solidFill>
                  <a:srgbClr val="71519F"/>
                </a:solidFill>
                <a:cs typeface="Times New Roman" panose="02020603050405020304" pitchFamily="18" charset="0"/>
              </a:rPr>
              <a:t>2</a:t>
            </a:r>
            <a:r>
              <a:rPr lang="en-US" sz="1600" b="1" i="1" dirty="0">
                <a:solidFill>
                  <a:srgbClr val="71519F"/>
                </a:solidFill>
                <a:cs typeface="Times New Roman" panose="02020603050405020304" pitchFamily="18" charset="0"/>
              </a:rPr>
              <a:t>. </a:t>
            </a:r>
            <a:r>
              <a:rPr lang="en-US" sz="1600" dirty="0">
                <a:solidFill>
                  <a:schemeClr val="bg2">
                    <a:lumMod val="10000"/>
                  </a:schemeClr>
                </a:solidFill>
                <a:cs typeface="Times New Roman" panose="02020603050405020304" pitchFamily="18" charset="0"/>
              </a:rPr>
              <a:t>Fluorescence emission spectra of BSA in the presence of an increasing</a:t>
            </a:r>
            <a:r>
              <a:rPr lang="sr-Latn-RS" sz="1600" dirty="0">
                <a:solidFill>
                  <a:schemeClr val="bg2">
                    <a:lumMod val="10000"/>
                  </a:schemeClr>
                </a:solidFill>
                <a:cs typeface="Times New Roman" panose="02020603050405020304" pitchFamily="18" charset="0"/>
              </a:rPr>
              <a:t> </a:t>
            </a:r>
            <a:r>
              <a:rPr lang="en-US" sz="1600" dirty="0">
                <a:solidFill>
                  <a:schemeClr val="bg2">
                    <a:lumMod val="10000"/>
                  </a:schemeClr>
                </a:solidFill>
                <a:cs typeface="Times New Roman" panose="02020603050405020304" pitchFamily="18" charset="0"/>
              </a:rPr>
              <a:t>concentration of </a:t>
            </a:r>
            <a:br>
              <a:rPr lang="en-US" sz="1600" dirty="0">
                <a:solidFill>
                  <a:schemeClr val="bg2">
                    <a:lumMod val="10000"/>
                  </a:schemeClr>
                </a:solidFill>
                <a:cs typeface="Times New Roman" panose="02020603050405020304" pitchFamily="18" charset="0"/>
              </a:rPr>
            </a:br>
            <a:r>
              <a:rPr lang="sr-Latn-RS" sz="1600" i="1" dirty="0">
                <a:solidFill>
                  <a:schemeClr val="bg2">
                    <a:lumMod val="10000"/>
                  </a:schemeClr>
                </a:solidFill>
                <a:cs typeface="Times New Roman" panose="02020603050405020304" pitchFamily="18" charset="0"/>
              </a:rPr>
              <a:t>N</a:t>
            </a:r>
            <a:r>
              <a:rPr lang="sr-Latn-RS" sz="1600" dirty="0">
                <a:solidFill>
                  <a:schemeClr val="bg2">
                    <a:lumMod val="10000"/>
                  </a:schemeClr>
                </a:solidFill>
                <a:cs typeface="Times New Roman" panose="02020603050405020304" pitchFamily="18" charset="0"/>
              </a:rPr>
              <a:t>-Mephtz</a:t>
            </a:r>
            <a:r>
              <a:rPr lang="en-US" sz="1600" dirty="0">
                <a:solidFill>
                  <a:schemeClr val="bg2">
                    <a:lumMod val="10000"/>
                  </a:schemeClr>
                </a:solidFill>
                <a:cs typeface="Times New Roman" panose="02020603050405020304" pitchFamily="18" charset="0"/>
              </a:rPr>
              <a:t>. Arrow shows the intensity changes upon increased</a:t>
            </a:r>
            <a:r>
              <a:rPr lang="sr-Latn-RS" sz="1600" dirty="0">
                <a:solidFill>
                  <a:schemeClr val="bg2">
                    <a:lumMod val="10000"/>
                  </a:schemeClr>
                </a:solidFill>
                <a:cs typeface="Times New Roman" panose="02020603050405020304" pitchFamily="18" charset="0"/>
              </a:rPr>
              <a:t> </a:t>
            </a:r>
            <a:r>
              <a:rPr lang="en-US" sz="1600" dirty="0">
                <a:solidFill>
                  <a:schemeClr val="bg2">
                    <a:lumMod val="10000"/>
                  </a:schemeClr>
                </a:solidFill>
                <a:cs typeface="Times New Roman" panose="02020603050405020304" pitchFamily="18" charset="0"/>
              </a:rPr>
              <a:t>amount of </a:t>
            </a:r>
            <a:r>
              <a:rPr lang="sr-Latn-BA" sz="1600" i="1" dirty="0">
                <a:solidFill>
                  <a:schemeClr val="bg2">
                    <a:lumMod val="10000"/>
                  </a:schemeClr>
                </a:solidFill>
                <a:cs typeface="Times New Roman" panose="02020603050405020304" pitchFamily="18" charset="0"/>
              </a:rPr>
              <a:t>N</a:t>
            </a:r>
            <a:r>
              <a:rPr lang="sr-Latn-BA" sz="1600" dirty="0">
                <a:solidFill>
                  <a:schemeClr val="bg2">
                    <a:lumMod val="10000"/>
                  </a:schemeClr>
                </a:solidFill>
                <a:cs typeface="Times New Roman" panose="02020603050405020304" pitchFamily="18" charset="0"/>
              </a:rPr>
              <a:t>-Mephtz</a:t>
            </a:r>
            <a:r>
              <a:rPr lang="en-US" sz="1600" dirty="0">
                <a:solidFill>
                  <a:schemeClr val="bg2">
                    <a:lumMod val="10000"/>
                  </a:schemeClr>
                </a:solidFill>
                <a:cs typeface="Times New Roman" panose="02020603050405020304" pitchFamily="18" charset="0"/>
              </a:rPr>
              <a:t>. Inserted graph: Stern-Volmer plot of F</a:t>
            </a:r>
            <a:r>
              <a:rPr lang="en-US" sz="1600" i="1" baseline="-25000" dirty="0">
                <a:solidFill>
                  <a:schemeClr val="bg2">
                    <a:lumMod val="10000"/>
                  </a:schemeClr>
                </a:solidFill>
                <a:cs typeface="Times New Roman" panose="02020603050405020304" pitchFamily="18" charset="0"/>
              </a:rPr>
              <a:t>0</a:t>
            </a:r>
            <a:r>
              <a:rPr lang="en-US" sz="1600" dirty="0">
                <a:solidFill>
                  <a:schemeClr val="bg2">
                    <a:lumMod val="10000"/>
                  </a:schemeClr>
                </a:solidFill>
                <a:cs typeface="Times New Roman" panose="02020603050405020304" pitchFamily="18" charset="0"/>
              </a:rPr>
              <a:t>/F </a:t>
            </a:r>
            <a:r>
              <a:rPr lang="en-US" sz="1600" i="1" dirty="0">
                <a:solidFill>
                  <a:schemeClr val="bg2">
                    <a:lumMod val="10000"/>
                  </a:schemeClr>
                </a:solidFill>
                <a:cs typeface="Times New Roman" panose="02020603050405020304" pitchFamily="18" charset="0"/>
              </a:rPr>
              <a:t>vs</a:t>
            </a:r>
            <a:r>
              <a:rPr lang="en-US" sz="1600" dirty="0">
                <a:solidFill>
                  <a:schemeClr val="bg2">
                    <a:lumMod val="10000"/>
                  </a:schemeClr>
                </a:solidFill>
                <a:cs typeface="Times New Roman" panose="02020603050405020304" pitchFamily="18" charset="0"/>
              </a:rPr>
              <a:t> [</a:t>
            </a:r>
            <a:r>
              <a:rPr lang="sr-Latn-RS" sz="1600" i="1" dirty="0">
                <a:solidFill>
                  <a:schemeClr val="bg2">
                    <a:lumMod val="10000"/>
                  </a:schemeClr>
                </a:solidFill>
                <a:cs typeface="Times New Roman" panose="02020603050405020304" pitchFamily="18" charset="0"/>
              </a:rPr>
              <a:t>N</a:t>
            </a:r>
            <a:r>
              <a:rPr lang="sr-Latn-RS" sz="1600" dirty="0">
                <a:solidFill>
                  <a:schemeClr val="bg2">
                    <a:lumMod val="10000"/>
                  </a:schemeClr>
                </a:solidFill>
                <a:cs typeface="Times New Roman" panose="02020603050405020304" pitchFamily="18" charset="0"/>
              </a:rPr>
              <a:t>-Mephtz</a:t>
            </a:r>
            <a:r>
              <a:rPr lang="en-US" sz="1600" dirty="0">
                <a:solidFill>
                  <a:schemeClr val="bg2">
                    <a:lumMod val="10000"/>
                  </a:schemeClr>
                </a:solidFill>
                <a:cs typeface="Times New Roman" panose="02020603050405020304" pitchFamily="18" charset="0"/>
              </a:rPr>
              <a:t>]</a:t>
            </a:r>
            <a:endParaRPr lang="sr-Latn-RS" sz="1600" dirty="0">
              <a:solidFill>
                <a:schemeClr val="bg2">
                  <a:lumMod val="10000"/>
                </a:schemeClr>
              </a:solidFill>
              <a:cs typeface="Times New Roman" panose="02020603050405020304" pitchFamily="18" charset="0"/>
            </a:endParaRPr>
          </a:p>
        </p:txBody>
      </p:sp>
      <p:sp>
        <p:nvSpPr>
          <p:cNvPr id="10" name="Okvir za tekst 2">
            <a:extLst>
              <a:ext uri="{FF2B5EF4-FFF2-40B4-BE49-F238E27FC236}">
                <a16:creationId xmlns:a16="http://schemas.microsoft.com/office/drawing/2014/main" id="{D7AC010D-EFAC-8709-49F7-F906971EE54B}"/>
              </a:ext>
            </a:extLst>
          </p:cNvPr>
          <p:cNvSpPr txBox="1"/>
          <p:nvPr/>
        </p:nvSpPr>
        <p:spPr>
          <a:xfrm>
            <a:off x="4059791" y="5204631"/>
            <a:ext cx="614271" cy="276999"/>
          </a:xfrm>
          <a:prstGeom prst="rect">
            <a:avLst/>
          </a:prstGeom>
          <a:noFill/>
        </p:spPr>
        <p:txBody>
          <a:bodyPr wrap="none" rtlCol="0">
            <a:spAutoFit/>
          </a:bodyPr>
          <a:lstStyle/>
          <a:p>
            <a:pPr algn="ctr"/>
            <a:r>
              <a:rPr lang="el-GR" sz="1200" b="1" dirty="0">
                <a:cs typeface="Times New Roman" panose="02020603050405020304" pitchFamily="18" charset="0"/>
              </a:rPr>
              <a:t>λ</a:t>
            </a:r>
            <a:r>
              <a:rPr lang="en-US" sz="1200" b="1" dirty="0">
                <a:cs typeface="Times New Roman" panose="02020603050405020304" pitchFamily="18" charset="0"/>
              </a:rPr>
              <a:t> (nm)</a:t>
            </a:r>
            <a:endParaRPr lang="sr-Latn-RS" sz="1200" b="1" dirty="0">
              <a:cs typeface="Times New Roman" panose="02020603050405020304" pitchFamily="18" charset="0"/>
            </a:endParaRPr>
          </a:p>
        </p:txBody>
      </p:sp>
      <p:sp>
        <p:nvSpPr>
          <p:cNvPr id="11" name="Okvir za tekst 13">
            <a:extLst>
              <a:ext uri="{FF2B5EF4-FFF2-40B4-BE49-F238E27FC236}">
                <a16:creationId xmlns:a16="http://schemas.microsoft.com/office/drawing/2014/main" id="{C598EF99-8E2D-1CCD-AC62-800888708B10}"/>
              </a:ext>
            </a:extLst>
          </p:cNvPr>
          <p:cNvSpPr txBox="1"/>
          <p:nvPr/>
        </p:nvSpPr>
        <p:spPr>
          <a:xfrm>
            <a:off x="5904685" y="4679361"/>
            <a:ext cx="1913384" cy="261610"/>
          </a:xfrm>
          <a:prstGeom prst="rect">
            <a:avLst/>
          </a:prstGeom>
          <a:noFill/>
        </p:spPr>
        <p:txBody>
          <a:bodyPr wrap="square">
            <a:spAutoFit/>
          </a:bodyPr>
          <a:lstStyle/>
          <a:p>
            <a:pPr algn="ctr" rtl="0">
              <a:defRPr sz="1000" b="0" i="0" u="none" strike="noStrike" kern="1200" baseline="0">
                <a:solidFill>
                  <a:sysClr val="windowText" lastClr="000000">
                    <a:lumMod val="65000"/>
                    <a:lumOff val="35000"/>
                  </a:sysClr>
                </a:solidFill>
                <a:latin typeface="+mn-lt"/>
                <a:ea typeface="+mn-ea"/>
                <a:cs typeface="+mn-cs"/>
              </a:defRPr>
            </a:pPr>
            <a:r>
              <a:rPr lang="sr-Latn-RS" sz="1050" b="1" dirty="0">
                <a:solidFill>
                  <a:schemeClr val="tx1">
                    <a:lumMod val="95000"/>
                    <a:lumOff val="5000"/>
                  </a:schemeClr>
                </a:solidFill>
                <a:cs typeface="Times New Roman" panose="02020603050405020304" pitchFamily="18" charset="0"/>
              </a:rPr>
              <a:t>[</a:t>
            </a:r>
            <a:r>
              <a:rPr lang="sr-Latn-RS" sz="1050" b="1" i="1" dirty="0">
                <a:solidFill>
                  <a:schemeClr val="tx1">
                    <a:lumMod val="95000"/>
                    <a:lumOff val="5000"/>
                  </a:schemeClr>
                </a:solidFill>
                <a:cs typeface="Times New Roman" panose="02020603050405020304" pitchFamily="18" charset="0"/>
              </a:rPr>
              <a:t>N</a:t>
            </a:r>
            <a:r>
              <a:rPr lang="sr-Latn-RS" sz="1050" b="1" dirty="0">
                <a:solidFill>
                  <a:schemeClr val="tx1">
                    <a:lumMod val="95000"/>
                    <a:lumOff val="5000"/>
                  </a:schemeClr>
                </a:solidFill>
                <a:cs typeface="Times New Roman" panose="02020603050405020304" pitchFamily="18" charset="0"/>
              </a:rPr>
              <a:t>-Mephtz]</a:t>
            </a:r>
            <a:r>
              <a:rPr lang="en-US" sz="1050" b="1" dirty="0">
                <a:solidFill>
                  <a:schemeClr val="tx1">
                    <a:lumMod val="95000"/>
                    <a:lumOff val="5000"/>
                  </a:schemeClr>
                </a:solidFill>
                <a:cs typeface="Times New Roman" panose="02020603050405020304" pitchFamily="18" charset="0"/>
              </a:rPr>
              <a:t> (mol/dm</a:t>
            </a:r>
            <a:r>
              <a:rPr lang="en-US" sz="1050" b="1" baseline="30000" dirty="0">
                <a:solidFill>
                  <a:schemeClr val="tx1">
                    <a:lumMod val="95000"/>
                    <a:lumOff val="5000"/>
                  </a:schemeClr>
                </a:solidFill>
                <a:cs typeface="Times New Roman" panose="02020603050405020304" pitchFamily="18" charset="0"/>
              </a:rPr>
              <a:t>3</a:t>
            </a:r>
            <a:r>
              <a:rPr lang="en-US" sz="1050" b="1" dirty="0">
                <a:solidFill>
                  <a:schemeClr val="tx1">
                    <a:lumMod val="95000"/>
                    <a:lumOff val="5000"/>
                  </a:schemeClr>
                </a:solidFill>
                <a:cs typeface="Times New Roman" panose="02020603050405020304" pitchFamily="18" charset="0"/>
              </a:rPr>
              <a:t>)</a:t>
            </a:r>
            <a:endParaRPr lang="sr-Latn-RS" sz="1050" b="1" dirty="0">
              <a:solidFill>
                <a:schemeClr val="tx1">
                  <a:lumMod val="95000"/>
                  <a:lumOff val="5000"/>
                </a:schemeClr>
              </a:solidFill>
              <a:cs typeface="Times New Roman" panose="02020603050405020304" pitchFamily="18" charset="0"/>
            </a:endParaRPr>
          </a:p>
        </p:txBody>
      </p:sp>
      <p:sp>
        <p:nvSpPr>
          <p:cNvPr id="13" name="Okvir za tekst 15">
            <a:extLst>
              <a:ext uri="{FF2B5EF4-FFF2-40B4-BE49-F238E27FC236}">
                <a16:creationId xmlns:a16="http://schemas.microsoft.com/office/drawing/2014/main" id="{4348DC70-5F10-9D48-2841-F485E8583CFE}"/>
              </a:ext>
            </a:extLst>
          </p:cNvPr>
          <p:cNvSpPr txBox="1"/>
          <p:nvPr/>
        </p:nvSpPr>
        <p:spPr>
          <a:xfrm rot="16200000">
            <a:off x="4748738" y="3548994"/>
            <a:ext cx="501599" cy="261610"/>
          </a:xfrm>
          <a:prstGeom prst="rect">
            <a:avLst/>
          </a:prstGeom>
          <a:noFill/>
        </p:spPr>
        <p:txBody>
          <a:bodyPr wrap="square">
            <a:spAutoFit/>
          </a:bodyPr>
          <a:lstStyle/>
          <a:p>
            <a:pPr algn="ctr" rtl="0">
              <a:defRPr sz="1000" b="0" i="0" u="none" strike="noStrike" kern="1200" baseline="0">
                <a:solidFill>
                  <a:sysClr val="windowText" lastClr="000000">
                    <a:lumMod val="65000"/>
                    <a:lumOff val="35000"/>
                  </a:sysClr>
                </a:solidFill>
                <a:latin typeface="+mn-lt"/>
                <a:ea typeface="+mn-ea"/>
                <a:cs typeface="+mn-cs"/>
              </a:defRPr>
            </a:pPr>
            <a:r>
              <a:rPr lang="en-US" sz="1050" b="1" dirty="0" err="1">
                <a:solidFill>
                  <a:sysClr val="windowText" lastClr="000000"/>
                </a:solidFill>
                <a:cs typeface="Times New Roman" panose="02020603050405020304" pitchFamily="18" charset="0"/>
              </a:rPr>
              <a:t>F</a:t>
            </a:r>
            <a:r>
              <a:rPr lang="en-US" sz="1050" b="1" baseline="-25000" dirty="0" err="1">
                <a:solidFill>
                  <a:sysClr val="windowText" lastClr="000000"/>
                </a:solidFill>
                <a:cs typeface="Times New Roman" panose="02020603050405020304" pitchFamily="18" charset="0"/>
              </a:rPr>
              <a:t>0</a:t>
            </a:r>
            <a:r>
              <a:rPr lang="en-US" sz="1050" b="1" dirty="0">
                <a:solidFill>
                  <a:sysClr val="windowText" lastClr="000000"/>
                </a:solidFill>
                <a:cs typeface="Times New Roman" panose="02020603050405020304" pitchFamily="18" charset="0"/>
              </a:rPr>
              <a:t>/F</a:t>
            </a:r>
            <a:endParaRPr lang="sr-Latn-RS" sz="1050" b="1" dirty="0">
              <a:solidFill>
                <a:sysClr val="windowText" lastClr="000000"/>
              </a:solidFill>
              <a:cs typeface="Times New Roman" panose="02020603050405020304" pitchFamily="18" charset="0"/>
            </a:endParaRPr>
          </a:p>
        </p:txBody>
      </p:sp>
      <p:sp>
        <p:nvSpPr>
          <p:cNvPr id="15" name="Okvir za tekst 4">
            <a:extLst>
              <a:ext uri="{FF2B5EF4-FFF2-40B4-BE49-F238E27FC236}">
                <a16:creationId xmlns:a16="http://schemas.microsoft.com/office/drawing/2014/main" id="{026D46C4-1019-05A1-EF15-A9B07FF5C193}"/>
              </a:ext>
            </a:extLst>
          </p:cNvPr>
          <p:cNvSpPr txBox="1"/>
          <p:nvPr/>
        </p:nvSpPr>
        <p:spPr>
          <a:xfrm rot="16200000">
            <a:off x="-206224" y="3968330"/>
            <a:ext cx="2420856" cy="276999"/>
          </a:xfrm>
          <a:prstGeom prst="rect">
            <a:avLst/>
          </a:prstGeom>
          <a:noFill/>
        </p:spPr>
        <p:txBody>
          <a:bodyPr wrap="none" rtlCol="0">
            <a:spAutoFit/>
          </a:bodyPr>
          <a:lstStyle/>
          <a:p>
            <a:pPr algn="ctr"/>
            <a:r>
              <a:rPr lang="en-US" sz="1200" b="1" dirty="0">
                <a:cs typeface="Times New Roman" panose="02020603050405020304" pitchFamily="18" charset="0"/>
              </a:rPr>
              <a:t>Rel. </a:t>
            </a:r>
            <a:r>
              <a:rPr lang="en-US" sz="1200" b="1" dirty="0" err="1">
                <a:cs typeface="Times New Roman" panose="02020603050405020304" pitchFamily="18" charset="0"/>
              </a:rPr>
              <a:t>Fluo</a:t>
            </a:r>
            <a:r>
              <a:rPr lang="en-US" sz="1200" b="1" dirty="0">
                <a:cs typeface="Times New Roman" panose="02020603050405020304" pitchFamily="18" charset="0"/>
              </a:rPr>
              <a:t>. Int. (</a:t>
            </a:r>
            <a:r>
              <a:rPr lang="en-US" sz="1200" b="1" dirty="0" err="1">
                <a:cs typeface="Times New Roman" panose="02020603050405020304" pitchFamily="18" charset="0"/>
              </a:rPr>
              <a:t>a.u</a:t>
            </a:r>
            <a:r>
              <a:rPr lang="en-US" sz="1200" b="1" dirty="0">
                <a:cs typeface="Times New Roman" panose="02020603050405020304" pitchFamily="18" charset="0"/>
              </a:rPr>
              <a:t>.), </a:t>
            </a:r>
            <a:r>
              <a:rPr lang="en-US" sz="1200" b="1" dirty="0" err="1">
                <a:cs typeface="Times New Roman" panose="02020603050405020304" pitchFamily="18" charset="0"/>
              </a:rPr>
              <a:t>λex</a:t>
            </a:r>
            <a:r>
              <a:rPr lang="en-US" sz="1200" b="1" dirty="0">
                <a:cs typeface="Times New Roman" panose="02020603050405020304" pitchFamily="18" charset="0"/>
              </a:rPr>
              <a:t> = 2</a:t>
            </a:r>
            <a:r>
              <a:rPr lang="sr-Latn-RS" sz="1200" b="1" dirty="0">
                <a:cs typeface="Times New Roman" panose="02020603050405020304" pitchFamily="18" charset="0"/>
              </a:rPr>
              <a:t>8</a:t>
            </a:r>
            <a:r>
              <a:rPr lang="en-US" sz="1200" b="1" dirty="0">
                <a:cs typeface="Times New Roman" panose="02020603050405020304" pitchFamily="18" charset="0"/>
              </a:rPr>
              <a:t>0 nm</a:t>
            </a:r>
          </a:p>
        </p:txBody>
      </p:sp>
      <p:cxnSp>
        <p:nvCxnSpPr>
          <p:cNvPr id="16" name="Prava linija spajanja sa strelicom 12">
            <a:extLst>
              <a:ext uri="{FF2B5EF4-FFF2-40B4-BE49-F238E27FC236}">
                <a16:creationId xmlns:a16="http://schemas.microsoft.com/office/drawing/2014/main" id="{317C2C14-D7CC-7EE3-FBA2-BEC6C21BE44D}"/>
              </a:ext>
            </a:extLst>
          </p:cNvPr>
          <p:cNvCxnSpPr>
            <a:cxnSpLocks/>
          </p:cNvCxnSpPr>
          <p:nvPr/>
        </p:nvCxnSpPr>
        <p:spPr>
          <a:xfrm>
            <a:off x="2253878" y="2981859"/>
            <a:ext cx="384864" cy="44714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rava linija spajanja sa strelicom 20">
            <a:extLst>
              <a:ext uri="{FF2B5EF4-FFF2-40B4-BE49-F238E27FC236}">
                <a16:creationId xmlns:a16="http://schemas.microsoft.com/office/drawing/2014/main" id="{B6A24A2D-848D-75B2-FA19-3B2DBDEA8C7B}"/>
              </a:ext>
            </a:extLst>
          </p:cNvPr>
          <p:cNvCxnSpPr>
            <a:cxnSpLocks/>
          </p:cNvCxnSpPr>
          <p:nvPr/>
        </p:nvCxnSpPr>
        <p:spPr>
          <a:xfrm>
            <a:off x="2057400" y="3416437"/>
            <a:ext cx="0" cy="70659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Okvir za tekst 6">
            <a:extLst>
              <a:ext uri="{FF2B5EF4-FFF2-40B4-BE49-F238E27FC236}">
                <a16:creationId xmlns:a16="http://schemas.microsoft.com/office/drawing/2014/main" id="{08958B11-06E2-203D-6D8E-212DFF277ED6}"/>
              </a:ext>
            </a:extLst>
          </p:cNvPr>
          <p:cNvSpPr txBox="1"/>
          <p:nvPr/>
        </p:nvSpPr>
        <p:spPr>
          <a:xfrm>
            <a:off x="1724045" y="2698745"/>
            <a:ext cx="1215141" cy="276999"/>
          </a:xfrm>
          <a:prstGeom prst="rect">
            <a:avLst/>
          </a:prstGeom>
          <a:noFill/>
        </p:spPr>
        <p:txBody>
          <a:bodyPr wrap="none" rtlCol="0">
            <a:spAutoFit/>
          </a:bodyPr>
          <a:lstStyle/>
          <a:p>
            <a:pPr algn="ctr"/>
            <a:r>
              <a:rPr lang="sr-Latn-RS" sz="1200" b="1" dirty="0">
                <a:solidFill>
                  <a:srgbClr val="002060"/>
                </a:solidFill>
                <a:cs typeface="Times New Roman" panose="02020603050405020304" pitchFamily="18" charset="0"/>
              </a:rPr>
              <a:t>[</a:t>
            </a:r>
            <a:r>
              <a:rPr lang="en-US" sz="1200" b="1" dirty="0" err="1">
                <a:solidFill>
                  <a:srgbClr val="002060"/>
                </a:solidFill>
                <a:cs typeface="Times New Roman" panose="02020603050405020304" pitchFamily="18" charset="0"/>
              </a:rPr>
              <a:t>BSA</a:t>
            </a:r>
            <a:r>
              <a:rPr lang="sr-Latn-RS" sz="1200" b="1" dirty="0">
                <a:solidFill>
                  <a:srgbClr val="002060"/>
                </a:solidFill>
                <a:cs typeface="Times New Roman" panose="02020603050405020304" pitchFamily="18" charset="0"/>
              </a:rPr>
              <a:t>]</a:t>
            </a:r>
            <a:r>
              <a:rPr lang="en-US" sz="1200" b="1" dirty="0">
                <a:solidFill>
                  <a:srgbClr val="002060"/>
                </a:solidFill>
                <a:cs typeface="Times New Roman" panose="02020603050405020304" pitchFamily="18" charset="0"/>
              </a:rPr>
              <a:t> = </a:t>
            </a:r>
            <a:r>
              <a:rPr lang="sr-Latn-RS" sz="1200" b="1" dirty="0">
                <a:solidFill>
                  <a:srgbClr val="002060"/>
                </a:solidFill>
                <a:cs typeface="Times New Roman" panose="02020603050405020304" pitchFamily="18" charset="0"/>
              </a:rPr>
              <a:t>18.5</a:t>
            </a:r>
            <a:r>
              <a:rPr lang="en-US" sz="1200" b="1" dirty="0">
                <a:solidFill>
                  <a:srgbClr val="002060"/>
                </a:solidFill>
                <a:cs typeface="Times New Roman" panose="02020603050405020304" pitchFamily="18" charset="0"/>
              </a:rPr>
              <a:t> </a:t>
            </a:r>
            <a:r>
              <a:rPr lang="el-GR" sz="1200" b="1" dirty="0">
                <a:solidFill>
                  <a:srgbClr val="002060"/>
                </a:solidFill>
                <a:cs typeface="Times New Roman" panose="02020603050405020304" pitchFamily="18" charset="0"/>
              </a:rPr>
              <a:t>μ</a:t>
            </a:r>
            <a:r>
              <a:rPr lang="en-US" sz="1200" b="1" dirty="0">
                <a:solidFill>
                  <a:srgbClr val="002060"/>
                </a:solidFill>
                <a:cs typeface="Times New Roman" panose="02020603050405020304" pitchFamily="18" charset="0"/>
              </a:rPr>
              <a:t>M</a:t>
            </a:r>
            <a:endParaRPr lang="sr-Latn-RS" sz="1200" b="1" dirty="0">
              <a:solidFill>
                <a:srgbClr val="002060"/>
              </a:solidFill>
              <a:cs typeface="Times New Roman" panose="02020603050405020304" pitchFamily="18" charset="0"/>
            </a:endParaRPr>
          </a:p>
        </p:txBody>
      </p:sp>
      <p:sp>
        <p:nvSpPr>
          <p:cNvPr id="2" name="Pravougaonik 65">
            <a:extLst>
              <a:ext uri="{FF2B5EF4-FFF2-40B4-BE49-F238E27FC236}">
                <a16:creationId xmlns:a16="http://schemas.microsoft.com/office/drawing/2014/main" id="{564CB2B4-2E74-6912-C4D3-C816A00C2DB4}"/>
              </a:ext>
            </a:extLst>
          </p:cNvPr>
          <p:cNvSpPr/>
          <p:nvPr/>
        </p:nvSpPr>
        <p:spPr>
          <a:xfrm>
            <a:off x="3124200" y="2133600"/>
            <a:ext cx="3148363" cy="36972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87915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461665"/>
          </a:xfrm>
          <a:prstGeom prst="rect">
            <a:avLst/>
          </a:prstGeom>
          <a:noFill/>
        </p:spPr>
        <p:txBody>
          <a:bodyPr wrap="square" rtlCol="0">
            <a:spAutoFit/>
          </a:bodyPr>
          <a:lstStyle/>
          <a:p>
            <a:r>
              <a:rPr lang="sr-Latn-BA" sz="2400" b="1" dirty="0"/>
              <a:t>BSA binding study </a:t>
            </a:r>
            <a:endParaRPr lang="fr-FR" sz="2400" b="1" dirty="0"/>
          </a:p>
        </p:txBody>
      </p:sp>
      <p:sp>
        <p:nvSpPr>
          <p:cNvPr id="2" name="Okvir za tekst 4">
            <a:extLst>
              <a:ext uri="{FF2B5EF4-FFF2-40B4-BE49-F238E27FC236}">
                <a16:creationId xmlns:a16="http://schemas.microsoft.com/office/drawing/2014/main" id="{FF9FE9E7-4B01-0FC4-C293-BD56EC7430D7}"/>
              </a:ext>
            </a:extLst>
          </p:cNvPr>
          <p:cNvSpPr txBox="1"/>
          <p:nvPr/>
        </p:nvSpPr>
        <p:spPr>
          <a:xfrm>
            <a:off x="1028557" y="2578625"/>
            <a:ext cx="6894323" cy="369332"/>
          </a:xfrm>
          <a:prstGeom prst="rect">
            <a:avLst/>
          </a:prstGeom>
          <a:noFill/>
        </p:spPr>
        <p:txBody>
          <a:bodyPr wrap="none" rtlCol="0">
            <a:spAutoFit/>
          </a:bodyPr>
          <a:lstStyle/>
          <a:p>
            <a:pPr algn="just"/>
            <a:r>
              <a:rPr lang="sr-Latn-RS" b="1" i="1" dirty="0">
                <a:solidFill>
                  <a:srgbClr val="71519F"/>
                </a:solidFill>
                <a:cs typeface="Times New Roman" panose="02020603050405020304" pitchFamily="18" charset="0"/>
              </a:rPr>
              <a:t>Table 1.</a:t>
            </a:r>
            <a:r>
              <a:rPr lang="en-US" sz="1600" i="1" dirty="0">
                <a:solidFill>
                  <a:schemeClr val="bg2">
                    <a:lumMod val="10000"/>
                  </a:schemeClr>
                </a:solidFill>
                <a:cs typeface="Times New Roman" panose="02020603050405020304" pitchFamily="18" charset="0"/>
              </a:rPr>
              <a:t> </a:t>
            </a:r>
            <a:r>
              <a:rPr lang="en-US" dirty="0">
                <a:solidFill>
                  <a:schemeClr val="bg2">
                    <a:lumMod val="10000"/>
                  </a:schemeClr>
                </a:solidFill>
                <a:cs typeface="Times New Roman" panose="02020603050405020304" pitchFamily="18" charset="0"/>
              </a:rPr>
              <a:t>Values of the binding constants of </a:t>
            </a:r>
            <a:r>
              <a:rPr lang="sr-Latn-BA" dirty="0">
                <a:solidFill>
                  <a:schemeClr val="bg2">
                    <a:lumMod val="10000"/>
                  </a:schemeClr>
                </a:solidFill>
                <a:cs typeface="Times New Roman" panose="02020603050405020304" pitchFamily="18" charset="0"/>
              </a:rPr>
              <a:t>phtz and </a:t>
            </a:r>
            <a:r>
              <a:rPr lang="sr-Latn-BA" i="1" dirty="0">
                <a:solidFill>
                  <a:schemeClr val="bg2">
                    <a:lumMod val="10000"/>
                  </a:schemeClr>
                </a:solidFill>
                <a:cs typeface="Times New Roman" panose="02020603050405020304" pitchFamily="18" charset="0"/>
              </a:rPr>
              <a:t>N</a:t>
            </a:r>
            <a:r>
              <a:rPr lang="sr-Latn-BA" dirty="0">
                <a:solidFill>
                  <a:schemeClr val="bg2">
                    <a:lumMod val="10000"/>
                  </a:schemeClr>
                </a:solidFill>
                <a:cs typeface="Times New Roman" panose="02020603050405020304" pitchFamily="18" charset="0"/>
              </a:rPr>
              <a:t>-Mephtz </a:t>
            </a:r>
            <a:r>
              <a:rPr lang="sr-Latn-RS" dirty="0">
                <a:solidFill>
                  <a:schemeClr val="bg2">
                    <a:lumMod val="10000"/>
                  </a:schemeClr>
                </a:solidFill>
                <a:cs typeface="Times New Roman" panose="02020603050405020304" pitchFamily="18" charset="0"/>
              </a:rPr>
              <a:t>with BSA</a:t>
            </a:r>
            <a:endParaRPr lang="en-US" sz="2000" dirty="0">
              <a:solidFill>
                <a:schemeClr val="bg2">
                  <a:lumMod val="10000"/>
                </a:schemeClr>
              </a:solidFill>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D6E1CC8-026E-CDB1-DAAE-66F2D5D1CDB4}"/>
              </a:ext>
            </a:extLst>
          </p:cNvPr>
          <p:cNvGraphicFramePr>
            <a:graphicFrameLocks noGrp="1"/>
          </p:cNvGraphicFramePr>
          <p:nvPr>
            <p:extLst>
              <p:ext uri="{D42A27DB-BD31-4B8C-83A1-F6EECF244321}">
                <p14:modId xmlns:p14="http://schemas.microsoft.com/office/powerpoint/2010/main" val="1788702242"/>
              </p:ext>
            </p:extLst>
          </p:nvPr>
        </p:nvGraphicFramePr>
        <p:xfrm>
          <a:off x="370872" y="3053546"/>
          <a:ext cx="8402256" cy="1674279"/>
        </p:xfrm>
        <a:graphic>
          <a:graphicData uri="http://schemas.openxmlformats.org/drawingml/2006/table">
            <a:tbl>
              <a:tblPr firstRow="1" firstCol="1" bandRow="1"/>
              <a:tblGrid>
                <a:gridCol w="1153128">
                  <a:extLst>
                    <a:ext uri="{9D8B030D-6E8A-4147-A177-3AD203B41FA5}">
                      <a16:colId xmlns:a16="http://schemas.microsoft.com/office/drawing/2014/main" val="268143660"/>
                    </a:ext>
                  </a:extLst>
                </a:gridCol>
                <a:gridCol w="1682482">
                  <a:extLst>
                    <a:ext uri="{9D8B030D-6E8A-4147-A177-3AD203B41FA5}">
                      <a16:colId xmlns:a16="http://schemas.microsoft.com/office/drawing/2014/main" val="933060716"/>
                    </a:ext>
                  </a:extLst>
                </a:gridCol>
                <a:gridCol w="1837489">
                  <a:extLst>
                    <a:ext uri="{9D8B030D-6E8A-4147-A177-3AD203B41FA5}">
                      <a16:colId xmlns:a16="http://schemas.microsoft.com/office/drawing/2014/main" val="107176148"/>
                    </a:ext>
                  </a:extLst>
                </a:gridCol>
                <a:gridCol w="151874">
                  <a:extLst>
                    <a:ext uri="{9D8B030D-6E8A-4147-A177-3AD203B41FA5}">
                      <a16:colId xmlns:a16="http://schemas.microsoft.com/office/drawing/2014/main" val="1130077155"/>
                    </a:ext>
                  </a:extLst>
                </a:gridCol>
                <a:gridCol w="1204911">
                  <a:extLst>
                    <a:ext uri="{9D8B030D-6E8A-4147-A177-3AD203B41FA5}">
                      <a16:colId xmlns:a16="http://schemas.microsoft.com/office/drawing/2014/main" val="3817054206"/>
                    </a:ext>
                  </a:extLst>
                </a:gridCol>
                <a:gridCol w="1379135">
                  <a:extLst>
                    <a:ext uri="{9D8B030D-6E8A-4147-A177-3AD203B41FA5}">
                      <a16:colId xmlns:a16="http://schemas.microsoft.com/office/drawing/2014/main" val="2284530582"/>
                    </a:ext>
                  </a:extLst>
                </a:gridCol>
                <a:gridCol w="993237">
                  <a:extLst>
                    <a:ext uri="{9D8B030D-6E8A-4147-A177-3AD203B41FA5}">
                      <a16:colId xmlns:a16="http://schemas.microsoft.com/office/drawing/2014/main" val="1121394638"/>
                    </a:ext>
                  </a:extLst>
                </a:gridCol>
              </a:tblGrid>
              <a:tr h="558093">
                <a:tc>
                  <a:txBody>
                    <a:bodyPr/>
                    <a:lstStyle/>
                    <a:p>
                      <a:pPr algn="ctr">
                        <a:lnSpc>
                          <a:spcPct val="115000"/>
                        </a:lnSpc>
                        <a:spcAft>
                          <a:spcPts val="100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600" b="1" i="1" dirty="0" err="1">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err="1">
                          <a:solidFill>
                            <a:srgbClr val="7030A0"/>
                          </a:solidFill>
                          <a:effectLst/>
                          <a:latin typeface="+mn-lt"/>
                          <a:ea typeface="Calibri" panose="020F0502020204030204" pitchFamily="34" charset="0"/>
                          <a:cs typeface="Times New Roman" panose="02020603050405020304" pitchFamily="18" charset="0"/>
                        </a:rPr>
                        <a:t>sv</a:t>
                      </a:r>
                      <a:r>
                        <a:rPr lang="en-GB" sz="1600" b="1" baseline="-25000" dirty="0">
                          <a:solidFill>
                            <a:srgbClr val="7030A0"/>
                          </a:solidFill>
                          <a:effectLst/>
                          <a:latin typeface="+mn-lt"/>
                          <a:ea typeface="Calibri" panose="020F0502020204030204" pitchFamily="34" charset="0"/>
                          <a:cs typeface="Times New Roman" panose="02020603050405020304" pitchFamily="18" charset="0"/>
                        </a:rPr>
                        <a:t>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GB" sz="1600" b="1" dirty="0" err="1">
                          <a:solidFill>
                            <a:srgbClr val="7030A0"/>
                          </a:solidFill>
                          <a:effectLst/>
                          <a:latin typeface="+mn-lt"/>
                          <a:ea typeface="Calibri" panose="020F0502020204030204" pitchFamily="34" charset="0"/>
                          <a:cs typeface="Times New Roman" panose="02020603050405020304" pitchFamily="18" charset="0"/>
                        </a:rPr>
                        <a:t>Hypochromism</a:t>
                      </a:r>
                      <a:r>
                        <a:rPr lang="en-GB" sz="1600" b="1" dirty="0">
                          <a:solidFill>
                            <a:srgbClr val="7030A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1000"/>
                        </a:spcAft>
                      </a:pPr>
                      <a:r>
                        <a:rPr lang="en-GB" sz="1600" b="1" i="1" dirty="0" err="1">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err="1">
                          <a:solidFill>
                            <a:srgbClr val="7030A0"/>
                          </a:solidFill>
                          <a:effectLst/>
                          <a:latin typeface="+mn-lt"/>
                          <a:ea typeface="Calibri" panose="020F0502020204030204" pitchFamily="34" charset="0"/>
                          <a:cs typeface="Times New Roman" panose="02020603050405020304" pitchFamily="18" charset="0"/>
                        </a:rPr>
                        <a:t>q</a:t>
                      </a:r>
                      <a:r>
                        <a:rPr lang="en-GB" sz="1600" b="1" baseline="-25000" dirty="0">
                          <a:solidFill>
                            <a:srgbClr val="7030A0"/>
                          </a:solidFill>
                          <a:effectLst/>
                          <a:latin typeface="+mn-lt"/>
                          <a:ea typeface="Calibri" panose="020F0502020204030204" pitchFamily="34" charset="0"/>
                          <a:cs typeface="Times New Roman" panose="02020603050405020304" pitchFamily="18" charset="0"/>
                        </a:rPr>
                        <a:t>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s</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a:solidFill>
                            <a:srgbClr val="7030A0"/>
                          </a:solidFill>
                          <a:effectLst/>
                          <a:latin typeface="+mn-lt"/>
                          <a:ea typeface="Calibri" panose="020F0502020204030204" pitchFamily="34" charset="0"/>
                          <a:cs typeface="Times New Roman" panose="02020603050405020304" pitchFamily="18" charset="0"/>
                        </a:rPr>
                        <a:t>A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a:solidFill>
                            <a:srgbClr val="7030A0"/>
                          </a:solidFill>
                          <a:effectLst/>
                          <a:latin typeface="+mn-lt"/>
                          <a:ea typeface="Calibri" panose="020F0502020204030204" pitchFamily="34" charset="0"/>
                          <a:cs typeface="Times New Roman" panose="02020603050405020304" pitchFamily="18" charset="0"/>
                        </a:rPr>
                        <a:t>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729177"/>
                  </a:ext>
                </a:extLst>
              </a:tr>
              <a:tr h="558093">
                <a:tc>
                  <a:txBody>
                    <a:bodyPr/>
                    <a:lstStyle/>
                    <a:p>
                      <a:pPr algn="ctr">
                        <a:lnSpc>
                          <a:spcPct val="115000"/>
                        </a:lnSpc>
                        <a:spcAft>
                          <a:spcPts val="1000"/>
                        </a:spcAft>
                      </a:pPr>
                      <a:r>
                        <a:rPr lang="en-GB" sz="1600" b="1" dirty="0" err="1">
                          <a:solidFill>
                            <a:srgbClr val="E46C0A"/>
                          </a:solidFill>
                          <a:effectLst/>
                          <a:latin typeface="+mn-lt"/>
                          <a:ea typeface="Calibri" panose="020F0502020204030204" pitchFamily="34" charset="0"/>
                          <a:cs typeface="Times New Roman" panose="02020603050405020304" pitchFamily="18" charset="0"/>
                        </a:rPr>
                        <a:t>phtz</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(3.65 ± 0.02) × 10</a:t>
                      </a:r>
                      <a:r>
                        <a:rPr lang="en-GB" sz="1600" baseline="30000" dirty="0">
                          <a:effectLst/>
                          <a:latin typeface="+mn-lt"/>
                          <a:ea typeface="Calibri" panose="020F0502020204030204" pitchFamily="34" charset="0"/>
                          <a:cs typeface="Times New Roman" panose="02020603050405020304" pitchFamily="18" charset="0"/>
                        </a:rPr>
                        <a: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70.5</a:t>
                      </a:r>
                      <a:endParaRPr lang="sr-Latn-BA" sz="16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3.65 × 10</a:t>
                      </a:r>
                      <a:r>
                        <a:rPr lang="en-GB" sz="1600" baseline="30000" dirty="0">
                          <a:effectLst/>
                          <a:latin typeface="+mn-lt"/>
                          <a:ea typeface="Calibri" panose="020F0502020204030204" pitchFamily="34" charset="0"/>
                          <a:cs typeface="Times New Roman" panose="02020603050405020304" pitchFamily="18" charset="0"/>
                        </a:rPr>
                        <a:t>12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1000"/>
                        </a:spcAft>
                      </a:pPr>
                      <a:r>
                        <a:rPr lang="en-GB" sz="1600" dirty="0">
                          <a:solidFill>
                            <a:srgbClr val="000000"/>
                          </a:solidFill>
                          <a:effectLst/>
                          <a:latin typeface="+mn-lt"/>
                          <a:ea typeface="Calibri" panose="020F0502020204030204" pitchFamily="34" charset="0"/>
                          <a:cs typeface="Times New Roman" panose="02020603050405020304" pitchFamily="18" charset="0"/>
                        </a:rPr>
                        <a:t>1.36</a:t>
                      </a:r>
                      <a:r>
                        <a:rPr lang="en-GB" sz="1600" baseline="30000" dirty="0">
                          <a:effectLst/>
                          <a:latin typeface="+mn-lt"/>
                          <a:ea typeface="Calibri" panose="020F0502020204030204" pitchFamily="34" charset="0"/>
                          <a:cs typeface="Times New Roman" panose="02020603050405020304" pitchFamily="18" charset="0"/>
                        </a:rPr>
                        <a:t> </a:t>
                      </a:r>
                      <a:r>
                        <a:rPr lang="en-GB" sz="1600" dirty="0">
                          <a:effectLst/>
                          <a:latin typeface="+mn-lt"/>
                          <a:ea typeface="Calibri" panose="020F0502020204030204" pitchFamily="34" charset="0"/>
                          <a:cs typeface="Times New Roman" panose="02020603050405020304" pitchFamily="18" charset="0"/>
                        </a:rPr>
                        <a:t>× 10</a:t>
                      </a:r>
                      <a:r>
                        <a:rPr lang="en-GB" sz="1600" baseline="30000" dirty="0">
                          <a:effectLst/>
                          <a:latin typeface="+mn-lt"/>
                          <a:ea typeface="Calibri" panose="020F0502020204030204" pitchFamily="34" charset="0"/>
                          <a:cs typeface="Times New Roman" panose="02020603050405020304" pitchFamily="18" charset="0"/>
                        </a:rPr>
                        <a: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85384996"/>
                  </a:ext>
                </a:extLst>
              </a:tr>
              <a:tr h="558093">
                <a:tc>
                  <a:txBody>
                    <a:bodyPr/>
                    <a:lstStyle/>
                    <a:p>
                      <a:pPr algn="ctr">
                        <a:lnSpc>
                          <a:spcPct val="115000"/>
                        </a:lnSpc>
                        <a:spcAft>
                          <a:spcPts val="1000"/>
                        </a:spcAft>
                      </a:pPr>
                      <a:r>
                        <a:rPr lang="en-GB" sz="1600" b="1" i="1" dirty="0">
                          <a:solidFill>
                            <a:srgbClr val="E46C0A"/>
                          </a:solidFill>
                          <a:effectLst/>
                          <a:latin typeface="+mn-lt"/>
                          <a:ea typeface="Calibri" panose="020F0502020204030204" pitchFamily="34" charset="0"/>
                          <a:cs typeface="Times New Roman" panose="02020603050405020304" pitchFamily="18" charset="0"/>
                        </a:rPr>
                        <a:t>N</a:t>
                      </a:r>
                      <a:r>
                        <a:rPr lang="en-GB" sz="1600" b="1" dirty="0">
                          <a:solidFill>
                            <a:srgbClr val="E46C0A"/>
                          </a:solidFill>
                          <a:effectLst/>
                          <a:latin typeface="+mn-lt"/>
                          <a:ea typeface="Calibri" panose="020F0502020204030204" pitchFamily="34" charset="0"/>
                          <a:cs typeface="Times New Roman" panose="02020603050405020304" pitchFamily="18" charset="0"/>
                        </a:rPr>
                        <a:t>-</a:t>
                      </a:r>
                      <a:r>
                        <a:rPr lang="en-GB" sz="1600" b="1" dirty="0" err="1">
                          <a:solidFill>
                            <a:srgbClr val="E46C0A"/>
                          </a:solidFill>
                          <a:effectLst/>
                          <a:latin typeface="+mn-lt"/>
                          <a:ea typeface="Calibri" panose="020F0502020204030204" pitchFamily="34" charset="0"/>
                          <a:cs typeface="Times New Roman" panose="02020603050405020304" pitchFamily="18" charset="0"/>
                        </a:rPr>
                        <a:t>Mephtz</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(2.69 ± 0.11) × 10</a:t>
                      </a:r>
                      <a:r>
                        <a:rPr lang="en-GB" sz="1600" baseline="30000" dirty="0">
                          <a:effectLst/>
                          <a:latin typeface="+mn-lt"/>
                          <a:ea typeface="Calibri" panose="020F0502020204030204" pitchFamily="34" charset="0"/>
                          <a:cs typeface="Times New Roman" panose="02020603050405020304" pitchFamily="18" charset="0"/>
                        </a:rPr>
                        <a: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74.4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gridSpan="2">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2.69 × 10</a:t>
                      </a:r>
                      <a:r>
                        <a:rPr lang="en-GB" sz="1600" baseline="30000" dirty="0">
                          <a:effectLst/>
                          <a:latin typeface="+mn-lt"/>
                          <a:ea typeface="Calibri" panose="020F0502020204030204" pitchFamily="34" charset="0"/>
                          <a:cs typeface="Times New Roman" panose="02020603050405020304" pitchFamily="18" charset="0"/>
                        </a:rPr>
                        <a:t>13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hMerge="1">
                  <a:txBody>
                    <a:bodyPr/>
                    <a:lstStyle/>
                    <a:p>
                      <a:endParaRPr lang="en-US"/>
                    </a:p>
                  </a:txBody>
                  <a:tcPr/>
                </a:tc>
                <a:tc>
                  <a:txBody>
                    <a:bodyPr/>
                    <a:lstStyle/>
                    <a:p>
                      <a:pPr algn="ctr">
                        <a:lnSpc>
                          <a:spcPct val="115000"/>
                        </a:lnSpc>
                        <a:spcAft>
                          <a:spcPts val="1000"/>
                        </a:spcAft>
                      </a:pPr>
                      <a:r>
                        <a:rPr lang="en-GB" sz="1600" dirty="0">
                          <a:solidFill>
                            <a:srgbClr val="000000"/>
                          </a:solidFill>
                          <a:effectLst/>
                          <a:latin typeface="+mn-lt"/>
                          <a:ea typeface="Calibri" panose="020F0502020204030204" pitchFamily="34" charset="0"/>
                          <a:cs typeface="Times New Roman" panose="02020603050405020304" pitchFamily="18" charset="0"/>
                        </a:rPr>
                        <a:t>2.43</a:t>
                      </a:r>
                      <a:r>
                        <a:rPr lang="en-GB" sz="1600" baseline="30000" dirty="0">
                          <a:solidFill>
                            <a:srgbClr val="000000"/>
                          </a:solidFill>
                          <a:effectLst/>
                          <a:latin typeface="+mn-lt"/>
                          <a:ea typeface="Calibri" panose="020F0502020204030204" pitchFamily="34" charset="0"/>
                          <a:cs typeface="Times New Roman" panose="02020603050405020304" pitchFamily="18" charset="0"/>
                        </a:rPr>
                        <a:t> </a:t>
                      </a:r>
                      <a:r>
                        <a:rPr lang="en-GB" sz="1600" dirty="0">
                          <a:solidFill>
                            <a:srgbClr val="000000"/>
                          </a:solidFill>
                          <a:effectLst/>
                          <a:latin typeface="+mn-lt"/>
                          <a:ea typeface="Calibri" panose="020F0502020204030204" pitchFamily="34" charset="0"/>
                          <a:cs typeface="Times New Roman" panose="02020603050405020304" pitchFamily="18" charset="0"/>
                        </a:rPr>
                        <a:t>× 10</a:t>
                      </a:r>
                      <a:r>
                        <a:rPr lang="en-GB" sz="1600" baseline="30000" dirty="0">
                          <a:solidFill>
                            <a:srgbClr val="000000"/>
                          </a:solidFill>
                          <a:effectLst/>
                          <a:latin typeface="+mn-lt"/>
                          <a:ea typeface="Calibri" panose="020F0502020204030204" pitchFamily="34" charset="0"/>
                          <a:cs typeface="Times New Roman" panose="02020603050405020304" pitchFamily="18" charset="0"/>
                        </a:rPr>
                        <a:t>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1.35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856414008"/>
                  </a:ext>
                </a:extLst>
              </a:tr>
            </a:tbl>
          </a:graphicData>
        </a:graphic>
      </p:graphicFrame>
      <p:pic>
        <p:nvPicPr>
          <p:cNvPr id="6" name="Picture 5">
            <a:extLst>
              <a:ext uri="{FF2B5EF4-FFF2-40B4-BE49-F238E27FC236}">
                <a16:creationId xmlns:a16="http://schemas.microsoft.com/office/drawing/2014/main" id="{7CBD912F-8D8B-F9BF-6DC5-D8347C9E71CA}"/>
              </a:ext>
            </a:extLst>
          </p:cNvPr>
          <p:cNvPicPr>
            <a:picLocks noChangeAspect="1"/>
          </p:cNvPicPr>
          <p:nvPr/>
        </p:nvPicPr>
        <p:blipFill rotWithShape="1">
          <a:blip r:embed="rId3">
            <a:clrChange>
              <a:clrFrom>
                <a:srgbClr val="FFFFFF"/>
              </a:clrFrom>
              <a:clrTo>
                <a:srgbClr val="FFFFFF">
                  <a:alpha val="0"/>
                </a:srgbClr>
              </a:clrTo>
            </a:clrChange>
          </a:blip>
          <a:srcRect r="1076"/>
          <a:stretch/>
        </p:blipFill>
        <p:spPr>
          <a:xfrm>
            <a:off x="6286500" y="634375"/>
            <a:ext cx="2209800" cy="2233849"/>
          </a:xfrm>
          <a:prstGeom prst="rect">
            <a:avLst/>
          </a:prstGeom>
        </p:spPr>
      </p:pic>
    </p:spTree>
    <p:extLst>
      <p:ext uri="{BB962C8B-B14F-4D97-AF65-F5344CB8AC3E}">
        <p14:creationId xmlns:p14="http://schemas.microsoft.com/office/powerpoint/2010/main" val="10196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846109" y="1453150"/>
            <a:ext cx="7848600" cy="461665"/>
          </a:xfrm>
          <a:prstGeom prst="rect">
            <a:avLst/>
          </a:prstGeom>
          <a:noFill/>
        </p:spPr>
        <p:txBody>
          <a:bodyPr wrap="square" rtlCol="0">
            <a:spAutoFit/>
          </a:bodyPr>
          <a:lstStyle/>
          <a:p>
            <a:r>
              <a:rPr lang="en-US" sz="2400" b="1" dirty="0"/>
              <a:t>Competitive experiments with BSA and site markers</a:t>
            </a:r>
            <a:r>
              <a:rPr lang="sr-Latn-BA" sz="2400" b="1" dirty="0"/>
              <a:t> </a:t>
            </a:r>
            <a:endParaRPr lang="fr-FR" sz="2400" b="1" dirty="0"/>
          </a:p>
        </p:txBody>
      </p:sp>
      <p:sp>
        <p:nvSpPr>
          <p:cNvPr id="4" name="TextBox 3">
            <a:extLst>
              <a:ext uri="{FF2B5EF4-FFF2-40B4-BE49-F238E27FC236}">
                <a16:creationId xmlns:a16="http://schemas.microsoft.com/office/drawing/2014/main" id="{7070A57E-A069-B511-D599-06670D054C85}"/>
              </a:ext>
            </a:extLst>
          </p:cNvPr>
          <p:cNvSpPr txBox="1"/>
          <p:nvPr/>
        </p:nvSpPr>
        <p:spPr>
          <a:xfrm>
            <a:off x="3144481" y="2140205"/>
            <a:ext cx="3107799" cy="338554"/>
          </a:xfrm>
          <a:prstGeom prst="rect">
            <a:avLst/>
          </a:prstGeom>
          <a:noFill/>
        </p:spPr>
        <p:txBody>
          <a:bodyPr wrap="square" rtlCol="0">
            <a:spAutoFit/>
          </a:bodyPr>
          <a:lstStyle/>
          <a:p>
            <a:r>
              <a:rPr lang="sr-Latn-RS" sz="1600" b="1" dirty="0">
                <a:ln w="0"/>
                <a:solidFill>
                  <a:srgbClr val="71519F"/>
                </a:solidFill>
                <a:cs typeface="Times New Roman" panose="02020603050405020304" pitchFamily="18" charset="0"/>
              </a:rPr>
              <a:t>[</a:t>
            </a:r>
            <a:r>
              <a:rPr lang="sr-Latn-RS" sz="1400" b="1" i="1" dirty="0">
                <a:ln w="0"/>
                <a:solidFill>
                  <a:srgbClr val="71519F"/>
                </a:solidFill>
                <a:cs typeface="Times New Roman" panose="02020603050405020304" pitchFamily="18" charset="0"/>
              </a:rPr>
              <a:t>N</a:t>
            </a:r>
            <a:r>
              <a:rPr lang="sr-Latn-RS" sz="1400" b="1" dirty="0">
                <a:ln w="0"/>
                <a:solidFill>
                  <a:srgbClr val="71519F"/>
                </a:solidFill>
                <a:cs typeface="Times New Roman" panose="02020603050405020304" pitchFamily="18" charset="0"/>
              </a:rPr>
              <a:t>-Mephtz]</a:t>
            </a:r>
            <a:r>
              <a:rPr lang="en-US" sz="1400" b="1" dirty="0">
                <a:ln w="0"/>
                <a:solidFill>
                  <a:srgbClr val="71519F"/>
                </a:solidFill>
                <a:cs typeface="Times New Roman" panose="02020603050405020304" pitchFamily="18" charset="0"/>
              </a:rPr>
              <a:t> = 0 ‒ </a:t>
            </a:r>
            <a:r>
              <a:rPr lang="sr-Latn-BA" sz="1400" b="1" dirty="0">
                <a:ln w="0"/>
                <a:solidFill>
                  <a:srgbClr val="71519F"/>
                </a:solidFill>
                <a:cs typeface="Times New Roman" panose="02020603050405020304" pitchFamily="18" charset="0"/>
              </a:rPr>
              <a:t>35 </a:t>
            </a:r>
            <a:r>
              <a:rPr lang="el-GR" sz="1400" b="1" dirty="0">
                <a:ln w="0"/>
                <a:solidFill>
                  <a:srgbClr val="71519F"/>
                </a:solidFill>
                <a:cs typeface="Times New Roman" panose="02020603050405020304" pitchFamily="18" charset="0"/>
              </a:rPr>
              <a:t>μ</a:t>
            </a:r>
            <a:r>
              <a:rPr lang="en-US" sz="1400" b="1" dirty="0">
                <a:ln w="0"/>
                <a:solidFill>
                  <a:srgbClr val="71519F"/>
                </a:solidFill>
                <a:cs typeface="Times New Roman" panose="02020603050405020304" pitchFamily="18" charset="0"/>
              </a:rPr>
              <a:t>M, PBS (pH = 7.4) </a:t>
            </a:r>
            <a:endParaRPr lang="sr-Latn-RS" sz="1400" b="1" dirty="0">
              <a:ln w="0"/>
              <a:solidFill>
                <a:srgbClr val="71519F"/>
              </a:solidFill>
              <a:cs typeface="Times New Roman" panose="02020603050405020304" pitchFamily="18" charset="0"/>
            </a:endParaRPr>
          </a:p>
        </p:txBody>
      </p:sp>
      <p:sp>
        <p:nvSpPr>
          <p:cNvPr id="9" name="TextBox 8">
            <a:extLst>
              <a:ext uri="{FF2B5EF4-FFF2-40B4-BE49-F238E27FC236}">
                <a16:creationId xmlns:a16="http://schemas.microsoft.com/office/drawing/2014/main" id="{E29E451C-E493-E759-29C4-34FC64C8E0C7}"/>
              </a:ext>
            </a:extLst>
          </p:cNvPr>
          <p:cNvSpPr txBox="1"/>
          <p:nvPr/>
        </p:nvSpPr>
        <p:spPr>
          <a:xfrm>
            <a:off x="325166" y="5569803"/>
            <a:ext cx="8437834" cy="830997"/>
          </a:xfrm>
          <a:prstGeom prst="rect">
            <a:avLst/>
          </a:prstGeom>
          <a:noFill/>
        </p:spPr>
        <p:txBody>
          <a:bodyPr wrap="square">
            <a:spAutoFit/>
          </a:bodyPr>
          <a:lstStyle/>
          <a:p>
            <a:pPr algn="just"/>
            <a:r>
              <a:rPr lang="en-US" sz="1600" b="1" i="1" dirty="0">
                <a:solidFill>
                  <a:srgbClr val="71519F"/>
                </a:solidFill>
                <a:cs typeface="Times New Roman" panose="02020603050405020304" pitchFamily="18" charset="0"/>
              </a:rPr>
              <a:t>Fig. </a:t>
            </a:r>
            <a:r>
              <a:rPr lang="sr-Latn-RS" sz="1600" b="1" i="1" dirty="0">
                <a:solidFill>
                  <a:srgbClr val="71519F"/>
                </a:solidFill>
                <a:cs typeface="Times New Roman" panose="02020603050405020304" pitchFamily="18" charset="0"/>
              </a:rPr>
              <a:t>3</a:t>
            </a:r>
            <a:r>
              <a:rPr lang="en-US" sz="1600" b="1" i="1" dirty="0">
                <a:solidFill>
                  <a:srgbClr val="71519F"/>
                </a:solidFill>
                <a:cs typeface="Times New Roman" panose="02020603050405020304" pitchFamily="18" charset="0"/>
              </a:rPr>
              <a:t>. </a:t>
            </a:r>
            <a:r>
              <a:rPr lang="en-US" sz="1600" dirty="0">
                <a:solidFill>
                  <a:schemeClr val="bg2">
                    <a:lumMod val="10000"/>
                  </a:schemeClr>
                </a:solidFill>
                <a:cs typeface="Times New Roman" panose="02020603050405020304" pitchFamily="18" charset="0"/>
              </a:rPr>
              <a:t>Fluorescence emission spectra of BSA</a:t>
            </a:r>
            <a:r>
              <a:rPr lang="sr-Latn-BA" sz="1600" dirty="0">
                <a:solidFill>
                  <a:schemeClr val="bg2">
                    <a:lumMod val="10000"/>
                  </a:schemeClr>
                </a:solidFill>
                <a:cs typeface="Times New Roman" panose="02020603050405020304" pitchFamily="18" charset="0"/>
              </a:rPr>
              <a:t>-Eosin Y</a:t>
            </a:r>
            <a:r>
              <a:rPr lang="en-US" sz="1600" dirty="0">
                <a:solidFill>
                  <a:schemeClr val="bg2">
                    <a:lumMod val="10000"/>
                  </a:schemeClr>
                </a:solidFill>
                <a:cs typeface="Times New Roman" panose="02020603050405020304" pitchFamily="18" charset="0"/>
              </a:rPr>
              <a:t> in the presence of an increasing</a:t>
            </a:r>
            <a:r>
              <a:rPr lang="sr-Latn-RS" sz="1600" dirty="0">
                <a:solidFill>
                  <a:schemeClr val="bg2">
                    <a:lumMod val="10000"/>
                  </a:schemeClr>
                </a:solidFill>
                <a:cs typeface="Times New Roman" panose="02020603050405020304" pitchFamily="18" charset="0"/>
              </a:rPr>
              <a:t> </a:t>
            </a:r>
            <a:r>
              <a:rPr lang="en-US" sz="1600" dirty="0">
                <a:solidFill>
                  <a:schemeClr val="bg2">
                    <a:lumMod val="10000"/>
                  </a:schemeClr>
                </a:solidFill>
                <a:cs typeface="Times New Roman" panose="02020603050405020304" pitchFamily="18" charset="0"/>
              </a:rPr>
              <a:t>concentration of </a:t>
            </a:r>
            <a:r>
              <a:rPr lang="sr-Latn-RS" sz="1600" i="1" dirty="0">
                <a:solidFill>
                  <a:schemeClr val="bg2">
                    <a:lumMod val="10000"/>
                  </a:schemeClr>
                </a:solidFill>
                <a:cs typeface="Times New Roman" panose="02020603050405020304" pitchFamily="18" charset="0"/>
              </a:rPr>
              <a:t>N</a:t>
            </a:r>
            <a:r>
              <a:rPr lang="sr-Latn-RS" sz="1600" dirty="0">
                <a:solidFill>
                  <a:schemeClr val="bg2">
                    <a:lumMod val="10000"/>
                  </a:schemeClr>
                </a:solidFill>
                <a:cs typeface="Times New Roman" panose="02020603050405020304" pitchFamily="18" charset="0"/>
              </a:rPr>
              <a:t>-Mephtz</a:t>
            </a:r>
            <a:r>
              <a:rPr lang="en-US" sz="1600" dirty="0">
                <a:solidFill>
                  <a:schemeClr val="bg2">
                    <a:lumMod val="10000"/>
                  </a:schemeClr>
                </a:solidFill>
                <a:cs typeface="Times New Roman" panose="02020603050405020304" pitchFamily="18" charset="0"/>
              </a:rPr>
              <a:t>. Arrow shows the intensity changes upon increased</a:t>
            </a:r>
            <a:r>
              <a:rPr lang="sr-Latn-RS" sz="1600" dirty="0">
                <a:solidFill>
                  <a:schemeClr val="bg2">
                    <a:lumMod val="10000"/>
                  </a:schemeClr>
                </a:solidFill>
                <a:cs typeface="Times New Roman" panose="02020603050405020304" pitchFamily="18" charset="0"/>
              </a:rPr>
              <a:t> </a:t>
            </a:r>
            <a:r>
              <a:rPr lang="en-US" sz="1600" dirty="0">
                <a:solidFill>
                  <a:schemeClr val="bg2">
                    <a:lumMod val="10000"/>
                  </a:schemeClr>
                </a:solidFill>
                <a:cs typeface="Times New Roman" panose="02020603050405020304" pitchFamily="18" charset="0"/>
              </a:rPr>
              <a:t>amount of </a:t>
            </a:r>
            <a:r>
              <a:rPr lang="sr-Latn-BA" sz="1600" i="1" dirty="0">
                <a:solidFill>
                  <a:schemeClr val="bg2">
                    <a:lumMod val="10000"/>
                  </a:schemeClr>
                </a:solidFill>
                <a:cs typeface="Times New Roman" panose="02020603050405020304" pitchFamily="18" charset="0"/>
              </a:rPr>
              <a:t>N</a:t>
            </a:r>
            <a:r>
              <a:rPr lang="sr-Latn-BA" sz="1600" dirty="0">
                <a:solidFill>
                  <a:schemeClr val="bg2">
                    <a:lumMod val="10000"/>
                  </a:schemeClr>
                </a:solidFill>
                <a:cs typeface="Times New Roman" panose="02020603050405020304" pitchFamily="18" charset="0"/>
              </a:rPr>
              <a:t>-Mephtz</a:t>
            </a:r>
            <a:r>
              <a:rPr lang="en-US" sz="1600" dirty="0">
                <a:solidFill>
                  <a:schemeClr val="bg2">
                    <a:lumMod val="10000"/>
                  </a:schemeClr>
                </a:solidFill>
                <a:cs typeface="Times New Roman" panose="02020603050405020304" pitchFamily="18" charset="0"/>
              </a:rPr>
              <a:t>. Inserted graph: Stern-Volmer plot of F</a:t>
            </a:r>
            <a:r>
              <a:rPr lang="en-US" sz="1600" i="1" baseline="-25000" dirty="0">
                <a:solidFill>
                  <a:schemeClr val="bg2">
                    <a:lumMod val="10000"/>
                  </a:schemeClr>
                </a:solidFill>
                <a:cs typeface="Times New Roman" panose="02020603050405020304" pitchFamily="18" charset="0"/>
              </a:rPr>
              <a:t>0</a:t>
            </a:r>
            <a:r>
              <a:rPr lang="en-US" sz="1600" dirty="0">
                <a:solidFill>
                  <a:schemeClr val="bg2">
                    <a:lumMod val="10000"/>
                  </a:schemeClr>
                </a:solidFill>
                <a:cs typeface="Times New Roman" panose="02020603050405020304" pitchFamily="18" charset="0"/>
              </a:rPr>
              <a:t>/F </a:t>
            </a:r>
            <a:r>
              <a:rPr lang="en-US" sz="1600" i="1" dirty="0">
                <a:solidFill>
                  <a:schemeClr val="bg2">
                    <a:lumMod val="10000"/>
                  </a:schemeClr>
                </a:solidFill>
                <a:cs typeface="Times New Roman" panose="02020603050405020304" pitchFamily="18" charset="0"/>
              </a:rPr>
              <a:t>vs</a:t>
            </a:r>
            <a:r>
              <a:rPr lang="en-US" sz="1600" dirty="0">
                <a:solidFill>
                  <a:schemeClr val="bg2">
                    <a:lumMod val="10000"/>
                  </a:schemeClr>
                </a:solidFill>
                <a:cs typeface="Times New Roman" panose="02020603050405020304" pitchFamily="18" charset="0"/>
              </a:rPr>
              <a:t> [</a:t>
            </a:r>
            <a:r>
              <a:rPr lang="sr-Latn-RS" sz="1600" i="1" dirty="0">
                <a:solidFill>
                  <a:schemeClr val="bg2">
                    <a:lumMod val="10000"/>
                  </a:schemeClr>
                </a:solidFill>
                <a:cs typeface="Times New Roman" panose="02020603050405020304" pitchFamily="18" charset="0"/>
              </a:rPr>
              <a:t>N</a:t>
            </a:r>
            <a:r>
              <a:rPr lang="sr-Latn-RS" sz="1600" dirty="0">
                <a:solidFill>
                  <a:schemeClr val="bg2">
                    <a:lumMod val="10000"/>
                  </a:schemeClr>
                </a:solidFill>
                <a:cs typeface="Times New Roman" panose="02020603050405020304" pitchFamily="18" charset="0"/>
              </a:rPr>
              <a:t>-Mephtz</a:t>
            </a:r>
            <a:r>
              <a:rPr lang="en-US" sz="1600" dirty="0">
                <a:solidFill>
                  <a:schemeClr val="bg2">
                    <a:lumMod val="10000"/>
                  </a:schemeClr>
                </a:solidFill>
                <a:cs typeface="Times New Roman" panose="02020603050405020304" pitchFamily="18" charset="0"/>
              </a:rPr>
              <a:t>]</a:t>
            </a:r>
            <a:endParaRPr lang="sr-Latn-RS" sz="1600" dirty="0">
              <a:solidFill>
                <a:schemeClr val="bg2">
                  <a:lumMod val="10000"/>
                </a:schemeClr>
              </a:solidFill>
              <a:cs typeface="Times New Roman" panose="02020603050405020304" pitchFamily="18" charset="0"/>
            </a:endParaRPr>
          </a:p>
        </p:txBody>
      </p:sp>
      <p:sp>
        <p:nvSpPr>
          <p:cNvPr id="11" name="Okvir za tekst 13">
            <a:extLst>
              <a:ext uri="{FF2B5EF4-FFF2-40B4-BE49-F238E27FC236}">
                <a16:creationId xmlns:a16="http://schemas.microsoft.com/office/drawing/2014/main" id="{C598EF99-8E2D-1CCD-AC62-800888708B10}"/>
              </a:ext>
            </a:extLst>
          </p:cNvPr>
          <p:cNvSpPr txBox="1"/>
          <p:nvPr/>
        </p:nvSpPr>
        <p:spPr>
          <a:xfrm>
            <a:off x="5904685" y="4679361"/>
            <a:ext cx="1913384" cy="261610"/>
          </a:xfrm>
          <a:prstGeom prst="rect">
            <a:avLst/>
          </a:prstGeom>
          <a:noFill/>
        </p:spPr>
        <p:txBody>
          <a:bodyPr wrap="square">
            <a:spAutoFit/>
          </a:bodyPr>
          <a:lstStyle/>
          <a:p>
            <a:pPr algn="ctr" rtl="0">
              <a:defRPr sz="1000" b="0" i="0" u="none" strike="noStrike" kern="1200" baseline="0">
                <a:solidFill>
                  <a:sysClr val="windowText" lastClr="000000">
                    <a:lumMod val="65000"/>
                    <a:lumOff val="35000"/>
                  </a:sysClr>
                </a:solidFill>
                <a:latin typeface="+mn-lt"/>
                <a:ea typeface="+mn-ea"/>
                <a:cs typeface="+mn-cs"/>
              </a:defRPr>
            </a:pPr>
            <a:r>
              <a:rPr lang="sr-Latn-RS" sz="1050" b="1" dirty="0">
                <a:solidFill>
                  <a:schemeClr val="tx1">
                    <a:lumMod val="95000"/>
                    <a:lumOff val="5000"/>
                  </a:schemeClr>
                </a:solidFill>
                <a:cs typeface="Times New Roman" panose="02020603050405020304" pitchFamily="18" charset="0"/>
              </a:rPr>
              <a:t>[</a:t>
            </a:r>
            <a:r>
              <a:rPr lang="sr-Latn-RS" sz="1050" b="1" i="1" dirty="0">
                <a:solidFill>
                  <a:schemeClr val="tx1">
                    <a:lumMod val="95000"/>
                    <a:lumOff val="5000"/>
                  </a:schemeClr>
                </a:solidFill>
                <a:cs typeface="Times New Roman" panose="02020603050405020304" pitchFamily="18" charset="0"/>
              </a:rPr>
              <a:t>N</a:t>
            </a:r>
            <a:r>
              <a:rPr lang="sr-Latn-RS" sz="1050" b="1" dirty="0">
                <a:solidFill>
                  <a:schemeClr val="tx1">
                    <a:lumMod val="95000"/>
                    <a:lumOff val="5000"/>
                  </a:schemeClr>
                </a:solidFill>
                <a:cs typeface="Times New Roman" panose="02020603050405020304" pitchFamily="18" charset="0"/>
              </a:rPr>
              <a:t>-Mephtz]</a:t>
            </a:r>
            <a:r>
              <a:rPr lang="en-US" sz="1050" b="1" dirty="0">
                <a:solidFill>
                  <a:schemeClr val="tx1">
                    <a:lumMod val="95000"/>
                    <a:lumOff val="5000"/>
                  </a:schemeClr>
                </a:solidFill>
                <a:cs typeface="Times New Roman" panose="02020603050405020304" pitchFamily="18" charset="0"/>
              </a:rPr>
              <a:t> (mol/dm</a:t>
            </a:r>
            <a:r>
              <a:rPr lang="en-US" sz="1050" b="1" baseline="30000" dirty="0">
                <a:solidFill>
                  <a:schemeClr val="tx1">
                    <a:lumMod val="95000"/>
                    <a:lumOff val="5000"/>
                  </a:schemeClr>
                </a:solidFill>
                <a:cs typeface="Times New Roman" panose="02020603050405020304" pitchFamily="18" charset="0"/>
              </a:rPr>
              <a:t>3</a:t>
            </a:r>
            <a:r>
              <a:rPr lang="en-US" sz="1050" b="1" dirty="0">
                <a:solidFill>
                  <a:schemeClr val="tx1">
                    <a:lumMod val="95000"/>
                    <a:lumOff val="5000"/>
                  </a:schemeClr>
                </a:solidFill>
                <a:cs typeface="Times New Roman" panose="02020603050405020304" pitchFamily="18" charset="0"/>
              </a:rPr>
              <a:t>)</a:t>
            </a:r>
            <a:endParaRPr lang="sr-Latn-RS" sz="1050" b="1" dirty="0">
              <a:solidFill>
                <a:schemeClr val="tx1">
                  <a:lumMod val="95000"/>
                  <a:lumOff val="5000"/>
                </a:schemeClr>
              </a:solidFill>
              <a:cs typeface="Times New Roman" panose="02020603050405020304" pitchFamily="18" charset="0"/>
            </a:endParaRPr>
          </a:p>
        </p:txBody>
      </p:sp>
      <p:sp>
        <p:nvSpPr>
          <p:cNvPr id="13" name="Okvir za tekst 15">
            <a:extLst>
              <a:ext uri="{FF2B5EF4-FFF2-40B4-BE49-F238E27FC236}">
                <a16:creationId xmlns:a16="http://schemas.microsoft.com/office/drawing/2014/main" id="{4348DC70-5F10-9D48-2841-F485E8583CFE}"/>
              </a:ext>
            </a:extLst>
          </p:cNvPr>
          <p:cNvSpPr txBox="1"/>
          <p:nvPr/>
        </p:nvSpPr>
        <p:spPr>
          <a:xfrm rot="16200000">
            <a:off x="4748737" y="3564053"/>
            <a:ext cx="501599" cy="261610"/>
          </a:xfrm>
          <a:prstGeom prst="rect">
            <a:avLst/>
          </a:prstGeom>
          <a:noFill/>
        </p:spPr>
        <p:txBody>
          <a:bodyPr wrap="square">
            <a:spAutoFit/>
          </a:bodyPr>
          <a:lstStyle/>
          <a:p>
            <a:pPr algn="ctr" rtl="0">
              <a:defRPr sz="1000" b="0" i="0" u="none" strike="noStrike" kern="1200" baseline="0">
                <a:solidFill>
                  <a:sysClr val="windowText" lastClr="000000">
                    <a:lumMod val="65000"/>
                    <a:lumOff val="35000"/>
                  </a:sysClr>
                </a:solidFill>
                <a:latin typeface="+mn-lt"/>
                <a:ea typeface="+mn-ea"/>
                <a:cs typeface="+mn-cs"/>
              </a:defRPr>
            </a:pPr>
            <a:r>
              <a:rPr lang="en-US" sz="1050" b="1" dirty="0" err="1">
                <a:solidFill>
                  <a:sysClr val="windowText" lastClr="000000"/>
                </a:solidFill>
                <a:cs typeface="Times New Roman" panose="02020603050405020304" pitchFamily="18" charset="0"/>
              </a:rPr>
              <a:t>F</a:t>
            </a:r>
            <a:r>
              <a:rPr lang="en-US" sz="1050" b="1" baseline="-25000" dirty="0" err="1">
                <a:solidFill>
                  <a:sysClr val="windowText" lastClr="000000"/>
                </a:solidFill>
                <a:cs typeface="Times New Roman" panose="02020603050405020304" pitchFamily="18" charset="0"/>
              </a:rPr>
              <a:t>0</a:t>
            </a:r>
            <a:r>
              <a:rPr lang="en-US" sz="1050" b="1" dirty="0">
                <a:solidFill>
                  <a:sysClr val="windowText" lastClr="000000"/>
                </a:solidFill>
                <a:cs typeface="Times New Roman" panose="02020603050405020304" pitchFamily="18" charset="0"/>
              </a:rPr>
              <a:t>/F</a:t>
            </a:r>
            <a:endParaRPr lang="sr-Latn-RS" sz="1050" b="1" dirty="0">
              <a:solidFill>
                <a:sysClr val="windowText" lastClr="000000"/>
              </a:solidFill>
              <a:cs typeface="Times New Roman" panose="02020603050405020304" pitchFamily="18" charset="0"/>
            </a:endParaRPr>
          </a:p>
        </p:txBody>
      </p:sp>
      <p:sp>
        <p:nvSpPr>
          <p:cNvPr id="15" name="Okvir za tekst 4">
            <a:extLst>
              <a:ext uri="{FF2B5EF4-FFF2-40B4-BE49-F238E27FC236}">
                <a16:creationId xmlns:a16="http://schemas.microsoft.com/office/drawing/2014/main" id="{026D46C4-1019-05A1-EF15-A9B07FF5C193}"/>
              </a:ext>
            </a:extLst>
          </p:cNvPr>
          <p:cNvSpPr txBox="1"/>
          <p:nvPr/>
        </p:nvSpPr>
        <p:spPr>
          <a:xfrm rot="16200000">
            <a:off x="-159897" y="3968330"/>
            <a:ext cx="2328201" cy="276999"/>
          </a:xfrm>
          <a:prstGeom prst="rect">
            <a:avLst/>
          </a:prstGeom>
          <a:noFill/>
        </p:spPr>
        <p:txBody>
          <a:bodyPr wrap="none" rtlCol="0">
            <a:spAutoFit/>
          </a:bodyPr>
          <a:lstStyle/>
          <a:p>
            <a:pPr algn="ctr"/>
            <a:r>
              <a:rPr lang="en-US" sz="1200" b="1" dirty="0">
                <a:cs typeface="Times New Roman" panose="02020603050405020304" pitchFamily="18" charset="0"/>
              </a:rPr>
              <a:t>Rel. </a:t>
            </a:r>
            <a:r>
              <a:rPr lang="en-US" sz="1200" b="1" dirty="0" err="1">
                <a:cs typeface="Times New Roman" panose="02020603050405020304" pitchFamily="18" charset="0"/>
              </a:rPr>
              <a:t>Fluo</a:t>
            </a:r>
            <a:r>
              <a:rPr lang="en-US" sz="1200" b="1" dirty="0">
                <a:cs typeface="Times New Roman" panose="02020603050405020304" pitchFamily="18" charset="0"/>
              </a:rPr>
              <a:t>. Int. (</a:t>
            </a:r>
            <a:r>
              <a:rPr lang="en-US" sz="1200" b="1" dirty="0" err="1">
                <a:cs typeface="Times New Roman" panose="02020603050405020304" pitchFamily="18" charset="0"/>
              </a:rPr>
              <a:t>a.u</a:t>
            </a:r>
            <a:r>
              <a:rPr lang="en-US" sz="1200" b="1" dirty="0">
                <a:cs typeface="Times New Roman" panose="02020603050405020304" pitchFamily="18" charset="0"/>
              </a:rPr>
              <a:t>.), </a:t>
            </a:r>
            <a:r>
              <a:rPr lang="en-US" sz="1200" b="1" dirty="0" err="1">
                <a:cs typeface="Times New Roman" panose="02020603050405020304" pitchFamily="18" charset="0"/>
              </a:rPr>
              <a:t>λex</a:t>
            </a:r>
            <a:r>
              <a:rPr lang="en-US" sz="1200" b="1" dirty="0">
                <a:cs typeface="Times New Roman" panose="02020603050405020304" pitchFamily="18" charset="0"/>
              </a:rPr>
              <a:t> = 2</a:t>
            </a:r>
            <a:r>
              <a:rPr lang="sr-Latn-RS" sz="1200" b="1" dirty="0">
                <a:cs typeface="Times New Roman" panose="02020603050405020304" pitchFamily="18" charset="0"/>
              </a:rPr>
              <a:t>90</a:t>
            </a:r>
            <a:r>
              <a:rPr lang="en-US" sz="1200" b="1" dirty="0">
                <a:cs typeface="Times New Roman" panose="02020603050405020304" pitchFamily="18" charset="0"/>
              </a:rPr>
              <a:t> nm</a:t>
            </a:r>
          </a:p>
        </p:txBody>
      </p:sp>
      <p:cxnSp>
        <p:nvCxnSpPr>
          <p:cNvPr id="16" name="Prava linija spajanja sa strelicom 12">
            <a:extLst>
              <a:ext uri="{FF2B5EF4-FFF2-40B4-BE49-F238E27FC236}">
                <a16:creationId xmlns:a16="http://schemas.microsoft.com/office/drawing/2014/main" id="{317C2C14-D7CC-7EE3-FBA2-BEC6C21BE44D}"/>
              </a:ext>
            </a:extLst>
          </p:cNvPr>
          <p:cNvCxnSpPr>
            <a:cxnSpLocks/>
          </p:cNvCxnSpPr>
          <p:nvPr/>
        </p:nvCxnSpPr>
        <p:spPr>
          <a:xfrm>
            <a:off x="2294310" y="3009430"/>
            <a:ext cx="384864" cy="44714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rava linija spajanja sa strelicom 20">
            <a:extLst>
              <a:ext uri="{FF2B5EF4-FFF2-40B4-BE49-F238E27FC236}">
                <a16:creationId xmlns:a16="http://schemas.microsoft.com/office/drawing/2014/main" id="{B6A24A2D-848D-75B2-FA19-3B2DBDEA8C7B}"/>
              </a:ext>
            </a:extLst>
          </p:cNvPr>
          <p:cNvCxnSpPr>
            <a:cxnSpLocks/>
          </p:cNvCxnSpPr>
          <p:nvPr/>
        </p:nvCxnSpPr>
        <p:spPr>
          <a:xfrm>
            <a:off x="2057400" y="3416437"/>
            <a:ext cx="0" cy="70659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CC84205-BB78-772F-9CCB-84C21599CE89}"/>
              </a:ext>
            </a:extLst>
          </p:cNvPr>
          <p:cNvPicPr>
            <a:picLocks noChangeAspect="1"/>
          </p:cNvPicPr>
          <p:nvPr/>
        </p:nvPicPr>
        <p:blipFill>
          <a:blip r:embed="rId3"/>
          <a:stretch>
            <a:fillRect/>
          </a:stretch>
        </p:blipFill>
        <p:spPr>
          <a:xfrm>
            <a:off x="5130342" y="2815775"/>
            <a:ext cx="3301746" cy="1920240"/>
          </a:xfrm>
          <a:prstGeom prst="rect">
            <a:avLst/>
          </a:prstGeom>
        </p:spPr>
      </p:pic>
      <p:pic>
        <p:nvPicPr>
          <p:cNvPr id="3" name="Picture 2">
            <a:extLst>
              <a:ext uri="{FF2B5EF4-FFF2-40B4-BE49-F238E27FC236}">
                <a16:creationId xmlns:a16="http://schemas.microsoft.com/office/drawing/2014/main" id="{EF3C1E80-2BDE-89CF-C3D7-EC76EEFEB3A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52365" y="2743200"/>
            <a:ext cx="4572000" cy="2743200"/>
          </a:xfrm>
          <a:prstGeom prst="rect">
            <a:avLst/>
          </a:prstGeom>
        </p:spPr>
      </p:pic>
      <p:sp>
        <p:nvSpPr>
          <p:cNvPr id="18" name="Okvir za tekst 6">
            <a:extLst>
              <a:ext uri="{FF2B5EF4-FFF2-40B4-BE49-F238E27FC236}">
                <a16:creationId xmlns:a16="http://schemas.microsoft.com/office/drawing/2014/main" id="{08958B11-06E2-203D-6D8E-212DFF277ED6}"/>
              </a:ext>
            </a:extLst>
          </p:cNvPr>
          <p:cNvSpPr txBox="1"/>
          <p:nvPr/>
        </p:nvSpPr>
        <p:spPr>
          <a:xfrm>
            <a:off x="1720358" y="2694854"/>
            <a:ext cx="1552413" cy="276999"/>
          </a:xfrm>
          <a:prstGeom prst="rect">
            <a:avLst/>
          </a:prstGeom>
          <a:noFill/>
        </p:spPr>
        <p:txBody>
          <a:bodyPr wrap="none" rtlCol="0">
            <a:spAutoFit/>
          </a:bodyPr>
          <a:lstStyle/>
          <a:p>
            <a:pPr algn="ctr"/>
            <a:r>
              <a:rPr lang="sr-Latn-RS" sz="1200" b="1" dirty="0">
                <a:solidFill>
                  <a:srgbClr val="002060"/>
                </a:solidFill>
                <a:cs typeface="Times New Roman" panose="02020603050405020304" pitchFamily="18" charset="0"/>
              </a:rPr>
              <a:t>[</a:t>
            </a:r>
            <a:r>
              <a:rPr lang="en-US" sz="1200" b="1" dirty="0">
                <a:solidFill>
                  <a:srgbClr val="002060"/>
                </a:solidFill>
                <a:cs typeface="Times New Roman" panose="02020603050405020304" pitchFamily="18" charset="0"/>
              </a:rPr>
              <a:t>BSA</a:t>
            </a:r>
            <a:r>
              <a:rPr lang="sr-Latn-RS" sz="1200" b="1" dirty="0">
                <a:solidFill>
                  <a:srgbClr val="002060"/>
                </a:solidFill>
                <a:cs typeface="Times New Roman" panose="02020603050405020304" pitchFamily="18" charset="0"/>
              </a:rPr>
              <a:t>-</a:t>
            </a:r>
            <a:r>
              <a:rPr lang="sr-Latn-BA" sz="1200" b="1" dirty="0">
                <a:solidFill>
                  <a:srgbClr val="002060"/>
                </a:solidFill>
                <a:cs typeface="Times New Roman" panose="02020603050405020304" pitchFamily="18" charset="0"/>
              </a:rPr>
              <a:t>Eosin Y</a:t>
            </a:r>
            <a:r>
              <a:rPr lang="sr-Latn-RS" sz="1200" b="1" dirty="0">
                <a:solidFill>
                  <a:srgbClr val="002060"/>
                </a:solidFill>
                <a:cs typeface="Times New Roman" panose="02020603050405020304" pitchFamily="18" charset="0"/>
              </a:rPr>
              <a:t>] = 8 </a:t>
            </a:r>
            <a:r>
              <a:rPr lang="el-GR" sz="1200" b="1" dirty="0">
                <a:ln w="0"/>
                <a:solidFill>
                  <a:srgbClr val="002060"/>
                </a:solidFill>
                <a:cs typeface="Times New Roman" panose="02020603050405020304" pitchFamily="18" charset="0"/>
              </a:rPr>
              <a:t>μ</a:t>
            </a:r>
            <a:r>
              <a:rPr lang="en-US" sz="1200" b="1" dirty="0">
                <a:ln w="0"/>
                <a:solidFill>
                  <a:srgbClr val="002060"/>
                </a:solidFill>
                <a:cs typeface="Times New Roman" panose="02020603050405020304" pitchFamily="18" charset="0"/>
              </a:rPr>
              <a:t>M</a:t>
            </a:r>
            <a:r>
              <a:rPr lang="sr-Latn-BA" sz="1200" b="1" dirty="0">
                <a:solidFill>
                  <a:srgbClr val="002060"/>
                </a:solidFill>
                <a:cs typeface="Times New Roman" panose="02020603050405020304" pitchFamily="18" charset="0"/>
              </a:rPr>
              <a:t> </a:t>
            </a:r>
            <a:endParaRPr lang="sr-Latn-RS" sz="1200" b="1" dirty="0">
              <a:solidFill>
                <a:srgbClr val="002060"/>
              </a:solidFill>
              <a:cs typeface="Times New Roman" panose="02020603050405020304" pitchFamily="18" charset="0"/>
            </a:endParaRPr>
          </a:p>
        </p:txBody>
      </p:sp>
      <p:sp>
        <p:nvSpPr>
          <p:cNvPr id="10" name="Okvir za tekst 2">
            <a:extLst>
              <a:ext uri="{FF2B5EF4-FFF2-40B4-BE49-F238E27FC236}">
                <a16:creationId xmlns:a16="http://schemas.microsoft.com/office/drawing/2014/main" id="{D7AC010D-EFAC-8709-49F7-F906971EE54B}"/>
              </a:ext>
            </a:extLst>
          </p:cNvPr>
          <p:cNvSpPr txBox="1"/>
          <p:nvPr/>
        </p:nvSpPr>
        <p:spPr>
          <a:xfrm>
            <a:off x="4364188" y="5249128"/>
            <a:ext cx="614271" cy="276999"/>
          </a:xfrm>
          <a:prstGeom prst="rect">
            <a:avLst/>
          </a:prstGeom>
          <a:noFill/>
        </p:spPr>
        <p:txBody>
          <a:bodyPr wrap="none" rtlCol="0">
            <a:spAutoFit/>
          </a:bodyPr>
          <a:lstStyle/>
          <a:p>
            <a:pPr algn="ctr"/>
            <a:r>
              <a:rPr lang="el-GR" sz="1200" b="1" dirty="0">
                <a:cs typeface="Times New Roman" panose="02020603050405020304" pitchFamily="18" charset="0"/>
              </a:rPr>
              <a:t>λ</a:t>
            </a:r>
            <a:r>
              <a:rPr lang="en-US" sz="1200" b="1" dirty="0">
                <a:cs typeface="Times New Roman" panose="02020603050405020304" pitchFamily="18" charset="0"/>
              </a:rPr>
              <a:t> (nm)</a:t>
            </a:r>
            <a:endParaRPr lang="sr-Latn-RS" sz="1200" b="1" dirty="0">
              <a:cs typeface="Times New Roman" panose="02020603050405020304" pitchFamily="18" charset="0"/>
            </a:endParaRPr>
          </a:p>
        </p:txBody>
      </p:sp>
      <p:sp>
        <p:nvSpPr>
          <p:cNvPr id="19" name="Pravougaonik 65">
            <a:extLst>
              <a:ext uri="{FF2B5EF4-FFF2-40B4-BE49-F238E27FC236}">
                <a16:creationId xmlns:a16="http://schemas.microsoft.com/office/drawing/2014/main" id="{32EF0848-DF0C-52BF-7A17-05E1F6D2BDA7}"/>
              </a:ext>
            </a:extLst>
          </p:cNvPr>
          <p:cNvSpPr/>
          <p:nvPr/>
        </p:nvSpPr>
        <p:spPr>
          <a:xfrm>
            <a:off x="3124200" y="2133600"/>
            <a:ext cx="3148363" cy="36972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96489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461665"/>
          </a:xfrm>
          <a:prstGeom prst="rect">
            <a:avLst/>
          </a:prstGeom>
          <a:noFill/>
        </p:spPr>
        <p:txBody>
          <a:bodyPr wrap="square" rtlCol="0">
            <a:spAutoFit/>
          </a:bodyPr>
          <a:lstStyle/>
          <a:p>
            <a:r>
              <a:rPr lang="en-US" sz="2400" b="1" dirty="0"/>
              <a:t>Competitive experiments with BSA and site markers</a:t>
            </a:r>
            <a:r>
              <a:rPr lang="sr-Latn-BA" sz="2400" b="1" dirty="0"/>
              <a:t> </a:t>
            </a:r>
            <a:endParaRPr lang="fr-FR" sz="2400" b="1" dirty="0"/>
          </a:p>
        </p:txBody>
      </p:sp>
      <p:graphicFrame>
        <p:nvGraphicFramePr>
          <p:cNvPr id="6" name="Table 5">
            <a:extLst>
              <a:ext uri="{FF2B5EF4-FFF2-40B4-BE49-F238E27FC236}">
                <a16:creationId xmlns:a16="http://schemas.microsoft.com/office/drawing/2014/main" id="{F4A5DA55-1774-BDC8-379F-1DC47AF1C42D}"/>
              </a:ext>
            </a:extLst>
          </p:cNvPr>
          <p:cNvGraphicFramePr>
            <a:graphicFrameLocks noGrp="1"/>
          </p:cNvGraphicFramePr>
          <p:nvPr>
            <p:extLst>
              <p:ext uri="{D42A27DB-BD31-4B8C-83A1-F6EECF244321}">
                <p14:modId xmlns:p14="http://schemas.microsoft.com/office/powerpoint/2010/main" val="1806889591"/>
              </p:ext>
            </p:extLst>
          </p:nvPr>
        </p:nvGraphicFramePr>
        <p:xfrm>
          <a:off x="381000" y="3322320"/>
          <a:ext cx="8382000" cy="1402080"/>
        </p:xfrm>
        <a:graphic>
          <a:graphicData uri="http://schemas.openxmlformats.org/drawingml/2006/table">
            <a:tbl>
              <a:tblPr firstRow="1" firstCol="1" bandRow="1"/>
              <a:tblGrid>
                <a:gridCol w="1101921">
                  <a:extLst>
                    <a:ext uri="{9D8B030D-6E8A-4147-A177-3AD203B41FA5}">
                      <a16:colId xmlns:a16="http://schemas.microsoft.com/office/drawing/2014/main" val="891624237"/>
                    </a:ext>
                  </a:extLst>
                </a:gridCol>
                <a:gridCol w="1717479">
                  <a:extLst>
                    <a:ext uri="{9D8B030D-6E8A-4147-A177-3AD203B41FA5}">
                      <a16:colId xmlns:a16="http://schemas.microsoft.com/office/drawing/2014/main" val="3755069104"/>
                    </a:ext>
                  </a:extLst>
                </a:gridCol>
                <a:gridCol w="1641125">
                  <a:extLst>
                    <a:ext uri="{9D8B030D-6E8A-4147-A177-3AD203B41FA5}">
                      <a16:colId xmlns:a16="http://schemas.microsoft.com/office/drawing/2014/main" val="2717914047"/>
                    </a:ext>
                  </a:extLst>
                </a:gridCol>
                <a:gridCol w="138576">
                  <a:extLst>
                    <a:ext uri="{9D8B030D-6E8A-4147-A177-3AD203B41FA5}">
                      <a16:colId xmlns:a16="http://schemas.microsoft.com/office/drawing/2014/main" val="1593996697"/>
                    </a:ext>
                  </a:extLst>
                </a:gridCol>
                <a:gridCol w="1150101">
                  <a:extLst>
                    <a:ext uri="{9D8B030D-6E8A-4147-A177-3AD203B41FA5}">
                      <a16:colId xmlns:a16="http://schemas.microsoft.com/office/drawing/2014/main" val="3098378844"/>
                    </a:ext>
                  </a:extLst>
                </a:gridCol>
                <a:gridCol w="1316399">
                  <a:extLst>
                    <a:ext uri="{9D8B030D-6E8A-4147-A177-3AD203B41FA5}">
                      <a16:colId xmlns:a16="http://schemas.microsoft.com/office/drawing/2014/main" val="761962972"/>
                    </a:ext>
                  </a:extLst>
                </a:gridCol>
                <a:gridCol w="1316399">
                  <a:extLst>
                    <a:ext uri="{9D8B030D-6E8A-4147-A177-3AD203B41FA5}">
                      <a16:colId xmlns:a16="http://schemas.microsoft.com/office/drawing/2014/main" val="3968932547"/>
                    </a:ext>
                  </a:extLst>
                </a:gridCol>
              </a:tblGrid>
              <a:tr h="350520">
                <a:tc>
                  <a:txBody>
                    <a:bodyPr/>
                    <a:lstStyle/>
                    <a:p>
                      <a:pPr algn="ctr">
                        <a:lnSpc>
                          <a:spcPct val="115000"/>
                        </a:lnSpc>
                        <a:spcAft>
                          <a:spcPts val="100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err="1">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err="1">
                          <a:solidFill>
                            <a:srgbClr val="7030A0"/>
                          </a:solidFill>
                          <a:effectLst/>
                          <a:latin typeface="+mn-lt"/>
                          <a:ea typeface="Calibri" panose="020F0502020204030204" pitchFamily="34" charset="0"/>
                          <a:cs typeface="Times New Roman" panose="02020603050405020304" pitchFamily="18" charset="0"/>
                        </a:rPr>
                        <a:t>sv</a:t>
                      </a:r>
                      <a:r>
                        <a:rPr lang="en-GB" sz="1600" b="1" baseline="-25000" dirty="0">
                          <a:solidFill>
                            <a:srgbClr val="7030A0"/>
                          </a:solidFill>
                          <a:effectLst/>
                          <a:latin typeface="+mn-lt"/>
                          <a:ea typeface="Calibri" panose="020F0502020204030204" pitchFamily="34" charset="0"/>
                          <a:cs typeface="Times New Roman" panose="02020603050405020304" pitchFamily="18" charset="0"/>
                        </a:rPr>
                        <a:t>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GB" sz="1600" b="1" dirty="0" err="1">
                          <a:solidFill>
                            <a:srgbClr val="7030A0"/>
                          </a:solidFill>
                          <a:effectLst/>
                          <a:latin typeface="+mn-lt"/>
                          <a:ea typeface="Calibri" panose="020F0502020204030204" pitchFamily="34" charset="0"/>
                          <a:cs typeface="Times New Roman" panose="02020603050405020304" pitchFamily="18" charset="0"/>
                        </a:rPr>
                        <a:t>Hypochromism</a:t>
                      </a:r>
                      <a:r>
                        <a:rPr lang="en-GB" sz="1600" b="1" dirty="0">
                          <a:solidFill>
                            <a:srgbClr val="7030A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1000"/>
                        </a:spcAft>
                      </a:pPr>
                      <a:r>
                        <a:rPr lang="en-GB" sz="1600" b="1" i="1" dirty="0" err="1">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err="1">
                          <a:solidFill>
                            <a:srgbClr val="7030A0"/>
                          </a:solidFill>
                          <a:effectLst/>
                          <a:latin typeface="+mn-lt"/>
                          <a:ea typeface="Calibri" panose="020F0502020204030204" pitchFamily="34" charset="0"/>
                          <a:cs typeface="Times New Roman" panose="02020603050405020304" pitchFamily="18" charset="0"/>
                        </a:rPr>
                        <a:t>q</a:t>
                      </a:r>
                      <a:r>
                        <a:rPr lang="en-GB" sz="1600" b="1" baseline="-25000" dirty="0">
                          <a:solidFill>
                            <a:srgbClr val="7030A0"/>
                          </a:solidFill>
                          <a:effectLst/>
                          <a:latin typeface="+mn-lt"/>
                          <a:ea typeface="Calibri" panose="020F0502020204030204" pitchFamily="34" charset="0"/>
                          <a:cs typeface="Times New Roman" panose="02020603050405020304" pitchFamily="18" charset="0"/>
                        </a:rPr>
                        <a:t>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s</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a:solidFill>
                            <a:srgbClr val="7030A0"/>
                          </a:solidFill>
                          <a:effectLst/>
                          <a:latin typeface="+mn-lt"/>
                          <a:ea typeface="Calibri" panose="020F0502020204030204" pitchFamily="34" charset="0"/>
                          <a:cs typeface="Times New Roman" panose="02020603050405020304" pitchFamily="18" charset="0"/>
                        </a:rPr>
                        <a:t>K</a:t>
                      </a:r>
                      <a:r>
                        <a:rPr lang="en-GB" sz="1600" b="1" i="1" baseline="-25000" dirty="0">
                          <a:solidFill>
                            <a:srgbClr val="7030A0"/>
                          </a:solidFill>
                          <a:effectLst/>
                          <a:latin typeface="+mn-lt"/>
                          <a:ea typeface="Calibri" panose="020F0502020204030204" pitchFamily="34" charset="0"/>
                          <a:cs typeface="Times New Roman" panose="02020603050405020304" pitchFamily="18" charset="0"/>
                        </a:rPr>
                        <a:t>A </a:t>
                      </a:r>
                      <a:r>
                        <a:rPr lang="en-GB" sz="1600" b="1" dirty="0">
                          <a:solidFill>
                            <a:srgbClr val="7030A0"/>
                          </a:solidFill>
                          <a:effectLst/>
                          <a:latin typeface="+mn-lt"/>
                          <a:ea typeface="Calibri" panose="020F0502020204030204" pitchFamily="34" charset="0"/>
                          <a:cs typeface="Times New Roman" panose="02020603050405020304" pitchFamily="18" charset="0"/>
                        </a:rPr>
                        <a:t>(M</a:t>
                      </a:r>
                      <a:r>
                        <a:rPr lang="en-GB" sz="1600" b="1" baseline="30000" dirty="0">
                          <a:solidFill>
                            <a:srgbClr val="7030A0"/>
                          </a:solidFill>
                          <a:effectLst/>
                          <a:latin typeface="+mn-lt"/>
                          <a:ea typeface="Calibri" panose="020F0502020204030204" pitchFamily="34" charset="0"/>
                          <a:cs typeface="Times New Roman" panose="02020603050405020304" pitchFamily="18" charset="0"/>
                        </a:rPr>
                        <a:t>-1</a:t>
                      </a:r>
                      <a:r>
                        <a:rPr lang="en-GB" sz="1600" b="1" dirty="0">
                          <a:solidFill>
                            <a:srgbClr val="7030A0"/>
                          </a:solidFill>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i="1" dirty="0">
                          <a:solidFill>
                            <a:srgbClr val="7030A0"/>
                          </a:solidFill>
                          <a:effectLst/>
                          <a:latin typeface="+mn-lt"/>
                          <a:ea typeface="Calibri" panose="020F0502020204030204" pitchFamily="34" charset="0"/>
                          <a:cs typeface="Times New Roman" panose="02020603050405020304" pitchFamily="18" charset="0"/>
                        </a:rPr>
                        <a:t>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616643"/>
                  </a:ext>
                </a:extLst>
              </a:tr>
              <a:tr h="350520">
                <a:tc>
                  <a:txBody>
                    <a:bodyPr/>
                    <a:lstStyle/>
                    <a:p>
                      <a:pPr algn="ctr">
                        <a:lnSpc>
                          <a:spcPct val="115000"/>
                        </a:lnSpc>
                        <a:spcAft>
                          <a:spcPts val="1000"/>
                        </a:spcAft>
                      </a:pPr>
                      <a:r>
                        <a:rPr lang="en-GB" sz="1600" b="1" dirty="0" err="1">
                          <a:effectLst/>
                          <a:latin typeface="+mn-lt"/>
                          <a:ea typeface="Calibri" panose="020F0502020204030204" pitchFamily="34" charset="0"/>
                          <a:cs typeface="Times New Roman" panose="02020603050405020304" pitchFamily="18" charset="0"/>
                        </a:rPr>
                        <a:t>phtz</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(3.65 ± 0.02) × 10</a:t>
                      </a:r>
                      <a:r>
                        <a:rPr lang="en-GB" sz="1600" baseline="30000" dirty="0">
                          <a:effectLst/>
                          <a:latin typeface="+mn-lt"/>
                          <a:ea typeface="Calibri" panose="020F0502020204030204" pitchFamily="34" charset="0"/>
                          <a:cs typeface="Times New Roman" panose="02020603050405020304" pitchFamily="18" charset="0"/>
                        </a:rPr>
                        <a: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70.5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lnSpc>
                          <a:spcPct val="115000"/>
                        </a:lnSpc>
                        <a:spcAft>
                          <a:spcPts val="1000"/>
                        </a:spcAft>
                      </a:pPr>
                      <a:r>
                        <a:rPr lang="en-GB" sz="1600">
                          <a:effectLst/>
                          <a:latin typeface="+mn-lt"/>
                          <a:ea typeface="Calibri" panose="020F0502020204030204" pitchFamily="34" charset="0"/>
                          <a:cs typeface="Times New Roman" panose="02020603050405020304" pitchFamily="18" charset="0"/>
                        </a:rPr>
                        <a:t>3.65 × 10</a:t>
                      </a:r>
                      <a:r>
                        <a:rPr lang="en-GB" sz="1600" baseline="30000">
                          <a:effectLst/>
                          <a:latin typeface="+mn-lt"/>
                          <a:ea typeface="Calibri" panose="020F0502020204030204" pitchFamily="34" charset="0"/>
                          <a:cs typeface="Times New Roman" panose="02020603050405020304" pitchFamily="18" charset="0"/>
                        </a:rPr>
                        <a:t>12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1000"/>
                        </a:spcAft>
                      </a:pPr>
                      <a:r>
                        <a:rPr lang="en-GB" sz="1600" dirty="0">
                          <a:solidFill>
                            <a:srgbClr val="000000"/>
                          </a:solidFill>
                          <a:effectLst/>
                          <a:latin typeface="+mn-lt"/>
                          <a:ea typeface="Calibri" panose="020F0502020204030204" pitchFamily="34" charset="0"/>
                          <a:cs typeface="Times New Roman" panose="02020603050405020304" pitchFamily="18" charset="0"/>
                        </a:rPr>
                        <a:t>1.36</a:t>
                      </a:r>
                      <a:r>
                        <a:rPr lang="en-GB" sz="1600" baseline="30000" dirty="0">
                          <a:effectLst/>
                          <a:latin typeface="+mn-lt"/>
                          <a:ea typeface="Calibri" panose="020F0502020204030204" pitchFamily="34" charset="0"/>
                          <a:cs typeface="Times New Roman" panose="02020603050405020304" pitchFamily="18" charset="0"/>
                        </a:rPr>
                        <a:t> </a:t>
                      </a:r>
                      <a:r>
                        <a:rPr lang="en-GB" sz="1600" dirty="0">
                          <a:effectLst/>
                          <a:latin typeface="+mn-lt"/>
                          <a:ea typeface="Calibri" panose="020F0502020204030204" pitchFamily="34" charset="0"/>
                          <a:cs typeface="Times New Roman" panose="02020603050405020304" pitchFamily="18" charset="0"/>
                        </a:rPr>
                        <a:t>× 10</a:t>
                      </a:r>
                      <a:r>
                        <a:rPr lang="en-GB" sz="1600" baseline="30000" dirty="0">
                          <a:effectLst/>
                          <a:latin typeface="+mn-lt"/>
                          <a:ea typeface="Calibri" panose="020F0502020204030204" pitchFamily="34" charset="0"/>
                          <a:cs typeface="Times New Roman" panose="02020603050405020304" pitchFamily="18" charset="0"/>
                        </a:rPr>
                        <a: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4901649"/>
                  </a:ext>
                </a:extLst>
              </a:tr>
              <a:tr h="350520">
                <a:tc>
                  <a:txBody>
                    <a:bodyPr/>
                    <a:lstStyle/>
                    <a:p>
                      <a:pPr algn="ctr">
                        <a:lnSpc>
                          <a:spcPct val="115000"/>
                        </a:lnSpc>
                        <a:spcAft>
                          <a:spcPts val="1000"/>
                        </a:spcAft>
                      </a:pPr>
                      <a:r>
                        <a:rPr lang="en-GB" sz="1600" b="1" dirty="0">
                          <a:solidFill>
                            <a:srgbClr val="E46C0A"/>
                          </a:solidFill>
                          <a:effectLst/>
                          <a:latin typeface="+mn-lt"/>
                          <a:ea typeface="Calibri" panose="020F0502020204030204" pitchFamily="34" charset="0"/>
                          <a:cs typeface="Times New Roman" panose="02020603050405020304" pitchFamily="18" charset="0"/>
                        </a:rPr>
                        <a:t>Ibuprofen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(2.02 ± 0.01) × 10</a:t>
                      </a:r>
                      <a:r>
                        <a:rPr lang="en-GB" sz="1600" baseline="30000" dirty="0">
                          <a:effectLst/>
                          <a:latin typeface="+mn-lt"/>
                          <a:ea typeface="Calibri" panose="020F0502020204030204" pitchFamily="34" charset="0"/>
                          <a:cs typeface="Times New Roman" panose="02020603050405020304" pitchFamily="18" charset="0"/>
                        </a:rPr>
                        <a: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67.6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2.02 × 10</a:t>
                      </a:r>
                      <a:r>
                        <a:rPr lang="en-GB" sz="1600" baseline="30000" dirty="0">
                          <a:effectLst/>
                          <a:latin typeface="+mn-lt"/>
                          <a:ea typeface="Calibri" panose="020F0502020204030204" pitchFamily="34" charset="0"/>
                          <a:cs typeface="Times New Roman" panose="02020603050405020304" pitchFamily="18" charset="0"/>
                        </a:rPr>
                        <a:t>12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1000"/>
                        </a:spcAft>
                      </a:pPr>
                      <a:r>
                        <a:rPr lang="en-GB" sz="1600">
                          <a:solidFill>
                            <a:srgbClr val="000000"/>
                          </a:solidFill>
                          <a:effectLst/>
                          <a:latin typeface="+mn-lt"/>
                          <a:ea typeface="Calibri" panose="020F0502020204030204" pitchFamily="34" charset="0"/>
                          <a:cs typeface="Times New Roman" panose="02020603050405020304" pitchFamily="18" charset="0"/>
                        </a:rPr>
                        <a:t>3.21 × </a:t>
                      </a:r>
                      <a:r>
                        <a:rPr lang="en-GB" sz="1600">
                          <a:effectLst/>
                          <a:latin typeface="+mn-lt"/>
                          <a:ea typeface="Calibri" panose="020F0502020204030204" pitchFamily="34" charset="0"/>
                          <a:cs typeface="Times New Roman" panose="02020603050405020304" pitchFamily="18" charset="0"/>
                        </a:rPr>
                        <a:t>10</a:t>
                      </a:r>
                      <a:r>
                        <a:rPr lang="en-GB" sz="1600" baseline="30000">
                          <a:effectLst/>
                          <a:latin typeface="+mn-lt"/>
                          <a:ea typeface="Calibri" panose="020F0502020204030204" pitchFamily="34" charset="0"/>
                          <a:cs typeface="Times New Roman" panose="02020603050405020304" pitchFamily="18" charset="0"/>
                        </a:rPr>
                        <a:t>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1000"/>
                        </a:spcAft>
                      </a:pPr>
                      <a:r>
                        <a:rPr lang="en-GB" sz="1600">
                          <a:effectLst/>
                          <a:latin typeface="+mn-lt"/>
                          <a:ea typeface="Calibri" panose="020F0502020204030204" pitchFamily="34" charset="0"/>
                          <a:cs typeface="Times New Roman" panose="02020603050405020304" pitchFamily="18" charset="0"/>
                        </a:rPr>
                        <a:t>1.05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8245186"/>
                  </a:ext>
                </a:extLst>
              </a:tr>
              <a:tr h="350520">
                <a:tc>
                  <a:txBody>
                    <a:bodyPr/>
                    <a:lstStyle/>
                    <a:p>
                      <a:pPr algn="ctr">
                        <a:lnSpc>
                          <a:spcPct val="115000"/>
                        </a:lnSpc>
                        <a:spcAft>
                          <a:spcPts val="1000"/>
                        </a:spcAft>
                      </a:pPr>
                      <a:r>
                        <a:rPr lang="en-GB" sz="1600" b="1" dirty="0">
                          <a:solidFill>
                            <a:srgbClr val="E46C0A"/>
                          </a:solidFill>
                          <a:effectLst/>
                          <a:latin typeface="+mn-lt"/>
                          <a:ea typeface="Calibri" panose="020F0502020204030204" pitchFamily="34" charset="0"/>
                          <a:cs typeface="Times New Roman" panose="02020603050405020304" pitchFamily="18" charset="0"/>
                        </a:rPr>
                        <a:t>Eosin 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(1.66 ± 0.03) × 10</a:t>
                      </a:r>
                      <a:r>
                        <a:rPr lang="en-GB" sz="1600" baseline="30000" dirty="0">
                          <a:effectLst/>
                          <a:latin typeface="+mn-lt"/>
                          <a:ea typeface="Calibri" panose="020F0502020204030204" pitchFamily="34" charset="0"/>
                          <a:cs typeface="Times New Roman" panose="02020603050405020304" pitchFamily="18" charset="0"/>
                        </a:rPr>
                        <a: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64.2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gridSpan="2">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1.66 × 10</a:t>
                      </a:r>
                      <a:r>
                        <a:rPr lang="en-GB" sz="1600" baseline="30000" dirty="0">
                          <a:effectLst/>
                          <a:latin typeface="+mn-lt"/>
                          <a:ea typeface="Calibri" panose="020F0502020204030204" pitchFamily="34" charset="0"/>
                          <a:cs typeface="Times New Roman" panose="02020603050405020304" pitchFamily="18" charset="0"/>
                        </a:rPr>
                        <a:t>12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hMerge="1">
                  <a:txBody>
                    <a:bodyPr/>
                    <a:lstStyle/>
                    <a:p>
                      <a:endParaRPr lang="en-US"/>
                    </a:p>
                  </a:txBody>
                  <a:tcPr/>
                </a:tc>
                <a:tc>
                  <a:txBody>
                    <a:bodyPr/>
                    <a:lstStyle/>
                    <a:p>
                      <a:pPr algn="ctr">
                        <a:lnSpc>
                          <a:spcPct val="115000"/>
                        </a:lnSpc>
                        <a:spcAft>
                          <a:spcPts val="1000"/>
                        </a:spcAft>
                      </a:pPr>
                      <a:r>
                        <a:rPr lang="en-GB" sz="1600" dirty="0">
                          <a:solidFill>
                            <a:srgbClr val="000000"/>
                          </a:solidFill>
                          <a:effectLst/>
                          <a:latin typeface="+mn-lt"/>
                          <a:ea typeface="Calibri" panose="020F0502020204030204" pitchFamily="34" charset="0"/>
                          <a:cs typeface="Times New Roman" panose="02020603050405020304" pitchFamily="18" charset="0"/>
                        </a:rPr>
                        <a:t>2.16 </a:t>
                      </a:r>
                      <a:r>
                        <a:rPr lang="en-GB" sz="1600" dirty="0">
                          <a:effectLst/>
                          <a:latin typeface="+mn-lt"/>
                          <a:ea typeface="Calibri" panose="020F0502020204030204" pitchFamily="34" charset="0"/>
                          <a:cs typeface="Times New Roman" panose="02020603050405020304" pitchFamily="18" charset="0"/>
                        </a:rPr>
                        <a:t>× 10</a:t>
                      </a:r>
                      <a:r>
                        <a:rPr lang="en-GB" sz="1600" baseline="30000" dirty="0">
                          <a:solidFill>
                            <a:srgbClr val="000000"/>
                          </a:solidFill>
                          <a:effectLst/>
                          <a:latin typeface="+mn-lt"/>
                          <a:ea typeface="Calibri" panose="020F0502020204030204" pitchFamily="34" charset="0"/>
                          <a:cs typeface="Times New Roman" panose="02020603050405020304" pitchFamily="18" charset="0"/>
                        </a:rPr>
                        <a: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a:lnSpc>
                          <a:spcPct val="115000"/>
                        </a:lnSpc>
                        <a:spcAft>
                          <a:spcPts val="1000"/>
                        </a:spcAft>
                      </a:pPr>
                      <a:r>
                        <a:rPr lang="en-GB" sz="1600" dirty="0">
                          <a:effectLst/>
                          <a:latin typeface="+mn-lt"/>
                          <a:ea typeface="Calibri" panose="020F0502020204030204" pitchFamily="34" charset="0"/>
                          <a:cs typeface="Times New Roman" panose="02020603050405020304" pitchFamily="18" charset="0"/>
                        </a:rPr>
                        <a:t>1.03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649680278"/>
                  </a:ext>
                </a:extLst>
              </a:tr>
            </a:tbl>
          </a:graphicData>
        </a:graphic>
      </p:graphicFrame>
      <p:sp>
        <p:nvSpPr>
          <p:cNvPr id="8" name="Okvir za tekst 4">
            <a:extLst>
              <a:ext uri="{FF2B5EF4-FFF2-40B4-BE49-F238E27FC236}">
                <a16:creationId xmlns:a16="http://schemas.microsoft.com/office/drawing/2014/main" id="{CAFF42BD-0156-B8EB-57CF-36F4314CBBFA}"/>
              </a:ext>
            </a:extLst>
          </p:cNvPr>
          <p:cNvSpPr txBox="1"/>
          <p:nvPr/>
        </p:nvSpPr>
        <p:spPr>
          <a:xfrm>
            <a:off x="284445" y="2360930"/>
            <a:ext cx="8575110" cy="646331"/>
          </a:xfrm>
          <a:prstGeom prst="rect">
            <a:avLst/>
          </a:prstGeom>
          <a:noFill/>
        </p:spPr>
        <p:txBody>
          <a:bodyPr wrap="square" rtlCol="0">
            <a:spAutoFit/>
          </a:bodyPr>
          <a:lstStyle/>
          <a:p>
            <a:pPr algn="just"/>
            <a:r>
              <a:rPr lang="sr-Latn-RS" b="1" i="1" dirty="0">
                <a:solidFill>
                  <a:srgbClr val="71519F"/>
                </a:solidFill>
                <a:cs typeface="Times New Roman" panose="02020603050405020304" pitchFamily="18" charset="0"/>
              </a:rPr>
              <a:t>Table 2.</a:t>
            </a:r>
            <a:r>
              <a:rPr lang="en-US" sz="1600" i="1" dirty="0">
                <a:solidFill>
                  <a:schemeClr val="bg2">
                    <a:lumMod val="10000"/>
                  </a:schemeClr>
                </a:solidFill>
                <a:cs typeface="Times New Roman" panose="02020603050405020304" pitchFamily="18" charset="0"/>
              </a:rPr>
              <a:t> </a:t>
            </a:r>
            <a:r>
              <a:rPr lang="en-US" dirty="0">
                <a:solidFill>
                  <a:schemeClr val="bg2">
                    <a:lumMod val="10000"/>
                  </a:schemeClr>
                </a:solidFill>
                <a:cs typeface="Times New Roman" panose="02020603050405020304" pitchFamily="18" charset="0"/>
              </a:rPr>
              <a:t>Values of the binding constants of </a:t>
            </a:r>
            <a:r>
              <a:rPr lang="sr-Latn-BA" dirty="0">
                <a:solidFill>
                  <a:schemeClr val="bg2">
                    <a:lumMod val="10000"/>
                  </a:schemeClr>
                </a:solidFill>
                <a:cs typeface="Times New Roman" panose="02020603050405020304" pitchFamily="18" charset="0"/>
              </a:rPr>
              <a:t>phtz </a:t>
            </a:r>
            <a:r>
              <a:rPr lang="sr-Latn-RS" dirty="0">
                <a:solidFill>
                  <a:schemeClr val="bg2">
                    <a:lumMod val="10000"/>
                  </a:schemeClr>
                </a:solidFill>
                <a:cs typeface="Times New Roman" panose="02020603050405020304" pitchFamily="18" charset="0"/>
              </a:rPr>
              <a:t>to BSA in</a:t>
            </a:r>
            <a:r>
              <a:rPr lang="en-US" dirty="0">
                <a:solidFill>
                  <a:schemeClr val="bg2">
                    <a:lumMod val="10000"/>
                  </a:schemeClr>
                </a:solidFill>
                <a:cs typeface="Times New Roman" panose="02020603050405020304" pitchFamily="18" charset="0"/>
              </a:rPr>
              <a:t> absence and in</a:t>
            </a:r>
            <a:r>
              <a:rPr lang="sr-Latn-RS" dirty="0">
                <a:solidFill>
                  <a:schemeClr val="bg2">
                    <a:lumMod val="10000"/>
                  </a:schemeClr>
                </a:solidFill>
                <a:cs typeface="Times New Roman" panose="02020603050405020304" pitchFamily="18" charset="0"/>
              </a:rPr>
              <a:t> presence of the site markers, eosin Y and ibuprofen</a:t>
            </a:r>
            <a:endParaRPr lang="en-US" sz="2000" dirty="0">
              <a:solidFill>
                <a:schemeClr val="bg2">
                  <a:lumMod val="10000"/>
                </a:schemeClr>
              </a:solidFill>
              <a:cs typeface="Times New Roman" panose="02020603050405020304" pitchFamily="18" charset="0"/>
            </a:endParaRPr>
          </a:p>
        </p:txBody>
      </p:sp>
    </p:spTree>
    <p:extLst>
      <p:ext uri="{BB962C8B-B14F-4D97-AF65-F5344CB8AC3E}">
        <p14:creationId xmlns:p14="http://schemas.microsoft.com/office/powerpoint/2010/main" val="3297666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1314</Words>
  <Application>Microsoft Office PowerPoint</Application>
  <PresentationFormat>On-screen Show (4:3)</PresentationFormat>
  <Paragraphs>176</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Nevena Stevanović</cp:lastModifiedBy>
  <cp:revision>144</cp:revision>
  <dcterms:created xsi:type="dcterms:W3CDTF">2015-04-04T09:45:50Z</dcterms:created>
  <dcterms:modified xsi:type="dcterms:W3CDTF">2023-10-03T07:34:00Z</dcterms:modified>
</cp:coreProperties>
</file>