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9" r:id="rId5"/>
    <p:sldId id="258" r:id="rId6"/>
    <p:sldId id="270" r:id="rId7"/>
    <p:sldId id="266" r:id="rId8"/>
    <p:sldId id="260" r:id="rId9"/>
    <p:sldId id="267" r:id="rId10"/>
    <p:sldId id="261" r:id="rId11"/>
    <p:sldId id="268" r:id="rId12"/>
    <p:sldId id="272" r:id="rId13"/>
    <p:sldId id="275" r:id="rId14"/>
    <p:sldId id="274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CE803-5CF1-0B49-8DA7-27987E2B2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8E8D03-D834-1DEA-06FE-DA6186C04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358128-3FB7-93D5-8227-9246232D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D549D9-75F7-6B40-C3D0-0609CD340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D6E319-0AB6-42A8-D3B6-34E83F1CE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02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6533C-2613-CAD4-C287-7ADAE0533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B51AF8-1262-BD4F-B140-EFD7448569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62CA4A-F4DD-B013-22AC-2E3F4936F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20782B-049F-3FC4-49F1-6C58F4110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7999A6-DBF4-B2E9-E8FA-E2A320EF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65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C8E909-008B-558F-F91C-B70EA599BF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E85DAC-C0E6-9735-859A-270DBA82D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24B4D1-2F7C-F635-D2F5-260F9F0B2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0B0B66-0677-277B-8B83-27813E22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A951D-7964-01AB-48BA-4C54E949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3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EE743-6B3C-05F6-DE4A-083F14FF2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71812D-33CC-88DE-5DF0-B98484BDE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C1BD08-E63F-59E9-661A-A8C707C5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46474-F4A7-BF25-39D5-B22192EB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7A452-C823-9A26-17BB-516819396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3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9E57F-1F2D-0FB9-8EB0-FBA757AD5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02E488-0F6F-7884-DD69-855ED12A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9DBE3D-B600-5B14-F54F-5D743FB81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1FEDAF-8174-BF3F-BD96-BC35CD6B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5F2002-AF74-65A1-A2FC-2E9B3241F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1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930A2-A7D3-67FE-5B55-4A79A10EE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E53474-FBE0-1DE1-7153-3671DBC3A9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1DAEBF-13AA-1487-F752-72DD8BBF4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31CBBE-FF61-2AFF-5545-C262C0DB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F5CE31-F0F1-08E9-2E72-3D97400B6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200260-2FA7-5AD3-AD61-D0ED8A51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1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A4BDA-756C-12AC-4479-225FA744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14490B-9BB1-5EE5-CD66-D9972B380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B58BC3-0D43-13EC-7A17-1130AA579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419384-EF41-C72F-71F5-FBB24FCC4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E6BCFD-FD14-4C8D-7E68-49394C616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75EA8E-0D0D-DD22-3EAD-C0BAFF3B7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2AA41FE-B4A4-BBC4-B315-F9121566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3818E41-DE59-BA65-8D3A-9618EB9E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2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516BB-D83F-874C-A97A-78F7D633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99FAAC-A04D-4EC9-9CD9-F4758792D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9620DCD-FB09-B481-B015-28C2E171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FFBAF7-0904-1FE4-A33D-02B660C58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12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BC117F-2162-C8F5-1EAD-5953C58CC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9A9585B-4CBB-CA04-725C-D55938B5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079CF5-E3B6-A3C2-363C-9919EA7B1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A2AB2-30A3-0A23-DFEF-F4C5EAF7E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45526A-4E5A-B884-D63C-F6B07B470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9826F6-0CC4-4B5A-1484-60CD64556A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D7D91-9E8F-1776-2D6C-C6954DD31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AEB64D-5BCB-A5C5-4949-EB124F4B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4A17B0-7894-4D24-D490-457F2563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9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9172F-C450-A8BA-90AE-6EF4CA9AB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00BC0A-3720-7969-D2D8-58DA67813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3D8DAD-9555-F299-AFA0-9CD577254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64AB17-5804-A0DA-46ED-1D74CD00B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BB0622-F608-0EAC-7AE3-3149E9C2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1D1A0-3B61-F5EA-6AA6-BC658F46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9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139C88-F0B5-FFC9-9A91-61130046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C7C878-8CD4-21B0-10B4-0D258A1FD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439783-21BE-EE3A-9E24-2CF5BDBA12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F6CEC-4633-4BB7-921B-54F29341F61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D3D8C-4849-EEAE-31DD-DE0105454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1D8F30-598B-150D-8B68-9D767CD86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345E8-7CCC-4965-B569-6DD08D034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natolii.Abalymov@gmail.com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A116E5-0FCB-3AFC-9342-5A19A7C9B50B}"/>
              </a:ext>
            </a:extLst>
          </p:cNvPr>
          <p:cNvSpPr/>
          <p:nvPr/>
        </p:nvSpPr>
        <p:spPr>
          <a:xfrm>
            <a:off x="1324947" y="671803"/>
            <a:ext cx="10867053" cy="42547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A5C38-28EB-758A-8026-B9A09C8D5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947" y="1188203"/>
            <a:ext cx="10867053" cy="2721849"/>
          </a:xfrm>
        </p:spPr>
        <p:txBody>
          <a:bodyPr>
            <a:no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</a:rPr>
              <a:t>Investigation of Polymeric Carrier Uptake and Passage within Cellular Spheroids Using Advanced Analytical Techniques </a:t>
            </a:r>
            <a:endParaRPr lang="en-US" sz="5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E1E7B-72F0-6F2A-BC4D-BD55FA7C6981}"/>
              </a:ext>
            </a:extLst>
          </p:cNvPr>
          <p:cNvSpPr txBox="1"/>
          <p:nvPr/>
        </p:nvSpPr>
        <p:spPr>
          <a:xfrm>
            <a:off x="4916311" y="4247287"/>
            <a:ext cx="7497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pt-BR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Blindman Maria, Marina Novoselova, </a:t>
            </a:r>
            <a:r>
              <a:rPr lang="pt-BR" sz="2400" b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Anatolii Abalymov </a:t>
            </a:r>
            <a:endParaRPr lang="en-US" sz="2400" b="1" u="sng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2F6C9B-0682-056D-3ED3-9310B3D07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8" y="5120778"/>
            <a:ext cx="1745524" cy="16422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F261CA-0DA4-F009-1026-DF4138216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95" y="5941881"/>
            <a:ext cx="2933836" cy="92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62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ACB8A-B4E2-FF46-35EF-D2854922B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EDADA-2F16-0C92-B5DB-DBBD19B87398}"/>
              </a:ext>
            </a:extLst>
          </p:cNvPr>
          <p:cNvSpPr txBox="1"/>
          <p:nvPr/>
        </p:nvSpPr>
        <p:spPr>
          <a:xfrm>
            <a:off x="141172" y="133582"/>
            <a:ext cx="1137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Flow cytometry results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03D577-5A5D-6B87-F179-B94EFA23E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1"/>
          <a:stretch/>
        </p:blipFill>
        <p:spPr>
          <a:xfrm>
            <a:off x="1300501" y="1584074"/>
            <a:ext cx="2740000" cy="49088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79AF8B-5DB9-9F15-A062-F3AFAE306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7" y="1685617"/>
            <a:ext cx="5111149" cy="480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20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0E79F-8F50-3D46-924E-DF221445CE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77"/>
          <a:stretch/>
        </p:blipFill>
        <p:spPr>
          <a:xfrm>
            <a:off x="4225769" y="146627"/>
            <a:ext cx="7341833" cy="1883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7EF44-ECD9-45CA-E3A7-B3FF97607568}"/>
              </a:ext>
            </a:extLst>
          </p:cNvPr>
          <p:cNvSpPr txBox="1"/>
          <p:nvPr/>
        </p:nvSpPr>
        <p:spPr>
          <a:xfrm>
            <a:off x="194437" y="277072"/>
            <a:ext cx="113731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Determination of </a:t>
            </a:r>
          </a:p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spheroids zones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76E1CE-F729-16A3-00E5-6ABAF4C1C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6"/>
          <a:stretch/>
        </p:blipFill>
        <p:spPr>
          <a:xfrm>
            <a:off x="594364" y="2336724"/>
            <a:ext cx="7341833" cy="43988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991FE3-1FA2-23CE-CC70-2239D5F9854D}"/>
              </a:ext>
            </a:extLst>
          </p:cNvPr>
          <p:cNvSpPr txBox="1"/>
          <p:nvPr/>
        </p:nvSpPr>
        <p:spPr>
          <a:xfrm>
            <a:off x="497146" y="3059668"/>
            <a:ext cx="2266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Orthogonal projection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035737E7-1978-DE59-71DF-B05F6C9276FB}"/>
              </a:ext>
            </a:extLst>
          </p:cNvPr>
          <p:cNvSpPr/>
          <p:nvPr/>
        </p:nvSpPr>
        <p:spPr>
          <a:xfrm>
            <a:off x="8131945" y="3841317"/>
            <a:ext cx="861134" cy="1012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04762D-2B76-0F37-3F3F-713196E6D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27" y="2696033"/>
            <a:ext cx="1961988" cy="327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0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C1A46-1F09-F40C-763A-52FAE05D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7" y="8623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Carriers in proliferation zone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F07E2D2-9E6B-1FE9-29DE-72AA23436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0" y="1397248"/>
            <a:ext cx="5782334" cy="5374518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6C393F-9E4A-3AE8-0A12-C7EAAE59CDA1}"/>
              </a:ext>
            </a:extLst>
          </p:cNvPr>
          <p:cNvSpPr txBox="1"/>
          <p:nvPr/>
        </p:nvSpPr>
        <p:spPr>
          <a:xfrm>
            <a:off x="7332955" y="2607179"/>
            <a:ext cx="41210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Best results: </a:t>
            </a:r>
          </a:p>
          <a:p>
            <a:endParaRPr lang="en-US" dirty="0"/>
          </a:p>
          <a:p>
            <a:r>
              <a:rPr lang="en-US" dirty="0"/>
              <a:t>For L929 – Negative</a:t>
            </a:r>
            <a:r>
              <a:rPr lang="ru-RU" dirty="0"/>
              <a:t>,</a:t>
            </a:r>
            <a:r>
              <a:rPr lang="en-US" dirty="0"/>
              <a:t> soft 500 nm particles</a:t>
            </a:r>
          </a:p>
          <a:p>
            <a:endParaRPr lang="en-US" dirty="0"/>
          </a:p>
          <a:p>
            <a:r>
              <a:rPr lang="en-US" dirty="0"/>
              <a:t>For 4T1 – Positive, soft 1000 nm particles</a:t>
            </a:r>
          </a:p>
        </p:txBody>
      </p:sp>
    </p:spTree>
    <p:extLst>
      <p:ext uri="{BB962C8B-B14F-4D97-AF65-F5344CB8AC3E}">
        <p14:creationId xmlns:p14="http://schemas.microsoft.com/office/powerpoint/2010/main" val="190470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FE6F899-B419-6DAE-AE8A-04BB2892F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1" y="1568172"/>
            <a:ext cx="6702103" cy="5187831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8304BAC-96B0-9497-72A4-F2B4C1EFB83A}"/>
              </a:ext>
            </a:extLst>
          </p:cNvPr>
          <p:cNvSpPr txBox="1">
            <a:spLocks/>
          </p:cNvSpPr>
          <p:nvPr/>
        </p:nvSpPr>
        <p:spPr>
          <a:xfrm>
            <a:off x="314417" y="86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Carriers in static zone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C68B13-1502-5E74-DFFA-A4F6A748B902}"/>
              </a:ext>
            </a:extLst>
          </p:cNvPr>
          <p:cNvSpPr txBox="1"/>
          <p:nvPr/>
        </p:nvSpPr>
        <p:spPr>
          <a:xfrm>
            <a:off x="6508130" y="3937615"/>
            <a:ext cx="56838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Best results: </a:t>
            </a:r>
          </a:p>
          <a:p>
            <a:endParaRPr lang="en-US" sz="2400" dirty="0"/>
          </a:p>
          <a:p>
            <a:r>
              <a:rPr lang="en-US" sz="2400" dirty="0"/>
              <a:t>For L929 –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Positive</a:t>
            </a:r>
            <a:r>
              <a:rPr lang="en-US" sz="2400" dirty="0"/>
              <a:t>, </a:t>
            </a:r>
            <a:r>
              <a:rPr lang="en-US" sz="2400" i="1" dirty="0"/>
              <a:t>soft</a:t>
            </a:r>
            <a:r>
              <a:rPr lang="en-US" sz="2400" dirty="0"/>
              <a:t> 1000 nm particles</a:t>
            </a:r>
          </a:p>
          <a:p>
            <a:endParaRPr lang="en-US" sz="2400" dirty="0"/>
          </a:p>
          <a:p>
            <a:r>
              <a:rPr lang="en-US" sz="2400" dirty="0"/>
              <a:t>For 4T1 – </a:t>
            </a:r>
            <a:r>
              <a:rPr lang="en-US" sz="2400" dirty="0">
                <a:solidFill>
                  <a:srgbClr val="FF0000"/>
                </a:solidFill>
              </a:rPr>
              <a:t>Negative</a:t>
            </a:r>
            <a:r>
              <a:rPr lang="ru-RU" sz="2400" dirty="0"/>
              <a:t>,</a:t>
            </a:r>
            <a:r>
              <a:rPr lang="en-US" sz="2400" dirty="0"/>
              <a:t> </a:t>
            </a:r>
            <a:r>
              <a:rPr lang="en-US" sz="2400" b="1" dirty="0"/>
              <a:t>stiff</a:t>
            </a:r>
            <a:r>
              <a:rPr lang="en-US" sz="2400" dirty="0"/>
              <a:t> 500 nm particles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60542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0CF022-ECDF-06CA-E9FE-2AD1AC56F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94" y="1457077"/>
            <a:ext cx="9996012" cy="4351338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23608134-1766-B47E-1BB2-189CD7B27FC6}"/>
              </a:ext>
            </a:extLst>
          </p:cNvPr>
          <p:cNvSpPr txBox="1">
            <a:spLocks/>
          </p:cNvSpPr>
          <p:nvPr/>
        </p:nvSpPr>
        <p:spPr>
          <a:xfrm>
            <a:off x="0" y="-10019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Principal component analysis</a:t>
            </a:r>
          </a:p>
        </p:txBody>
      </p:sp>
    </p:spTree>
    <p:extLst>
      <p:ext uri="{BB962C8B-B14F-4D97-AF65-F5344CB8AC3E}">
        <p14:creationId xmlns:p14="http://schemas.microsoft.com/office/powerpoint/2010/main" val="4022433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439FA4-0FCD-FA38-B54D-5A9CA6AEC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442" y="210343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/>
              <a:t>Thank you for your attention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E4DB0B-DF33-A236-9642-10D13EE6A99B}"/>
              </a:ext>
            </a:extLst>
          </p:cNvPr>
          <p:cNvSpPr txBox="1"/>
          <p:nvPr/>
        </p:nvSpPr>
        <p:spPr>
          <a:xfrm>
            <a:off x="1266152" y="288234"/>
            <a:ext cx="85669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This research was funded by a grant from the President of the Russian Federation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Palatino Linotype" panose="02040502050505030304" pitchFamily="18" charset="0"/>
              </a:rPr>
              <a:t>for junior postdocs No. MK-933.2022.3. </a:t>
            </a:r>
            <a:endParaRPr lang="en-US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17B2EB-B182-571E-03DD-4EED23B1E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95" y="241830"/>
            <a:ext cx="769620" cy="739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06A122-9B75-908C-4C22-9B6453C26C74}"/>
              </a:ext>
            </a:extLst>
          </p:cNvPr>
          <p:cNvSpPr txBox="1"/>
          <p:nvPr/>
        </p:nvSpPr>
        <p:spPr>
          <a:xfrm>
            <a:off x="8035384" y="3675355"/>
            <a:ext cx="3595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Anatolii Abalymov</a:t>
            </a:r>
          </a:p>
          <a:p>
            <a:r>
              <a:rPr lang="en-US" dirty="0">
                <a:hlinkClick r:id="rId3"/>
              </a:rPr>
              <a:t>Anatolii.Abalymov@gmail.com</a:t>
            </a:r>
            <a:endParaRPr lang="en-US" dirty="0"/>
          </a:p>
          <a:p>
            <a:r>
              <a:rPr lang="en-US" dirty="0"/>
              <a:t>+79873810265</a:t>
            </a:r>
          </a:p>
          <a:p>
            <a:r>
              <a:rPr lang="en-US" dirty="0"/>
              <a:t>+38669905927</a:t>
            </a:r>
          </a:p>
        </p:txBody>
      </p:sp>
    </p:spTree>
    <p:extLst>
      <p:ext uri="{BB962C8B-B14F-4D97-AF65-F5344CB8AC3E}">
        <p14:creationId xmlns:p14="http://schemas.microsoft.com/office/powerpoint/2010/main" val="302159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C5A202-2943-B5FB-6FAD-2BDA0F2C7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40" y="1442383"/>
            <a:ext cx="5608544" cy="47802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2763E9-CFE6-E748-249D-081CCA7D637F}"/>
              </a:ext>
            </a:extLst>
          </p:cNvPr>
          <p:cNvSpPr txBox="1"/>
          <p:nvPr/>
        </p:nvSpPr>
        <p:spPr>
          <a:xfrm>
            <a:off x="0" y="97654"/>
            <a:ext cx="1062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Advantages of using 3D cell cultures</a:t>
            </a:r>
          </a:p>
        </p:txBody>
      </p:sp>
    </p:spTree>
    <p:extLst>
      <p:ext uri="{BB962C8B-B14F-4D97-AF65-F5344CB8AC3E}">
        <p14:creationId xmlns:p14="http://schemas.microsoft.com/office/powerpoint/2010/main" val="3694038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0379B4-B160-5993-B88B-BEB6DEFF9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319" y="1056441"/>
            <a:ext cx="6086543" cy="51264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D1F86E-BAFF-5C03-2588-7F3EDC2524D1}"/>
              </a:ext>
            </a:extLst>
          </p:cNvPr>
          <p:cNvSpPr txBox="1"/>
          <p:nvPr/>
        </p:nvSpPr>
        <p:spPr>
          <a:xfrm>
            <a:off x="0" y="97654"/>
            <a:ext cx="10626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Advantages of using 3D cell cultures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00CF60-64E0-F50A-8C17-E99B56A1EA18}"/>
              </a:ext>
            </a:extLst>
          </p:cNvPr>
          <p:cNvSpPr txBox="1"/>
          <p:nvPr/>
        </p:nvSpPr>
        <p:spPr>
          <a:xfrm>
            <a:off x="133891" y="6224624"/>
            <a:ext cx="12058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Anisimov, R. A.; </a:t>
            </a:r>
            <a:r>
              <a:rPr lang="en-US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Gorin</a:t>
            </a:r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D. A.; Abalymov, A. A. 3D Cell Spheroids as a Tool for Evaluating the Effectiveness of Carbon Nanotubes </a:t>
            </a:r>
          </a:p>
          <a:p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a Drug Delivery and Photothermal Therapy Agents. </a:t>
            </a:r>
            <a:r>
              <a:rPr lang="en-US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en-US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2022</a:t>
            </a:r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11D04E-BF74-2524-9136-DA548DAF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34" y="1816750"/>
            <a:ext cx="4111750" cy="339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49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0E16FD-709A-196E-BB9B-5B000703E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5" y="2051915"/>
            <a:ext cx="11927409" cy="3056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2A78A5-6595-50F8-44F3-0F1DEDE4BDFF}"/>
              </a:ext>
            </a:extLst>
          </p:cNvPr>
          <p:cNvSpPr txBox="1"/>
          <p:nvPr/>
        </p:nvSpPr>
        <p:spPr>
          <a:xfrm>
            <a:off x="132295" y="257453"/>
            <a:ext cx="11373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3D cell cultures can be used for different approaches</a:t>
            </a:r>
          </a:p>
        </p:txBody>
      </p:sp>
    </p:spTree>
    <p:extLst>
      <p:ext uri="{BB962C8B-B14F-4D97-AF65-F5344CB8AC3E}">
        <p14:creationId xmlns:p14="http://schemas.microsoft.com/office/powerpoint/2010/main" val="1334761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C5896F-436B-30D4-362D-15D98ED6C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94" y="1731395"/>
            <a:ext cx="6601657" cy="479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632AA-8F53-D240-8D81-031B10672DF1}"/>
              </a:ext>
            </a:extLst>
          </p:cNvPr>
          <p:cNvSpPr txBox="1"/>
          <p:nvPr/>
        </p:nvSpPr>
        <p:spPr>
          <a:xfrm>
            <a:off x="132295" y="257453"/>
            <a:ext cx="1137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High amount of the carrier properties… Which combination is better?</a:t>
            </a:r>
          </a:p>
        </p:txBody>
      </p:sp>
    </p:spTree>
    <p:extLst>
      <p:ext uri="{BB962C8B-B14F-4D97-AF65-F5344CB8AC3E}">
        <p14:creationId xmlns:p14="http://schemas.microsoft.com/office/powerpoint/2010/main" val="4280671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C5896F-436B-30D4-362D-15D98ED6C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94" y="1731395"/>
            <a:ext cx="6601657" cy="479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8632AA-8F53-D240-8D81-031B10672DF1}"/>
              </a:ext>
            </a:extLst>
          </p:cNvPr>
          <p:cNvSpPr txBox="1"/>
          <p:nvPr/>
        </p:nvSpPr>
        <p:spPr>
          <a:xfrm>
            <a:off x="132295" y="106949"/>
            <a:ext cx="1137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High amount of the carrier properties… Which combination is better?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CA4F41-8A25-5C6C-BF2F-8D6D1D5DD8F0}"/>
              </a:ext>
            </a:extLst>
          </p:cNvPr>
          <p:cNvSpPr/>
          <p:nvPr/>
        </p:nvSpPr>
        <p:spPr>
          <a:xfrm>
            <a:off x="3932808" y="1580892"/>
            <a:ext cx="4065973" cy="1091287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A73617-9FF6-5F09-0E0D-39F639ABA9AB}"/>
              </a:ext>
            </a:extLst>
          </p:cNvPr>
          <p:cNvSpPr/>
          <p:nvPr/>
        </p:nvSpPr>
        <p:spPr>
          <a:xfrm>
            <a:off x="4085208" y="5766714"/>
            <a:ext cx="1099351" cy="908482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B39BDC2-479A-93FB-EA76-FB4B777FED79}"/>
              </a:ext>
            </a:extLst>
          </p:cNvPr>
          <p:cNvSpPr/>
          <p:nvPr/>
        </p:nvSpPr>
        <p:spPr>
          <a:xfrm>
            <a:off x="2985857" y="5111245"/>
            <a:ext cx="1099351" cy="504965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6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C9C0FC-2E5E-66F6-A5CA-7C4CF800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75" y="142664"/>
            <a:ext cx="1158166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  <a:ea typeface="+mn-ea"/>
                <a:cs typeface="+mn-cs"/>
              </a:rPr>
              <a:t>Synthesis of the carriers with different </a:t>
            </a:r>
            <a:r>
              <a:rPr lang="en-US" sz="6000" dirty="0">
                <a:latin typeface="+mn-lt"/>
                <a:ea typeface="+mn-ea"/>
                <a:cs typeface="+mn-cs"/>
              </a:rPr>
              <a:t>s</a:t>
            </a:r>
            <a:r>
              <a:rPr lang="en-US" dirty="0">
                <a:latin typeface="+mn-lt"/>
                <a:ea typeface="+mn-ea"/>
                <a:cs typeface="+mn-cs"/>
              </a:rPr>
              <a:t>iz</a:t>
            </a:r>
            <a:r>
              <a:rPr lang="en-US" sz="3100" dirty="0">
                <a:latin typeface="+mn-lt"/>
                <a:ea typeface="+mn-ea"/>
                <a:cs typeface="+mn-cs"/>
              </a:rPr>
              <a:t>e</a:t>
            </a:r>
            <a:r>
              <a:rPr lang="en-US" dirty="0">
                <a:latin typeface="+mn-lt"/>
                <a:ea typeface="+mn-ea"/>
                <a:cs typeface="+mn-cs"/>
              </a:rPr>
              <a:t>, </a:t>
            </a:r>
            <a:r>
              <a:rPr lang="en-US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cha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rge</a:t>
            </a:r>
            <a:r>
              <a:rPr lang="en-US" dirty="0">
                <a:latin typeface="+mn-lt"/>
                <a:ea typeface="+mn-ea"/>
                <a:cs typeface="+mn-cs"/>
              </a:rPr>
              <a:t> and </a:t>
            </a:r>
            <a:r>
              <a:rPr lang="en-US" i="1" dirty="0">
                <a:latin typeface="+mn-lt"/>
                <a:ea typeface="+mn-ea"/>
                <a:cs typeface="+mn-cs"/>
              </a:rPr>
              <a:t>stiff</a:t>
            </a:r>
            <a:r>
              <a:rPr lang="en-US" b="1" dirty="0">
                <a:latin typeface="+mn-lt"/>
                <a:ea typeface="+mn-ea"/>
                <a:cs typeface="+mn-cs"/>
              </a:rPr>
              <a:t>ness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6C9510-E146-2CFD-E8D3-9DBF858B8B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495"/>
          <a:stretch/>
        </p:blipFill>
        <p:spPr>
          <a:xfrm>
            <a:off x="645160" y="1944248"/>
            <a:ext cx="2604253" cy="4351338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9C96994B-C841-2184-2F7D-149EB1C59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9"/>
          <a:stretch/>
        </p:blipFill>
        <p:spPr>
          <a:xfrm>
            <a:off x="4796469" y="2372821"/>
            <a:ext cx="3941974" cy="3422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FD5D5-4072-B8D7-901B-6D79237DF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758" r="44771" b="42652"/>
          <a:stretch/>
        </p:blipFill>
        <p:spPr>
          <a:xfrm>
            <a:off x="3370711" y="2109364"/>
            <a:ext cx="1289220" cy="12876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615CA0-3E33-EBDD-7D94-22AD7AEE5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8960" r="28985" b="11542"/>
          <a:stretch/>
        </p:blipFill>
        <p:spPr>
          <a:xfrm>
            <a:off x="3342848" y="3472907"/>
            <a:ext cx="1344947" cy="12940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D8F894E-6BEE-AC92-1100-9D5E9A0637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68" b="9996"/>
          <a:stretch/>
        </p:blipFill>
        <p:spPr>
          <a:xfrm>
            <a:off x="3326991" y="4969430"/>
            <a:ext cx="1376043" cy="132556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A602B13-925B-3E4B-CAF1-BCEF5EE2FF8C}"/>
              </a:ext>
            </a:extLst>
          </p:cNvPr>
          <p:cNvSpPr/>
          <p:nvPr/>
        </p:nvSpPr>
        <p:spPr>
          <a:xfrm>
            <a:off x="3930257" y="3178616"/>
            <a:ext cx="675640" cy="132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42378B2-4891-2D39-13AC-9BF99DCDCA35}"/>
              </a:ext>
            </a:extLst>
          </p:cNvPr>
          <p:cNvSpPr/>
          <p:nvPr/>
        </p:nvSpPr>
        <p:spPr>
          <a:xfrm>
            <a:off x="3984291" y="4570536"/>
            <a:ext cx="675640" cy="132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052CCF8-389D-D734-3805-6945F5FDF9B5}"/>
              </a:ext>
            </a:extLst>
          </p:cNvPr>
          <p:cNvSpPr/>
          <p:nvPr/>
        </p:nvSpPr>
        <p:spPr>
          <a:xfrm>
            <a:off x="3984291" y="6069136"/>
            <a:ext cx="675640" cy="132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1EA86-8DCB-8B6D-08F3-74F418922E8C}"/>
              </a:ext>
            </a:extLst>
          </p:cNvPr>
          <p:cNvSpPr txBox="1"/>
          <p:nvPr/>
        </p:nvSpPr>
        <p:spPr>
          <a:xfrm>
            <a:off x="4022228" y="4245085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 µ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E2DAB3-1B07-C097-2983-B036CF423761}"/>
              </a:ext>
            </a:extLst>
          </p:cNvPr>
          <p:cNvSpPr txBox="1"/>
          <p:nvPr/>
        </p:nvSpPr>
        <p:spPr>
          <a:xfrm>
            <a:off x="4006811" y="2849653"/>
            <a:ext cx="66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 µ</a:t>
            </a:r>
            <a:r>
              <a:rPr lang="en-US" dirty="0">
                <a:solidFill>
                  <a:schemeClr val="bg1"/>
                </a:solidFill>
              </a:rPr>
              <a:t>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DCD6BC-31D8-7EBF-6664-37144D996A20}"/>
              </a:ext>
            </a:extLst>
          </p:cNvPr>
          <p:cNvSpPr txBox="1"/>
          <p:nvPr/>
        </p:nvSpPr>
        <p:spPr>
          <a:xfrm>
            <a:off x="3885815" y="5763777"/>
            <a:ext cx="894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 nm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01FC3E-04EF-C3D1-E580-D9C15586A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126" y="1956985"/>
            <a:ext cx="1229053" cy="12067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195263-79B5-F221-09A0-91440DC6C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8" y="1956984"/>
            <a:ext cx="1226580" cy="12197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653414-91A1-68FC-0EEC-F761096F6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058" y="4969430"/>
            <a:ext cx="1138792" cy="11779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25E6C7-5C2B-104F-6105-4323BC6245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859" y="4969430"/>
            <a:ext cx="1229053" cy="117790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FDFA32-0260-AC77-5E57-7284D7256E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475" y="3487134"/>
            <a:ext cx="1217703" cy="120679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8676F88-1670-45C4-94FE-A6016E2E7D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97" y="3496387"/>
            <a:ext cx="1199283" cy="117553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8E866C-A2B0-53FE-6226-9493DB3D91DC}"/>
              </a:ext>
            </a:extLst>
          </p:cNvPr>
          <p:cNvSpPr txBox="1"/>
          <p:nvPr/>
        </p:nvSpPr>
        <p:spPr>
          <a:xfrm>
            <a:off x="11221376" y="1615736"/>
            <a:ext cx="497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Soft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6A4FFA-8F7B-1236-4D6C-80390B58C1BC}"/>
              </a:ext>
            </a:extLst>
          </p:cNvPr>
          <p:cNvSpPr txBox="1"/>
          <p:nvPr/>
        </p:nvSpPr>
        <p:spPr>
          <a:xfrm>
            <a:off x="9773767" y="1582212"/>
            <a:ext cx="559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CD84B10-2C0C-A389-B70F-9F989EE5BCCE}"/>
              </a:ext>
            </a:extLst>
          </p:cNvPr>
          <p:cNvSpPr txBox="1"/>
          <p:nvPr/>
        </p:nvSpPr>
        <p:spPr>
          <a:xfrm rot="16200000">
            <a:off x="8826394" y="2383844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nm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9C70DD7-D611-8470-C13D-E3FE838519CC}"/>
              </a:ext>
            </a:extLst>
          </p:cNvPr>
          <p:cNvSpPr txBox="1"/>
          <p:nvPr/>
        </p:nvSpPr>
        <p:spPr>
          <a:xfrm rot="16200000">
            <a:off x="8826396" y="3915271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nm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CB3A16-1F69-4A05-CC01-980A50D493BD}"/>
              </a:ext>
            </a:extLst>
          </p:cNvPr>
          <p:cNvSpPr txBox="1"/>
          <p:nvPr/>
        </p:nvSpPr>
        <p:spPr>
          <a:xfrm rot="16200000">
            <a:off x="8744326" y="5378439"/>
            <a:ext cx="1058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1000 nm</a:t>
            </a:r>
          </a:p>
        </p:txBody>
      </p:sp>
    </p:spTree>
    <p:extLst>
      <p:ext uri="{BB962C8B-B14F-4D97-AF65-F5344CB8AC3E}">
        <p14:creationId xmlns:p14="http://schemas.microsoft.com/office/powerpoint/2010/main" val="1736699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89FE75-51CA-08B9-157D-72BF45D31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11127" cy="4954555"/>
          </a:xfrm>
          <a:prstGeom prst="rect">
            <a:avLst/>
          </a:prstGeom>
        </p:spPr>
      </p:pic>
      <p:sp>
        <p:nvSpPr>
          <p:cNvPr id="7" name="Знак ''плюс'' 6">
            <a:extLst>
              <a:ext uri="{FF2B5EF4-FFF2-40B4-BE49-F238E27FC236}">
                <a16:creationId xmlns:a16="http://schemas.microsoft.com/office/drawing/2014/main" id="{3A925C00-59A6-7331-E626-D66C6EBFB9C9}"/>
              </a:ext>
            </a:extLst>
          </p:cNvPr>
          <p:cNvSpPr/>
          <p:nvPr/>
        </p:nvSpPr>
        <p:spPr>
          <a:xfrm>
            <a:off x="5444797" y="3429000"/>
            <a:ext cx="1716832" cy="158620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FF9CA1-66D3-CAB7-C1A2-F66D991F7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629" y="1933153"/>
            <a:ext cx="2007966" cy="438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418A2A-2F62-77AF-10B6-7AB4705EBDCE}"/>
              </a:ext>
            </a:extLst>
          </p:cNvPr>
          <p:cNvSpPr txBox="1"/>
          <p:nvPr/>
        </p:nvSpPr>
        <p:spPr>
          <a:xfrm>
            <a:off x="9205362" y="4763278"/>
            <a:ext cx="2034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4T1</a:t>
            </a:r>
            <a:endParaRPr lang="ru-RU" sz="2400" dirty="0"/>
          </a:p>
          <a:p>
            <a:r>
              <a:rPr lang="en-US" sz="2400" dirty="0"/>
              <a:t>(Breast cancer </a:t>
            </a:r>
          </a:p>
          <a:p>
            <a:r>
              <a:rPr lang="en-US" sz="2400" dirty="0"/>
              <a:t>cell line)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7B4AAA-75DB-1813-15D6-8221B4EFE25F}"/>
              </a:ext>
            </a:extLst>
          </p:cNvPr>
          <p:cNvSpPr txBox="1"/>
          <p:nvPr/>
        </p:nvSpPr>
        <p:spPr>
          <a:xfrm>
            <a:off x="9205362" y="2228671"/>
            <a:ext cx="1583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L929</a:t>
            </a:r>
            <a:endParaRPr lang="ru-RU" sz="2400" dirty="0"/>
          </a:p>
          <a:p>
            <a:r>
              <a:rPr lang="en-US" sz="2400" dirty="0"/>
              <a:t>(Fibroblast </a:t>
            </a:r>
          </a:p>
          <a:p>
            <a:r>
              <a:rPr lang="en-US" sz="2400" dirty="0"/>
              <a:t>cell line)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CA51D5-58DC-78FB-D3DF-95E664F331F3}"/>
              </a:ext>
            </a:extLst>
          </p:cNvPr>
          <p:cNvSpPr txBox="1"/>
          <p:nvPr/>
        </p:nvSpPr>
        <p:spPr>
          <a:xfrm>
            <a:off x="132295" y="106949"/>
            <a:ext cx="1137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12 type of carriers + 2 type of spheroids</a:t>
            </a:r>
          </a:p>
        </p:txBody>
      </p:sp>
    </p:spTree>
    <p:extLst>
      <p:ext uri="{BB962C8B-B14F-4D97-AF65-F5344CB8AC3E}">
        <p14:creationId xmlns:p14="http://schemas.microsoft.com/office/powerpoint/2010/main" val="1598000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DDD971-03EF-1DEA-BF83-005BEADBB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71"/>
          <a:stretch/>
        </p:blipFill>
        <p:spPr>
          <a:xfrm>
            <a:off x="6612294" y="1396149"/>
            <a:ext cx="2465019" cy="49088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74927-A8A3-00DC-9014-FBA4D9084C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1"/>
          <a:stretch/>
        </p:blipFill>
        <p:spPr>
          <a:xfrm>
            <a:off x="2854426" y="1280740"/>
            <a:ext cx="2740000" cy="4908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7B4906-860A-0329-F73D-816AE10A3CD3}"/>
              </a:ext>
            </a:extLst>
          </p:cNvPr>
          <p:cNvSpPr txBox="1"/>
          <p:nvPr/>
        </p:nvSpPr>
        <p:spPr>
          <a:xfrm>
            <a:off x="132295" y="80316"/>
            <a:ext cx="11373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Methods of spheroids analysis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F97BB6-51C6-BAC7-285A-436A466A3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50" y="2423602"/>
            <a:ext cx="2918567" cy="23202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634F54-567A-97A5-E238-F310DC74F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13" y="2054002"/>
            <a:ext cx="2794218" cy="2888017"/>
          </a:xfrm>
          <a:prstGeom prst="rect">
            <a:avLst/>
          </a:prstGeom>
        </p:spPr>
      </p:pic>
      <p:sp>
        <p:nvSpPr>
          <p:cNvPr id="11" name="Знак ''плюс'' 10">
            <a:extLst>
              <a:ext uri="{FF2B5EF4-FFF2-40B4-BE49-F238E27FC236}">
                <a16:creationId xmlns:a16="http://schemas.microsoft.com/office/drawing/2014/main" id="{0FB52508-7A5C-5353-53B7-091806935EA6}"/>
              </a:ext>
            </a:extLst>
          </p:cNvPr>
          <p:cNvSpPr/>
          <p:nvPr/>
        </p:nvSpPr>
        <p:spPr>
          <a:xfrm>
            <a:off x="5579707" y="3104337"/>
            <a:ext cx="1032587" cy="958789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023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5543</TotalTime>
  <Words>265</Words>
  <Application>Microsoft Office PowerPoint</Application>
  <PresentationFormat>Широкоэкранный</PresentationFormat>
  <Paragraphs>51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Palatino Linotype</vt:lpstr>
      <vt:lpstr>Тема Office</vt:lpstr>
      <vt:lpstr>Investigation of Polymeric Carrier Uptake and Passage within Cellular Spheroids Using Advanced Analytical Techniques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Synthesis of the carriers with different size, charge and stiffness</vt:lpstr>
      <vt:lpstr>Презентация PowerPoint</vt:lpstr>
      <vt:lpstr>Презентация PowerPoint</vt:lpstr>
      <vt:lpstr> </vt:lpstr>
      <vt:lpstr>Презентация PowerPoint</vt:lpstr>
      <vt:lpstr>Carriers in proliferation zone</vt:lpstr>
      <vt:lpstr>Презентация PowerPoint</vt:lpstr>
      <vt:lpstr>Презентация PowerPoint</vt:lpstr>
      <vt:lpstr>Thank you for your attention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Carrier/Spheroid Match: Investigating Tissue-Specific Targeting of Nano- and Micro-Carriers Using 3D Cell Cultures</dc:title>
  <dc:creator>Anatolii Abalymov</dc:creator>
  <cp:lastModifiedBy>Anatolii Abalymov</cp:lastModifiedBy>
  <cp:revision>13</cp:revision>
  <dcterms:created xsi:type="dcterms:W3CDTF">2023-05-12T07:19:19Z</dcterms:created>
  <dcterms:modified xsi:type="dcterms:W3CDTF">2023-09-21T11:37:33Z</dcterms:modified>
</cp:coreProperties>
</file>