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74" r:id="rId3"/>
    <p:sldId id="267" r:id="rId4"/>
    <p:sldId id="268" r:id="rId5"/>
    <p:sldId id="269" r:id="rId6"/>
    <p:sldId id="270" r:id="rId7"/>
    <p:sldId id="276" r:id="rId8"/>
    <p:sldId id="275" r:id="rId9"/>
    <p:sldId id="277" r:id="rId10"/>
    <p:sldId id="278" r:id="rId11"/>
    <p:sldId id="271" r:id="rId12"/>
    <p:sldId id="272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68" userDrawn="1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orient="horz" pos="2592" userDrawn="1">
          <p15:clr>
            <a:srgbClr val="A4A3A4"/>
          </p15:clr>
        </p15:guide>
        <p15:guide id="4" pos="292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187" autoAdjust="0"/>
    <p:restoredTop sz="94832" autoAdjust="0"/>
  </p:normalViewPr>
  <p:slideViewPr>
    <p:cSldViewPr>
      <p:cViewPr>
        <p:scale>
          <a:sx n="70" d="100"/>
          <a:sy n="70" d="100"/>
        </p:scale>
        <p:origin x="-1938" y="90"/>
      </p:cViewPr>
      <p:guideLst>
        <p:guide orient="horz" pos="768"/>
        <p:guide orient="horz" pos="2160"/>
        <p:guide pos="144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13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sanja\Desktop\Ulja-ECMC2023\Ostalo\In%20vitro%20ulja%20Nis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sanja\Desktop\Ulja-ECMC2023\Ostalo\In%20vitro%20ulja%20Nis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Users\sanja\Desktop\Ulja-ECMC2023\Ostalo\In%20vitro%20ulja%20Nis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C:\Users\sanja\Desktop\Ulja-ECMC2023\Ostalo\In%20vitro%20ulja%20Nis.xls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790529308836397"/>
          <c:y val="5.1400554097404488E-2"/>
          <c:w val="0.73902559055118111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'Chamaecyparis hidroksi'!$C$39</c:f>
              <c:strCache>
                <c:ptCount val="1"/>
                <c:pt idx="0">
                  <c:v>Hydroxyl radical</c:v>
                </c:pt>
              </c:strCache>
            </c:strRef>
          </c:tx>
          <c:invertIfNegative val="0"/>
          <c:errBars>
            <c:errBarType val="both"/>
            <c:errValType val="percentage"/>
            <c:noEndCap val="0"/>
            <c:val val="3.5"/>
          </c:errBars>
          <c:val>
            <c:numRef>
              <c:f>'Chamaecyparis hidroksi'!$C$40:$C$47</c:f>
              <c:numCache>
                <c:formatCode>General</c:formatCode>
                <c:ptCount val="8"/>
                <c:pt idx="0">
                  <c:v>1</c:v>
                </c:pt>
                <c:pt idx="1">
                  <c:v>0.11587872559095581</c:v>
                </c:pt>
                <c:pt idx="2">
                  <c:v>0.81635405960945528</c:v>
                </c:pt>
                <c:pt idx="3">
                  <c:v>0.83440390544707099</c:v>
                </c:pt>
                <c:pt idx="4">
                  <c:v>0.83633093525179858</c:v>
                </c:pt>
                <c:pt idx="5">
                  <c:v>0.86118961973278518</c:v>
                </c:pt>
                <c:pt idx="6">
                  <c:v>0.89542651593011302</c:v>
                </c:pt>
                <c:pt idx="7">
                  <c:v>0.91007194244604317</c:v>
                </c:pt>
              </c:numCache>
            </c:numRef>
          </c:val>
        </c:ser>
        <c:ser>
          <c:idx val="1"/>
          <c:order val="1"/>
          <c:tx>
            <c:strRef>
              <c:f>'Chamaecyparis hidroksi'!$D$39</c:f>
              <c:strCache>
                <c:ptCount val="1"/>
                <c:pt idx="0">
                  <c:v>Peroxyl radical</c:v>
                </c:pt>
              </c:strCache>
            </c:strRef>
          </c:tx>
          <c:invertIfNegative val="0"/>
          <c:errBars>
            <c:errBarType val="both"/>
            <c:errValType val="percentage"/>
            <c:noEndCap val="0"/>
            <c:val val="2.8"/>
          </c:errBars>
          <c:val>
            <c:numRef>
              <c:f>'Chamaecyparis hidroksi'!$D$40:$D$47</c:f>
              <c:numCache>
                <c:formatCode>General</c:formatCode>
                <c:ptCount val="8"/>
                <c:pt idx="0">
                  <c:v>1</c:v>
                </c:pt>
                <c:pt idx="1">
                  <c:v>6.6509638628897291E-2</c:v>
                </c:pt>
                <c:pt idx="2">
                  <c:v>0.84770346494762294</c:v>
                </c:pt>
                <c:pt idx="3">
                  <c:v>0.83282712452736629</c:v>
                </c:pt>
                <c:pt idx="4">
                  <c:v>0.84014132523399254</c:v>
                </c:pt>
                <c:pt idx="5">
                  <c:v>0.86592698196243734</c:v>
                </c:pt>
                <c:pt idx="6">
                  <c:v>0.8801214901134321</c:v>
                </c:pt>
                <c:pt idx="7">
                  <c:v>0.91501890534928421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873280"/>
        <c:axId val="91874816"/>
      </c:barChart>
      <c:catAx>
        <c:axId val="91873280"/>
        <c:scaling>
          <c:orientation val="minMax"/>
        </c:scaling>
        <c:delete val="0"/>
        <c:axPos val="b"/>
        <c:majorTickMark val="none"/>
        <c:minorTickMark val="none"/>
        <c:tickLblPos val="nextTo"/>
        <c:crossAx val="91874816"/>
        <c:crosses val="autoZero"/>
        <c:auto val="1"/>
        <c:lblAlgn val="ctr"/>
        <c:lblOffset val="100"/>
        <c:noMultiLvlLbl val="0"/>
      </c:catAx>
      <c:valAx>
        <c:axId val="9187481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GB" b="0" dirty="0"/>
                  <a:t>Relative band density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1873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11283658987071"/>
          <c:y val="4.2459339379581551E-3"/>
          <c:w val="0.31627904150870029"/>
          <c:h val="0.15585919739644405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62386264216973"/>
          <c:y val="6.5289442986293383E-2"/>
          <c:w val="0.75013670166229218"/>
          <c:h val="0.821395856486033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'Thuja hidroksi'!$B$38</c:f>
              <c:strCache>
                <c:ptCount val="1"/>
                <c:pt idx="0">
                  <c:v>Hydroxyl radical</c:v>
                </c:pt>
              </c:strCache>
            </c:strRef>
          </c:tx>
          <c:invertIfNegative val="0"/>
          <c:errBars>
            <c:errBarType val="both"/>
            <c:errValType val="percentage"/>
            <c:noEndCap val="0"/>
            <c:val val="3"/>
          </c:errBars>
          <c:val>
            <c:numRef>
              <c:f>'Thuja hidroksi'!$B$39:$B$46</c:f>
              <c:numCache>
                <c:formatCode>General</c:formatCode>
                <c:ptCount val="8"/>
                <c:pt idx="0">
                  <c:v>1</c:v>
                </c:pt>
                <c:pt idx="1">
                  <c:v>0.2</c:v>
                </c:pt>
                <c:pt idx="2">
                  <c:v>0.80066777963272129</c:v>
                </c:pt>
                <c:pt idx="3">
                  <c:v>0.80520868113522537</c:v>
                </c:pt>
                <c:pt idx="4">
                  <c:v>0.8152921535893155</c:v>
                </c:pt>
                <c:pt idx="5">
                  <c:v>0.83545909849749578</c:v>
                </c:pt>
                <c:pt idx="6">
                  <c:v>0.9463772954924875</c:v>
                </c:pt>
                <c:pt idx="7">
                  <c:v>0.95719532554257092</c:v>
                </c:pt>
              </c:numCache>
            </c:numRef>
          </c:val>
        </c:ser>
        <c:ser>
          <c:idx val="1"/>
          <c:order val="1"/>
          <c:tx>
            <c:strRef>
              <c:f>'Thuja hidroksi'!$C$38</c:f>
              <c:strCache>
                <c:ptCount val="1"/>
                <c:pt idx="0">
                  <c:v>Peroxyl radical</c:v>
                </c:pt>
              </c:strCache>
            </c:strRef>
          </c:tx>
          <c:invertIfNegative val="0"/>
          <c:errBars>
            <c:errBarType val="both"/>
            <c:errValType val="percentage"/>
            <c:noEndCap val="0"/>
            <c:val val="2"/>
          </c:errBars>
          <c:val>
            <c:numRef>
              <c:f>'Thuja hidroksi'!$C$39:$C$46</c:f>
              <c:numCache>
                <c:formatCode>General</c:formatCode>
                <c:ptCount val="8"/>
                <c:pt idx="0">
                  <c:v>1</c:v>
                </c:pt>
                <c:pt idx="1">
                  <c:v>0.16759469306386196</c:v>
                </c:pt>
                <c:pt idx="2">
                  <c:v>0.87234481336358005</c:v>
                </c:pt>
                <c:pt idx="3">
                  <c:v>0.81061387227607062</c:v>
                </c:pt>
                <c:pt idx="4">
                  <c:v>0.82312504296418498</c:v>
                </c:pt>
                <c:pt idx="5">
                  <c:v>0.86134598198941359</c:v>
                </c:pt>
                <c:pt idx="6">
                  <c:v>0.88210627620815285</c:v>
                </c:pt>
                <c:pt idx="7">
                  <c:v>0.91407162988932422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727424"/>
        <c:axId val="98728960"/>
      </c:barChart>
      <c:catAx>
        <c:axId val="98727424"/>
        <c:scaling>
          <c:orientation val="minMax"/>
        </c:scaling>
        <c:delete val="0"/>
        <c:axPos val="b"/>
        <c:majorTickMark val="none"/>
        <c:minorTickMark val="none"/>
        <c:tickLblPos val="nextTo"/>
        <c:crossAx val="98728960"/>
        <c:crosses val="autoZero"/>
        <c:auto val="1"/>
        <c:lblAlgn val="ctr"/>
        <c:lblOffset val="100"/>
        <c:noMultiLvlLbl val="0"/>
      </c:catAx>
      <c:valAx>
        <c:axId val="9872896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Relative band density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872742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 b="0"/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790529308836397"/>
          <c:y val="5.1400554097404488E-2"/>
          <c:w val="0.73902559055118111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'Chamaecyparis hidroksi'!$C$39</c:f>
              <c:strCache>
                <c:ptCount val="1"/>
                <c:pt idx="0">
                  <c:v>Hydroxyl radical</c:v>
                </c:pt>
              </c:strCache>
            </c:strRef>
          </c:tx>
          <c:invertIfNegative val="0"/>
          <c:errBars>
            <c:errBarType val="both"/>
            <c:errValType val="percentage"/>
            <c:noEndCap val="0"/>
            <c:val val="3.5"/>
          </c:errBars>
          <c:val>
            <c:numRef>
              <c:f>'Chamaecyparis hidroksi'!$C$40:$C$47</c:f>
              <c:numCache>
                <c:formatCode>General</c:formatCode>
                <c:ptCount val="8"/>
                <c:pt idx="0">
                  <c:v>1</c:v>
                </c:pt>
                <c:pt idx="1">
                  <c:v>0.11587872559095581</c:v>
                </c:pt>
                <c:pt idx="2">
                  <c:v>0.81635405960945528</c:v>
                </c:pt>
                <c:pt idx="3">
                  <c:v>0.83440390544707099</c:v>
                </c:pt>
                <c:pt idx="4">
                  <c:v>0.83633093525179858</c:v>
                </c:pt>
                <c:pt idx="5">
                  <c:v>0.86118961973278518</c:v>
                </c:pt>
                <c:pt idx="6">
                  <c:v>0.89542651593011302</c:v>
                </c:pt>
                <c:pt idx="7">
                  <c:v>0.91007194244604317</c:v>
                </c:pt>
              </c:numCache>
            </c:numRef>
          </c:val>
        </c:ser>
        <c:ser>
          <c:idx val="1"/>
          <c:order val="1"/>
          <c:tx>
            <c:strRef>
              <c:f>'Chamaecyparis hidroksi'!$D$39</c:f>
              <c:strCache>
                <c:ptCount val="1"/>
                <c:pt idx="0">
                  <c:v>Peroxyl radical</c:v>
                </c:pt>
              </c:strCache>
            </c:strRef>
          </c:tx>
          <c:invertIfNegative val="0"/>
          <c:errBars>
            <c:errBarType val="both"/>
            <c:errValType val="percentage"/>
            <c:noEndCap val="0"/>
            <c:val val="2.8"/>
          </c:errBars>
          <c:val>
            <c:numRef>
              <c:f>'Chamaecyparis hidroksi'!$D$40:$D$47</c:f>
              <c:numCache>
                <c:formatCode>General</c:formatCode>
                <c:ptCount val="8"/>
                <c:pt idx="0">
                  <c:v>1</c:v>
                </c:pt>
                <c:pt idx="1">
                  <c:v>6.6509638628897291E-2</c:v>
                </c:pt>
                <c:pt idx="2">
                  <c:v>0.84770346494762294</c:v>
                </c:pt>
                <c:pt idx="3">
                  <c:v>0.83282712452736629</c:v>
                </c:pt>
                <c:pt idx="4">
                  <c:v>0.84014132523399254</c:v>
                </c:pt>
                <c:pt idx="5">
                  <c:v>0.86592698196243734</c:v>
                </c:pt>
                <c:pt idx="6">
                  <c:v>0.8801214901134321</c:v>
                </c:pt>
                <c:pt idx="7">
                  <c:v>0.91501890534928421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800384"/>
        <c:axId val="98801920"/>
      </c:barChart>
      <c:catAx>
        <c:axId val="9880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8801920"/>
        <c:crosses val="autoZero"/>
        <c:auto val="1"/>
        <c:lblAlgn val="ctr"/>
        <c:lblOffset val="100"/>
        <c:noMultiLvlLbl val="0"/>
      </c:catAx>
      <c:valAx>
        <c:axId val="9880192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n-GB" sz="1200" b="0"/>
                  <a:t>Relative band density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8800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248643919510066"/>
          <c:y val="1.8134660250801984E-2"/>
          <c:w val="0.27306911636045494"/>
          <c:h val="0.12040317876932051"/>
        </c:manualLayout>
      </c:layout>
      <c:overlay val="0"/>
      <c:txPr>
        <a:bodyPr/>
        <a:lstStyle/>
        <a:p>
          <a:pPr>
            <a:defRPr sz="1200" b="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62386264216973"/>
          <c:y val="6.5289442986293383E-2"/>
          <c:w val="0.75013670166229218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'Thuja hidroksi'!$B$38</c:f>
              <c:strCache>
                <c:ptCount val="1"/>
                <c:pt idx="0">
                  <c:v>Hydroxyl radical</c:v>
                </c:pt>
              </c:strCache>
            </c:strRef>
          </c:tx>
          <c:invertIfNegative val="0"/>
          <c:errBars>
            <c:errBarType val="both"/>
            <c:errValType val="percentage"/>
            <c:noEndCap val="0"/>
            <c:val val="3"/>
          </c:errBars>
          <c:val>
            <c:numRef>
              <c:f>'Thuja hidroksi'!$B$39:$B$46</c:f>
              <c:numCache>
                <c:formatCode>General</c:formatCode>
                <c:ptCount val="8"/>
                <c:pt idx="0">
                  <c:v>1</c:v>
                </c:pt>
                <c:pt idx="1">
                  <c:v>0.2</c:v>
                </c:pt>
                <c:pt idx="2">
                  <c:v>0.80066777963272129</c:v>
                </c:pt>
                <c:pt idx="3">
                  <c:v>0.80520868113522537</c:v>
                </c:pt>
                <c:pt idx="4">
                  <c:v>0.8152921535893155</c:v>
                </c:pt>
                <c:pt idx="5">
                  <c:v>0.83545909849749578</c:v>
                </c:pt>
                <c:pt idx="6">
                  <c:v>0.9463772954924875</c:v>
                </c:pt>
                <c:pt idx="7">
                  <c:v>0.95719532554257092</c:v>
                </c:pt>
              </c:numCache>
            </c:numRef>
          </c:val>
        </c:ser>
        <c:ser>
          <c:idx val="1"/>
          <c:order val="1"/>
          <c:tx>
            <c:strRef>
              <c:f>'Thuja hidroksi'!$C$38</c:f>
              <c:strCache>
                <c:ptCount val="1"/>
                <c:pt idx="0">
                  <c:v>Peroxyl radical</c:v>
                </c:pt>
              </c:strCache>
            </c:strRef>
          </c:tx>
          <c:invertIfNegative val="0"/>
          <c:errBars>
            <c:errBarType val="both"/>
            <c:errValType val="percentage"/>
            <c:noEndCap val="0"/>
            <c:val val="2"/>
          </c:errBars>
          <c:val>
            <c:numRef>
              <c:f>'Thuja hidroksi'!$C$39:$C$46</c:f>
              <c:numCache>
                <c:formatCode>General</c:formatCode>
                <c:ptCount val="8"/>
                <c:pt idx="0">
                  <c:v>1</c:v>
                </c:pt>
                <c:pt idx="1">
                  <c:v>0.16759469306386196</c:v>
                </c:pt>
                <c:pt idx="2">
                  <c:v>0.87234481336358005</c:v>
                </c:pt>
                <c:pt idx="3">
                  <c:v>0.81061387227607062</c:v>
                </c:pt>
                <c:pt idx="4">
                  <c:v>0.82312504296418498</c:v>
                </c:pt>
                <c:pt idx="5">
                  <c:v>0.86134598198941359</c:v>
                </c:pt>
                <c:pt idx="6">
                  <c:v>0.88210627620815285</c:v>
                </c:pt>
                <c:pt idx="7">
                  <c:v>0.91407162988932422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905472"/>
        <c:axId val="98919552"/>
      </c:barChart>
      <c:catAx>
        <c:axId val="9890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8919552"/>
        <c:crosses val="autoZero"/>
        <c:auto val="1"/>
        <c:lblAlgn val="ctr"/>
        <c:lblOffset val="100"/>
        <c:noMultiLvlLbl val="0"/>
      </c:catAx>
      <c:valAx>
        <c:axId val="9891955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Relative band density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8905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915310586176715"/>
          <c:y val="4.2457713619130939E-3"/>
          <c:w val="0.27306911636045494"/>
          <c:h val="0.13039734616506268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 b="0"/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0.22222</cdr:x>
      <cdr:y>0.71366</cdr:y>
    </cdr:from>
    <cdr:to>
      <cdr:x>0.32014</cdr:x>
      <cdr:y>0.79005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14402" y="1789397"/>
          <a:ext cx="402921" cy="1915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dirty="0">
              <a:latin typeface="Calibri"/>
            </a:rPr>
            <a:t>*</a:t>
          </a:r>
          <a:r>
            <a:rPr lang="en-GB" sz="1100" dirty="0">
              <a:latin typeface="Times New Roman"/>
              <a:cs typeface="Times New Roman"/>
            </a:rPr>
            <a:t>†</a:t>
          </a:r>
          <a:endParaRPr lang="en-GB" sz="1100" dirty="0"/>
        </a:p>
      </cdr:txBody>
    </cdr:sp>
  </cdr:relSizeAnchor>
  <cdr:relSizeAnchor xmlns:cdr="http://schemas.openxmlformats.org/drawingml/2006/chartDrawing">
    <cdr:from>
      <cdr:x>0.26528</cdr:x>
      <cdr:y>0.7581</cdr:y>
    </cdr:from>
    <cdr:to>
      <cdr:x>0.36319</cdr:x>
      <cdr:y>0.83449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212850" y="2079625"/>
          <a:ext cx="44767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>
              <a:latin typeface="Calibri"/>
            </a:rPr>
            <a:t>*</a:t>
          </a:r>
          <a:r>
            <a:rPr lang="en-GB" sz="1100">
              <a:latin typeface="Times New Roman"/>
              <a:cs typeface="Times New Roman"/>
            </a:rPr>
            <a:t>†</a:t>
          </a:r>
          <a:endParaRPr lang="en-GB" sz="1100"/>
        </a:p>
      </cdr:txBody>
    </cdr:sp>
  </cdr:relSizeAnchor>
  <cdr:relSizeAnchor xmlns:cdr="http://schemas.openxmlformats.org/drawingml/2006/chartDrawing">
    <cdr:from>
      <cdr:x>0.1347</cdr:x>
      <cdr:y>0.06585</cdr:y>
    </cdr:from>
    <cdr:to>
      <cdr:x>0.23262</cdr:x>
      <cdr:y>0.14224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33400" y="142243"/>
          <a:ext cx="387763" cy="165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dirty="0">
              <a:latin typeface="+mn-lt"/>
              <a:cs typeface="Times New Roman"/>
            </a:rPr>
            <a:t>‡</a:t>
          </a:r>
          <a:endParaRPr lang="en-GB" sz="12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0.15508</cdr:x>
      <cdr:y>0.06585</cdr:y>
    </cdr:from>
    <cdr:to>
      <cdr:x>0.253</cdr:x>
      <cdr:y>0.14223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614115" y="142243"/>
          <a:ext cx="387763" cy="1649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dirty="0">
              <a:latin typeface="+mn-lt"/>
              <a:cs typeface="Times New Roman"/>
            </a:rPr>
            <a:t>‡</a:t>
          </a:r>
          <a:endParaRPr lang="en-GB" sz="12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0.51111</cdr:x>
      <cdr:y>0.20602</cdr:y>
    </cdr:from>
    <cdr:to>
      <cdr:x>0.60903</cdr:x>
      <cdr:y>0.28241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336800" y="565150"/>
          <a:ext cx="44767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>
              <a:latin typeface="+mn-lt"/>
              <a:cs typeface="Times New Roman"/>
            </a:rPr>
            <a:t>‡</a:t>
          </a:r>
          <a:endParaRPr lang="en-GB" sz="1200">
            <a:latin typeface="+mn-lt"/>
          </a:endParaRPr>
        </a:p>
      </cdr:txBody>
    </cdr:sp>
  </cdr:relSizeAnchor>
  <cdr:relSizeAnchor xmlns:cdr="http://schemas.openxmlformats.org/drawingml/2006/chartDrawing">
    <cdr:from>
      <cdr:x>0.53819</cdr:x>
      <cdr:y>0.20255</cdr:y>
    </cdr:from>
    <cdr:to>
      <cdr:x>0.63611</cdr:x>
      <cdr:y>0.27894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460625" y="555625"/>
          <a:ext cx="44767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>
              <a:latin typeface="+mn-lt"/>
              <a:cs typeface="Times New Roman"/>
            </a:rPr>
            <a:t>‡</a:t>
          </a:r>
          <a:endParaRPr lang="en-GB" sz="1200">
            <a:latin typeface="+mn-lt"/>
          </a:endParaRPr>
        </a:p>
      </cdr:txBody>
    </cdr:sp>
  </cdr:relSizeAnchor>
  <cdr:relSizeAnchor xmlns:cdr="http://schemas.openxmlformats.org/drawingml/2006/chartDrawing">
    <cdr:from>
      <cdr:x>0.60069</cdr:x>
      <cdr:y>0.18866</cdr:y>
    </cdr:from>
    <cdr:to>
      <cdr:x>0.69861</cdr:x>
      <cdr:y>0.26505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2746375" y="517525"/>
          <a:ext cx="44767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>
              <a:latin typeface="+mn-lt"/>
              <a:cs typeface="Times New Roman"/>
            </a:rPr>
            <a:t>‡</a:t>
          </a:r>
          <a:endParaRPr lang="en-GB" sz="1200">
            <a:latin typeface="+mn-lt"/>
          </a:endParaRPr>
        </a:p>
      </cdr:txBody>
    </cdr:sp>
  </cdr:relSizeAnchor>
  <cdr:relSizeAnchor xmlns:cdr="http://schemas.openxmlformats.org/drawingml/2006/chartDrawing">
    <cdr:from>
      <cdr:x>0.62986</cdr:x>
      <cdr:y>0.18171</cdr:y>
    </cdr:from>
    <cdr:to>
      <cdr:x>0.72778</cdr:x>
      <cdr:y>0.2581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2879725" y="498475"/>
          <a:ext cx="44767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>
              <a:latin typeface="+mn-lt"/>
              <a:cs typeface="Times New Roman"/>
            </a:rPr>
            <a:t>‡</a:t>
          </a:r>
          <a:endParaRPr lang="en-GB" sz="1200">
            <a:latin typeface="+mn-lt"/>
          </a:endParaRPr>
        </a:p>
      </cdr:txBody>
    </cdr:sp>
  </cdr:relSizeAnchor>
  <cdr:relSizeAnchor xmlns:cdr="http://schemas.openxmlformats.org/drawingml/2006/chartDrawing">
    <cdr:from>
      <cdr:x>0.69444</cdr:x>
      <cdr:y>0.15741</cdr:y>
    </cdr:from>
    <cdr:to>
      <cdr:x>0.79236</cdr:x>
      <cdr:y>0.2338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3175000" y="431800"/>
          <a:ext cx="44767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>
              <a:latin typeface="+mn-lt"/>
              <a:cs typeface="Times New Roman"/>
            </a:rPr>
            <a:t>‡</a:t>
          </a:r>
          <a:endParaRPr lang="en-GB" sz="1200">
            <a:latin typeface="+mn-lt"/>
          </a:endParaRPr>
        </a:p>
      </cdr:txBody>
    </cdr:sp>
  </cdr:relSizeAnchor>
  <cdr:relSizeAnchor xmlns:cdr="http://schemas.openxmlformats.org/drawingml/2006/chartDrawing">
    <cdr:from>
      <cdr:x>0.72361</cdr:x>
      <cdr:y>0.1713</cdr:y>
    </cdr:from>
    <cdr:to>
      <cdr:x>0.82153</cdr:x>
      <cdr:y>0.24769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3308350" y="469900"/>
          <a:ext cx="44767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>
              <a:latin typeface="+mn-lt"/>
              <a:cs typeface="Times New Roman"/>
            </a:rPr>
            <a:t>‡</a:t>
          </a:r>
          <a:endParaRPr lang="en-GB" sz="1200">
            <a:latin typeface="+mn-lt"/>
          </a:endParaRPr>
        </a:p>
      </cdr:txBody>
    </cdr:sp>
  </cdr:relSizeAnchor>
  <cdr:relSizeAnchor xmlns:cdr="http://schemas.openxmlformats.org/drawingml/2006/chartDrawing">
    <cdr:from>
      <cdr:x>0.78819</cdr:x>
      <cdr:y>0.15046</cdr:y>
    </cdr:from>
    <cdr:to>
      <cdr:x>0.88611</cdr:x>
      <cdr:y>0.22685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3603625" y="412750"/>
          <a:ext cx="44767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>
              <a:latin typeface="+mn-lt"/>
              <a:cs typeface="Times New Roman"/>
            </a:rPr>
            <a:t>‡</a:t>
          </a:r>
          <a:endParaRPr lang="en-GB" sz="1200">
            <a:latin typeface="+mn-lt"/>
          </a:endParaRPr>
        </a:p>
      </cdr:txBody>
    </cdr:sp>
  </cdr:relSizeAnchor>
  <cdr:relSizeAnchor xmlns:cdr="http://schemas.openxmlformats.org/drawingml/2006/chartDrawing">
    <cdr:from>
      <cdr:x>0.81736</cdr:x>
      <cdr:y>0.15394</cdr:y>
    </cdr:from>
    <cdr:to>
      <cdr:x>0.91528</cdr:x>
      <cdr:y>0.23032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3736975" y="422275"/>
          <a:ext cx="44767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>
              <a:latin typeface="+mn-lt"/>
              <a:cs typeface="Times New Roman"/>
            </a:rPr>
            <a:t>‡</a:t>
          </a:r>
          <a:endParaRPr lang="en-GB" sz="1200">
            <a:latin typeface="+mn-lt"/>
          </a:endParaRPr>
        </a:p>
      </cdr:txBody>
    </cdr:sp>
  </cdr:relSizeAnchor>
  <cdr:relSizeAnchor xmlns:cdr="http://schemas.openxmlformats.org/drawingml/2006/chartDrawing">
    <cdr:from>
      <cdr:x>0.42153</cdr:x>
      <cdr:y>0.19907</cdr:y>
    </cdr:from>
    <cdr:to>
      <cdr:x>0.51944</cdr:x>
      <cdr:y>0.27546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1927225" y="546100"/>
          <a:ext cx="44767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>
              <a:latin typeface="+mn-lt"/>
              <a:cs typeface="Times New Roman"/>
            </a:rPr>
            <a:t>‡</a:t>
          </a:r>
          <a:endParaRPr lang="en-GB" sz="1200">
            <a:latin typeface="+mn-lt"/>
          </a:endParaRPr>
        </a:p>
      </cdr:txBody>
    </cdr:sp>
  </cdr:relSizeAnchor>
  <cdr:relSizeAnchor xmlns:cdr="http://schemas.openxmlformats.org/drawingml/2006/chartDrawing">
    <cdr:from>
      <cdr:x>0.35278</cdr:x>
      <cdr:y>0.20255</cdr:y>
    </cdr:from>
    <cdr:to>
      <cdr:x>0.45069</cdr:x>
      <cdr:y>0.27894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1612900" y="555625"/>
          <a:ext cx="44767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dirty="0">
              <a:latin typeface="+mn-lt"/>
              <a:cs typeface="Times New Roman"/>
            </a:rPr>
            <a:t>‡</a:t>
          </a:r>
          <a:endParaRPr lang="en-GB" sz="12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0.32778</cdr:x>
      <cdr:y>0.20602</cdr:y>
    </cdr:from>
    <cdr:to>
      <cdr:x>0.42569</cdr:x>
      <cdr:y>0.28241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1498600" y="565150"/>
          <a:ext cx="44767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>
              <a:latin typeface="+mn-lt"/>
              <a:cs typeface="Times New Roman"/>
            </a:rPr>
            <a:t>‡</a:t>
          </a:r>
          <a:endParaRPr lang="en-GB" sz="1200">
            <a:latin typeface="+mn-lt"/>
          </a:endParaRPr>
        </a:p>
      </cdr:txBody>
    </cdr:sp>
  </cdr:relSizeAnchor>
  <cdr:relSizeAnchor xmlns:cdr="http://schemas.openxmlformats.org/drawingml/2006/chartDrawing">
    <cdr:from>
      <cdr:x>0.44861</cdr:x>
      <cdr:y>0.19907</cdr:y>
    </cdr:from>
    <cdr:to>
      <cdr:x>0.54653</cdr:x>
      <cdr:y>0.27546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2051050" y="546100"/>
          <a:ext cx="44767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>
              <a:latin typeface="+mn-lt"/>
              <a:cs typeface="Times New Roman"/>
            </a:rPr>
            <a:t>‡</a:t>
          </a:r>
          <a:endParaRPr lang="en-GB" sz="1200">
            <a:latin typeface="+mn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0.23403</cdr:x>
      <cdr:y>0.67477</cdr:y>
    </cdr:from>
    <cdr:to>
      <cdr:x>0.33194</cdr:x>
      <cdr:y>0.75116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69975" y="1851025"/>
          <a:ext cx="44767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>
              <a:latin typeface="Calibri"/>
            </a:rPr>
            <a:t>*</a:t>
          </a:r>
          <a:r>
            <a:rPr lang="en-GB" sz="1100">
              <a:latin typeface="Times New Roman"/>
              <a:cs typeface="Times New Roman"/>
            </a:rPr>
            <a:t>†</a:t>
          </a:r>
          <a:endParaRPr lang="en-GB" sz="1100"/>
        </a:p>
      </cdr:txBody>
    </cdr:sp>
  </cdr:relSizeAnchor>
  <cdr:relSizeAnchor xmlns:cdr="http://schemas.openxmlformats.org/drawingml/2006/chartDrawing">
    <cdr:from>
      <cdr:x>0.27153</cdr:x>
      <cdr:y>0.70255</cdr:y>
    </cdr:from>
    <cdr:to>
      <cdr:x>0.36944</cdr:x>
      <cdr:y>0.77894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241425" y="1927225"/>
          <a:ext cx="44767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>
              <a:latin typeface="Calibri"/>
            </a:rPr>
            <a:t>*</a:t>
          </a:r>
          <a:r>
            <a:rPr lang="en-GB" sz="1100">
              <a:latin typeface="Times New Roman"/>
              <a:cs typeface="Times New Roman"/>
            </a:rPr>
            <a:t>†</a:t>
          </a:r>
          <a:endParaRPr lang="en-GB" sz="1100"/>
        </a:p>
      </cdr:txBody>
    </cdr:sp>
  </cdr:relSizeAnchor>
  <cdr:relSizeAnchor xmlns:cdr="http://schemas.openxmlformats.org/drawingml/2006/chartDrawing">
    <cdr:from>
      <cdr:x>0.15</cdr:x>
      <cdr:y>0.09201</cdr:y>
    </cdr:from>
    <cdr:to>
      <cdr:x>0.2375</cdr:x>
      <cdr:y>0.17882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85800" y="252413"/>
          <a:ext cx="40005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200">
              <a:latin typeface="+mn-lt"/>
              <a:cs typeface="Times New Roman"/>
            </a:rPr>
            <a:t>‡</a:t>
          </a:r>
          <a:endParaRPr lang="en-GB" sz="1200">
            <a:latin typeface="+mn-lt"/>
          </a:endParaRPr>
        </a:p>
      </cdr:txBody>
    </cdr:sp>
  </cdr:relSizeAnchor>
  <cdr:relSizeAnchor xmlns:cdr="http://schemas.openxmlformats.org/drawingml/2006/chartDrawing">
    <cdr:from>
      <cdr:x>0.80486</cdr:x>
      <cdr:y>0.1331</cdr:y>
    </cdr:from>
    <cdr:to>
      <cdr:x>0.89236</cdr:x>
      <cdr:y>0.21991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679825" y="365125"/>
          <a:ext cx="40005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>
              <a:latin typeface="+mn-lt"/>
              <a:cs typeface="Times New Roman"/>
            </a:rPr>
            <a:t>‡</a:t>
          </a:r>
          <a:endParaRPr lang="en-GB" sz="1200">
            <a:latin typeface="+mn-lt"/>
          </a:endParaRPr>
        </a:p>
      </cdr:txBody>
    </cdr:sp>
  </cdr:relSizeAnchor>
  <cdr:relSizeAnchor xmlns:cdr="http://schemas.openxmlformats.org/drawingml/2006/chartDrawing">
    <cdr:from>
      <cdr:x>0.74653</cdr:x>
      <cdr:y>0.18866</cdr:y>
    </cdr:from>
    <cdr:to>
      <cdr:x>0.83403</cdr:x>
      <cdr:y>0.27546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413125" y="517525"/>
          <a:ext cx="40005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>
              <a:latin typeface="+mn-lt"/>
              <a:cs typeface="Times New Roman"/>
            </a:rPr>
            <a:t>‡</a:t>
          </a:r>
          <a:endParaRPr lang="en-GB" sz="1200">
            <a:latin typeface="+mn-lt"/>
          </a:endParaRPr>
        </a:p>
      </cdr:txBody>
    </cdr:sp>
  </cdr:relSizeAnchor>
  <cdr:relSizeAnchor xmlns:cdr="http://schemas.openxmlformats.org/drawingml/2006/chartDrawing">
    <cdr:from>
      <cdr:x>0.71528</cdr:x>
      <cdr:y>0.14699</cdr:y>
    </cdr:from>
    <cdr:to>
      <cdr:x>0.80278</cdr:x>
      <cdr:y>0.2338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270250" y="403225"/>
          <a:ext cx="40005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>
              <a:latin typeface="+mn-lt"/>
              <a:cs typeface="Times New Roman"/>
            </a:rPr>
            <a:t>‡</a:t>
          </a:r>
          <a:endParaRPr lang="en-GB" sz="1200">
            <a:latin typeface="+mn-lt"/>
          </a:endParaRPr>
        </a:p>
      </cdr:txBody>
    </cdr:sp>
  </cdr:relSizeAnchor>
  <cdr:relSizeAnchor xmlns:cdr="http://schemas.openxmlformats.org/drawingml/2006/chartDrawing">
    <cdr:from>
      <cdr:x>0.64444</cdr:x>
      <cdr:y>0.20949</cdr:y>
    </cdr:from>
    <cdr:to>
      <cdr:x>0.73194</cdr:x>
      <cdr:y>0.2963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946400" y="574675"/>
          <a:ext cx="40005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>
              <a:latin typeface="+mn-lt"/>
              <a:cs typeface="Times New Roman"/>
            </a:rPr>
            <a:t>‡</a:t>
          </a:r>
          <a:endParaRPr lang="en-GB" sz="1200">
            <a:latin typeface="+mn-lt"/>
          </a:endParaRPr>
        </a:p>
      </cdr:txBody>
    </cdr:sp>
  </cdr:relSizeAnchor>
  <cdr:relSizeAnchor xmlns:cdr="http://schemas.openxmlformats.org/drawingml/2006/chartDrawing">
    <cdr:from>
      <cdr:x>0.61944</cdr:x>
      <cdr:y>0.21296</cdr:y>
    </cdr:from>
    <cdr:to>
      <cdr:x>0.70694</cdr:x>
      <cdr:y>0.29977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832100" y="584200"/>
          <a:ext cx="40005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>
              <a:latin typeface="+mn-lt"/>
              <a:cs typeface="Times New Roman"/>
            </a:rPr>
            <a:t>‡</a:t>
          </a:r>
          <a:endParaRPr lang="en-GB" sz="1200">
            <a:latin typeface="+mn-lt"/>
          </a:endParaRPr>
        </a:p>
      </cdr:txBody>
    </cdr:sp>
  </cdr:relSizeAnchor>
  <cdr:relSizeAnchor xmlns:cdr="http://schemas.openxmlformats.org/drawingml/2006/chartDrawing">
    <cdr:from>
      <cdr:x>0.55694</cdr:x>
      <cdr:y>0.2338</cdr:y>
    </cdr:from>
    <cdr:to>
      <cdr:x>0.64444</cdr:x>
      <cdr:y>0.3206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2546350" y="641350"/>
          <a:ext cx="40005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>
              <a:latin typeface="+mn-lt"/>
              <a:cs typeface="Times New Roman"/>
            </a:rPr>
            <a:t>‡</a:t>
          </a:r>
          <a:endParaRPr lang="en-GB" sz="1200">
            <a:latin typeface="+mn-lt"/>
          </a:endParaRPr>
        </a:p>
      </cdr:txBody>
    </cdr:sp>
  </cdr:relSizeAnchor>
  <cdr:relSizeAnchor xmlns:cdr="http://schemas.openxmlformats.org/drawingml/2006/chartDrawing">
    <cdr:from>
      <cdr:x>0.52778</cdr:x>
      <cdr:y>0.23727</cdr:y>
    </cdr:from>
    <cdr:to>
      <cdr:x>0.61528</cdr:x>
      <cdr:y>0.32407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2413000" y="650875"/>
          <a:ext cx="40005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>
              <a:latin typeface="+mn-lt"/>
              <a:cs typeface="Times New Roman"/>
            </a:rPr>
            <a:t>‡</a:t>
          </a:r>
          <a:endParaRPr lang="en-GB" sz="1200">
            <a:latin typeface="+mn-lt"/>
          </a:endParaRPr>
        </a:p>
      </cdr:txBody>
    </cdr:sp>
  </cdr:relSizeAnchor>
  <cdr:relSizeAnchor xmlns:cdr="http://schemas.openxmlformats.org/drawingml/2006/chartDrawing">
    <cdr:from>
      <cdr:x>0.45694</cdr:x>
      <cdr:y>0.23727</cdr:y>
    </cdr:from>
    <cdr:to>
      <cdr:x>0.54444</cdr:x>
      <cdr:y>0.32407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2089150" y="650875"/>
          <a:ext cx="40005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>
              <a:latin typeface="+mn-lt"/>
              <a:cs typeface="Times New Roman"/>
            </a:rPr>
            <a:t>‡</a:t>
          </a:r>
          <a:endParaRPr lang="en-GB" sz="1200">
            <a:latin typeface="+mn-lt"/>
          </a:endParaRPr>
        </a:p>
      </cdr:txBody>
    </cdr:sp>
  </cdr:relSizeAnchor>
  <cdr:relSizeAnchor xmlns:cdr="http://schemas.openxmlformats.org/drawingml/2006/chartDrawing">
    <cdr:from>
      <cdr:x>0.43194</cdr:x>
      <cdr:y>0.2338</cdr:y>
    </cdr:from>
    <cdr:to>
      <cdr:x>0.51944</cdr:x>
      <cdr:y>0.3206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1974850" y="641350"/>
          <a:ext cx="40005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>
              <a:latin typeface="+mn-lt"/>
              <a:cs typeface="Times New Roman"/>
            </a:rPr>
            <a:t>‡</a:t>
          </a:r>
          <a:endParaRPr lang="en-GB" sz="1200">
            <a:latin typeface="+mn-lt"/>
          </a:endParaRPr>
        </a:p>
      </cdr:txBody>
    </cdr:sp>
  </cdr:relSizeAnchor>
  <cdr:relSizeAnchor xmlns:cdr="http://schemas.openxmlformats.org/drawingml/2006/chartDrawing">
    <cdr:from>
      <cdr:x>0.36528</cdr:x>
      <cdr:y>0.19213</cdr:y>
    </cdr:from>
    <cdr:to>
      <cdr:x>0.45278</cdr:x>
      <cdr:y>0.27894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1670050" y="527050"/>
          <a:ext cx="40005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>
              <a:latin typeface="+mn-lt"/>
              <a:cs typeface="Times New Roman"/>
            </a:rPr>
            <a:t>‡</a:t>
          </a:r>
          <a:endParaRPr lang="en-GB" sz="1200">
            <a:latin typeface="+mn-lt"/>
          </a:endParaRPr>
        </a:p>
      </cdr:txBody>
    </cdr:sp>
  </cdr:relSizeAnchor>
  <cdr:relSizeAnchor xmlns:cdr="http://schemas.openxmlformats.org/drawingml/2006/chartDrawing">
    <cdr:from>
      <cdr:x>0.33611</cdr:x>
      <cdr:y>0.24769</cdr:y>
    </cdr:from>
    <cdr:to>
      <cdr:x>0.42361</cdr:x>
      <cdr:y>0.33449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1536700" y="679450"/>
          <a:ext cx="40005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>
              <a:latin typeface="+mn-lt"/>
              <a:cs typeface="Times New Roman"/>
            </a:rPr>
            <a:t>‡</a:t>
          </a:r>
          <a:endParaRPr lang="en-GB" sz="1200">
            <a:latin typeface="+mn-lt"/>
          </a:endParaRPr>
        </a:p>
      </cdr:txBody>
    </cdr:sp>
  </cdr:relSizeAnchor>
  <cdr:relSizeAnchor xmlns:cdr="http://schemas.openxmlformats.org/drawingml/2006/chartDrawing">
    <cdr:from>
      <cdr:x>0.17569</cdr:x>
      <cdr:y>0.10185</cdr:y>
    </cdr:from>
    <cdr:to>
      <cdr:x>0.26319</cdr:x>
      <cdr:y>0.18866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803275" y="279400"/>
          <a:ext cx="40005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>
              <a:latin typeface="+mn-lt"/>
              <a:cs typeface="Times New Roman"/>
            </a:rPr>
            <a:t>‡</a:t>
          </a:r>
          <a:endParaRPr lang="en-GB" sz="1200">
            <a:latin typeface="+mn-lt"/>
          </a:endParaRPr>
        </a:p>
      </cdr:txBody>
    </cdr:sp>
  </cdr:relSizeAnchor>
  <cdr:relSizeAnchor xmlns:cdr="http://schemas.openxmlformats.org/drawingml/2006/chartDrawing">
    <cdr:from>
      <cdr:x>0.83403</cdr:x>
      <cdr:y>0.16435</cdr:y>
    </cdr:from>
    <cdr:to>
      <cdr:x>0.92153</cdr:x>
      <cdr:y>0.25116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3813175" y="450850"/>
          <a:ext cx="40005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>
              <a:latin typeface="+mn-lt"/>
              <a:cs typeface="Times New Roman"/>
            </a:rPr>
            <a:t>‡</a:t>
          </a:r>
          <a:endParaRPr lang="en-GB" sz="1200">
            <a:latin typeface="+mn-lt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0.22569</cdr:x>
      <cdr:y>0.70602</cdr:y>
    </cdr:from>
    <cdr:to>
      <cdr:x>0.32361</cdr:x>
      <cdr:y>0.78241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031875" y="1936750"/>
          <a:ext cx="44767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>
              <a:latin typeface="Calibri"/>
            </a:rPr>
            <a:t>*</a:t>
          </a:r>
          <a:r>
            <a:rPr lang="en-GB" sz="1100">
              <a:latin typeface="Times New Roman"/>
              <a:cs typeface="Times New Roman"/>
            </a:rPr>
            <a:t>†</a:t>
          </a:r>
          <a:endParaRPr lang="en-GB" sz="1100"/>
        </a:p>
      </cdr:txBody>
    </cdr:sp>
  </cdr:relSizeAnchor>
  <cdr:relSizeAnchor xmlns:cdr="http://schemas.openxmlformats.org/drawingml/2006/chartDrawing">
    <cdr:from>
      <cdr:x>0.26528</cdr:x>
      <cdr:y>0.7581</cdr:y>
    </cdr:from>
    <cdr:to>
      <cdr:x>0.36319</cdr:x>
      <cdr:y>0.83449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212850" y="2079625"/>
          <a:ext cx="44767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>
              <a:latin typeface="Calibri"/>
            </a:rPr>
            <a:t>*</a:t>
          </a:r>
          <a:r>
            <a:rPr lang="en-GB" sz="1100">
              <a:latin typeface="Times New Roman"/>
              <a:cs typeface="Times New Roman"/>
            </a:rPr>
            <a:t>†</a:t>
          </a:r>
          <a:endParaRPr lang="en-GB" sz="1100"/>
        </a:p>
      </cdr:txBody>
    </cdr:sp>
  </cdr:relSizeAnchor>
  <cdr:relSizeAnchor xmlns:cdr="http://schemas.openxmlformats.org/drawingml/2006/chartDrawing">
    <cdr:from>
      <cdr:x>0.14236</cdr:x>
      <cdr:y>0.08449</cdr:y>
    </cdr:from>
    <cdr:to>
      <cdr:x>0.24028</cdr:x>
      <cdr:y>0.16088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50875" y="231775"/>
          <a:ext cx="44767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>
              <a:latin typeface="+mn-lt"/>
              <a:cs typeface="Times New Roman"/>
            </a:rPr>
            <a:t>‡</a:t>
          </a:r>
          <a:endParaRPr lang="en-GB" sz="1200">
            <a:latin typeface="+mn-lt"/>
          </a:endParaRPr>
        </a:p>
      </cdr:txBody>
    </cdr:sp>
  </cdr:relSizeAnchor>
  <cdr:relSizeAnchor xmlns:cdr="http://schemas.openxmlformats.org/drawingml/2006/chartDrawing">
    <cdr:from>
      <cdr:x>0.16736</cdr:x>
      <cdr:y>0.09144</cdr:y>
    </cdr:from>
    <cdr:to>
      <cdr:x>0.26528</cdr:x>
      <cdr:y>0.16782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765175" y="250825"/>
          <a:ext cx="44767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>
              <a:latin typeface="+mn-lt"/>
              <a:cs typeface="Times New Roman"/>
            </a:rPr>
            <a:t>‡</a:t>
          </a:r>
          <a:endParaRPr lang="en-GB" sz="1200">
            <a:latin typeface="+mn-lt"/>
          </a:endParaRPr>
        </a:p>
      </cdr:txBody>
    </cdr:sp>
  </cdr:relSizeAnchor>
  <cdr:relSizeAnchor xmlns:cdr="http://schemas.openxmlformats.org/drawingml/2006/chartDrawing">
    <cdr:from>
      <cdr:x>0.51111</cdr:x>
      <cdr:y>0.20602</cdr:y>
    </cdr:from>
    <cdr:to>
      <cdr:x>0.60903</cdr:x>
      <cdr:y>0.28241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336800" y="565150"/>
          <a:ext cx="44767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>
              <a:latin typeface="+mn-lt"/>
              <a:cs typeface="Times New Roman"/>
            </a:rPr>
            <a:t>‡</a:t>
          </a:r>
          <a:endParaRPr lang="en-GB" sz="1200">
            <a:latin typeface="+mn-lt"/>
          </a:endParaRPr>
        </a:p>
      </cdr:txBody>
    </cdr:sp>
  </cdr:relSizeAnchor>
  <cdr:relSizeAnchor xmlns:cdr="http://schemas.openxmlformats.org/drawingml/2006/chartDrawing">
    <cdr:from>
      <cdr:x>0.53819</cdr:x>
      <cdr:y>0.20255</cdr:y>
    </cdr:from>
    <cdr:to>
      <cdr:x>0.63611</cdr:x>
      <cdr:y>0.27894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460625" y="555625"/>
          <a:ext cx="44767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>
              <a:latin typeface="+mn-lt"/>
              <a:cs typeface="Times New Roman"/>
            </a:rPr>
            <a:t>‡</a:t>
          </a:r>
          <a:endParaRPr lang="en-GB" sz="1200">
            <a:latin typeface="+mn-lt"/>
          </a:endParaRPr>
        </a:p>
      </cdr:txBody>
    </cdr:sp>
  </cdr:relSizeAnchor>
  <cdr:relSizeAnchor xmlns:cdr="http://schemas.openxmlformats.org/drawingml/2006/chartDrawing">
    <cdr:from>
      <cdr:x>0.60069</cdr:x>
      <cdr:y>0.18866</cdr:y>
    </cdr:from>
    <cdr:to>
      <cdr:x>0.69861</cdr:x>
      <cdr:y>0.26505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2746375" y="517525"/>
          <a:ext cx="44767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>
              <a:latin typeface="+mn-lt"/>
              <a:cs typeface="Times New Roman"/>
            </a:rPr>
            <a:t>‡</a:t>
          </a:r>
          <a:endParaRPr lang="en-GB" sz="1200">
            <a:latin typeface="+mn-lt"/>
          </a:endParaRPr>
        </a:p>
      </cdr:txBody>
    </cdr:sp>
  </cdr:relSizeAnchor>
  <cdr:relSizeAnchor xmlns:cdr="http://schemas.openxmlformats.org/drawingml/2006/chartDrawing">
    <cdr:from>
      <cdr:x>0.62986</cdr:x>
      <cdr:y>0.18171</cdr:y>
    </cdr:from>
    <cdr:to>
      <cdr:x>0.72778</cdr:x>
      <cdr:y>0.2581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2879725" y="498475"/>
          <a:ext cx="44767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>
              <a:latin typeface="+mn-lt"/>
              <a:cs typeface="Times New Roman"/>
            </a:rPr>
            <a:t>‡</a:t>
          </a:r>
          <a:endParaRPr lang="en-GB" sz="1200">
            <a:latin typeface="+mn-lt"/>
          </a:endParaRPr>
        </a:p>
      </cdr:txBody>
    </cdr:sp>
  </cdr:relSizeAnchor>
  <cdr:relSizeAnchor xmlns:cdr="http://schemas.openxmlformats.org/drawingml/2006/chartDrawing">
    <cdr:from>
      <cdr:x>0.69444</cdr:x>
      <cdr:y>0.15741</cdr:y>
    </cdr:from>
    <cdr:to>
      <cdr:x>0.79236</cdr:x>
      <cdr:y>0.2338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3175000" y="431800"/>
          <a:ext cx="44767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>
              <a:latin typeface="+mn-lt"/>
              <a:cs typeface="Times New Roman"/>
            </a:rPr>
            <a:t>‡</a:t>
          </a:r>
          <a:endParaRPr lang="en-GB" sz="1200">
            <a:latin typeface="+mn-lt"/>
          </a:endParaRPr>
        </a:p>
      </cdr:txBody>
    </cdr:sp>
  </cdr:relSizeAnchor>
  <cdr:relSizeAnchor xmlns:cdr="http://schemas.openxmlformats.org/drawingml/2006/chartDrawing">
    <cdr:from>
      <cdr:x>0.72361</cdr:x>
      <cdr:y>0.1713</cdr:y>
    </cdr:from>
    <cdr:to>
      <cdr:x>0.82153</cdr:x>
      <cdr:y>0.24769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3308350" y="469900"/>
          <a:ext cx="44767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>
              <a:latin typeface="+mn-lt"/>
              <a:cs typeface="Times New Roman"/>
            </a:rPr>
            <a:t>‡</a:t>
          </a:r>
          <a:endParaRPr lang="en-GB" sz="1200">
            <a:latin typeface="+mn-lt"/>
          </a:endParaRPr>
        </a:p>
      </cdr:txBody>
    </cdr:sp>
  </cdr:relSizeAnchor>
  <cdr:relSizeAnchor xmlns:cdr="http://schemas.openxmlformats.org/drawingml/2006/chartDrawing">
    <cdr:from>
      <cdr:x>0.78819</cdr:x>
      <cdr:y>0.15046</cdr:y>
    </cdr:from>
    <cdr:to>
      <cdr:x>0.88611</cdr:x>
      <cdr:y>0.22685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3603625" y="412750"/>
          <a:ext cx="44767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>
              <a:latin typeface="+mn-lt"/>
              <a:cs typeface="Times New Roman"/>
            </a:rPr>
            <a:t>‡</a:t>
          </a:r>
          <a:endParaRPr lang="en-GB" sz="1200">
            <a:latin typeface="+mn-lt"/>
          </a:endParaRPr>
        </a:p>
      </cdr:txBody>
    </cdr:sp>
  </cdr:relSizeAnchor>
  <cdr:relSizeAnchor xmlns:cdr="http://schemas.openxmlformats.org/drawingml/2006/chartDrawing">
    <cdr:from>
      <cdr:x>0.81736</cdr:x>
      <cdr:y>0.15394</cdr:y>
    </cdr:from>
    <cdr:to>
      <cdr:x>0.91528</cdr:x>
      <cdr:y>0.23032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3736975" y="422275"/>
          <a:ext cx="44767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>
              <a:latin typeface="+mn-lt"/>
              <a:cs typeface="Times New Roman"/>
            </a:rPr>
            <a:t>‡</a:t>
          </a:r>
          <a:endParaRPr lang="en-GB" sz="1200">
            <a:latin typeface="+mn-lt"/>
          </a:endParaRPr>
        </a:p>
      </cdr:txBody>
    </cdr:sp>
  </cdr:relSizeAnchor>
  <cdr:relSizeAnchor xmlns:cdr="http://schemas.openxmlformats.org/drawingml/2006/chartDrawing">
    <cdr:from>
      <cdr:x>0.42153</cdr:x>
      <cdr:y>0.19907</cdr:y>
    </cdr:from>
    <cdr:to>
      <cdr:x>0.51944</cdr:x>
      <cdr:y>0.27546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1927225" y="546100"/>
          <a:ext cx="44767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>
              <a:latin typeface="+mn-lt"/>
              <a:cs typeface="Times New Roman"/>
            </a:rPr>
            <a:t>‡</a:t>
          </a:r>
          <a:endParaRPr lang="en-GB" sz="1200">
            <a:latin typeface="+mn-lt"/>
          </a:endParaRPr>
        </a:p>
      </cdr:txBody>
    </cdr:sp>
  </cdr:relSizeAnchor>
  <cdr:relSizeAnchor xmlns:cdr="http://schemas.openxmlformats.org/drawingml/2006/chartDrawing">
    <cdr:from>
      <cdr:x>0.35278</cdr:x>
      <cdr:y>0.20255</cdr:y>
    </cdr:from>
    <cdr:to>
      <cdr:x>0.45069</cdr:x>
      <cdr:y>0.27894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1612900" y="555625"/>
          <a:ext cx="44767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>
              <a:latin typeface="+mn-lt"/>
              <a:cs typeface="Times New Roman"/>
            </a:rPr>
            <a:t>‡</a:t>
          </a:r>
          <a:endParaRPr lang="en-GB" sz="1200">
            <a:latin typeface="+mn-lt"/>
          </a:endParaRPr>
        </a:p>
      </cdr:txBody>
    </cdr:sp>
  </cdr:relSizeAnchor>
  <cdr:relSizeAnchor xmlns:cdr="http://schemas.openxmlformats.org/drawingml/2006/chartDrawing">
    <cdr:from>
      <cdr:x>0.32778</cdr:x>
      <cdr:y>0.20602</cdr:y>
    </cdr:from>
    <cdr:to>
      <cdr:x>0.42569</cdr:x>
      <cdr:y>0.28241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1498600" y="565150"/>
          <a:ext cx="44767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>
              <a:latin typeface="+mn-lt"/>
              <a:cs typeface="Times New Roman"/>
            </a:rPr>
            <a:t>‡</a:t>
          </a:r>
          <a:endParaRPr lang="en-GB" sz="1200">
            <a:latin typeface="+mn-lt"/>
          </a:endParaRPr>
        </a:p>
      </cdr:txBody>
    </cdr:sp>
  </cdr:relSizeAnchor>
  <cdr:relSizeAnchor xmlns:cdr="http://schemas.openxmlformats.org/drawingml/2006/chartDrawing">
    <cdr:from>
      <cdr:x>0.44861</cdr:x>
      <cdr:y>0.19907</cdr:y>
    </cdr:from>
    <cdr:to>
      <cdr:x>0.54653</cdr:x>
      <cdr:y>0.27546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2051050" y="546100"/>
          <a:ext cx="44767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>
              <a:latin typeface="+mn-lt"/>
              <a:cs typeface="Times New Roman"/>
            </a:rPr>
            <a:t>‡</a:t>
          </a:r>
          <a:endParaRPr lang="en-GB" sz="1200">
            <a:latin typeface="+mn-lt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0.23403</cdr:x>
      <cdr:y>0.67477</cdr:y>
    </cdr:from>
    <cdr:to>
      <cdr:x>0.33194</cdr:x>
      <cdr:y>0.75116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69975" y="1851025"/>
          <a:ext cx="44767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>
              <a:latin typeface="Calibri"/>
            </a:rPr>
            <a:t>*</a:t>
          </a:r>
          <a:r>
            <a:rPr lang="en-GB" sz="1100">
              <a:latin typeface="Times New Roman"/>
              <a:cs typeface="Times New Roman"/>
            </a:rPr>
            <a:t>†</a:t>
          </a:r>
          <a:endParaRPr lang="en-GB" sz="1100"/>
        </a:p>
      </cdr:txBody>
    </cdr:sp>
  </cdr:relSizeAnchor>
  <cdr:relSizeAnchor xmlns:cdr="http://schemas.openxmlformats.org/drawingml/2006/chartDrawing">
    <cdr:from>
      <cdr:x>0.27153</cdr:x>
      <cdr:y>0.70255</cdr:y>
    </cdr:from>
    <cdr:to>
      <cdr:x>0.36944</cdr:x>
      <cdr:y>0.77894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241425" y="1927225"/>
          <a:ext cx="44767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>
              <a:latin typeface="+mn-lt"/>
            </a:rPr>
            <a:t>*</a:t>
          </a:r>
          <a:r>
            <a:rPr lang="en-GB" sz="1100">
              <a:latin typeface="+mn-lt"/>
              <a:cs typeface="Times New Roman"/>
            </a:rPr>
            <a:t>†</a:t>
          </a:r>
          <a:endParaRPr lang="en-GB" sz="1100">
            <a:latin typeface="+mn-lt"/>
          </a:endParaRPr>
        </a:p>
      </cdr:txBody>
    </cdr:sp>
  </cdr:relSizeAnchor>
  <cdr:relSizeAnchor xmlns:cdr="http://schemas.openxmlformats.org/drawingml/2006/chartDrawing">
    <cdr:from>
      <cdr:x>0.15</cdr:x>
      <cdr:y>0.09201</cdr:y>
    </cdr:from>
    <cdr:to>
      <cdr:x>0.2375</cdr:x>
      <cdr:y>0.17882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85800" y="252413"/>
          <a:ext cx="40005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200">
              <a:latin typeface="+mn-lt"/>
              <a:cs typeface="Times New Roman"/>
            </a:rPr>
            <a:t>‡</a:t>
          </a:r>
          <a:endParaRPr lang="en-GB" sz="1200">
            <a:latin typeface="+mn-lt"/>
          </a:endParaRPr>
        </a:p>
      </cdr:txBody>
    </cdr:sp>
  </cdr:relSizeAnchor>
  <cdr:relSizeAnchor xmlns:cdr="http://schemas.openxmlformats.org/drawingml/2006/chartDrawing">
    <cdr:from>
      <cdr:x>0.80486</cdr:x>
      <cdr:y>0.1331</cdr:y>
    </cdr:from>
    <cdr:to>
      <cdr:x>0.89236</cdr:x>
      <cdr:y>0.21991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679825" y="365125"/>
          <a:ext cx="40005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>
              <a:latin typeface="+mn-lt"/>
              <a:cs typeface="Times New Roman"/>
            </a:rPr>
            <a:t>‡</a:t>
          </a:r>
          <a:endParaRPr lang="en-GB" sz="1200">
            <a:latin typeface="+mn-lt"/>
          </a:endParaRPr>
        </a:p>
      </cdr:txBody>
    </cdr:sp>
  </cdr:relSizeAnchor>
  <cdr:relSizeAnchor xmlns:cdr="http://schemas.openxmlformats.org/drawingml/2006/chartDrawing">
    <cdr:from>
      <cdr:x>0.74653</cdr:x>
      <cdr:y>0.18866</cdr:y>
    </cdr:from>
    <cdr:to>
      <cdr:x>0.83403</cdr:x>
      <cdr:y>0.27546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413125" y="517525"/>
          <a:ext cx="40005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>
              <a:latin typeface="+mn-lt"/>
              <a:cs typeface="Times New Roman"/>
            </a:rPr>
            <a:t>‡</a:t>
          </a:r>
          <a:endParaRPr lang="en-GB" sz="1200">
            <a:latin typeface="+mn-lt"/>
          </a:endParaRPr>
        </a:p>
      </cdr:txBody>
    </cdr:sp>
  </cdr:relSizeAnchor>
  <cdr:relSizeAnchor xmlns:cdr="http://schemas.openxmlformats.org/drawingml/2006/chartDrawing">
    <cdr:from>
      <cdr:x>0.71528</cdr:x>
      <cdr:y>0.14699</cdr:y>
    </cdr:from>
    <cdr:to>
      <cdr:x>0.80278</cdr:x>
      <cdr:y>0.2338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270250" y="403225"/>
          <a:ext cx="40005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>
              <a:latin typeface="+mn-lt"/>
              <a:cs typeface="Times New Roman"/>
            </a:rPr>
            <a:t>‡</a:t>
          </a:r>
          <a:endParaRPr lang="en-GB" sz="1200">
            <a:latin typeface="+mn-lt"/>
          </a:endParaRPr>
        </a:p>
      </cdr:txBody>
    </cdr:sp>
  </cdr:relSizeAnchor>
  <cdr:relSizeAnchor xmlns:cdr="http://schemas.openxmlformats.org/drawingml/2006/chartDrawing">
    <cdr:from>
      <cdr:x>0.64444</cdr:x>
      <cdr:y>0.20949</cdr:y>
    </cdr:from>
    <cdr:to>
      <cdr:x>0.73194</cdr:x>
      <cdr:y>0.2963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946400" y="574675"/>
          <a:ext cx="40005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>
              <a:latin typeface="+mn-lt"/>
              <a:cs typeface="Times New Roman"/>
            </a:rPr>
            <a:t>‡</a:t>
          </a:r>
          <a:endParaRPr lang="en-GB" sz="1200">
            <a:latin typeface="+mn-lt"/>
          </a:endParaRPr>
        </a:p>
      </cdr:txBody>
    </cdr:sp>
  </cdr:relSizeAnchor>
  <cdr:relSizeAnchor xmlns:cdr="http://schemas.openxmlformats.org/drawingml/2006/chartDrawing">
    <cdr:from>
      <cdr:x>0.61944</cdr:x>
      <cdr:y>0.21296</cdr:y>
    </cdr:from>
    <cdr:to>
      <cdr:x>0.70694</cdr:x>
      <cdr:y>0.29977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832100" y="584200"/>
          <a:ext cx="40005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>
              <a:latin typeface="+mn-lt"/>
              <a:cs typeface="Times New Roman"/>
            </a:rPr>
            <a:t>‡</a:t>
          </a:r>
          <a:endParaRPr lang="en-GB" sz="1200">
            <a:latin typeface="+mn-lt"/>
          </a:endParaRPr>
        </a:p>
      </cdr:txBody>
    </cdr:sp>
  </cdr:relSizeAnchor>
  <cdr:relSizeAnchor xmlns:cdr="http://schemas.openxmlformats.org/drawingml/2006/chartDrawing">
    <cdr:from>
      <cdr:x>0.55694</cdr:x>
      <cdr:y>0.2338</cdr:y>
    </cdr:from>
    <cdr:to>
      <cdr:x>0.64444</cdr:x>
      <cdr:y>0.3206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2546350" y="641350"/>
          <a:ext cx="40005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>
              <a:latin typeface="+mn-lt"/>
              <a:cs typeface="Times New Roman"/>
            </a:rPr>
            <a:t>‡</a:t>
          </a:r>
          <a:endParaRPr lang="en-GB" sz="1200">
            <a:latin typeface="+mn-lt"/>
          </a:endParaRPr>
        </a:p>
      </cdr:txBody>
    </cdr:sp>
  </cdr:relSizeAnchor>
  <cdr:relSizeAnchor xmlns:cdr="http://schemas.openxmlformats.org/drawingml/2006/chartDrawing">
    <cdr:from>
      <cdr:x>0.52778</cdr:x>
      <cdr:y>0.23727</cdr:y>
    </cdr:from>
    <cdr:to>
      <cdr:x>0.61528</cdr:x>
      <cdr:y>0.32407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2413000" y="650875"/>
          <a:ext cx="40005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>
              <a:latin typeface="+mn-lt"/>
              <a:cs typeface="Times New Roman"/>
            </a:rPr>
            <a:t>‡</a:t>
          </a:r>
          <a:endParaRPr lang="en-GB" sz="1200">
            <a:latin typeface="+mn-lt"/>
          </a:endParaRPr>
        </a:p>
      </cdr:txBody>
    </cdr:sp>
  </cdr:relSizeAnchor>
  <cdr:relSizeAnchor xmlns:cdr="http://schemas.openxmlformats.org/drawingml/2006/chartDrawing">
    <cdr:from>
      <cdr:x>0.45694</cdr:x>
      <cdr:y>0.23727</cdr:y>
    </cdr:from>
    <cdr:to>
      <cdr:x>0.54444</cdr:x>
      <cdr:y>0.32407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2089150" y="650875"/>
          <a:ext cx="40005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>
              <a:latin typeface="+mn-lt"/>
              <a:cs typeface="Times New Roman"/>
            </a:rPr>
            <a:t>‡</a:t>
          </a:r>
          <a:endParaRPr lang="en-GB" sz="1200">
            <a:latin typeface="+mn-lt"/>
          </a:endParaRPr>
        </a:p>
      </cdr:txBody>
    </cdr:sp>
  </cdr:relSizeAnchor>
  <cdr:relSizeAnchor xmlns:cdr="http://schemas.openxmlformats.org/drawingml/2006/chartDrawing">
    <cdr:from>
      <cdr:x>0.43194</cdr:x>
      <cdr:y>0.2338</cdr:y>
    </cdr:from>
    <cdr:to>
      <cdr:x>0.51944</cdr:x>
      <cdr:y>0.3206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1974850" y="641350"/>
          <a:ext cx="40005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>
              <a:latin typeface="+mn-lt"/>
              <a:cs typeface="Times New Roman"/>
            </a:rPr>
            <a:t>‡</a:t>
          </a:r>
          <a:endParaRPr lang="en-GB" sz="1200">
            <a:latin typeface="+mn-lt"/>
          </a:endParaRPr>
        </a:p>
      </cdr:txBody>
    </cdr:sp>
  </cdr:relSizeAnchor>
  <cdr:relSizeAnchor xmlns:cdr="http://schemas.openxmlformats.org/drawingml/2006/chartDrawing">
    <cdr:from>
      <cdr:x>0.36528</cdr:x>
      <cdr:y>0.19213</cdr:y>
    </cdr:from>
    <cdr:to>
      <cdr:x>0.45278</cdr:x>
      <cdr:y>0.27894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1670050" y="527050"/>
          <a:ext cx="40005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>
              <a:latin typeface="+mn-lt"/>
              <a:cs typeface="Times New Roman"/>
            </a:rPr>
            <a:t>‡</a:t>
          </a:r>
          <a:endParaRPr lang="en-GB" sz="1200">
            <a:latin typeface="+mn-lt"/>
          </a:endParaRPr>
        </a:p>
      </cdr:txBody>
    </cdr:sp>
  </cdr:relSizeAnchor>
  <cdr:relSizeAnchor xmlns:cdr="http://schemas.openxmlformats.org/drawingml/2006/chartDrawing">
    <cdr:from>
      <cdr:x>0.33611</cdr:x>
      <cdr:y>0.24769</cdr:y>
    </cdr:from>
    <cdr:to>
      <cdr:x>0.42361</cdr:x>
      <cdr:y>0.33449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1536700" y="679450"/>
          <a:ext cx="40005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>
              <a:latin typeface="+mn-lt"/>
              <a:cs typeface="Times New Roman"/>
            </a:rPr>
            <a:t>‡</a:t>
          </a:r>
          <a:endParaRPr lang="en-GB" sz="1200">
            <a:latin typeface="+mn-lt"/>
          </a:endParaRPr>
        </a:p>
      </cdr:txBody>
    </cdr:sp>
  </cdr:relSizeAnchor>
  <cdr:relSizeAnchor xmlns:cdr="http://schemas.openxmlformats.org/drawingml/2006/chartDrawing">
    <cdr:from>
      <cdr:x>0.17569</cdr:x>
      <cdr:y>0.10185</cdr:y>
    </cdr:from>
    <cdr:to>
      <cdr:x>0.26319</cdr:x>
      <cdr:y>0.18866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803275" y="279400"/>
          <a:ext cx="40005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>
              <a:latin typeface="+mn-lt"/>
              <a:cs typeface="Times New Roman"/>
            </a:rPr>
            <a:t>‡</a:t>
          </a:r>
          <a:endParaRPr lang="en-GB" sz="1200">
            <a:latin typeface="+mn-lt"/>
          </a:endParaRPr>
        </a:p>
      </cdr:txBody>
    </cdr:sp>
  </cdr:relSizeAnchor>
  <cdr:relSizeAnchor xmlns:cdr="http://schemas.openxmlformats.org/drawingml/2006/chartDrawing">
    <cdr:from>
      <cdr:x>0.83403</cdr:x>
      <cdr:y>0.16435</cdr:y>
    </cdr:from>
    <cdr:to>
      <cdr:x>0.92153</cdr:x>
      <cdr:y>0.25116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3813175" y="450850"/>
          <a:ext cx="40005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>
              <a:latin typeface="+mn-lt"/>
              <a:cs typeface="Times New Roman"/>
            </a:rPr>
            <a:t>‡</a:t>
          </a:r>
          <a:endParaRPr lang="en-GB" sz="1200">
            <a:latin typeface="+mn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6683100A-8A72-460F-8D5A-54D1E8721B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32E079F-1A5F-425D-8548-7D6E0BA765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DBEE4-A35F-451C-BCBF-73654C02E910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C9FF8A4-6C72-4FA9-92D5-35F646DB18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5BC330F-8964-486B-B51A-F7EA853506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02DDE-B420-4AB0-A81B-677338ED3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32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pPr/>
              <a:t>27/09/2023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448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5824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149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7497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8215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8215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8215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848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1641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880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1E2D-A50B-495F-9AA4-3F10866B781B}" type="datetime1">
              <a:rPr lang="fr-FR" smtClean="0"/>
              <a:t>27/09/2023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278-45EA-45CC-9642-20CC60EAB0D1}" type="datetime1">
              <a:rPr lang="fr-FR" smtClean="0"/>
              <a:t>27/09/2023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6925-72EC-42D4-94D3-A1003B939FCE}" type="datetime1">
              <a:rPr lang="fr-FR" smtClean="0"/>
              <a:t>27/09/2023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2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9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36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4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1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3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309-1331-4F8F-AC1F-972AC9046391}" type="datetime1">
              <a:rPr lang="fr-FR" smtClean="0"/>
              <a:t>27/09/2023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40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87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765-7664-41F5-8267-06B87A0274DD}" type="datetime1">
              <a:rPr lang="fr-FR" smtClean="0"/>
              <a:t>27/09/2023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947-2A44-4499-8893-791A730D1CEB}" type="datetime1">
              <a:rPr lang="fr-FR" smtClean="0"/>
              <a:t>27/09/2023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740-CB78-4DA2-9449-5BA6BAB8E8B9}" type="datetime1">
              <a:rPr lang="fr-FR" smtClean="0"/>
              <a:t>27/09/2023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3E3-8353-4C2E-BE7C-26AE1B623ED5}" type="datetime1">
              <a:rPr lang="fr-FR" smtClean="0"/>
              <a:t>27/09/2023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025-920A-462C-B19C-06B25E7A86DA}" type="datetime1">
              <a:rPr lang="fr-FR" smtClean="0"/>
              <a:t>27/09/2023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6D2-AC3E-41CF-B9A3-5BCCE2F511AB}" type="datetime1">
              <a:rPr lang="fr-FR" smtClean="0"/>
              <a:t>27/09/2023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312-C233-4B5A-993A-6F581BBA2EDC}" type="datetime1">
              <a:rPr lang="fr-FR" smtClean="0"/>
              <a:t>27/09/2023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5E1-D094-4A0B-B20B-B561C85E6A82}" type="datetime1">
              <a:rPr lang="fr-FR" smtClean="0"/>
              <a:t>27/09/2023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C6FB8B74-3BDC-45CB-A8A4-10FDB8E40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21B14A4-E596-46A8-88E2-2BE0CDE68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9143997" cy="37170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C006403-587B-4649-B308-93250010079D}"/>
              </a:ext>
            </a:extLst>
          </p:cNvPr>
          <p:cNvSpPr txBox="1"/>
          <p:nvPr/>
        </p:nvSpPr>
        <p:spPr>
          <a:xfrm>
            <a:off x="228600" y="1371600"/>
            <a:ext cx="866960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 smtClean="0">
                <a:solidFill>
                  <a:schemeClr val="bg1"/>
                </a:solidFill>
              </a:rPr>
              <a:t>In </a:t>
            </a:r>
            <a:r>
              <a:rPr lang="en-US" sz="3000" b="1" i="1" dirty="0">
                <a:solidFill>
                  <a:schemeClr val="bg1"/>
                </a:solidFill>
              </a:rPr>
              <a:t>vitro </a:t>
            </a:r>
            <a:r>
              <a:rPr lang="en-US" sz="3000" b="1" dirty="0">
                <a:solidFill>
                  <a:schemeClr val="bg1"/>
                </a:solidFill>
              </a:rPr>
              <a:t>DNA protective potential of </a:t>
            </a:r>
            <a:r>
              <a:rPr lang="en-US" sz="3000" b="1" i="1" dirty="0" err="1">
                <a:solidFill>
                  <a:schemeClr val="bg1"/>
                </a:solidFill>
              </a:rPr>
              <a:t>Chamaecyparis</a:t>
            </a:r>
            <a:r>
              <a:rPr lang="en-US" sz="3000" b="1" i="1" dirty="0">
                <a:solidFill>
                  <a:schemeClr val="bg1"/>
                </a:solidFill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</a:rPr>
              <a:t>lawsoniana</a:t>
            </a:r>
            <a:r>
              <a:rPr lang="en-US" sz="3000" b="1" dirty="0">
                <a:solidFill>
                  <a:schemeClr val="bg1"/>
                </a:solidFill>
              </a:rPr>
              <a:t> (</a:t>
            </a:r>
            <a:r>
              <a:rPr lang="en-US" sz="3000" b="1" dirty="0" err="1">
                <a:solidFill>
                  <a:schemeClr val="bg1"/>
                </a:solidFill>
              </a:rPr>
              <a:t>A.Murray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bis</a:t>
            </a:r>
            <a:r>
              <a:rPr lang="en-US" sz="3000" b="1" dirty="0">
                <a:solidFill>
                  <a:schemeClr val="bg1"/>
                </a:solidFill>
              </a:rPr>
              <a:t>) Parl. and </a:t>
            </a:r>
            <a:r>
              <a:rPr lang="en-US" sz="3000" b="1" i="1" dirty="0" err="1">
                <a:solidFill>
                  <a:schemeClr val="bg1"/>
                </a:solidFill>
              </a:rPr>
              <a:t>Thuja</a:t>
            </a:r>
            <a:r>
              <a:rPr lang="en-US" sz="3000" b="1" i="1" dirty="0">
                <a:solidFill>
                  <a:schemeClr val="bg1"/>
                </a:solidFill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</a:rPr>
              <a:t>plicata</a:t>
            </a:r>
            <a:r>
              <a:rPr lang="en-US" sz="3000" b="1" i="1" dirty="0">
                <a:solidFill>
                  <a:schemeClr val="bg1"/>
                </a:solidFill>
              </a:rPr>
              <a:t> </a:t>
            </a:r>
            <a:r>
              <a:rPr lang="en-US" sz="3000" b="1" dirty="0">
                <a:solidFill>
                  <a:schemeClr val="bg1"/>
                </a:solidFill>
              </a:rPr>
              <a:t>Donn ex </a:t>
            </a:r>
            <a:r>
              <a:rPr lang="en-US" sz="3000" b="1" dirty="0" err="1">
                <a:solidFill>
                  <a:schemeClr val="bg1"/>
                </a:solidFill>
              </a:rPr>
              <a:t>D.Don</a:t>
            </a:r>
            <a:r>
              <a:rPr lang="en-US" sz="3000" b="1" dirty="0">
                <a:solidFill>
                  <a:schemeClr val="bg1"/>
                </a:solidFill>
              </a:rPr>
              <a:t> essential oils</a:t>
            </a:r>
            <a:endParaRPr lang="en-US" sz="3000" b="1" dirty="0" smtClean="0">
              <a:solidFill>
                <a:schemeClr val="bg1"/>
              </a:solidFill>
            </a:endParaRPr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Sanja </a:t>
            </a:r>
            <a:r>
              <a:rPr lang="en-US" b="1" dirty="0" err="1"/>
              <a:t>Lj</a:t>
            </a:r>
            <a:r>
              <a:rPr lang="en-US" b="1" dirty="0"/>
              <a:t>. Matić </a:t>
            </a:r>
            <a:r>
              <a:rPr lang="en-US" b="1" baseline="30000" dirty="0" smtClean="0"/>
              <a:t>1,*</a:t>
            </a:r>
            <a:r>
              <a:rPr lang="en-US" b="1" dirty="0" smtClean="0"/>
              <a:t>, </a:t>
            </a:r>
            <a:r>
              <a:rPr lang="en-US" b="1" dirty="0"/>
              <a:t>Vladimir J. Cvetković </a:t>
            </a:r>
            <a:r>
              <a:rPr lang="en-US" b="1" baseline="30000" dirty="0"/>
              <a:t>2</a:t>
            </a:r>
            <a:r>
              <a:rPr lang="en-US" b="1" dirty="0"/>
              <a:t>, Biljana M. Nikolić </a:t>
            </a:r>
            <a:r>
              <a:rPr lang="en-US" b="1" baseline="30000" dirty="0" smtClean="0"/>
              <a:t>3</a:t>
            </a:r>
            <a:r>
              <a:rPr lang="en-US" b="1" dirty="0" smtClean="0"/>
              <a:t>, </a:t>
            </a:r>
            <a:r>
              <a:rPr lang="en-US" b="1" dirty="0"/>
              <a:t>and Zorica S. </a:t>
            </a:r>
            <a:r>
              <a:rPr lang="en-US" b="1" dirty="0" err="1"/>
              <a:t>Mitić</a:t>
            </a:r>
            <a:r>
              <a:rPr lang="en-US" b="1" dirty="0"/>
              <a:t> </a:t>
            </a:r>
            <a:r>
              <a:rPr lang="en-US" b="1" baseline="30000" dirty="0"/>
              <a:t>2</a:t>
            </a:r>
            <a:endParaRPr lang="en-GB" b="1" dirty="0"/>
          </a:p>
          <a:p>
            <a:pPr algn="ctr"/>
            <a:endParaRPr lang="it-IT" b="1" baseline="30000" dirty="0"/>
          </a:p>
          <a:p>
            <a:pPr marL="171450" indent="-171450" algn="just"/>
            <a:r>
              <a:rPr lang="en-US" sz="1600" baseline="30000" dirty="0" smtClean="0">
                <a:latin typeface="Calibri" panose="020F0502020204030204" pitchFamily="34" charset="0"/>
              </a:rPr>
              <a:t>1</a:t>
            </a:r>
            <a:r>
              <a:rPr lang="en-US" sz="1600" dirty="0" smtClean="0">
                <a:latin typeface="Calibri" panose="020F0502020204030204" pitchFamily="34" charset="0"/>
              </a:rPr>
              <a:t>Department </a:t>
            </a:r>
            <a:r>
              <a:rPr lang="en-US" sz="1600" dirty="0">
                <a:latin typeface="Calibri" panose="020F0502020204030204" pitchFamily="34" charset="0"/>
              </a:rPr>
              <a:t>of Science, Institute for Information Technologies </a:t>
            </a:r>
            <a:r>
              <a:rPr lang="en-US" sz="1600" dirty="0" err="1">
                <a:latin typeface="Calibri" panose="020F0502020204030204" pitchFamily="34" charset="0"/>
              </a:rPr>
              <a:t>Kragujevac</a:t>
            </a:r>
            <a:r>
              <a:rPr lang="en-US" sz="1600" dirty="0">
                <a:latin typeface="Calibri" panose="020F0502020204030204" pitchFamily="34" charset="0"/>
              </a:rPr>
              <a:t>, University of </a:t>
            </a:r>
            <a:r>
              <a:rPr lang="en-US" sz="1600" dirty="0" err="1">
                <a:latin typeface="Calibri" panose="020F0502020204030204" pitchFamily="34" charset="0"/>
              </a:rPr>
              <a:t>Kragujevac</a:t>
            </a:r>
            <a:r>
              <a:rPr lang="en-US" sz="1600" dirty="0">
                <a:latin typeface="Calibri" panose="020F0502020204030204" pitchFamily="34" charset="0"/>
              </a:rPr>
              <a:t>, Jovana </a:t>
            </a:r>
            <a:r>
              <a:rPr lang="en-US" sz="1600" dirty="0" err="1">
                <a:latin typeface="Calibri" panose="020F0502020204030204" pitchFamily="34" charset="0"/>
              </a:rPr>
              <a:t>Cvijića</a:t>
            </a:r>
            <a:r>
              <a:rPr lang="en-US" sz="1600" dirty="0">
                <a:latin typeface="Calibri" panose="020F0502020204030204" pitchFamily="34" charset="0"/>
              </a:rPr>
              <a:t> bb, 34000 </a:t>
            </a:r>
            <a:r>
              <a:rPr lang="en-US" sz="1600" dirty="0" err="1">
                <a:latin typeface="Calibri" panose="020F0502020204030204" pitchFamily="34" charset="0"/>
              </a:rPr>
              <a:t>Kragujevac</a:t>
            </a:r>
            <a:r>
              <a:rPr lang="en-US" sz="1600" dirty="0">
                <a:latin typeface="Calibri" panose="020F0502020204030204" pitchFamily="34" charset="0"/>
              </a:rPr>
              <a:t>, Serbia; </a:t>
            </a:r>
            <a:endParaRPr lang="en-US" sz="1600" dirty="0" smtClean="0">
              <a:latin typeface="Calibri" panose="020F0502020204030204" pitchFamily="34" charset="0"/>
            </a:endParaRPr>
          </a:p>
          <a:p>
            <a:pPr marL="171450" indent="-171450" algn="just"/>
            <a:r>
              <a:rPr lang="en-US" sz="1600" baseline="30000" dirty="0" smtClean="0">
                <a:latin typeface="Calibri" panose="020F0502020204030204" pitchFamily="34" charset="0"/>
              </a:rPr>
              <a:t>2</a:t>
            </a:r>
            <a:r>
              <a:rPr lang="en-US" sz="1600" dirty="0" smtClean="0">
                <a:latin typeface="Calibri" panose="020F0502020204030204" pitchFamily="34" charset="0"/>
              </a:rPr>
              <a:t>Department </a:t>
            </a:r>
            <a:r>
              <a:rPr lang="en-US" sz="1600" dirty="0">
                <a:latin typeface="Calibri" panose="020F0502020204030204" pitchFamily="34" charset="0"/>
              </a:rPr>
              <a:t>of Biology and Ecology, Faculty of Sciences and Mathematics, University of </a:t>
            </a:r>
            <a:r>
              <a:rPr lang="en-US" sz="1600" dirty="0" err="1">
                <a:latin typeface="Calibri" panose="020F0502020204030204" pitchFamily="34" charset="0"/>
              </a:rPr>
              <a:t>Niš</a:t>
            </a:r>
            <a:r>
              <a:rPr lang="en-US" sz="1600" dirty="0">
                <a:latin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</a:rPr>
              <a:t>Višegradska</a:t>
            </a:r>
            <a:r>
              <a:rPr lang="en-US" sz="1600" dirty="0">
                <a:latin typeface="Calibri" panose="020F0502020204030204" pitchFamily="34" charset="0"/>
              </a:rPr>
              <a:t> 33, 18000 </a:t>
            </a:r>
            <a:r>
              <a:rPr lang="en-US" sz="1600" dirty="0" err="1">
                <a:latin typeface="Calibri" panose="020F0502020204030204" pitchFamily="34" charset="0"/>
              </a:rPr>
              <a:t>Niš</a:t>
            </a:r>
            <a:r>
              <a:rPr lang="en-US" sz="1600" dirty="0">
                <a:latin typeface="Calibri" panose="020F0502020204030204" pitchFamily="34" charset="0"/>
              </a:rPr>
              <a:t>, Serbia; 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</a:p>
          <a:p>
            <a:pPr marL="171450" indent="-171450" algn="just"/>
            <a:r>
              <a:rPr lang="en-US" sz="1600" baseline="30000" dirty="0" smtClean="0">
                <a:latin typeface="Calibri" panose="020F0502020204030204" pitchFamily="34" charset="0"/>
              </a:rPr>
              <a:t>3</a:t>
            </a:r>
            <a:r>
              <a:rPr lang="en-US" sz="1600" dirty="0" smtClean="0">
                <a:latin typeface="Calibri" panose="020F0502020204030204" pitchFamily="34" charset="0"/>
              </a:rPr>
              <a:t>Department </a:t>
            </a:r>
            <a:r>
              <a:rPr lang="en-US" sz="1600" dirty="0">
                <a:latin typeface="Calibri" panose="020F0502020204030204" pitchFamily="34" charset="0"/>
              </a:rPr>
              <a:t>of Genetics, Plant Breeding, Seed and Nursery Production, Institute of Forestry, </a:t>
            </a:r>
            <a:r>
              <a:rPr lang="en-US" sz="1600" dirty="0" err="1">
                <a:latin typeface="Calibri" panose="020F0502020204030204" pitchFamily="34" charset="0"/>
              </a:rPr>
              <a:t>Kneza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Višeslava</a:t>
            </a:r>
            <a:r>
              <a:rPr lang="en-US" sz="1600" dirty="0">
                <a:latin typeface="Calibri" panose="020F0502020204030204" pitchFamily="34" charset="0"/>
              </a:rPr>
              <a:t> 3, 11000 Belgrade, Serbia; </a:t>
            </a:r>
            <a:endParaRPr lang="en-US" sz="1600" dirty="0" smtClean="0">
              <a:latin typeface="Calibri" panose="020F0502020204030204" pitchFamily="34" charset="0"/>
            </a:endParaRPr>
          </a:p>
          <a:p>
            <a:endParaRPr lang="fr-FR" sz="1600" dirty="0" smtClean="0">
              <a:latin typeface="Calibri" panose="020F0502020204030204" pitchFamily="34" charset="0"/>
            </a:endParaRPr>
          </a:p>
          <a:p>
            <a:r>
              <a:rPr lang="en-US" sz="1400" b="1" dirty="0" smtClean="0"/>
              <a:t>*</a:t>
            </a:r>
            <a:r>
              <a:rPr lang="en-US" sz="1400" dirty="0" smtClean="0"/>
              <a:t> </a:t>
            </a:r>
            <a:r>
              <a:rPr lang="en-US" sz="1400" dirty="0"/>
              <a:t>Corresponding author: </a:t>
            </a:r>
            <a:r>
              <a:rPr lang="en-US" sz="1400" dirty="0" smtClean="0"/>
              <a:t>sanjamatic@kg.ac.rs</a:t>
            </a:r>
            <a:endParaRPr lang="fr-FR" sz="1400" dirty="0"/>
          </a:p>
        </p:txBody>
      </p:sp>
      <p:pic>
        <p:nvPicPr>
          <p:cNvPr id="7" name="Picture 6" descr="https://docs.google.com/uc?export=download&amp;id=1CmwPq-5Or7Tapowr0gxqBtMOnnjrwBs3&amp;revid=0B40ToPjNecWlRmcrRnF6eEE0d29nQ01McytoaVR6YVFiRVNvPQ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172200"/>
            <a:ext cx="914400" cy="64706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174000"/>
            <a:ext cx="6802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5" descr="Institute of Forestry (IOF) | Linked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7" descr="Institute of Forestry (IOF) | LinkedI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400" y="6066000"/>
            <a:ext cx="792000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34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1015C6E-DACC-46D7-9A51-5411FFCCCE22}"/>
              </a:ext>
            </a:extLst>
          </p:cNvPr>
          <p:cNvSpPr txBox="1"/>
          <p:nvPr/>
        </p:nvSpPr>
        <p:spPr>
          <a:xfrm>
            <a:off x="609600" y="1447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Conclusions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746760" y="2133600"/>
            <a:ext cx="7711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3"/>
              </a:buClr>
              <a:buFont typeface="Calibri" panose="020F0502020204030204" pitchFamily="34" charset="0"/>
              <a:buChar char="∞"/>
            </a:pPr>
            <a:r>
              <a:rPr lang="sr-Latn-RS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results of our study show that </a:t>
            </a:r>
            <a:r>
              <a:rPr lang="sr-Latn-RS" dirty="0"/>
              <a:t>b</a:t>
            </a:r>
            <a:r>
              <a:rPr lang="en-US" dirty="0" err="1"/>
              <a:t>oth</a:t>
            </a:r>
            <a:r>
              <a:rPr lang="en-US" dirty="0"/>
              <a:t> oils ha</a:t>
            </a:r>
            <a:r>
              <a:rPr lang="sr-Latn-RS" dirty="0"/>
              <a:t>ve</a:t>
            </a:r>
            <a:r>
              <a:rPr lang="en-US" dirty="0"/>
              <a:t> a remarkable DNA protective activity against hydroxyl and </a:t>
            </a:r>
            <a:r>
              <a:rPr lang="en-US" dirty="0" err="1"/>
              <a:t>peroxyl</a:t>
            </a:r>
            <a:r>
              <a:rPr lang="en-US" dirty="0"/>
              <a:t> radicals induced damage. </a:t>
            </a:r>
            <a:endParaRPr lang="sr-Latn-RS" dirty="0" smtClean="0"/>
          </a:p>
          <a:p>
            <a:pPr algn="just"/>
            <a:endParaRPr lang="sr-Latn-RS" dirty="0"/>
          </a:p>
          <a:p>
            <a:pPr marL="285750" indent="-285750" algn="just">
              <a:buClr>
                <a:schemeClr val="accent3"/>
              </a:buClr>
              <a:buFont typeface="Calibri" panose="020F0502020204030204" pitchFamily="34" charset="0"/>
              <a:buChar char="∞"/>
            </a:pPr>
            <a:r>
              <a:rPr lang="sr-Latn-RS" dirty="0" smtClean="0"/>
              <a:t>T</a:t>
            </a:r>
            <a:r>
              <a:rPr lang="en-US" dirty="0" smtClean="0"/>
              <a:t>his </a:t>
            </a:r>
            <a:r>
              <a:rPr lang="en-US" dirty="0"/>
              <a:t>is the first study showing </a:t>
            </a:r>
            <a:r>
              <a:rPr lang="sr-Latn-RS" dirty="0" smtClean="0"/>
              <a:t>DNA </a:t>
            </a:r>
            <a:r>
              <a:rPr lang="en-US" dirty="0" smtClean="0"/>
              <a:t>protective </a:t>
            </a:r>
            <a:r>
              <a:rPr lang="en-US" dirty="0"/>
              <a:t>effect of </a:t>
            </a:r>
            <a:r>
              <a:rPr lang="en-US" i="1" dirty="0"/>
              <a:t>C</a:t>
            </a:r>
            <a:r>
              <a:rPr lang="sr-Latn-RS" i="1" dirty="0"/>
              <a:t>.</a:t>
            </a:r>
            <a:r>
              <a:rPr lang="en-US" i="1" dirty="0"/>
              <a:t> </a:t>
            </a:r>
            <a:r>
              <a:rPr lang="en-US" i="1" dirty="0" err="1"/>
              <a:t>lawsoniana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/>
              <a:t>T</a:t>
            </a:r>
            <a:r>
              <a:rPr lang="sr-Latn-RS" i="1" dirty="0"/>
              <a:t>.</a:t>
            </a:r>
            <a:r>
              <a:rPr lang="en-US" i="1" dirty="0"/>
              <a:t> </a:t>
            </a:r>
            <a:r>
              <a:rPr lang="sr-Latn-RS" i="1" dirty="0" smtClean="0"/>
              <a:t>p</a:t>
            </a:r>
            <a:r>
              <a:rPr lang="en-US" i="1" dirty="0" err="1" smtClean="0"/>
              <a:t>licata</a:t>
            </a:r>
            <a:r>
              <a:rPr lang="sr-Latn-RS" i="1" dirty="0" smtClean="0"/>
              <a:t> </a:t>
            </a:r>
            <a:r>
              <a:rPr lang="en-US" dirty="0"/>
              <a:t>essential </a:t>
            </a:r>
            <a:r>
              <a:rPr lang="en-US" dirty="0" smtClean="0"/>
              <a:t>oils</a:t>
            </a:r>
            <a:r>
              <a:rPr lang="sr-Latn-RS" dirty="0" smtClean="0"/>
              <a:t>.</a:t>
            </a:r>
          </a:p>
          <a:p>
            <a:pPr marL="285750" indent="-285750" algn="just">
              <a:buFont typeface="Calibri" panose="020F0502020204030204" pitchFamily="34" charset="0"/>
              <a:buChar char="∞"/>
            </a:pPr>
            <a:endParaRPr lang="sr-Latn-RS" dirty="0"/>
          </a:p>
          <a:p>
            <a:pPr marL="285750" indent="-285750" algn="just">
              <a:buClr>
                <a:schemeClr val="accent3"/>
              </a:buClr>
              <a:buFont typeface="Calibri" panose="020F0502020204030204" pitchFamily="34" charset="0"/>
              <a:buChar char="∞"/>
            </a:pPr>
            <a:r>
              <a:rPr lang="en-US" dirty="0" smtClean="0"/>
              <a:t>Further </a:t>
            </a:r>
            <a:r>
              <a:rPr lang="en-US" dirty="0"/>
              <a:t>studies with </a:t>
            </a:r>
            <a:r>
              <a:rPr lang="en-US" i="1" dirty="0"/>
              <a:t>in vivo </a:t>
            </a:r>
            <a:r>
              <a:rPr lang="en-US" dirty="0"/>
              <a:t>biological models should provide a better understanding of the mechanisms underlying DNA protective ability of these two essential oils.</a:t>
            </a:r>
          </a:p>
          <a:p>
            <a:pPr indent="22542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7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BB60A73-C7B6-4942-9460-6A11453E996F}"/>
              </a:ext>
            </a:extLst>
          </p:cNvPr>
          <p:cNvSpPr txBox="1"/>
          <p:nvPr/>
        </p:nvSpPr>
        <p:spPr>
          <a:xfrm>
            <a:off x="685800" y="1447800"/>
            <a:ext cx="7391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Acknowledgments</a:t>
            </a:r>
            <a:endParaRPr lang="fr-FR" sz="2400" b="1" dirty="0"/>
          </a:p>
          <a:p>
            <a:pPr indent="176213" algn="just"/>
            <a:endParaRPr lang="sr-Latn-RS" dirty="0" smtClean="0"/>
          </a:p>
          <a:p>
            <a:pPr indent="176213" algn="just"/>
            <a:r>
              <a:rPr lang="en-GB" dirty="0" smtClean="0"/>
              <a:t>This </a:t>
            </a:r>
            <a:r>
              <a:rPr lang="en-GB" dirty="0"/>
              <a:t>research was supported by the Ministry of Science, Technological Development, and </a:t>
            </a:r>
            <a:r>
              <a:rPr lang="en-GB" dirty="0" smtClean="0"/>
              <a:t>Innovation of the Republic </a:t>
            </a:r>
            <a:r>
              <a:rPr lang="en-GB" dirty="0"/>
              <a:t>of Serbia,</a:t>
            </a:r>
            <a:r>
              <a:rPr lang="en-GB" b="1" dirty="0"/>
              <a:t> </a:t>
            </a:r>
            <a:r>
              <a:rPr lang="en-GB" dirty="0"/>
              <a:t>(Grants: Nos. 451-03-47/2023-01/200378; </a:t>
            </a:r>
            <a:r>
              <a:rPr lang="en-GB" dirty="0" smtClean="0"/>
              <a:t>451-03-47/2023-01/200124, </a:t>
            </a:r>
            <a:r>
              <a:rPr lang="en-GB" dirty="0"/>
              <a:t>and </a:t>
            </a:r>
            <a:r>
              <a:rPr lang="en-GB" dirty="0" smtClean="0"/>
              <a:t>451-03-47/2023-01/200027.</a:t>
            </a:r>
            <a:endParaRPr lang="fr-FR" dirty="0"/>
          </a:p>
        </p:txBody>
      </p:sp>
      <p:sp>
        <p:nvSpPr>
          <p:cNvPr id="2" name="AutoShape 2" descr="https://www.nitra.gov.rs/images/logo/logo-nitra-hor-cir.svg"/>
          <p:cNvSpPr>
            <a:spLocks noChangeAspect="1" noChangeArrowheads="1"/>
          </p:cNvSpPr>
          <p:nvPr/>
        </p:nvSpPr>
        <p:spPr bwMode="auto">
          <a:xfrm>
            <a:off x="155575" y="-457200"/>
            <a:ext cx="2857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https://www.nitra.gov.rs/images/logo/logo-nitra-ver-cir-3reda-beli.svg"/>
          <p:cNvSpPr>
            <a:spLocks noChangeAspect="1" noChangeArrowheads="1"/>
          </p:cNvSpPr>
          <p:nvPr/>
        </p:nvSpPr>
        <p:spPr bwMode="auto">
          <a:xfrm>
            <a:off x="155575" y="-9144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6" descr="https://www.nitra.gov.rs/images/logo/logo-nitra-hor-cir.svg"/>
          <p:cNvSpPr>
            <a:spLocks noChangeAspect="1" noChangeArrowheads="1"/>
          </p:cNvSpPr>
          <p:nvPr/>
        </p:nvSpPr>
        <p:spPr bwMode="auto">
          <a:xfrm>
            <a:off x="155575" y="-327025"/>
            <a:ext cx="20955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https://www.nitra.gov.rs/images/logo/logo-nitra-hor-cir.svg"/>
          <p:cNvSpPr>
            <a:spLocks noChangeAspect="1" noChangeArrowheads="1"/>
          </p:cNvSpPr>
          <p:nvPr/>
        </p:nvSpPr>
        <p:spPr bwMode="auto">
          <a:xfrm>
            <a:off x="307975" y="-174625"/>
            <a:ext cx="20955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10" descr="https://www.nitra.gov.rs/images/logo/logo-nitra-hor-cir.svg"/>
          <p:cNvSpPr>
            <a:spLocks noChangeAspect="1" noChangeArrowheads="1"/>
          </p:cNvSpPr>
          <p:nvPr/>
        </p:nvSpPr>
        <p:spPr bwMode="auto">
          <a:xfrm>
            <a:off x="460375" y="-22225"/>
            <a:ext cx="20955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12" descr="https://www.nitra.gov.rs/images/logo/logo-nitra-ver-cir-3reda-beli.svg"/>
          <p:cNvSpPr>
            <a:spLocks noChangeAspect="1" noChangeArrowheads="1"/>
          </p:cNvSpPr>
          <p:nvPr/>
        </p:nvSpPr>
        <p:spPr bwMode="auto">
          <a:xfrm>
            <a:off x="307975" y="-7620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582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1775" y="990600"/>
            <a:ext cx="86836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/>
              <a:t>In vitro </a:t>
            </a:r>
            <a:r>
              <a:rPr lang="en-US" sz="2400" b="1" dirty="0"/>
              <a:t>DNA protective potential of </a:t>
            </a:r>
            <a:r>
              <a:rPr lang="en-US" sz="2400" b="1" i="1" dirty="0" err="1"/>
              <a:t>Chamaecyparis</a:t>
            </a:r>
            <a:r>
              <a:rPr lang="en-US" sz="2400" b="1" i="1" dirty="0"/>
              <a:t> </a:t>
            </a:r>
            <a:r>
              <a:rPr lang="en-US" sz="2400" b="1" i="1" dirty="0" err="1"/>
              <a:t>lawsoniana</a:t>
            </a:r>
            <a:r>
              <a:rPr lang="en-US" sz="2400" b="1" dirty="0"/>
              <a:t> (</a:t>
            </a:r>
            <a:r>
              <a:rPr lang="en-US" sz="2400" b="1" dirty="0" err="1"/>
              <a:t>A.Murray</a:t>
            </a:r>
            <a:r>
              <a:rPr lang="en-US" sz="2400" b="1" dirty="0"/>
              <a:t> </a:t>
            </a:r>
            <a:r>
              <a:rPr lang="en-US" sz="2400" b="1" dirty="0" err="1"/>
              <a:t>bis</a:t>
            </a:r>
            <a:r>
              <a:rPr lang="en-US" sz="2400" b="1" dirty="0"/>
              <a:t>) Parl. and </a:t>
            </a:r>
            <a:r>
              <a:rPr lang="en-US" sz="2400" b="1" i="1" dirty="0" err="1"/>
              <a:t>Thuja</a:t>
            </a:r>
            <a:r>
              <a:rPr lang="en-US" sz="2400" b="1" i="1" dirty="0"/>
              <a:t> </a:t>
            </a:r>
            <a:r>
              <a:rPr lang="en-US" sz="2400" b="1" i="1" dirty="0" err="1"/>
              <a:t>plicata</a:t>
            </a:r>
            <a:r>
              <a:rPr lang="en-US" sz="2400" b="1" i="1" dirty="0"/>
              <a:t> </a:t>
            </a:r>
            <a:r>
              <a:rPr lang="en-US" sz="2400" b="1" dirty="0"/>
              <a:t>Donn ex </a:t>
            </a:r>
            <a:r>
              <a:rPr lang="en-US" sz="2400" b="1" dirty="0" err="1"/>
              <a:t>D.Don</a:t>
            </a:r>
            <a:r>
              <a:rPr lang="en-US" sz="2400" b="1" dirty="0"/>
              <a:t> essential oils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Thuja plic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93" y="4440654"/>
            <a:ext cx="1249499" cy="157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hamaecyparis lawsoniana – These Are the Plants I Kno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22" y="2078455"/>
            <a:ext cx="1258563" cy="157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Best Essential Oils Combinations That Smell Better Than Candles |  ckamgmt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639" y="3352800"/>
            <a:ext cx="1883935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9" descr="Thuja Wood Oil, Lea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57200" y="3581400"/>
            <a:ext cx="1961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err="1"/>
              <a:t>Chamaecyparis</a:t>
            </a:r>
            <a:r>
              <a:rPr lang="en-US" b="1" i="1" dirty="0"/>
              <a:t> </a:t>
            </a:r>
            <a:r>
              <a:rPr lang="en-US" b="1" i="1" dirty="0" err="1"/>
              <a:t>lawsoniana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85800" y="5943600"/>
            <a:ext cx="17250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/>
              <a:t>Thuja</a:t>
            </a:r>
            <a:r>
              <a:rPr lang="en-US" b="1" i="1" dirty="0"/>
              <a:t> </a:t>
            </a:r>
            <a:r>
              <a:rPr lang="en-US" b="1" i="1" dirty="0" err="1"/>
              <a:t>plicata</a:t>
            </a:r>
            <a:r>
              <a:rPr lang="en-US" b="1" i="1" dirty="0"/>
              <a:t> 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632959" y="4724400"/>
            <a:ext cx="1405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RS" b="1" dirty="0" smtClean="0"/>
              <a:t>E</a:t>
            </a:r>
            <a:r>
              <a:rPr lang="en-US" b="1" dirty="0" err="1" smtClean="0"/>
              <a:t>ssential</a:t>
            </a:r>
            <a:r>
              <a:rPr lang="en-US" b="1" dirty="0" smtClean="0"/>
              <a:t> </a:t>
            </a:r>
            <a:r>
              <a:rPr lang="en-US" b="1" dirty="0"/>
              <a:t>oils</a:t>
            </a:r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971564"/>
              </p:ext>
            </p:extLst>
          </p:nvPr>
        </p:nvGraphicFramePr>
        <p:xfrm>
          <a:off x="4876800" y="1936212"/>
          <a:ext cx="39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0" name="Chart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8455284"/>
              </p:ext>
            </p:extLst>
          </p:nvPr>
        </p:nvGraphicFramePr>
        <p:xfrm>
          <a:off x="4915486" y="4017806"/>
          <a:ext cx="3960000" cy="2263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" name="Rectangle 15"/>
          <p:cNvSpPr/>
          <p:nvPr/>
        </p:nvSpPr>
        <p:spPr>
          <a:xfrm>
            <a:off x="609600" y="1828800"/>
            <a:ext cx="8077200" cy="4636532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188985" y="2201331"/>
            <a:ext cx="478015" cy="4450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186795" y="5389778"/>
            <a:ext cx="480205" cy="5538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360542" y="4073772"/>
            <a:ext cx="554944" cy="91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61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F4E4F2F-1E55-44A4-8832-84E477F385C3}"/>
              </a:ext>
            </a:extLst>
          </p:cNvPr>
          <p:cNvSpPr txBox="1"/>
          <p:nvPr/>
        </p:nvSpPr>
        <p:spPr>
          <a:xfrm>
            <a:off x="609600" y="1371600"/>
            <a:ext cx="7924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Abstract</a:t>
            </a:r>
            <a:r>
              <a:rPr lang="fr-FR" b="1" dirty="0" smtClean="0"/>
              <a:t>:  </a:t>
            </a:r>
            <a:endParaRPr lang="fr-FR" dirty="0" smtClean="0"/>
          </a:p>
          <a:p>
            <a:pPr algn="just"/>
            <a:r>
              <a:rPr lang="en-US" i="1" dirty="0" err="1" smtClean="0"/>
              <a:t>Chamaecyparis</a:t>
            </a:r>
            <a:r>
              <a:rPr lang="en-US" i="1" dirty="0" smtClean="0"/>
              <a:t> </a:t>
            </a:r>
            <a:r>
              <a:rPr lang="en-US" i="1" dirty="0" err="1" smtClean="0"/>
              <a:t>lawsoniana</a:t>
            </a:r>
            <a:r>
              <a:rPr lang="en-US" dirty="0" smtClean="0"/>
              <a:t> (</a:t>
            </a:r>
            <a:r>
              <a:rPr lang="en-US" dirty="0" err="1" smtClean="0"/>
              <a:t>A.Murray</a:t>
            </a:r>
            <a:r>
              <a:rPr lang="en-US" dirty="0" smtClean="0"/>
              <a:t> </a:t>
            </a:r>
            <a:r>
              <a:rPr lang="en-US" dirty="0" err="1" smtClean="0"/>
              <a:t>bis</a:t>
            </a:r>
            <a:r>
              <a:rPr lang="en-US" dirty="0" smtClean="0"/>
              <a:t>) Parl., known as Port </a:t>
            </a:r>
            <a:r>
              <a:rPr lang="en-US" dirty="0" err="1" smtClean="0"/>
              <a:t>Orford</a:t>
            </a:r>
            <a:r>
              <a:rPr lang="en-US" dirty="0" smtClean="0"/>
              <a:t> cedar or Lawson cypress and </a:t>
            </a:r>
            <a:r>
              <a:rPr lang="en-US" i="1" dirty="0" err="1" smtClean="0"/>
              <a:t>Thuja</a:t>
            </a:r>
            <a:r>
              <a:rPr lang="en-US" i="1" dirty="0" smtClean="0"/>
              <a:t> </a:t>
            </a:r>
            <a:r>
              <a:rPr lang="en-US" i="1" dirty="0" err="1" smtClean="0"/>
              <a:t>plicata</a:t>
            </a:r>
            <a:r>
              <a:rPr lang="en-US" dirty="0" smtClean="0"/>
              <a:t> Donn ex </a:t>
            </a:r>
            <a:r>
              <a:rPr lang="en-US" dirty="0" err="1" smtClean="0"/>
              <a:t>D.Don</a:t>
            </a:r>
            <a:r>
              <a:rPr lang="en-US" dirty="0" smtClean="0"/>
              <a:t>, also called giant arborvitae, are a species of the </a:t>
            </a:r>
            <a:r>
              <a:rPr lang="en-US" dirty="0" err="1" smtClean="0"/>
              <a:t>Cupressaceae</a:t>
            </a:r>
            <a:r>
              <a:rPr lang="en-US" dirty="0" smtClean="0"/>
              <a:t> family. Multiple significant biological activities of </a:t>
            </a:r>
            <a:r>
              <a:rPr lang="en-US" i="1" dirty="0" smtClean="0"/>
              <a:t>C. </a:t>
            </a:r>
            <a:r>
              <a:rPr lang="en-US" i="1" dirty="0" err="1" smtClean="0"/>
              <a:t>lawsoniana</a:t>
            </a:r>
            <a:r>
              <a:rPr lang="en-US" dirty="0" smtClean="0"/>
              <a:t> and </a:t>
            </a:r>
            <a:r>
              <a:rPr lang="en-US" i="1" dirty="0" smtClean="0"/>
              <a:t>T. </a:t>
            </a:r>
            <a:r>
              <a:rPr lang="en-US" i="1" dirty="0" err="1" smtClean="0"/>
              <a:t>plicata</a:t>
            </a:r>
            <a:r>
              <a:rPr lang="en-US" dirty="0" smtClean="0"/>
              <a:t> essential oils have been widely investigated but their genotoxic and/or </a:t>
            </a:r>
            <a:r>
              <a:rPr lang="en-US" dirty="0" err="1" smtClean="0"/>
              <a:t>antigenotoxic</a:t>
            </a:r>
            <a:r>
              <a:rPr lang="en-US" dirty="0" smtClean="0"/>
              <a:t> properties are not well established. In the present study, two </a:t>
            </a:r>
            <a:r>
              <a:rPr lang="en-US" i="1" dirty="0" smtClean="0"/>
              <a:t>in vitro</a:t>
            </a:r>
            <a:r>
              <a:rPr lang="en-US" dirty="0" smtClean="0"/>
              <a:t> antioxidant assays were performed to assess the possible DNA protective activity of five different concentrations (0.19, 0.38, 0.75, 1.5, and 3%) of essential oils against oxidative damage induced by hydroxyl and </a:t>
            </a:r>
            <a:r>
              <a:rPr lang="en-US" dirty="0" err="1" smtClean="0"/>
              <a:t>peroxyl</a:t>
            </a:r>
            <a:r>
              <a:rPr lang="en-US" dirty="0" smtClean="0"/>
              <a:t> radicals. According to the obtained results, both essential oils have a remarkable DNA protective activity against hydroxyl and </a:t>
            </a:r>
            <a:r>
              <a:rPr lang="en-US" dirty="0" err="1" smtClean="0"/>
              <a:t>peroxyl</a:t>
            </a:r>
            <a:r>
              <a:rPr lang="en-US" dirty="0" smtClean="0"/>
              <a:t> radicals induced DNA damage. These findings suggest that </a:t>
            </a:r>
            <a:r>
              <a:rPr lang="en-US" i="1" dirty="0" smtClean="0"/>
              <a:t>C. </a:t>
            </a:r>
            <a:r>
              <a:rPr lang="en-US" i="1" dirty="0" err="1" smtClean="0"/>
              <a:t>lawsoniana</a:t>
            </a:r>
            <a:r>
              <a:rPr lang="en-US" dirty="0" smtClean="0"/>
              <a:t> and </a:t>
            </a:r>
            <a:r>
              <a:rPr lang="en-US" i="1" dirty="0" smtClean="0"/>
              <a:t>T. </a:t>
            </a:r>
            <a:r>
              <a:rPr lang="en-US" i="1" dirty="0" err="1" smtClean="0"/>
              <a:t>plicata</a:t>
            </a:r>
            <a:r>
              <a:rPr lang="en-US" dirty="0" smtClean="0"/>
              <a:t> essential oils in tested concentrations could be valuable candidates for medicinal and pharmaceutical applications.</a:t>
            </a:r>
            <a:endParaRPr lang="fr-FR" dirty="0" smtClean="0"/>
          </a:p>
          <a:p>
            <a:endParaRPr lang="en-US" dirty="0"/>
          </a:p>
          <a:p>
            <a:pPr algn="just"/>
            <a:r>
              <a:rPr lang="fr-FR" b="1" dirty="0"/>
              <a:t>Keywords: </a:t>
            </a:r>
            <a:r>
              <a:rPr lang="fr-FR" dirty="0" err="1" smtClean="0"/>
              <a:t>Antigenotoxicity</a:t>
            </a:r>
            <a:r>
              <a:rPr lang="sr-Latn-RS" dirty="0"/>
              <a:t>;</a:t>
            </a:r>
            <a:r>
              <a:rPr lang="fr-FR" dirty="0" smtClean="0"/>
              <a:t>  </a:t>
            </a:r>
            <a:r>
              <a:rPr lang="fr-FR" i="1" dirty="0" err="1" smtClean="0"/>
              <a:t>Chamaecyparis</a:t>
            </a:r>
            <a:r>
              <a:rPr lang="fr-FR" i="1" dirty="0" smtClean="0"/>
              <a:t> </a:t>
            </a:r>
            <a:r>
              <a:rPr lang="fr-FR" i="1" dirty="0" err="1"/>
              <a:t>lawsoniana</a:t>
            </a:r>
            <a:r>
              <a:rPr lang="fr-FR" dirty="0"/>
              <a:t>; </a:t>
            </a:r>
            <a:r>
              <a:rPr lang="sr-Latn-RS" dirty="0" smtClean="0"/>
              <a:t>e</a:t>
            </a:r>
            <a:r>
              <a:rPr lang="fr-FR" dirty="0" err="1" smtClean="0"/>
              <a:t>ssential</a:t>
            </a:r>
            <a:r>
              <a:rPr lang="fr-FR" dirty="0" smtClean="0"/>
              <a:t> </a:t>
            </a:r>
            <a:r>
              <a:rPr lang="fr-FR" dirty="0" err="1"/>
              <a:t>oils</a:t>
            </a:r>
            <a:r>
              <a:rPr lang="fr-FR" dirty="0"/>
              <a:t>; </a:t>
            </a:r>
            <a:r>
              <a:rPr lang="fr-FR" dirty="0" err="1" smtClean="0"/>
              <a:t>hydroxyl</a:t>
            </a:r>
            <a:r>
              <a:rPr lang="fr-FR" dirty="0" smtClean="0"/>
              <a:t> radical</a:t>
            </a:r>
            <a:r>
              <a:rPr lang="sr-Latn-RS" dirty="0" smtClean="0"/>
              <a:t>;</a:t>
            </a:r>
            <a:r>
              <a:rPr lang="fr-FR" dirty="0" smtClean="0"/>
              <a:t> </a:t>
            </a:r>
            <a:r>
              <a:rPr lang="fr-FR" dirty="0" err="1"/>
              <a:t>peroxyl</a:t>
            </a:r>
            <a:r>
              <a:rPr lang="fr-FR" dirty="0"/>
              <a:t> </a:t>
            </a:r>
            <a:r>
              <a:rPr lang="fr-FR" dirty="0" smtClean="0"/>
              <a:t>radical</a:t>
            </a:r>
            <a:r>
              <a:rPr lang="sr-Latn-RS" dirty="0" smtClean="0"/>
              <a:t>;</a:t>
            </a:r>
            <a:r>
              <a:rPr lang="fr-FR" i="1" dirty="0" err="1" smtClean="0"/>
              <a:t>Thuja</a:t>
            </a:r>
            <a:r>
              <a:rPr lang="fr-FR" i="1" dirty="0" smtClean="0"/>
              <a:t> </a:t>
            </a:r>
            <a:r>
              <a:rPr lang="fr-FR" i="1" dirty="0" err="1" smtClean="0"/>
              <a:t>plicata</a:t>
            </a:r>
            <a:r>
              <a:rPr lang="sr-Latn-RS" i="1" dirty="0" smtClean="0"/>
              <a:t>.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49836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D04F326-65EB-4336-8C2B-B7016DD553EB}"/>
              </a:ext>
            </a:extLst>
          </p:cNvPr>
          <p:cNvSpPr txBox="1"/>
          <p:nvPr/>
        </p:nvSpPr>
        <p:spPr>
          <a:xfrm>
            <a:off x="457200" y="1509195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Introduction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6400800" y="2824604"/>
            <a:ext cx="2667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Figure 1.</a:t>
            </a:r>
            <a:r>
              <a:rPr lang="en-US" i="1" dirty="0"/>
              <a:t> </a:t>
            </a:r>
            <a:r>
              <a:rPr lang="en-US" i="1" dirty="0" err="1"/>
              <a:t>Chamaecyparis</a:t>
            </a:r>
            <a:r>
              <a:rPr lang="en-US" i="1" dirty="0"/>
              <a:t> </a:t>
            </a:r>
            <a:r>
              <a:rPr lang="en-US" i="1" dirty="0" err="1" smtClean="0"/>
              <a:t>lawsoniana</a:t>
            </a:r>
            <a:endParaRPr lang="en-US" i="1" dirty="0" smtClean="0"/>
          </a:p>
          <a:p>
            <a:pPr algn="ctr"/>
            <a:r>
              <a:rPr lang="en-US" sz="1100" dirty="0" smtClean="0"/>
              <a:t>(</a:t>
            </a:r>
            <a:r>
              <a:rPr lang="en-US" sz="1100" dirty="0"/>
              <a:t>https://plantmaterials.wordpress.com/portfolio/chamaecyparis-lawsoniana</a:t>
            </a:r>
            <a:r>
              <a:rPr lang="en-US" sz="1100" dirty="0" smtClean="0"/>
              <a:t>/)</a:t>
            </a:r>
            <a:endParaRPr lang="en-GB" sz="1100" dirty="0"/>
          </a:p>
        </p:txBody>
      </p:sp>
      <p:sp>
        <p:nvSpPr>
          <p:cNvPr id="3" name="Rectangle 2"/>
          <p:cNvSpPr/>
          <p:nvPr/>
        </p:nvSpPr>
        <p:spPr>
          <a:xfrm>
            <a:off x="6477000" y="5638800"/>
            <a:ext cx="251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Figure </a:t>
            </a:r>
            <a:r>
              <a:rPr lang="en-US" b="1" dirty="0" smtClean="0"/>
              <a:t>2.</a:t>
            </a:r>
            <a:r>
              <a:rPr lang="en-US" i="1" dirty="0" smtClean="0"/>
              <a:t> </a:t>
            </a:r>
            <a:r>
              <a:rPr lang="it-IT" i="1" dirty="0"/>
              <a:t>Thuja plicata </a:t>
            </a:r>
            <a:r>
              <a:rPr lang="en-US" sz="1100" dirty="0" smtClean="0"/>
              <a:t>(</a:t>
            </a:r>
            <a:r>
              <a:rPr lang="en-US" sz="1100" dirty="0"/>
              <a:t>https://www.treesandshrubsonline.org/articles/thuja/thuja-plicata/)</a:t>
            </a:r>
            <a:endParaRPr lang="en-GB" sz="1100" dirty="0"/>
          </a:p>
        </p:txBody>
      </p:sp>
      <p:pic>
        <p:nvPicPr>
          <p:cNvPr id="7" name="Picture 8" descr="Chamaecyparis lawsoniana – These Are the Plants I Kn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72292"/>
            <a:ext cx="1258563" cy="157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huja plic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871" y="4059654"/>
            <a:ext cx="1249499" cy="157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 rot="10800000" flipV="1">
            <a:off x="533400" y="2057400"/>
            <a:ext cx="5334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349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r-Latn-R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edicinal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potential </a:t>
            </a:r>
            <a:r>
              <a:rPr kumimoji="0" lang="sr-Latn-R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dirty="0"/>
              <a:t>essential oils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US" dirty="0"/>
              <a:t>usually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associated with antimicrobial</a:t>
            </a:r>
            <a:r>
              <a:rPr kumimoji="0" lang="sr-Latn-R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antioxidative</a:t>
            </a:r>
            <a:r>
              <a:rPr lang="en-US" alt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altLang="en-US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antiviral </a:t>
            </a:r>
            <a:r>
              <a:rPr kumimoji="0" lang="sr-Latn-R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effects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[1]. 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199" y="2905492"/>
            <a:ext cx="55364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4950" algn="just"/>
            <a:r>
              <a:rPr lang="en-GB" dirty="0"/>
              <a:t>Although </a:t>
            </a:r>
            <a:r>
              <a:rPr lang="sr-Latn-RS" dirty="0" smtClean="0"/>
              <a:t>m</a:t>
            </a:r>
            <a:r>
              <a:rPr lang="en-GB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any 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studies have been conducted </a:t>
            </a:r>
            <a:r>
              <a:rPr lang="en-GB" dirty="0" smtClean="0"/>
              <a:t>on </a:t>
            </a:r>
            <a:r>
              <a:rPr lang="en-GB" dirty="0"/>
              <a:t>the </a:t>
            </a:r>
            <a:r>
              <a:rPr lang="en-US" dirty="0"/>
              <a:t>various </a:t>
            </a:r>
            <a:r>
              <a:rPr lang="en-GB" dirty="0" smtClean="0"/>
              <a:t>biological </a:t>
            </a:r>
            <a:r>
              <a:rPr lang="en-GB" dirty="0"/>
              <a:t>activity of </a:t>
            </a:r>
            <a:r>
              <a:rPr lang="en-US" i="1" dirty="0"/>
              <a:t>C. </a:t>
            </a:r>
            <a:r>
              <a:rPr lang="sr-Latn-RS" i="1" dirty="0" smtClean="0"/>
              <a:t>l</a:t>
            </a:r>
            <a:r>
              <a:rPr lang="en-US" i="1" dirty="0" err="1" smtClean="0"/>
              <a:t>awsoniana</a:t>
            </a:r>
            <a:r>
              <a:rPr lang="sr-Latn-RS" i="1" dirty="0" smtClean="0"/>
              <a:t> </a:t>
            </a:r>
            <a:r>
              <a:rPr lang="sr-Latn-RS" dirty="0" smtClean="0"/>
              <a:t>(Figure 1)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/>
              <a:t>T. </a:t>
            </a:r>
            <a:r>
              <a:rPr lang="sr-Latn-RS" i="1" dirty="0" smtClean="0"/>
              <a:t>p</a:t>
            </a:r>
            <a:r>
              <a:rPr lang="en-US" i="1" dirty="0" err="1" smtClean="0"/>
              <a:t>licata</a:t>
            </a:r>
            <a:r>
              <a:rPr lang="sr-Latn-RS" i="1" dirty="0" smtClean="0"/>
              <a:t> </a:t>
            </a:r>
            <a:r>
              <a:rPr lang="sr-Latn-RS" dirty="0"/>
              <a:t>(Figure </a:t>
            </a:r>
            <a:r>
              <a:rPr lang="sr-Latn-RS" dirty="0" smtClean="0"/>
              <a:t>2)</a:t>
            </a:r>
            <a:r>
              <a:rPr lang="en-US" i="1" dirty="0" smtClean="0"/>
              <a:t> </a:t>
            </a:r>
            <a:r>
              <a:rPr lang="en-US" dirty="0" smtClean="0"/>
              <a:t>essential oils</a:t>
            </a:r>
            <a:r>
              <a:rPr lang="en-GB" dirty="0" smtClean="0"/>
              <a:t>, there </a:t>
            </a:r>
            <a:r>
              <a:rPr lang="en-GB" dirty="0"/>
              <a:t>are no studies on </a:t>
            </a:r>
            <a:r>
              <a:rPr lang="sr-Latn-RS" dirty="0" smtClean="0"/>
              <a:t>their </a:t>
            </a:r>
            <a:r>
              <a:rPr lang="en-GB" dirty="0" smtClean="0"/>
              <a:t>genotoxic and </a:t>
            </a:r>
            <a:r>
              <a:rPr lang="en-GB" dirty="0" err="1"/>
              <a:t>antigenotoxic</a:t>
            </a:r>
            <a:r>
              <a:rPr lang="en-GB" dirty="0"/>
              <a:t> </a:t>
            </a:r>
            <a:r>
              <a:rPr lang="sr-Latn-RS" dirty="0" smtClean="0"/>
              <a:t>effects</a:t>
            </a:r>
            <a:r>
              <a:rPr lang="en-GB" dirty="0" smtClean="0"/>
              <a:t> </a:t>
            </a:r>
            <a:r>
              <a:rPr lang="en-GB" dirty="0"/>
              <a:t>to our knowledge. </a:t>
            </a:r>
            <a:r>
              <a:rPr lang="en-US" dirty="0"/>
              <a:t>According to these </a:t>
            </a:r>
            <a:r>
              <a:rPr lang="en-US" dirty="0" smtClean="0"/>
              <a:t>data</a:t>
            </a:r>
            <a:r>
              <a:rPr lang="sr-Latn-RS" dirty="0" smtClean="0"/>
              <a:t>,</a:t>
            </a:r>
            <a:r>
              <a:rPr lang="en-US" dirty="0" smtClean="0"/>
              <a:t> </a:t>
            </a:r>
            <a:r>
              <a:rPr lang="sr-Latn-RS" dirty="0" smtClean="0"/>
              <a:t>e</a:t>
            </a:r>
            <a:r>
              <a:rPr lang="en-US" dirty="0" err="1" smtClean="0"/>
              <a:t>ssential</a:t>
            </a:r>
            <a:r>
              <a:rPr lang="en-US" dirty="0" smtClean="0"/>
              <a:t> </a:t>
            </a:r>
            <a:r>
              <a:rPr lang="en-US" dirty="0"/>
              <a:t>oils </a:t>
            </a:r>
            <a:r>
              <a:rPr lang="en-US" dirty="0" smtClean="0"/>
              <a:t>from </a:t>
            </a:r>
            <a:r>
              <a:rPr lang="en-US" i="1" dirty="0"/>
              <a:t>C. </a:t>
            </a:r>
            <a:r>
              <a:rPr lang="en-US" i="1" dirty="0" err="1"/>
              <a:t>lawsoniana</a:t>
            </a:r>
            <a:r>
              <a:rPr lang="en-US" dirty="0"/>
              <a:t> and </a:t>
            </a:r>
            <a:r>
              <a:rPr lang="en-US" i="1" dirty="0"/>
              <a:t>T. </a:t>
            </a:r>
            <a:r>
              <a:rPr lang="en-US" i="1" dirty="0" err="1"/>
              <a:t>plicata</a:t>
            </a:r>
            <a:r>
              <a:rPr lang="en-US" i="1" dirty="0"/>
              <a:t> </a:t>
            </a:r>
            <a:r>
              <a:rPr lang="en-US" dirty="0" smtClean="0"/>
              <a:t>w</a:t>
            </a:r>
            <a:r>
              <a:rPr lang="sr-Cyrl-RS" dirty="0" smtClean="0"/>
              <a:t>е</a:t>
            </a:r>
            <a:r>
              <a:rPr lang="sr-Latn-RS" dirty="0" smtClean="0"/>
              <a:t>r</a:t>
            </a:r>
            <a:r>
              <a:rPr lang="sr-Cyrl-RS" dirty="0" smtClean="0"/>
              <a:t>е</a:t>
            </a:r>
            <a:r>
              <a:rPr lang="en-US" dirty="0" smtClean="0"/>
              <a:t> </a:t>
            </a:r>
            <a:r>
              <a:rPr lang="en-US" dirty="0"/>
              <a:t>tested for </a:t>
            </a:r>
            <a:r>
              <a:rPr lang="en-US" dirty="0" smtClean="0"/>
              <a:t>ability </a:t>
            </a:r>
            <a:r>
              <a:rPr lang="en-US" dirty="0"/>
              <a:t>to protect DNA from oxidative </a:t>
            </a:r>
            <a:r>
              <a:rPr lang="en-US" dirty="0" smtClean="0"/>
              <a:t>damage</a:t>
            </a:r>
            <a:r>
              <a:rPr lang="sr-Latn-RS" dirty="0" smtClean="0"/>
              <a:t> </a:t>
            </a:r>
            <a:r>
              <a:rPr lang="en-US" dirty="0" smtClean="0"/>
              <a:t>induced </a:t>
            </a:r>
            <a:r>
              <a:rPr lang="en-US" dirty="0"/>
              <a:t>by hydroxyl and </a:t>
            </a:r>
            <a:r>
              <a:rPr lang="en-US" dirty="0" err="1"/>
              <a:t>peroxyl</a:t>
            </a:r>
            <a:r>
              <a:rPr lang="en-US" dirty="0"/>
              <a:t> </a:t>
            </a:r>
            <a:r>
              <a:rPr lang="en-US" dirty="0" smtClean="0"/>
              <a:t>radicals</a:t>
            </a:r>
            <a:r>
              <a:rPr lang="sr-Latn-RS" dirty="0" smtClean="0"/>
              <a:t>.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28600" y="5906869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indent="169863" algn="just"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[1] </a:t>
            </a:r>
            <a:r>
              <a:rPr lang="sr-Latn-RS" sz="1200" dirty="0" smtClean="0"/>
              <a:t>J. </a:t>
            </a:r>
            <a:r>
              <a:rPr lang="en-US" sz="1200" kern="100" dirty="0" err="1" smtClean="0">
                <a:ea typeface="Noto Serif CJK SC"/>
                <a:cs typeface="Lohit Devanagari"/>
              </a:rPr>
              <a:t>Reichling</a:t>
            </a:r>
            <a:r>
              <a:rPr lang="en-US" sz="1200" kern="100" dirty="0">
                <a:ea typeface="Noto Serif CJK SC"/>
                <a:cs typeface="Lohit Devanagari"/>
              </a:rPr>
              <a:t>, </a:t>
            </a:r>
            <a:r>
              <a:rPr lang="sr-Latn-RS" sz="1200" kern="100" dirty="0" smtClean="0">
                <a:ea typeface="Noto Serif CJK SC"/>
                <a:cs typeface="Lohit Devanagari"/>
              </a:rPr>
              <a:t>P. </a:t>
            </a:r>
            <a:r>
              <a:rPr lang="en-US" sz="1200" kern="100" dirty="0" smtClean="0">
                <a:ea typeface="Noto Serif CJK SC"/>
                <a:cs typeface="Lohit Devanagari"/>
              </a:rPr>
              <a:t>Schnitzler</a:t>
            </a:r>
            <a:r>
              <a:rPr lang="en-US" sz="1200" kern="100" dirty="0">
                <a:ea typeface="Noto Serif CJK SC"/>
                <a:cs typeface="Lohit Devanagari"/>
              </a:rPr>
              <a:t>, </a:t>
            </a:r>
            <a:r>
              <a:rPr lang="sr-Latn-RS" sz="1200" kern="100" dirty="0" smtClean="0">
                <a:ea typeface="Noto Serif CJK SC"/>
                <a:cs typeface="Lohit Devanagari"/>
              </a:rPr>
              <a:t>U. </a:t>
            </a:r>
            <a:r>
              <a:rPr lang="en-US" sz="1200" kern="100" dirty="0" err="1" smtClean="0">
                <a:ea typeface="Noto Serif CJK SC"/>
                <a:cs typeface="Lohit Devanagari"/>
              </a:rPr>
              <a:t>Suschke</a:t>
            </a:r>
            <a:r>
              <a:rPr lang="en-US" sz="1200" kern="100" dirty="0">
                <a:ea typeface="Noto Serif CJK SC"/>
                <a:cs typeface="Lohit Devanagari"/>
              </a:rPr>
              <a:t>, </a:t>
            </a:r>
            <a:r>
              <a:rPr lang="sr-Latn-RS" sz="1200" kern="100" dirty="0" smtClean="0">
                <a:ea typeface="Noto Serif CJK SC"/>
                <a:cs typeface="Lohit Devanagari"/>
              </a:rPr>
              <a:t>R. </a:t>
            </a:r>
            <a:r>
              <a:rPr lang="en-US" sz="1200" kern="100" dirty="0" err="1" smtClean="0">
                <a:ea typeface="Noto Serif CJK SC"/>
                <a:cs typeface="Lohit Devanagari"/>
              </a:rPr>
              <a:t>Saller</a:t>
            </a:r>
            <a:r>
              <a:rPr lang="en-US" sz="1200" kern="100" dirty="0">
                <a:ea typeface="Noto Serif CJK SC"/>
                <a:cs typeface="Lohit Devanagari"/>
              </a:rPr>
              <a:t>, </a:t>
            </a:r>
            <a:r>
              <a:rPr lang="en-US" sz="1200" kern="100" dirty="0" smtClean="0">
                <a:ea typeface="Noto Serif CJK SC"/>
                <a:cs typeface="Lohit Devanagari"/>
              </a:rPr>
              <a:t>Essential </a:t>
            </a:r>
            <a:r>
              <a:rPr lang="en-US" sz="1200" kern="100" dirty="0">
                <a:ea typeface="Noto Serif CJK SC"/>
                <a:cs typeface="Lohit Devanagari"/>
              </a:rPr>
              <a:t>oils of aromatic plants with antibacterial, antifungal, antiviral, and cytotoxic properties--an </a:t>
            </a:r>
            <a:r>
              <a:rPr lang="en-US" sz="1200" kern="100" dirty="0" smtClean="0">
                <a:ea typeface="Noto Serif CJK SC"/>
                <a:cs typeface="Lohit Devanagari"/>
              </a:rPr>
              <a:t>overview</a:t>
            </a:r>
            <a:r>
              <a:rPr lang="sr-Latn-RS" sz="1200" kern="100" dirty="0" smtClean="0">
                <a:ea typeface="Noto Serif CJK SC"/>
                <a:cs typeface="Lohit Devanagari"/>
              </a:rPr>
              <a:t>,</a:t>
            </a:r>
            <a:r>
              <a:rPr lang="en-US" sz="1200" kern="100" dirty="0" smtClean="0">
                <a:ea typeface="Noto Serif CJK SC"/>
                <a:cs typeface="Lohit Devanagari"/>
              </a:rPr>
              <a:t> </a:t>
            </a:r>
            <a:r>
              <a:rPr lang="en-US" sz="1200" kern="100" dirty="0" err="1">
                <a:ea typeface="Noto Serif CJK SC"/>
                <a:cs typeface="Lohit Devanagari"/>
              </a:rPr>
              <a:t>Forsch</a:t>
            </a:r>
            <a:r>
              <a:rPr lang="en-US" sz="1200" kern="100" dirty="0">
                <a:ea typeface="Noto Serif CJK SC"/>
                <a:cs typeface="Lohit Devanagari"/>
              </a:rPr>
              <a:t> </a:t>
            </a:r>
            <a:r>
              <a:rPr lang="en-US" sz="1200" kern="100" dirty="0" err="1" smtClean="0">
                <a:ea typeface="Noto Serif CJK SC"/>
                <a:cs typeface="Lohit Devanagari"/>
              </a:rPr>
              <a:t>Komplementmed</a:t>
            </a:r>
            <a:r>
              <a:rPr lang="en-US" sz="1200" kern="100" dirty="0" smtClean="0">
                <a:ea typeface="Noto Serif CJK SC"/>
                <a:cs typeface="Lohit Devanagari"/>
              </a:rPr>
              <a:t>, 16</a:t>
            </a:r>
            <a:r>
              <a:rPr lang="sr-Latn-RS" sz="1200" kern="100" dirty="0" smtClean="0">
                <a:ea typeface="Noto Serif CJK SC"/>
                <a:cs typeface="Lohit Devanagari"/>
              </a:rPr>
              <a:t> (</a:t>
            </a:r>
            <a:r>
              <a:rPr lang="en-US" sz="1200" kern="100" dirty="0">
                <a:ea typeface="Noto Serif CJK SC"/>
                <a:cs typeface="Lohit Devanagari"/>
              </a:rPr>
              <a:t>2009</a:t>
            </a:r>
            <a:r>
              <a:rPr lang="sr-Latn-RS" sz="1200" kern="100" dirty="0" smtClean="0">
                <a:ea typeface="Noto Serif CJK SC"/>
                <a:cs typeface="Lohit Devanagari"/>
              </a:rPr>
              <a:t>)</a:t>
            </a:r>
            <a:r>
              <a:rPr lang="en-US" sz="1200" kern="100" dirty="0" smtClean="0">
                <a:ea typeface="Noto Serif CJK SC"/>
                <a:cs typeface="Lohit Devanagari"/>
              </a:rPr>
              <a:t> 79-90</a:t>
            </a:r>
            <a:r>
              <a:rPr lang="sr-Latn-RS" sz="1200" kern="100" dirty="0" smtClean="0">
                <a:ea typeface="Noto Serif CJK SC"/>
                <a:cs typeface="Lohit Devanagari"/>
              </a:rPr>
              <a:t>.</a:t>
            </a:r>
            <a:endParaRPr lang="en-US" sz="1200" kern="100" dirty="0">
              <a:effectLst/>
              <a:ea typeface="Noto Serif CJK SC"/>
              <a:cs typeface="Lohit Devanagari"/>
            </a:endParaRPr>
          </a:p>
        </p:txBody>
      </p:sp>
    </p:spTree>
    <p:extLst>
      <p:ext uri="{BB962C8B-B14F-4D97-AF65-F5344CB8AC3E}">
        <p14:creationId xmlns:p14="http://schemas.microsoft.com/office/powerpoint/2010/main" val="145851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228D7A8-44E3-430C-AAD3-4A5580FD7912}"/>
              </a:ext>
            </a:extLst>
          </p:cNvPr>
          <p:cNvSpPr txBox="1"/>
          <p:nvPr/>
        </p:nvSpPr>
        <p:spPr>
          <a:xfrm>
            <a:off x="579120" y="1450032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Materials</a:t>
            </a:r>
            <a:r>
              <a:rPr lang="fr-FR" sz="2400" b="1" dirty="0"/>
              <a:t> and </a:t>
            </a:r>
            <a:r>
              <a:rPr lang="fr-FR" sz="2400" b="1" dirty="0" err="1"/>
              <a:t>methods</a:t>
            </a:r>
            <a:endParaRPr lang="fr-FR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624840" y="1981200"/>
            <a:ext cx="7757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/>
            <a:r>
              <a:rPr lang="en-US" dirty="0" smtClean="0"/>
              <a:t>The </a:t>
            </a:r>
            <a:r>
              <a:rPr lang="en-US" dirty="0"/>
              <a:t>protective effect of </a:t>
            </a:r>
            <a:r>
              <a:rPr lang="en-US" i="1" dirty="0" smtClean="0"/>
              <a:t>C</a:t>
            </a:r>
            <a:r>
              <a:rPr lang="sr-Latn-RS" i="1" dirty="0" smtClean="0"/>
              <a:t>.</a:t>
            </a:r>
            <a:r>
              <a:rPr lang="en-US" i="1" dirty="0" smtClean="0"/>
              <a:t> </a:t>
            </a:r>
            <a:r>
              <a:rPr lang="en-US" i="1" dirty="0" err="1"/>
              <a:t>lawsoniana</a:t>
            </a:r>
            <a:r>
              <a:rPr lang="en-US" i="1" dirty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T</a:t>
            </a:r>
            <a:r>
              <a:rPr lang="sr-Latn-RS" i="1" dirty="0" smtClean="0"/>
              <a:t>.</a:t>
            </a:r>
            <a:r>
              <a:rPr lang="en-US" i="1" dirty="0" smtClean="0"/>
              <a:t> </a:t>
            </a:r>
            <a:r>
              <a:rPr lang="sr-Latn-RS" i="1" dirty="0" smtClean="0"/>
              <a:t>p</a:t>
            </a:r>
            <a:r>
              <a:rPr lang="en-US" i="1" dirty="0" err="1" smtClean="0"/>
              <a:t>licata</a:t>
            </a:r>
            <a:r>
              <a:rPr lang="sr-Latn-RS" i="1" dirty="0" smtClean="0"/>
              <a:t> </a:t>
            </a:r>
            <a:r>
              <a:rPr lang="en-US" dirty="0" smtClean="0"/>
              <a:t>essential </a:t>
            </a:r>
            <a:r>
              <a:rPr lang="en-US" dirty="0"/>
              <a:t>oils </a:t>
            </a:r>
            <a:r>
              <a:rPr lang="sr-Latn-RS" dirty="0" smtClean="0"/>
              <a:t>in concentrations of </a:t>
            </a:r>
            <a:r>
              <a:rPr lang="en-GB" dirty="0" smtClean="0"/>
              <a:t>3</a:t>
            </a:r>
            <a:r>
              <a:rPr lang="en-GB" dirty="0"/>
              <a:t>, 1.5, 0.75, 0.38, and 0.19</a:t>
            </a:r>
            <a:r>
              <a:rPr lang="en-GB" dirty="0" smtClean="0"/>
              <a:t>%</a:t>
            </a:r>
            <a:r>
              <a:rPr lang="en-US" dirty="0" smtClean="0"/>
              <a:t> </a:t>
            </a:r>
            <a:r>
              <a:rPr lang="en-US" dirty="0"/>
              <a:t>against hydroxyl and </a:t>
            </a:r>
            <a:r>
              <a:rPr lang="en-US" dirty="0" err="1"/>
              <a:t>peroxyl</a:t>
            </a:r>
            <a:r>
              <a:rPr lang="en-US" dirty="0"/>
              <a:t> radicals induced DNA damage was investigated</a:t>
            </a:r>
            <a:r>
              <a:rPr lang="en-US" dirty="0" smtClean="0"/>
              <a:t> </a:t>
            </a:r>
            <a:r>
              <a:rPr lang="en-US" i="1" dirty="0"/>
              <a:t>in vitro</a:t>
            </a:r>
            <a:r>
              <a:rPr lang="en-US" dirty="0"/>
              <a:t> using the salmon sperm DNA </a:t>
            </a:r>
            <a:r>
              <a:rPr lang="en-US" dirty="0" smtClean="0"/>
              <a:t>[2</a:t>
            </a:r>
            <a:r>
              <a:rPr lang="sr-Latn-RS" dirty="0" smtClean="0"/>
              <a:t>,3</a:t>
            </a:r>
            <a:r>
              <a:rPr lang="en-US" dirty="0" smtClean="0"/>
              <a:t>] and quercetin </a:t>
            </a:r>
            <a:r>
              <a:rPr lang="sr-Latn-RS" dirty="0" smtClean="0"/>
              <a:t>(0</a:t>
            </a:r>
            <a:r>
              <a:rPr lang="en-GB" dirty="0" smtClean="0"/>
              <a:t>.</a:t>
            </a:r>
            <a:r>
              <a:rPr lang="sr-Latn-RS" dirty="0" smtClean="0"/>
              <a:t>01%) a</a:t>
            </a:r>
            <a:r>
              <a:rPr lang="en-US" dirty="0" smtClean="0"/>
              <a:t>s </a:t>
            </a:r>
            <a:r>
              <a:rPr lang="en-US" dirty="0"/>
              <a:t>a standard drug </a:t>
            </a:r>
            <a:r>
              <a:rPr lang="en-US" dirty="0" smtClean="0"/>
              <a:t>[</a:t>
            </a:r>
            <a:r>
              <a:rPr lang="sr-Latn-RS" dirty="0" smtClean="0"/>
              <a:t>4</a:t>
            </a:r>
            <a:r>
              <a:rPr lang="en-US" dirty="0" smtClean="0"/>
              <a:t>].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52400" y="54102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/>
            <a:r>
              <a:rPr lang="en-US" sz="1200" dirty="0" smtClean="0"/>
              <a:t>[</a:t>
            </a:r>
            <a:r>
              <a:rPr lang="sr-Latn-RS" sz="1200" dirty="0" smtClean="0"/>
              <a:t>2</a:t>
            </a:r>
            <a:r>
              <a:rPr lang="en-US" sz="1200" dirty="0" smtClean="0"/>
              <a:t>] </a:t>
            </a:r>
            <a:r>
              <a:rPr lang="hr-HR" sz="1200" dirty="0"/>
              <a:t>Y.W. Lin, Y.T. Wang, H.M. Chang, J.S.B. </a:t>
            </a:r>
            <a:r>
              <a:rPr lang="hr-HR" sz="1200" dirty="0" smtClean="0"/>
              <a:t>Wu, </a:t>
            </a:r>
            <a:r>
              <a:rPr lang="hr-HR" sz="1200" dirty="0"/>
              <a:t>DNA protection and antitumor effect of water extract from residue of jelly fig (</a:t>
            </a:r>
            <a:r>
              <a:rPr lang="hr-HR" sz="1200" i="1" dirty="0"/>
              <a:t>Ficus awkeotsang</a:t>
            </a:r>
            <a:r>
              <a:rPr lang="hr-HR" sz="1200" dirty="0"/>
              <a:t> Makino) achenes, Journal of Food and Drug Analysis, 16 (2008) 63-69.</a:t>
            </a:r>
            <a:endParaRPr lang="en-GB" sz="1200" dirty="0"/>
          </a:p>
          <a:p>
            <a:pPr indent="182563" algn="just"/>
            <a:r>
              <a:rPr lang="en-US" sz="1200" dirty="0" smtClean="0"/>
              <a:t>[</a:t>
            </a:r>
            <a:r>
              <a:rPr lang="sr-Latn-RS" sz="1200" dirty="0" smtClean="0"/>
              <a:t>3</a:t>
            </a:r>
            <a:r>
              <a:rPr lang="en-US" sz="1200" dirty="0" smtClean="0"/>
              <a:t>] </a:t>
            </a:r>
            <a:r>
              <a:rPr lang="hr-HR" sz="1200" dirty="0"/>
              <a:t>L.L. Zhang, L.F. Zhang, </a:t>
            </a:r>
            <a:r>
              <a:rPr lang="hr-HR" sz="1200" dirty="0" smtClean="0"/>
              <a:t>J.G</a:t>
            </a:r>
            <a:r>
              <a:rPr lang="hr-HR" sz="1200" dirty="0"/>
              <a:t>. Xu, </a:t>
            </a:r>
            <a:r>
              <a:rPr lang="hr-HR" sz="1200" dirty="0" smtClean="0"/>
              <a:t>Q.P</a:t>
            </a:r>
            <a:r>
              <a:rPr lang="hr-HR" sz="1200" dirty="0"/>
              <a:t>. </a:t>
            </a:r>
            <a:r>
              <a:rPr lang="hr-HR" sz="1200" dirty="0" smtClean="0"/>
              <a:t>Hu, </a:t>
            </a:r>
            <a:r>
              <a:rPr lang="hr-HR" sz="1200" dirty="0"/>
              <a:t>Comparison study on antioxidant, DNA damage protective and antibacterial activities of eugenol and isoeugenol against several foodborne pathogens, Food and Nutrition Research, 61 (2017), 1353356.</a:t>
            </a:r>
            <a:endParaRPr lang="en-GB" sz="1200" dirty="0"/>
          </a:p>
          <a:p>
            <a:pPr indent="182563" algn="just"/>
            <a:r>
              <a:rPr lang="en-US" sz="1200" dirty="0" smtClean="0"/>
              <a:t>[</a:t>
            </a:r>
            <a:r>
              <a:rPr lang="sr-Latn-RS" sz="1200" dirty="0" smtClean="0"/>
              <a:t>4</a:t>
            </a:r>
            <a:r>
              <a:rPr lang="en-US" sz="1200" dirty="0" smtClean="0"/>
              <a:t>] </a:t>
            </a:r>
            <a:r>
              <a:rPr lang="hr-HR" sz="1200" dirty="0"/>
              <a:t>C.A. Poorna, M. Resmi, E. </a:t>
            </a:r>
            <a:r>
              <a:rPr lang="hr-HR" sz="1200" dirty="0" smtClean="0"/>
              <a:t>Soniya, </a:t>
            </a:r>
            <a:r>
              <a:rPr lang="hr-HR" sz="1200" i="1" dirty="0"/>
              <a:t>In vitro </a:t>
            </a:r>
            <a:r>
              <a:rPr lang="hr-HR" sz="1200" dirty="0"/>
              <a:t>antioxidant analysis and the DNA damage protective activity of leaf extract of the </a:t>
            </a:r>
            <a:r>
              <a:rPr lang="hr-HR" sz="1200" i="1" dirty="0"/>
              <a:t>Excoecaria agallocha </a:t>
            </a:r>
            <a:r>
              <a:rPr lang="hr-HR" sz="1200" dirty="0"/>
              <a:t>linn Mangrove plant. In: Stoytcheva, M. (Ed.), Agricultural Chemistry. Intech, UK, 2013.</a:t>
            </a:r>
            <a:endParaRPr lang="en-GB" sz="1200" dirty="0"/>
          </a:p>
        </p:txBody>
      </p:sp>
      <p:sp>
        <p:nvSpPr>
          <p:cNvPr id="4" name="Rectangle 3"/>
          <p:cNvSpPr/>
          <p:nvPr/>
        </p:nvSpPr>
        <p:spPr>
          <a:xfrm>
            <a:off x="624840" y="3124200"/>
            <a:ext cx="7757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4950" algn="just"/>
            <a:r>
              <a:rPr lang="en-US" kern="100" dirty="0">
                <a:ea typeface="Noto Serif CJK SC"/>
                <a:cs typeface="Times New Roman" panose="02020603050405020304" pitchFamily="18" charset="0"/>
              </a:rPr>
              <a:t>DNA bands on the agarose gels were visualized under UV light (UV </a:t>
            </a:r>
            <a:r>
              <a:rPr lang="en-US" kern="100" dirty="0" err="1">
                <a:ea typeface="Noto Serif CJK SC"/>
                <a:cs typeface="Times New Roman" panose="02020603050405020304" pitchFamily="18" charset="0"/>
              </a:rPr>
              <a:t>transilluminator</a:t>
            </a:r>
            <a:r>
              <a:rPr lang="en-US" kern="100" dirty="0">
                <a:ea typeface="Noto Serif CJK SC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ea typeface="Noto Serif CJK SC"/>
                <a:cs typeface="Times New Roman" panose="02020603050405020304" pitchFamily="18" charset="0"/>
              </a:rPr>
              <a:t>Vilber</a:t>
            </a:r>
            <a:r>
              <a:rPr lang="en-US" kern="100" dirty="0">
                <a:ea typeface="Noto Serif CJK SC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a typeface="Noto Serif CJK SC"/>
                <a:cs typeface="Times New Roman" panose="02020603050405020304" pitchFamily="18" charset="0"/>
              </a:rPr>
              <a:t>Lourmat</a:t>
            </a:r>
            <a:r>
              <a:rPr lang="en-US" kern="100" dirty="0">
                <a:ea typeface="Noto Serif CJK SC"/>
                <a:cs typeface="Times New Roman" panose="02020603050405020304" pitchFamily="18" charset="0"/>
              </a:rPr>
              <a:t>, France) at 365 nm, photographed, and analyzed using ImageJ software (version 1.48 for Windows, </a:t>
            </a:r>
            <a:r>
              <a:rPr lang="en-US" kern="100" dirty="0" err="1">
                <a:ea typeface="Noto Serif CJK SC"/>
                <a:cs typeface="Times New Roman" panose="02020603050405020304" pitchFamily="18" charset="0"/>
              </a:rPr>
              <a:t>Softonic</a:t>
            </a:r>
            <a:r>
              <a:rPr lang="en-US" kern="100" dirty="0">
                <a:ea typeface="Noto Serif CJK SC"/>
                <a:cs typeface="Times New Roman" panose="02020603050405020304" pitchFamily="18" charset="0"/>
              </a:rPr>
              <a:t> International, Barcelona, Spain).</a:t>
            </a:r>
            <a:endParaRPr lang="en-US" sz="2800" kern="100" dirty="0">
              <a:effectLst/>
              <a:ea typeface="Noto Serif CJK SC"/>
              <a:cs typeface="Lohit Devanaga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426720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4950" algn="just"/>
            <a:r>
              <a:rPr lang="en-GB" kern="100" dirty="0">
                <a:ea typeface="Noto Serif CJK SC"/>
                <a:cs typeface="Lohit Devanagari"/>
              </a:rPr>
              <a:t>Results were expressed as mean ± </a:t>
            </a:r>
            <a:r>
              <a:rPr lang="en-GB" kern="100" dirty="0" smtClean="0">
                <a:ea typeface="Noto Serif CJK SC"/>
                <a:cs typeface="Lohit Devanagari"/>
              </a:rPr>
              <a:t>S</a:t>
            </a:r>
            <a:r>
              <a:rPr lang="sr-Latn-RS" kern="100" dirty="0" smtClean="0">
                <a:ea typeface="Noto Serif CJK SC"/>
                <a:cs typeface="Lohit Devanagari"/>
              </a:rPr>
              <a:t>D</a:t>
            </a:r>
            <a:r>
              <a:rPr lang="en-GB" kern="100" dirty="0" smtClean="0">
                <a:ea typeface="Noto Serif CJK SC"/>
                <a:cs typeface="Lohit Devanagari"/>
              </a:rPr>
              <a:t> </a:t>
            </a:r>
            <a:r>
              <a:rPr lang="en-GB" kern="100" dirty="0">
                <a:ea typeface="Noto Serif CJK SC"/>
                <a:cs typeface="Lohit Devanagari"/>
              </a:rPr>
              <a:t>and statistical evaluation of data was </a:t>
            </a:r>
            <a:r>
              <a:rPr lang="en-GB" kern="100" dirty="0" err="1">
                <a:ea typeface="Noto Serif CJK SC"/>
                <a:cs typeface="Lohit Devanagari"/>
              </a:rPr>
              <a:t>analyzed</a:t>
            </a:r>
            <a:r>
              <a:rPr lang="en-GB" kern="100" dirty="0">
                <a:ea typeface="Noto Serif CJK SC"/>
                <a:cs typeface="Lohit Devanagari"/>
              </a:rPr>
              <a:t> with one-way analysis of variance (ANOVA) using SPSS statistical software package, version 13.0 for Windows. The significance level was set at </a:t>
            </a:r>
            <a:r>
              <a:rPr lang="en-GB" i="1" kern="100" dirty="0">
                <a:ea typeface="Noto Serif CJK SC"/>
                <a:cs typeface="Lohit Devanagari"/>
              </a:rPr>
              <a:t>p</a:t>
            </a:r>
            <a:r>
              <a:rPr lang="en-GB" kern="100" dirty="0">
                <a:ea typeface="Noto Serif CJK SC"/>
                <a:cs typeface="Lohit Devanagari"/>
              </a:rPr>
              <a:t> &lt; 0.05.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13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228D7A8-44E3-430C-AAD3-4A5580FD7912}"/>
              </a:ext>
            </a:extLst>
          </p:cNvPr>
          <p:cNvSpPr txBox="1"/>
          <p:nvPr/>
        </p:nvSpPr>
        <p:spPr>
          <a:xfrm>
            <a:off x="579120" y="1450032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Results</a:t>
            </a:r>
            <a:r>
              <a:rPr lang="fr-FR" sz="2400" b="1" dirty="0"/>
              <a:t> and discussion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8131674"/>
              </p:ext>
            </p:extLst>
          </p:nvPr>
        </p:nvGraphicFramePr>
        <p:xfrm>
          <a:off x="4699379" y="1066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5222998" y="3657600"/>
            <a:ext cx="38448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dirty="0"/>
              <a:t>Figure </a:t>
            </a:r>
            <a:r>
              <a:rPr lang="en-US" sz="1500" b="1" dirty="0" smtClean="0"/>
              <a:t>3.</a:t>
            </a:r>
            <a:r>
              <a:rPr lang="en-US" sz="1500" i="1" dirty="0" smtClean="0"/>
              <a:t> </a:t>
            </a:r>
            <a:r>
              <a:rPr lang="en-US" sz="1500" dirty="0" smtClean="0"/>
              <a:t>Protective potential of</a:t>
            </a:r>
            <a:r>
              <a:rPr lang="sr-Cyrl-RS" sz="1500" dirty="0" smtClean="0"/>
              <a:t> </a:t>
            </a:r>
            <a:r>
              <a:rPr lang="sr-Cyrl-RS" sz="1500" dirty="0"/>
              <a:t>essential </a:t>
            </a:r>
            <a:r>
              <a:rPr lang="sr-Cyrl-RS" sz="1500" dirty="0" smtClean="0"/>
              <a:t>oil</a:t>
            </a:r>
            <a:r>
              <a:rPr lang="sr-Latn-RS" sz="1500" dirty="0" smtClean="0"/>
              <a:t> </a:t>
            </a:r>
            <a:r>
              <a:rPr lang="sr-Latn-RS" sz="1500" dirty="0"/>
              <a:t>of </a:t>
            </a:r>
            <a:r>
              <a:rPr lang="en-US" sz="1500" i="1" dirty="0" err="1"/>
              <a:t>Chamaecyparis</a:t>
            </a:r>
            <a:r>
              <a:rPr lang="en-US" sz="1500" i="1" dirty="0"/>
              <a:t> </a:t>
            </a:r>
            <a:r>
              <a:rPr lang="en-US" sz="1500" i="1" dirty="0" err="1" smtClean="0"/>
              <a:t>lawsoniana</a:t>
            </a:r>
            <a:r>
              <a:rPr lang="en-US" sz="1500" i="1" dirty="0" smtClean="0"/>
              <a:t> </a:t>
            </a:r>
            <a:r>
              <a:rPr lang="en-US" sz="1500" dirty="0" smtClean="0"/>
              <a:t>against </a:t>
            </a:r>
            <a:r>
              <a:rPr lang="en-US" sz="1500" dirty="0"/>
              <a:t>hydroxyl </a:t>
            </a:r>
            <a:r>
              <a:rPr lang="en-US" sz="1500" dirty="0" smtClean="0"/>
              <a:t>and </a:t>
            </a:r>
            <a:r>
              <a:rPr lang="en-US" sz="1500" dirty="0" err="1" smtClean="0"/>
              <a:t>peroxyl</a:t>
            </a:r>
            <a:r>
              <a:rPr lang="en-GB" sz="1500" i="1" dirty="0" smtClean="0"/>
              <a:t> </a:t>
            </a:r>
            <a:r>
              <a:rPr lang="en-US" sz="1500" dirty="0" smtClean="0"/>
              <a:t>radicals-induced </a:t>
            </a:r>
            <a:r>
              <a:rPr lang="en-US" sz="1500" dirty="0"/>
              <a:t>DNA damage. DNA from salmon sperm (1, negative control), DNA damage control (2, positive control), quercetin (3, </a:t>
            </a:r>
            <a:r>
              <a:rPr lang="sr-Latn-RS" sz="1500" dirty="0" smtClean="0"/>
              <a:t>0.01%</a:t>
            </a:r>
            <a:r>
              <a:rPr lang="en-US" sz="1500" dirty="0" smtClean="0"/>
              <a:t>, </a:t>
            </a:r>
            <a:r>
              <a:rPr lang="en-US" sz="1500" dirty="0"/>
              <a:t>standard), </a:t>
            </a:r>
            <a:r>
              <a:rPr lang="sr-Cyrl-RS" sz="1500" dirty="0"/>
              <a:t>essential oil </a:t>
            </a:r>
            <a:r>
              <a:rPr lang="en-US" sz="1500" dirty="0"/>
              <a:t>in concentrations of </a:t>
            </a:r>
            <a:r>
              <a:rPr lang="en-US" sz="1500" dirty="0" smtClean="0"/>
              <a:t>3, 1.5, 0.75, 0.38, and 0.19% (</a:t>
            </a:r>
            <a:r>
              <a:rPr lang="en-US" sz="1500" dirty="0"/>
              <a:t>4, 5, 6, 7, and 8). </a:t>
            </a:r>
            <a:endParaRPr lang="en-US" sz="1500" dirty="0" smtClean="0"/>
          </a:p>
          <a:p>
            <a:pPr algn="ctr"/>
            <a:r>
              <a:rPr lang="en-GB" sz="1500" baseline="30000" dirty="0" smtClean="0"/>
              <a:t>*</a:t>
            </a:r>
            <a:r>
              <a:rPr lang="en-GB" sz="1500" dirty="0"/>
              <a:t>p &lt; 0.05 </a:t>
            </a:r>
            <a:r>
              <a:rPr lang="en-US" sz="1500" dirty="0"/>
              <a:t>when compared with the negative control, </a:t>
            </a:r>
            <a:r>
              <a:rPr lang="sr-Cyrl-RS" sz="1500" baseline="30000" dirty="0"/>
              <a:t>†</a:t>
            </a:r>
            <a:r>
              <a:rPr lang="en-GB" sz="1500" i="1" dirty="0"/>
              <a:t>p &lt; </a:t>
            </a:r>
            <a:r>
              <a:rPr lang="en-GB" sz="1500" dirty="0"/>
              <a:t>0.05 </a:t>
            </a:r>
            <a:r>
              <a:rPr lang="en-US" sz="1500" dirty="0"/>
              <a:t>when compared with the standard, </a:t>
            </a:r>
            <a:r>
              <a:rPr lang="en-US" sz="1500" baseline="30000" dirty="0"/>
              <a:t>‡</a:t>
            </a:r>
            <a:r>
              <a:rPr lang="sr-Cyrl-RS" sz="1500" dirty="0"/>
              <a:t>p</a:t>
            </a:r>
            <a:r>
              <a:rPr lang="en-US" sz="1500" dirty="0"/>
              <a:t> &lt; 0.05 when compared with the positive </a:t>
            </a:r>
            <a:r>
              <a:rPr lang="en-US" sz="1500" dirty="0" smtClean="0"/>
              <a:t>control</a:t>
            </a:r>
            <a:endParaRPr lang="en-US" sz="1500" i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152400" y="184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2563" algn="just"/>
            <a:r>
              <a:rPr lang="en-US" dirty="0"/>
              <a:t>The DNA protective activity of </a:t>
            </a:r>
            <a:r>
              <a:rPr lang="sr-Latn-RS" dirty="0" smtClean="0"/>
              <a:t>several</a:t>
            </a:r>
            <a:r>
              <a:rPr lang="en-US" dirty="0" smtClean="0"/>
              <a:t> </a:t>
            </a:r>
            <a:r>
              <a:rPr lang="en-US" dirty="0"/>
              <a:t>concentrations of </a:t>
            </a:r>
            <a:r>
              <a:rPr lang="en-US" i="1" dirty="0"/>
              <a:t>C. </a:t>
            </a:r>
            <a:r>
              <a:rPr lang="en-US" i="1" dirty="0" err="1"/>
              <a:t>lawsoniana</a:t>
            </a:r>
            <a:r>
              <a:rPr lang="en-US" dirty="0"/>
              <a:t> </a:t>
            </a:r>
            <a:r>
              <a:rPr lang="sr-Cyrl-RS" dirty="0"/>
              <a:t>essential oil</a:t>
            </a:r>
            <a:r>
              <a:rPr lang="en-US" dirty="0"/>
              <a:t> against the damage induced by hydroxyl </a:t>
            </a:r>
            <a:r>
              <a:rPr lang="en-US" dirty="0" smtClean="0"/>
              <a:t>and </a:t>
            </a:r>
            <a:r>
              <a:rPr lang="en-US" dirty="0" err="1"/>
              <a:t>peroxyl</a:t>
            </a:r>
            <a:r>
              <a:rPr lang="en-US" dirty="0"/>
              <a:t> </a:t>
            </a:r>
            <a:r>
              <a:rPr lang="en-US" dirty="0" smtClean="0"/>
              <a:t>radicals</a:t>
            </a:r>
            <a:r>
              <a:rPr lang="en-US" dirty="0"/>
              <a:t> </a:t>
            </a:r>
            <a:r>
              <a:rPr lang="sr-Latn-RS" dirty="0" smtClean="0"/>
              <a:t>is</a:t>
            </a:r>
            <a:r>
              <a:rPr lang="en-US" dirty="0" smtClean="0"/>
              <a:t> </a:t>
            </a:r>
            <a:r>
              <a:rPr lang="en-US" dirty="0"/>
              <a:t>shown in </a:t>
            </a:r>
            <a:r>
              <a:rPr lang="en-US" dirty="0" smtClean="0"/>
              <a:t>Figure 3</a:t>
            </a:r>
            <a:r>
              <a:rPr lang="sr-Latn-RS" dirty="0" smtClean="0"/>
              <a:t>.</a:t>
            </a:r>
            <a:endParaRPr lang="sr-Latn-RS" dirty="0"/>
          </a:p>
        </p:txBody>
      </p:sp>
      <p:sp>
        <p:nvSpPr>
          <p:cNvPr id="2" name="Rectangle 1"/>
          <p:cNvSpPr/>
          <p:nvPr/>
        </p:nvSpPr>
        <p:spPr>
          <a:xfrm>
            <a:off x="152400" y="307407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2563" algn="just"/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There was no </a:t>
            </a:r>
            <a:r>
              <a:rPr lang="en-US" dirty="0" smtClean="0"/>
              <a:t>statistically significant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difference in the relative electrophoretic band densities of the </a:t>
            </a:r>
            <a:r>
              <a:rPr lang="en-US" i="1" dirty="0" smtClean="0"/>
              <a:t>C. </a:t>
            </a:r>
            <a:r>
              <a:rPr lang="en-US" i="1" dirty="0" err="1" smtClean="0"/>
              <a:t>lawsoniana</a:t>
            </a:r>
            <a:r>
              <a:rPr lang="en-US" dirty="0" smtClean="0"/>
              <a:t> </a:t>
            </a:r>
            <a:r>
              <a:rPr lang="sr-Cyrl-RS" dirty="0" smtClean="0"/>
              <a:t>essential oil</a:t>
            </a:r>
            <a:r>
              <a:rPr lang="en-US" dirty="0" smtClean="0"/>
              <a:t> 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dirty="0" smtClean="0"/>
              <a:t>intact DNA from salmon sperm </a:t>
            </a:r>
            <a:r>
              <a:rPr lang="sr-Latn-RS" dirty="0" smtClean="0"/>
              <a:t>as 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negative control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GB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protective activity was similar </a:t>
            </a:r>
            <a:r>
              <a:rPr lang="en-GB" dirty="0"/>
              <a:t>or stronger than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 quercetin, a well-known protective compound</a:t>
            </a:r>
            <a:r>
              <a:rPr lang="en-GB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7951" y="51054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77800" algn="just"/>
            <a:r>
              <a:rPr lang="en-US" i="1" dirty="0" smtClean="0"/>
              <a:t>C</a:t>
            </a:r>
            <a:r>
              <a:rPr lang="en-US" i="1" dirty="0"/>
              <a:t>. </a:t>
            </a:r>
            <a:r>
              <a:rPr lang="en-US" i="1" dirty="0" err="1"/>
              <a:t>lawsoniana</a:t>
            </a:r>
            <a:r>
              <a:rPr lang="en-US" dirty="0"/>
              <a:t> </a:t>
            </a:r>
            <a:r>
              <a:rPr lang="sr-Cyrl-RS" dirty="0"/>
              <a:t>essential </a:t>
            </a:r>
            <a:r>
              <a:rPr lang="sr-Cyrl-RS" dirty="0" smtClean="0"/>
              <a:t>oil</a:t>
            </a:r>
            <a:r>
              <a:rPr lang="en-US" dirty="0" smtClean="0"/>
              <a:t>, </a:t>
            </a:r>
            <a:r>
              <a:rPr lang="en-US" dirty="0"/>
              <a:t>at the concentration range from </a:t>
            </a:r>
            <a:r>
              <a:rPr lang="sr-Latn-RS" dirty="0" smtClean="0"/>
              <a:t>0.19</a:t>
            </a:r>
            <a:r>
              <a:rPr lang="en-US" dirty="0" smtClean="0"/>
              <a:t> to</a:t>
            </a:r>
            <a:r>
              <a:rPr lang="sr-Latn-RS" dirty="0" smtClean="0"/>
              <a:t> 3%</a:t>
            </a:r>
            <a:r>
              <a:rPr lang="en-US" dirty="0" smtClean="0"/>
              <a:t>, demonstrated </a:t>
            </a:r>
            <a:r>
              <a:rPr lang="en-US" dirty="0"/>
              <a:t>a strong </a:t>
            </a:r>
            <a:r>
              <a:rPr lang="en-US" dirty="0" smtClean="0"/>
              <a:t>protective </a:t>
            </a:r>
            <a:r>
              <a:rPr lang="en-US" dirty="0"/>
              <a:t>effect </a:t>
            </a:r>
            <a:r>
              <a:rPr lang="en-US" dirty="0" smtClean="0"/>
              <a:t>against </a:t>
            </a:r>
            <a:r>
              <a:rPr lang="en-US" dirty="0"/>
              <a:t>hydroxyl and </a:t>
            </a:r>
            <a:r>
              <a:rPr lang="en-US" dirty="0" err="1"/>
              <a:t>peroxyl</a:t>
            </a:r>
            <a:r>
              <a:rPr lang="en-US" dirty="0"/>
              <a:t> radicals induced </a:t>
            </a:r>
            <a:r>
              <a:rPr lang="sr-Latn-RS" dirty="0" smtClean="0"/>
              <a:t>DNA </a:t>
            </a:r>
            <a:r>
              <a:rPr lang="en-US" dirty="0" smtClean="0"/>
              <a:t>damage</a:t>
            </a:r>
            <a:r>
              <a:rPr lang="sr-Latn-RS" dirty="0" smtClean="0"/>
              <a:t>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51224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228D7A8-44E3-430C-AAD3-4A5580FD7912}"/>
              </a:ext>
            </a:extLst>
          </p:cNvPr>
          <p:cNvSpPr txBox="1"/>
          <p:nvPr/>
        </p:nvSpPr>
        <p:spPr>
          <a:xfrm>
            <a:off x="609600" y="15240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Results</a:t>
            </a:r>
            <a:r>
              <a:rPr lang="fr-FR" sz="2400" b="1" dirty="0"/>
              <a:t> and discussion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5283958" y="3733800"/>
            <a:ext cx="3860042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dirty="0"/>
              <a:t>Figure </a:t>
            </a:r>
            <a:r>
              <a:rPr lang="en-US" sz="1500" b="1" dirty="0" smtClean="0"/>
              <a:t>4.</a:t>
            </a:r>
            <a:r>
              <a:rPr lang="en-US" sz="1500" i="1" dirty="0" smtClean="0"/>
              <a:t> </a:t>
            </a:r>
            <a:r>
              <a:rPr lang="en-US" sz="1500" dirty="0" smtClean="0"/>
              <a:t>Protective </a:t>
            </a:r>
            <a:r>
              <a:rPr lang="en-US" sz="1500" dirty="0"/>
              <a:t>potential of</a:t>
            </a:r>
            <a:r>
              <a:rPr lang="sr-Cyrl-RS" sz="1500" dirty="0"/>
              <a:t> essential oil</a:t>
            </a:r>
            <a:r>
              <a:rPr lang="sr-Latn-RS" sz="1500" dirty="0"/>
              <a:t> of </a:t>
            </a:r>
            <a:r>
              <a:rPr lang="it-IT" sz="1500" i="1" dirty="0"/>
              <a:t>Thuja plicata </a:t>
            </a:r>
            <a:r>
              <a:rPr lang="en-US" sz="1500" dirty="0" smtClean="0"/>
              <a:t>against </a:t>
            </a:r>
            <a:r>
              <a:rPr lang="en-US" sz="1500" dirty="0"/>
              <a:t>hydroxyl and </a:t>
            </a:r>
            <a:r>
              <a:rPr lang="en-US" sz="1500" dirty="0" err="1"/>
              <a:t>peroxyl</a:t>
            </a:r>
            <a:r>
              <a:rPr lang="en-GB" sz="1500" i="1" dirty="0"/>
              <a:t> </a:t>
            </a:r>
            <a:r>
              <a:rPr lang="en-US" sz="1500" dirty="0"/>
              <a:t>radicals-induced DNA damage. </a:t>
            </a:r>
            <a:endParaRPr lang="en-US" sz="1500" dirty="0" smtClean="0"/>
          </a:p>
          <a:p>
            <a:pPr algn="ctr"/>
            <a:r>
              <a:rPr lang="en-US" sz="1500" dirty="0" smtClean="0"/>
              <a:t>DNA </a:t>
            </a:r>
            <a:r>
              <a:rPr lang="en-US" sz="1500" dirty="0"/>
              <a:t>from salmon sperm (1, negative control), DNA damage control (2, positive control), quercetin (3, </a:t>
            </a:r>
            <a:r>
              <a:rPr lang="sr-Latn-RS" sz="1500" dirty="0" smtClean="0"/>
              <a:t>0.01%</a:t>
            </a:r>
            <a:r>
              <a:rPr lang="en-US" sz="1500" dirty="0" smtClean="0"/>
              <a:t>, </a:t>
            </a:r>
            <a:r>
              <a:rPr lang="en-US" sz="1500" dirty="0"/>
              <a:t>standard), </a:t>
            </a:r>
            <a:r>
              <a:rPr lang="sr-Cyrl-RS" sz="1500" dirty="0"/>
              <a:t>essential oil </a:t>
            </a:r>
            <a:r>
              <a:rPr lang="en-US" sz="1500" dirty="0"/>
              <a:t>in concentrations of 3, 1.5, 0.75, 0.38, and 0.19% (4, 5, 6, 7, and 8</a:t>
            </a:r>
            <a:r>
              <a:rPr lang="en-US" sz="1500" dirty="0" smtClean="0"/>
              <a:t>).</a:t>
            </a:r>
          </a:p>
          <a:p>
            <a:pPr algn="ctr"/>
            <a:r>
              <a:rPr lang="en-GB" sz="1500" baseline="30000" dirty="0" smtClean="0"/>
              <a:t>*</a:t>
            </a:r>
            <a:r>
              <a:rPr lang="en-GB" sz="1500" dirty="0"/>
              <a:t>p &lt; 0.05 </a:t>
            </a:r>
            <a:r>
              <a:rPr lang="en-US" sz="1500" dirty="0"/>
              <a:t>when compared with the negative control, </a:t>
            </a:r>
            <a:r>
              <a:rPr lang="sr-Cyrl-RS" sz="1500" baseline="30000" dirty="0"/>
              <a:t>†</a:t>
            </a:r>
            <a:r>
              <a:rPr lang="en-GB" sz="1500" i="1" dirty="0"/>
              <a:t>p &lt; </a:t>
            </a:r>
            <a:r>
              <a:rPr lang="en-GB" sz="1500" dirty="0"/>
              <a:t>0.05 </a:t>
            </a:r>
            <a:r>
              <a:rPr lang="en-US" sz="1500" dirty="0"/>
              <a:t>when compared with the standard, </a:t>
            </a:r>
            <a:r>
              <a:rPr lang="en-US" sz="1500" baseline="30000" dirty="0"/>
              <a:t>‡</a:t>
            </a:r>
            <a:r>
              <a:rPr lang="sr-Cyrl-RS" sz="1500" dirty="0"/>
              <a:t>p</a:t>
            </a:r>
            <a:r>
              <a:rPr lang="en-US" sz="1500" dirty="0"/>
              <a:t> &lt; 0.05 when compared with the positive control</a:t>
            </a:r>
            <a:endParaRPr lang="en-US" sz="1500" i="1" dirty="0"/>
          </a:p>
          <a:p>
            <a:pPr algn="ctr"/>
            <a:r>
              <a:rPr lang="it-IT" sz="1500" i="1" dirty="0" smtClean="0"/>
              <a:t> </a:t>
            </a:r>
            <a:endParaRPr lang="en-GB" sz="1500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2119627"/>
              </p:ext>
            </p:extLst>
          </p:nvPr>
        </p:nvGraphicFramePr>
        <p:xfrm>
          <a:off x="4693489" y="101404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178933" y="35240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73038" algn="just"/>
            <a:r>
              <a:rPr lang="en-US" dirty="0"/>
              <a:t>In lower concentration </a:t>
            </a:r>
            <a:r>
              <a:rPr lang="it-IT" i="1" dirty="0" smtClean="0"/>
              <a:t>T</a:t>
            </a:r>
            <a:r>
              <a:rPr lang="sr-Cyrl-RS" i="1" dirty="0" smtClean="0"/>
              <a:t>.</a:t>
            </a:r>
            <a:r>
              <a:rPr lang="it-IT" i="1" dirty="0" smtClean="0"/>
              <a:t> </a:t>
            </a:r>
            <a:r>
              <a:rPr lang="it-IT" i="1" dirty="0"/>
              <a:t>plicata </a:t>
            </a:r>
            <a:r>
              <a:rPr lang="sr-Cyrl-RS" dirty="0"/>
              <a:t>essential </a:t>
            </a:r>
            <a:r>
              <a:rPr lang="en-US" dirty="0" smtClean="0"/>
              <a:t>oil </a:t>
            </a:r>
            <a:r>
              <a:rPr lang="en-US" dirty="0"/>
              <a:t>almost completely protected DNA against hydroxyl </a:t>
            </a:r>
            <a:r>
              <a:rPr lang="en-US" dirty="0" smtClean="0"/>
              <a:t>radicals </a:t>
            </a:r>
            <a:r>
              <a:rPr lang="en-US" dirty="0"/>
              <a:t>induced DNA damage </a:t>
            </a:r>
            <a:r>
              <a:rPr lang="en-US" dirty="0" smtClean="0"/>
              <a:t>(</a:t>
            </a:r>
            <a:r>
              <a:rPr lang="sr-Latn-RS" dirty="0" smtClean="0"/>
              <a:t>Figure 4</a:t>
            </a:r>
            <a:r>
              <a:rPr lang="en-US" dirty="0" smtClean="0"/>
              <a:t>). </a:t>
            </a:r>
            <a:endParaRPr lang="sr-Latn-RS" dirty="0" smtClean="0"/>
          </a:p>
        </p:txBody>
      </p:sp>
      <p:sp>
        <p:nvSpPr>
          <p:cNvPr id="9" name="Rectangle 8"/>
          <p:cNvSpPr/>
          <p:nvPr/>
        </p:nvSpPr>
        <p:spPr>
          <a:xfrm>
            <a:off x="178933" y="21040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14300" algn="just"/>
            <a:r>
              <a:rPr lang="en-US" dirty="0">
                <a:ea typeface="Segoe UI Emoji" panose="020B0502040204020203" pitchFamily="34" charset="0"/>
                <a:cs typeface="Times New Roman" panose="02020603050405020304" pitchFamily="18" charset="0"/>
              </a:rPr>
              <a:t>No </a:t>
            </a:r>
            <a:r>
              <a:rPr lang="en-US" dirty="0"/>
              <a:t>statistically </a:t>
            </a:r>
            <a:r>
              <a:rPr lang="en-US" dirty="0" smtClean="0">
                <a:ea typeface="Segoe UI Emoji" panose="020B0502040204020203" pitchFamily="34" charset="0"/>
                <a:cs typeface="Times New Roman" panose="02020603050405020304" pitchFamily="18" charset="0"/>
              </a:rPr>
              <a:t>significant </a:t>
            </a:r>
            <a:r>
              <a:rPr lang="en-US" dirty="0">
                <a:ea typeface="Segoe UI Emoji" panose="020B0502040204020203" pitchFamily="34" charset="0"/>
                <a:cs typeface="Times New Roman" panose="02020603050405020304" pitchFamily="18" charset="0"/>
              </a:rPr>
              <a:t>differences in the relative electrophoretic band densities were observed between different concentrations of </a:t>
            </a:r>
            <a:r>
              <a:rPr lang="it-IT" i="1" dirty="0"/>
              <a:t>T</a:t>
            </a:r>
            <a:r>
              <a:rPr lang="sr-Cyrl-RS" i="1" dirty="0"/>
              <a:t>.</a:t>
            </a:r>
            <a:r>
              <a:rPr lang="it-IT" i="1" dirty="0"/>
              <a:t> plicata </a:t>
            </a:r>
            <a:r>
              <a:rPr lang="sr-Cyrl-RS" dirty="0"/>
              <a:t>essential </a:t>
            </a:r>
            <a:r>
              <a:rPr lang="en-US" dirty="0"/>
              <a:t>oil </a:t>
            </a:r>
            <a:r>
              <a:rPr lang="en-US" dirty="0" smtClean="0">
                <a:ea typeface="Segoe UI Emoji" panose="020B0502040204020203" pitchFamily="34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ea typeface="Segoe UI Emoji" panose="020B0502040204020203" pitchFamily="34" charset="0"/>
                <a:cs typeface="Times New Roman" panose="02020603050405020304" pitchFamily="18" charset="0"/>
              </a:rPr>
              <a:t>the respective negative </a:t>
            </a:r>
            <a:r>
              <a:rPr lang="en-US" dirty="0" smtClean="0">
                <a:ea typeface="Segoe UI Emoji" panose="020B0502040204020203" pitchFamily="34" charset="0"/>
                <a:cs typeface="Times New Roman" panose="02020603050405020304" pitchFamily="18" charset="0"/>
              </a:rPr>
              <a:t>control</a:t>
            </a:r>
            <a:r>
              <a:rPr lang="sr-Latn-RS" dirty="0">
                <a:ea typeface="Segoe UI Emoji" panose="020B0502040204020203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ea typeface="Segoe UI Emoj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46670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73038" algn="just"/>
            <a:r>
              <a:rPr lang="it-IT" i="1" dirty="0" smtClean="0"/>
              <a:t>T</a:t>
            </a:r>
            <a:r>
              <a:rPr lang="sr-Cyrl-RS" i="1" dirty="0" smtClean="0"/>
              <a:t>.</a:t>
            </a:r>
            <a:r>
              <a:rPr lang="it-IT" i="1" dirty="0" smtClean="0"/>
              <a:t> plicata </a:t>
            </a:r>
            <a:r>
              <a:rPr lang="sr-Cyrl-RS" dirty="0" smtClean="0"/>
              <a:t>essential </a:t>
            </a:r>
            <a:r>
              <a:rPr lang="en-US" dirty="0" smtClean="0"/>
              <a:t>oil reduced </a:t>
            </a:r>
            <a:r>
              <a:rPr lang="en-US" dirty="0" err="1" smtClean="0"/>
              <a:t>peroxyl</a:t>
            </a:r>
            <a:r>
              <a:rPr lang="en-US" dirty="0" smtClean="0"/>
              <a:t> radicals induced DNA damage in a concentration dependent manner compared to the </a:t>
            </a:r>
            <a:r>
              <a:rPr lang="sr-Latn-RS" dirty="0" smtClean="0"/>
              <a:t>negative and </a:t>
            </a:r>
            <a:r>
              <a:rPr lang="en-US" dirty="0" smtClean="0"/>
              <a:t>positive controls</a:t>
            </a:r>
            <a:r>
              <a:rPr lang="sr-Latn-RS" dirty="0" smtClean="0"/>
              <a:t>.</a:t>
            </a:r>
            <a:endParaRPr lang="sr-Latn-RS" dirty="0"/>
          </a:p>
        </p:txBody>
      </p:sp>
      <p:sp>
        <p:nvSpPr>
          <p:cNvPr id="4" name="Rectangle 3"/>
          <p:cNvSpPr/>
          <p:nvPr/>
        </p:nvSpPr>
        <p:spPr>
          <a:xfrm>
            <a:off x="152400" y="5830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77800" algn="just"/>
            <a:r>
              <a:rPr lang="en-GB" dirty="0"/>
              <a:t>The observed activity was comparable to that of the well known antioxidant quercetin.</a:t>
            </a:r>
          </a:p>
        </p:txBody>
      </p:sp>
    </p:spTree>
    <p:extLst>
      <p:ext uri="{BB962C8B-B14F-4D97-AF65-F5344CB8AC3E}">
        <p14:creationId xmlns:p14="http://schemas.microsoft.com/office/powerpoint/2010/main" val="133614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228D7A8-44E3-430C-AAD3-4A5580FD7912}"/>
              </a:ext>
            </a:extLst>
          </p:cNvPr>
          <p:cNvSpPr txBox="1"/>
          <p:nvPr/>
        </p:nvSpPr>
        <p:spPr>
          <a:xfrm>
            <a:off x="609600" y="15240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Results</a:t>
            </a:r>
            <a:r>
              <a:rPr lang="fr-FR" sz="2400" b="1" dirty="0"/>
              <a:t> and discussion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2438400"/>
            <a:ext cx="7772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5425" algn="just"/>
            <a:r>
              <a:rPr lang="sr-Cyrl-RS" dirty="0" smtClean="0"/>
              <a:t>О</a:t>
            </a:r>
            <a:r>
              <a:rPr lang="en-US" dirty="0" err="1" smtClean="0"/>
              <a:t>bserved</a:t>
            </a:r>
            <a:r>
              <a:rPr lang="en-US" dirty="0" smtClean="0"/>
              <a:t> </a:t>
            </a:r>
            <a:r>
              <a:rPr lang="en-GB" dirty="0" smtClean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DNA </a:t>
            </a:r>
            <a:r>
              <a:rPr lang="en-GB" dirty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protective </a:t>
            </a:r>
            <a:r>
              <a:rPr lang="en-GB" dirty="0" smtClean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ability </a:t>
            </a:r>
            <a:r>
              <a:rPr lang="sr-Latn-RS" dirty="0" smtClean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of</a:t>
            </a:r>
            <a:r>
              <a:rPr lang="sr-Cyrl-RS" dirty="0" smtClean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 </a:t>
            </a:r>
            <a:r>
              <a:rPr lang="en-US" i="1" dirty="0"/>
              <a:t>C. </a:t>
            </a:r>
            <a:r>
              <a:rPr lang="en-US" i="1" dirty="0" err="1"/>
              <a:t>lawsoniana</a:t>
            </a:r>
            <a:r>
              <a:rPr lang="en-US" dirty="0"/>
              <a:t> and </a:t>
            </a:r>
            <a:r>
              <a:rPr lang="en-US" i="1" dirty="0"/>
              <a:t>T. </a:t>
            </a:r>
            <a:r>
              <a:rPr lang="en-US" i="1" dirty="0" err="1"/>
              <a:t>plicata</a:t>
            </a:r>
            <a:r>
              <a:rPr lang="en-US" dirty="0"/>
              <a:t> essential oils </a:t>
            </a:r>
            <a:r>
              <a:rPr lang="en-GB" dirty="0" smtClean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can </a:t>
            </a:r>
            <a:r>
              <a:rPr lang="en-GB" dirty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be attributed to the dominant compounds </a:t>
            </a:r>
            <a:r>
              <a:rPr lang="en-GB" dirty="0" smtClean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in</a:t>
            </a:r>
            <a:r>
              <a:rPr lang="sr-Cyrl-RS" dirty="0" smtClean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 </a:t>
            </a:r>
            <a:r>
              <a:rPr lang="sr-Latn-RS" dirty="0" smtClean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both </a:t>
            </a:r>
            <a:r>
              <a:rPr lang="en-GB" dirty="0" smtClean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oils</a:t>
            </a:r>
            <a:r>
              <a:rPr lang="en-GB" dirty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. </a:t>
            </a:r>
            <a:endParaRPr lang="sr-Latn-RS" dirty="0" smtClean="0">
              <a:solidFill>
                <a:srgbClr val="000000"/>
              </a:solidFill>
              <a:ea typeface="Calibri" panose="020F0502020204030204" pitchFamily="34" charset="0"/>
              <a:cs typeface="Charis SIL"/>
            </a:endParaRPr>
          </a:p>
          <a:p>
            <a:pPr indent="225425" algn="just"/>
            <a:endParaRPr lang="sr-Latn-RS" dirty="0" smtClean="0"/>
          </a:p>
          <a:p>
            <a:pPr indent="225425" algn="just"/>
            <a:r>
              <a:rPr lang="sr-Latn-RS" dirty="0" smtClean="0"/>
              <a:t>A</a:t>
            </a:r>
            <a:r>
              <a:rPr lang="en-US" dirty="0" err="1" smtClean="0"/>
              <a:t>ccording</a:t>
            </a:r>
            <a:r>
              <a:rPr lang="en-US" dirty="0" smtClean="0"/>
              <a:t> </a:t>
            </a:r>
            <a:r>
              <a:rPr lang="en-US" dirty="0"/>
              <a:t>to</a:t>
            </a:r>
            <a:r>
              <a:rPr lang="en-GB" dirty="0" smtClean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 </a:t>
            </a:r>
            <a:r>
              <a:rPr lang="sr-Latn-RS" dirty="0" smtClean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the </a:t>
            </a:r>
            <a:r>
              <a:rPr lang="en-GB" dirty="0" smtClean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previous </a:t>
            </a:r>
            <a:r>
              <a:rPr lang="en-GB" dirty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study </a:t>
            </a:r>
            <a:r>
              <a:rPr lang="sr-Latn-RS" dirty="0" smtClean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by </a:t>
            </a:r>
            <a:r>
              <a:rPr lang="en-GB" dirty="0" err="1" smtClean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Nikolić</a:t>
            </a:r>
            <a:r>
              <a:rPr lang="en-GB" dirty="0" smtClean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 </a:t>
            </a:r>
            <a:r>
              <a:rPr lang="en-GB" dirty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et al. </a:t>
            </a:r>
            <a:r>
              <a:rPr lang="en-US" dirty="0"/>
              <a:t>[</a:t>
            </a:r>
            <a:r>
              <a:rPr lang="sr-Latn-RS" dirty="0"/>
              <a:t>5</a:t>
            </a:r>
            <a:r>
              <a:rPr lang="en-US" dirty="0"/>
              <a:t>] </a:t>
            </a:r>
            <a:r>
              <a:rPr lang="sr-Latn-RS" dirty="0" smtClean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t</a:t>
            </a:r>
            <a:r>
              <a:rPr lang="en-GB" dirty="0" smtClean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he </a:t>
            </a:r>
            <a:r>
              <a:rPr lang="en-GB" dirty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most dominant compound </a:t>
            </a:r>
            <a:r>
              <a:rPr lang="sr-Latn-RS" dirty="0" smtClean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in</a:t>
            </a:r>
            <a:r>
              <a:rPr lang="sr-Latn-RS" i="1" dirty="0" smtClean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 </a:t>
            </a:r>
            <a:r>
              <a:rPr lang="en-GB" dirty="0" smtClean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essential </a:t>
            </a:r>
            <a:r>
              <a:rPr lang="en-GB" dirty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oil of </a:t>
            </a:r>
            <a:r>
              <a:rPr lang="en-GB" i="1" dirty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C. </a:t>
            </a:r>
            <a:r>
              <a:rPr lang="en-GB" i="1" dirty="0" err="1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lawsoniana</a:t>
            </a:r>
            <a:r>
              <a:rPr lang="en-GB" i="1" dirty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 </a:t>
            </a:r>
            <a:r>
              <a:rPr lang="en-GB" dirty="0" smtClean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was limonene (Figure 5), </a:t>
            </a:r>
            <a:r>
              <a:rPr lang="en-GB" dirty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while the major compound of </a:t>
            </a:r>
            <a:r>
              <a:rPr lang="en-GB" i="1" dirty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T. </a:t>
            </a:r>
            <a:r>
              <a:rPr lang="en-GB" i="1" dirty="0" err="1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plicata</a:t>
            </a:r>
            <a:r>
              <a:rPr lang="en-GB" i="1" dirty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 </a:t>
            </a:r>
            <a:r>
              <a:rPr lang="en-GB" dirty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essential oil was </a:t>
            </a:r>
            <a:r>
              <a:rPr lang="en-GB" i="1" dirty="0" smtClean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α</a:t>
            </a:r>
            <a:r>
              <a:rPr lang="en-GB" dirty="0" smtClean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-</a:t>
            </a:r>
            <a:r>
              <a:rPr lang="en-GB" dirty="0" err="1" smtClean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thujone</a:t>
            </a:r>
            <a:r>
              <a:rPr lang="en-GB" dirty="0" smtClean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 (Figure 6).</a:t>
            </a:r>
            <a:endParaRPr lang="sr-Latn-RS" dirty="0">
              <a:solidFill>
                <a:srgbClr val="000000"/>
              </a:solidFill>
              <a:ea typeface="Calibri" panose="020F0502020204030204" pitchFamily="34" charset="0"/>
              <a:cs typeface="Charis SIL"/>
            </a:endParaRPr>
          </a:p>
          <a:p>
            <a:pPr indent="225425" algn="just"/>
            <a:endParaRPr lang="sr-Latn-R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81000" y="5646003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indent="-360045" algn="just"/>
            <a:r>
              <a:rPr lang="en-US" sz="1200" dirty="0"/>
              <a:t>[</a:t>
            </a:r>
            <a:r>
              <a:rPr lang="sr-Latn-RS" sz="1200" dirty="0"/>
              <a:t>5</a:t>
            </a:r>
            <a:r>
              <a:rPr lang="en-US" sz="1200" dirty="0"/>
              <a:t>] </a:t>
            </a:r>
            <a:r>
              <a:rPr lang="sr-Latn-RS" sz="1200" dirty="0"/>
              <a:t>B.M. </a:t>
            </a:r>
            <a:r>
              <a:rPr lang="en-US" sz="1200" dirty="0" err="1"/>
              <a:t>Nikolić</a:t>
            </a:r>
            <a:r>
              <a:rPr lang="sr-Latn-RS" sz="1200" dirty="0"/>
              <a:t>,</a:t>
            </a:r>
            <a:r>
              <a:rPr lang="en-US" sz="1200" dirty="0"/>
              <a:t> </a:t>
            </a:r>
            <a:r>
              <a:rPr lang="sr-Latn-RS" sz="1200" dirty="0"/>
              <a:t>S.D. </a:t>
            </a:r>
            <a:r>
              <a:rPr lang="en-US" sz="1200" dirty="0" err="1"/>
              <a:t>Milanović</a:t>
            </a:r>
            <a:r>
              <a:rPr lang="en-US" sz="1200" dirty="0"/>
              <a:t>, </a:t>
            </a:r>
            <a:r>
              <a:rPr lang="sr-Latn-RS" sz="1200" dirty="0"/>
              <a:t>I.Lj. </a:t>
            </a:r>
            <a:r>
              <a:rPr lang="en-US" sz="1200" dirty="0" err="1"/>
              <a:t>Milenković</a:t>
            </a:r>
            <a:r>
              <a:rPr lang="en-US" sz="1200" dirty="0"/>
              <a:t>, </a:t>
            </a:r>
            <a:r>
              <a:rPr lang="sr-Latn-RS" sz="1200" dirty="0"/>
              <a:t>M.M. </a:t>
            </a:r>
            <a:r>
              <a:rPr lang="en-US" sz="1200" dirty="0" err="1"/>
              <a:t>Todosijević</a:t>
            </a:r>
            <a:r>
              <a:rPr lang="en-US" sz="1200" dirty="0"/>
              <a:t>, </a:t>
            </a:r>
            <a:r>
              <a:rPr lang="sr-Latn-RS" sz="1200" dirty="0"/>
              <a:t>I.Ž. </a:t>
            </a:r>
            <a:r>
              <a:rPr lang="en-US" sz="1200" dirty="0" err="1"/>
              <a:t>Đorđević</a:t>
            </a:r>
            <a:r>
              <a:rPr lang="en-US" sz="1200" dirty="0"/>
              <a:t>, </a:t>
            </a:r>
            <a:r>
              <a:rPr lang="sr-Latn-RS" sz="1200" dirty="0"/>
              <a:t>N.Z. </a:t>
            </a:r>
            <a:r>
              <a:rPr lang="en-US" sz="1200" dirty="0" err="1"/>
              <a:t>Brkić</a:t>
            </a:r>
            <a:r>
              <a:rPr lang="en-US" sz="1200" dirty="0"/>
              <a:t>, </a:t>
            </a:r>
            <a:r>
              <a:rPr lang="sr-Latn-RS" sz="1200" dirty="0"/>
              <a:t>Z.S. </a:t>
            </a:r>
            <a:r>
              <a:rPr lang="en-US" sz="1200" dirty="0" err="1"/>
              <a:t>Mitić</a:t>
            </a:r>
            <a:r>
              <a:rPr lang="en-US" sz="1200" dirty="0"/>
              <a:t>, </a:t>
            </a:r>
            <a:r>
              <a:rPr lang="sr-Latn-RS" sz="1200" dirty="0"/>
              <a:t>P.D. </a:t>
            </a:r>
            <a:r>
              <a:rPr lang="en-US" sz="1200" dirty="0"/>
              <a:t>Marin, </a:t>
            </a:r>
            <a:r>
              <a:rPr lang="sr-Latn-RS" sz="1200" dirty="0"/>
              <a:t>V.V. </a:t>
            </a:r>
            <a:r>
              <a:rPr lang="en-US" sz="1200" dirty="0" err="1"/>
              <a:t>Tešević</a:t>
            </a:r>
            <a:r>
              <a:rPr lang="en-US" sz="1200" dirty="0"/>
              <a:t>, Bioactivity of </a:t>
            </a:r>
            <a:r>
              <a:rPr lang="en-US" sz="1200" i="1" dirty="0" err="1"/>
              <a:t>Chamaecyparis</a:t>
            </a:r>
            <a:r>
              <a:rPr lang="en-US" sz="1200" i="1" dirty="0"/>
              <a:t> </a:t>
            </a:r>
            <a:r>
              <a:rPr lang="en-US" sz="1200" i="1" dirty="0" err="1"/>
              <a:t>lawsoniana</a:t>
            </a:r>
            <a:r>
              <a:rPr lang="en-US" sz="1200" i="1" dirty="0"/>
              <a:t> </a:t>
            </a:r>
            <a:r>
              <a:rPr lang="en-US" sz="1200" dirty="0"/>
              <a:t>(A. Murray) Parl. and </a:t>
            </a:r>
            <a:r>
              <a:rPr lang="en-US" sz="1200" i="1" dirty="0" err="1"/>
              <a:t>Thuja</a:t>
            </a:r>
            <a:r>
              <a:rPr lang="en-US" sz="1200" i="1" dirty="0"/>
              <a:t> </a:t>
            </a:r>
            <a:r>
              <a:rPr lang="en-US" sz="1200" i="1" dirty="0" err="1"/>
              <a:t>plicata</a:t>
            </a:r>
            <a:r>
              <a:rPr lang="en-US" sz="1200" i="1" dirty="0"/>
              <a:t> </a:t>
            </a:r>
            <a:r>
              <a:rPr lang="en-US" sz="1200" dirty="0"/>
              <a:t>Donn ex D. Don essential oils on </a:t>
            </a:r>
            <a:r>
              <a:rPr lang="en-US" sz="1200" i="1" dirty="0" err="1"/>
              <a:t>Lymantria</a:t>
            </a:r>
            <a:r>
              <a:rPr lang="en-US" sz="1200" i="1" dirty="0"/>
              <a:t> </a:t>
            </a:r>
            <a:r>
              <a:rPr lang="en-US" sz="1200" i="1" dirty="0" err="1"/>
              <a:t>dispar</a:t>
            </a:r>
            <a:r>
              <a:rPr lang="en-US" sz="1200" i="1" dirty="0"/>
              <a:t> </a:t>
            </a:r>
            <a:r>
              <a:rPr lang="en-US" sz="1200" dirty="0"/>
              <a:t>(Linnaeus, 1758) (Lepidoptera: </a:t>
            </a:r>
            <a:r>
              <a:rPr lang="en-US" sz="1200" dirty="0" err="1"/>
              <a:t>Erebidae</a:t>
            </a:r>
            <a:r>
              <a:rPr lang="en-US" sz="1200" dirty="0"/>
              <a:t>) larvae and </a:t>
            </a:r>
            <a:r>
              <a:rPr lang="en-US" sz="1200" dirty="0" err="1"/>
              <a:t>Phytophthora</a:t>
            </a:r>
            <a:r>
              <a:rPr lang="en-US" sz="1200" dirty="0"/>
              <a:t> de </a:t>
            </a:r>
            <a:r>
              <a:rPr lang="en-US" sz="1200" dirty="0" err="1"/>
              <a:t>Bary</a:t>
            </a:r>
            <a:r>
              <a:rPr lang="en-US" sz="1200" dirty="0"/>
              <a:t> 1876 root pathogens, Industrial Crops </a:t>
            </a:r>
            <a:r>
              <a:rPr lang="sr-Latn-RS" sz="1200" dirty="0" smtClean="0"/>
              <a:t>and</a:t>
            </a:r>
            <a:r>
              <a:rPr lang="en-US" sz="1200" dirty="0" smtClean="0"/>
              <a:t> </a:t>
            </a:r>
            <a:r>
              <a:rPr lang="en-US" sz="1200" dirty="0"/>
              <a:t>Products</a:t>
            </a:r>
            <a:r>
              <a:rPr lang="sr-Latn-RS" sz="1200" dirty="0"/>
              <a:t>,</a:t>
            </a:r>
            <a:r>
              <a:rPr lang="en-US" sz="1200" dirty="0"/>
              <a:t> 178 (2022) 114550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8280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228D7A8-44E3-430C-AAD3-4A5580FD7912}"/>
              </a:ext>
            </a:extLst>
          </p:cNvPr>
          <p:cNvSpPr txBox="1"/>
          <p:nvPr/>
        </p:nvSpPr>
        <p:spPr>
          <a:xfrm>
            <a:off x="609600" y="15240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Results</a:t>
            </a:r>
            <a:r>
              <a:rPr lang="fr-FR" sz="2400" b="1" dirty="0"/>
              <a:t> and discussion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3886200"/>
            <a:ext cx="853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5425" algn="just"/>
            <a:endParaRPr lang="sr-Latn-RS" dirty="0" smtClean="0"/>
          </a:p>
          <a:p>
            <a:pPr indent="225425" algn="just"/>
            <a:r>
              <a:rPr lang="sr-Latn-RS" dirty="0" smtClean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B</a:t>
            </a:r>
            <a:r>
              <a:rPr lang="en-US" dirty="0" smtClean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earing 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in mind the previously published data</a:t>
            </a:r>
            <a:r>
              <a:rPr lang="sr-Latn-RS" dirty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 </a:t>
            </a:r>
            <a:r>
              <a:rPr lang="en-US" dirty="0"/>
              <a:t>[</a:t>
            </a:r>
            <a:r>
              <a:rPr lang="sr-Latn-RS" dirty="0"/>
              <a:t>6, 7</a:t>
            </a:r>
            <a:r>
              <a:rPr lang="en-US" dirty="0" smtClean="0"/>
              <a:t>]</a:t>
            </a:r>
            <a:r>
              <a:rPr lang="sr-Latn-RS" dirty="0" smtClean="0">
                <a:solidFill>
                  <a:srgbClr val="000000"/>
                </a:solidFill>
              </a:rPr>
              <a:t>, </a:t>
            </a:r>
            <a:r>
              <a:rPr lang="en-GB" dirty="0" smtClean="0">
                <a:solidFill>
                  <a:srgbClr val="000000"/>
                </a:solidFill>
              </a:rPr>
              <a:t>on </a:t>
            </a:r>
            <a:r>
              <a:rPr lang="en-GB" dirty="0" smtClean="0"/>
              <a:t>the </a:t>
            </a:r>
            <a:r>
              <a:rPr lang="en-GB" dirty="0"/>
              <a:t>absence of genotoxic potential</a:t>
            </a:r>
            <a:r>
              <a:rPr lang="sr-Latn-RS" dirty="0" smtClean="0"/>
              <a:t> </a:t>
            </a:r>
            <a:r>
              <a:rPr lang="en-GB" dirty="0" smtClean="0"/>
              <a:t>of limonene and </a:t>
            </a:r>
            <a:r>
              <a:rPr lang="en-GB" dirty="0" err="1" smtClean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thujone</a:t>
            </a:r>
            <a:r>
              <a:rPr lang="en-GB" dirty="0" smtClean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 </a:t>
            </a:r>
            <a:r>
              <a:rPr lang="sr-Latn-RS" dirty="0" smtClean="0"/>
              <a:t>in </a:t>
            </a:r>
            <a:r>
              <a:rPr lang="sr-Latn-RS" dirty="0"/>
              <a:t>the lowest </a:t>
            </a:r>
            <a:r>
              <a:rPr lang="sr-Latn-RS" dirty="0" smtClean="0"/>
              <a:t>concentrations</a:t>
            </a:r>
            <a:r>
              <a:rPr lang="en-GB" dirty="0" smtClean="0"/>
              <a:t>, </a:t>
            </a:r>
            <a:r>
              <a:rPr lang="en-US" dirty="0" smtClean="0"/>
              <a:t>presence of</a:t>
            </a:r>
            <a:r>
              <a:rPr lang="sr-Latn-RS" dirty="0" smtClean="0"/>
              <a:t> these </a:t>
            </a:r>
            <a:r>
              <a:rPr lang="en-US" dirty="0" smtClean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compound</a:t>
            </a:r>
            <a:r>
              <a:rPr lang="sr-Latn-RS" dirty="0" smtClean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s</a:t>
            </a:r>
            <a:r>
              <a:rPr lang="en-US" dirty="0"/>
              <a:t> in </a:t>
            </a:r>
            <a:r>
              <a:rPr lang="sr-Latn-RS" dirty="0" smtClean="0"/>
              <a:t>tested </a:t>
            </a:r>
            <a:r>
              <a:rPr lang="en-US" dirty="0" smtClean="0"/>
              <a:t>essential oil</a:t>
            </a:r>
            <a:r>
              <a:rPr lang="sr-Latn-RS" dirty="0" smtClean="0"/>
              <a:t>s</a:t>
            </a:r>
            <a:r>
              <a:rPr lang="en-US" dirty="0" smtClean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 </a:t>
            </a:r>
            <a:r>
              <a:rPr lang="sr-Latn-RS" dirty="0" smtClean="0"/>
              <a:t>may</a:t>
            </a:r>
            <a:r>
              <a:rPr lang="en-US" dirty="0" smtClean="0"/>
              <a:t> </a:t>
            </a:r>
            <a:r>
              <a:rPr lang="en-US" dirty="0"/>
              <a:t>be responsible, at least in part, for </a:t>
            </a:r>
            <a:r>
              <a:rPr lang="sr-Latn-RS" dirty="0" smtClean="0"/>
              <a:t>their</a:t>
            </a:r>
            <a:r>
              <a:rPr lang="en-US" dirty="0" smtClean="0"/>
              <a:t> </a:t>
            </a:r>
            <a:r>
              <a:rPr lang="en-GB" dirty="0"/>
              <a:t>more significant </a:t>
            </a:r>
            <a:r>
              <a:rPr lang="en-GB" dirty="0" smtClean="0"/>
              <a:t>DNA p</a:t>
            </a:r>
            <a:r>
              <a:rPr lang="sr-Latn-RS" dirty="0" smtClean="0"/>
              <a:t>rotective </a:t>
            </a:r>
            <a:r>
              <a:rPr lang="en-US" dirty="0" smtClean="0"/>
              <a:t>activity in l</a:t>
            </a:r>
            <a:r>
              <a:rPr lang="en-GB" dirty="0" err="1" smtClean="0"/>
              <a:t>ower</a:t>
            </a:r>
            <a:r>
              <a:rPr lang="en-GB" dirty="0" smtClean="0"/>
              <a:t> </a:t>
            </a:r>
            <a:r>
              <a:rPr lang="en-GB" dirty="0"/>
              <a:t>concentrations </a:t>
            </a:r>
            <a:r>
              <a:rPr lang="en-GB" dirty="0" smtClean="0"/>
              <a:t>than in the </a:t>
            </a:r>
            <a:r>
              <a:rPr lang="en-GB" dirty="0"/>
              <a:t>higher </a:t>
            </a:r>
            <a:r>
              <a:rPr lang="en-GB" dirty="0" smtClean="0"/>
              <a:t>concentrations.</a:t>
            </a:r>
            <a:endParaRPr lang="sr-Latn-RS" dirty="0">
              <a:solidFill>
                <a:srgbClr val="000000"/>
              </a:solidFill>
              <a:ea typeface="Calibri" panose="020F0502020204030204" pitchFamily="34" charset="0"/>
              <a:cs typeface="Charis SI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5715000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marR="0" indent="-360045" algn="just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/>
              <a:t>[</a:t>
            </a:r>
            <a:r>
              <a:rPr lang="sr-Latn-RS" sz="1200" dirty="0" smtClean="0"/>
              <a:t>6</a:t>
            </a:r>
            <a:r>
              <a:rPr lang="en-US" sz="1200" dirty="0" smtClean="0"/>
              <a:t>] </a:t>
            </a:r>
            <a:r>
              <a:rPr lang="sr-Latn-RS" sz="1200" dirty="0" smtClean="0"/>
              <a:t>M. </a:t>
            </a:r>
            <a:r>
              <a:rPr lang="sr-Latn-R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Bacanli, A.A. Başaran, N. Başaran, </a:t>
            </a:r>
            <a:r>
              <a:rPr lang="sr-Latn-RS" sz="1200" dirty="0">
                <a:ea typeface="Calibri" panose="020F0502020204030204" pitchFamily="34" charset="0"/>
                <a:cs typeface="Times New Roman" panose="02020603050405020304" pitchFamily="18" charset="0"/>
              </a:rPr>
              <a:t>The antioxidant and antigenotoxic properties of citrus phenolics limonene and naringin, Food and Chemical </a:t>
            </a:r>
            <a:r>
              <a:rPr lang="sr-Latn-R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Toxicology, 81 </a:t>
            </a:r>
            <a:r>
              <a:rPr lang="sr-Latn-RS" sz="1200" dirty="0">
                <a:ea typeface="Calibri" panose="020F0502020204030204" pitchFamily="34" charset="0"/>
                <a:cs typeface="Times New Roman" panose="02020603050405020304" pitchFamily="18" charset="0"/>
              </a:rPr>
              <a:t>(2015</a:t>
            </a:r>
            <a:r>
              <a:rPr lang="sr-Latn-R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 160-170</a:t>
            </a:r>
            <a:r>
              <a:rPr lang="sr-Latn-RS" sz="12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45" marR="0" indent="-360045" algn="just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/>
              <a:t>[</a:t>
            </a:r>
            <a:r>
              <a:rPr lang="sr-Latn-RS" sz="1200" dirty="0" smtClean="0"/>
              <a:t>7</a:t>
            </a:r>
            <a:r>
              <a:rPr lang="en-US" sz="1200" dirty="0" smtClean="0"/>
              <a:t>] </a:t>
            </a:r>
            <a:r>
              <a:rPr lang="sr-Latn-RS" sz="1200" dirty="0" smtClean="0"/>
              <a:t>O. </a:t>
            </a:r>
            <a:r>
              <a:rPr lang="en-U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Pelkonen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, K. </a:t>
            </a:r>
            <a:r>
              <a:rPr lang="en-U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Abass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, J. </a:t>
            </a:r>
            <a:r>
              <a:rPr lang="en-U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Wiesner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Thujone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thujone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-containing herbal medicinal and botanical products: toxicological assessment, Regulatory Toxicology and </a:t>
            </a:r>
            <a:r>
              <a:rPr lang="en-U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Pharmacology</a:t>
            </a:r>
            <a:r>
              <a:rPr lang="sr-Latn-R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65 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(2013) 100-107.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05000"/>
            <a:ext cx="2590800" cy="1554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113977" y="1627944"/>
            <a:ext cx="1457566" cy="20116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3436203"/>
            <a:ext cx="434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5425" algn="ctr"/>
            <a:r>
              <a:rPr lang="sr-Latn-RS" sz="1600" b="1" dirty="0" smtClean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Figure 5</a:t>
            </a:r>
            <a:r>
              <a:rPr lang="sr-Latn-RS" sz="1600" dirty="0" smtClean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. </a:t>
            </a:r>
            <a:r>
              <a:rPr lang="en-US" sz="1600" dirty="0"/>
              <a:t>Structure of </a:t>
            </a:r>
            <a:r>
              <a:rPr lang="en-GB" sz="1600" dirty="0" smtClean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limonene</a:t>
            </a:r>
            <a:r>
              <a:rPr lang="sr-Latn-RS" sz="1600" dirty="0" smtClean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, </a:t>
            </a:r>
            <a:r>
              <a:rPr lang="en-US" sz="1600" dirty="0" smtClean="0"/>
              <a:t>the </a:t>
            </a:r>
            <a:r>
              <a:rPr lang="en-US" sz="1600" dirty="0"/>
              <a:t>principal </a:t>
            </a:r>
            <a:r>
              <a:rPr lang="en-US" sz="1600" dirty="0" smtClean="0"/>
              <a:t>component </a:t>
            </a:r>
            <a:r>
              <a:rPr lang="en-GB" sz="1600" dirty="0" smtClean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of </a:t>
            </a:r>
            <a:r>
              <a:rPr lang="en-GB" sz="1600" i="1" dirty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C. </a:t>
            </a:r>
            <a:r>
              <a:rPr lang="en-GB" sz="1600" i="1" dirty="0" err="1" smtClean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Lawsoniana</a:t>
            </a:r>
            <a:r>
              <a:rPr lang="sr-Latn-RS" sz="1600" i="1" dirty="0" smtClean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 </a:t>
            </a:r>
            <a:r>
              <a:rPr lang="en-GB" sz="1600" dirty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essential oil</a:t>
            </a:r>
            <a:r>
              <a:rPr lang="en-GB" sz="1600" i="1" dirty="0" smtClean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 </a:t>
            </a:r>
            <a:endParaRPr lang="sr-Latn-RS" sz="1600" dirty="0">
              <a:solidFill>
                <a:srgbClr val="000000"/>
              </a:solidFill>
              <a:ea typeface="Calibri" panose="020F0502020204030204" pitchFamily="34" charset="0"/>
              <a:cs typeface="Charis SI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6800" y="3429000"/>
            <a:ext cx="403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5425" algn="ctr"/>
            <a:r>
              <a:rPr lang="sr-Latn-RS" sz="1600" b="1" dirty="0" smtClean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Figure 6</a:t>
            </a:r>
            <a:r>
              <a:rPr lang="sr-Latn-RS" sz="1600" dirty="0" smtClean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.</a:t>
            </a:r>
            <a:r>
              <a:rPr lang="sr-Latn-RS" sz="1600" i="1" dirty="0" smtClean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 </a:t>
            </a:r>
            <a:r>
              <a:rPr lang="en-US" sz="1600"/>
              <a:t>Structure </a:t>
            </a:r>
            <a:r>
              <a:rPr lang="en-US" sz="1600" smtClean="0"/>
              <a:t>of </a:t>
            </a:r>
            <a:r>
              <a:rPr lang="en-GB" sz="1600" i="1" smtClean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α</a:t>
            </a:r>
            <a:r>
              <a:rPr lang="en-GB" sz="1600" smtClean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-thujone</a:t>
            </a:r>
            <a:r>
              <a:rPr lang="sr-Latn-RS" sz="1600" smtClean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, </a:t>
            </a:r>
            <a:r>
              <a:rPr lang="en-US" sz="1600" dirty="0"/>
              <a:t>the principal component </a:t>
            </a:r>
            <a:r>
              <a:rPr lang="sr-Latn-RS" sz="1600" dirty="0" smtClean="0"/>
              <a:t>of </a:t>
            </a:r>
            <a:r>
              <a:rPr lang="en-GB" sz="1600" i="1" dirty="0" smtClean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T</a:t>
            </a:r>
            <a:r>
              <a:rPr lang="en-GB" sz="1600" i="1" dirty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. </a:t>
            </a:r>
            <a:r>
              <a:rPr lang="en-GB" sz="1600" i="1" dirty="0" err="1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plicata</a:t>
            </a:r>
            <a:r>
              <a:rPr lang="en-GB" sz="1600" i="1" dirty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 </a:t>
            </a:r>
            <a:r>
              <a:rPr lang="en-GB" sz="1600" dirty="0">
                <a:solidFill>
                  <a:srgbClr val="000000"/>
                </a:solidFill>
                <a:ea typeface="Calibri" panose="020F0502020204030204" pitchFamily="34" charset="0"/>
                <a:cs typeface="Charis SIL"/>
              </a:rPr>
              <a:t>essential oil </a:t>
            </a:r>
            <a:endParaRPr lang="sr-Latn-RS" sz="1600" dirty="0">
              <a:solidFill>
                <a:srgbClr val="000000"/>
              </a:solidFill>
              <a:ea typeface="Calibri" panose="020F0502020204030204" pitchFamily="34" charset="0"/>
              <a:cs typeface="Charis SIL"/>
            </a:endParaRPr>
          </a:p>
        </p:txBody>
      </p:sp>
    </p:spTree>
    <p:extLst>
      <p:ext uri="{BB962C8B-B14F-4D97-AF65-F5344CB8AC3E}">
        <p14:creationId xmlns:p14="http://schemas.microsoft.com/office/powerpoint/2010/main" val="87804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7461</TotalTime>
  <Words>1732</Words>
  <Application>Microsoft Office PowerPoint</Application>
  <PresentationFormat>On-screen Show (4:3)</PresentationFormat>
  <Paragraphs>160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sanja</cp:lastModifiedBy>
  <cp:revision>166</cp:revision>
  <dcterms:created xsi:type="dcterms:W3CDTF">2015-04-04T09:45:50Z</dcterms:created>
  <dcterms:modified xsi:type="dcterms:W3CDTF">2023-09-27T19:15:42Z</dcterms:modified>
</cp:coreProperties>
</file>