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8803600" cy="36004500"/>
  <p:notesSz cx="6858000" cy="9144000"/>
  <p:defaultTextStyle>
    <a:defPPr>
      <a:defRPr lang="fr-FR"/>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47" d="100"/>
          <a:sy n="47" d="100"/>
        </p:scale>
        <p:origin x="60" y="-7650"/>
      </p:cViewPr>
      <p:guideLst>
        <p:guide orient="horz" pos="11340"/>
        <p:guide pos="907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delmoughite\Documents\wakil\stachys%20durandiana\Stachys%20germanica%20feuilles-%20Poly%20and%20Fla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bdelmoughite\Documents\wakil\stachys%20durandiana\Stachys%20germanica%20feuilles-%20Poly%20and%20Flav.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delmoughite\Documents\wakil\Tambourissa\Hanane\Stachys%20DP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bdelmoughite\Documents\wakil\Tambourissa\Hanane\Stachys%20FRA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bdelmoughite\Documents\wakil\Tambourissa\Hanane\stachys%20Phosphomolybd&#232;n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latin typeface="Times New Roman" panose="02020603050405020304" pitchFamily="18" charset="0"/>
                <a:cs typeface="Times New Roman" panose="02020603050405020304" pitchFamily="18" charset="0"/>
              </a:rPr>
              <a:t>Galic acid</a:t>
            </a:r>
          </a:p>
        </c:rich>
      </c:tx>
      <c:layout>
        <c:manualLayout>
          <c:xMode val="edge"/>
          <c:yMode val="edge"/>
          <c:x val="0.41741666666666671"/>
          <c:y val="6.0185185185185182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fr-FR"/>
        </a:p>
      </c:txPr>
    </c:title>
    <c:autoTitleDeleted val="0"/>
    <c:plotArea>
      <c:layout/>
      <c:scatterChart>
        <c:scatterStyle val="lineMarker"/>
        <c:varyColors val="0"/>
        <c:ser>
          <c:idx val="0"/>
          <c:order val="0"/>
          <c:tx>
            <c:strRef>
              <c:f>'[Stachys Moureeti- Poly and flav totaux.xlsx]Polyphénols T'!$A$20</c:f>
              <c:strCache>
                <c:ptCount val="1"/>
                <c:pt idx="0">
                  <c:v>Galic acid</c:v>
                </c:pt>
              </c:strCache>
            </c:strRef>
          </c:tx>
          <c:spPr>
            <a:ln w="22225" cap="rnd">
              <a:solidFill>
                <a:srgbClr val="FF0000"/>
              </a:solidFill>
            </a:ln>
            <a:effectLst>
              <a:glow rad="139700">
                <a:schemeClr val="accent1">
                  <a:satMod val="175000"/>
                  <a:alpha val="14000"/>
                </a:schemeClr>
              </a:glow>
            </a:effectLst>
          </c:spPr>
          <c:marker>
            <c:symbol val="none"/>
          </c:marker>
          <c:trendline>
            <c:spPr>
              <a:ln w="25400" cap="rnd">
                <a:solidFill>
                  <a:srgbClr val="00B0F0">
                    <a:alpha val="50000"/>
                  </a:srgbClr>
                </a:solidFill>
                <a:prstDash val="sysDot"/>
              </a:ln>
              <a:effectLst/>
            </c:spPr>
            <c:trendlineType val="linear"/>
            <c:dispRSqr val="0"/>
            <c:dispEq val="1"/>
            <c:trendlineLbl>
              <c:layout>
                <c:manualLayout>
                  <c:x val="0.14090570181473197"/>
                  <c:y val="0.33394160583941607"/>
                </c:manualLayout>
              </c:layout>
              <c:tx>
                <c:rich>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r>
                      <a:rPr lang="en-US" sz="1200" baseline="0" dirty="0">
                        <a:solidFill>
                          <a:schemeClr val="bg1"/>
                        </a:solidFill>
                        <a:latin typeface="Times New Roman" panose="02020603050405020304" pitchFamily="18" charset="0"/>
                        <a:cs typeface="Times New Roman" panose="02020603050405020304" pitchFamily="18" charset="0"/>
                      </a:rPr>
                      <a:t>y = 0,0171x + 0,2091</a:t>
                    </a:r>
                    <a:endParaRPr lang="en-US" sz="1200" dirty="0">
                      <a:solidFill>
                        <a:schemeClr val="bg1"/>
                      </a:solidFill>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fr-FR"/>
                </a:p>
              </c:txPr>
            </c:trendlineLbl>
          </c:trendline>
          <c:xVal>
            <c:numRef>
              <c:f>'[Stachys Moureeti- Poly and flav totaux.xlsx]Polyphénols T'!$B$19:$G$19</c:f>
              <c:numCache>
                <c:formatCode>General</c:formatCode>
                <c:ptCount val="6"/>
                <c:pt idx="0">
                  <c:v>0</c:v>
                </c:pt>
                <c:pt idx="1">
                  <c:v>15.52</c:v>
                </c:pt>
                <c:pt idx="2">
                  <c:v>31.25</c:v>
                </c:pt>
                <c:pt idx="3">
                  <c:v>62.5</c:v>
                </c:pt>
                <c:pt idx="4">
                  <c:v>125</c:v>
                </c:pt>
                <c:pt idx="5">
                  <c:v>250</c:v>
                </c:pt>
              </c:numCache>
            </c:numRef>
          </c:xVal>
          <c:yVal>
            <c:numRef>
              <c:f>'[Stachys Moureeti- Poly and flav totaux.xlsx]Polyphénols T'!$B$20:$G$20</c:f>
              <c:numCache>
                <c:formatCode>General</c:formatCode>
                <c:ptCount val="6"/>
                <c:pt idx="0">
                  <c:v>0</c:v>
                </c:pt>
                <c:pt idx="1">
                  <c:v>0.21279999999999999</c:v>
                </c:pt>
                <c:pt idx="2">
                  <c:v>0.81</c:v>
                </c:pt>
                <c:pt idx="3">
                  <c:v>1.738</c:v>
                </c:pt>
                <c:pt idx="4">
                  <c:v>2.44</c:v>
                </c:pt>
                <c:pt idx="5">
                  <c:v>4.32</c:v>
                </c:pt>
              </c:numCache>
            </c:numRef>
          </c:yVal>
          <c:smooth val="0"/>
        </c:ser>
        <c:dLbls>
          <c:showLegendKey val="0"/>
          <c:showVal val="0"/>
          <c:showCatName val="0"/>
          <c:showSerName val="0"/>
          <c:showPercent val="0"/>
          <c:showBubbleSize val="0"/>
        </c:dLbls>
        <c:axId val="255589680"/>
        <c:axId val="256313952"/>
      </c:scatterChart>
      <c:valAx>
        <c:axId val="25558968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fr-FR" sz="1000" dirty="0">
                    <a:latin typeface="Times New Roman" panose="02020603050405020304" pitchFamily="18" charset="0"/>
                    <a:cs typeface="Times New Roman" panose="02020603050405020304" pitchFamily="18" charset="0"/>
                  </a:rPr>
                  <a:t>Concentration </a:t>
                </a:r>
                <a:r>
                  <a:rPr lang="fr-FR" sz="1000" dirty="0" smtClean="0">
                    <a:latin typeface="Times New Roman" panose="02020603050405020304" pitchFamily="18" charset="0"/>
                    <a:cs typeface="Times New Roman" panose="02020603050405020304" pitchFamily="18" charset="0"/>
                  </a:rPr>
                  <a:t>((</a:t>
                </a:r>
                <a:r>
                  <a:rPr lang="fr-FR" sz="1000" dirty="0">
                    <a:latin typeface="Times New Roman" panose="02020603050405020304" pitchFamily="18" charset="0"/>
                    <a:cs typeface="Times New Roman" panose="02020603050405020304" pitchFamily="18" charset="0"/>
                  </a:rPr>
                  <a:t>mg/</a:t>
                </a:r>
                <a:r>
                  <a:rPr lang="fr-FR" sz="1000" dirty="0" err="1">
                    <a:latin typeface="Times New Roman" panose="02020603050405020304" pitchFamily="18" charset="0"/>
                    <a:cs typeface="Times New Roman" panose="02020603050405020304" pitchFamily="18" charset="0"/>
                  </a:rPr>
                  <a:t>mL</a:t>
                </a:r>
                <a:r>
                  <a:rPr lang="fr-FR" sz="1100" dirty="0">
                    <a:latin typeface="Times New Roman" panose="02020603050405020304" pitchFamily="18" charset="0"/>
                    <a:cs typeface="Times New Roman" panose="02020603050405020304" pitchFamily="18" charset="0"/>
                  </a:rPr>
                  <a:t>)</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313952"/>
        <c:crosses val="autoZero"/>
        <c:crossBetween val="midCat"/>
      </c:valAx>
      <c:valAx>
        <c:axId val="25631395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fr-FR" sz="1050" dirty="0" smtClean="0">
                    <a:latin typeface="Times New Roman" panose="02020603050405020304" pitchFamily="18" charset="0"/>
                    <a:cs typeface="Times New Roman" panose="02020603050405020304" pitchFamily="18" charset="0"/>
                  </a:rPr>
                  <a:t>Absorbance</a:t>
                </a:r>
                <a:r>
                  <a:rPr lang="fr-FR" sz="1050" baseline="0" dirty="0" smtClean="0">
                    <a:latin typeface="Times New Roman" panose="02020603050405020304" pitchFamily="18" charset="0"/>
                    <a:cs typeface="Times New Roman" panose="02020603050405020304" pitchFamily="18" charset="0"/>
                  </a:rPr>
                  <a:t> </a:t>
                </a:r>
                <a:r>
                  <a:rPr lang="fr-FR" sz="1050" baseline="0" dirty="0" err="1" smtClean="0">
                    <a:latin typeface="Times New Roman" panose="02020603050405020304" pitchFamily="18" charset="0"/>
                    <a:cs typeface="Times New Roman" panose="02020603050405020304" pitchFamily="18" charset="0"/>
                  </a:rPr>
                  <a:t>at</a:t>
                </a:r>
                <a:r>
                  <a:rPr lang="fr-FR" sz="1050" dirty="0" smtClean="0">
                    <a:latin typeface="Times New Roman" panose="02020603050405020304" pitchFamily="18" charset="0"/>
                    <a:cs typeface="Times New Roman" panose="02020603050405020304" pitchFamily="18" charset="0"/>
                  </a:rPr>
                  <a:t> </a:t>
                </a:r>
                <a:r>
                  <a:rPr lang="fr-FR" sz="1050" dirty="0">
                    <a:latin typeface="Times New Roman" panose="02020603050405020304" pitchFamily="18" charset="0"/>
                    <a:cs typeface="Times New Roman" panose="02020603050405020304" pitchFamily="18" charset="0"/>
                  </a:rPr>
                  <a:t>765 nm</a:t>
                </a:r>
              </a:p>
            </c:rich>
          </c:tx>
          <c:layout>
            <c:manualLayout>
              <c:xMode val="edge"/>
              <c:yMode val="edge"/>
              <c:x val="2.2222309580249049E-2"/>
              <c:y val="0.1603056689081748"/>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5589680"/>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fr-FR">
                <a:latin typeface="Times New Roman" panose="02020603050405020304" pitchFamily="18" charset="0"/>
                <a:cs typeface="Times New Roman" panose="02020603050405020304" pitchFamily="18" charset="0"/>
              </a:rPr>
              <a:t>Total Phenolic content</a:t>
            </a:r>
          </a:p>
        </c:rich>
      </c:tx>
      <c:layout>
        <c:manualLayout>
          <c:xMode val="edge"/>
          <c:yMode val="edge"/>
          <c:x val="0.29825678040244968"/>
          <c:y val="2.777777777777777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invertIfNegative val="0"/>
            <c:bubble3D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cat>
            <c:strRef>
              <c:f>Feuil1!$D$9:$D$12</c:f>
              <c:strCache>
                <c:ptCount val="4"/>
                <c:pt idx="0">
                  <c:v>EtOAc-sox</c:v>
                </c:pt>
                <c:pt idx="1">
                  <c:v>MeOH-sox</c:v>
                </c:pt>
                <c:pt idx="2">
                  <c:v>EtOAc-mac</c:v>
                </c:pt>
                <c:pt idx="3">
                  <c:v>BuOH-mac</c:v>
                </c:pt>
              </c:strCache>
            </c:strRef>
          </c:cat>
          <c:val>
            <c:numRef>
              <c:f>Feuil1!$E$9:$E$12</c:f>
              <c:numCache>
                <c:formatCode>General</c:formatCode>
                <c:ptCount val="4"/>
                <c:pt idx="0">
                  <c:v>255.5</c:v>
                </c:pt>
                <c:pt idx="1">
                  <c:v>373.3</c:v>
                </c:pt>
                <c:pt idx="2">
                  <c:v>182.7</c:v>
                </c:pt>
                <c:pt idx="3">
                  <c:v>112.5</c:v>
                </c:pt>
              </c:numCache>
            </c:numRef>
          </c:val>
        </c:ser>
        <c:dLbls>
          <c:showLegendKey val="0"/>
          <c:showVal val="0"/>
          <c:showCatName val="0"/>
          <c:showSerName val="0"/>
          <c:showPercent val="0"/>
          <c:showBubbleSize val="0"/>
        </c:dLbls>
        <c:gapWidth val="150"/>
        <c:shape val="box"/>
        <c:axId val="256315872"/>
        <c:axId val="255877272"/>
        <c:axId val="0"/>
      </c:bar3DChart>
      <c:catAx>
        <c:axId val="256315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255877272"/>
        <c:crosses val="autoZero"/>
        <c:auto val="1"/>
        <c:lblAlgn val="ctr"/>
        <c:lblOffset val="100"/>
        <c:noMultiLvlLbl val="0"/>
      </c:catAx>
      <c:valAx>
        <c:axId val="255877272"/>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fr-FR"/>
                  <a:t>Gallic Acid Equivalent </a:t>
                </a:r>
              </a:p>
            </c:rich>
          </c:tx>
          <c:layout>
            <c:manualLayout>
              <c:xMode val="edge"/>
              <c:yMode val="edge"/>
              <c:x val="3.6455161854768152E-2"/>
              <c:y val="0.27226997666958297"/>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2563158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fr-FR">
                <a:latin typeface="Times New Roman" panose="02020603050405020304" pitchFamily="18" charset="0"/>
                <a:cs typeface="Times New Roman" panose="02020603050405020304" pitchFamily="18" charset="0"/>
              </a:rPr>
              <a:t>Quercetin</a:t>
            </a:r>
          </a:p>
        </c:rich>
      </c:tx>
      <c:layout>
        <c:manualLayout>
          <c:xMode val="edge"/>
          <c:yMode val="edge"/>
          <c:x val="0.45051935273669425"/>
          <c:y val="8.4799664695023175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fr-FR"/>
        </a:p>
      </c:txPr>
    </c:title>
    <c:autoTitleDeleted val="0"/>
    <c:plotArea>
      <c:layout/>
      <c:scatterChart>
        <c:scatterStyle val="lineMarker"/>
        <c:varyColors val="0"/>
        <c:ser>
          <c:idx val="0"/>
          <c:order val="0"/>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rgbClr val="0070C0"/>
                </a:solidFill>
              </a:ln>
              <a:effectLst/>
            </c:spPr>
            <c:trendlineType val="linear"/>
            <c:dispRSqr val="1"/>
            <c:dispEq val="1"/>
            <c:trendlineLbl>
              <c:layout>
                <c:manualLayout>
                  <c:x val="0.14191297304454153"/>
                  <c:y val="0.32119202802998909"/>
                </c:manualLayout>
              </c:layout>
              <c:tx>
                <c:rich>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r>
                      <a:rPr lang="en-US" sz="1200" b="1" baseline="0">
                        <a:latin typeface="Times New Roman" panose="02020603050405020304" pitchFamily="18" charset="0"/>
                        <a:cs typeface="Times New Roman" panose="02020603050405020304" pitchFamily="18" charset="0"/>
                      </a:rPr>
                      <a:t>y = 1,6573x - 0,0317</a:t>
                    </a:r>
                    <a:endParaRPr lang="en-US" sz="1200" b="1">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fr-FR"/>
                </a:p>
              </c:txPr>
            </c:trendlineLbl>
          </c:trendline>
          <c:xVal>
            <c:numRef>
              <c:f>'[Stachys Moureeti- Poly and flav totaux.xlsx]Flavonoids T'!$B$12:$B$17</c:f>
              <c:numCache>
                <c:formatCode>General</c:formatCode>
                <c:ptCount val="6"/>
                <c:pt idx="0">
                  <c:v>0</c:v>
                </c:pt>
                <c:pt idx="1">
                  <c:v>0.125</c:v>
                </c:pt>
                <c:pt idx="2">
                  <c:v>0.25</c:v>
                </c:pt>
                <c:pt idx="3">
                  <c:v>0.5</c:v>
                </c:pt>
                <c:pt idx="4">
                  <c:v>0.75</c:v>
                </c:pt>
                <c:pt idx="5">
                  <c:v>1</c:v>
                </c:pt>
              </c:numCache>
            </c:numRef>
          </c:xVal>
          <c:yVal>
            <c:numRef>
              <c:f>'[Stachys Moureeti- Poly and flav totaux.xlsx]Flavonoids T'!$C$12:$C$17</c:f>
              <c:numCache>
                <c:formatCode>General</c:formatCode>
                <c:ptCount val="6"/>
                <c:pt idx="0">
                  <c:v>0</c:v>
                </c:pt>
                <c:pt idx="1">
                  <c:v>0.14000000000000001</c:v>
                </c:pt>
                <c:pt idx="2">
                  <c:v>0.43</c:v>
                </c:pt>
                <c:pt idx="3">
                  <c:v>0.75</c:v>
                </c:pt>
                <c:pt idx="4">
                  <c:v>1.1599999999999999</c:v>
                </c:pt>
                <c:pt idx="5">
                  <c:v>1.68</c:v>
                </c:pt>
              </c:numCache>
            </c:numRef>
          </c:yVal>
          <c:smooth val="0"/>
        </c:ser>
        <c:dLbls>
          <c:showLegendKey val="0"/>
          <c:showVal val="0"/>
          <c:showCatName val="0"/>
          <c:showSerName val="0"/>
          <c:showPercent val="0"/>
          <c:showBubbleSize val="0"/>
        </c:dLbls>
        <c:axId val="255874840"/>
        <c:axId val="255687072"/>
      </c:scatterChart>
      <c:valAx>
        <c:axId val="2558748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fr-FR" sz="1050" dirty="0">
                    <a:latin typeface="Times New Roman" panose="02020603050405020304" pitchFamily="18" charset="0"/>
                    <a:cs typeface="Times New Roman" panose="02020603050405020304" pitchFamily="18" charset="0"/>
                  </a:rPr>
                  <a:t>Concentration </a:t>
                </a:r>
                <a:r>
                  <a:rPr lang="fr-FR" sz="1050" baseline="0" dirty="0" smtClean="0">
                    <a:latin typeface="Times New Roman" panose="02020603050405020304" pitchFamily="18" charset="0"/>
                    <a:cs typeface="Times New Roman" panose="02020603050405020304" pitchFamily="18" charset="0"/>
                  </a:rPr>
                  <a:t> </a:t>
                </a:r>
                <a:r>
                  <a:rPr lang="fr-FR" sz="1050" dirty="0">
                    <a:latin typeface="Times New Roman" panose="02020603050405020304" pitchFamily="18" charset="0"/>
                    <a:cs typeface="Times New Roman" panose="02020603050405020304" pitchFamily="18" charset="0"/>
                  </a:rPr>
                  <a:t>(mg/</a:t>
                </a:r>
                <a:r>
                  <a:rPr lang="fr-FR" sz="1050" dirty="0" err="1">
                    <a:latin typeface="Times New Roman" panose="02020603050405020304" pitchFamily="18" charset="0"/>
                    <a:cs typeface="Times New Roman" panose="02020603050405020304" pitchFamily="18" charset="0"/>
                  </a:rPr>
                  <a:t>mL</a:t>
                </a:r>
                <a:r>
                  <a:rPr lang="fr-FR" sz="1050" dirty="0">
                    <a:latin typeface="Times New Roman" panose="02020603050405020304" pitchFamily="18" charset="0"/>
                    <a:cs typeface="Times New Roman" panose="02020603050405020304" pitchFamily="18" charset="0"/>
                  </a:rPr>
                  <a:t>)</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5687072"/>
        <c:crosses val="autoZero"/>
        <c:crossBetween val="midCat"/>
      </c:valAx>
      <c:valAx>
        <c:axId val="25568707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fr-FR" sz="1050" dirty="0" err="1">
                    <a:latin typeface="Times New Roman" panose="02020603050405020304" pitchFamily="18" charset="0"/>
                    <a:cs typeface="Times New Roman" panose="02020603050405020304" pitchFamily="18" charset="0"/>
                  </a:rPr>
                  <a:t>Absorbtion</a:t>
                </a:r>
                <a:r>
                  <a:rPr lang="fr-FR" sz="1050" dirty="0">
                    <a:latin typeface="Times New Roman" panose="02020603050405020304" pitchFamily="18" charset="0"/>
                    <a:cs typeface="Times New Roman" panose="02020603050405020304" pitchFamily="18" charset="0"/>
                  </a:rPr>
                  <a:t> </a:t>
                </a:r>
                <a:r>
                  <a:rPr lang="fr-FR" sz="1050" dirty="0" err="1" smtClean="0">
                    <a:latin typeface="Times New Roman" panose="02020603050405020304" pitchFamily="18" charset="0"/>
                    <a:cs typeface="Times New Roman" panose="02020603050405020304" pitchFamily="18" charset="0"/>
                  </a:rPr>
                  <a:t>at</a:t>
                </a:r>
                <a:r>
                  <a:rPr lang="fr-FR" sz="1050" dirty="0" smtClean="0">
                    <a:latin typeface="Times New Roman" panose="02020603050405020304" pitchFamily="18" charset="0"/>
                    <a:cs typeface="Times New Roman" panose="02020603050405020304" pitchFamily="18" charset="0"/>
                  </a:rPr>
                  <a:t> </a:t>
                </a:r>
                <a:r>
                  <a:rPr lang="fr-FR" sz="1050" dirty="0">
                    <a:latin typeface="Times New Roman" panose="02020603050405020304" pitchFamily="18" charset="0"/>
                    <a:cs typeface="Times New Roman" panose="02020603050405020304" pitchFamily="18" charset="0"/>
                  </a:rPr>
                  <a:t>430 nm</a:t>
                </a:r>
              </a:p>
            </c:rich>
          </c:tx>
          <c:layout>
            <c:manualLayout>
              <c:xMode val="edge"/>
              <c:yMode val="edge"/>
              <c:x val="3.9564787339268048E-2"/>
              <c:y val="0.22431196548995966"/>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5874840"/>
        <c:crosses val="autoZero"/>
        <c:crossBetween val="midCat"/>
      </c:valAx>
      <c:spPr>
        <a:noFill/>
        <a:ln w="25400">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latin typeface="Times New Roman" panose="02020603050405020304" pitchFamily="18" charset="0"/>
                <a:cs typeface="Times New Roman" panose="02020603050405020304" pitchFamily="18" charset="0"/>
              </a:rPr>
              <a:t>Total Flavonoids content</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invertIfNegative val="0"/>
            <c:bubble3D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cat>
            <c:strRef>
              <c:f>Feuil1!$D$18:$D$21</c:f>
              <c:strCache>
                <c:ptCount val="4"/>
                <c:pt idx="0">
                  <c:v>EtOAc-sox</c:v>
                </c:pt>
                <c:pt idx="1">
                  <c:v>MeOH-sox</c:v>
                </c:pt>
                <c:pt idx="2">
                  <c:v>EtOAc-mac</c:v>
                </c:pt>
                <c:pt idx="3">
                  <c:v>BuOH-mac</c:v>
                </c:pt>
              </c:strCache>
            </c:strRef>
          </c:cat>
          <c:val>
            <c:numRef>
              <c:f>Feuil1!$E$18:$E$21</c:f>
              <c:numCache>
                <c:formatCode>General</c:formatCode>
                <c:ptCount val="4"/>
                <c:pt idx="0">
                  <c:v>82</c:v>
                </c:pt>
                <c:pt idx="1">
                  <c:v>50</c:v>
                </c:pt>
                <c:pt idx="2">
                  <c:v>86</c:v>
                </c:pt>
                <c:pt idx="3">
                  <c:v>91</c:v>
                </c:pt>
              </c:numCache>
            </c:numRef>
          </c:val>
        </c:ser>
        <c:dLbls>
          <c:showLegendKey val="0"/>
          <c:showVal val="0"/>
          <c:showCatName val="0"/>
          <c:showSerName val="0"/>
          <c:showPercent val="0"/>
          <c:showBubbleSize val="0"/>
        </c:dLbls>
        <c:gapWidth val="150"/>
        <c:shape val="box"/>
        <c:axId val="255849344"/>
        <c:axId val="256732640"/>
        <c:axId val="0"/>
      </c:bar3DChart>
      <c:catAx>
        <c:axId val="25584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256732640"/>
        <c:crosses val="autoZero"/>
        <c:auto val="1"/>
        <c:lblAlgn val="ctr"/>
        <c:lblOffset val="100"/>
        <c:noMultiLvlLbl val="0"/>
      </c:catAx>
      <c:valAx>
        <c:axId val="256732640"/>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fr-FR"/>
                  <a:t>Quercetin equivalenr</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25584934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fr-FR">
                <a:latin typeface="Times New Roman" panose="02020603050405020304" pitchFamily="18" charset="0"/>
                <a:cs typeface="Times New Roman" panose="02020603050405020304" pitchFamily="18" charset="0"/>
              </a:rPr>
              <a:t>DPPH</a:t>
            </a:r>
          </a:p>
        </c:rich>
      </c:tx>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16462198158520755"/>
          <c:y val="0.27896323386117022"/>
          <c:w val="0.79278661366815995"/>
          <c:h val="0.47881313414022297"/>
        </c:manualLayout>
      </c:layout>
      <c:scatterChart>
        <c:scatterStyle val="lineMarker"/>
        <c:varyColors val="0"/>
        <c:ser>
          <c:idx val="0"/>
          <c:order val="0"/>
          <c:tx>
            <c:strRef>
              <c:f>'SM-DPPH-Sox-Mac'!$B$18</c:f>
              <c:strCache>
                <c:ptCount val="1"/>
                <c:pt idx="0">
                  <c:v>BHT</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'SM-DPPH-Sox-Mac'!$C$17:$H$17</c:f>
              <c:numCache>
                <c:formatCode>General</c:formatCode>
                <c:ptCount val="6"/>
                <c:pt idx="0">
                  <c:v>0</c:v>
                </c:pt>
                <c:pt idx="1">
                  <c:v>0.25</c:v>
                </c:pt>
                <c:pt idx="2">
                  <c:v>0.5</c:v>
                </c:pt>
                <c:pt idx="3">
                  <c:v>1</c:v>
                </c:pt>
                <c:pt idx="4">
                  <c:v>2</c:v>
                </c:pt>
                <c:pt idx="5">
                  <c:v>4</c:v>
                </c:pt>
              </c:numCache>
            </c:numRef>
          </c:xVal>
          <c:yVal>
            <c:numRef>
              <c:f>'SM-DPPH-Sox-Mac'!$C$18:$H$18</c:f>
              <c:numCache>
                <c:formatCode>General</c:formatCode>
                <c:ptCount val="6"/>
                <c:pt idx="0">
                  <c:v>0</c:v>
                </c:pt>
                <c:pt idx="1">
                  <c:v>61.17</c:v>
                </c:pt>
                <c:pt idx="2">
                  <c:v>65.349999999999994</c:v>
                </c:pt>
                <c:pt idx="3">
                  <c:v>69.88</c:v>
                </c:pt>
                <c:pt idx="4">
                  <c:v>74.11</c:v>
                </c:pt>
                <c:pt idx="5">
                  <c:v>78.819999999999993</c:v>
                </c:pt>
              </c:numCache>
            </c:numRef>
          </c:yVal>
          <c:smooth val="0"/>
        </c:ser>
        <c:ser>
          <c:idx val="1"/>
          <c:order val="1"/>
          <c:tx>
            <c:strRef>
              <c:f>'SM-DPPH-Sox-Mac'!$B$19</c:f>
              <c:strCache>
                <c:ptCount val="1"/>
                <c:pt idx="0">
                  <c:v>Em-mac</c:v>
                </c:pt>
              </c:strCache>
            </c:strRef>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'SM-DPPH-Sox-Mac'!$C$17:$H$17</c:f>
              <c:numCache>
                <c:formatCode>General</c:formatCode>
                <c:ptCount val="6"/>
                <c:pt idx="0">
                  <c:v>0</c:v>
                </c:pt>
                <c:pt idx="1">
                  <c:v>0.25</c:v>
                </c:pt>
                <c:pt idx="2">
                  <c:v>0.5</c:v>
                </c:pt>
                <c:pt idx="3">
                  <c:v>1</c:v>
                </c:pt>
                <c:pt idx="4">
                  <c:v>2</c:v>
                </c:pt>
                <c:pt idx="5">
                  <c:v>4</c:v>
                </c:pt>
              </c:numCache>
            </c:numRef>
          </c:xVal>
          <c:yVal>
            <c:numRef>
              <c:f>'SM-DPPH-Sox-Mac'!$C$19:$H$19</c:f>
              <c:numCache>
                <c:formatCode>General</c:formatCode>
                <c:ptCount val="6"/>
                <c:pt idx="0">
                  <c:v>0</c:v>
                </c:pt>
                <c:pt idx="1">
                  <c:v>16.2</c:v>
                </c:pt>
                <c:pt idx="2">
                  <c:v>35</c:v>
                </c:pt>
                <c:pt idx="3">
                  <c:v>40.1</c:v>
                </c:pt>
                <c:pt idx="4">
                  <c:v>65.3</c:v>
                </c:pt>
                <c:pt idx="5">
                  <c:v>80.099999999999994</c:v>
                </c:pt>
              </c:numCache>
            </c:numRef>
          </c:yVal>
          <c:smooth val="0"/>
        </c:ser>
        <c:ser>
          <c:idx val="2"/>
          <c:order val="2"/>
          <c:tx>
            <c:strRef>
              <c:f>'SM-DPPH-Sox-Mac'!$B$20</c:f>
              <c:strCache>
                <c:ptCount val="1"/>
                <c:pt idx="0">
                  <c:v>Bm-mac</c:v>
                </c:pt>
              </c:strCache>
            </c:strRef>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'SM-DPPH-Sox-Mac'!$C$17:$H$17</c:f>
              <c:numCache>
                <c:formatCode>General</c:formatCode>
                <c:ptCount val="6"/>
                <c:pt idx="0">
                  <c:v>0</c:v>
                </c:pt>
                <c:pt idx="1">
                  <c:v>0.25</c:v>
                </c:pt>
                <c:pt idx="2">
                  <c:v>0.5</c:v>
                </c:pt>
                <c:pt idx="3">
                  <c:v>1</c:v>
                </c:pt>
                <c:pt idx="4">
                  <c:v>2</c:v>
                </c:pt>
                <c:pt idx="5">
                  <c:v>4</c:v>
                </c:pt>
              </c:numCache>
            </c:numRef>
          </c:xVal>
          <c:yVal>
            <c:numRef>
              <c:f>'SM-DPPH-Sox-Mac'!$C$20:$H$20</c:f>
              <c:numCache>
                <c:formatCode>General</c:formatCode>
                <c:ptCount val="6"/>
                <c:pt idx="0">
                  <c:v>0</c:v>
                </c:pt>
                <c:pt idx="1">
                  <c:v>5.7</c:v>
                </c:pt>
                <c:pt idx="2">
                  <c:v>13</c:v>
                </c:pt>
                <c:pt idx="3">
                  <c:v>23</c:v>
                </c:pt>
                <c:pt idx="4">
                  <c:v>30.5</c:v>
                </c:pt>
                <c:pt idx="5">
                  <c:v>69</c:v>
                </c:pt>
              </c:numCache>
            </c:numRef>
          </c:yVal>
          <c:smooth val="0"/>
        </c:ser>
        <c:ser>
          <c:idx val="3"/>
          <c:order val="3"/>
          <c:tx>
            <c:strRef>
              <c:f>'SM-DPPH-Sox-Mac'!$B$21</c:f>
              <c:strCache>
                <c:ptCount val="1"/>
                <c:pt idx="0">
                  <c:v>Em-sox</c:v>
                </c:pt>
              </c:strCache>
            </c:strRef>
          </c:tx>
          <c:spPr>
            <a:ln w="22225" cap="rnd">
              <a:solidFill>
                <a:schemeClr val="accent4"/>
              </a:solid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'SM-DPPH-Sox-Mac'!$C$17:$H$17</c:f>
              <c:numCache>
                <c:formatCode>General</c:formatCode>
                <c:ptCount val="6"/>
                <c:pt idx="0">
                  <c:v>0</c:v>
                </c:pt>
                <c:pt idx="1">
                  <c:v>0.25</c:v>
                </c:pt>
                <c:pt idx="2">
                  <c:v>0.5</c:v>
                </c:pt>
                <c:pt idx="3">
                  <c:v>1</c:v>
                </c:pt>
                <c:pt idx="4">
                  <c:v>2</c:v>
                </c:pt>
                <c:pt idx="5">
                  <c:v>4</c:v>
                </c:pt>
              </c:numCache>
            </c:numRef>
          </c:xVal>
          <c:yVal>
            <c:numRef>
              <c:f>'SM-DPPH-Sox-Mac'!$C$21:$H$21</c:f>
              <c:numCache>
                <c:formatCode>General</c:formatCode>
                <c:ptCount val="6"/>
                <c:pt idx="0">
                  <c:v>0</c:v>
                </c:pt>
                <c:pt idx="1">
                  <c:v>13.41</c:v>
                </c:pt>
                <c:pt idx="2">
                  <c:v>15.1</c:v>
                </c:pt>
                <c:pt idx="3">
                  <c:v>35.1</c:v>
                </c:pt>
                <c:pt idx="4">
                  <c:v>43.4</c:v>
                </c:pt>
                <c:pt idx="5">
                  <c:v>61.8</c:v>
                </c:pt>
              </c:numCache>
            </c:numRef>
          </c:yVal>
          <c:smooth val="0"/>
        </c:ser>
        <c:ser>
          <c:idx val="4"/>
          <c:order val="4"/>
          <c:tx>
            <c:strRef>
              <c:f>'SM-DPPH-Sox-Mac'!$B$22</c:f>
              <c:strCache>
                <c:ptCount val="1"/>
                <c:pt idx="0">
                  <c:v>Mm-sox</c:v>
                </c:pt>
              </c:strCache>
            </c:strRef>
          </c:tx>
          <c:spPr>
            <a:ln w="22225" cap="rnd">
              <a:solidFill>
                <a:schemeClr val="accent5"/>
              </a:solidFill>
            </a:ln>
            <a:effectLst>
              <a:glow rad="139700">
                <a:schemeClr val="accent5">
                  <a:satMod val="175000"/>
                  <a:alpha val="14000"/>
                </a:schemeClr>
              </a:glow>
            </a:effectLst>
          </c:spPr>
          <c:marker>
            <c:symbol val="circle"/>
            <c:size val="3"/>
            <c:spPr>
              <a:solidFill>
                <a:schemeClr val="accent5">
                  <a:lumMod val="60000"/>
                  <a:lumOff val="40000"/>
                </a:schemeClr>
              </a:solidFill>
              <a:ln>
                <a:noFill/>
              </a:ln>
              <a:effectLst>
                <a:glow rad="63500">
                  <a:schemeClr val="accent5">
                    <a:satMod val="175000"/>
                    <a:alpha val="25000"/>
                  </a:schemeClr>
                </a:glow>
              </a:effectLst>
            </c:spPr>
          </c:marker>
          <c:xVal>
            <c:numRef>
              <c:f>'SM-DPPH-Sox-Mac'!$C$17:$H$17</c:f>
              <c:numCache>
                <c:formatCode>General</c:formatCode>
                <c:ptCount val="6"/>
                <c:pt idx="0">
                  <c:v>0</c:v>
                </c:pt>
                <c:pt idx="1">
                  <c:v>0.25</c:v>
                </c:pt>
                <c:pt idx="2">
                  <c:v>0.5</c:v>
                </c:pt>
                <c:pt idx="3">
                  <c:v>1</c:v>
                </c:pt>
                <c:pt idx="4">
                  <c:v>2</c:v>
                </c:pt>
                <c:pt idx="5">
                  <c:v>4</c:v>
                </c:pt>
              </c:numCache>
            </c:numRef>
          </c:xVal>
          <c:yVal>
            <c:numRef>
              <c:f>'SM-DPPH-Sox-Mac'!$C$22:$H$22</c:f>
              <c:numCache>
                <c:formatCode>General</c:formatCode>
                <c:ptCount val="6"/>
                <c:pt idx="0">
                  <c:v>0</c:v>
                </c:pt>
                <c:pt idx="1">
                  <c:v>15.1</c:v>
                </c:pt>
                <c:pt idx="2">
                  <c:v>28.7</c:v>
                </c:pt>
                <c:pt idx="3">
                  <c:v>37.200000000000003</c:v>
                </c:pt>
                <c:pt idx="4">
                  <c:v>64.400000000000006</c:v>
                </c:pt>
                <c:pt idx="5">
                  <c:v>78.77</c:v>
                </c:pt>
              </c:numCache>
            </c:numRef>
          </c:yVal>
          <c:smooth val="0"/>
        </c:ser>
        <c:dLbls>
          <c:showLegendKey val="0"/>
          <c:showVal val="0"/>
          <c:showCatName val="0"/>
          <c:showSerName val="0"/>
          <c:showPercent val="0"/>
          <c:showBubbleSize val="0"/>
        </c:dLbls>
        <c:axId val="256752992"/>
        <c:axId val="256755736"/>
      </c:scatterChart>
      <c:valAx>
        <c:axId val="25675299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r>
                  <a:rPr lang="fr-FR" sz="1100">
                    <a:latin typeface="Times New Roman" panose="02020603050405020304" pitchFamily="18" charset="0"/>
                    <a:cs typeface="Times New Roman" panose="02020603050405020304" pitchFamily="18" charset="0"/>
                  </a:rPr>
                  <a:t>Concentration (mg/mL)</a:t>
                </a:r>
                <a:endParaRPr lang="fr-FR"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55736"/>
        <c:crosses val="autoZero"/>
        <c:crossBetween val="midCat"/>
      </c:valAx>
      <c:valAx>
        <c:axId val="25675573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fr-FR" sz="1200">
                    <a:latin typeface="Times New Roman" panose="02020603050405020304" pitchFamily="18" charset="0"/>
                    <a:cs typeface="Times New Roman" panose="02020603050405020304" pitchFamily="18" charset="0"/>
                  </a:rPr>
                  <a:t>Inhibition</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5299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fr-FR">
                <a:latin typeface="Times New Roman" panose="02020603050405020304" pitchFamily="18" charset="0"/>
                <a:cs typeface="Times New Roman" panose="02020603050405020304" pitchFamily="18" charset="0"/>
              </a:rPr>
              <a:t>FRAP</a:t>
            </a:r>
          </a:p>
        </c:rich>
      </c:tx>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13537246266282144"/>
          <c:y val="0.33323019867103615"/>
          <c:w val="0.81112362558272266"/>
          <c:h val="0.38877852778426747"/>
        </c:manualLayout>
      </c:layout>
      <c:scatterChart>
        <c:scatterStyle val="lineMarker"/>
        <c:varyColors val="0"/>
        <c:ser>
          <c:idx val="0"/>
          <c:order val="0"/>
          <c:tx>
            <c:strRef>
              <c:f>Feuil3!$G$10</c:f>
              <c:strCache>
                <c:ptCount val="1"/>
                <c:pt idx="0">
                  <c:v>Em-mac</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Feuil3!$H$9:$M$9</c:f>
              <c:numCache>
                <c:formatCode>General</c:formatCode>
                <c:ptCount val="6"/>
                <c:pt idx="0">
                  <c:v>0</c:v>
                </c:pt>
                <c:pt idx="1">
                  <c:v>6.25E-2</c:v>
                </c:pt>
                <c:pt idx="2">
                  <c:v>0.125</c:v>
                </c:pt>
                <c:pt idx="3">
                  <c:v>0.25</c:v>
                </c:pt>
                <c:pt idx="4">
                  <c:v>0.5</c:v>
                </c:pt>
                <c:pt idx="5">
                  <c:v>1</c:v>
                </c:pt>
              </c:numCache>
            </c:numRef>
          </c:xVal>
          <c:yVal>
            <c:numRef>
              <c:f>Feuil3!$H$10:$M$10</c:f>
              <c:numCache>
                <c:formatCode>General</c:formatCode>
                <c:ptCount val="6"/>
                <c:pt idx="0">
                  <c:v>0</c:v>
                </c:pt>
                <c:pt idx="1">
                  <c:v>0.43</c:v>
                </c:pt>
                <c:pt idx="2">
                  <c:v>0.62</c:v>
                </c:pt>
                <c:pt idx="3">
                  <c:v>0.77</c:v>
                </c:pt>
                <c:pt idx="4">
                  <c:v>0.9</c:v>
                </c:pt>
                <c:pt idx="5">
                  <c:v>1.4</c:v>
                </c:pt>
              </c:numCache>
            </c:numRef>
          </c:yVal>
          <c:smooth val="0"/>
        </c:ser>
        <c:ser>
          <c:idx val="1"/>
          <c:order val="1"/>
          <c:tx>
            <c:strRef>
              <c:f>Feuil3!$G$11</c:f>
              <c:strCache>
                <c:ptCount val="1"/>
                <c:pt idx="0">
                  <c:v>Bm-mac</c:v>
                </c:pt>
              </c:strCache>
            </c:strRef>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Feuil3!$H$9:$M$9</c:f>
              <c:numCache>
                <c:formatCode>General</c:formatCode>
                <c:ptCount val="6"/>
                <c:pt idx="0">
                  <c:v>0</c:v>
                </c:pt>
                <c:pt idx="1">
                  <c:v>6.25E-2</c:v>
                </c:pt>
                <c:pt idx="2">
                  <c:v>0.125</c:v>
                </c:pt>
                <c:pt idx="3">
                  <c:v>0.25</c:v>
                </c:pt>
                <c:pt idx="4">
                  <c:v>0.5</c:v>
                </c:pt>
                <c:pt idx="5">
                  <c:v>1</c:v>
                </c:pt>
              </c:numCache>
            </c:numRef>
          </c:xVal>
          <c:yVal>
            <c:numRef>
              <c:f>Feuil3!$H$11:$M$11</c:f>
              <c:numCache>
                <c:formatCode>General</c:formatCode>
                <c:ptCount val="6"/>
                <c:pt idx="0">
                  <c:v>0</c:v>
                </c:pt>
                <c:pt idx="1">
                  <c:v>0.1</c:v>
                </c:pt>
                <c:pt idx="2">
                  <c:v>0.14000000000000001</c:v>
                </c:pt>
                <c:pt idx="3">
                  <c:v>0.2</c:v>
                </c:pt>
                <c:pt idx="4">
                  <c:v>0.32</c:v>
                </c:pt>
                <c:pt idx="5">
                  <c:v>0.43</c:v>
                </c:pt>
              </c:numCache>
            </c:numRef>
          </c:yVal>
          <c:smooth val="0"/>
        </c:ser>
        <c:ser>
          <c:idx val="2"/>
          <c:order val="2"/>
          <c:tx>
            <c:strRef>
              <c:f>Feuil3!$G$12</c:f>
              <c:strCache>
                <c:ptCount val="1"/>
                <c:pt idx="0">
                  <c:v>Em-sox</c:v>
                </c:pt>
              </c:strCache>
            </c:strRef>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Feuil3!$H$9:$M$9</c:f>
              <c:numCache>
                <c:formatCode>General</c:formatCode>
                <c:ptCount val="6"/>
                <c:pt idx="0">
                  <c:v>0</c:v>
                </c:pt>
                <c:pt idx="1">
                  <c:v>6.25E-2</c:v>
                </c:pt>
                <c:pt idx="2">
                  <c:v>0.125</c:v>
                </c:pt>
                <c:pt idx="3">
                  <c:v>0.25</c:v>
                </c:pt>
                <c:pt idx="4">
                  <c:v>0.5</c:v>
                </c:pt>
                <c:pt idx="5">
                  <c:v>1</c:v>
                </c:pt>
              </c:numCache>
            </c:numRef>
          </c:xVal>
          <c:yVal>
            <c:numRef>
              <c:f>Feuil3!$H$12:$M$12</c:f>
              <c:numCache>
                <c:formatCode>General</c:formatCode>
                <c:ptCount val="6"/>
                <c:pt idx="0">
                  <c:v>0</c:v>
                </c:pt>
                <c:pt idx="1">
                  <c:v>0.28699999999999998</c:v>
                </c:pt>
                <c:pt idx="2">
                  <c:v>0.36</c:v>
                </c:pt>
                <c:pt idx="3">
                  <c:v>0.38</c:v>
                </c:pt>
                <c:pt idx="4">
                  <c:v>0.45</c:v>
                </c:pt>
                <c:pt idx="5">
                  <c:v>0.60099999999999998</c:v>
                </c:pt>
              </c:numCache>
            </c:numRef>
          </c:yVal>
          <c:smooth val="0"/>
        </c:ser>
        <c:ser>
          <c:idx val="3"/>
          <c:order val="3"/>
          <c:tx>
            <c:strRef>
              <c:f>Feuil3!$G$13</c:f>
              <c:strCache>
                <c:ptCount val="1"/>
                <c:pt idx="0">
                  <c:v>Mm-sox</c:v>
                </c:pt>
              </c:strCache>
            </c:strRef>
          </c:tx>
          <c:spPr>
            <a:ln w="22225" cap="rnd">
              <a:solidFill>
                <a:schemeClr val="accent4"/>
              </a:solid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Feuil3!$H$9:$M$9</c:f>
              <c:numCache>
                <c:formatCode>General</c:formatCode>
                <c:ptCount val="6"/>
                <c:pt idx="0">
                  <c:v>0</c:v>
                </c:pt>
                <c:pt idx="1">
                  <c:v>6.25E-2</c:v>
                </c:pt>
                <c:pt idx="2">
                  <c:v>0.125</c:v>
                </c:pt>
                <c:pt idx="3">
                  <c:v>0.25</c:v>
                </c:pt>
                <c:pt idx="4">
                  <c:v>0.5</c:v>
                </c:pt>
                <c:pt idx="5">
                  <c:v>1</c:v>
                </c:pt>
              </c:numCache>
            </c:numRef>
          </c:xVal>
          <c:yVal>
            <c:numRef>
              <c:f>Feuil3!$H$13:$M$13</c:f>
              <c:numCache>
                <c:formatCode>General</c:formatCode>
                <c:ptCount val="6"/>
                <c:pt idx="0">
                  <c:v>0</c:v>
                </c:pt>
                <c:pt idx="1">
                  <c:v>0.31</c:v>
                </c:pt>
                <c:pt idx="2">
                  <c:v>0.32300000000000001</c:v>
                </c:pt>
                <c:pt idx="3">
                  <c:v>0.48</c:v>
                </c:pt>
                <c:pt idx="4">
                  <c:v>0.67</c:v>
                </c:pt>
                <c:pt idx="5">
                  <c:v>0.84</c:v>
                </c:pt>
              </c:numCache>
            </c:numRef>
          </c:yVal>
          <c:smooth val="0"/>
        </c:ser>
        <c:ser>
          <c:idx val="4"/>
          <c:order val="4"/>
          <c:tx>
            <c:strRef>
              <c:f>Feuil3!$G$14</c:f>
              <c:strCache>
                <c:ptCount val="1"/>
                <c:pt idx="0">
                  <c:v>acide ascorbic</c:v>
                </c:pt>
              </c:strCache>
            </c:strRef>
          </c:tx>
          <c:spPr>
            <a:ln w="22225" cap="rnd">
              <a:solidFill>
                <a:schemeClr val="accent5"/>
              </a:solidFill>
            </a:ln>
            <a:effectLst>
              <a:glow rad="139700">
                <a:schemeClr val="accent5">
                  <a:satMod val="175000"/>
                  <a:alpha val="14000"/>
                </a:schemeClr>
              </a:glow>
            </a:effectLst>
          </c:spPr>
          <c:marker>
            <c:symbol val="circle"/>
            <c:size val="3"/>
            <c:spPr>
              <a:solidFill>
                <a:schemeClr val="accent5">
                  <a:lumMod val="60000"/>
                  <a:lumOff val="40000"/>
                </a:schemeClr>
              </a:solidFill>
              <a:ln>
                <a:noFill/>
              </a:ln>
              <a:effectLst>
                <a:glow rad="63500">
                  <a:schemeClr val="accent5">
                    <a:satMod val="175000"/>
                    <a:alpha val="25000"/>
                  </a:schemeClr>
                </a:glow>
              </a:effectLst>
            </c:spPr>
          </c:marker>
          <c:xVal>
            <c:numRef>
              <c:f>Feuil3!$H$9:$M$9</c:f>
              <c:numCache>
                <c:formatCode>General</c:formatCode>
                <c:ptCount val="6"/>
                <c:pt idx="0">
                  <c:v>0</c:v>
                </c:pt>
                <c:pt idx="1">
                  <c:v>6.25E-2</c:v>
                </c:pt>
                <c:pt idx="2">
                  <c:v>0.125</c:v>
                </c:pt>
                <c:pt idx="3">
                  <c:v>0.25</c:v>
                </c:pt>
                <c:pt idx="4">
                  <c:v>0.5</c:v>
                </c:pt>
                <c:pt idx="5">
                  <c:v>1</c:v>
                </c:pt>
              </c:numCache>
            </c:numRef>
          </c:xVal>
          <c:yVal>
            <c:numRef>
              <c:f>Feuil3!$H$14:$M$14</c:f>
              <c:numCache>
                <c:formatCode>General</c:formatCode>
                <c:ptCount val="6"/>
                <c:pt idx="0">
                  <c:v>0</c:v>
                </c:pt>
                <c:pt idx="1">
                  <c:v>0.61</c:v>
                </c:pt>
                <c:pt idx="2">
                  <c:v>0.96</c:v>
                </c:pt>
                <c:pt idx="3">
                  <c:v>1.45</c:v>
                </c:pt>
                <c:pt idx="4">
                  <c:v>2.71</c:v>
                </c:pt>
                <c:pt idx="5">
                  <c:v>3.29</c:v>
                </c:pt>
              </c:numCache>
            </c:numRef>
          </c:yVal>
          <c:smooth val="0"/>
        </c:ser>
        <c:dLbls>
          <c:showLegendKey val="0"/>
          <c:showVal val="0"/>
          <c:showCatName val="0"/>
          <c:showSerName val="0"/>
          <c:showPercent val="0"/>
          <c:showBubbleSize val="0"/>
        </c:dLbls>
        <c:axId val="256749464"/>
        <c:axId val="256751032"/>
      </c:scatterChart>
      <c:valAx>
        <c:axId val="25674946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sz="1100">
                    <a:latin typeface="Times New Roman" panose="02020603050405020304" pitchFamily="18" charset="0"/>
                    <a:cs typeface="Times New Roman" panose="02020603050405020304" pitchFamily="18" charset="0"/>
                  </a:rPr>
                  <a:t>Concentration (mg/mL)</a:t>
                </a:r>
                <a:endParaRPr lang="fr-FR"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51032"/>
        <c:crosses val="autoZero"/>
        <c:crossBetween val="midCat"/>
      </c:valAx>
      <c:valAx>
        <c:axId val="25675103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r>
                  <a:rPr lang="en-US" sz="1100">
                    <a:latin typeface="Times New Roman" panose="02020603050405020304" pitchFamily="18" charset="0"/>
                    <a:cs typeface="Times New Roman" panose="02020603050405020304" pitchFamily="18" charset="0"/>
                  </a:rPr>
                  <a:t>Absorbtion at 700 nm</a:t>
                </a:r>
                <a:endParaRPr lang="fr-FR" sz="1100">
                  <a:latin typeface="Times New Roman" panose="02020603050405020304" pitchFamily="18" charset="0"/>
                  <a:cs typeface="Times New Roman" panose="02020603050405020304" pitchFamily="18" charset="0"/>
                </a:endParaRPr>
              </a:p>
            </c:rich>
          </c:tx>
          <c:layout>
            <c:manualLayout>
              <c:xMode val="edge"/>
              <c:yMode val="edge"/>
              <c:x val="1.3454011000388904E-2"/>
              <c:y val="0.2583839008896942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49464"/>
        <c:crosses val="autoZero"/>
        <c:crossBetween val="midCat"/>
      </c:valAx>
      <c:spPr>
        <a:noFill/>
        <a:ln>
          <a:noFill/>
        </a:ln>
        <a:effectLst/>
      </c:spPr>
    </c:plotArea>
    <c:legend>
      <c:legendPos val="t"/>
      <c:layout>
        <c:manualLayout>
          <c:xMode val="edge"/>
          <c:yMode val="edge"/>
          <c:x val="1.9490335516912215E-2"/>
          <c:y val="0.11815022721197541"/>
          <c:w val="0.97384806533564316"/>
          <c:h val="0.161618330186673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Times New Roman" panose="02020603050405020304" pitchFamily="18" charset="0"/>
                <a:ea typeface="+mn-ea"/>
                <a:cs typeface="Times New Roman" panose="02020603050405020304" pitchFamily="18" charset="0"/>
              </a:defRPr>
            </a:pPr>
            <a:r>
              <a:rPr lang="fr-FR">
                <a:latin typeface="Times New Roman" panose="02020603050405020304" pitchFamily="18" charset="0"/>
                <a:cs typeface="Times New Roman" panose="02020603050405020304" pitchFamily="18" charset="0"/>
              </a:rPr>
              <a:t>Phosphomolybdinum</a:t>
            </a:r>
          </a:p>
        </c:rich>
      </c:tx>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barChart>
        <c:barDir val="col"/>
        <c:grouping val="clustered"/>
        <c:varyColors val="0"/>
        <c:ser>
          <c:idx val="0"/>
          <c:order val="0"/>
          <c:tx>
            <c:strRef>
              <c:f>Feuil2!$B$12</c:f>
              <c:strCache>
                <c:ptCount val="1"/>
                <c:pt idx="0">
                  <c:v>Em-mac</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Feuil2!$C$12:$E$12</c:f>
              <c:numCache>
                <c:formatCode>General</c:formatCode>
                <c:ptCount val="3"/>
                <c:pt idx="0">
                  <c:v>4.2000000000000003E-2</c:v>
                </c:pt>
                <c:pt idx="1">
                  <c:v>4.7E-2</c:v>
                </c:pt>
                <c:pt idx="2">
                  <c:v>6.3E-2</c:v>
                </c:pt>
              </c:numCache>
            </c:numRef>
          </c:val>
        </c:ser>
        <c:ser>
          <c:idx val="1"/>
          <c:order val="1"/>
          <c:tx>
            <c:strRef>
              <c:f>Feuil2!$B$13</c:f>
              <c:strCache>
                <c:ptCount val="1"/>
                <c:pt idx="0">
                  <c:v>Bm-mac</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Feuil2!$C$13:$E$13</c:f>
              <c:numCache>
                <c:formatCode>General</c:formatCode>
                <c:ptCount val="3"/>
                <c:pt idx="0">
                  <c:v>4.1000000000000002E-2</c:v>
                </c:pt>
                <c:pt idx="1">
                  <c:v>4.7E-2</c:v>
                </c:pt>
                <c:pt idx="2">
                  <c:v>6.0999999999999999E-2</c:v>
                </c:pt>
              </c:numCache>
            </c:numRef>
          </c:val>
        </c:ser>
        <c:ser>
          <c:idx val="2"/>
          <c:order val="2"/>
          <c:tx>
            <c:strRef>
              <c:f>Feuil2!$B$14</c:f>
              <c:strCache>
                <c:ptCount val="1"/>
                <c:pt idx="0">
                  <c:v>Em-sox</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Feuil2!$C$14:$E$14</c:f>
              <c:numCache>
                <c:formatCode>General</c:formatCode>
                <c:ptCount val="3"/>
                <c:pt idx="0">
                  <c:v>4.7100000000000003E-2</c:v>
                </c:pt>
                <c:pt idx="1">
                  <c:v>5.21E-2</c:v>
                </c:pt>
                <c:pt idx="2">
                  <c:v>8.0500000000000002E-2</c:v>
                </c:pt>
              </c:numCache>
            </c:numRef>
          </c:val>
        </c:ser>
        <c:ser>
          <c:idx val="3"/>
          <c:order val="3"/>
          <c:tx>
            <c:strRef>
              <c:f>Feuil2!$B$15</c:f>
              <c:strCache>
                <c:ptCount val="1"/>
                <c:pt idx="0">
                  <c:v>Mm-sox</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Feuil2!$C$15:$E$15</c:f>
              <c:numCache>
                <c:formatCode>General</c:formatCode>
                <c:ptCount val="3"/>
                <c:pt idx="0">
                  <c:v>5.04E-2</c:v>
                </c:pt>
                <c:pt idx="1">
                  <c:v>5.6000000000000001E-2</c:v>
                </c:pt>
                <c:pt idx="2">
                  <c:v>8.6800000000000002E-2</c:v>
                </c:pt>
              </c:numCache>
            </c:numRef>
          </c:val>
        </c:ser>
        <c:ser>
          <c:idx val="4"/>
          <c:order val="4"/>
          <c:tx>
            <c:strRef>
              <c:f>Feuil2!$B$16</c:f>
              <c:strCache>
                <c:ptCount val="1"/>
                <c:pt idx="0">
                  <c:v>BHT</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Feuil2!$C$16:$E$16</c:f>
              <c:numCache>
                <c:formatCode>General</c:formatCode>
                <c:ptCount val="3"/>
                <c:pt idx="0">
                  <c:v>4.7500000000000001E-2</c:v>
                </c:pt>
                <c:pt idx="1">
                  <c:v>4.9599999999999998E-2</c:v>
                </c:pt>
                <c:pt idx="2">
                  <c:v>6.8599999999999994E-2</c:v>
                </c:pt>
              </c:numCache>
            </c:numRef>
          </c:val>
        </c:ser>
        <c:ser>
          <c:idx val="5"/>
          <c:order val="5"/>
          <c:tx>
            <c:strRef>
              <c:f>Feuil2!$B$17</c:f>
              <c:strCache>
                <c:ptCount val="1"/>
                <c:pt idx="0">
                  <c:v>Gallic acid</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cat>
            <c:numRef>
              <c:f>Feuil2!$C$11:$E$11</c:f>
              <c:numCache>
                <c:formatCode>General</c:formatCode>
                <c:ptCount val="3"/>
                <c:pt idx="0">
                  <c:v>0.25</c:v>
                </c:pt>
                <c:pt idx="1">
                  <c:v>0.5</c:v>
                </c:pt>
                <c:pt idx="2">
                  <c:v>1</c:v>
                </c:pt>
              </c:numCache>
            </c:numRef>
          </c:cat>
          <c:val>
            <c:numRef>
              <c:f>Feuil2!$C$17:$E$17</c:f>
              <c:numCache>
                <c:formatCode>General</c:formatCode>
                <c:ptCount val="3"/>
                <c:pt idx="0">
                  <c:v>6.5000000000000002E-2</c:v>
                </c:pt>
                <c:pt idx="1">
                  <c:v>6.8000000000000005E-2</c:v>
                </c:pt>
                <c:pt idx="2">
                  <c:v>0.126</c:v>
                </c:pt>
              </c:numCache>
            </c:numRef>
          </c:val>
        </c:ser>
        <c:dLbls>
          <c:showLegendKey val="0"/>
          <c:showVal val="0"/>
          <c:showCatName val="0"/>
          <c:showSerName val="0"/>
          <c:showPercent val="0"/>
          <c:showBubbleSize val="0"/>
        </c:dLbls>
        <c:gapWidth val="315"/>
        <c:overlap val="-40"/>
        <c:axId val="256753776"/>
        <c:axId val="256756520"/>
      </c:barChart>
      <c:catAx>
        <c:axId val="2567537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r>
                  <a:rPr lang="fr-FR" sz="1100">
                    <a:latin typeface="Times New Roman" panose="02020603050405020304" pitchFamily="18" charset="0"/>
                    <a:cs typeface="Times New Roman" panose="02020603050405020304" pitchFamily="18" charset="0"/>
                  </a:rPr>
                  <a:t>Concentration (mg/mL)</a:t>
                </a:r>
              </a:p>
            </c:rich>
          </c:tx>
          <c:layout>
            <c:manualLayout>
              <c:xMode val="edge"/>
              <c:yMode val="edge"/>
              <c:x val="0.36329746281714786"/>
              <c:y val="0.879698891805191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56520"/>
        <c:crosses val="autoZero"/>
        <c:auto val="1"/>
        <c:lblAlgn val="ctr"/>
        <c:lblOffset val="100"/>
        <c:noMultiLvlLbl val="0"/>
      </c:catAx>
      <c:valAx>
        <c:axId val="25675652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r>
                  <a:rPr lang="fr-FR" sz="1050">
                    <a:latin typeface="Times New Roman" panose="02020603050405020304" pitchFamily="18" charset="0"/>
                    <a:cs typeface="Times New Roman" panose="02020603050405020304" pitchFamily="18" charset="0"/>
                  </a:rPr>
                  <a:t>Ascorbic acid equivelent (mg/mL)</a:t>
                </a:r>
              </a:p>
            </c:rich>
          </c:tx>
          <c:layout>
            <c:manualLayout>
              <c:xMode val="edge"/>
              <c:yMode val="edge"/>
              <c:x val="1.9444444444444445E-2"/>
              <c:y val="0.18039406532516766"/>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2567537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F4083-843F-46AD-9298-0287AEF0941D}" type="datetimeFigureOut">
              <a:rPr lang="fr-FR" smtClean="0"/>
              <a:t>08/10/2023</a:t>
            </a:fld>
            <a:endParaRPr lang="fr-FR"/>
          </a:p>
        </p:txBody>
      </p:sp>
      <p:sp>
        <p:nvSpPr>
          <p:cNvPr id="4" name="Espace réservé de l'image des diapositives 3"/>
          <p:cNvSpPr>
            <a:spLocks noGrp="1" noRot="1" noChangeAspect="1"/>
          </p:cNvSpPr>
          <p:nvPr>
            <p:ph type="sldImg" idx="2"/>
          </p:nvPr>
        </p:nvSpPr>
        <p:spPr>
          <a:xfrm>
            <a:off x="2057400" y="685800"/>
            <a:ext cx="27432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CF384-04C7-443E-B192-3B51418CB518}" type="slidenum">
              <a:rPr lang="fr-FR" smtClean="0"/>
              <a:t>‹N°›</a:t>
            </a:fld>
            <a:endParaRPr lang="fr-FR"/>
          </a:p>
        </p:txBody>
      </p:sp>
    </p:spTree>
    <p:extLst>
      <p:ext uri="{BB962C8B-B14F-4D97-AF65-F5344CB8AC3E}">
        <p14:creationId xmlns:p14="http://schemas.microsoft.com/office/powerpoint/2010/main" val="209264295"/>
      </p:ext>
    </p:extLst>
  </p:cSld>
  <p:clrMap bg1="lt1" tx1="dk1" bg2="lt2" tx2="dk2" accent1="accent1" accent2="accent2" accent3="accent3" accent4="accent4" accent5="accent5" accent6="accent6" hlink="hlink" folHlink="folHlink"/>
  <p:notesStyle>
    <a:lvl1pPr marL="0" algn="l" defTabSz="1463040" rtl="0" eaLnBrk="1" latinLnBrk="0" hangingPunct="1">
      <a:defRPr sz="1900" kern="1200">
        <a:solidFill>
          <a:schemeClr val="tx1"/>
        </a:solidFill>
        <a:latin typeface="+mn-lt"/>
        <a:ea typeface="+mn-ea"/>
        <a:cs typeface="+mn-cs"/>
      </a:defRPr>
    </a:lvl1pPr>
    <a:lvl2pPr marL="731520" algn="l" defTabSz="1463040" rtl="0" eaLnBrk="1" latinLnBrk="0" hangingPunct="1">
      <a:defRPr sz="1900" kern="1200">
        <a:solidFill>
          <a:schemeClr val="tx1"/>
        </a:solidFill>
        <a:latin typeface="+mn-lt"/>
        <a:ea typeface="+mn-ea"/>
        <a:cs typeface="+mn-cs"/>
      </a:defRPr>
    </a:lvl2pPr>
    <a:lvl3pPr marL="1463040" algn="l" defTabSz="1463040" rtl="0" eaLnBrk="1" latinLnBrk="0" hangingPunct="1">
      <a:defRPr sz="1900" kern="1200">
        <a:solidFill>
          <a:schemeClr val="tx1"/>
        </a:solidFill>
        <a:latin typeface="+mn-lt"/>
        <a:ea typeface="+mn-ea"/>
        <a:cs typeface="+mn-cs"/>
      </a:defRPr>
    </a:lvl3pPr>
    <a:lvl4pPr marL="2194560" algn="l" defTabSz="1463040" rtl="0" eaLnBrk="1" latinLnBrk="0" hangingPunct="1">
      <a:defRPr sz="1900" kern="1200">
        <a:solidFill>
          <a:schemeClr val="tx1"/>
        </a:solidFill>
        <a:latin typeface="+mn-lt"/>
        <a:ea typeface="+mn-ea"/>
        <a:cs typeface="+mn-cs"/>
      </a:defRPr>
    </a:lvl4pPr>
    <a:lvl5pPr marL="2926080" algn="l" defTabSz="1463040" rtl="0" eaLnBrk="1" latinLnBrk="0" hangingPunct="1">
      <a:defRPr sz="1900" kern="1200">
        <a:solidFill>
          <a:schemeClr val="tx1"/>
        </a:solidFill>
        <a:latin typeface="+mn-lt"/>
        <a:ea typeface="+mn-ea"/>
        <a:cs typeface="+mn-cs"/>
      </a:defRPr>
    </a:lvl5pPr>
    <a:lvl6pPr marL="3657600" algn="l" defTabSz="1463040" rtl="0" eaLnBrk="1" latinLnBrk="0" hangingPunct="1">
      <a:defRPr sz="1900" kern="1200">
        <a:solidFill>
          <a:schemeClr val="tx1"/>
        </a:solidFill>
        <a:latin typeface="+mn-lt"/>
        <a:ea typeface="+mn-ea"/>
        <a:cs typeface="+mn-cs"/>
      </a:defRPr>
    </a:lvl6pPr>
    <a:lvl7pPr marL="4389120" algn="l" defTabSz="1463040" rtl="0" eaLnBrk="1" latinLnBrk="0" hangingPunct="1">
      <a:defRPr sz="1900" kern="1200">
        <a:solidFill>
          <a:schemeClr val="tx1"/>
        </a:solidFill>
        <a:latin typeface="+mn-lt"/>
        <a:ea typeface="+mn-ea"/>
        <a:cs typeface="+mn-cs"/>
      </a:defRPr>
    </a:lvl7pPr>
    <a:lvl8pPr marL="5120640" algn="l" defTabSz="1463040" rtl="0" eaLnBrk="1" latinLnBrk="0" hangingPunct="1">
      <a:defRPr sz="1900" kern="1200">
        <a:solidFill>
          <a:schemeClr val="tx1"/>
        </a:solidFill>
        <a:latin typeface="+mn-lt"/>
        <a:ea typeface="+mn-ea"/>
        <a:cs typeface="+mn-cs"/>
      </a:defRPr>
    </a:lvl8pPr>
    <a:lvl9pPr marL="5852160" algn="l" defTabSz="146304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8CF384-04C7-443E-B192-3B51418CB518}" type="slidenum">
              <a:rPr lang="fr-FR" smtClean="0"/>
              <a:t>1</a:t>
            </a:fld>
            <a:endParaRPr lang="fr-FR"/>
          </a:p>
        </p:txBody>
      </p:sp>
    </p:spTree>
    <p:extLst>
      <p:ext uri="{BB962C8B-B14F-4D97-AF65-F5344CB8AC3E}">
        <p14:creationId xmlns:p14="http://schemas.microsoft.com/office/powerpoint/2010/main" val="35728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83" y="11184737"/>
            <a:ext cx="24483060" cy="7717631"/>
          </a:xfrm>
        </p:spPr>
        <p:txBody>
          <a:bodyPr/>
          <a:lstStyle/>
          <a:p>
            <a:r>
              <a:rPr lang="fr-FR" smtClean="0"/>
              <a:t>Modifiez le style du titre</a:t>
            </a:r>
            <a:endParaRPr lang="fr-FR"/>
          </a:p>
        </p:txBody>
      </p:sp>
      <p:sp>
        <p:nvSpPr>
          <p:cNvPr id="3" name="Sous-titre 2"/>
          <p:cNvSpPr>
            <a:spLocks noGrp="1"/>
          </p:cNvSpPr>
          <p:nvPr>
            <p:ph type="subTitle" idx="1"/>
          </p:nvPr>
        </p:nvSpPr>
        <p:spPr>
          <a:xfrm>
            <a:off x="4320540" y="20402550"/>
            <a:ext cx="20162520" cy="920115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304521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270285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47067" y="6059098"/>
            <a:ext cx="5100636" cy="129024456"/>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35154" y="6059098"/>
            <a:ext cx="14831852" cy="12902445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13115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135626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95" y="23136229"/>
            <a:ext cx="24483060" cy="7150894"/>
          </a:xfrm>
        </p:spPr>
        <p:txBody>
          <a:bodyPr anchor="t"/>
          <a:lstStyle>
            <a:lvl1pPr algn="l">
              <a:defRPr sz="6400" b="1" cap="all"/>
            </a:lvl1pPr>
          </a:lstStyle>
          <a:p>
            <a:r>
              <a:rPr lang="fr-FR" smtClean="0"/>
              <a:t>Modifiez le style du titre</a:t>
            </a:r>
            <a:endParaRPr lang="fr-FR"/>
          </a:p>
        </p:txBody>
      </p:sp>
      <p:sp>
        <p:nvSpPr>
          <p:cNvPr id="3" name="Espace réservé du texte 2"/>
          <p:cNvSpPr>
            <a:spLocks noGrp="1"/>
          </p:cNvSpPr>
          <p:nvPr>
            <p:ph type="body" idx="1"/>
          </p:nvPr>
        </p:nvSpPr>
        <p:spPr>
          <a:xfrm>
            <a:off x="2275295" y="15260249"/>
            <a:ext cx="24483060" cy="7875981"/>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156492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35155" y="35287748"/>
            <a:ext cx="9966244" cy="99795806"/>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581448" y="35287748"/>
            <a:ext cx="9966248" cy="99795806"/>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9FCBD9A-4877-48F4-A4D8-9338B4FC3D88}" type="datetimeFigureOut">
              <a:rPr lang="fr-FR" smtClean="0"/>
              <a:t>08/10/2023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149284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0180" y="1441850"/>
            <a:ext cx="25923240" cy="60007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440180" y="8059344"/>
            <a:ext cx="12726592" cy="3358750"/>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fr-FR" smtClean="0"/>
              <a:t>Modifiez les styles du texte du masque</a:t>
            </a:r>
          </a:p>
        </p:txBody>
      </p:sp>
      <p:sp>
        <p:nvSpPr>
          <p:cNvPr id="4" name="Espace réservé du contenu 3"/>
          <p:cNvSpPr>
            <a:spLocks noGrp="1"/>
          </p:cNvSpPr>
          <p:nvPr>
            <p:ph sz="half" idx="2"/>
          </p:nvPr>
        </p:nvSpPr>
        <p:spPr>
          <a:xfrm>
            <a:off x="1440180" y="11418096"/>
            <a:ext cx="12726592" cy="2074426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28" y="8059344"/>
            <a:ext cx="12731592" cy="3358750"/>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fr-FR" smtClean="0"/>
              <a:t>Modifiez les styles du texte du masque</a:t>
            </a:r>
          </a:p>
        </p:txBody>
      </p:sp>
      <p:sp>
        <p:nvSpPr>
          <p:cNvPr id="6" name="Espace réservé du contenu 5"/>
          <p:cNvSpPr>
            <a:spLocks noGrp="1"/>
          </p:cNvSpPr>
          <p:nvPr>
            <p:ph sz="quarter" idx="4"/>
          </p:nvPr>
        </p:nvSpPr>
        <p:spPr>
          <a:xfrm>
            <a:off x="14631828" y="11418096"/>
            <a:ext cx="12731592" cy="2074426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9FCBD9A-4877-48F4-A4D8-9338B4FC3D88}" type="datetimeFigureOut">
              <a:rPr lang="fr-FR" smtClean="0"/>
              <a:t>08/10/2023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18035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9FCBD9A-4877-48F4-A4D8-9338B4FC3D88}" type="datetimeFigureOut">
              <a:rPr lang="fr-FR" smtClean="0"/>
              <a:t>08/10/2023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261860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FCBD9A-4877-48F4-A4D8-9338B4FC3D88}" type="datetimeFigureOut">
              <a:rPr lang="fr-FR" smtClean="0"/>
              <a:t>08/10/2023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4311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4" y="1433513"/>
            <a:ext cx="9476184" cy="6100763"/>
          </a:xfrm>
        </p:spPr>
        <p:txBody>
          <a:bodyPr anchor="b"/>
          <a:lstStyle>
            <a:lvl1pPr algn="l">
              <a:defRPr sz="3200" b="1"/>
            </a:lvl1pPr>
          </a:lstStyle>
          <a:p>
            <a:r>
              <a:rPr lang="fr-FR" smtClean="0"/>
              <a:t>Modifiez le style du titre</a:t>
            </a:r>
            <a:endParaRPr lang="fr-FR"/>
          </a:p>
        </p:txBody>
      </p:sp>
      <p:sp>
        <p:nvSpPr>
          <p:cNvPr id="3" name="Espace réservé du contenu 2"/>
          <p:cNvSpPr>
            <a:spLocks noGrp="1"/>
          </p:cNvSpPr>
          <p:nvPr>
            <p:ph idx="1"/>
          </p:nvPr>
        </p:nvSpPr>
        <p:spPr>
          <a:xfrm>
            <a:off x="11261419" y="1433517"/>
            <a:ext cx="16102012" cy="30728844"/>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4" y="7534279"/>
            <a:ext cx="9476184" cy="24628081"/>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FCBD9A-4877-48F4-A4D8-9338B4FC3D88}" type="datetimeFigureOut">
              <a:rPr lang="fr-FR" smtClean="0"/>
              <a:t>08/10/2023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6375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8" y="25203151"/>
            <a:ext cx="17282160" cy="2975375"/>
          </a:xfrm>
        </p:spPr>
        <p:txBody>
          <a:bodyPr anchor="b"/>
          <a:lstStyle>
            <a:lvl1pPr algn="l">
              <a:defRPr sz="3200" b="1"/>
            </a:lvl1pPr>
          </a:lstStyle>
          <a:p>
            <a:r>
              <a:rPr lang="fr-FR" smtClean="0"/>
              <a:t>Modifiez le style du titre</a:t>
            </a:r>
            <a:endParaRPr lang="fr-FR"/>
          </a:p>
        </p:txBody>
      </p:sp>
      <p:sp>
        <p:nvSpPr>
          <p:cNvPr id="3" name="Espace réservé pour une image  2"/>
          <p:cNvSpPr>
            <a:spLocks noGrp="1"/>
          </p:cNvSpPr>
          <p:nvPr>
            <p:ph type="pic" idx="1"/>
          </p:nvPr>
        </p:nvSpPr>
        <p:spPr>
          <a:xfrm>
            <a:off x="5645708" y="3217069"/>
            <a:ext cx="17282160" cy="2160270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fr-FR"/>
          </a:p>
        </p:txBody>
      </p:sp>
      <p:sp>
        <p:nvSpPr>
          <p:cNvPr id="4" name="Espace réservé du texte 3"/>
          <p:cNvSpPr>
            <a:spLocks noGrp="1"/>
          </p:cNvSpPr>
          <p:nvPr>
            <p:ph type="body" sz="half" idx="2"/>
          </p:nvPr>
        </p:nvSpPr>
        <p:spPr>
          <a:xfrm>
            <a:off x="5645708" y="28178526"/>
            <a:ext cx="17282160" cy="4225525"/>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FCBD9A-4877-48F4-A4D8-9338B4FC3D88}" type="datetimeFigureOut">
              <a:rPr lang="fr-FR" smtClean="0"/>
              <a:t>08/10/2023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FDB43A-CB1E-4FCB-8F32-6286C4F51880}" type="slidenum">
              <a:rPr lang="fr-FR" smtClean="0"/>
              <a:t>‹N°›</a:t>
            </a:fld>
            <a:endParaRPr lang="fr-FR"/>
          </a:p>
        </p:txBody>
      </p:sp>
    </p:spTree>
    <p:extLst>
      <p:ext uri="{BB962C8B-B14F-4D97-AF65-F5344CB8AC3E}">
        <p14:creationId xmlns:p14="http://schemas.microsoft.com/office/powerpoint/2010/main" val="233778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441850"/>
            <a:ext cx="25923240" cy="6000750"/>
          </a:xfrm>
          <a:prstGeom prst="rect">
            <a:avLst/>
          </a:prstGeom>
        </p:spPr>
        <p:txBody>
          <a:bodyPr vert="horz" lIns="146304" tIns="73152" rIns="146304" bIns="7315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440180" y="8401053"/>
            <a:ext cx="25923240" cy="23761306"/>
          </a:xfrm>
          <a:prstGeom prst="rect">
            <a:avLst/>
          </a:prstGeom>
        </p:spPr>
        <p:txBody>
          <a:bodyPr vert="horz" lIns="146304" tIns="73152" rIns="146304" bIns="7315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33370842"/>
            <a:ext cx="6720840" cy="1916906"/>
          </a:xfrm>
          <a:prstGeom prst="rect">
            <a:avLst/>
          </a:prstGeom>
        </p:spPr>
        <p:txBody>
          <a:bodyPr vert="horz" lIns="146304" tIns="73152" rIns="146304" bIns="73152" rtlCol="0" anchor="ctr"/>
          <a:lstStyle>
            <a:lvl1pPr algn="l">
              <a:defRPr sz="1900">
                <a:solidFill>
                  <a:schemeClr val="tx1">
                    <a:tint val="75000"/>
                  </a:schemeClr>
                </a:solidFill>
              </a:defRPr>
            </a:lvl1pPr>
          </a:lstStyle>
          <a:p>
            <a:fld id="{29FCBD9A-4877-48F4-A4D8-9338B4FC3D88}" type="datetimeFigureOut">
              <a:rPr lang="fr-FR" smtClean="0"/>
              <a:t>08/10/2023</a:t>
            </a:fld>
            <a:endParaRPr lang="fr-FR"/>
          </a:p>
        </p:txBody>
      </p:sp>
      <p:sp>
        <p:nvSpPr>
          <p:cNvPr id="5" name="Espace réservé du pied de page 4"/>
          <p:cNvSpPr>
            <a:spLocks noGrp="1"/>
          </p:cNvSpPr>
          <p:nvPr>
            <p:ph type="ftr" sz="quarter" idx="3"/>
          </p:nvPr>
        </p:nvSpPr>
        <p:spPr>
          <a:xfrm>
            <a:off x="9841243" y="33370842"/>
            <a:ext cx="9121140" cy="1916906"/>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33370842"/>
            <a:ext cx="6720840" cy="1916906"/>
          </a:xfrm>
          <a:prstGeom prst="rect">
            <a:avLst/>
          </a:prstGeom>
        </p:spPr>
        <p:txBody>
          <a:bodyPr vert="horz" lIns="146304" tIns="73152" rIns="146304" bIns="73152" rtlCol="0" anchor="ctr"/>
          <a:lstStyle>
            <a:lvl1pPr algn="r">
              <a:defRPr sz="1900">
                <a:solidFill>
                  <a:schemeClr val="tx1">
                    <a:tint val="75000"/>
                  </a:schemeClr>
                </a:solidFill>
              </a:defRPr>
            </a:lvl1pPr>
          </a:lstStyle>
          <a:p>
            <a:fld id="{BBFDB43A-CB1E-4FCB-8F32-6286C4F51880}" type="slidenum">
              <a:rPr lang="fr-FR" smtClean="0"/>
              <a:t>‹N°›</a:t>
            </a:fld>
            <a:endParaRPr lang="fr-FR"/>
          </a:p>
        </p:txBody>
      </p:sp>
    </p:spTree>
    <p:extLst>
      <p:ext uri="{BB962C8B-B14F-4D97-AF65-F5344CB8AC3E}">
        <p14:creationId xmlns:p14="http://schemas.microsoft.com/office/powerpoint/2010/main" val="3884769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7.xml"/><Relationship Id="rId3" Type="http://schemas.openxmlformats.org/officeDocument/2006/relationships/slideLayout" Target="../slideLayouts/slideLayout2.xml"/><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11" Type="http://schemas.openxmlformats.org/officeDocument/2006/relationships/chart" Target="../charts/chart5.xml"/><Relationship Id="rId5" Type="http://schemas.openxmlformats.org/officeDocument/2006/relationships/image" Target="../media/image1.emf"/><Relationship Id="rId15" Type="http://schemas.openxmlformats.org/officeDocument/2006/relationships/image" Target="../media/image4.png"/><Relationship Id="rId10" Type="http://schemas.openxmlformats.org/officeDocument/2006/relationships/chart" Target="../charts/chart4.xml"/><Relationship Id="rId4" Type="http://schemas.openxmlformats.org/officeDocument/2006/relationships/notesSlide" Target="../notesSlides/notesSlide1.xml"/><Relationship Id="rId9" Type="http://schemas.openxmlformats.org/officeDocument/2006/relationships/chart" Target="../charts/chart3.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 y="3154"/>
            <a:ext cx="28800000" cy="4190444"/>
          </a:xfrm>
          <a:prstGeom prst="rect">
            <a:avLst/>
          </a:prstGeom>
        </p:spPr>
        <p:style>
          <a:lnRef idx="2">
            <a:schemeClr val="accent4">
              <a:shade val="50000"/>
            </a:schemeClr>
          </a:lnRef>
          <a:fillRef idx="1003">
            <a:schemeClr val="dk2"/>
          </a:fillRef>
          <a:effectRef idx="0">
            <a:schemeClr val="accent4"/>
          </a:effectRef>
          <a:fontRef idx="minor">
            <a:schemeClr val="lt1"/>
          </a:fontRef>
        </p:style>
        <p:txBody>
          <a:bodyPr lIns="146304" tIns="73152" rIns="146304" bIns="73152" rtlCol="0" anchor="ctr"/>
          <a:lstStyle/>
          <a:p>
            <a:pPr algn="ctr"/>
            <a:endParaRPr lang="fr-FR" dirty="0"/>
          </a:p>
        </p:txBody>
      </p:sp>
      <p:sp>
        <p:nvSpPr>
          <p:cNvPr id="5" name="Rectangle 4"/>
          <p:cNvSpPr/>
          <p:nvPr/>
        </p:nvSpPr>
        <p:spPr>
          <a:xfrm>
            <a:off x="4568922" y="1894096"/>
            <a:ext cx="20202030" cy="1922578"/>
          </a:xfrm>
          <a:prstGeom prst="rect">
            <a:avLst/>
          </a:prstGeom>
        </p:spPr>
        <p:txBody>
          <a:bodyPr wrap="square" lIns="146304" tIns="73152" rIns="146304" bIns="73152">
            <a:spAutoFit/>
          </a:bodyPr>
          <a:lstStyle/>
          <a:p>
            <a:pPr algn="ctr"/>
            <a:r>
              <a:rPr lang="en-US" sz="2800" b="1" u="sng" dirty="0" smtClean="0">
                <a:solidFill>
                  <a:schemeClr val="bg1"/>
                </a:solidFill>
                <a:latin typeface="Times New Roman" pitchFamily="18" charset="0"/>
                <a:cs typeface="Times New Roman" pitchFamily="18" charset="0"/>
              </a:rPr>
              <a:t>Abdelmoughite Ouakil</a:t>
            </a:r>
            <a:r>
              <a:rPr lang="en-US" sz="2800" b="1" u="sng" baseline="30000" dirty="0" smtClean="0">
                <a:solidFill>
                  <a:schemeClr val="bg1"/>
                </a:solidFill>
                <a:latin typeface="Times New Roman" pitchFamily="18" charset="0"/>
                <a:cs typeface="Times New Roman" pitchFamily="18" charset="0"/>
              </a:rPr>
              <a:t>1</a:t>
            </a:r>
            <a:r>
              <a:rPr lang="en-US" sz="2800" b="1" dirty="0">
                <a:solidFill>
                  <a:schemeClr val="bg1"/>
                </a:solidFill>
                <a:latin typeface="Times New Roman" pitchFamily="18" charset="0"/>
                <a:cs typeface="Times New Roman" pitchFamily="18" charset="0"/>
              </a:rPr>
              <a:t>, </a:t>
            </a:r>
            <a:r>
              <a:rPr lang="fr-FR" sz="2800" b="1" dirty="0">
                <a:solidFill>
                  <a:schemeClr val="bg1"/>
                </a:solidFill>
                <a:latin typeface="Times New Roman" pitchFamily="18" charset="0"/>
                <a:cs typeface="Times New Roman" pitchFamily="18" charset="0"/>
              </a:rPr>
              <a:t>Soumaya El </a:t>
            </a:r>
            <a:r>
              <a:rPr lang="fr-FR" sz="2800" b="1" dirty="0" err="1" smtClean="0">
                <a:solidFill>
                  <a:schemeClr val="bg1"/>
                </a:solidFill>
                <a:latin typeface="Times New Roman" pitchFamily="18" charset="0"/>
                <a:cs typeface="Times New Roman" pitchFamily="18" charset="0"/>
              </a:rPr>
              <a:t>ismaili</a:t>
            </a:r>
            <a:r>
              <a:rPr lang="en-US" sz="2800" b="1" baseline="30000" dirty="0">
                <a:solidFill>
                  <a:schemeClr val="bg1"/>
                </a:solidFill>
                <a:latin typeface="Times New Roman" pitchFamily="18" charset="0"/>
                <a:cs typeface="Times New Roman" pitchFamily="18" charset="0"/>
              </a:rPr>
              <a:t>2</a:t>
            </a:r>
            <a:r>
              <a:rPr lang="fr-FR" sz="2800" b="1" dirty="0" smtClean="0">
                <a:solidFill>
                  <a:schemeClr val="bg1"/>
                </a:solidFill>
                <a:latin typeface="Times New Roman" pitchFamily="18" charset="0"/>
                <a:cs typeface="Times New Roman" pitchFamily="18" charset="0"/>
              </a:rPr>
              <a:t>, </a:t>
            </a:r>
            <a:r>
              <a:rPr lang="fr-FR" sz="2800" b="1" dirty="0">
                <a:solidFill>
                  <a:schemeClr val="bg1"/>
                </a:solidFill>
                <a:latin typeface="Times New Roman" pitchFamily="18" charset="0"/>
                <a:cs typeface="Times New Roman" pitchFamily="18" charset="0"/>
              </a:rPr>
              <a:t>Amal </a:t>
            </a:r>
            <a:r>
              <a:rPr lang="fr-FR" sz="2800" b="1" dirty="0" err="1" smtClean="0">
                <a:solidFill>
                  <a:schemeClr val="bg1"/>
                </a:solidFill>
                <a:latin typeface="Times New Roman" pitchFamily="18" charset="0"/>
                <a:cs typeface="Times New Roman" pitchFamily="18" charset="0"/>
              </a:rPr>
              <a:t>Maurady</a:t>
            </a:r>
            <a:r>
              <a:rPr lang="en-US" sz="2800" b="1" baseline="30000" dirty="0" smtClean="0">
                <a:solidFill>
                  <a:schemeClr val="bg1"/>
                </a:solidFill>
                <a:latin typeface="Times New Roman" pitchFamily="18" charset="0"/>
                <a:cs typeface="Times New Roman" pitchFamily="18" charset="0"/>
              </a:rPr>
              <a:t>2</a:t>
            </a:r>
            <a:r>
              <a:rPr lang="fr-FR" sz="2800" dirty="0" smtClean="0"/>
              <a:t>,</a:t>
            </a:r>
            <a:r>
              <a:rPr lang="en-US" sz="2800" b="1" dirty="0" smtClean="0">
                <a:solidFill>
                  <a:schemeClr val="bg1"/>
                </a:solidFill>
                <a:latin typeface="Times New Roman" pitchFamily="18" charset="0"/>
                <a:cs typeface="Times New Roman" pitchFamily="18" charset="0"/>
              </a:rPr>
              <a:t>, and </a:t>
            </a:r>
            <a:r>
              <a:rPr lang="en-US" sz="2800" b="1" dirty="0">
                <a:solidFill>
                  <a:schemeClr val="bg1"/>
                </a:solidFill>
                <a:latin typeface="Times New Roman" pitchFamily="18" charset="0"/>
                <a:cs typeface="Times New Roman" pitchFamily="18" charset="0"/>
              </a:rPr>
              <a:t>Mohammed </a:t>
            </a:r>
            <a:r>
              <a:rPr lang="en-US" sz="2800" b="1" dirty="0" smtClean="0">
                <a:solidFill>
                  <a:schemeClr val="bg1"/>
                </a:solidFill>
                <a:latin typeface="Times New Roman" pitchFamily="18" charset="0"/>
                <a:cs typeface="Times New Roman" pitchFamily="18" charset="0"/>
              </a:rPr>
              <a:t>Lachkar</a:t>
            </a:r>
            <a:r>
              <a:rPr lang="en-US" sz="2800" b="1" baseline="30000" dirty="0" smtClean="0">
                <a:solidFill>
                  <a:schemeClr val="bg1"/>
                </a:solidFill>
                <a:latin typeface="Times New Roman" pitchFamily="18" charset="0"/>
                <a:cs typeface="Times New Roman" pitchFamily="18" charset="0"/>
              </a:rPr>
              <a:t>1</a:t>
            </a:r>
          </a:p>
          <a:p>
            <a:pPr algn="ctr"/>
            <a:endParaRPr lang="en-US" sz="2800" b="1" baseline="30000" dirty="0">
              <a:solidFill>
                <a:schemeClr val="bg1"/>
              </a:solidFill>
              <a:latin typeface="Times New Roman" pitchFamily="18" charset="0"/>
              <a:cs typeface="Times New Roman" pitchFamily="18" charset="0"/>
            </a:endParaRPr>
          </a:p>
          <a:p>
            <a:pPr algn="ctr"/>
            <a:endParaRPr lang="en-US" sz="1600" b="1" baseline="30000" dirty="0"/>
          </a:p>
          <a:p>
            <a:r>
              <a:rPr lang="en-US" sz="2000" i="1" baseline="30000" dirty="0" smtClean="0">
                <a:solidFill>
                  <a:schemeClr val="bg1"/>
                </a:solidFill>
                <a:latin typeface="Times New Roman" pitchFamily="18" charset="0"/>
                <a:cs typeface="Times New Roman" pitchFamily="18" charset="0"/>
              </a:rPr>
              <a:t>1</a:t>
            </a:r>
            <a:r>
              <a:rPr lang="en-US" sz="2000" i="1" dirty="0" smtClean="0">
                <a:solidFill>
                  <a:schemeClr val="bg1"/>
                </a:solidFill>
                <a:latin typeface="Times New Roman" pitchFamily="18" charset="0"/>
                <a:cs typeface="Times New Roman" pitchFamily="18" charset="0"/>
              </a:rPr>
              <a:t>Engineering </a:t>
            </a:r>
            <a:r>
              <a:rPr lang="en-US" sz="2000" i="1" dirty="0">
                <a:solidFill>
                  <a:schemeClr val="bg1"/>
                </a:solidFill>
                <a:latin typeface="Times New Roman" pitchFamily="18" charset="0"/>
                <a:cs typeface="Times New Roman" pitchFamily="18" charset="0"/>
              </a:rPr>
              <a:t>Laboratory of Organometallic and Molecular Materials, Faculty of Sciences, </a:t>
            </a:r>
            <a:r>
              <a:rPr lang="en-US" sz="2000" i="1" dirty="0" err="1">
                <a:solidFill>
                  <a:schemeClr val="bg1"/>
                </a:solidFill>
                <a:latin typeface="Times New Roman" pitchFamily="18" charset="0"/>
                <a:cs typeface="Times New Roman" pitchFamily="18" charset="0"/>
              </a:rPr>
              <a:t>Sidi</a:t>
            </a:r>
            <a:r>
              <a:rPr lang="en-US" sz="2000" i="1" dirty="0">
                <a:solidFill>
                  <a:schemeClr val="bg1"/>
                </a:solidFill>
                <a:latin typeface="Times New Roman" pitchFamily="18" charset="0"/>
                <a:cs typeface="Times New Roman" pitchFamily="18" charset="0"/>
              </a:rPr>
              <a:t> Mohammed Ben </a:t>
            </a:r>
            <a:r>
              <a:rPr lang="en-US" sz="2000" i="1" dirty="0" err="1">
                <a:solidFill>
                  <a:schemeClr val="bg1"/>
                </a:solidFill>
                <a:latin typeface="Times New Roman" pitchFamily="18" charset="0"/>
                <a:cs typeface="Times New Roman" pitchFamily="18" charset="0"/>
              </a:rPr>
              <a:t>Abdellah</a:t>
            </a:r>
            <a:r>
              <a:rPr lang="en-US" sz="2000" i="1" dirty="0">
                <a:solidFill>
                  <a:schemeClr val="bg1"/>
                </a:solidFill>
                <a:latin typeface="Times New Roman" pitchFamily="18" charset="0"/>
                <a:cs typeface="Times New Roman" pitchFamily="18" charset="0"/>
              </a:rPr>
              <a:t> University, Po. Box </a:t>
            </a:r>
            <a:r>
              <a:rPr lang="en-US" sz="2000" i="1" dirty="0" smtClean="0">
                <a:solidFill>
                  <a:schemeClr val="bg1"/>
                </a:solidFill>
                <a:latin typeface="Times New Roman" pitchFamily="18" charset="0"/>
                <a:cs typeface="Times New Roman" pitchFamily="18" charset="0"/>
              </a:rPr>
              <a:t>1796 </a:t>
            </a:r>
            <a:r>
              <a:rPr lang="en-US" sz="2000" i="1" dirty="0">
                <a:solidFill>
                  <a:schemeClr val="bg1"/>
                </a:solidFill>
                <a:latin typeface="Times New Roman" pitchFamily="18" charset="0"/>
                <a:cs typeface="Times New Roman" pitchFamily="18" charset="0"/>
              </a:rPr>
              <a:t>(Atlas), 30000 Fez, Morocco</a:t>
            </a:r>
            <a:r>
              <a:rPr lang="en-US" sz="2000" i="1" dirty="0" smtClean="0">
                <a:solidFill>
                  <a:schemeClr val="bg1"/>
                </a:solidFill>
                <a:latin typeface="Times New Roman" pitchFamily="18" charset="0"/>
                <a:cs typeface="Times New Roman" pitchFamily="18" charset="0"/>
              </a:rPr>
              <a:t>.</a:t>
            </a:r>
          </a:p>
          <a:p>
            <a:endParaRPr lang="fr-FR" sz="1800" dirty="0">
              <a:solidFill>
                <a:schemeClr val="bg1"/>
              </a:solidFill>
              <a:latin typeface="Times New Roman" pitchFamily="18" charset="0"/>
              <a:cs typeface="Times New Roman" pitchFamily="18" charset="0"/>
            </a:endParaRPr>
          </a:p>
          <a:p>
            <a:r>
              <a:rPr lang="fr-FR" sz="2000" i="1" baseline="30000" dirty="0">
                <a:solidFill>
                  <a:schemeClr val="bg1"/>
                </a:solidFill>
              </a:rPr>
              <a:t>2</a:t>
            </a:r>
            <a:r>
              <a:rPr lang="fr-FR" sz="2000" i="1" dirty="0">
                <a:solidFill>
                  <a:schemeClr val="bg1"/>
                </a:solidFill>
              </a:rPr>
              <a:t>University Sidi Mohamed Ben Abdellah, Faculté </a:t>
            </a:r>
            <a:r>
              <a:rPr lang="fr-FR" sz="2000" i="1" dirty="0" err="1">
                <a:solidFill>
                  <a:schemeClr val="bg1"/>
                </a:solidFill>
              </a:rPr>
              <a:t>Polydisciplinaire</a:t>
            </a:r>
            <a:r>
              <a:rPr lang="fr-FR" sz="2000" i="1" dirty="0">
                <a:solidFill>
                  <a:schemeClr val="bg1"/>
                </a:solidFill>
              </a:rPr>
              <a:t> de Taza, B.P. 1223 Taza gare. Laboratoire Ressources Naturelles et Environnement, </a:t>
            </a:r>
            <a:r>
              <a:rPr lang="fr-FR" sz="2000" i="1" dirty="0" err="1">
                <a:solidFill>
                  <a:schemeClr val="bg1"/>
                </a:solidFill>
              </a:rPr>
              <a:t>Morocco</a:t>
            </a:r>
            <a:r>
              <a:rPr lang="fr-FR" sz="2000" i="1" dirty="0" smtClean="0">
                <a:solidFill>
                  <a:schemeClr val="bg1"/>
                </a:solidFill>
              </a:rPr>
              <a:t>.</a:t>
            </a:r>
          </a:p>
        </p:txBody>
      </p:sp>
      <p:pic>
        <p:nvPicPr>
          <p:cNvPr id="6" name="Imag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00"/>
            <a:ext cx="309974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07056" y="200"/>
            <a:ext cx="309974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20495" y="-143766"/>
            <a:ext cx="21458384" cy="2862322"/>
          </a:xfrm>
          <a:prstGeom prst="rect">
            <a:avLst/>
          </a:prstGeom>
        </p:spPr>
        <p:txBody>
          <a:bodyPr wrap="square">
            <a:spAutoFit/>
          </a:bodyPr>
          <a:lstStyle/>
          <a:p>
            <a:pPr algn="ctr">
              <a:lnSpc>
                <a:spcPct val="150000"/>
              </a:lnSpc>
            </a:pPr>
            <a:r>
              <a:rPr lang="en-US" sz="40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Phytochemical screening, </a:t>
            </a:r>
            <a:r>
              <a:rPr lang="en-US" sz="40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Total Phenolic, Total Flavonoid, and Antioxidant Activity evaluation of extracts from </a:t>
            </a:r>
            <a:r>
              <a:rPr lang="en-US" sz="4000" i="1" dirty="0" err="1">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Stachys</a:t>
            </a:r>
            <a:r>
              <a:rPr lang="en-US" sz="4000" i="1"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4000" i="1" dirty="0" err="1">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mouretii</a:t>
            </a:r>
            <a:r>
              <a:rPr lang="en-US" sz="4000" i="1"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fr-FR" sz="4000" i="1" dirty="0" err="1">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Batt.Pit</a:t>
            </a:r>
            <a:r>
              <a:rPr lang="fr-FR" sz="4000" i="1"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fr-FR" sz="4000" dirty="0"/>
              <a:t/>
            </a:r>
            <a:br>
              <a:rPr lang="fr-FR" sz="4000" dirty="0"/>
            </a:br>
            <a:endParaRPr lang="fr-FR" sz="4000" i="1"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Rectangle 8"/>
          <p:cNvSpPr/>
          <p:nvPr/>
        </p:nvSpPr>
        <p:spPr>
          <a:xfrm>
            <a:off x="0" y="4464496"/>
            <a:ext cx="28799800" cy="31540004"/>
          </a:xfrm>
          <a:prstGeom prst="rect">
            <a:avLst/>
          </a:prstGeom>
        </p:spPr>
        <p:style>
          <a:lnRef idx="0">
            <a:schemeClr val="accent2"/>
          </a:lnRef>
          <a:fillRef idx="1003">
            <a:schemeClr val="dk2"/>
          </a:fillRef>
          <a:effectRef idx="3">
            <a:schemeClr val="accent2"/>
          </a:effectRef>
          <a:fontRef idx="minor">
            <a:schemeClr val="lt1"/>
          </a:fontRef>
        </p:style>
        <p:txBody>
          <a:bodyPr rtlCol="0" anchor="ctr"/>
          <a:lstStyle/>
          <a:p>
            <a:pPr algn="ctr"/>
            <a:endParaRPr lang="fr-FR"/>
          </a:p>
        </p:txBody>
      </p:sp>
      <p:sp>
        <p:nvSpPr>
          <p:cNvPr id="11" name="Rectangle 10"/>
          <p:cNvSpPr/>
          <p:nvPr/>
        </p:nvSpPr>
        <p:spPr>
          <a:xfrm>
            <a:off x="152631" y="8785226"/>
            <a:ext cx="14033145" cy="68398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a:p>
            <a:endParaRPr lang="en-US" i="1" dirty="0" smtClean="0">
              <a:solidFill>
                <a:schemeClr val="tx1"/>
              </a:solidFill>
              <a:latin typeface="Times New Roman" pitchFamily="18" charset="0"/>
              <a:cs typeface="Times New Roman" pitchFamily="18" charset="0"/>
            </a:endParaRPr>
          </a:p>
        </p:txBody>
      </p:sp>
      <p:sp>
        <p:nvSpPr>
          <p:cNvPr id="12" name="Rectangle 11"/>
          <p:cNvSpPr/>
          <p:nvPr/>
        </p:nvSpPr>
        <p:spPr>
          <a:xfrm>
            <a:off x="234469" y="10019575"/>
            <a:ext cx="13951306" cy="5318379"/>
          </a:xfrm>
          <a:prstGeom prst="rect">
            <a:avLst/>
          </a:prstGeom>
        </p:spPr>
        <p:txBody>
          <a:bodyPr wrap="square" lIns="146304" tIns="73152" rIns="146304" bIns="73152">
            <a:spAutoFit/>
          </a:bodyPr>
          <a:lstStyle/>
          <a:p>
            <a:pPr algn="justLow"/>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Lamiaceae</a:t>
            </a:r>
            <a:r>
              <a:rPr lang="en-US" sz="2400" dirty="0">
                <a:latin typeface="Times New Roman" panose="02020603050405020304" pitchFamily="18" charset="0"/>
                <a:cs typeface="Times New Roman" panose="02020603050405020304" pitchFamily="18" charset="0"/>
              </a:rPr>
              <a:t> family comprises around 200 and includes more than 300 species. </a:t>
            </a:r>
            <a:r>
              <a:rPr lang="en-US" sz="2400" dirty="0">
                <a:latin typeface="Times New Roman" panose="02020603050405020304" pitchFamily="18" charset="0"/>
                <a:cs typeface="Times New Roman" panose="02020603050405020304" pitchFamily="18" charset="0"/>
              </a:rPr>
              <a:t>The genus </a:t>
            </a:r>
            <a:r>
              <a:rPr lang="en-US" sz="2400" i="1" dirty="0" err="1">
                <a:latin typeface="Times New Roman" panose="02020603050405020304" pitchFamily="18" charset="0"/>
                <a:cs typeface="Times New Roman" panose="02020603050405020304" pitchFamily="18" charset="0"/>
              </a:rPr>
              <a:t>Stachys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comprises 350 </a:t>
            </a:r>
            <a:r>
              <a:rPr lang="en-US" sz="2400" dirty="0">
                <a:latin typeface="Times New Roman" panose="02020603050405020304" pitchFamily="18" charset="0"/>
                <a:cs typeface="Times New Roman" panose="02020603050405020304" pitchFamily="18" charset="0"/>
              </a:rPr>
              <a:t>species</a:t>
            </a: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number makes it the second-largest group of </a:t>
            </a:r>
            <a:r>
              <a:rPr lang="en-US" sz="2400" dirty="0" err="1">
                <a:latin typeface="Times New Roman" panose="02020603050405020304" pitchFamily="18" charset="0"/>
                <a:cs typeface="Times New Roman" panose="02020603050405020304" pitchFamily="18" charset="0"/>
              </a:rPr>
              <a:t>Lamiaceae</a:t>
            </a:r>
            <a:r>
              <a:rPr lang="en-US" sz="2400" dirty="0">
                <a:latin typeface="Times New Roman" panose="02020603050405020304" pitchFamily="18" charset="0"/>
                <a:cs typeface="Times New Roman" panose="02020603050405020304" pitchFamily="18" charset="0"/>
              </a:rPr>
              <a:t> plants. This genus is mainly widespread in tropical and subtropical countries. The number of species is particularly high in the Mediterranean region, Eastern Europe, and Chile, but it is absent in New Zealand Australia and the Arctic regions. </a:t>
            </a:r>
            <a:endParaRPr lang="en-US" sz="2400" dirty="0">
              <a:latin typeface="Times New Roman" pitchFamily="18" charset="0"/>
              <a:cs typeface="Times New Roman" pitchFamily="18" charset="0"/>
            </a:endParaRPr>
          </a:p>
          <a:p>
            <a:pPr algn="justLow"/>
            <a:r>
              <a:rPr lang="en-US" sz="2400" i="1" dirty="0" err="1">
                <a:latin typeface="Times New Roman" pitchFamily="18" charset="0"/>
                <a:cs typeface="Times New Roman" pitchFamily="18" charset="0"/>
              </a:rPr>
              <a:t>Stachys</a:t>
            </a:r>
            <a:r>
              <a:rPr lang="en-US" sz="2400" dirty="0">
                <a:latin typeface="Times New Roman" pitchFamily="18" charset="0"/>
                <a:cs typeface="Times New Roman" pitchFamily="18" charset="0"/>
              </a:rPr>
              <a:t> species have been used for centuries to treat a wide range of ailments, including ulcers, asthma, rheumatism, inflammatory </a:t>
            </a:r>
            <a:r>
              <a:rPr lang="en-US" sz="2400" dirty="0" err="1">
                <a:latin typeface="Times New Roman" pitchFamily="18" charset="0"/>
                <a:cs typeface="Times New Roman" pitchFamily="18" charset="0"/>
              </a:rPr>
              <a:t>tumours</a:t>
            </a:r>
            <a:r>
              <a:rPr lang="en-US" sz="2400" dirty="0">
                <a:latin typeface="Times New Roman" pitchFamily="18" charset="0"/>
                <a:cs typeface="Times New Roman" pitchFamily="18" charset="0"/>
              </a:rPr>
              <a:t>, coughs, spleen sclerosis and genital </a:t>
            </a:r>
            <a:r>
              <a:rPr lang="en-US" sz="2400" dirty="0" err="1">
                <a:latin typeface="Times New Roman" pitchFamily="18" charset="0"/>
                <a:cs typeface="Times New Roman" pitchFamily="18" charset="0"/>
              </a:rPr>
              <a:t>tumours</a:t>
            </a:r>
            <a:r>
              <a:rPr lang="en-US" sz="2400" dirty="0">
                <a:latin typeface="Times New Roman" pitchFamily="18" charset="0"/>
                <a:cs typeface="Times New Roman" pitchFamily="18" charset="0"/>
              </a:rPr>
              <a:t>. Several species of </a:t>
            </a:r>
            <a:r>
              <a:rPr lang="en-US" sz="2400" i="1" dirty="0" err="1">
                <a:latin typeface="Times New Roman" pitchFamily="18" charset="0"/>
                <a:cs typeface="Times New Roman" pitchFamily="18" charset="0"/>
              </a:rPr>
              <a:t>Stachys</a:t>
            </a:r>
            <a:r>
              <a:rPr lang="en-US" sz="2400" dirty="0">
                <a:latin typeface="Times New Roman" pitchFamily="18" charset="0"/>
                <a:cs typeface="Times New Roman" pitchFamily="18" charset="0"/>
              </a:rPr>
              <a:t> are also known as "mountain tea" and are often used in jelly, yoghurt, and spices. Certain members of the </a:t>
            </a:r>
            <a:r>
              <a:rPr lang="en-US" sz="2400" dirty="0" err="1">
                <a:latin typeface="Times New Roman" pitchFamily="18" charset="0"/>
                <a:cs typeface="Times New Roman" pitchFamily="18" charset="0"/>
              </a:rPr>
              <a:t>Stachys</a:t>
            </a:r>
            <a:r>
              <a:rPr lang="en-US" sz="2400" dirty="0">
                <a:latin typeface="Times New Roman" pitchFamily="18" charset="0"/>
                <a:cs typeface="Times New Roman" pitchFamily="18" charset="0"/>
              </a:rPr>
              <a:t> genus (extracts and/or their isolated compounds) have significant antibacterial, anti-inflammatory, antitoxic, antifungal, </a:t>
            </a:r>
            <a:r>
              <a:rPr lang="en-US" sz="2400" dirty="0" err="1">
                <a:latin typeface="Times New Roman" pitchFamily="18" charset="0"/>
                <a:cs typeface="Times New Roman" pitchFamily="18" charset="0"/>
              </a:rPr>
              <a:t>antiphlogistic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antioxida</a:t>
            </a:r>
            <a:r>
              <a:rPr lang="fr-FR" sz="2400" dirty="0">
                <a:latin typeface="Times New Roman" pitchFamily="18" charset="0"/>
                <a:cs typeface="Times New Roman" pitchFamily="18" charset="0"/>
              </a:rPr>
              <a:t>nt and </a:t>
            </a:r>
            <a:r>
              <a:rPr lang="fr-FR" sz="2400" dirty="0" err="1">
                <a:latin typeface="Times New Roman" pitchFamily="18" charset="0"/>
                <a:cs typeface="Times New Roman" pitchFamily="18" charset="0"/>
              </a:rPr>
              <a:t>cytotoxic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eﬀects</a:t>
            </a:r>
            <a:r>
              <a:rPr lang="fr-FR" sz="2400" dirty="0">
                <a:latin typeface="Times New Roman" pitchFamily="18" charset="0"/>
                <a:cs typeface="Times New Roman" pitchFamily="18" charset="0"/>
              </a:rPr>
              <a:t> and </a:t>
            </a:r>
            <a:r>
              <a:rPr lang="en-US" sz="2400" dirty="0">
                <a:latin typeface="Times New Roman" pitchFamily="18" charset="0"/>
                <a:cs typeface="Times New Roman" pitchFamily="18" charset="0"/>
              </a:rPr>
              <a:t>can be useful in cases of anoxia, hepatitis and nephritis. Furthermore, the genus </a:t>
            </a:r>
            <a:r>
              <a:rPr lang="en-US" sz="2400" i="1" dirty="0" err="1">
                <a:latin typeface="Times New Roman" pitchFamily="18" charset="0"/>
                <a:cs typeface="Times New Roman" pitchFamily="18" charset="0"/>
              </a:rPr>
              <a:t>Stachys</a:t>
            </a:r>
            <a:r>
              <a:rPr lang="en-US" sz="2400" dirty="0">
                <a:latin typeface="Times New Roman" pitchFamily="18" charset="0"/>
                <a:cs typeface="Times New Roman" pitchFamily="18" charset="0"/>
              </a:rPr>
              <a:t> contains a high level of phenolic and flavonoid metabolites, </a:t>
            </a:r>
            <a:r>
              <a:rPr lang="en-US" sz="2400" dirty="0" err="1">
                <a:latin typeface="Times New Roman" pitchFamily="18" charset="0"/>
                <a:cs typeface="Times New Roman" pitchFamily="18" charset="0"/>
              </a:rPr>
              <a:t>phenylethanoids</a:t>
            </a:r>
            <a:r>
              <a:rPr lang="en-US" sz="2400" dirty="0">
                <a:latin typeface="Times New Roman" pitchFamily="18" charset="0"/>
                <a:cs typeface="Times New Roman" pitchFamily="18" charset="0"/>
              </a:rPr>
              <a:t>, fatty acids, </a:t>
            </a:r>
            <a:r>
              <a:rPr lang="en-US" sz="2400" dirty="0" err="1">
                <a:latin typeface="Times New Roman" pitchFamily="18" charset="0"/>
                <a:cs typeface="Times New Roman" pitchFamily="18" charset="0"/>
              </a:rPr>
              <a:t>iridoids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triterpenoids</a:t>
            </a:r>
            <a:r>
              <a:rPr lang="en-US" sz="2400" dirty="0">
                <a:latin typeface="Times New Roman" pitchFamily="18" charset="0"/>
                <a:cs typeface="Times New Roman" pitchFamily="18" charset="0"/>
              </a:rPr>
              <a:t>, steroids</a:t>
            </a:r>
            <a:r>
              <a:rPr lang="en-US" sz="2400" dirty="0" smtClean="0">
                <a:latin typeface="Times New Roman" pitchFamily="18" charset="0"/>
                <a:cs typeface="Times New Roman" pitchFamily="18" charset="0"/>
              </a:rPr>
              <a:t>...</a:t>
            </a:r>
          </a:p>
          <a:p>
            <a:pPr algn="justLow"/>
            <a:r>
              <a:rPr lang="en-US" sz="2400" dirty="0">
                <a:latin typeface="Times New Roman" pitchFamily="18" charset="0"/>
                <a:cs typeface="Times New Roman" pitchFamily="18" charset="0"/>
              </a:rPr>
              <a:t>We have selected </a:t>
            </a:r>
            <a:r>
              <a:rPr lang="en-US" sz="2400" i="1" dirty="0" err="1">
                <a:latin typeface="Times New Roman" pitchFamily="18" charset="0"/>
                <a:cs typeface="Times New Roman" pitchFamily="18" charset="0"/>
              </a:rPr>
              <a:t>Stachys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mouretii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as the subject of our study since no study has been carried out on this species so far</a:t>
            </a:r>
            <a:r>
              <a:rPr lang="en-US"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13" name="Rectangle 12"/>
          <p:cNvSpPr/>
          <p:nvPr/>
        </p:nvSpPr>
        <p:spPr>
          <a:xfrm>
            <a:off x="152631" y="8786147"/>
            <a:ext cx="14033145" cy="11251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272" tIns="40635" rIns="81272" bIns="40635"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MA"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Introduction</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4" name="Rectangle 13"/>
          <p:cNvSpPr/>
          <p:nvPr/>
        </p:nvSpPr>
        <p:spPr>
          <a:xfrm>
            <a:off x="144216" y="4730810"/>
            <a:ext cx="14040000" cy="3878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a:p>
        </p:txBody>
      </p:sp>
      <p:sp>
        <p:nvSpPr>
          <p:cNvPr id="15" name="Rectangle 14"/>
          <p:cNvSpPr/>
          <p:nvPr/>
        </p:nvSpPr>
        <p:spPr>
          <a:xfrm>
            <a:off x="144216" y="4730245"/>
            <a:ext cx="14039999" cy="1035407"/>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smtClean="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Objectives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6" name="Rectangle 15"/>
          <p:cNvSpPr/>
          <p:nvPr/>
        </p:nvSpPr>
        <p:spPr>
          <a:xfrm>
            <a:off x="360240" y="5688882"/>
            <a:ext cx="12751616" cy="635367"/>
          </a:xfrm>
          <a:prstGeom prst="rect">
            <a:avLst/>
          </a:prstGeom>
        </p:spPr>
        <p:txBody>
          <a:bodyPr wrap="square" lIns="146304" tIns="73152" rIns="146304" bIns="73152">
            <a:spAutoFit/>
          </a:bodyPr>
          <a:lstStyle/>
          <a:p>
            <a:pPr algn="justLow">
              <a:lnSpc>
                <a:spcPct val="150000"/>
              </a:lnSpc>
            </a:pPr>
            <a:r>
              <a:rPr lang="en-US" sz="2400" dirty="0">
                <a:latin typeface="Times New Roman" pitchFamily="18" charset="0"/>
                <a:cs typeface="Times New Roman" pitchFamily="18" charset="0"/>
              </a:rPr>
              <a:t>We are particularly interested in : </a:t>
            </a:r>
            <a:endParaRPr lang="en-US" sz="2400" dirty="0" smtClean="0">
              <a:latin typeface="Times New Roman" pitchFamily="18" charset="0"/>
              <a:cs typeface="Times New Roman" pitchFamily="18" charset="0"/>
            </a:endParaRPr>
          </a:p>
        </p:txBody>
      </p:sp>
      <p:sp>
        <p:nvSpPr>
          <p:cNvPr id="17" name="Rectangle 16"/>
          <p:cNvSpPr/>
          <p:nvPr/>
        </p:nvSpPr>
        <p:spPr>
          <a:xfrm>
            <a:off x="144216" y="15986026"/>
            <a:ext cx="14039997" cy="13826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endParaRPr>
          </a:p>
        </p:txBody>
      </p:sp>
      <p:sp>
        <p:nvSpPr>
          <p:cNvPr id="18" name="Rectangle 17"/>
          <p:cNvSpPr/>
          <p:nvPr/>
        </p:nvSpPr>
        <p:spPr>
          <a:xfrm>
            <a:off x="144216" y="15842010"/>
            <a:ext cx="14039997" cy="1087914"/>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err="1">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Methods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9" name="Rectangle 18"/>
          <p:cNvSpPr/>
          <p:nvPr/>
        </p:nvSpPr>
        <p:spPr>
          <a:xfrm>
            <a:off x="232844" y="16850122"/>
            <a:ext cx="13928179" cy="13320570"/>
          </a:xfrm>
          <a:prstGeom prst="rect">
            <a:avLst/>
          </a:prstGeom>
        </p:spPr>
        <p:txBody>
          <a:bodyPr wrap="square" lIns="146304" tIns="73152" rIns="146304" bIns="73152">
            <a:spAutoFit/>
          </a:bodyPr>
          <a:lstStyle/>
          <a:p>
            <a:pPr algn="ctr">
              <a:lnSpc>
                <a:spcPct val="150000"/>
              </a:lnSpc>
            </a:pPr>
            <a:r>
              <a:rPr lang="fr-FR"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Plant </a:t>
            </a:r>
            <a:r>
              <a:rPr lang="fr-FR" sz="32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material</a:t>
            </a:r>
            <a:r>
              <a:rPr lang="fr-FR"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 </a:t>
            </a:r>
          </a:p>
          <a:p>
            <a:r>
              <a:rPr lang="en-US" sz="2400" dirty="0">
                <a:latin typeface="Times New Roman" pitchFamily="18" charset="0"/>
                <a:cs typeface="Times New Roman" pitchFamily="18" charset="0"/>
              </a:rPr>
              <a:t>The leaves  of </a:t>
            </a: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mouretii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were </a:t>
            </a:r>
            <a:r>
              <a:rPr lang="en-US" sz="2400" dirty="0">
                <a:latin typeface="Times New Roman" pitchFamily="18" charset="0"/>
                <a:cs typeface="Times New Roman" pitchFamily="18" charset="0"/>
              </a:rPr>
              <a:t>collected during its flowering stage from </a:t>
            </a:r>
            <a:r>
              <a:rPr lang="en-US" sz="2400" dirty="0" err="1">
                <a:latin typeface="Times New Roman" pitchFamily="18" charset="0"/>
                <a:cs typeface="Times New Roman" pitchFamily="18" charset="0"/>
              </a:rPr>
              <a:t>Talasmtane</a:t>
            </a:r>
            <a:r>
              <a:rPr lang="en-US" sz="2400" dirty="0">
                <a:latin typeface="Times New Roman" pitchFamily="18" charset="0"/>
                <a:cs typeface="Times New Roman" pitchFamily="18" charset="0"/>
              </a:rPr>
              <a:t> forest (</a:t>
            </a:r>
            <a:r>
              <a:rPr lang="en-US" sz="2400" dirty="0" err="1">
                <a:latin typeface="Times New Roman" pitchFamily="18" charset="0"/>
                <a:cs typeface="Times New Roman" pitchFamily="18" charset="0"/>
              </a:rPr>
              <a:t>Ouazzane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Morroco</a:t>
            </a:r>
            <a:r>
              <a:rPr lang="en-US" sz="2400" dirty="0">
                <a:latin typeface="Times New Roman" pitchFamily="18" charset="0"/>
                <a:cs typeface="Times New Roman" pitchFamily="18" charset="0"/>
              </a:rPr>
              <a:t>) in April 2018. The plant sample was authenticated by botanist Dr. </a:t>
            </a:r>
            <a:r>
              <a:rPr lang="en-US" sz="2400" dirty="0" err="1">
                <a:latin typeface="Times New Roman" pitchFamily="18" charset="0"/>
                <a:cs typeface="Times New Roman" pitchFamily="18" charset="0"/>
              </a:rPr>
              <a:t>Abdelmonaim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Homrani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Bakali</a:t>
            </a:r>
            <a:endParaRPr lang="en-US" sz="2400" dirty="0">
              <a:latin typeface="Times New Roman" pitchFamily="18" charset="0"/>
              <a:cs typeface="Times New Roman" pitchFamily="18" charset="0"/>
            </a:endParaRPr>
          </a:p>
          <a:p>
            <a:pPr algn="ctr"/>
            <a:r>
              <a:rPr lang="fr-FR"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Extraction</a:t>
            </a:r>
            <a:endParaRPr lang="fr-FR"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endParaRP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S</a:t>
            </a:r>
            <a:r>
              <a:rPr lang="en-US" sz="2400" dirty="0" err="1" smtClean="0">
                <a:latin typeface="Times New Roman" panose="02020603050405020304" pitchFamily="18" charset="0"/>
                <a:cs typeface="Times New Roman" panose="02020603050405020304" pitchFamily="18" charset="0"/>
              </a:rPr>
              <a:t>oxhlet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maceration methods were used to extract </a:t>
            </a:r>
            <a:r>
              <a:rPr lang="en-US" sz="2400" dirty="0" err="1">
                <a:latin typeface="Times New Roman" panose="02020603050405020304" pitchFamily="18" charset="0"/>
                <a:cs typeface="Times New Roman" panose="02020603050405020304" pitchFamily="18" charset="0"/>
              </a:rPr>
              <a:t>Stachys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mouretii</a:t>
            </a:r>
            <a:r>
              <a:rPr lang="en-US" sz="2400" dirty="0">
                <a:latin typeface="Times New Roman" panose="02020603050405020304" pitchFamily="18" charset="0"/>
                <a:cs typeface="Times New Roman" panose="02020603050405020304" pitchFamily="18" charset="0"/>
              </a:rPr>
              <a:t>. To do so, the leaves of the </a:t>
            </a:r>
            <a:r>
              <a:rPr lang="en-US" sz="2400" i="1" dirty="0" err="1">
                <a:latin typeface="Times New Roman" panose="02020603050405020304" pitchFamily="18" charset="0"/>
                <a:cs typeface="Times New Roman" panose="02020603050405020304" pitchFamily="18" charset="0"/>
              </a:rPr>
              <a:t>Stachys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mouretii</a:t>
            </a:r>
            <a:r>
              <a:rPr lang="en-US" sz="2400" dirty="0">
                <a:latin typeface="Times New Roman" panose="02020603050405020304" pitchFamily="18" charset="0"/>
                <a:cs typeface="Times New Roman" panose="02020603050405020304" pitchFamily="18" charset="0"/>
              </a:rPr>
              <a:t> samples were separated from the other parts of the plant and finely powdered. The dried and powdered </a:t>
            </a:r>
            <a:r>
              <a:rPr lang="en-US" sz="2400" i="1" dirty="0" err="1">
                <a:latin typeface="Times New Roman" panose="02020603050405020304" pitchFamily="18" charset="0"/>
                <a:cs typeface="Times New Roman" panose="02020603050405020304" pitchFamily="18" charset="0"/>
              </a:rPr>
              <a:t>Stachys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mouretii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leaves were extracted using hexane, ethyl acetate, methanol and </a:t>
            </a:r>
            <a:r>
              <a:rPr lang="en-US" sz="2400" dirty="0" err="1">
                <a:latin typeface="Times New Roman" panose="02020603050405020304" pitchFamily="18" charset="0"/>
                <a:cs typeface="Times New Roman" panose="02020603050405020304" pitchFamily="18" charset="0"/>
              </a:rPr>
              <a:t>butanol</a:t>
            </a:r>
            <a:r>
              <a:rPr lang="en-US" sz="2400" dirty="0">
                <a:latin typeface="Times New Roman" panose="02020603050405020304" pitchFamily="18" charset="0"/>
                <a:cs typeface="Times New Roman" panose="02020603050405020304" pitchFamily="18" charset="0"/>
              </a:rPr>
              <a:t>. The obtained extracts were concentrated using a rotary </a:t>
            </a:r>
            <a:r>
              <a:rPr lang="en-US" sz="2400" dirty="0">
                <a:latin typeface="Times New Roman" panose="02020603050405020304" pitchFamily="18" charset="0"/>
                <a:cs typeface="Times New Roman" panose="02020603050405020304" pitchFamily="18" charset="0"/>
              </a:rPr>
              <a:t>evaporator</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ctr">
              <a:lnSpc>
                <a:spcPct val="150000"/>
              </a:lnSpc>
            </a:pP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Estimation of total polyphenols </a:t>
            </a: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and Flavonoids content </a:t>
            </a:r>
          </a:p>
          <a:p>
            <a:pPr algn="justLow"/>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Folin-Ciocalteu</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reagent (FCR) </a:t>
            </a:r>
            <a:r>
              <a:rPr lang="en-US" sz="2400" dirty="0">
                <a:latin typeface="Times New Roman" panose="02020603050405020304" pitchFamily="18" charset="0"/>
                <a:cs typeface="Times New Roman" panose="02020603050405020304" pitchFamily="18" charset="0"/>
              </a:rPr>
              <a:t>was used to determine the total phenolic content (TPC) of different crude </a:t>
            </a:r>
            <a:r>
              <a:rPr lang="en-US" sz="2400" dirty="0" smtClean="0">
                <a:latin typeface="Times New Roman" panose="02020603050405020304" pitchFamily="18" charset="0"/>
                <a:cs typeface="Times New Roman" panose="02020603050405020304" pitchFamily="18" charset="0"/>
              </a:rPr>
              <a:t>extracts </a:t>
            </a:r>
            <a:r>
              <a:rPr lang="en-US" sz="2400" b="1" dirty="0" smtClean="0">
                <a:latin typeface="Times New Roman" panose="02020603050405020304" pitchFamily="18" charset="0"/>
                <a:cs typeface="Times New Roman" panose="02020603050405020304" pitchFamily="18" charset="0"/>
              </a:rPr>
              <a:t>Singleton </a:t>
            </a:r>
            <a:r>
              <a:rPr lang="en-US" sz="2400" b="1" dirty="0">
                <a:latin typeface="Times New Roman" panose="02020603050405020304" pitchFamily="18" charset="0"/>
                <a:cs typeface="Times New Roman" panose="02020603050405020304" pitchFamily="18" charset="0"/>
              </a:rPr>
              <a:t>et al </a:t>
            </a:r>
            <a:r>
              <a:rPr lang="en-US" sz="2400" b="1" dirty="0" smtClean="0">
                <a:latin typeface="Times New Roman" panose="02020603050405020304" pitchFamily="18" charset="0"/>
                <a:cs typeface="Times New Roman" panose="02020603050405020304" pitchFamily="18" charset="0"/>
              </a:rPr>
              <a:t>1999</a:t>
            </a:r>
            <a:r>
              <a:rPr lang="en-US" sz="2400" dirty="0" smtClean="0">
                <a:latin typeface="Times New Roman" panose="02020603050405020304" pitchFamily="18" charset="0"/>
                <a:cs typeface="Times New Roman" panose="02020603050405020304" pitchFamily="18" charset="0"/>
              </a:rPr>
              <a:t>. Gallic </a:t>
            </a:r>
            <a:r>
              <a:rPr lang="en-US" sz="2400" dirty="0">
                <a:latin typeface="Times New Roman" panose="02020603050405020304" pitchFamily="18" charset="0"/>
                <a:cs typeface="Times New Roman" panose="02020603050405020304" pitchFamily="18" charset="0"/>
              </a:rPr>
              <a:t>acid was used as a reference standard. A 0.5 mL </a:t>
            </a: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the plant extract </a:t>
            </a:r>
            <a:r>
              <a:rPr lang="en-US" sz="2400" dirty="0" smtClean="0">
                <a:latin typeface="Times New Roman" panose="02020603050405020304" pitchFamily="18" charset="0"/>
                <a:cs typeface="Times New Roman" panose="02020603050405020304" pitchFamily="18" charset="0"/>
              </a:rPr>
              <a:t>(0.1 </a:t>
            </a:r>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mL) was mixed with 1.5 mL of FCR </a:t>
            </a:r>
            <a:r>
              <a:rPr lang="en-US" sz="2400" dirty="0" smtClean="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diluted with 3 </a:t>
            </a:r>
            <a:r>
              <a:rPr lang="en-US" sz="2400" dirty="0">
                <a:latin typeface="Times New Roman" panose="02020603050405020304" pitchFamily="18" charset="0"/>
                <a:cs typeface="Times New Roman" panose="02020603050405020304" pitchFamily="18" charset="0"/>
              </a:rPr>
              <a:t>mL of </a:t>
            </a:r>
            <a:r>
              <a:rPr lang="en-US" sz="2400" dirty="0" smtClean="0">
                <a:latin typeface="Times New Roman" panose="02020603050405020304" pitchFamily="18" charset="0"/>
                <a:cs typeface="Times New Roman" panose="02020603050405020304" pitchFamily="18" charset="0"/>
              </a:rPr>
              <a:t>7.5% </a:t>
            </a:r>
            <a:r>
              <a:rPr lang="en-US" sz="2400" dirty="0">
                <a:latin typeface="Times New Roman" panose="02020603050405020304" pitchFamily="18" charset="0"/>
                <a:cs typeface="Times New Roman" panose="02020603050405020304" pitchFamily="18" charset="0"/>
              </a:rPr>
              <a:t>sodium </a:t>
            </a:r>
            <a:r>
              <a:rPr lang="en-US" sz="2400" dirty="0">
                <a:latin typeface="Times New Roman" panose="02020603050405020304" pitchFamily="18" charset="0"/>
                <a:cs typeface="Times New Roman" panose="02020603050405020304" pitchFamily="18" charset="0"/>
              </a:rPr>
              <a:t>carbonate </a:t>
            </a:r>
            <a:r>
              <a:rPr lang="en-US" sz="2400" dirty="0" smtClean="0">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contents </a:t>
            </a:r>
            <a:r>
              <a:rPr lang="en-US" sz="2400" dirty="0">
                <a:latin typeface="Times New Roman" panose="02020603050405020304" pitchFamily="18" charset="0"/>
                <a:cs typeface="Times New Roman" panose="02020603050405020304" pitchFamily="18" charset="0"/>
              </a:rPr>
              <a:t>were thoroughly mixed and kept in the dark at room temperature for 30 </a:t>
            </a:r>
            <a:r>
              <a:rPr lang="en-US" sz="2400" dirty="0" smtClean="0">
                <a:latin typeface="Times New Roman" panose="02020603050405020304" pitchFamily="18" charset="0"/>
                <a:cs typeface="Times New Roman" panose="02020603050405020304" pitchFamily="18" charset="0"/>
              </a:rPr>
              <a:t>minutes. </a:t>
            </a:r>
            <a:r>
              <a:rPr lang="en-US" sz="2400" dirty="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colour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developed </a:t>
            </a:r>
            <a:r>
              <a:rPr lang="en-US" sz="2400" dirty="0" smtClean="0">
                <a:latin typeface="Times New Roman" panose="02020603050405020304" pitchFamily="18" charset="0"/>
                <a:cs typeface="Times New Roman" panose="02020603050405020304" pitchFamily="18" charset="0"/>
              </a:rPr>
              <a:t>and absorbance </a:t>
            </a:r>
            <a:r>
              <a:rPr lang="en-US" sz="2400" dirty="0">
                <a:latin typeface="Times New Roman" panose="02020603050405020304" pitchFamily="18" charset="0"/>
                <a:cs typeface="Times New Roman" panose="02020603050405020304" pitchFamily="18" charset="0"/>
              </a:rPr>
              <a:t>of the blue </a:t>
            </a:r>
            <a:r>
              <a:rPr lang="en-US" sz="2400" dirty="0" smtClean="0">
                <a:latin typeface="Times New Roman" panose="02020603050405020304" pitchFamily="18" charset="0"/>
                <a:cs typeface="Times New Roman" panose="02020603050405020304" pitchFamily="18" charset="0"/>
              </a:rPr>
              <a:t>color </a:t>
            </a:r>
            <a:r>
              <a:rPr lang="en-US" sz="2400" dirty="0">
                <a:latin typeface="Times New Roman" panose="02020603050405020304" pitchFamily="18" charset="0"/>
                <a:cs typeface="Times New Roman" panose="02020603050405020304" pitchFamily="18" charset="0"/>
              </a:rPr>
              <a:t>obtained was measured using a </a:t>
            </a:r>
            <a:r>
              <a:rPr lang="en-US" sz="2400" dirty="0" smtClean="0">
                <a:latin typeface="Times New Roman" panose="02020603050405020304" pitchFamily="18" charset="0"/>
                <a:cs typeface="Times New Roman" panose="02020603050405020304" pitchFamily="18" charset="0"/>
              </a:rPr>
              <a:t>double-beam </a:t>
            </a:r>
            <a:r>
              <a:rPr lang="en-US" sz="2400" dirty="0">
                <a:latin typeface="Times New Roman" panose="02020603050405020304" pitchFamily="18" charset="0"/>
                <a:cs typeface="Times New Roman" panose="02020603050405020304" pitchFamily="18" charset="0"/>
              </a:rPr>
              <a:t>UV-Vis spectrophotometer (UV Analyst-CT 8200) at the fixed wavelength of 765 nm. The </a:t>
            </a:r>
            <a:r>
              <a:rPr lang="en-US" sz="2400" dirty="0" smtClean="0">
                <a:latin typeface="Times New Roman" panose="02020603050405020304" pitchFamily="18" charset="0"/>
                <a:cs typeface="Times New Roman" panose="02020603050405020304" pitchFamily="18" charset="0"/>
              </a:rPr>
              <a:t>TPCs </a:t>
            </a:r>
            <a:r>
              <a:rPr lang="en-US" sz="2400" dirty="0">
                <a:latin typeface="Times New Roman" panose="02020603050405020304" pitchFamily="18" charset="0"/>
                <a:cs typeface="Times New Roman" panose="02020603050405020304" pitchFamily="18" charset="0"/>
              </a:rPr>
              <a:t>were calculated using the linear regression equation obtained from the standard curve for </a:t>
            </a:r>
            <a:r>
              <a:rPr lang="en-US" sz="2400" dirty="0" err="1">
                <a:latin typeface="Times New Roman" panose="02020603050405020304" pitchFamily="18" charset="0"/>
                <a:cs typeface="Times New Roman" panose="02020603050405020304" pitchFamily="18" charset="0"/>
              </a:rPr>
              <a:t>gallic</a:t>
            </a:r>
            <a:r>
              <a:rPr lang="en-US" sz="2400" dirty="0">
                <a:latin typeface="Times New Roman" panose="02020603050405020304" pitchFamily="18" charset="0"/>
                <a:cs typeface="Times New Roman" panose="02020603050405020304" pitchFamily="18" charset="0"/>
              </a:rPr>
              <a:t> acid</a:t>
            </a:r>
            <a:r>
              <a:rPr lang="en-US" sz="2400" dirty="0">
                <a:latin typeface="Times New Roman" panose="02020603050405020304" pitchFamily="18" charset="0"/>
                <a:cs typeface="Times New Roman" panose="02020603050405020304" pitchFamily="18" charset="0"/>
              </a:rPr>
              <a:t>. The results were expressed as mg </a:t>
            </a:r>
            <a:r>
              <a:rPr lang="en-US" sz="2400" dirty="0" err="1">
                <a:latin typeface="Times New Roman" panose="02020603050405020304" pitchFamily="18" charset="0"/>
                <a:cs typeface="Times New Roman" panose="02020603050405020304" pitchFamily="18" charset="0"/>
              </a:rPr>
              <a:t>gallic</a:t>
            </a:r>
            <a:r>
              <a:rPr lang="en-US" sz="2400" dirty="0">
                <a:latin typeface="Times New Roman" panose="02020603050405020304" pitchFamily="18" charset="0"/>
                <a:cs typeface="Times New Roman" panose="02020603050405020304" pitchFamily="18" charset="0"/>
              </a:rPr>
              <a:t> acid </a:t>
            </a:r>
            <a:r>
              <a:rPr lang="en-US" sz="2400" dirty="0" smtClean="0">
                <a:latin typeface="Times New Roman" panose="02020603050405020304" pitchFamily="18" charset="0"/>
                <a:cs typeface="Times New Roman" panose="02020603050405020304" pitchFamily="18" charset="0"/>
              </a:rPr>
              <a:t>equivalent/mL </a:t>
            </a:r>
            <a:r>
              <a:rPr lang="en-US" sz="2400" dirty="0">
                <a:latin typeface="Times New Roman" panose="02020603050405020304" pitchFamily="18" charset="0"/>
                <a:cs typeface="Times New Roman" panose="02020603050405020304" pitchFamily="18" charset="0"/>
              </a:rPr>
              <a:t>of fresh weight </a:t>
            </a:r>
            <a:r>
              <a:rPr lang="en-US" sz="2400" dirty="0" smtClean="0">
                <a:latin typeface="Times New Roman" panose="02020603050405020304" pitchFamily="18" charset="0"/>
                <a:cs typeface="Times New Roman" panose="02020603050405020304" pitchFamily="18" charset="0"/>
              </a:rPr>
              <a:t>material.</a:t>
            </a:r>
            <a:endParaRPr lang="en-US" sz="2400" dirty="0" smtClean="0">
              <a:latin typeface="Times New Roman" panose="02020603050405020304" pitchFamily="18" charset="0"/>
              <a:cs typeface="Times New Roman" panose="02020603050405020304" pitchFamily="18" charset="0"/>
            </a:endParaRPr>
          </a:p>
          <a:p>
            <a:pPr algn="justLow"/>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total flavonoids content (TFC) </a:t>
            </a:r>
            <a:r>
              <a:rPr lang="en-US" sz="2400" dirty="0">
                <a:latin typeface="Times New Roman" panose="02020603050405020304" pitchFamily="18" charset="0"/>
                <a:cs typeface="Times New Roman" panose="02020603050405020304" pitchFamily="18" charset="0"/>
              </a:rPr>
              <a:t>in the crude extracts was determined by the procedure reported by </a:t>
            </a:r>
            <a:r>
              <a:rPr lang="en-US" sz="2400" b="1" dirty="0" err="1">
                <a:latin typeface="Times New Roman" panose="02020603050405020304" pitchFamily="18" charset="0"/>
                <a:cs typeface="Times New Roman" panose="02020603050405020304" pitchFamily="18" charset="0"/>
              </a:rPr>
              <a:t>Brighente</a:t>
            </a:r>
            <a:r>
              <a:rPr lang="en-US" sz="2400" b="1" dirty="0">
                <a:latin typeface="Times New Roman" panose="02020603050405020304" pitchFamily="18" charset="0"/>
                <a:cs typeface="Times New Roman" panose="02020603050405020304" pitchFamily="18" charset="0"/>
              </a:rPr>
              <a:t> et al </a:t>
            </a:r>
            <a:r>
              <a:rPr lang="en-US" sz="2400" b="1" dirty="0" smtClean="0">
                <a:latin typeface="Times New Roman" panose="02020603050405020304" pitchFamily="18" charset="0"/>
                <a:cs typeface="Times New Roman" panose="02020603050405020304" pitchFamily="18" charset="0"/>
              </a:rPr>
              <a:t>2007</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ith some modification. </a:t>
            </a:r>
            <a:r>
              <a:rPr lang="en-US" sz="2400" dirty="0">
                <a:latin typeface="Times New Roman" panose="02020603050405020304" pitchFamily="18" charset="0"/>
                <a:cs typeface="Times New Roman" panose="02020603050405020304" pitchFamily="18" charset="0"/>
              </a:rPr>
              <a:t>An aliquant of aluminum chloride (AlCl</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solution 0.1 mL (10 %, </a:t>
            </a:r>
            <a:r>
              <a:rPr lang="en-US" sz="2400" i="1"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was added to 1 </a:t>
            </a:r>
            <a:r>
              <a:rPr lang="en-US" sz="2400" dirty="0" smtClean="0">
                <a:latin typeface="Times New Roman" panose="02020603050405020304" pitchFamily="18" charset="0"/>
                <a:cs typeface="Times New Roman" panose="02020603050405020304" pitchFamily="18" charset="0"/>
              </a:rPr>
              <a:t>mL </a:t>
            </a:r>
            <a:r>
              <a:rPr lang="en-US" sz="2400" dirty="0">
                <a:latin typeface="Times New Roman" panose="02020603050405020304" pitchFamily="18" charset="0"/>
                <a:cs typeface="Times New Roman" panose="02020603050405020304" pitchFamily="18" charset="0"/>
              </a:rPr>
              <a:t>of the test solution, then 0.1 mL of potassium acetate (1 M) and 2.8 mL of distilled water was added. </a:t>
            </a:r>
            <a:r>
              <a:rPr lang="en-US" sz="2400" dirty="0">
                <a:latin typeface="Times New Roman" panose="02020603050405020304" pitchFamily="18" charset="0"/>
                <a:cs typeface="Times New Roman" panose="02020603050405020304" pitchFamily="18" charset="0"/>
              </a:rPr>
              <a:t>The concentrations of the flavonoids standard solutions were 100 </a:t>
            </a:r>
            <a:r>
              <a:rPr lang="en-US" sz="2400" dirty="0" err="1">
                <a:latin typeface="Times New Roman" panose="02020603050405020304" pitchFamily="18" charset="0"/>
                <a:cs typeface="Times New Roman" panose="02020603050405020304" pitchFamily="18" charset="0"/>
              </a:rPr>
              <a:t>μM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mixture was vigorously stirred and then, after </a:t>
            </a:r>
            <a:r>
              <a:rPr lang="en-US" sz="2400" dirty="0" smtClean="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min incubation at room temperature, submitted to spectral analysis. </a:t>
            </a:r>
            <a:r>
              <a:rPr lang="en-US" sz="2400" dirty="0">
                <a:latin typeface="Times New Roman" panose="02020603050405020304" pitchFamily="18" charset="0"/>
                <a:cs typeface="Times New Roman" panose="02020603050405020304" pitchFamily="18" charset="0"/>
              </a:rPr>
              <a:t>The absorbance of the reaction mixture was measured at 430 nm using a double-beam UV-Vis spectrophotometer. </a:t>
            </a:r>
            <a:r>
              <a:rPr lang="en-US" sz="2400" dirty="0">
                <a:latin typeface="Times New Roman" panose="02020603050405020304" pitchFamily="18" charset="0"/>
                <a:cs typeface="Times New Roman" panose="02020603050405020304" pitchFamily="18" charset="0"/>
              </a:rPr>
              <a:t>The amount of </a:t>
            </a:r>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lCl</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solution was replaced by the same amount of distilled water in blank.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quantification analysis, </a:t>
            </a:r>
            <a:r>
              <a:rPr lang="en-US" sz="2400" dirty="0" err="1">
                <a:latin typeface="Times New Roman" panose="02020603050405020304" pitchFamily="18" charset="0"/>
                <a:cs typeface="Times New Roman" panose="02020603050405020304" pitchFamily="18" charset="0"/>
              </a:rPr>
              <a:t>quercetin</a:t>
            </a:r>
            <a:r>
              <a:rPr lang="en-US" sz="2400" dirty="0">
                <a:latin typeface="Times New Roman" panose="02020603050405020304" pitchFamily="18" charset="0"/>
                <a:cs typeface="Times New Roman" panose="02020603050405020304" pitchFamily="18" charset="0"/>
              </a:rPr>
              <a:t> ( with a concentration range of 25 to 100 </a:t>
            </a:r>
            <a:r>
              <a:rPr lang="en-US" sz="2400" dirty="0" err="1">
                <a:latin typeface="Times New Roman" panose="02020603050405020304" pitchFamily="18" charset="0"/>
                <a:cs typeface="Times New Roman" panose="02020603050405020304" pitchFamily="18" charset="0"/>
              </a:rPr>
              <a:t>μM</a:t>
            </a:r>
            <a:r>
              <a:rPr lang="en-US" sz="2400" dirty="0">
                <a:latin typeface="Times New Roman" panose="02020603050405020304" pitchFamily="18" charset="0"/>
                <a:cs typeface="Times New Roman" panose="02020603050405020304" pitchFamily="18" charset="0"/>
              </a:rPr>
              <a:t>) was used as the reference </a:t>
            </a:r>
            <a:r>
              <a:rPr lang="en-US" sz="2400" dirty="0">
                <a:latin typeface="Times New Roman" panose="02020603050405020304" pitchFamily="18" charset="0"/>
                <a:cs typeface="Times New Roman" panose="02020603050405020304" pitchFamily="18" charset="0"/>
              </a:rPr>
              <a:t>compound. </a:t>
            </a:r>
            <a:r>
              <a:rPr lang="en-US" sz="2400" dirty="0">
                <a:latin typeface="Times New Roman" panose="02020603050405020304" pitchFamily="18" charset="0"/>
                <a:cs typeface="Times New Roman" panose="02020603050405020304" pitchFamily="18" charset="0"/>
              </a:rPr>
              <a:t>The am</a:t>
            </a:r>
            <a:r>
              <a:rPr lang="en-US" sz="2400" dirty="0">
                <a:latin typeface="Times New Roman" panose="02020603050405020304" pitchFamily="18" charset="0"/>
                <a:cs typeface="Times New Roman" panose="02020603050405020304" pitchFamily="18" charset="0"/>
              </a:rPr>
              <a:t>ount of TFC </a:t>
            </a:r>
            <a:r>
              <a:rPr lang="en-US" sz="2400" dirty="0" smtClean="0">
                <a:latin typeface="Times New Roman" panose="02020603050405020304" pitchFamily="18" charset="0"/>
                <a:cs typeface="Times New Roman" panose="02020603050405020304" pitchFamily="18" charset="0"/>
              </a:rPr>
              <a:t>was </a:t>
            </a:r>
            <a:r>
              <a:rPr lang="en-US" sz="2400" dirty="0">
                <a:latin typeface="Times New Roman" panose="02020603050405020304" pitchFamily="18" charset="0"/>
                <a:cs typeface="Times New Roman" panose="02020603050405020304" pitchFamily="18" charset="0"/>
              </a:rPr>
              <a:t>calculated from the linear regression equation obtained from the </a:t>
            </a:r>
            <a:r>
              <a:rPr lang="en-US" sz="2400" dirty="0" err="1">
                <a:latin typeface="Times New Roman" panose="02020603050405020304" pitchFamily="18" charset="0"/>
                <a:cs typeface="Times New Roman" panose="02020603050405020304" pitchFamily="18" charset="0"/>
              </a:rPr>
              <a:t>quercetin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calibration</a:t>
            </a:r>
            <a:r>
              <a:rPr lang="en-US" sz="2400" dirty="0">
                <a:latin typeface="Times New Roman" panose="02020603050405020304" pitchFamily="18" charset="0"/>
                <a:cs typeface="Times New Roman" panose="02020603050405020304" pitchFamily="18" charset="0"/>
              </a:rPr>
              <a:t>. The results were expressed as mg </a:t>
            </a:r>
            <a:r>
              <a:rPr lang="en-US" sz="2400" dirty="0" err="1">
                <a:latin typeface="Times New Roman" panose="02020603050405020304" pitchFamily="18" charset="0"/>
                <a:cs typeface="Times New Roman" panose="02020603050405020304" pitchFamily="18" charset="0"/>
              </a:rPr>
              <a:t>quercetin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equivalent/mL </a:t>
            </a:r>
            <a:r>
              <a:rPr lang="en-US" sz="2400" dirty="0">
                <a:latin typeface="Times New Roman" panose="02020603050405020304" pitchFamily="18" charset="0"/>
                <a:cs typeface="Times New Roman" panose="02020603050405020304" pitchFamily="18" charset="0"/>
              </a:rPr>
              <a:t>of fresh weight material</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Evaluation </a:t>
            </a: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of antioxidant </a:t>
            </a: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activity</a:t>
            </a:r>
          </a:p>
          <a:p>
            <a:pPr algn="justLow"/>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order to evaluate the antioxidant capacity of our plant extracts obtained by </a:t>
            </a:r>
            <a:r>
              <a:rPr lang="en-US" sz="2400" dirty="0" err="1">
                <a:latin typeface="Times New Roman" panose="02020603050405020304" pitchFamily="18" charset="0"/>
                <a:cs typeface="Times New Roman" panose="02020603050405020304" pitchFamily="18" charset="0"/>
              </a:rPr>
              <a:t>S</a:t>
            </a:r>
            <a:r>
              <a:rPr lang="en-US" sz="2400" dirty="0" err="1" smtClean="0">
                <a:latin typeface="Times New Roman" panose="02020603050405020304" pitchFamily="18" charset="0"/>
                <a:cs typeface="Times New Roman" panose="02020603050405020304" pitchFamily="18" charset="0"/>
              </a:rPr>
              <a:t>oxhlet</a:t>
            </a:r>
            <a:r>
              <a:rPr lang="en-US" sz="2400" dirty="0" smtClean="0">
                <a:latin typeface="Times New Roman" panose="02020603050405020304" pitchFamily="18" charset="0"/>
                <a:cs typeface="Times New Roman" panose="02020603050405020304" pitchFamily="18" charset="0"/>
              </a:rPr>
              <a:t> and maceration (ethyl </a:t>
            </a:r>
            <a:r>
              <a:rPr lang="en-US" sz="2400" dirty="0">
                <a:latin typeface="Times New Roman" panose="02020603050405020304" pitchFamily="18" charset="0"/>
                <a:cs typeface="Times New Roman" panose="02020603050405020304" pitchFamily="18" charset="0"/>
              </a:rPr>
              <a:t>acetate, methanol and </a:t>
            </a:r>
            <a:r>
              <a:rPr lang="en-US" sz="2400" dirty="0" err="1">
                <a:latin typeface="Times New Roman" panose="02020603050405020304" pitchFamily="18" charset="0"/>
                <a:cs typeface="Times New Roman" panose="02020603050405020304" pitchFamily="18" charset="0"/>
              </a:rPr>
              <a:t>buthanol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extracts), </a:t>
            </a:r>
            <a:r>
              <a:rPr lang="en-US" sz="2400" dirty="0">
                <a:latin typeface="Times New Roman" panose="02020603050405020304" pitchFamily="18" charset="0"/>
                <a:cs typeface="Times New Roman" panose="02020603050405020304" pitchFamily="18" charset="0"/>
              </a:rPr>
              <a:t>several methods of measuring the antioxidant activity with different mechanisms were carried out, namely: the 2,2-diphenyl-1-picrylhydrazyl free radical </a:t>
            </a:r>
            <a:r>
              <a:rPr lang="en-US" sz="2400" dirty="0" smtClean="0">
                <a:latin typeface="Times New Roman" panose="02020603050405020304" pitchFamily="18" charset="0"/>
                <a:cs typeface="Times New Roman" panose="02020603050405020304" pitchFamily="18" charset="0"/>
              </a:rPr>
              <a:t>scavenging, </a:t>
            </a:r>
            <a:r>
              <a:rPr lang="en-US" sz="2400" dirty="0">
                <a:latin typeface="Times New Roman" panose="02020603050405020304" pitchFamily="18" charset="0"/>
                <a:cs typeface="Times New Roman" panose="02020603050405020304" pitchFamily="18" charset="0"/>
              </a:rPr>
              <a:t>commonly known as the DPPH method, the iron reducing power method (FRAP) and the </a:t>
            </a:r>
            <a:r>
              <a:rPr lang="en-US" sz="2400" dirty="0" err="1">
                <a:latin typeface="Times New Roman" panose="02020603050405020304" pitchFamily="18" charset="0"/>
                <a:cs typeface="Times New Roman" panose="02020603050405020304" pitchFamily="18" charset="0"/>
              </a:rPr>
              <a:t>phosphomolybdene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method.</a:t>
            </a:r>
            <a:endParaRPr lang="fr-FR"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14545816" y="5544865"/>
            <a:ext cx="14040000" cy="20588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r>
              <a:rPr lang="fr-MA" sz="1800" b="1" dirty="0" smtClean="0">
                <a:solidFill>
                  <a:schemeClr val="tx1"/>
                </a:solidFill>
                <a:latin typeface="Times New Roman" panose="02020603050405020304" pitchFamily="18" charset="0"/>
                <a:cs typeface="Times New Roman" panose="02020603050405020304" pitchFamily="18" charset="0"/>
              </a:rPr>
              <a:t> </a:t>
            </a:r>
            <a:endParaRPr lang="fr-FR" sz="1800" b="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9273818" y="5990464"/>
            <a:ext cx="4400250" cy="609398"/>
          </a:xfrm>
          <a:prstGeom prst="rect">
            <a:avLst/>
          </a:prstGeom>
        </p:spPr>
        <p:txBody>
          <a:bodyPr wrap="square" lIns="146304" tIns="73152" rIns="146304" bIns="73152">
            <a:spAutoFit/>
          </a:bodyPr>
          <a:lstStyle/>
          <a:p>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Y</a:t>
            </a:r>
            <a:r>
              <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ield </a:t>
            </a: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of crude extracts </a:t>
            </a:r>
          </a:p>
        </p:txBody>
      </p:sp>
      <p:sp>
        <p:nvSpPr>
          <p:cNvPr id="22" name="Rectangle 21"/>
          <p:cNvSpPr/>
          <p:nvPr/>
        </p:nvSpPr>
        <p:spPr>
          <a:xfrm>
            <a:off x="14545816" y="4732908"/>
            <a:ext cx="14041560" cy="12261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272" tIns="40635" rIns="81272" bIns="40635"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MA" sz="3600" b="1" cap="all" dirty="0" err="1" smtClean="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results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761720762"/>
              </p:ext>
            </p:extLst>
          </p:nvPr>
        </p:nvGraphicFramePr>
        <p:xfrm>
          <a:off x="14689832" y="6782556"/>
          <a:ext cx="6768752" cy="1261872"/>
        </p:xfrm>
        <a:graphic>
          <a:graphicData uri="http://schemas.openxmlformats.org/drawingml/2006/table">
            <a:tbl>
              <a:tblPr firstRow="1" firstCol="1" bandRow="1">
                <a:tableStyleId>{073A0DAA-6AF3-43AB-8588-CEC1D06C72B9}</a:tableStyleId>
              </a:tblPr>
              <a:tblGrid>
                <a:gridCol w="1691814"/>
                <a:gridCol w="2712669"/>
                <a:gridCol w="1101120"/>
                <a:gridCol w="1263149"/>
              </a:tblGrid>
              <a:tr h="0">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Extraits</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smtClean="0">
                          <a:effectLst/>
                          <a:latin typeface="Times New Roman" panose="02020603050405020304" pitchFamily="18" charset="0"/>
                          <a:cs typeface="Times New Roman" panose="02020603050405020304" pitchFamily="18" charset="0"/>
                        </a:rPr>
                        <a:t>Extraction </a:t>
                      </a:r>
                      <a:r>
                        <a:rPr lang="fr-FR" sz="1800" b="1" dirty="0" err="1" smtClean="0">
                          <a:effectLst/>
                          <a:latin typeface="Times New Roman" panose="02020603050405020304" pitchFamily="18" charset="0"/>
                          <a:cs typeface="Times New Roman" panose="02020603050405020304" pitchFamily="18" charset="0"/>
                        </a:rPr>
                        <a:t>weight</a:t>
                      </a:r>
                      <a:r>
                        <a:rPr lang="fr-FR" sz="1800" b="1" dirty="0" smtClean="0">
                          <a:effectLst/>
                          <a:latin typeface="Times New Roman" panose="02020603050405020304" pitchFamily="18" charset="0"/>
                          <a:cs typeface="Times New Roman" panose="02020603050405020304" pitchFamily="18" charset="0"/>
                        </a:rPr>
                        <a:t>  (g</a:t>
                      </a:r>
                      <a:r>
                        <a:rPr lang="fr-FR" sz="1800" b="1" dirty="0">
                          <a:effectLst/>
                          <a:latin typeface="Times New Roman" panose="02020603050405020304" pitchFamily="18" charset="0"/>
                          <a:cs typeface="Times New Roman" panose="02020603050405020304" pitchFamily="18" charset="0"/>
                        </a:rPr>
                        <a:t>)</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err="1" smtClean="0">
                          <a:effectLst/>
                          <a:latin typeface="Times New Roman" panose="02020603050405020304" pitchFamily="18" charset="0"/>
                          <a:cs typeface="Times New Roman" panose="02020603050405020304" pitchFamily="18" charset="0"/>
                        </a:rPr>
                        <a:t>Colors</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err="1" smtClean="0">
                          <a:effectLst/>
                          <a:latin typeface="Times New Roman" panose="02020603050405020304" pitchFamily="18" charset="0"/>
                          <a:cs typeface="Times New Roman" panose="02020603050405020304" pitchFamily="18" charset="0"/>
                        </a:rPr>
                        <a:t>Yields</a:t>
                      </a:r>
                      <a:r>
                        <a:rPr lang="fr-FR" sz="1800" b="1" dirty="0" smtClean="0">
                          <a:effectLst/>
                          <a:latin typeface="Times New Roman" panose="02020603050405020304" pitchFamily="18" charset="0"/>
                          <a:cs typeface="Times New Roman" panose="02020603050405020304" pitchFamily="18" charset="0"/>
                        </a:rPr>
                        <a:t> </a:t>
                      </a:r>
                      <a:r>
                        <a:rPr lang="fr-FR" sz="1800" b="1" dirty="0">
                          <a:effectLst/>
                          <a:latin typeface="Times New Roman" panose="02020603050405020304" pitchFamily="18" charset="0"/>
                          <a:cs typeface="Times New Roman" panose="02020603050405020304" pitchFamily="18" charset="0"/>
                        </a:rPr>
                        <a:t>(%)</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b="1" kern="1200" dirty="0" smtClean="0">
                          <a:effectLst/>
                          <a:latin typeface="Times New Roman" panose="02020603050405020304" pitchFamily="18" charset="0"/>
                          <a:cs typeface="Times New Roman" panose="02020603050405020304" pitchFamily="18" charset="0"/>
                        </a:rPr>
                        <a:t>n-H</a:t>
                      </a:r>
                      <a:r>
                        <a:rPr lang="fr-FR" sz="1800" b="1" kern="1200" baseline="-25000" dirty="0" smtClean="0">
                          <a:effectLst/>
                          <a:latin typeface="Times New Roman" panose="02020603050405020304" pitchFamily="18" charset="0"/>
                          <a:cs typeface="Times New Roman" panose="02020603050405020304" pitchFamily="18" charset="0"/>
                        </a:rPr>
                        <a:t>6</a:t>
                      </a:r>
                      <a:r>
                        <a:rPr lang="fr-FR" sz="1800" b="1" kern="1200" dirty="0" smtClean="0">
                          <a:effectLst/>
                          <a:latin typeface="Times New Roman" panose="02020603050405020304" pitchFamily="18" charset="0"/>
                          <a:cs typeface="Times New Roman" panose="02020603050405020304" pitchFamily="18" charset="0"/>
                        </a:rPr>
                        <a:t>C</a:t>
                      </a:r>
                      <a:r>
                        <a:rPr lang="fr-FR" sz="1800" b="1" kern="1200" baseline="-25000" dirty="0" smtClean="0">
                          <a:effectLst/>
                          <a:latin typeface="Times New Roman" panose="02020603050405020304" pitchFamily="18" charset="0"/>
                          <a:cs typeface="Times New Roman" panose="02020603050405020304" pitchFamily="18" charset="0"/>
                        </a:rPr>
                        <a:t>6</a:t>
                      </a:r>
                      <a:endParaRPr lang="fr-FR"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6.8</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smtClean="0">
                          <a:effectLst/>
                          <a:latin typeface="Times New Roman" panose="02020603050405020304" pitchFamily="18" charset="0"/>
                          <a:cs typeface="Times New Roman" panose="02020603050405020304" pitchFamily="18" charset="0"/>
                        </a:rPr>
                        <a:t>Green</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4.3</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b="1" dirty="0" err="1" smtClean="0">
                          <a:effectLst/>
                          <a:latin typeface="Times New Roman" panose="02020603050405020304" pitchFamily="18" charset="0"/>
                          <a:cs typeface="Times New Roman" panose="02020603050405020304" pitchFamily="18" charset="0"/>
                        </a:rPr>
                        <a:t>EtOAc</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3.8</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smtClean="0">
                          <a:effectLst/>
                          <a:latin typeface="Times New Roman" panose="02020603050405020304" pitchFamily="18" charset="0"/>
                          <a:cs typeface="Times New Roman" panose="02020603050405020304" pitchFamily="18" charset="0"/>
                        </a:rPr>
                        <a:t>Green</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2.4</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b="1" dirty="0" err="1" smtClean="0">
                          <a:effectLst/>
                          <a:latin typeface="Times New Roman" panose="02020603050405020304" pitchFamily="18" charset="0"/>
                          <a:cs typeface="Times New Roman" panose="02020603050405020304" pitchFamily="18" charset="0"/>
                        </a:rPr>
                        <a:t>MeOH</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36.3</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err="1" smtClean="0">
                          <a:effectLst/>
                          <a:latin typeface="Times New Roman" panose="02020603050405020304" pitchFamily="18" charset="0"/>
                          <a:cs typeface="Times New Roman" panose="02020603050405020304" pitchFamily="18" charset="0"/>
                        </a:rPr>
                        <a:t>Yellow</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b="1" dirty="0">
                          <a:effectLst/>
                          <a:latin typeface="Times New Roman" panose="02020603050405020304" pitchFamily="18" charset="0"/>
                          <a:cs typeface="Times New Roman" panose="02020603050405020304" pitchFamily="18" charset="0"/>
                        </a:rPr>
                        <a:t>22.7</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5" name="Rectangle 24"/>
          <p:cNvSpPr/>
          <p:nvPr/>
        </p:nvSpPr>
        <p:spPr>
          <a:xfrm>
            <a:off x="14684571" y="8064998"/>
            <a:ext cx="6774013" cy="640175"/>
          </a:xfrm>
          <a:prstGeom prst="rect">
            <a:avLst/>
          </a:prstGeom>
        </p:spPr>
        <p:txBody>
          <a:bodyPr wrap="square" lIns="146304" tIns="73152" rIns="146304" bIns="73152">
            <a:spAutoFit/>
          </a:bodyPr>
          <a:lstStyle/>
          <a:p>
            <a:pPr algn="ctr"/>
            <a:r>
              <a:rPr lang="en-US" sz="1600" b="1" dirty="0" smtClean="0">
                <a:latin typeface="Times New Roman" pitchFamily="18" charset="0"/>
                <a:cs typeface="Times New Roman" pitchFamily="18" charset="0"/>
              </a:rPr>
              <a:t>Table 1</a:t>
            </a:r>
            <a:r>
              <a:rPr lang="en-US" sz="1600" dirty="0" smtClean="0">
                <a:latin typeface="Times New Roman" pitchFamily="18" charset="0"/>
                <a:cs typeface="Times New Roman" pitchFamily="18" charset="0"/>
              </a:rPr>
              <a:t>: Weight</a:t>
            </a:r>
            <a:r>
              <a:rPr lang="en-US" sz="1600" dirty="0">
                <a:latin typeface="Times New Roman" pitchFamily="18" charset="0"/>
                <a:cs typeface="Times New Roman" pitchFamily="18" charset="0"/>
              </a:rPr>
              <a:t>, Color, and Yield of </a:t>
            </a:r>
            <a:r>
              <a:rPr lang="fr-FR" sz="1600" dirty="0">
                <a:latin typeface="Times New Roman" pitchFamily="18" charset="0"/>
                <a:cs typeface="Times New Roman" pitchFamily="18" charset="0"/>
              </a:rPr>
              <a:t>the </a:t>
            </a:r>
            <a:r>
              <a:rPr lang="fr-FR" sz="1600" dirty="0" err="1" smtClean="0">
                <a:latin typeface="Times New Roman" pitchFamily="18" charset="0"/>
                <a:cs typeface="Times New Roman" pitchFamily="18" charset="0"/>
              </a:rPr>
              <a:t>leaves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e</a:t>
            </a:r>
            <a:r>
              <a:rPr lang="en-US" sz="1600" dirty="0" smtClean="0">
                <a:latin typeface="Times New Roman" pitchFamily="18" charset="0"/>
                <a:cs typeface="Times New Roman" pitchFamily="18" charset="0"/>
              </a:rPr>
              <a:t>xtracts of </a:t>
            </a:r>
            <a:r>
              <a:rPr lang="en-US" sz="1600" i="1" dirty="0" smtClean="0">
                <a:latin typeface="Times New Roman" pitchFamily="18" charset="0"/>
                <a:cs typeface="Times New Roman" pitchFamily="18" charset="0"/>
              </a:rPr>
              <a:t>St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mouretii</a:t>
            </a:r>
            <a:r>
              <a:rPr lang="en-US" sz="1600" i="1" dirty="0">
                <a:latin typeface="Times New Roman" pitchFamily="18" charset="0"/>
                <a:cs typeface="Times New Roman" pitchFamily="18" charset="0"/>
              </a:rPr>
              <a:t> </a:t>
            </a:r>
            <a:r>
              <a:rPr lang="en-US" sz="1600" dirty="0">
                <a:latin typeface="Times New Roman" pitchFamily="18" charset="0"/>
                <a:cs typeface="Times New Roman" pitchFamily="18" charset="0"/>
              </a:rPr>
              <a:t>obtained by </a:t>
            </a:r>
            <a:r>
              <a:rPr lang="en-US" sz="1600" dirty="0" err="1">
                <a:latin typeface="Times New Roman" pitchFamily="18" charset="0"/>
                <a:cs typeface="Times New Roman" pitchFamily="18" charset="0"/>
              </a:rPr>
              <a:t>Soxhlet</a:t>
            </a:r>
            <a:endParaRPr lang="en-US" sz="1600" dirty="0">
              <a:latin typeface="Times New Roman" pitchFamily="18" charset="0"/>
              <a:cs typeface="Times New Roman" pitchFamily="18" charset="0"/>
            </a:endParaRPr>
          </a:p>
        </p:txBody>
      </p:sp>
      <p:sp>
        <p:nvSpPr>
          <p:cNvPr id="26" name="Rectangle 25"/>
          <p:cNvSpPr/>
          <p:nvPr/>
        </p:nvSpPr>
        <p:spPr>
          <a:xfrm>
            <a:off x="21674608" y="8073043"/>
            <a:ext cx="6768752" cy="640175"/>
          </a:xfrm>
          <a:prstGeom prst="rect">
            <a:avLst/>
          </a:prstGeom>
        </p:spPr>
        <p:txBody>
          <a:bodyPr wrap="square" lIns="146304" tIns="73152" rIns="146304" bIns="73152">
            <a:spAutoFit/>
          </a:bodyPr>
          <a:lstStyle/>
          <a:p>
            <a:pPr algn="ctr"/>
            <a:r>
              <a:rPr lang="en-US" sz="1600" b="1" dirty="0" smtClean="0">
                <a:latin typeface="Times New Roman" pitchFamily="18" charset="0"/>
                <a:cs typeface="Times New Roman" pitchFamily="18" charset="0"/>
              </a:rPr>
              <a:t>Table 2</a:t>
            </a:r>
            <a:r>
              <a:rPr lang="en-US" sz="1600" dirty="0" smtClean="0">
                <a:latin typeface="Times New Roman" pitchFamily="18" charset="0"/>
                <a:cs typeface="Times New Roman" pitchFamily="18" charset="0"/>
              </a:rPr>
              <a:t>: Weight</a:t>
            </a:r>
            <a:r>
              <a:rPr lang="en-US" sz="1600" dirty="0">
                <a:latin typeface="Times New Roman" pitchFamily="18" charset="0"/>
                <a:cs typeface="Times New Roman" pitchFamily="18" charset="0"/>
              </a:rPr>
              <a:t>, Color, and Yield of </a:t>
            </a:r>
            <a:r>
              <a:rPr lang="fr-FR" sz="1600" dirty="0">
                <a:latin typeface="Times New Roman" pitchFamily="18" charset="0"/>
                <a:cs typeface="Times New Roman" pitchFamily="18" charset="0"/>
              </a:rPr>
              <a:t>the </a:t>
            </a:r>
            <a:r>
              <a:rPr lang="fr-FR" sz="1600" dirty="0" err="1">
                <a:latin typeface="Times New Roman" pitchFamily="18" charset="0"/>
                <a:cs typeface="Times New Roman" pitchFamily="18" charset="0"/>
              </a:rPr>
              <a:t>leaves</a:t>
            </a:r>
            <a:r>
              <a:rPr lang="en-US" sz="1600" dirty="0">
                <a:latin typeface="Times New Roman" pitchFamily="18" charset="0"/>
                <a:cs typeface="Times New Roman" pitchFamily="18" charset="0"/>
              </a:rPr>
              <a:t> extracts of </a:t>
            </a:r>
            <a:r>
              <a:rPr lang="en-US" sz="1600" i="1" dirty="0" smtClean="0">
                <a:latin typeface="Times New Roman" pitchFamily="18" charset="0"/>
                <a:cs typeface="Times New Roman" pitchFamily="18" charset="0"/>
              </a:rPr>
              <a:t>St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mouretii</a:t>
            </a:r>
            <a:r>
              <a:rPr lang="en-US" sz="1600" i="1" dirty="0">
                <a:latin typeface="Times New Roman" pitchFamily="18" charset="0"/>
                <a:cs typeface="Times New Roman" pitchFamily="18" charset="0"/>
              </a:rPr>
              <a:t> </a:t>
            </a:r>
            <a:r>
              <a:rPr lang="en-US" sz="1600" dirty="0">
                <a:latin typeface="Times New Roman" pitchFamily="18" charset="0"/>
                <a:cs typeface="Times New Roman" pitchFamily="18" charset="0"/>
              </a:rPr>
              <a:t>obtained by </a:t>
            </a:r>
            <a:r>
              <a:rPr lang="en-US" sz="1600" dirty="0" smtClean="0">
                <a:latin typeface="Times New Roman" pitchFamily="18" charset="0"/>
                <a:cs typeface="Times New Roman" pitchFamily="18" charset="0"/>
              </a:rPr>
              <a:t>maceration</a:t>
            </a:r>
            <a:endParaRPr lang="en-US" sz="1600" dirty="0">
              <a:latin typeface="Times New Roman" pitchFamily="18" charset="0"/>
              <a:cs typeface="Times New Roman" pitchFamily="18"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155311121"/>
              </p:ext>
            </p:extLst>
          </p:nvPr>
        </p:nvGraphicFramePr>
        <p:xfrm>
          <a:off x="21727511" y="6776899"/>
          <a:ext cx="6715849" cy="1261872"/>
        </p:xfrm>
        <a:graphic>
          <a:graphicData uri="http://schemas.openxmlformats.org/drawingml/2006/table">
            <a:tbl>
              <a:tblPr firstRow="1" firstCol="1" bandRow="1">
                <a:tableStyleId>{073A0DAA-6AF3-43AB-8588-CEC1D06C72B9}</a:tableStyleId>
              </a:tblPr>
              <a:tblGrid>
                <a:gridCol w="1678591"/>
                <a:gridCol w="2691467"/>
                <a:gridCol w="1092514"/>
                <a:gridCol w="1253277"/>
              </a:tblGrid>
              <a:tr h="0">
                <a:tc>
                  <a:txBody>
                    <a:bodyPr/>
                    <a:lstStyle/>
                    <a:p>
                      <a:pPr algn="ctr">
                        <a:lnSpc>
                          <a:spcPct val="115000"/>
                        </a:lnSpc>
                        <a:spcAft>
                          <a:spcPts val="1200"/>
                        </a:spcAft>
                      </a:pPr>
                      <a:r>
                        <a:rPr lang="fr-FR" sz="1800" dirty="0">
                          <a:effectLst/>
                          <a:latin typeface="Times New Roman" panose="02020603050405020304" pitchFamily="18" charset="0"/>
                          <a:cs typeface="Times New Roman" panose="02020603050405020304" pitchFamily="18" charset="0"/>
                        </a:rPr>
                        <a:t>Extraits</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dirty="0" smtClean="0">
                          <a:effectLst/>
                          <a:latin typeface="Times New Roman" panose="02020603050405020304" pitchFamily="18" charset="0"/>
                          <a:cs typeface="Times New Roman" panose="02020603050405020304" pitchFamily="18" charset="0"/>
                        </a:rPr>
                        <a:t>Extraction </a:t>
                      </a:r>
                      <a:r>
                        <a:rPr lang="fr-FR" sz="1800" dirty="0" err="1" smtClean="0">
                          <a:effectLst/>
                          <a:latin typeface="Times New Roman" panose="02020603050405020304" pitchFamily="18" charset="0"/>
                          <a:cs typeface="Times New Roman" panose="02020603050405020304" pitchFamily="18" charset="0"/>
                        </a:rPr>
                        <a:t>weight</a:t>
                      </a:r>
                      <a:r>
                        <a:rPr lang="fr-FR" sz="1800" dirty="0" smtClean="0">
                          <a:effectLst/>
                          <a:latin typeface="Times New Roman" panose="02020603050405020304" pitchFamily="18" charset="0"/>
                          <a:cs typeface="Times New Roman" panose="02020603050405020304" pitchFamily="18" charset="0"/>
                        </a:rPr>
                        <a:t>  (g</a:t>
                      </a:r>
                      <a:r>
                        <a:rPr lang="fr-FR" sz="1800" dirty="0">
                          <a:effectLst/>
                          <a:latin typeface="Times New Roman" panose="02020603050405020304" pitchFamily="18" charset="0"/>
                          <a:cs typeface="Times New Roman" panose="02020603050405020304" pitchFamily="18" charset="0"/>
                        </a:rPr>
                        <a:t>)</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dirty="0" err="1" smtClean="0">
                          <a:effectLst/>
                          <a:latin typeface="Times New Roman" panose="02020603050405020304" pitchFamily="18" charset="0"/>
                          <a:cs typeface="Times New Roman" panose="02020603050405020304" pitchFamily="18" charset="0"/>
                        </a:rPr>
                        <a:t>Colors</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800" dirty="0" err="1" smtClean="0">
                          <a:effectLst/>
                          <a:latin typeface="Times New Roman" panose="02020603050405020304" pitchFamily="18" charset="0"/>
                          <a:cs typeface="Times New Roman" panose="02020603050405020304" pitchFamily="18" charset="0"/>
                        </a:rPr>
                        <a:t>Yields</a:t>
                      </a:r>
                      <a:r>
                        <a:rPr lang="fr-FR" sz="1800" dirty="0" smtClean="0">
                          <a:effectLst/>
                          <a:latin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cs typeface="Times New Roman" panose="02020603050405020304" pitchFamily="18" charset="0"/>
                        </a:rPr>
                        <a:t>(%)</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kern="1200" dirty="0" smtClean="0">
                          <a:effectLst/>
                          <a:latin typeface="Times New Roman" panose="02020603050405020304" pitchFamily="18" charset="0"/>
                          <a:cs typeface="Times New Roman" panose="02020603050405020304" pitchFamily="18" charset="0"/>
                        </a:rPr>
                        <a:t>n-H</a:t>
                      </a:r>
                      <a:r>
                        <a:rPr lang="fr-FR" sz="1800" kern="1200" baseline="-25000" dirty="0" smtClean="0">
                          <a:effectLst/>
                          <a:latin typeface="Times New Roman" panose="02020603050405020304" pitchFamily="18" charset="0"/>
                          <a:cs typeface="Times New Roman" panose="02020603050405020304" pitchFamily="18" charset="0"/>
                        </a:rPr>
                        <a:t>6</a:t>
                      </a:r>
                      <a:r>
                        <a:rPr lang="fr-FR" sz="1800" kern="1200" dirty="0" smtClean="0">
                          <a:effectLst/>
                          <a:latin typeface="Times New Roman" panose="02020603050405020304" pitchFamily="18" charset="0"/>
                          <a:cs typeface="Times New Roman" panose="02020603050405020304" pitchFamily="18" charset="0"/>
                        </a:rPr>
                        <a:t>C</a:t>
                      </a:r>
                      <a:r>
                        <a:rPr lang="fr-FR" sz="1800" kern="1200" baseline="-25000" dirty="0" smtClean="0">
                          <a:effectLst/>
                          <a:latin typeface="Times New Roman" panose="02020603050405020304" pitchFamily="18" charset="0"/>
                          <a:cs typeface="Times New Roman" panose="02020603050405020304" pitchFamily="18" charset="0"/>
                        </a:rPr>
                        <a:t>6</a:t>
                      </a:r>
                      <a:endParaRPr lang="fr-FR"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a:effectLst/>
                          <a:latin typeface="Times New Roman" panose="02020603050405020304" pitchFamily="18" charset="0"/>
                          <a:cs typeface="Times New Roman" panose="02020603050405020304" pitchFamily="18" charset="0"/>
                        </a:rPr>
                        <a:t>2.7</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smtClean="0">
                          <a:effectLst/>
                          <a:latin typeface="Times New Roman" panose="02020603050405020304" pitchFamily="18" charset="0"/>
                          <a:cs typeface="Times New Roman" panose="02020603050405020304" pitchFamily="18" charset="0"/>
                        </a:rPr>
                        <a:t>Green</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a:effectLst/>
                          <a:latin typeface="Times New Roman" panose="02020603050405020304" pitchFamily="18" charset="0"/>
                          <a:cs typeface="Times New Roman" panose="02020603050405020304" pitchFamily="18" charset="0"/>
                        </a:rPr>
                        <a:t>1.7</a:t>
                      </a:r>
                      <a:endParaRPr lang="fr-FR"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dirty="0" err="1" smtClean="0">
                          <a:effectLst/>
                          <a:latin typeface="Times New Roman" panose="02020603050405020304" pitchFamily="18" charset="0"/>
                          <a:cs typeface="Times New Roman" panose="02020603050405020304" pitchFamily="18" charset="0"/>
                        </a:rPr>
                        <a:t>EtOAc</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a:effectLst/>
                          <a:latin typeface="Times New Roman" panose="02020603050405020304" pitchFamily="18" charset="0"/>
                          <a:cs typeface="Times New Roman" panose="02020603050405020304" pitchFamily="18" charset="0"/>
                        </a:rPr>
                        <a:t>10.4</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smtClean="0">
                          <a:effectLst/>
                          <a:latin typeface="Times New Roman" panose="02020603050405020304" pitchFamily="18" charset="0"/>
                          <a:cs typeface="Times New Roman" panose="02020603050405020304" pitchFamily="18" charset="0"/>
                        </a:rPr>
                        <a:t>Green</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a:effectLst/>
                          <a:latin typeface="Times New Roman" panose="02020603050405020304" pitchFamily="18" charset="0"/>
                          <a:cs typeface="Times New Roman" panose="02020603050405020304" pitchFamily="18" charset="0"/>
                        </a:rPr>
                        <a:t>6.5</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1200"/>
                        </a:spcAft>
                      </a:pPr>
                      <a:r>
                        <a:rPr lang="fr-FR" sz="1800" dirty="0" err="1" smtClean="0">
                          <a:effectLst/>
                          <a:latin typeface="Times New Roman" panose="02020603050405020304" pitchFamily="18" charset="0"/>
                          <a:cs typeface="Times New Roman" panose="02020603050405020304" pitchFamily="18" charset="0"/>
                        </a:rPr>
                        <a:t>BuOH</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a:effectLst/>
                          <a:latin typeface="Times New Roman" panose="02020603050405020304" pitchFamily="18" charset="0"/>
                          <a:cs typeface="Times New Roman" panose="02020603050405020304" pitchFamily="18" charset="0"/>
                        </a:rPr>
                        <a:t>9.8</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smtClean="0">
                          <a:effectLst/>
                          <a:latin typeface="Times New Roman" panose="02020603050405020304" pitchFamily="18" charset="0"/>
                          <a:cs typeface="Times New Roman" panose="02020603050405020304" pitchFamily="18" charset="0"/>
                        </a:rPr>
                        <a:t>Brown</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fr-FR" sz="1600" dirty="0">
                          <a:effectLst/>
                          <a:latin typeface="Times New Roman" panose="02020603050405020304" pitchFamily="18" charset="0"/>
                          <a:cs typeface="Times New Roman" panose="02020603050405020304" pitchFamily="18" charset="0"/>
                        </a:rPr>
                        <a:t>6.1</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8" name="Rectangle 27"/>
          <p:cNvSpPr/>
          <p:nvPr/>
        </p:nvSpPr>
        <p:spPr>
          <a:xfrm>
            <a:off x="17634398" y="8804421"/>
            <a:ext cx="8072658" cy="609398"/>
          </a:xfrm>
          <a:prstGeom prst="rect">
            <a:avLst/>
          </a:prstGeom>
        </p:spPr>
        <p:txBody>
          <a:bodyPr wrap="square" lIns="146304" tIns="73152" rIns="146304" bIns="73152">
            <a:spAutoFit/>
          </a:bodyPr>
          <a:lstStyle/>
          <a:p>
            <a:r>
              <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Phytochemical </a:t>
            </a: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screening of </a:t>
            </a:r>
            <a:r>
              <a:rPr lang="en-US" sz="3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St. </a:t>
            </a:r>
            <a:r>
              <a:rPr lang="en-US" sz="3000" b="1" i="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mouretii</a:t>
            </a:r>
            <a:r>
              <a:rPr lang="en-US" sz="3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 </a:t>
            </a: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extracts</a:t>
            </a:r>
          </a:p>
        </p:txBody>
      </p:sp>
      <p:graphicFrame>
        <p:nvGraphicFramePr>
          <p:cNvPr id="29" name="Tableau 28"/>
          <p:cNvGraphicFramePr>
            <a:graphicFrameLocks noGrp="1"/>
          </p:cNvGraphicFramePr>
          <p:nvPr>
            <p:extLst>
              <p:ext uri="{D42A27DB-BD31-4B8C-83A1-F6EECF244321}">
                <p14:modId xmlns:p14="http://schemas.microsoft.com/office/powerpoint/2010/main" val="746938943"/>
              </p:ext>
            </p:extLst>
          </p:nvPr>
        </p:nvGraphicFramePr>
        <p:xfrm>
          <a:off x="14667508" y="9536167"/>
          <a:ext cx="8496945" cy="2173224"/>
        </p:xfrm>
        <a:graphic>
          <a:graphicData uri="http://schemas.openxmlformats.org/drawingml/2006/table">
            <a:tbl>
              <a:tblPr firstRow="1" firstCol="1" bandRow="1">
                <a:tableStyleId>{073A0DAA-6AF3-43AB-8588-CEC1D06C72B9}</a:tableStyleId>
              </a:tblPr>
              <a:tblGrid>
                <a:gridCol w="1368153"/>
                <a:gridCol w="1152128"/>
                <a:gridCol w="1152128"/>
                <a:gridCol w="1152128"/>
                <a:gridCol w="1152128"/>
                <a:gridCol w="1296144"/>
                <a:gridCol w="1224136"/>
              </a:tblGrid>
              <a:tr h="0">
                <a:tc>
                  <a:txBody>
                    <a:bodyPr/>
                    <a:lstStyle/>
                    <a:p>
                      <a:pPr algn="ctr">
                        <a:lnSpc>
                          <a:spcPct val="115000"/>
                        </a:lnSpc>
                        <a:spcAft>
                          <a:spcPts val="0"/>
                        </a:spcAft>
                      </a:pPr>
                      <a:r>
                        <a:rPr lang="fr-MA" sz="1400" dirty="0" smtClean="0">
                          <a:effectLst/>
                          <a:latin typeface="Times New Roman" panose="02020603050405020304" pitchFamily="18" charset="0"/>
                          <a:cs typeface="Times New Roman" panose="02020603050405020304" pitchFamily="18" charset="0"/>
                        </a:rPr>
                        <a:t>Extraits</a:t>
                      </a:r>
                      <a:endParaRPr lang="fr-FR"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 </a:t>
                      </a:r>
                      <a:r>
                        <a:rPr lang="fr-FR" sz="1400" dirty="0" err="1" smtClean="0">
                          <a:effectLst/>
                          <a:latin typeface="Times New Roman" panose="02020603050405020304" pitchFamily="18" charset="0"/>
                          <a:cs typeface="Times New Roman" panose="02020603050405020304" pitchFamily="18" charset="0"/>
                        </a:rPr>
                        <a:t>Polyphenols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 </a:t>
                      </a:r>
                      <a:r>
                        <a:rPr lang="fr-FR" sz="1400" dirty="0" err="1" smtClean="0">
                          <a:effectLst/>
                          <a:latin typeface="Times New Roman" panose="02020603050405020304" pitchFamily="18" charset="0"/>
                          <a:cs typeface="Times New Roman" panose="02020603050405020304" pitchFamily="18" charset="0"/>
                        </a:rPr>
                        <a:t>Flavonoids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 </a:t>
                      </a:r>
                      <a:r>
                        <a:rPr lang="fr-FR" sz="1400" dirty="0" smtClean="0">
                          <a:effectLst/>
                          <a:latin typeface="Times New Roman" panose="02020603050405020304" pitchFamily="18" charset="0"/>
                          <a:cs typeface="Times New Roman" panose="02020603050405020304" pitchFamily="18" charset="0"/>
                        </a:rPr>
                        <a:t>Tanins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 </a:t>
                      </a:r>
                      <a:r>
                        <a:rPr lang="fr-FR" sz="1400" dirty="0" err="1" smtClean="0">
                          <a:effectLst/>
                          <a:latin typeface="Times New Roman" panose="02020603050405020304" pitchFamily="18" charset="0"/>
                          <a:cs typeface="Times New Roman" panose="02020603050405020304" pitchFamily="18" charset="0"/>
                        </a:rPr>
                        <a:t>Alcaloids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 </a:t>
                      </a:r>
                      <a:r>
                        <a:rPr lang="fr-FR" sz="1400" dirty="0" smtClean="0">
                          <a:effectLst/>
                          <a:latin typeface="Times New Roman" panose="02020603050405020304" pitchFamily="18" charset="0"/>
                          <a:cs typeface="Times New Roman" panose="02020603050405020304" pitchFamily="18" charset="0"/>
                        </a:rPr>
                        <a:t>Saponines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err="1" smtClean="0">
                          <a:effectLst/>
                          <a:latin typeface="Times New Roman" panose="02020603050405020304" pitchFamily="18" charset="0"/>
                          <a:cs typeface="Times New Roman" panose="02020603050405020304" pitchFamily="18" charset="0"/>
                        </a:rPr>
                        <a:t>Sterols</a:t>
                      </a:r>
                      <a:endParaRPr lang="fr-FR"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400" dirty="0">
                          <a:effectLst/>
                          <a:latin typeface="Times New Roman" panose="02020603050405020304" pitchFamily="18" charset="0"/>
                          <a:cs typeface="Times New Roman" panose="02020603050405020304" pitchFamily="18" charset="0"/>
                        </a:rPr>
                        <a:t>&amp; </a:t>
                      </a:r>
                      <a:r>
                        <a:rPr lang="fr-FR" sz="1400" dirty="0" err="1" smtClean="0">
                          <a:effectLst/>
                          <a:latin typeface="Times New Roman" panose="02020603050405020304" pitchFamily="18" charset="0"/>
                          <a:cs typeface="Times New Roman" panose="02020603050405020304" pitchFamily="18" charset="0"/>
                        </a:rPr>
                        <a:t>Terpenes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fr-FR" sz="1600" b="1"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sox</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b="0" dirty="0">
                          <a:effectLst/>
                          <a:latin typeface="Times New Roman" panose="02020603050405020304" pitchFamily="18" charset="0"/>
                          <a:cs typeface="Times New Roman" panose="02020603050405020304" pitchFamily="18" charset="0"/>
                        </a:rPr>
                        <a:t>+++</a:t>
                      </a:r>
                      <a:endParaRPr lang="fr-F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fr-FR" sz="1600" b="1" baseline="-25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-sox</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fr-FR" sz="1600" b="1"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sox</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fr-FR" sz="1600" b="1"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-mac</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fr-FR" sz="1600" b="1" baseline="-25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-mac</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fr-FR" sz="1600" b="1" baseline="-25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-mac</a:t>
                      </a:r>
                      <a:r>
                        <a:rPr lang="fr-F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1" name="Rectangle 30"/>
          <p:cNvSpPr/>
          <p:nvPr/>
        </p:nvSpPr>
        <p:spPr>
          <a:xfrm>
            <a:off x="15193888" y="11731940"/>
            <a:ext cx="7391019" cy="393954"/>
          </a:xfrm>
          <a:prstGeom prst="rect">
            <a:avLst/>
          </a:prstGeom>
        </p:spPr>
        <p:txBody>
          <a:bodyPr wrap="square" lIns="146304" tIns="73152" rIns="146304" bIns="73152">
            <a:spAutoFit/>
          </a:bodyPr>
          <a:lstStyle/>
          <a:p>
            <a:pPr algn="ctr"/>
            <a:r>
              <a:rPr lang="en-US" sz="1600" b="1" dirty="0" smtClean="0">
                <a:latin typeface="Times New Roman" pitchFamily="18" charset="0"/>
                <a:cs typeface="Times New Roman" pitchFamily="18" charset="0"/>
              </a:rPr>
              <a:t>Table 3</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Results of preliminary phytochemical screening of </a:t>
            </a:r>
            <a:r>
              <a:rPr lang="fr-FR" sz="1600" dirty="0" smtClean="0">
                <a:latin typeface="Times New Roman" pitchFamily="18" charset="0"/>
                <a:cs typeface="Times New Roman" pitchFamily="18" charset="0"/>
              </a:rPr>
              <a:t>the </a:t>
            </a:r>
            <a:r>
              <a:rPr lang="fr-FR" sz="1600" dirty="0" err="1" smtClean="0">
                <a:latin typeface="Times New Roman" pitchFamily="18" charset="0"/>
                <a:cs typeface="Times New Roman" pitchFamily="18" charset="0"/>
              </a:rPr>
              <a:t>leaves</a:t>
            </a:r>
            <a:r>
              <a:rPr lang="fr-FR" sz="1600" dirty="0" smtClean="0">
                <a:latin typeface="Times New Roman" pitchFamily="18" charset="0"/>
                <a:cs typeface="Times New Roman" pitchFamily="18" charset="0"/>
              </a:rPr>
              <a:t> of </a:t>
            </a:r>
            <a:r>
              <a:rPr lang="fr-FR" sz="1600" i="1" dirty="0" smtClean="0">
                <a:latin typeface="Times New Roman" pitchFamily="18" charset="0"/>
                <a:cs typeface="Times New Roman" pitchFamily="18" charset="0"/>
              </a:rPr>
              <a:t>St</a:t>
            </a:r>
            <a:r>
              <a:rPr lang="fr-FR" sz="1600" i="1" dirty="0">
                <a:latin typeface="Times New Roman" pitchFamily="18" charset="0"/>
                <a:cs typeface="Times New Roman" pitchFamily="18" charset="0"/>
              </a:rPr>
              <a:t>. </a:t>
            </a:r>
            <a:r>
              <a:rPr lang="fr-FR" sz="1600" i="1" dirty="0" err="1">
                <a:latin typeface="Times New Roman" pitchFamily="18" charset="0"/>
                <a:cs typeface="Times New Roman" pitchFamily="18" charset="0"/>
              </a:rPr>
              <a:t>mouretii</a:t>
            </a:r>
            <a:endParaRPr lang="en-US" sz="1600" i="1" dirty="0">
              <a:latin typeface="Times New Roman" pitchFamily="18" charset="0"/>
              <a:cs typeface="Times New Roman" pitchFamily="18" charset="0"/>
            </a:endParaRPr>
          </a:p>
        </p:txBody>
      </p:sp>
      <p:sp>
        <p:nvSpPr>
          <p:cNvPr id="32" name="Rectangle 31"/>
          <p:cNvSpPr/>
          <p:nvPr/>
        </p:nvSpPr>
        <p:spPr>
          <a:xfrm>
            <a:off x="14576256" y="12092904"/>
            <a:ext cx="8792737" cy="393954"/>
          </a:xfrm>
          <a:prstGeom prst="rect">
            <a:avLst/>
          </a:prstGeom>
        </p:spPr>
        <p:txBody>
          <a:bodyPr wrap="square" lIns="146304" tIns="73152" rIns="146304" bIns="73152">
            <a:spAutoFit/>
          </a:bodyPr>
          <a:lstStyle/>
          <a:p>
            <a:pPr algn="ctr"/>
            <a:r>
              <a:rPr lang="en-US" sz="1600" b="1" u="sng" dirty="0">
                <a:latin typeface="Times New Roman" pitchFamily="18" charset="0"/>
                <a:cs typeface="Times New Roman" pitchFamily="18" charset="0"/>
              </a:rPr>
              <a:t>Significance of the </a:t>
            </a:r>
            <a:r>
              <a:rPr lang="en-US" sz="1600" b="1" u="sng" dirty="0" smtClean="0">
                <a:latin typeface="Times New Roman" pitchFamily="18" charset="0"/>
                <a:cs typeface="Times New Roman" pitchFamily="18" charset="0"/>
              </a:rPr>
              <a:t>symbols </a:t>
            </a:r>
            <a:r>
              <a:rPr lang="en-US" sz="1600" b="1" dirty="0">
                <a:latin typeface="Times New Roman" pitchFamily="18" charset="0"/>
                <a:cs typeface="Times New Roman" pitchFamily="18" charset="0"/>
              </a:rPr>
              <a:t>: </a:t>
            </a:r>
            <a:r>
              <a:rPr lang="en-US" sz="1400" dirty="0">
                <a:latin typeface="Times New Roman" pitchFamily="18" charset="0"/>
                <a:cs typeface="Times New Roman" pitchFamily="18" charset="0"/>
              </a:rPr>
              <a:t>+++ : Abundantly present ; ++ : moderately present ; + : weakly present ; - : </a:t>
            </a:r>
            <a:r>
              <a:rPr lang="en-US" sz="1400" dirty="0" smtClean="0">
                <a:latin typeface="Times New Roman" pitchFamily="18" charset="0"/>
                <a:cs typeface="Times New Roman" pitchFamily="18" charset="0"/>
              </a:rPr>
              <a:t>Absent </a:t>
            </a:r>
            <a:endParaRPr lang="en-US" sz="1400" dirty="0">
              <a:latin typeface="Times New Roman" pitchFamily="18" charset="0"/>
              <a:cs typeface="Times New Roman" pitchFamily="18" charset="0"/>
            </a:endParaRPr>
          </a:p>
        </p:txBody>
      </p:sp>
      <p:sp>
        <p:nvSpPr>
          <p:cNvPr id="33" name="Rectangle 32"/>
          <p:cNvSpPr/>
          <p:nvPr/>
        </p:nvSpPr>
        <p:spPr>
          <a:xfrm>
            <a:off x="23114768" y="9425513"/>
            <a:ext cx="5610428" cy="2456057"/>
          </a:xfrm>
          <a:prstGeom prst="rect">
            <a:avLst/>
          </a:prstGeom>
        </p:spPr>
        <p:txBody>
          <a:bodyPr wrap="square" lIns="146304" tIns="73152" rIns="146304" bIns="73152">
            <a:spAutoFit/>
          </a:bodyPr>
          <a:lstStyle/>
          <a:p>
            <a:pPr>
              <a:lnSpc>
                <a:spcPct val="150000"/>
              </a:lnSpc>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result of phytochemical screening revealed that there is a high presence of polyphenols and flavonoids in all extracts of </a:t>
            </a:r>
            <a:r>
              <a:rPr lang="en-US" sz="2000" b="1" i="1" dirty="0" smtClean="0">
                <a:latin typeface="Times New Roman" pitchFamily="18" charset="0"/>
                <a:cs typeface="Times New Roman" pitchFamily="18" charset="0"/>
              </a:rPr>
              <a:t>St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mouretii</a:t>
            </a:r>
            <a:r>
              <a:rPr lang="en-US" sz="2000" b="1" i="1" dirty="0">
                <a:latin typeface="Times New Roman" pitchFamily="18" charset="0"/>
                <a:cs typeface="Times New Roman" pitchFamily="18" charset="0"/>
              </a:rPr>
              <a:t> </a:t>
            </a:r>
            <a:r>
              <a:rPr lang="en-US" sz="2000" b="1" dirty="0">
                <a:latin typeface="Times New Roman" pitchFamily="18" charset="0"/>
                <a:cs typeface="Times New Roman" pitchFamily="18" charset="0"/>
              </a:rPr>
              <a:t>leaves, as well as sterols and </a:t>
            </a:r>
            <a:r>
              <a:rPr lang="en-US" sz="2000" b="1" dirty="0" err="1" smtClean="0">
                <a:latin typeface="Times New Roman" pitchFamily="18" charset="0"/>
                <a:cs typeface="Times New Roman" pitchFamily="18" charset="0"/>
              </a:rPr>
              <a:t>terpenes</a:t>
            </a:r>
            <a:r>
              <a:rPr lang="en-US" sz="2000" b="1" dirty="0">
                <a:latin typeface="Times New Roman" pitchFamily="18" charset="0"/>
                <a:cs typeface="Times New Roman" pitchFamily="18" charset="0"/>
              </a:rPr>
              <a:t>. While, </a:t>
            </a:r>
            <a:r>
              <a:rPr lang="en-US" sz="2000" b="1" dirty="0" err="1" smtClean="0">
                <a:latin typeface="Times New Roman" pitchFamily="18" charset="0"/>
                <a:cs typeface="Times New Roman" pitchFamily="18" charset="0"/>
              </a:rPr>
              <a:t>tanins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and alkaloids were absent in all extracts</a:t>
            </a:r>
          </a:p>
        </p:txBody>
      </p:sp>
      <p:sp>
        <p:nvSpPr>
          <p:cNvPr id="35" name="Rectangle 34"/>
          <p:cNvSpPr/>
          <p:nvPr/>
        </p:nvSpPr>
        <p:spPr>
          <a:xfrm>
            <a:off x="19352984" y="12530019"/>
            <a:ext cx="4722091" cy="609398"/>
          </a:xfrm>
          <a:prstGeom prst="rect">
            <a:avLst/>
          </a:prstGeom>
        </p:spPr>
        <p:txBody>
          <a:bodyPr wrap="square" lIns="146304" tIns="73152" rIns="146304" bIns="73152">
            <a:spAutoFit/>
          </a:bodyPr>
          <a:lstStyle/>
          <a:p>
            <a:r>
              <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Total phenolic content</a:t>
            </a:r>
            <a:endPar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endParaRPr>
          </a:p>
        </p:txBody>
      </p:sp>
      <p:sp>
        <p:nvSpPr>
          <p:cNvPr id="36" name="Rectangle 35"/>
          <p:cNvSpPr/>
          <p:nvPr/>
        </p:nvSpPr>
        <p:spPr>
          <a:xfrm>
            <a:off x="18578264" y="13334657"/>
            <a:ext cx="5991954" cy="2507353"/>
          </a:xfrm>
          <a:prstGeom prst="rect">
            <a:avLst/>
          </a:prstGeom>
        </p:spPr>
        <p:txBody>
          <a:bodyPr wrap="square" lIns="146304" tIns="73152" rIns="146304" bIns="73152">
            <a:spAutoFit/>
          </a:bodyPr>
          <a:lstStyle/>
          <a:p>
            <a:pPr algn="ctr">
              <a:spcAft>
                <a:spcPts val="800"/>
              </a:spcAft>
            </a:pPr>
            <a:r>
              <a:rPr lang="en-US" sz="2000" dirty="0">
                <a:latin typeface="Times New Roman" pitchFamily="18" charset="0"/>
                <a:cs typeface="Times New Roman" pitchFamily="18" charset="0"/>
              </a:rPr>
              <a:t>The</a:t>
            </a:r>
            <a:r>
              <a:rPr lang="en-US" sz="2000" dirty="0">
                <a:solidFill>
                  <a:srgbClr val="23191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itchFamily="18" charset="0"/>
                <a:cs typeface="Times New Roman" pitchFamily="18" charset="0"/>
              </a:rPr>
              <a:t>Total Phenolic Content  </a:t>
            </a:r>
            <a:r>
              <a:rPr lang="en-US" sz="2000" dirty="0">
                <a:latin typeface="Times New Roman" pitchFamily="18" charset="0"/>
                <a:cs typeface="Times New Roman" pitchFamily="18" charset="0"/>
              </a:rPr>
              <a:t>of the various leaves </a:t>
            </a:r>
            <a:r>
              <a:rPr lang="en-US" sz="2000" dirty="0" smtClean="0">
                <a:latin typeface="Times New Roman" pitchFamily="18" charset="0"/>
                <a:cs typeface="Times New Roman" pitchFamily="18" charset="0"/>
              </a:rPr>
              <a:t>extracts </a:t>
            </a:r>
            <a:r>
              <a:rPr lang="en-US" sz="2000" dirty="0">
                <a:latin typeface="Times New Roman" pitchFamily="18" charset="0"/>
                <a:cs typeface="Times New Roman" pitchFamily="18" charset="0"/>
              </a:rPr>
              <a:t>is expressed in terms of GAE </a:t>
            </a:r>
            <a:r>
              <a:rPr lang="en-US" sz="2000" dirty="0" smtClean="0">
                <a:latin typeface="Times New Roman" pitchFamily="18" charset="0"/>
                <a:cs typeface="Times New Roman" pitchFamily="18" charset="0"/>
              </a:rPr>
              <a:t>(Gallic Acid Equivalent) using </a:t>
            </a:r>
            <a:r>
              <a:rPr lang="en-US" sz="2000" dirty="0">
                <a:latin typeface="Times New Roman" pitchFamily="18" charset="0"/>
                <a:cs typeface="Times New Roman" pitchFamily="18" charset="0"/>
              </a:rPr>
              <a:t>the following linear regression equation obtained from the standard plot of </a:t>
            </a:r>
            <a:r>
              <a:rPr lang="en-US" sz="2000" dirty="0" err="1">
                <a:latin typeface="Times New Roman" pitchFamily="18" charset="0"/>
                <a:cs typeface="Times New Roman" pitchFamily="18" charset="0"/>
              </a:rPr>
              <a:t>gallic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acid:</a:t>
            </a:r>
          </a:p>
          <a:p>
            <a:pPr algn="ctr">
              <a:spcAft>
                <a:spcPts val="800"/>
              </a:spcAft>
            </a:pPr>
            <a:r>
              <a:rPr lang="en-US" sz="2000" dirty="0" smtClean="0">
                <a:latin typeface="Times New Roman" pitchFamily="18" charset="0"/>
                <a:cs typeface="Times New Roman" pitchFamily="18" charset="0"/>
              </a:rPr>
              <a:t>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y = 0,0171x + </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0,2091</a:t>
            </a:r>
          </a:p>
          <a:p>
            <a:pPr algn="ctr">
              <a:spcAft>
                <a:spcPts val="800"/>
              </a:spcAft>
            </a:pPr>
            <a:r>
              <a:rPr lang="en-US" sz="2000" dirty="0" smtClean="0">
                <a:latin typeface="Times New Roman" pitchFamily="18" charset="0"/>
                <a:cs typeface="Times New Roman" pitchFamily="18" charset="0"/>
              </a:rPr>
              <a:t>Where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absorbance and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x</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amount of </a:t>
            </a:r>
            <a:r>
              <a:rPr lang="en-US" sz="2000" dirty="0" err="1">
                <a:latin typeface="Times New Roman" pitchFamily="18" charset="0"/>
                <a:cs typeface="Times New Roman" pitchFamily="18" charset="0"/>
              </a:rPr>
              <a:t>gallic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acid</a:t>
            </a:r>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graphicFrame>
        <p:nvGraphicFramePr>
          <p:cNvPr id="37" name="Graphique 36"/>
          <p:cNvGraphicFramePr/>
          <p:nvPr>
            <p:extLst>
              <p:ext uri="{D42A27DB-BD31-4B8C-83A1-F6EECF244321}">
                <p14:modId xmlns:p14="http://schemas.microsoft.com/office/powerpoint/2010/main" val="4229083995"/>
              </p:ext>
            </p:extLst>
          </p:nvPr>
        </p:nvGraphicFramePr>
        <p:xfrm>
          <a:off x="14743690" y="13241014"/>
          <a:ext cx="3960000" cy="234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Graphique 37"/>
          <p:cNvGraphicFramePr>
            <a:graphicFrameLocks/>
          </p:cNvGraphicFramePr>
          <p:nvPr>
            <p:extLst>
              <p:ext uri="{D42A27DB-BD31-4B8C-83A1-F6EECF244321}">
                <p14:modId xmlns:p14="http://schemas.microsoft.com/office/powerpoint/2010/main" val="770924237"/>
              </p:ext>
            </p:extLst>
          </p:nvPr>
        </p:nvGraphicFramePr>
        <p:xfrm>
          <a:off x="24483360" y="13177714"/>
          <a:ext cx="3960000" cy="2340000"/>
        </p:xfrm>
        <a:graphic>
          <a:graphicData uri="http://schemas.openxmlformats.org/drawingml/2006/chart">
            <c:chart xmlns:c="http://schemas.openxmlformats.org/drawingml/2006/chart" xmlns:r="http://schemas.openxmlformats.org/officeDocument/2006/relationships" r:id="rId8"/>
          </a:graphicData>
        </a:graphic>
      </p:graphicFrame>
      <p:sp>
        <p:nvSpPr>
          <p:cNvPr id="39" name="Rectangle 38"/>
          <p:cNvSpPr/>
          <p:nvPr/>
        </p:nvSpPr>
        <p:spPr>
          <a:xfrm>
            <a:off x="24456226" y="15553978"/>
            <a:ext cx="4131150" cy="578620"/>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2</a:t>
            </a:r>
            <a:r>
              <a:rPr lang="en-US"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Total </a:t>
            </a:r>
            <a:r>
              <a:rPr lang="fr-FR" sz="1400" dirty="0" err="1" smtClean="0">
                <a:latin typeface="Times New Roman" pitchFamily="18" charset="0"/>
                <a:cs typeface="Times New Roman" pitchFamily="18" charset="0"/>
              </a:rPr>
              <a:t>phenolic</a:t>
            </a:r>
            <a:r>
              <a:rPr lang="fr-FR" sz="1400" dirty="0" smtClean="0">
                <a:latin typeface="Times New Roman" pitchFamily="18" charset="0"/>
                <a:cs typeface="Times New Roman" pitchFamily="18" charset="0"/>
              </a:rPr>
              <a:t> content of </a:t>
            </a:r>
            <a:r>
              <a:rPr lang="fr-FR" sz="1400" dirty="0" err="1" smtClean="0">
                <a:latin typeface="Times New Roman" pitchFamily="18" charset="0"/>
                <a:cs typeface="Times New Roman" pitchFamily="18" charset="0"/>
              </a:rPr>
              <a:t>different</a:t>
            </a:r>
            <a:r>
              <a:rPr lang="fr-FR" sz="1400" dirty="0" smtClean="0">
                <a:latin typeface="Times New Roman" pitchFamily="18" charset="0"/>
                <a:cs typeface="Times New Roman" pitchFamily="18" charset="0"/>
              </a:rPr>
              <a:t> </a:t>
            </a:r>
            <a:r>
              <a:rPr lang="fr-FR" sz="1400" dirty="0" err="1" smtClean="0">
                <a:latin typeface="Times New Roman" pitchFamily="18" charset="0"/>
                <a:cs typeface="Times New Roman" pitchFamily="18" charset="0"/>
              </a:rPr>
              <a:t>extracts</a:t>
            </a:r>
            <a:r>
              <a:rPr lang="fr-FR" sz="1400" dirty="0" smtClean="0">
                <a:latin typeface="Times New Roman" pitchFamily="18" charset="0"/>
                <a:cs typeface="Times New Roman" pitchFamily="18" charset="0"/>
              </a:rPr>
              <a:t> of </a:t>
            </a:r>
            <a:r>
              <a:rPr lang="fr-FR" sz="1400" i="1" dirty="0" smtClean="0">
                <a:latin typeface="Times New Roman" pitchFamily="18" charset="0"/>
                <a:cs typeface="Times New Roman" pitchFamily="18" charset="0"/>
              </a:rPr>
              <a:t>St</a:t>
            </a:r>
            <a:r>
              <a:rPr lang="fr-FR" sz="1400" i="1" dirty="0">
                <a:latin typeface="Times New Roman" pitchFamily="18" charset="0"/>
                <a:cs typeface="Times New Roman" pitchFamily="18" charset="0"/>
              </a:rPr>
              <a:t>. </a:t>
            </a:r>
            <a:r>
              <a:rPr lang="fr-FR" sz="1400" i="1" dirty="0" err="1">
                <a:latin typeface="Times New Roman" pitchFamily="18" charset="0"/>
                <a:cs typeface="Times New Roman" pitchFamily="18" charset="0"/>
              </a:rPr>
              <a:t>mouretii</a:t>
            </a:r>
            <a:endParaRPr lang="en-US" sz="1400" i="1" dirty="0">
              <a:latin typeface="Times New Roman" pitchFamily="18" charset="0"/>
              <a:cs typeface="Times New Roman" pitchFamily="18" charset="0"/>
            </a:endParaRPr>
          </a:p>
        </p:txBody>
      </p:sp>
      <p:sp>
        <p:nvSpPr>
          <p:cNvPr id="40" name="Rectangle 39"/>
          <p:cNvSpPr/>
          <p:nvPr/>
        </p:nvSpPr>
        <p:spPr>
          <a:xfrm>
            <a:off x="19352984" y="15976853"/>
            <a:ext cx="4722091" cy="609398"/>
          </a:xfrm>
          <a:prstGeom prst="rect">
            <a:avLst/>
          </a:prstGeom>
        </p:spPr>
        <p:txBody>
          <a:bodyPr wrap="square" lIns="146304" tIns="73152" rIns="146304" bIns="73152">
            <a:spAutoFit/>
          </a:bodyPr>
          <a:lstStyle/>
          <a:p>
            <a:r>
              <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Total flavonoids content</a:t>
            </a:r>
            <a:endPar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endParaRPr>
          </a:p>
        </p:txBody>
      </p:sp>
      <p:sp>
        <p:nvSpPr>
          <p:cNvPr id="41" name="Rectangle 40"/>
          <p:cNvSpPr/>
          <p:nvPr/>
        </p:nvSpPr>
        <p:spPr>
          <a:xfrm>
            <a:off x="18531943" y="16619282"/>
            <a:ext cx="5978097" cy="2507353"/>
          </a:xfrm>
          <a:prstGeom prst="rect">
            <a:avLst/>
          </a:prstGeom>
        </p:spPr>
        <p:txBody>
          <a:bodyPr wrap="square" lIns="146304" tIns="73152" rIns="146304" bIns="73152">
            <a:spAutoFit/>
          </a:bodyPr>
          <a:lstStyle/>
          <a:p>
            <a:pPr algn="ctr">
              <a:spcAft>
                <a:spcPts val="800"/>
              </a:spcAft>
            </a:pPr>
            <a:r>
              <a:rPr lang="en-US" sz="2000" dirty="0">
                <a:latin typeface="Times New Roman" pitchFamily="18" charset="0"/>
                <a:cs typeface="Times New Roman" pitchFamily="18" charset="0"/>
              </a:rPr>
              <a:t>The</a:t>
            </a:r>
            <a:r>
              <a:rPr lang="en-US" sz="2000" dirty="0">
                <a:solidFill>
                  <a:srgbClr val="23191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itchFamily="18" charset="0"/>
                <a:cs typeface="Times New Roman" pitchFamily="18" charset="0"/>
              </a:rPr>
              <a:t>Total Flavonoids Content </a:t>
            </a:r>
            <a:r>
              <a:rPr lang="en-US" sz="2000" dirty="0">
                <a:latin typeface="Times New Roman" pitchFamily="18" charset="0"/>
                <a:cs typeface="Times New Roman" pitchFamily="18" charset="0"/>
              </a:rPr>
              <a:t>of the various leaves </a:t>
            </a:r>
            <a:r>
              <a:rPr lang="en-US" sz="2000" dirty="0" smtClean="0">
                <a:latin typeface="Times New Roman" pitchFamily="18" charset="0"/>
                <a:cs typeface="Times New Roman" pitchFamily="18" charset="0"/>
              </a:rPr>
              <a:t>extracts </a:t>
            </a:r>
            <a:r>
              <a:rPr lang="en-US" sz="2000" dirty="0">
                <a:latin typeface="Times New Roman" pitchFamily="18" charset="0"/>
                <a:cs typeface="Times New Roman" pitchFamily="18" charset="0"/>
              </a:rPr>
              <a:t>is expressed in terms of Q</a:t>
            </a:r>
            <a:r>
              <a:rPr lang="en-US" sz="2000" dirty="0" smtClean="0">
                <a:latin typeface="Times New Roman" pitchFamily="18" charset="0"/>
                <a:cs typeface="Times New Roman" pitchFamily="18" charset="0"/>
              </a:rPr>
              <a:t>E (</a:t>
            </a:r>
            <a:r>
              <a:rPr lang="en-US" sz="2000" dirty="0" err="1" smtClean="0">
                <a:latin typeface="Times New Roman" pitchFamily="18" charset="0"/>
                <a:cs typeface="Times New Roman" pitchFamily="18" charset="0"/>
              </a:rPr>
              <a:t>Quercetin</a:t>
            </a:r>
            <a:r>
              <a:rPr lang="en-US" sz="2000" dirty="0" smtClean="0">
                <a:latin typeface="Times New Roman" pitchFamily="18" charset="0"/>
                <a:cs typeface="Times New Roman" pitchFamily="18" charset="0"/>
              </a:rPr>
              <a:t> Equivalent) using </a:t>
            </a:r>
            <a:r>
              <a:rPr lang="en-US" sz="2000" dirty="0">
                <a:latin typeface="Times New Roman" pitchFamily="18" charset="0"/>
                <a:cs typeface="Times New Roman" pitchFamily="18" charset="0"/>
              </a:rPr>
              <a:t>the following linear regression equation obtained from the standard plot of </a:t>
            </a:r>
            <a:r>
              <a:rPr lang="en-US" sz="2000" dirty="0" err="1" smtClean="0">
                <a:latin typeface="Times New Roman" pitchFamily="18" charset="0"/>
                <a:cs typeface="Times New Roman" pitchFamily="18" charset="0"/>
              </a:rPr>
              <a:t>Quercetin</a:t>
            </a:r>
            <a:r>
              <a:rPr lang="en-US" sz="2000" dirty="0" smtClean="0">
                <a:latin typeface="Times New Roman" pitchFamily="18" charset="0"/>
                <a:cs typeface="Times New Roman" pitchFamily="18" charset="0"/>
              </a:rPr>
              <a:t>: </a:t>
            </a:r>
          </a:p>
          <a:p>
            <a:pPr algn="ctr">
              <a:spcAft>
                <a:spcPts val="800"/>
              </a:spcAft>
            </a:pP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y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1,6573x - 0,0317 </a:t>
            </a:r>
          </a:p>
          <a:p>
            <a:pPr algn="ctr">
              <a:spcAft>
                <a:spcPts val="800"/>
              </a:spcAft>
            </a:pPr>
            <a:r>
              <a:rPr lang="en-US" sz="2000" dirty="0">
                <a:latin typeface="Times New Roman" pitchFamily="18" charset="0"/>
                <a:cs typeface="Times New Roman" pitchFamily="18" charset="0"/>
              </a:rPr>
              <a:t>W</a:t>
            </a:r>
            <a:r>
              <a:rPr lang="en-US" sz="2000" dirty="0" smtClean="0">
                <a:latin typeface="Times New Roman" pitchFamily="18" charset="0"/>
                <a:cs typeface="Times New Roman" pitchFamily="18" charset="0"/>
              </a:rPr>
              <a:t>here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absorbance and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x</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amount of </a:t>
            </a:r>
            <a:r>
              <a:rPr lang="en-US" sz="2000" dirty="0" err="1">
                <a:latin typeface="Times New Roman" pitchFamily="18" charset="0"/>
                <a:cs typeface="Times New Roman" pitchFamily="18" charset="0"/>
              </a:rPr>
              <a:t>Quercetin</a:t>
            </a:r>
            <a:r>
              <a:rPr lang="en-US" sz="2000" dirty="0">
                <a:latin typeface="Times New Roman" pitchFamily="18" charset="0"/>
                <a:cs typeface="Times New Roman" pitchFamily="18" charset="0"/>
              </a:rPr>
              <a:t> </a:t>
            </a:r>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graphicFrame>
        <p:nvGraphicFramePr>
          <p:cNvPr id="42" name="Graphique 41"/>
          <p:cNvGraphicFramePr/>
          <p:nvPr>
            <p:extLst>
              <p:ext uri="{D42A27DB-BD31-4B8C-83A1-F6EECF244321}">
                <p14:modId xmlns:p14="http://schemas.microsoft.com/office/powerpoint/2010/main" val="3945935546"/>
              </p:ext>
            </p:extLst>
          </p:nvPr>
        </p:nvGraphicFramePr>
        <p:xfrm>
          <a:off x="14720990" y="16627175"/>
          <a:ext cx="3960000" cy="234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Graphique 42"/>
          <p:cNvGraphicFramePr>
            <a:graphicFrameLocks/>
          </p:cNvGraphicFramePr>
          <p:nvPr>
            <p:extLst>
              <p:ext uri="{D42A27DB-BD31-4B8C-83A1-F6EECF244321}">
                <p14:modId xmlns:p14="http://schemas.microsoft.com/office/powerpoint/2010/main" val="345687885"/>
              </p:ext>
            </p:extLst>
          </p:nvPr>
        </p:nvGraphicFramePr>
        <p:xfrm>
          <a:off x="24438032" y="16642619"/>
          <a:ext cx="3960000" cy="2340000"/>
        </p:xfrm>
        <a:graphic>
          <a:graphicData uri="http://schemas.openxmlformats.org/drawingml/2006/chart">
            <c:chart xmlns:c="http://schemas.openxmlformats.org/drawingml/2006/chart" xmlns:r="http://schemas.openxmlformats.org/officeDocument/2006/relationships" r:id="rId10"/>
          </a:graphicData>
        </a:graphic>
      </p:graphicFrame>
      <p:sp>
        <p:nvSpPr>
          <p:cNvPr id="44" name="Rectangle 43"/>
          <p:cNvSpPr/>
          <p:nvPr/>
        </p:nvSpPr>
        <p:spPr>
          <a:xfrm>
            <a:off x="14967487" y="18985630"/>
            <a:ext cx="3273303" cy="363176"/>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3</a:t>
            </a:r>
            <a:r>
              <a:rPr lang="en-US" sz="1400" dirty="0" smtClean="0">
                <a:latin typeface="Times New Roman" pitchFamily="18" charset="0"/>
                <a:cs typeface="Times New Roman" pitchFamily="18" charset="0"/>
              </a:rPr>
              <a:t>: </a:t>
            </a:r>
            <a:r>
              <a:rPr lang="fr-FR" sz="1400" dirty="0">
                <a:latin typeface="Times New Roman" pitchFamily="18" charset="0"/>
                <a:cs typeface="Times New Roman" pitchFamily="18" charset="0"/>
              </a:rPr>
              <a:t>Calibration </a:t>
            </a:r>
            <a:r>
              <a:rPr lang="fr-FR" sz="1400" dirty="0" err="1">
                <a:latin typeface="Times New Roman" pitchFamily="18" charset="0"/>
                <a:cs typeface="Times New Roman" pitchFamily="18" charset="0"/>
              </a:rPr>
              <a:t>curve</a:t>
            </a:r>
            <a:r>
              <a:rPr lang="fr-FR" sz="1400" dirty="0">
                <a:latin typeface="Times New Roman" pitchFamily="18" charset="0"/>
                <a:cs typeface="Times New Roman" pitchFamily="18" charset="0"/>
              </a:rPr>
              <a:t> of </a:t>
            </a:r>
            <a:r>
              <a:rPr lang="fr-FR" sz="1400" dirty="0" err="1">
                <a:latin typeface="Times New Roman" pitchFamily="18" charset="0"/>
                <a:cs typeface="Times New Roman" pitchFamily="18" charset="0"/>
              </a:rPr>
              <a:t>quercetin</a:t>
            </a:r>
            <a:r>
              <a:rPr lang="fr-FR" sz="1400" dirty="0">
                <a:latin typeface="Times New Roman" pitchFamily="18" charset="0"/>
                <a:cs typeface="Times New Roman" pitchFamily="18" charset="0"/>
              </a:rPr>
              <a:t> </a:t>
            </a:r>
            <a:endParaRPr lang="en-US" sz="1400" i="1" dirty="0">
              <a:latin typeface="Times New Roman" pitchFamily="18" charset="0"/>
              <a:cs typeface="Times New Roman" pitchFamily="18" charset="0"/>
            </a:endParaRPr>
          </a:p>
        </p:txBody>
      </p:sp>
      <p:sp>
        <p:nvSpPr>
          <p:cNvPr id="46" name="Rectangle 45"/>
          <p:cNvSpPr/>
          <p:nvPr/>
        </p:nvSpPr>
        <p:spPr>
          <a:xfrm>
            <a:off x="14895652" y="15608552"/>
            <a:ext cx="3506751" cy="363176"/>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1</a:t>
            </a:r>
            <a:r>
              <a:rPr lang="en-US" sz="1400" dirty="0" smtClean="0">
                <a:latin typeface="Times New Roman" pitchFamily="18" charset="0"/>
                <a:cs typeface="Times New Roman" pitchFamily="18" charset="0"/>
              </a:rPr>
              <a:t>: </a:t>
            </a:r>
            <a:r>
              <a:rPr lang="fr-FR" sz="1400" dirty="0">
                <a:latin typeface="Times New Roman" pitchFamily="18" charset="0"/>
                <a:cs typeface="Times New Roman" pitchFamily="18" charset="0"/>
              </a:rPr>
              <a:t>Calibration </a:t>
            </a:r>
            <a:r>
              <a:rPr lang="fr-FR" sz="1400" dirty="0" err="1">
                <a:latin typeface="Times New Roman" pitchFamily="18" charset="0"/>
                <a:cs typeface="Times New Roman" pitchFamily="18" charset="0"/>
              </a:rPr>
              <a:t>curve</a:t>
            </a:r>
            <a:r>
              <a:rPr lang="fr-FR" sz="1400" dirty="0">
                <a:latin typeface="Times New Roman" pitchFamily="18" charset="0"/>
                <a:cs typeface="Times New Roman" pitchFamily="18" charset="0"/>
              </a:rPr>
              <a:t> of </a:t>
            </a:r>
            <a:r>
              <a:rPr lang="fr-FR" sz="1400" dirty="0" err="1" smtClean="0">
                <a:latin typeface="Times New Roman" pitchFamily="18" charset="0"/>
                <a:cs typeface="Times New Roman" pitchFamily="18" charset="0"/>
              </a:rPr>
              <a:t>Gallic</a:t>
            </a:r>
            <a:r>
              <a:rPr lang="fr-FR" sz="1400" dirty="0" smtClean="0">
                <a:latin typeface="Times New Roman" pitchFamily="18" charset="0"/>
                <a:cs typeface="Times New Roman" pitchFamily="18" charset="0"/>
              </a:rPr>
              <a:t> </a:t>
            </a:r>
            <a:r>
              <a:rPr lang="fr-FR" sz="1400" dirty="0" err="1" smtClean="0">
                <a:latin typeface="Times New Roman" pitchFamily="18" charset="0"/>
                <a:cs typeface="Times New Roman" pitchFamily="18" charset="0"/>
              </a:rPr>
              <a:t>Acid</a:t>
            </a:r>
            <a:endParaRPr lang="en-US" sz="1400" i="1" dirty="0">
              <a:latin typeface="Times New Roman" pitchFamily="18" charset="0"/>
              <a:cs typeface="Times New Roman" pitchFamily="18" charset="0"/>
            </a:endParaRPr>
          </a:p>
        </p:txBody>
      </p:sp>
      <p:sp>
        <p:nvSpPr>
          <p:cNvPr id="47" name="Rectangle 46"/>
          <p:cNvSpPr/>
          <p:nvPr/>
        </p:nvSpPr>
        <p:spPr>
          <a:xfrm>
            <a:off x="24364634" y="19007806"/>
            <a:ext cx="4222742" cy="578620"/>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4</a:t>
            </a:r>
            <a:r>
              <a:rPr lang="en-US"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Total </a:t>
            </a:r>
            <a:r>
              <a:rPr lang="fr-FR" sz="1400" dirty="0" err="1" smtClean="0">
                <a:latin typeface="Times New Roman" pitchFamily="18" charset="0"/>
                <a:cs typeface="Times New Roman" pitchFamily="18" charset="0"/>
              </a:rPr>
              <a:t>flavonoid</a:t>
            </a:r>
            <a:r>
              <a:rPr lang="fr-FR" sz="1400" dirty="0" smtClean="0">
                <a:latin typeface="Times New Roman" pitchFamily="18" charset="0"/>
                <a:cs typeface="Times New Roman" pitchFamily="18" charset="0"/>
              </a:rPr>
              <a:t> content of </a:t>
            </a:r>
            <a:r>
              <a:rPr lang="fr-FR" sz="1400" dirty="0" err="1" smtClean="0">
                <a:latin typeface="Times New Roman" pitchFamily="18" charset="0"/>
                <a:cs typeface="Times New Roman" pitchFamily="18" charset="0"/>
              </a:rPr>
              <a:t>different</a:t>
            </a:r>
            <a:r>
              <a:rPr lang="fr-FR" sz="1400" dirty="0" smtClean="0">
                <a:latin typeface="Times New Roman" pitchFamily="18" charset="0"/>
                <a:cs typeface="Times New Roman" pitchFamily="18" charset="0"/>
              </a:rPr>
              <a:t> </a:t>
            </a:r>
            <a:r>
              <a:rPr lang="fr-FR" sz="1400" dirty="0" err="1" smtClean="0">
                <a:latin typeface="Times New Roman" pitchFamily="18" charset="0"/>
                <a:cs typeface="Times New Roman" pitchFamily="18" charset="0"/>
              </a:rPr>
              <a:t>extracts</a:t>
            </a:r>
            <a:r>
              <a:rPr lang="fr-FR" sz="1400" dirty="0" smtClean="0">
                <a:latin typeface="Times New Roman" pitchFamily="18" charset="0"/>
                <a:cs typeface="Times New Roman" pitchFamily="18" charset="0"/>
              </a:rPr>
              <a:t> of </a:t>
            </a:r>
            <a:r>
              <a:rPr lang="fr-FR" sz="1400" i="1" dirty="0" smtClean="0">
                <a:latin typeface="Times New Roman" pitchFamily="18" charset="0"/>
                <a:cs typeface="Times New Roman" pitchFamily="18" charset="0"/>
              </a:rPr>
              <a:t>St</a:t>
            </a:r>
            <a:r>
              <a:rPr lang="fr-FR" sz="1400" i="1" dirty="0">
                <a:latin typeface="Times New Roman" pitchFamily="18" charset="0"/>
                <a:cs typeface="Times New Roman" pitchFamily="18" charset="0"/>
              </a:rPr>
              <a:t>. </a:t>
            </a:r>
            <a:r>
              <a:rPr lang="fr-FR" sz="1400" i="1" dirty="0" err="1">
                <a:latin typeface="Times New Roman" pitchFamily="18" charset="0"/>
                <a:cs typeface="Times New Roman" pitchFamily="18" charset="0"/>
              </a:rPr>
              <a:t>mouretii</a:t>
            </a:r>
            <a:endParaRPr lang="en-US" sz="1400" i="1" dirty="0">
              <a:latin typeface="Times New Roman" pitchFamily="18" charset="0"/>
              <a:cs typeface="Times New Roman" pitchFamily="18" charset="0"/>
            </a:endParaRPr>
          </a:p>
        </p:txBody>
      </p:sp>
      <p:sp>
        <p:nvSpPr>
          <p:cNvPr id="49" name="Rectangle 48"/>
          <p:cNvSpPr/>
          <p:nvPr/>
        </p:nvSpPr>
        <p:spPr>
          <a:xfrm>
            <a:off x="19688822" y="20378514"/>
            <a:ext cx="3680172" cy="609398"/>
          </a:xfrm>
          <a:prstGeom prst="rect">
            <a:avLst/>
          </a:prstGeom>
        </p:spPr>
        <p:txBody>
          <a:bodyPr wrap="square" lIns="146304" tIns="73152" rIns="146304" bIns="73152">
            <a:spAutoFit/>
          </a:bodyPr>
          <a:lstStyle/>
          <a:p>
            <a:r>
              <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rPr>
              <a:t>Antioxidant activity</a:t>
            </a:r>
            <a:endPar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itchFamily="18" charset="0"/>
              <a:cs typeface="Times New Roman" pitchFamily="18" charset="0"/>
            </a:endParaRPr>
          </a:p>
        </p:txBody>
      </p:sp>
      <p:graphicFrame>
        <p:nvGraphicFramePr>
          <p:cNvPr id="50" name="Graphique 49"/>
          <p:cNvGraphicFramePr/>
          <p:nvPr>
            <p:extLst>
              <p:ext uri="{D42A27DB-BD31-4B8C-83A1-F6EECF244321}">
                <p14:modId xmlns:p14="http://schemas.microsoft.com/office/powerpoint/2010/main" val="3833269741"/>
              </p:ext>
            </p:extLst>
          </p:nvPr>
        </p:nvGraphicFramePr>
        <p:xfrm>
          <a:off x="15153057" y="21025461"/>
          <a:ext cx="3959860" cy="2340000"/>
        </p:xfrm>
        <a:graphic>
          <a:graphicData uri="http://schemas.openxmlformats.org/drawingml/2006/chart">
            <c:chart xmlns:c="http://schemas.openxmlformats.org/drawingml/2006/chart" xmlns:r="http://schemas.openxmlformats.org/officeDocument/2006/relationships" r:id="rId11"/>
          </a:graphicData>
        </a:graphic>
      </p:graphicFrame>
      <p:sp>
        <p:nvSpPr>
          <p:cNvPr id="51" name="Rectangle 50"/>
          <p:cNvSpPr/>
          <p:nvPr/>
        </p:nvSpPr>
        <p:spPr>
          <a:xfrm>
            <a:off x="15165018" y="23468136"/>
            <a:ext cx="4125569" cy="578620"/>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5</a:t>
            </a:r>
            <a:r>
              <a:rPr lang="en-US" sz="1400" dirty="0" smtClean="0">
                <a:latin typeface="Times New Roman" pitchFamily="18" charset="0"/>
                <a:cs typeface="Times New Roman" pitchFamily="18" charset="0"/>
              </a:rPr>
              <a:t>: inhibition of DPPH radical by </a:t>
            </a:r>
            <a:r>
              <a:rPr lang="en-US" sz="1400" i="1" dirty="0" smtClean="0">
                <a:latin typeface="Times New Roman" pitchFamily="18" charset="0"/>
                <a:cs typeface="Times New Roman" pitchFamily="18" charset="0"/>
              </a:rPr>
              <a:t>St. </a:t>
            </a:r>
            <a:r>
              <a:rPr lang="en-US" sz="1400" i="1" dirty="0" err="1" smtClean="0">
                <a:latin typeface="Times New Roman" pitchFamily="18" charset="0"/>
                <a:cs typeface="Times New Roman" pitchFamily="18" charset="0"/>
              </a:rPr>
              <a:t>mouretii</a:t>
            </a:r>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leaf extracts</a:t>
            </a:r>
            <a:r>
              <a:rPr lang="fr-FR" sz="1400" dirty="0" smtClean="0">
                <a:latin typeface="Times New Roman" pitchFamily="18" charset="0"/>
                <a:cs typeface="Times New Roman" pitchFamily="18" charset="0"/>
              </a:rPr>
              <a:t> </a:t>
            </a:r>
            <a:endParaRPr lang="en-US" sz="1400" i="1" dirty="0">
              <a:latin typeface="Times New Roman" pitchFamily="18" charset="0"/>
              <a:cs typeface="Times New Roman" pitchFamily="18" charset="0"/>
            </a:endParaRPr>
          </a:p>
        </p:txBody>
      </p:sp>
      <p:graphicFrame>
        <p:nvGraphicFramePr>
          <p:cNvPr id="52" name="Graphique 51"/>
          <p:cNvGraphicFramePr/>
          <p:nvPr>
            <p:extLst>
              <p:ext uri="{D42A27DB-BD31-4B8C-83A1-F6EECF244321}">
                <p14:modId xmlns:p14="http://schemas.microsoft.com/office/powerpoint/2010/main" val="957058317"/>
              </p:ext>
            </p:extLst>
          </p:nvPr>
        </p:nvGraphicFramePr>
        <p:xfrm>
          <a:off x="19692761" y="20995017"/>
          <a:ext cx="3959860" cy="234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3" name="Graphique 52"/>
          <p:cNvGraphicFramePr/>
          <p:nvPr>
            <p:extLst>
              <p:ext uri="{D42A27DB-BD31-4B8C-83A1-F6EECF244321}">
                <p14:modId xmlns:p14="http://schemas.microsoft.com/office/powerpoint/2010/main" val="754165477"/>
              </p:ext>
            </p:extLst>
          </p:nvPr>
        </p:nvGraphicFramePr>
        <p:xfrm>
          <a:off x="24115703" y="20954578"/>
          <a:ext cx="3959860" cy="2340000"/>
        </p:xfrm>
        <a:graphic>
          <a:graphicData uri="http://schemas.openxmlformats.org/drawingml/2006/chart">
            <c:chart xmlns:c="http://schemas.openxmlformats.org/drawingml/2006/chart" xmlns:r="http://schemas.openxmlformats.org/officeDocument/2006/relationships" r:id="rId13"/>
          </a:graphicData>
        </a:graphic>
      </p:graphicFrame>
      <p:sp>
        <p:nvSpPr>
          <p:cNvPr id="54" name="Rectangle 53"/>
          <p:cNvSpPr/>
          <p:nvPr/>
        </p:nvSpPr>
        <p:spPr>
          <a:xfrm>
            <a:off x="23972667" y="23436128"/>
            <a:ext cx="4398685" cy="578620"/>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8</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Total antioxidant capacity of </a:t>
            </a:r>
            <a:r>
              <a:rPr lang="en-US" sz="1400" i="1" dirty="0">
                <a:latin typeface="Times New Roman" pitchFamily="18" charset="0"/>
                <a:cs typeface="Times New Roman" pitchFamily="18" charset="0"/>
              </a:rPr>
              <a:t>St. </a:t>
            </a:r>
            <a:r>
              <a:rPr lang="en-US" sz="1400" i="1" dirty="0" err="1">
                <a:latin typeface="Times New Roman" pitchFamily="18" charset="0"/>
                <a:cs typeface="Times New Roman" pitchFamily="18" charset="0"/>
              </a:rPr>
              <a:t>mouretii</a:t>
            </a:r>
            <a:r>
              <a:rPr lang="en-US" sz="1400" i="1"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leaves extracts</a:t>
            </a:r>
            <a:endParaRPr lang="en-US" sz="1400" i="1" dirty="0">
              <a:latin typeface="Times New Roman" pitchFamily="18" charset="0"/>
              <a:cs typeface="Times New Roman" pitchFamily="18" charset="0"/>
            </a:endParaRPr>
          </a:p>
        </p:txBody>
      </p:sp>
      <p:sp>
        <p:nvSpPr>
          <p:cNvPr id="57" name="Rectangle 56"/>
          <p:cNvSpPr/>
          <p:nvPr/>
        </p:nvSpPr>
        <p:spPr>
          <a:xfrm>
            <a:off x="19554374" y="23454523"/>
            <a:ext cx="4344725" cy="363176"/>
          </a:xfrm>
          <a:prstGeom prst="rect">
            <a:avLst/>
          </a:prstGeom>
        </p:spPr>
        <p:txBody>
          <a:bodyPr wrap="square" lIns="146304" tIns="73152" rIns="146304" bIns="73152">
            <a:spAutoFit/>
          </a:bodyPr>
          <a:lstStyle/>
          <a:p>
            <a:pPr algn="ctr"/>
            <a:r>
              <a:rPr lang="en-US" sz="1400" b="1" dirty="0" smtClean="0">
                <a:latin typeface="Times New Roman" pitchFamily="18" charset="0"/>
                <a:cs typeface="Times New Roman" pitchFamily="18" charset="0"/>
              </a:rPr>
              <a:t>Figure 7</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Reducing power of </a:t>
            </a:r>
            <a:r>
              <a:rPr lang="en-US" sz="1400" i="1" dirty="0">
                <a:latin typeface="Times New Roman" pitchFamily="18" charset="0"/>
                <a:cs typeface="Times New Roman" pitchFamily="18" charset="0"/>
              </a:rPr>
              <a:t>St. </a:t>
            </a:r>
            <a:r>
              <a:rPr lang="en-US" sz="1400" i="1" dirty="0" err="1">
                <a:latin typeface="Times New Roman" pitchFamily="18" charset="0"/>
                <a:cs typeface="Times New Roman" pitchFamily="18" charset="0"/>
              </a:rPr>
              <a:t>mouretii</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leaf extracts </a:t>
            </a:r>
            <a:endParaRPr lang="en-US" sz="1400" i="1" dirty="0">
              <a:latin typeface="Times New Roman" pitchFamily="18" charset="0"/>
              <a:cs typeface="Times New Roman" pitchFamily="18" charset="0"/>
            </a:endParaRPr>
          </a:p>
        </p:txBody>
      </p:sp>
      <p:sp>
        <p:nvSpPr>
          <p:cNvPr id="58" name="Rectangle 57"/>
          <p:cNvSpPr/>
          <p:nvPr/>
        </p:nvSpPr>
        <p:spPr>
          <a:xfrm>
            <a:off x="14654249" y="23960096"/>
            <a:ext cx="13839983" cy="2179058"/>
          </a:xfrm>
          <a:prstGeom prst="rect">
            <a:avLst/>
          </a:prstGeom>
        </p:spPr>
        <p:txBody>
          <a:bodyPr wrap="square" lIns="146304" tIns="73152" rIns="146304" bIns="73152">
            <a:spAutoFit/>
          </a:bodyPr>
          <a:lstStyle/>
          <a:p>
            <a:pPr>
              <a:spcAft>
                <a:spcPts val="800"/>
              </a:spcAft>
            </a:pPr>
            <a:r>
              <a:rPr lang="en-US" sz="2200" dirty="0">
                <a:latin typeface="Times New Roman" pitchFamily="18" charset="0"/>
                <a:cs typeface="Times New Roman" pitchFamily="18" charset="0"/>
              </a:rPr>
              <a:t>Based on these results, it can be seen that the extracts of </a:t>
            </a:r>
            <a:r>
              <a:rPr lang="en-US" sz="2200" dirty="0" smtClean="0">
                <a:latin typeface="Times New Roman" pitchFamily="18" charset="0"/>
                <a:cs typeface="Times New Roman" pitchFamily="18" charset="0"/>
              </a:rPr>
              <a:t>the leaves of </a:t>
            </a:r>
            <a:r>
              <a:rPr lang="en-US" sz="2200" i="1" dirty="0" smtClean="0">
                <a:latin typeface="Times New Roman" pitchFamily="18" charset="0"/>
                <a:cs typeface="Times New Roman" pitchFamily="18" charset="0"/>
              </a:rPr>
              <a:t>St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mouretii</a:t>
            </a:r>
            <a:r>
              <a:rPr lang="en-US" sz="2200" dirty="0">
                <a:latin typeface="Times New Roman" pitchFamily="18" charset="0"/>
                <a:cs typeface="Times New Roman" pitchFamily="18" charset="0"/>
              </a:rPr>
              <a:t> at different concentrations exhibited different degrees of antioxidant activity. In addition to increasing the concentration of the extract, the antioxidant activity of the extracts </a:t>
            </a:r>
            <a:r>
              <a:rPr lang="en-US" sz="2200" dirty="0" smtClean="0">
                <a:latin typeface="Times New Roman" pitchFamily="18" charset="0"/>
                <a:cs typeface="Times New Roman" pitchFamily="18" charset="0"/>
              </a:rPr>
              <a:t>increases</a:t>
            </a:r>
            <a:r>
              <a:rPr lang="en-US" sz="2200" dirty="0">
                <a:latin typeface="Times New Roman" pitchFamily="18" charset="0"/>
                <a:cs typeface="Times New Roman" pitchFamily="18" charset="0"/>
              </a:rPr>
              <a:t>. Furthermore, the </a:t>
            </a:r>
            <a:r>
              <a:rPr lang="en-US" sz="2200" dirty="0" err="1" smtClean="0">
                <a:latin typeface="Times New Roman" pitchFamily="18" charset="0"/>
                <a:cs typeface="Times New Roman" pitchFamily="18" charset="0"/>
              </a:rPr>
              <a:t>methanolic</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extract </a:t>
            </a:r>
            <a:r>
              <a:rPr lang="en-US" sz="2200" dirty="0" smtClean="0">
                <a:latin typeface="Times New Roman" pitchFamily="18" charset="0"/>
                <a:cs typeface="Times New Roman" pitchFamily="18" charset="0"/>
              </a:rPr>
              <a:t> obtained by </a:t>
            </a:r>
            <a:r>
              <a:rPr lang="en-US" sz="2200" dirty="0" err="1" smtClean="0">
                <a:latin typeface="Times New Roman" pitchFamily="18" charset="0"/>
                <a:cs typeface="Times New Roman" pitchFamily="18" charset="0"/>
              </a:rPr>
              <a:t>Soxhlet</a:t>
            </a:r>
            <a:r>
              <a:rPr lang="en-US" sz="2200" dirty="0" smtClean="0">
                <a:latin typeface="Times New Roman" pitchFamily="18" charset="0"/>
                <a:cs typeface="Times New Roman" pitchFamily="18" charset="0"/>
              </a:rPr>
              <a:t>, as </a:t>
            </a:r>
            <a:r>
              <a:rPr lang="en-US" sz="2200" dirty="0">
                <a:latin typeface="Times New Roman" pitchFamily="18" charset="0"/>
                <a:cs typeface="Times New Roman" pitchFamily="18" charset="0"/>
              </a:rPr>
              <a:t>well </a:t>
            </a:r>
            <a:r>
              <a:rPr lang="en-US" sz="2200" dirty="0" smtClean="0">
                <a:latin typeface="Times New Roman" pitchFamily="18" charset="0"/>
                <a:cs typeface="Times New Roman" pitchFamily="18" charset="0"/>
              </a:rPr>
              <a:t>as </a:t>
            </a:r>
            <a:r>
              <a:rPr lang="en-US" sz="2200" dirty="0">
                <a:latin typeface="Times New Roman" pitchFamily="18" charset="0"/>
                <a:cs typeface="Times New Roman" pitchFamily="18" charset="0"/>
              </a:rPr>
              <a:t>the </a:t>
            </a:r>
            <a:r>
              <a:rPr lang="en-US" sz="2200" dirty="0" smtClean="0">
                <a:latin typeface="Times New Roman" pitchFamily="18" charset="0"/>
                <a:cs typeface="Times New Roman" pitchFamily="18" charset="0"/>
              </a:rPr>
              <a:t>ethyl acetate extract obtained by maceration showed </a:t>
            </a:r>
            <a:r>
              <a:rPr lang="en-US" sz="2200" dirty="0">
                <a:latin typeface="Times New Roman" pitchFamily="18" charset="0"/>
                <a:cs typeface="Times New Roman" pitchFamily="18" charset="0"/>
              </a:rPr>
              <a:t>a relatively stronger antioxidant capacity than </a:t>
            </a:r>
            <a:r>
              <a:rPr lang="en-US" sz="2200" dirty="0" err="1">
                <a:latin typeface="Times New Roman" pitchFamily="18" charset="0"/>
                <a:cs typeface="Times New Roman" pitchFamily="18" charset="0"/>
              </a:rPr>
              <a:t>butylated</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hydroxytoluene</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(BHT) </a:t>
            </a:r>
            <a:r>
              <a:rPr lang="en-US" sz="2200" dirty="0">
                <a:latin typeface="Times New Roman" pitchFamily="18" charset="0"/>
                <a:cs typeface="Times New Roman" pitchFamily="18" charset="0"/>
              </a:rPr>
              <a:t>at certain </a:t>
            </a:r>
            <a:r>
              <a:rPr lang="en-US" sz="2200" dirty="0" smtClean="0">
                <a:latin typeface="Times New Roman" pitchFamily="18" charset="0"/>
                <a:cs typeface="Times New Roman" pitchFamily="18" charset="0"/>
              </a:rPr>
              <a:t>concentrations. </a:t>
            </a:r>
            <a:r>
              <a:rPr lang="en-US" sz="2200" dirty="0">
                <a:latin typeface="Times New Roman" pitchFamily="18" charset="0"/>
                <a:cs typeface="Times New Roman" pitchFamily="18" charset="0"/>
              </a:rPr>
              <a:t>This activity may be due to the presence of phenolic compounds, which are responsible for a number of biological activities such as antioxidants, antimicrobials and </a:t>
            </a:r>
            <a:r>
              <a:rPr lang="en-US" sz="2200" dirty="0" smtClean="0">
                <a:latin typeface="Times New Roman" pitchFamily="18" charset="0"/>
                <a:cs typeface="Times New Roman" pitchFamily="18" charset="0"/>
              </a:rPr>
              <a:t>anti-inflammatories...</a:t>
            </a:r>
            <a:endParaRPr lang="en-US" sz="2200" dirty="0">
              <a:latin typeface="Times New Roman" pitchFamily="18" charset="0"/>
              <a:cs typeface="Times New Roman" pitchFamily="18" charset="0"/>
            </a:endParaRPr>
          </a:p>
        </p:txBody>
      </p:sp>
      <p:sp>
        <p:nvSpPr>
          <p:cNvPr id="59" name="Rectangle 58"/>
          <p:cNvSpPr/>
          <p:nvPr/>
        </p:nvSpPr>
        <p:spPr>
          <a:xfrm>
            <a:off x="14528477" y="27621984"/>
            <a:ext cx="14058899" cy="5309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r>
              <a:rPr lang="en-US" smtClean="0"/>
              <a:t>Ethyl acetate extract of </a:t>
            </a:r>
            <a:r>
              <a:rPr lang="en-US" i="1" smtClean="0"/>
              <a:t>Stachys moureti </a:t>
            </a:r>
            <a:r>
              <a:rPr lang="en-US" smtClean="0"/>
              <a:t>was found to contain the highest phenolic and flavonoids content</a:t>
            </a:r>
            <a:endParaRPr lang="fr-FR"/>
          </a:p>
        </p:txBody>
      </p:sp>
      <p:sp>
        <p:nvSpPr>
          <p:cNvPr id="60" name="Rectangle 59"/>
          <p:cNvSpPr/>
          <p:nvPr/>
        </p:nvSpPr>
        <p:spPr>
          <a:xfrm>
            <a:off x="14527161" y="26404235"/>
            <a:ext cx="14058899" cy="1217749"/>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Conclusion</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1" name="Rectangle 60"/>
          <p:cNvSpPr/>
          <p:nvPr/>
        </p:nvSpPr>
        <p:spPr>
          <a:xfrm>
            <a:off x="14473808" y="27723330"/>
            <a:ext cx="13982737" cy="1317284"/>
          </a:xfrm>
          <a:prstGeom prst="rect">
            <a:avLst/>
          </a:prstGeom>
        </p:spPr>
        <p:txBody>
          <a:bodyPr wrap="square" lIns="146304" tIns="73152" rIns="146304" bIns="73152">
            <a:spAutoFit/>
          </a:bodyPr>
          <a:lstStyle/>
          <a:p>
            <a:pPr marL="457200" indent="-457200" algn="justLow">
              <a:buFont typeface="Wingdings" pitchFamily="2" charset="2"/>
              <a:buChar char="v"/>
            </a:pPr>
            <a:r>
              <a:rPr lang="en-US" sz="2400" dirty="0">
                <a:latin typeface="Times New Roman" pitchFamily="18" charset="0"/>
                <a:cs typeface="Times New Roman" pitchFamily="18" charset="0"/>
              </a:rPr>
              <a:t>The phytochemical screening of </a:t>
            </a: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m</a:t>
            </a:r>
            <a:r>
              <a:rPr lang="en-US" sz="2400" i="1" dirty="0" err="1" smtClean="0">
                <a:latin typeface="Times New Roman" pitchFamily="18" charset="0"/>
                <a:cs typeface="Times New Roman" pitchFamily="18" charset="0"/>
              </a:rPr>
              <a:t>ouretii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leaves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extracts revealed </a:t>
            </a:r>
            <a:r>
              <a:rPr lang="en-US" sz="2400" dirty="0">
                <a:latin typeface="Times New Roman" pitchFamily="18" charset="0"/>
                <a:cs typeface="Times New Roman" pitchFamily="18" charset="0"/>
              </a:rPr>
              <a:t>the richness of this plant in potentially bioactive compounds such </a:t>
            </a:r>
            <a:r>
              <a:rPr lang="en-US" sz="2400" dirty="0" smtClean="0">
                <a:latin typeface="Times New Roman" pitchFamily="18" charset="0"/>
                <a:cs typeface="Times New Roman" pitchFamily="18" charset="0"/>
              </a:rPr>
              <a:t>as, polyphenols, flavonoids, sterols and </a:t>
            </a:r>
            <a:r>
              <a:rPr lang="en-US" sz="2400" dirty="0" err="1" smtClean="0">
                <a:latin typeface="Times New Roman" pitchFamily="18" charset="0"/>
                <a:cs typeface="Times New Roman" pitchFamily="18" charset="0"/>
              </a:rPr>
              <a:t>terpens</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the </a:t>
            </a:r>
            <a:r>
              <a:rPr lang="en-US" sz="2400" dirty="0">
                <a:latin typeface="Times New Roman" pitchFamily="18" charset="0"/>
                <a:cs typeface="Times New Roman" pitchFamily="18" charset="0"/>
              </a:rPr>
              <a:t>separation of these compounds is currently in progress</a:t>
            </a:r>
            <a:r>
              <a:rPr lang="en-US" sz="2400" dirty="0" smtClean="0">
                <a:latin typeface="Times New Roman" pitchFamily="18" charset="0"/>
                <a:cs typeface="Times New Roman" pitchFamily="18" charset="0"/>
              </a:rPr>
              <a:t>.</a:t>
            </a:r>
          </a:p>
        </p:txBody>
      </p:sp>
      <p:sp>
        <p:nvSpPr>
          <p:cNvPr id="63" name="Rectangle 62"/>
          <p:cNvSpPr/>
          <p:nvPr/>
        </p:nvSpPr>
        <p:spPr>
          <a:xfrm>
            <a:off x="14541034" y="29091482"/>
            <a:ext cx="13758016" cy="1200329"/>
          </a:xfrm>
          <a:prstGeom prst="rect">
            <a:avLst/>
          </a:prstGeom>
        </p:spPr>
        <p:txBody>
          <a:bodyPr wrap="square">
            <a:spAutoFit/>
          </a:bodyPr>
          <a:lstStyle/>
          <a:p>
            <a:pPr marL="342900" lvl="0" indent="-342900">
              <a:spcAft>
                <a:spcPts val="800"/>
              </a:spcAft>
              <a:buFont typeface="Wingdings" panose="05000000000000000000" pitchFamily="2" charset="2"/>
              <a:buChar char=""/>
              <a:tabLst>
                <a:tab pos="457200" algn="l"/>
              </a:tabLst>
            </a:pP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moureti</a:t>
            </a:r>
            <a:r>
              <a:rPr lang="en-US" sz="2400" i="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 rich </a:t>
            </a:r>
            <a:r>
              <a:rPr lang="en-US" sz="2400" dirty="0">
                <a:latin typeface="Times New Roman" pitchFamily="18" charset="0"/>
                <a:cs typeface="Times New Roman" pitchFamily="18" charset="0"/>
              </a:rPr>
              <a:t>source of phenolic compounds which have demonstrated their usefulness in potential biological activities such as antioxidants, antimicrobials, anti-inflammatories, anti-diabetics, anti-cancer agents, etc.</a:t>
            </a:r>
            <a:endParaRPr lang="fr-FR" sz="2400" dirty="0">
              <a:latin typeface="Times New Roman" pitchFamily="18" charset="0"/>
              <a:cs typeface="Times New Roman" pitchFamily="18" charset="0"/>
            </a:endParaRPr>
          </a:p>
        </p:txBody>
      </p:sp>
      <p:sp>
        <p:nvSpPr>
          <p:cNvPr id="64" name="Rectangle 63"/>
          <p:cNvSpPr/>
          <p:nvPr/>
        </p:nvSpPr>
        <p:spPr>
          <a:xfrm>
            <a:off x="14593864" y="30315618"/>
            <a:ext cx="13921504" cy="1200329"/>
          </a:xfrm>
          <a:prstGeom prst="rect">
            <a:avLst/>
          </a:prstGeom>
        </p:spPr>
        <p:txBody>
          <a:bodyPr wrap="square">
            <a:spAutoFit/>
          </a:bodyPr>
          <a:lstStyle/>
          <a:p>
            <a:pPr marL="342900" lvl="0" indent="-342900">
              <a:spcAft>
                <a:spcPts val="800"/>
              </a:spcAft>
              <a:buFont typeface="Wingdings" panose="05000000000000000000" pitchFamily="2" charset="2"/>
              <a:buChar char=""/>
              <a:tabLst>
                <a:tab pos="457200" algn="l"/>
              </a:tabLst>
            </a:pP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moureti</a:t>
            </a:r>
            <a:r>
              <a:rPr lang="en-US" sz="2400" i="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leaves</a:t>
            </a:r>
            <a:r>
              <a:rPr lang="en-US" sz="2400"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extracts showed a significant antioxidant </a:t>
            </a:r>
            <a:r>
              <a:rPr lang="en-US" sz="2400" dirty="0" smtClean="0">
                <a:latin typeface="Times New Roman" pitchFamily="18" charset="0"/>
                <a:cs typeface="Times New Roman" pitchFamily="18" charset="0"/>
              </a:rPr>
              <a:t>activity, </a:t>
            </a:r>
            <a:r>
              <a:rPr lang="en-US" sz="2400" dirty="0">
                <a:latin typeface="Times New Roman" pitchFamily="18" charset="0"/>
                <a:cs typeface="Times New Roman" pitchFamily="18" charset="0"/>
              </a:rPr>
              <a:t>as well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certain concentrations, the ethyl </a:t>
            </a:r>
            <a:r>
              <a:rPr lang="en-US" sz="2400" dirty="0">
                <a:latin typeface="Times New Roman" pitchFamily="18" charset="0"/>
                <a:cs typeface="Times New Roman" pitchFamily="18" charset="0"/>
              </a:rPr>
              <a:t>acetate </a:t>
            </a:r>
            <a:r>
              <a:rPr lang="en-US" sz="2400" dirty="0" smtClean="0">
                <a:latin typeface="Times New Roman" pitchFamily="18" charset="0"/>
                <a:cs typeface="Times New Roman" pitchFamily="18" charset="0"/>
              </a:rPr>
              <a:t>extract obtained by maceration and the methanol extract obtained by </a:t>
            </a:r>
            <a:r>
              <a:rPr lang="en-US" sz="2400" dirty="0" err="1" smtClean="0">
                <a:latin typeface="Times New Roman" pitchFamily="18" charset="0"/>
                <a:cs typeface="Times New Roman" pitchFamily="18" charset="0"/>
              </a:rPr>
              <a:t>Soxhlet</a:t>
            </a:r>
            <a:r>
              <a:rPr lang="en-US" sz="2400" dirty="0" smtClean="0">
                <a:latin typeface="Times New Roman" pitchFamily="18" charset="0"/>
                <a:cs typeface="Times New Roman" pitchFamily="18" charset="0"/>
              </a:rPr>
              <a:t> exhibited </a:t>
            </a:r>
            <a:r>
              <a:rPr lang="en-US" sz="2400" dirty="0">
                <a:latin typeface="Times New Roman" pitchFamily="18" charset="0"/>
                <a:cs typeface="Times New Roman" pitchFamily="18" charset="0"/>
              </a:rPr>
              <a:t>greater antioxidant </a:t>
            </a:r>
            <a:r>
              <a:rPr lang="en-US" sz="2400" dirty="0" smtClean="0">
                <a:latin typeface="Times New Roman" pitchFamily="18" charset="0"/>
                <a:cs typeface="Times New Roman" pitchFamily="18" charset="0"/>
              </a:rPr>
              <a:t>capacity than BHT.</a:t>
            </a:r>
            <a:endParaRPr lang="fr-FR" sz="2400" dirty="0">
              <a:latin typeface="Times New Roman" pitchFamily="18" charset="0"/>
              <a:cs typeface="Times New Roman" pitchFamily="18" charset="0"/>
            </a:endParaRPr>
          </a:p>
        </p:txBody>
      </p:sp>
      <p:sp>
        <p:nvSpPr>
          <p:cNvPr id="65" name="Rectangle 64"/>
          <p:cNvSpPr/>
          <p:nvPr/>
        </p:nvSpPr>
        <p:spPr>
          <a:xfrm>
            <a:off x="14613336" y="31611762"/>
            <a:ext cx="13758016" cy="1200329"/>
          </a:xfrm>
          <a:prstGeom prst="rect">
            <a:avLst/>
          </a:prstGeom>
        </p:spPr>
        <p:txBody>
          <a:bodyPr wrap="square">
            <a:spAutoFit/>
          </a:bodyPr>
          <a:lstStyle/>
          <a:p>
            <a:pPr marL="342900" indent="-342900">
              <a:buFont typeface="Wingdings" panose="05000000000000000000" pitchFamily="2" charset="2"/>
              <a:buChar char="v"/>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results suggested that </a:t>
            </a: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moureti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can be used as a natural antioxidant source.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then necessary to identify and isolate the compounds that are responsible to these antioxidant activities using various chromatographic and spectroscopic techniques such as </a:t>
            </a:r>
            <a:r>
              <a:rPr lang="en-US" sz="2400" dirty="0" smtClean="0">
                <a:latin typeface="Times New Roman" pitchFamily="18" charset="0"/>
                <a:cs typeface="Times New Roman" pitchFamily="18" charset="0"/>
              </a:rPr>
              <a:t>HPLC, GC-MS, NMR…. </a:t>
            </a:r>
            <a:endParaRPr lang="en-US" sz="2400" b="1" dirty="0">
              <a:solidFill>
                <a:srgbClr val="FF0000"/>
              </a:solidFill>
              <a:latin typeface="Times New Roman" pitchFamily="18" charset="0"/>
              <a:cs typeface="Times New Roman" pitchFamily="18" charset="0"/>
            </a:endParaRPr>
          </a:p>
        </p:txBody>
      </p:sp>
      <p:sp>
        <p:nvSpPr>
          <p:cNvPr id="67" name="Rectangle 66"/>
          <p:cNvSpPr/>
          <p:nvPr/>
        </p:nvSpPr>
        <p:spPr>
          <a:xfrm>
            <a:off x="181671" y="30143372"/>
            <a:ext cx="14040000" cy="279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fr-FR"/>
          </a:p>
        </p:txBody>
      </p:sp>
      <p:sp>
        <p:nvSpPr>
          <p:cNvPr id="68" name="Rectangle 67"/>
          <p:cNvSpPr/>
          <p:nvPr/>
        </p:nvSpPr>
        <p:spPr>
          <a:xfrm>
            <a:off x="206426" y="30127976"/>
            <a:ext cx="14015245" cy="1035407"/>
          </a:xfrm>
          <a:prstGeom prst="rect">
            <a:avLst/>
          </a:prstGeom>
        </p:spPr>
        <p:style>
          <a:lnRef idx="2">
            <a:schemeClr val="dk1">
              <a:shade val="50000"/>
            </a:schemeClr>
          </a:lnRef>
          <a:fillRef idx="1">
            <a:schemeClr val="dk1"/>
          </a:fillRef>
          <a:effectRef idx="0">
            <a:schemeClr val="dk1"/>
          </a:effectRef>
          <a:fontRef idx="minor">
            <a:schemeClr val="lt1"/>
          </a:fontRef>
        </p:style>
        <p:txBody>
          <a:bodyPr lIns="146304" tIns="73152" rIns="146304" bIns="73152" rtlCol="0" anchor="ctr"/>
          <a:lstStyle/>
          <a:p>
            <a:pPr algn="ctr"/>
            <a:r>
              <a:rPr lang="fr-MA" sz="3600" b="1" cap="all" dirty="0" err="1" smtClean="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References</a:t>
            </a:r>
            <a:endParaRPr lang="fr-FR" sz="3600" b="1" cap="all" dirty="0">
              <a:ln/>
              <a:solidFill>
                <a:schemeClr val="accent2">
                  <a:lumMod val="60000"/>
                  <a:lumOff val="40000"/>
                </a:schemeClr>
              </a:solidFill>
              <a:effectLst>
                <a:glow rad="635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9" name="Rectangle 68"/>
          <p:cNvSpPr/>
          <p:nvPr/>
        </p:nvSpPr>
        <p:spPr>
          <a:xfrm>
            <a:off x="296670" y="31361683"/>
            <a:ext cx="13928178" cy="1378839"/>
          </a:xfrm>
          <a:prstGeom prst="rect">
            <a:avLst/>
          </a:prstGeom>
        </p:spPr>
        <p:txBody>
          <a:bodyPr wrap="square" lIns="146304" tIns="73152" rIns="146304" bIns="73152">
            <a:spAutoFit/>
          </a:bodyPr>
          <a:lstStyle/>
          <a:p>
            <a:pPr algn="justLow"/>
            <a:r>
              <a:rPr lang="en-US" sz="2000" dirty="0" err="1">
                <a:latin typeface="Times New Roman" panose="02020603050405020304" pitchFamily="18" charset="0"/>
                <a:cs typeface="Times New Roman" panose="02020603050405020304" pitchFamily="18" charset="0"/>
              </a:rPr>
              <a:t>Brighente</a:t>
            </a:r>
            <a:r>
              <a:rPr lang="en-US" sz="2000" dirty="0">
                <a:latin typeface="Times New Roman" panose="02020603050405020304" pitchFamily="18" charset="0"/>
                <a:cs typeface="Times New Roman" panose="02020603050405020304" pitchFamily="18" charset="0"/>
              </a:rPr>
              <a:t>, I. M. C., Dias, M., Verdi, L. G., &amp; </a:t>
            </a:r>
            <a:r>
              <a:rPr lang="en-US" sz="2000" dirty="0" err="1">
                <a:latin typeface="Times New Roman" panose="02020603050405020304" pitchFamily="18" charset="0"/>
                <a:cs typeface="Times New Roman" panose="02020603050405020304" pitchFamily="18" charset="0"/>
              </a:rPr>
              <a:t>Pizzolatti</a:t>
            </a:r>
            <a:r>
              <a:rPr lang="en-US" sz="2000" dirty="0">
                <a:latin typeface="Times New Roman" panose="02020603050405020304" pitchFamily="18" charset="0"/>
                <a:cs typeface="Times New Roman" panose="02020603050405020304" pitchFamily="18" charset="0"/>
              </a:rPr>
              <a:t>, M. G. (</a:t>
            </a:r>
            <a:r>
              <a:rPr lang="en-US" sz="2000" b="1" dirty="0">
                <a:latin typeface="Times New Roman" panose="02020603050405020304" pitchFamily="18" charset="0"/>
                <a:cs typeface="Times New Roman" panose="02020603050405020304" pitchFamily="18" charset="0"/>
              </a:rPr>
              <a:t>2007</a:t>
            </a:r>
            <a:r>
              <a:rPr lang="en-US" sz="2000" dirty="0">
                <a:latin typeface="Times New Roman" panose="02020603050405020304" pitchFamily="18" charset="0"/>
                <a:cs typeface="Times New Roman" panose="02020603050405020304" pitchFamily="18" charset="0"/>
              </a:rPr>
              <a:t>). Antioxidant activity and total phenolic content of some Brazilian species. </a:t>
            </a:r>
            <a:r>
              <a:rPr lang="en-US" sz="2000" i="1" dirty="0">
                <a:latin typeface="Times New Roman" panose="02020603050405020304" pitchFamily="18" charset="0"/>
                <a:cs typeface="Times New Roman" panose="02020603050405020304" pitchFamily="18" charset="0"/>
              </a:rPr>
              <a:t>Pharmaceutical biology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45</a:t>
            </a:r>
            <a:r>
              <a:rPr lang="en-US" sz="2000" dirty="0">
                <a:latin typeface="Times New Roman" panose="02020603050405020304" pitchFamily="18" charset="0"/>
                <a:cs typeface="Times New Roman" panose="02020603050405020304" pitchFamily="18" charset="0"/>
              </a:rPr>
              <a:t>(2), 156-161</a:t>
            </a:r>
            <a:r>
              <a:rPr lang="en-US" sz="20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Singleton, V. L., </a:t>
            </a:r>
            <a:r>
              <a:rPr lang="en-US" sz="2000" dirty="0" err="1">
                <a:latin typeface="Times New Roman" panose="02020603050405020304" pitchFamily="18" charset="0"/>
                <a:cs typeface="Times New Roman" panose="02020603050405020304" pitchFamily="18" charset="0"/>
              </a:rPr>
              <a:t>Orthofer</a:t>
            </a:r>
            <a:r>
              <a:rPr lang="en-US" sz="2000" dirty="0">
                <a:latin typeface="Times New Roman" panose="02020603050405020304" pitchFamily="18" charset="0"/>
                <a:cs typeface="Times New Roman" panose="02020603050405020304" pitchFamily="18" charset="0"/>
              </a:rPr>
              <a:t>, R., &amp; </a:t>
            </a:r>
            <a:r>
              <a:rPr lang="en-US" sz="2000" dirty="0" err="1">
                <a:latin typeface="Times New Roman" panose="02020603050405020304" pitchFamily="18" charset="0"/>
                <a:cs typeface="Times New Roman" panose="02020603050405020304" pitchFamily="18" charset="0"/>
              </a:rPr>
              <a:t>Lamuela-Raventós</a:t>
            </a:r>
            <a:r>
              <a:rPr lang="en-US" sz="2000" dirty="0">
                <a:latin typeface="Times New Roman" panose="02020603050405020304" pitchFamily="18" charset="0"/>
                <a:cs typeface="Times New Roman" panose="02020603050405020304" pitchFamily="18" charset="0"/>
              </a:rPr>
              <a:t>, R. M. (</a:t>
            </a:r>
            <a:r>
              <a:rPr lang="en-US" sz="2000" b="1" dirty="0">
                <a:latin typeface="Times New Roman" panose="02020603050405020304" pitchFamily="18" charset="0"/>
                <a:cs typeface="Times New Roman" panose="02020603050405020304" pitchFamily="18" charset="0"/>
              </a:rPr>
              <a:t>1999</a:t>
            </a:r>
            <a:r>
              <a:rPr lang="en-US" sz="2000" dirty="0">
                <a:latin typeface="Times New Roman" panose="02020603050405020304" pitchFamily="18" charset="0"/>
                <a:cs typeface="Times New Roman" panose="02020603050405020304" pitchFamily="18" charset="0"/>
              </a:rPr>
              <a:t>). Analysis of total phenols and other oxidation substrates and antioxidants by means of </a:t>
            </a:r>
            <a:r>
              <a:rPr lang="en-US" sz="2000" dirty="0" err="1">
                <a:latin typeface="Times New Roman" panose="02020603050405020304" pitchFamily="18" charset="0"/>
                <a:cs typeface="Times New Roman" panose="02020603050405020304" pitchFamily="18" charset="0"/>
              </a:rPr>
              <a:t>folin-ciocalteu</a:t>
            </a:r>
            <a:r>
              <a:rPr lang="en-US" sz="2000" dirty="0">
                <a:latin typeface="Times New Roman" panose="02020603050405020304" pitchFamily="18" charset="0"/>
                <a:cs typeface="Times New Roman" panose="02020603050405020304" pitchFamily="18" charset="0"/>
              </a:rPr>
              <a:t> reagent. </a:t>
            </a:r>
            <a:r>
              <a:rPr lang="en-US" sz="2000" i="1" dirty="0">
                <a:latin typeface="Times New Roman" panose="02020603050405020304" pitchFamily="18" charset="0"/>
                <a:cs typeface="Times New Roman" panose="02020603050405020304" pitchFamily="18" charset="0"/>
              </a:rPr>
              <a:t>Methods in enzymology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299</a:t>
            </a:r>
            <a:r>
              <a:rPr lang="en-US" sz="2000" dirty="0">
                <a:latin typeface="Times New Roman" panose="02020603050405020304" pitchFamily="18" charset="0"/>
                <a:cs typeface="Times New Roman" panose="02020603050405020304" pitchFamily="18" charset="0"/>
              </a:rPr>
              <a:t>, 152-178</a:t>
            </a:r>
            <a:r>
              <a:rPr lang="en-US"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62" name="Rectangle 61"/>
          <p:cNvSpPr/>
          <p:nvPr/>
        </p:nvSpPr>
        <p:spPr>
          <a:xfrm>
            <a:off x="1304096" y="6156038"/>
            <a:ext cx="13272159" cy="2363724"/>
          </a:xfrm>
          <a:prstGeom prst="rect">
            <a:avLst/>
          </a:prstGeom>
        </p:spPr>
        <p:txBody>
          <a:bodyPr wrap="square" lIns="146304" tIns="73152" rIns="146304" bIns="73152">
            <a:spAutoFit/>
          </a:bodyPr>
          <a:lstStyle/>
          <a:p>
            <a:pPr marL="457200" indent="-457200" algn="justLow">
              <a:lnSpc>
                <a:spcPct val="150000"/>
              </a:lnSpc>
              <a:buFont typeface="Wingdings" pitchFamily="2" charset="2"/>
              <a:buChar char="v"/>
            </a:pPr>
            <a:r>
              <a:rPr lang="en-US" sz="2400" dirty="0" smtClean="0">
                <a:latin typeface="Times New Roman" pitchFamily="18" charset="0"/>
                <a:cs typeface="Times New Roman" pitchFamily="18" charset="0"/>
              </a:rPr>
              <a:t>Extraction of </a:t>
            </a:r>
            <a:r>
              <a:rPr lang="en-US" sz="2400" i="1" dirty="0" err="1" smtClean="0">
                <a:latin typeface="Times New Roman" pitchFamily="18" charset="0"/>
                <a:cs typeface="Times New Roman" pitchFamily="18" charset="0"/>
              </a:rPr>
              <a:t>Stachys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mouretti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using two different methods (</a:t>
            </a:r>
            <a:r>
              <a:rPr lang="en-US" sz="2400" dirty="0" err="1" smtClean="0">
                <a:latin typeface="Times New Roman" pitchFamily="18" charset="0"/>
                <a:cs typeface="Times New Roman" pitchFamily="18" charset="0"/>
              </a:rPr>
              <a:t>Soxhlet</a:t>
            </a:r>
            <a:r>
              <a:rPr lang="en-US" sz="2400" dirty="0" smtClean="0">
                <a:latin typeface="Times New Roman" pitchFamily="18" charset="0"/>
                <a:cs typeface="Times New Roman" pitchFamily="18" charset="0"/>
              </a:rPr>
              <a:t> and maceration).</a:t>
            </a:r>
            <a:endParaRPr lang="en-US" sz="2400" dirty="0" smtClean="0">
              <a:latin typeface="Times New Roman" pitchFamily="18" charset="0"/>
              <a:cs typeface="Times New Roman" pitchFamily="18" charset="0"/>
            </a:endParaRPr>
          </a:p>
          <a:p>
            <a:pPr marL="457200" indent="-457200" algn="justLow">
              <a:lnSpc>
                <a:spcPct val="150000"/>
              </a:lnSpc>
              <a:buFont typeface="Wingdings" pitchFamily="2" charset="2"/>
              <a:buChar char="v"/>
            </a:pPr>
            <a:r>
              <a:rPr lang="en-US" sz="2400" dirty="0" smtClean="0">
                <a:latin typeface="Times New Roman" pitchFamily="18" charset="0"/>
                <a:cs typeface="Times New Roman" pitchFamily="18" charset="0"/>
              </a:rPr>
              <a:t>Preliminary phytochemical analysis </a:t>
            </a:r>
          </a:p>
          <a:p>
            <a:pPr marL="457200" indent="-457200" algn="justLow">
              <a:lnSpc>
                <a:spcPct val="150000"/>
              </a:lnSpc>
              <a:buFont typeface="Wingdings" pitchFamily="2" charset="2"/>
              <a:buChar char="v"/>
            </a:pPr>
            <a:r>
              <a:rPr lang="en-US" sz="2400" dirty="0">
                <a:latin typeface="Times New Roman" pitchFamily="18" charset="0"/>
                <a:cs typeface="Times New Roman" pitchFamily="18" charset="0"/>
              </a:rPr>
              <a:t>Evaluation total flavonoid </a:t>
            </a:r>
            <a:r>
              <a:rPr lang="en-US" sz="2400" dirty="0" smtClean="0">
                <a:latin typeface="Times New Roman" pitchFamily="18" charset="0"/>
                <a:cs typeface="Times New Roman" pitchFamily="18" charset="0"/>
              </a:rPr>
              <a:t>and phenolic </a:t>
            </a:r>
            <a:r>
              <a:rPr lang="en-US" sz="2400" dirty="0">
                <a:latin typeface="Times New Roman" pitchFamily="18" charset="0"/>
                <a:cs typeface="Times New Roman" pitchFamily="18" charset="0"/>
              </a:rPr>
              <a:t>contents</a:t>
            </a:r>
            <a:endParaRPr lang="en-US" sz="2400" dirty="0" smtClean="0">
              <a:latin typeface="Times New Roman" pitchFamily="18" charset="0"/>
              <a:cs typeface="Times New Roman" pitchFamily="18" charset="0"/>
            </a:endParaRPr>
          </a:p>
          <a:p>
            <a:pPr marL="457200" indent="-457200" algn="justLow">
              <a:lnSpc>
                <a:spcPct val="150000"/>
              </a:lnSpc>
              <a:buFont typeface="Wingdings" pitchFamily="2" charset="2"/>
              <a:buChar char="v"/>
            </a:pPr>
            <a:r>
              <a:rPr lang="en-US" sz="2400" dirty="0" smtClean="0">
                <a:latin typeface="Times New Roman" pitchFamily="18" charset="0"/>
                <a:cs typeface="Times New Roman" pitchFamily="18" charset="0"/>
              </a:rPr>
              <a:t>Evaluation of antioxidant activity</a:t>
            </a:r>
            <a:endParaRPr lang="en-US" sz="2400" dirty="0">
              <a:latin typeface="Times New Roman" pitchFamily="18" charset="0"/>
              <a:cs typeface="Times New Roman" pitchFamily="18" charset="0"/>
            </a:endParaRPr>
          </a:p>
        </p:txBody>
      </p:sp>
      <p:pic>
        <p:nvPicPr>
          <p:cNvPr id="66" name="Image 65"/>
          <p:cNvPicPr>
            <a:picLocks noChangeAspect="1"/>
          </p:cNvPicPr>
          <p:nvPr/>
        </p:nvPicPr>
        <p:blipFill>
          <a:blip r:embed="rId14"/>
          <a:stretch>
            <a:fillRect/>
          </a:stretch>
        </p:blipFill>
        <p:spPr>
          <a:xfrm>
            <a:off x="181671" y="32979914"/>
            <a:ext cx="28404146" cy="2941856"/>
          </a:xfrm>
          <a:prstGeom prst="rect">
            <a:avLst/>
          </a:prstGeom>
        </p:spPr>
      </p:pic>
      <p:pic>
        <p:nvPicPr>
          <p:cNvPr id="70" name="Audio 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7978100" y="35179000"/>
            <a:ext cx="609600" cy="609600"/>
          </a:xfrm>
          <a:prstGeom prst="rect">
            <a:avLst/>
          </a:prstGeom>
        </p:spPr>
      </p:pic>
      <p:sp>
        <p:nvSpPr>
          <p:cNvPr id="71" name="Rectangle 70"/>
          <p:cNvSpPr/>
          <p:nvPr/>
        </p:nvSpPr>
        <p:spPr>
          <a:xfrm>
            <a:off x="14621906" y="19431143"/>
            <a:ext cx="14084933" cy="1163395"/>
          </a:xfrm>
          <a:prstGeom prst="rect">
            <a:avLst/>
          </a:prstGeom>
        </p:spPr>
        <p:txBody>
          <a:bodyPr wrap="square" lIns="146304" tIns="73152" rIns="146304" bIns="73152">
            <a:spAutoFit/>
          </a:bodyPr>
          <a:lstStyle/>
          <a:p>
            <a:r>
              <a:rPr lang="en-US" sz="2200" dirty="0">
                <a:latin typeface="Times New Roman" pitchFamily="18" charset="0"/>
                <a:cs typeface="Times New Roman" pitchFamily="18" charset="0"/>
              </a:rPr>
              <a:t>M</a:t>
            </a:r>
            <a:r>
              <a:rPr lang="en-US" sz="2200" dirty="0" smtClean="0">
                <a:latin typeface="Times New Roman" pitchFamily="18" charset="0"/>
                <a:cs typeface="Times New Roman" pitchFamily="18" charset="0"/>
              </a:rPr>
              <a:t>ethanol </a:t>
            </a:r>
            <a:r>
              <a:rPr lang="en-US" sz="2200" dirty="0">
                <a:latin typeface="Times New Roman" pitchFamily="18" charset="0"/>
                <a:cs typeface="Times New Roman" pitchFamily="18" charset="0"/>
              </a:rPr>
              <a:t>and ethyl acetate extracts obtained by </a:t>
            </a:r>
            <a:r>
              <a:rPr lang="en-US" sz="2200" dirty="0" err="1" smtClean="0">
                <a:latin typeface="Times New Roman" pitchFamily="18" charset="0"/>
                <a:cs typeface="Times New Roman" pitchFamily="18" charset="0"/>
              </a:rPr>
              <a:t>Soxhlet</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were found to contain the highest amount of phenolic compounds, while the highest amount of flavonoids was found in the </a:t>
            </a:r>
            <a:r>
              <a:rPr lang="en-US" sz="2200" dirty="0" err="1">
                <a:latin typeface="Times New Roman" pitchFamily="18" charset="0"/>
                <a:cs typeface="Times New Roman" pitchFamily="18" charset="0"/>
              </a:rPr>
              <a:t>butanol</a:t>
            </a:r>
            <a:r>
              <a:rPr lang="en-US" sz="2200" dirty="0">
                <a:latin typeface="Times New Roman" pitchFamily="18" charset="0"/>
                <a:cs typeface="Times New Roman" pitchFamily="18" charset="0"/>
              </a:rPr>
              <a:t> and ethyl acetate extracts obtained by maceration, and in the methanol extract obtained by </a:t>
            </a:r>
            <a:r>
              <a:rPr lang="en-US" sz="2200" dirty="0" err="1" smtClean="0">
                <a:latin typeface="Times New Roman" pitchFamily="18" charset="0"/>
                <a:cs typeface="Times New Roman" pitchFamily="18" charset="0"/>
              </a:rPr>
              <a:t>Soxhlet</a:t>
            </a:r>
            <a:r>
              <a:rPr lang="en-US" sz="2200" dirty="0">
                <a:latin typeface="Times New Roman" pitchFamily="18" charset="0"/>
                <a:cs typeface="Times New Roman" pitchFamily="18" charset="0"/>
              </a:rPr>
              <a:t>.</a:t>
            </a:r>
            <a:endParaRPr lang="en-US" sz="2200" i="1" dirty="0">
              <a:latin typeface="Times New Roman" pitchFamily="18" charset="0"/>
              <a:cs typeface="Times New Roman" pitchFamily="18" charset="0"/>
            </a:endParaRPr>
          </a:p>
        </p:txBody>
      </p:sp>
    </p:spTree>
    <p:extLst>
      <p:ext uri="{BB962C8B-B14F-4D97-AF65-F5344CB8AC3E}">
        <p14:creationId xmlns:p14="http://schemas.microsoft.com/office/powerpoint/2010/main" val="3811701979"/>
      </p:ext>
    </p:extLst>
  </p:cSld>
  <p:clrMapOvr>
    <a:masterClrMapping/>
  </p:clrMapOvr>
  <mc:AlternateContent xmlns:mc="http://schemas.openxmlformats.org/markup-compatibility/2006" xmlns:p14="http://schemas.microsoft.com/office/powerpoint/2010/main">
    <mc:Choice Requires="p14">
      <p:transition spd="slow" p14:dur="2000" advTm="228155"/>
    </mc:Choice>
    <mc:Fallback xmlns="">
      <p:transition spd="slow" advTm="22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0"/>
                </p:tgtEl>
              </p:cMediaNode>
            </p:audio>
          </p:childTnLst>
        </p:cTn>
      </p:par>
    </p:tnLst>
  </p:timing>
</p:sld>
</file>

<file path=ppt/theme/theme1.xml><?xml version="1.0" encoding="utf-8"?>
<a:theme xmlns:a="http://schemas.openxmlformats.org/drawingml/2006/main" name="Thèm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1484</Words>
  <Application>Microsoft Office PowerPoint</Application>
  <PresentationFormat>Personnalisé</PresentationFormat>
  <Paragraphs>179</Paragraphs>
  <Slides>1</Slides>
  <Notes>1</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Times New Roman</vt:lpstr>
      <vt:lpstr>Wingdings</vt:lpstr>
      <vt:lpstr>Thème Office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Abdelmoughite</dc:creator>
  <cp:lastModifiedBy>Abdelmoughite</cp:lastModifiedBy>
  <cp:revision>159</cp:revision>
  <dcterms:created xsi:type="dcterms:W3CDTF">2020-02-08T11:28:01Z</dcterms:created>
  <dcterms:modified xsi:type="dcterms:W3CDTF">2023-10-08T17:46:37Z</dcterms:modified>
</cp:coreProperties>
</file>