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274" r:id="rId3"/>
    <p:sldId id="267" r:id="rId4"/>
    <p:sldId id="268" r:id="rId5"/>
    <p:sldId id="269" r:id="rId6"/>
    <p:sldId id="277" r:id="rId7"/>
    <p:sldId id="270" r:id="rId8"/>
    <p:sldId id="275" r:id="rId9"/>
    <p:sldId id="271" r:id="rId10"/>
    <p:sldId id="272" r:id="rId11"/>
    <p:sldId id="276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Schalnich" initials="MS" lastIdx="3" clrIdx="0"/>
  <p:cmAuthor id="1" name="Samanta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38" autoAdjust="0"/>
  </p:normalViewPr>
  <p:slideViewPr>
    <p:cSldViewPr>
      <p:cViewPr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3134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83100A-8A72-460F-8D5A-54D1E8721B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2E079F-1A5F-425D-8548-7D6E0BA765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DBEE4-A35F-451C-BCBF-73654C02E910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9FF8A4-6C72-4FA9-92D5-35F646DB18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BC330F-8964-486B-B51A-F7EA853506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02DDE-B420-4AB0-A81B-677338ED3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32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FBF3B-F983-4F41-9E6C-02008BB91DD1}" type="datetimeFigureOut">
              <a:rPr lang="fr-FR" smtClean="0"/>
              <a:pPr/>
              <a:t>09/10/2023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69082-9D5D-43A3-B675-27AB9B8E55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9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448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149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7497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8383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8215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002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4880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5824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772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1E2D-A50B-495F-9AA4-3F10866B781B}" type="datetime1">
              <a:rPr lang="fr-FR" smtClean="0"/>
              <a:t>09/10/2023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B278-45EA-45CC-9642-20CC60EAB0D1}" type="datetime1">
              <a:rPr lang="fr-FR" smtClean="0"/>
              <a:t>09/10/2023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6925-72EC-42D4-94D3-A1003B939FCE}" type="datetime1">
              <a:rPr lang="fr-FR" smtClean="0"/>
              <a:t>09/10/2023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92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89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36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14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51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73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6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0309-1331-4F8F-AC1F-972AC9046391}" type="datetime1">
              <a:rPr lang="fr-FR" smtClean="0"/>
              <a:t>09/10/2023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40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87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3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6765-7664-41F5-8267-06B87A0274DD}" type="datetime1">
              <a:rPr lang="fr-FR" smtClean="0"/>
              <a:t>09/10/2023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947-2A44-4499-8893-791A730D1CEB}" type="datetime1">
              <a:rPr lang="fr-FR" smtClean="0"/>
              <a:t>09/10/2023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4740-CB78-4DA2-9449-5BA6BAB8E8B9}" type="datetime1">
              <a:rPr lang="fr-FR" smtClean="0"/>
              <a:t>09/10/2023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13E3-8353-4C2E-BE7C-26AE1B623ED5}" type="datetime1">
              <a:rPr lang="fr-FR" smtClean="0"/>
              <a:t>09/10/2023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3025-920A-462C-B19C-06B25E7A86DA}" type="datetime1">
              <a:rPr lang="fr-FR" smtClean="0"/>
              <a:t>09/10/2023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D6D2-AC3E-41CF-B9A3-5BCCE2F511AB}" type="datetime1">
              <a:rPr lang="fr-FR" smtClean="0"/>
              <a:t>09/10/2023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8312-C233-4B5A-993A-6F581BBA2EDC}" type="datetime1">
              <a:rPr lang="fr-FR" smtClean="0"/>
              <a:t>09/10/2023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FA5E1-D094-4A0B-B20B-B561C85E6A82}" type="datetime1">
              <a:rPr lang="fr-FR" smtClean="0"/>
              <a:t>09/10/2023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24ED9-1BAC-43CE-92AB-135E2507265C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8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okgak@unisa.ac.za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news-room/fact-sheets/detail/diabete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i.org/10.1186/s12933-018-0728-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FB8B74-3BDC-45CB-A8A4-10FDB8E40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1B14A4-E596-46A8-88E2-2BE0CDE68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9143997" cy="37170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006403-587B-4649-B308-93250010079D}"/>
              </a:ext>
            </a:extLst>
          </p:cNvPr>
          <p:cNvSpPr txBox="1"/>
          <p:nvPr/>
        </p:nvSpPr>
        <p:spPr>
          <a:xfrm>
            <a:off x="419100" y="1801257"/>
            <a:ext cx="8305800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Abelmoschus esculentus (okra) in regulation of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hyperglycaemia</a:t>
            </a:r>
            <a:r>
              <a:rPr lang="en-US" sz="24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in pre-diabetic and type 2 diabetic patients: Meta-analysis </a:t>
            </a:r>
            <a:endParaRPr lang="en-ZA" sz="2400" b="1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latin typeface="+mj-lt"/>
            </a:endParaRPr>
          </a:p>
          <a:p>
            <a:pPr algn="ctr"/>
            <a:endParaRPr lang="en-US" b="1" dirty="0">
              <a:latin typeface="+mj-lt"/>
            </a:endParaRPr>
          </a:p>
          <a:p>
            <a:pPr algn="ctr"/>
            <a:endParaRPr lang="en-US" b="1" dirty="0">
              <a:latin typeface="+mj-lt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9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1900" b="1" u="sng" dirty="0">
              <a:solidFill>
                <a:srgbClr val="FF0000"/>
              </a:solidFill>
              <a:latin typeface="+mj-lt"/>
              <a:ea typeface="+mj-ea"/>
              <a:cs typeface="Arial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9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Kabelo Mokgalaboni</a:t>
            </a:r>
            <a:r>
              <a:rPr kumimoji="0" lang="en-US" sz="1900" b="1" i="0" u="sng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1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, Sogolo 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L.</a:t>
            </a:r>
            <a:r>
              <a:rPr kumimoji="0" lang="en-ZA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Lebelo</a:t>
            </a:r>
            <a:r>
              <a:rPr kumimoji="0" lang="en-ZA" sz="19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1</a:t>
            </a:r>
            <a:r>
              <a:rPr kumimoji="0" lang="en-ZA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, Perpetua Modjadji</a:t>
            </a:r>
            <a:r>
              <a:rPr kumimoji="0" lang="en-ZA" sz="19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2</a:t>
            </a:r>
            <a:r>
              <a:rPr kumimoji="0" lang="en-ZA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, Saba Ghaffary</a:t>
            </a:r>
            <a:r>
              <a:rPr kumimoji="0" lang="en-ZA" sz="19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3</a:t>
            </a: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Arial" pitchFamily="34" charset="0"/>
              </a:rPr>
              <a:t> </a:t>
            </a:r>
            <a:endParaRPr kumimoji="0" lang="en-GB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  <a:p>
            <a:endParaRPr lang="fr-FR" dirty="0"/>
          </a:p>
          <a:p>
            <a:r>
              <a:rPr lang="en-US" baseline="30000" dirty="0"/>
              <a:t>1</a:t>
            </a:r>
            <a:r>
              <a:rPr lang="en-US" dirty="0"/>
              <a:t> Department of Life and Consumer Sciences, University of South Africa, Address; </a:t>
            </a:r>
            <a:endParaRPr lang="fr-FR" dirty="0"/>
          </a:p>
          <a:p>
            <a:r>
              <a:rPr lang="en-US" baseline="30000" dirty="0"/>
              <a:t>2</a:t>
            </a:r>
            <a:r>
              <a:rPr lang="en-US" dirty="0"/>
              <a:t> Non-Communicable Disease Unit, South African Medical Research Council</a:t>
            </a:r>
          </a:p>
          <a:p>
            <a:r>
              <a:rPr lang="en-US" baseline="30000" dirty="0"/>
              <a:t>3</a:t>
            </a:r>
            <a:r>
              <a:rPr lang="en-US" dirty="0"/>
              <a:t>Hematology and Oncology research Center, Tabriz University of Medical Sciences 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Corresponding author: </a:t>
            </a:r>
            <a:r>
              <a:rPr lang="en-US" sz="1400" dirty="0">
                <a:hlinkClick r:id="rId3"/>
              </a:rPr>
              <a:t>mokgak@unisa.ac.za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/>
          </a:p>
        </p:txBody>
      </p:sp>
      <p:pic>
        <p:nvPicPr>
          <p:cNvPr id="3" name="Picture 4" descr="Unisa Logo [University of South Africa] - PNG Logo Vector Downloads (SVG,  EPS)">
            <a:extLst>
              <a:ext uri="{FF2B5EF4-FFF2-40B4-BE49-F238E27FC236}">
                <a16:creationId xmlns:a16="http://schemas.microsoft.com/office/drawing/2014/main" id="{57D7FE04-EEB2-3B1F-E96E-A048595BD6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91" b="26191"/>
          <a:stretch/>
        </p:blipFill>
        <p:spPr bwMode="auto">
          <a:xfrm>
            <a:off x="609600" y="5959475"/>
            <a:ext cx="2857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345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28D7A8-44E3-430C-AAD3-4A5580FD7912}"/>
              </a:ext>
            </a:extLst>
          </p:cNvPr>
          <p:cNvSpPr txBox="1"/>
          <p:nvPr/>
        </p:nvSpPr>
        <p:spPr>
          <a:xfrm>
            <a:off x="609600" y="15240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Reference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71E83D-E6E9-9701-3A1D-1BA259CD209E}"/>
              </a:ext>
            </a:extLst>
          </p:cNvPr>
          <p:cNvSpPr txBox="1"/>
          <p:nvPr/>
        </p:nvSpPr>
        <p:spPr>
          <a:xfrm>
            <a:off x="239486" y="1985665"/>
            <a:ext cx="89154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AutoNum type="arabicPeriod"/>
            </a:pPr>
            <a:r>
              <a:rPr lang="en-ZA" altLang="en-US" dirty="0">
                <a:solidFill>
                  <a:srgbClr val="3E3D40"/>
                </a:solidFill>
                <a:latin typeface="MuseoSans"/>
                <a:hlinkClick r:id="rId3"/>
              </a:rPr>
              <a:t>https://www.who.int/news-room/fact-sheets/detail/diabetes</a:t>
            </a:r>
            <a:endParaRPr lang="en-ZA" altLang="en-US" dirty="0">
              <a:solidFill>
                <a:srgbClr val="3E3D40"/>
              </a:solidFill>
              <a:latin typeface="MuseoSans"/>
            </a:endParaRP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altLang="en-US" dirty="0" err="1"/>
              <a:t>Einarson</a:t>
            </a:r>
            <a:r>
              <a:rPr lang="en-US" altLang="en-US" dirty="0"/>
              <a:t>, T.R., Acs, A., Ludwig, C. et al. Prevalence of cardiovascular disease in type 2 diabetes: a systematic literature review of scientific evidence from across the world in 2007–2017. Cardiovasc </a:t>
            </a:r>
            <a:r>
              <a:rPr lang="en-US" altLang="en-US" dirty="0" err="1"/>
              <a:t>Diabetol</a:t>
            </a:r>
            <a:r>
              <a:rPr lang="en-US" altLang="en-US" dirty="0"/>
              <a:t> 17, 83 (2018). </a:t>
            </a:r>
            <a:r>
              <a:rPr lang="en-US" altLang="en-US" dirty="0">
                <a:hlinkClick r:id="rId4"/>
              </a:rPr>
              <a:t>https://doi.org/10.1186/s12933-018-0728-6</a:t>
            </a:r>
            <a:endParaRPr lang="en-ZA" altLang="en-US" dirty="0">
              <a:solidFill>
                <a:srgbClr val="3E3D40"/>
              </a:solidFill>
              <a:latin typeface="MuseoSans"/>
            </a:endParaRP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altLang="en-US" dirty="0"/>
              <a:t>Frandsen, T. F., </a:t>
            </a:r>
            <a:r>
              <a:rPr lang="en-US" altLang="en-US" dirty="0" err="1"/>
              <a:t>Bruun</a:t>
            </a:r>
            <a:r>
              <a:rPr lang="en-US" altLang="en-US" dirty="0"/>
              <a:t> Nielsen, M. F., </a:t>
            </a:r>
            <a:r>
              <a:rPr lang="en-US" altLang="en-US" dirty="0" err="1"/>
              <a:t>Lindhardt</a:t>
            </a:r>
            <a:r>
              <a:rPr lang="en-US" altLang="en-US" dirty="0"/>
              <a:t>, C. L., and Eriksen, M. B. (2020). Using the full PICO model as a search tool for systematic reviews resulted in lower recall for some PICO elements. J. Clin. Epidemiol. 127, 69–75. doi:10.1016/j.jclinepi.2020.07.005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altLang="en-US" dirty="0"/>
              <a:t>Page, M. J., McKenzie, J. E., </a:t>
            </a:r>
            <a:r>
              <a:rPr lang="en-US" altLang="en-US" dirty="0" err="1"/>
              <a:t>Bossuyt</a:t>
            </a:r>
            <a:r>
              <a:rPr lang="en-US" altLang="en-US" dirty="0"/>
              <a:t>, P. M., </a:t>
            </a:r>
            <a:r>
              <a:rPr lang="en-US" altLang="en-US" dirty="0" err="1"/>
              <a:t>Boutron</a:t>
            </a:r>
            <a:r>
              <a:rPr lang="en-US" altLang="en-US" dirty="0"/>
              <a:t>, I., Hoffmann, T. C., Mulrow, C. D., et al. (2021). The PRISMA 2020 statement: An updated guideline for reporting systematic reviews. BMJ 372, n71. doi:10.1136/bmj.n71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ZA" altLang="en-US" dirty="0">
                <a:solidFill>
                  <a:srgbClr val="3E3D40"/>
                </a:solidFill>
                <a:latin typeface="MuseoSans"/>
              </a:rPr>
              <a:t>Mokgalaboni K, Lebelo SL, Modjadji P and Ghaffary S (2023) Okra ameliorates hyperglycaemia in pre-diabetic and type 2 diabetic patients: A systematic review and meta-analysis of the clinical evidence. </a:t>
            </a:r>
            <a:r>
              <a:rPr lang="en-ZA" altLang="en-US" i="1" dirty="0">
                <a:solidFill>
                  <a:srgbClr val="3E3D40"/>
                </a:solidFill>
                <a:latin typeface="MuseoSans"/>
              </a:rPr>
              <a:t>Front. </a:t>
            </a:r>
            <a:r>
              <a:rPr lang="en-ZA" altLang="en-US" i="1" dirty="0" err="1">
                <a:solidFill>
                  <a:srgbClr val="3E3D40"/>
                </a:solidFill>
                <a:latin typeface="MuseoSans"/>
              </a:rPr>
              <a:t>Pharmacol</a:t>
            </a:r>
            <a:r>
              <a:rPr lang="en-ZA" altLang="en-US" i="1" dirty="0">
                <a:solidFill>
                  <a:srgbClr val="3E3D40"/>
                </a:solidFill>
                <a:latin typeface="MuseoSans"/>
              </a:rPr>
              <a:t>.</a:t>
            </a:r>
            <a:r>
              <a:rPr lang="en-ZA" altLang="en-US" dirty="0">
                <a:solidFill>
                  <a:srgbClr val="3E3D40"/>
                </a:solidFill>
                <a:latin typeface="MuseoSans"/>
              </a:rPr>
              <a:t> 14:1132650. </a:t>
            </a:r>
            <a:r>
              <a:rPr lang="en-ZA" altLang="en-US" dirty="0" err="1">
                <a:solidFill>
                  <a:srgbClr val="3E3D40"/>
                </a:solidFill>
                <a:latin typeface="MuseoSans"/>
              </a:rPr>
              <a:t>doi</a:t>
            </a:r>
            <a:r>
              <a:rPr lang="en-ZA" altLang="en-US" dirty="0">
                <a:solidFill>
                  <a:srgbClr val="3E3D40"/>
                </a:solidFill>
                <a:latin typeface="MuseoSans"/>
              </a:rPr>
              <a:t>: 10.3389/fphar.2023.1132650</a:t>
            </a:r>
          </a:p>
        </p:txBody>
      </p:sp>
    </p:spTree>
    <p:extLst>
      <p:ext uri="{BB962C8B-B14F-4D97-AF65-F5344CB8AC3E}">
        <p14:creationId xmlns:p14="http://schemas.microsoft.com/office/powerpoint/2010/main" val="4001649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1360308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Abelmoschus esculentus (okra) in regulation of </a:t>
            </a:r>
            <a:r>
              <a:rPr lang="en-US" sz="24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hyperglycaemia</a:t>
            </a:r>
            <a:r>
              <a:rPr lang="en-US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in pre-diabetic and type 2 diabetic patients: Meta-analysis </a:t>
            </a:r>
            <a:endParaRPr lang="en-ZA" sz="2400" b="1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Content Placeholder 5" descr="A diagram of a person's body&#10;&#10;Description automatically generated">
            <a:extLst>
              <a:ext uri="{FF2B5EF4-FFF2-40B4-BE49-F238E27FC236}">
                <a16:creationId xmlns:a16="http://schemas.microsoft.com/office/drawing/2014/main" id="{81F2C80B-3846-A0DC-C6BF-E9ED917F1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6" r="14362" b="5499"/>
          <a:stretch>
            <a:fillRect/>
          </a:stretch>
        </p:blipFill>
        <p:spPr bwMode="auto">
          <a:xfrm>
            <a:off x="1169987" y="2209800"/>
            <a:ext cx="6804025" cy="432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61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4E4F2F-1E55-44A4-8832-84E477F385C3}"/>
              </a:ext>
            </a:extLst>
          </p:cNvPr>
          <p:cNvSpPr txBox="1"/>
          <p:nvPr/>
        </p:nvSpPr>
        <p:spPr>
          <a:xfrm>
            <a:off x="838200" y="990600"/>
            <a:ext cx="7924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>
                <a:solidFill>
                  <a:srgbClr val="000000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This study </a:t>
            </a:r>
            <a:r>
              <a:rPr lang="en-US" dirty="0">
                <a:solidFill>
                  <a:srgbClr val="000000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nvestigated the beneficial effects of okra on </a:t>
            </a:r>
            <a:r>
              <a:rPr lang="en-US" sz="1800" dirty="0" err="1">
                <a:solidFill>
                  <a:srgbClr val="000000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glycaemic</a:t>
            </a:r>
            <a:r>
              <a:rPr lang="en-US" sz="1800" dirty="0">
                <a:solidFill>
                  <a:srgbClr val="000000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 control in pre-diabetes and type 2 diabetes mellitus (T2D). </a:t>
            </a:r>
          </a:p>
          <a:p>
            <a:pPr algn="just"/>
            <a:r>
              <a:rPr lang="en-US" sz="1800" dirty="0">
                <a:solidFill>
                  <a:srgbClr val="000000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MEDLINE and Scopus were searched for relevant studies. A search followed an updated preferred reporting items for systematic review and meta-analysis. Collected data were analyzed using Review Manager version 5.4 and meta-Hun and reported as mean difference and 95% confidence intervals (CI). Eight clinical studies, including 331 patients with pre-diabetes and T2D, were eligible. Our findings showed that okra treatment reduced the levels of fasting blood glucose, mean difference (MD) = −14.63 mg/dL; 95% CI (-25.25, −4.00, p = 0.007); </a:t>
            </a:r>
            <a:r>
              <a:rPr lang="en-US" sz="1800" i="1" dirty="0">
                <a:solidFill>
                  <a:srgbClr val="000000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1800" i="1" baseline="30000" dirty="0">
                <a:solidFill>
                  <a:srgbClr val="000000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 = 33%, p = 0.17 compared to placebo. Glycated hemoglobin did not differ significantly between the groups: MD = 0.01%; 95%CI (-0.51, 0.54, p = 0.96);</a:t>
            </a:r>
            <a:r>
              <a:rPr lang="en-US" sz="1800" i="1" dirty="0">
                <a:solidFill>
                  <a:srgbClr val="000000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 I</a:t>
            </a:r>
            <a:r>
              <a:rPr lang="en-US" sz="1800" i="1" baseline="30000" dirty="0">
                <a:solidFill>
                  <a:srgbClr val="000000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 = 43%, p = 0.28. This study revealed improved glycemic control following okra treatment in pre-diabetes and T2D patients. The findings suggest that okra may be used as a supplemental dietary nutrient, especially in pre-diabetic and T2D patients, due to its potential to regulate </a:t>
            </a:r>
            <a:r>
              <a:rPr lang="en-US" sz="1800" dirty="0" err="1">
                <a:solidFill>
                  <a:srgbClr val="000000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hyperglycaemia</a:t>
            </a:r>
            <a:r>
              <a:rPr lang="en-US" sz="1800" dirty="0">
                <a:solidFill>
                  <a:srgbClr val="000000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.</a:t>
            </a:r>
            <a:endParaRPr lang="fr-FR" dirty="0"/>
          </a:p>
          <a:p>
            <a:pPr algn="just"/>
            <a:endParaRPr lang="en-US" dirty="0"/>
          </a:p>
          <a:p>
            <a:pPr algn="just"/>
            <a:r>
              <a:rPr lang="fr-FR" b="1" dirty="0"/>
              <a:t>Keywords: </a:t>
            </a:r>
            <a:r>
              <a:rPr lang="en-US" sz="1800" dirty="0">
                <a:solidFill>
                  <a:srgbClr val="000000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okra; antioxidant; type 2 diabetes; inflammation; </a:t>
            </a:r>
            <a:r>
              <a:rPr lang="en-US" sz="1800" dirty="0" err="1">
                <a:solidFill>
                  <a:srgbClr val="000000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hyperglycaemia</a:t>
            </a:r>
            <a:r>
              <a:rPr lang="en-US" sz="1800" dirty="0">
                <a:solidFill>
                  <a:srgbClr val="000000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; pre-diabetes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98366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04F326-65EB-4336-8C2B-B7016DD553EB}"/>
              </a:ext>
            </a:extLst>
          </p:cNvPr>
          <p:cNvSpPr txBox="1"/>
          <p:nvPr/>
        </p:nvSpPr>
        <p:spPr>
          <a:xfrm>
            <a:off x="647700" y="16002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Introduction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8265FB-2C82-AD7B-B616-76C55DDB33CB}"/>
              </a:ext>
            </a:extLst>
          </p:cNvPr>
          <p:cNvSpPr txBox="1"/>
          <p:nvPr/>
        </p:nvSpPr>
        <p:spPr>
          <a:xfrm>
            <a:off x="669470" y="2209800"/>
            <a:ext cx="8398329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ZA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+mn-cs"/>
              </a:rPr>
              <a:t>T2D prevalence is rising nationally and globally.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+mn-cs"/>
              </a:rPr>
              <a:t>In 2019, diabetes led to an estimated 2 million deaths (1).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+mn-cs"/>
              </a:rPr>
              <a:t>T2D-associated cardiovascular complications also rising (2). 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+mn-cs"/>
              </a:rPr>
              <a:t>This is despite the available pharmacological drugs worldwide </a:t>
            </a:r>
            <a:r>
              <a:rPr lang="en-US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+mn-cs"/>
              </a:rPr>
              <a:t>ie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+mn-cs"/>
              </a:rPr>
              <a:t>, metformin.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+mn-cs"/>
              </a:rPr>
              <a:t>Other drugs result in adverse events.</a:t>
            </a:r>
          </a:p>
          <a:p>
            <a:pPr marL="285750" indent="-285750" algn="just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+mn-cs"/>
              </a:rPr>
              <a:t>Natural plant/fruits antihyperglycemic i.e., okra.</a:t>
            </a:r>
          </a:p>
          <a:p>
            <a:pPr marL="285750" indent="-285750" algn="just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There is conflicting results from experimental and clinical trials</a:t>
            </a: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  <a:cs typeface="+mn-cs"/>
            </a:endParaRPr>
          </a:p>
          <a:p>
            <a:pPr marL="285750" indent="-285750" algn="just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Therefore, we aimed to e</a:t>
            </a:r>
            <a:r>
              <a:rPr lang="en-US" sz="2400" dirty="0">
                <a:latin typeface="+mn-lt"/>
                <a:cs typeface="+mn-cs"/>
              </a:rPr>
              <a:t>xplore the benefits of okra in diabetes, focusing on glycemic control.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8517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Content Placeholder 35" descr="A flowchart of records&#10;&#10;Description automatically generated">
            <a:extLst>
              <a:ext uri="{FF2B5EF4-FFF2-40B4-BE49-F238E27FC236}">
                <a16:creationId xmlns:a16="http://schemas.microsoft.com/office/drawing/2014/main" id="{7C0DB4C0-6F59-6E0B-A78C-0861DF896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0" t="4437"/>
          <a:stretch>
            <a:fillRect/>
          </a:stretch>
        </p:blipFill>
        <p:spPr>
          <a:xfrm>
            <a:off x="3156857" y="1807935"/>
            <a:ext cx="5943600" cy="45375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78A079-4D09-3513-39F4-0A109FA83C95}"/>
              </a:ext>
            </a:extLst>
          </p:cNvPr>
          <p:cNvSpPr txBox="1"/>
          <p:nvPr/>
        </p:nvSpPr>
        <p:spPr>
          <a:xfrm>
            <a:off x="609600" y="15240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Results</a:t>
            </a:r>
            <a:r>
              <a:rPr lang="fr-FR" sz="2400" b="1" dirty="0"/>
              <a:t>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94673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28D7A8-44E3-430C-AAD3-4A5580FD7912}"/>
              </a:ext>
            </a:extLst>
          </p:cNvPr>
          <p:cNvSpPr txBox="1"/>
          <p:nvPr/>
        </p:nvSpPr>
        <p:spPr>
          <a:xfrm>
            <a:off x="609600" y="15240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Results</a:t>
            </a:r>
            <a:r>
              <a:rPr lang="fr-FR" sz="2400" b="1" dirty="0"/>
              <a:t> and discussion</a:t>
            </a:r>
          </a:p>
        </p:txBody>
      </p:sp>
      <p:pic>
        <p:nvPicPr>
          <p:cNvPr id="2" name="Content Placeholder 2" descr="Plot object">
            <a:extLst>
              <a:ext uri="{FF2B5EF4-FFF2-40B4-BE49-F238E27FC236}">
                <a16:creationId xmlns:a16="http://schemas.microsoft.com/office/drawing/2014/main" id="{3F435E1B-22C3-CFDC-A026-EE2C2F557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89"/>
          <a:stretch>
            <a:fillRect/>
          </a:stretch>
        </p:blipFill>
        <p:spPr>
          <a:xfrm>
            <a:off x="185057" y="2209800"/>
            <a:ext cx="8915400" cy="32559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D817C4-F5DC-3B55-736E-F7878D59BE4F}"/>
              </a:ext>
            </a:extLst>
          </p:cNvPr>
          <p:cNvSpPr txBox="1"/>
          <p:nvPr/>
        </p:nvSpPr>
        <p:spPr>
          <a:xfrm>
            <a:off x="381000" y="5357058"/>
            <a:ext cx="8763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dirty="0"/>
              <a:t>Effect of Okra on FBG, Data reported as mean difference and 95%confidence interval, </a:t>
            </a:r>
            <a:r>
              <a:rPr lang="en-ZA" altLang="en-US" sz="2400" b="1" i="1" dirty="0">
                <a:solidFill>
                  <a:srgbClr val="333333"/>
                </a:solidFill>
                <a:latin typeface="Source Sans Pro" panose="020B0503030403020204" pitchFamily="34" charset="0"/>
              </a:rPr>
              <a:t>p</a:t>
            </a:r>
            <a:r>
              <a:rPr lang="en-ZA" altLang="en-US" sz="2400" b="1" dirty="0">
                <a:solidFill>
                  <a:srgbClr val="333333"/>
                </a:solidFill>
                <a:latin typeface="Source Sans Pro" panose="020B0503030403020204" pitchFamily="34" charset="0"/>
              </a:rPr>
              <a:t>= 0.9767</a:t>
            </a:r>
            <a:endParaRPr lang="en-US" altLang="en-US" sz="2400" b="1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28138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28D7A8-44E3-430C-AAD3-4A5580FD7912}"/>
              </a:ext>
            </a:extLst>
          </p:cNvPr>
          <p:cNvSpPr txBox="1"/>
          <p:nvPr/>
        </p:nvSpPr>
        <p:spPr>
          <a:xfrm>
            <a:off x="609600" y="15240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Results</a:t>
            </a:r>
            <a:r>
              <a:rPr lang="fr-FR" sz="2400" b="1" dirty="0"/>
              <a:t> and discussion</a:t>
            </a:r>
          </a:p>
        </p:txBody>
      </p:sp>
      <p:pic>
        <p:nvPicPr>
          <p:cNvPr id="3" name="Picture 2" descr="Plot object">
            <a:extLst>
              <a:ext uri="{FF2B5EF4-FFF2-40B4-BE49-F238E27FC236}">
                <a16:creationId xmlns:a16="http://schemas.microsoft.com/office/drawing/2014/main" id="{447E3A6B-2910-7F2E-F5E0-394C24250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65"/>
          <a:stretch>
            <a:fillRect/>
          </a:stretch>
        </p:blipFill>
        <p:spPr>
          <a:xfrm>
            <a:off x="359568" y="1905000"/>
            <a:ext cx="8653463" cy="2852737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F0ECC51C-C81A-D810-17C1-9517BA405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256" y="4768623"/>
            <a:ext cx="78374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ZA" altLang="en-US" sz="2400" dirty="0">
                <a:solidFill>
                  <a:srgbClr val="333333"/>
                </a:solidFill>
                <a:latin typeface="Source Sans Pro" panose="020B0503030403020204" pitchFamily="34" charset="0"/>
              </a:rPr>
              <a:t>Effect of okra on glycated </a:t>
            </a:r>
            <a:r>
              <a:rPr lang="en-ZA" altLang="en-US" sz="2400" dirty="0" err="1">
                <a:solidFill>
                  <a:srgbClr val="333333"/>
                </a:solidFill>
                <a:latin typeface="Source Sans Pro" panose="020B0503030403020204" pitchFamily="34" charset="0"/>
              </a:rPr>
              <a:t>hemoglobin</a:t>
            </a:r>
            <a:r>
              <a:rPr lang="en-ZA" altLang="en-US" sz="2400" dirty="0">
                <a:solidFill>
                  <a:srgbClr val="333333"/>
                </a:solidFill>
                <a:latin typeface="Source Sans Pro" panose="020B0503030403020204" pitchFamily="34" charset="0"/>
              </a:rPr>
              <a:t>, data reported as mean difference, 95%CI, </a:t>
            </a:r>
            <a:r>
              <a:rPr lang="en-ZA" altLang="en-US" sz="2400" b="1" dirty="0">
                <a:solidFill>
                  <a:srgbClr val="333333"/>
                </a:solidFill>
                <a:latin typeface="Source Sans Pro" panose="020B0503030403020204" pitchFamily="34" charset="0"/>
              </a:rPr>
              <a:t>p= 0.9767</a:t>
            </a: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73805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015C6E-DACC-46D7-9A51-5411FFCCCE22}"/>
              </a:ext>
            </a:extLst>
          </p:cNvPr>
          <p:cNvSpPr txBox="1"/>
          <p:nvPr/>
        </p:nvSpPr>
        <p:spPr>
          <a:xfrm>
            <a:off x="609600" y="1447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Conclusions</a:t>
            </a:r>
          </a:p>
        </p:txBody>
      </p:sp>
      <p:pic>
        <p:nvPicPr>
          <p:cNvPr id="2" name="Content Placeholder 5" descr="A diagram of a person's body&#10;&#10;Description automatically generated">
            <a:extLst>
              <a:ext uri="{FF2B5EF4-FFF2-40B4-BE49-F238E27FC236}">
                <a16:creationId xmlns:a16="http://schemas.microsoft.com/office/drawing/2014/main" id="{1C21053F-8250-2F06-CBE7-AAAEE710F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6" r="14362" b="5499"/>
          <a:stretch>
            <a:fillRect/>
          </a:stretch>
        </p:blipFill>
        <p:spPr bwMode="auto">
          <a:xfrm>
            <a:off x="2231118" y="1373187"/>
            <a:ext cx="6804025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7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B60A73-C7B6-4942-9460-6A11453E996F}"/>
              </a:ext>
            </a:extLst>
          </p:cNvPr>
          <p:cNvSpPr txBox="1"/>
          <p:nvPr/>
        </p:nvSpPr>
        <p:spPr>
          <a:xfrm>
            <a:off x="685800" y="14478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Acknowledgments</a:t>
            </a:r>
            <a:endParaRPr lang="fr-FR" sz="2400" b="1" dirty="0"/>
          </a:p>
          <a:p>
            <a:endParaRPr lang="fr-FR" sz="2400" b="1" dirty="0"/>
          </a:p>
        </p:txBody>
      </p:sp>
      <p:pic>
        <p:nvPicPr>
          <p:cNvPr id="2" name="Picture 4" descr="Logo Library – SAASTA">
            <a:extLst>
              <a:ext uri="{FF2B5EF4-FFF2-40B4-BE49-F238E27FC236}">
                <a16:creationId xmlns:a16="http://schemas.microsoft.com/office/drawing/2014/main" id="{6FAE4F0C-DAF7-426F-C4DF-4C9079FB8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971800"/>
            <a:ext cx="3667125" cy="1247775"/>
          </a:xfrm>
          <a:prstGeom prst="rect">
            <a:avLst/>
          </a:prstGeom>
        </p:spPr>
      </p:pic>
      <p:pic>
        <p:nvPicPr>
          <p:cNvPr id="3" name="Content Placeholder 2" descr="College of Agriculture and Environmental Sciences Research focus areas for  2024: School of Ecological and Human Sustainability">
            <a:extLst>
              <a:ext uri="{FF2B5EF4-FFF2-40B4-BE49-F238E27FC236}">
                <a16:creationId xmlns:a16="http://schemas.microsoft.com/office/drawing/2014/main" id="{154BE0CC-5266-3C49-5DF7-D90E9196E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971800"/>
            <a:ext cx="4316413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82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735</Words>
  <Application>Microsoft Office PowerPoint</Application>
  <PresentationFormat>On-screen Show (4:3)</PresentationFormat>
  <Paragraphs>60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MuseoSans</vt:lpstr>
      <vt:lpstr>Source Sans Pro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Mokgalaboni, Kabelo</cp:lastModifiedBy>
  <cp:revision>100</cp:revision>
  <dcterms:created xsi:type="dcterms:W3CDTF">2015-04-04T09:45:50Z</dcterms:created>
  <dcterms:modified xsi:type="dcterms:W3CDTF">2023-10-09T11:29:37Z</dcterms:modified>
</cp:coreProperties>
</file>