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5"/>
  </p:notesMasterIdLst>
  <p:handoutMasterIdLst>
    <p:handoutMasterId r:id="rId26"/>
  </p:handoutMasterIdLst>
  <p:sldIdLst>
    <p:sldId id="274" r:id="rId6"/>
    <p:sldId id="267" r:id="rId7"/>
    <p:sldId id="268" r:id="rId8"/>
    <p:sldId id="269" r:id="rId9"/>
    <p:sldId id="275" r:id="rId10"/>
    <p:sldId id="270" r:id="rId11"/>
    <p:sldId id="276" r:id="rId12"/>
    <p:sldId id="277" r:id="rId13"/>
    <p:sldId id="279" r:id="rId14"/>
    <p:sldId id="280" r:id="rId15"/>
    <p:sldId id="281" r:id="rId16"/>
    <p:sldId id="282" r:id="rId17"/>
    <p:sldId id="283" r:id="rId18"/>
    <p:sldId id="471" r:id="rId19"/>
    <p:sldId id="472" r:id="rId20"/>
    <p:sldId id="284" r:id="rId21"/>
    <p:sldId id="467" r:id="rId22"/>
    <p:sldId id="468" r:id="rId23"/>
    <p:sldId id="470" r:id="rId2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21" autoAdjust="0"/>
    <p:restoredTop sz="94638" autoAdjust="0"/>
  </p:normalViewPr>
  <p:slideViewPr>
    <p:cSldViewPr>
      <p:cViewPr varScale="1">
        <p:scale>
          <a:sx n="64" d="100"/>
          <a:sy n="64" d="100"/>
        </p:scale>
        <p:origin x="85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83100A-8A72-460F-8D5A-54D1E8721B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E079F-1A5F-425D-8548-7D6E0BA765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0DBEE4-A35F-451C-BCBF-73654C02E910}" type="datetimeFigureOut">
              <a:rPr lang="en-US" smtClean="0"/>
              <a:t>10/16/2023</a:t>
            </a:fld>
            <a:endParaRPr lang="en-US"/>
          </a:p>
        </p:txBody>
      </p:sp>
      <p:sp>
        <p:nvSpPr>
          <p:cNvPr id="4" name="Footer Placeholder 3">
            <a:extLst>
              <a:ext uri="{FF2B5EF4-FFF2-40B4-BE49-F238E27FC236}">
                <a16:creationId xmlns:a16="http://schemas.microsoft.com/office/drawing/2014/main" id="{CC9FF8A4-6C72-4FA9-92D5-35F646DB1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BC330F-8964-486B-B51A-F7EA853506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02DDE-B420-4AB0-A81B-677338ED35D9}" type="slidenum">
              <a:rPr lang="en-US" smtClean="0"/>
              <a:t>‹N›</a:t>
            </a:fld>
            <a:endParaRPr lang="en-US"/>
          </a:p>
        </p:txBody>
      </p:sp>
    </p:spTree>
    <p:extLst>
      <p:ext uri="{BB962C8B-B14F-4D97-AF65-F5344CB8AC3E}">
        <p14:creationId xmlns:p14="http://schemas.microsoft.com/office/powerpoint/2010/main" val="2265032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FBF3B-F983-4F41-9E6C-02008BB91DD1}" type="datetimeFigureOut">
              <a:rPr lang="fr-FR" smtClean="0"/>
              <a:pPr/>
              <a:t>16/10/2023</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9082-9D5D-43A3-B675-27AB9B8E552E}" type="slidenum">
              <a:rPr lang="en-US" smtClean="0"/>
              <a:t>‹N›</a:t>
            </a:fld>
            <a:endParaRPr lang="en-US" dirty="0"/>
          </a:p>
        </p:txBody>
      </p:sp>
    </p:spTree>
    <p:extLst>
      <p:ext uri="{BB962C8B-B14F-4D97-AF65-F5344CB8AC3E}">
        <p14:creationId xmlns:p14="http://schemas.microsoft.com/office/powerpoint/2010/main" val="16260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2</a:t>
            </a:fld>
            <a:endParaRPr lang="fr-FR"/>
          </a:p>
        </p:txBody>
      </p:sp>
    </p:spTree>
    <p:extLst>
      <p:ext uri="{BB962C8B-B14F-4D97-AF65-F5344CB8AC3E}">
        <p14:creationId xmlns:p14="http://schemas.microsoft.com/office/powerpoint/2010/main" val="2220448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11</a:t>
            </a:fld>
            <a:endParaRPr lang="fr-FR"/>
          </a:p>
        </p:txBody>
      </p:sp>
    </p:spTree>
    <p:extLst>
      <p:ext uri="{BB962C8B-B14F-4D97-AF65-F5344CB8AC3E}">
        <p14:creationId xmlns:p14="http://schemas.microsoft.com/office/powerpoint/2010/main" val="1517958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12</a:t>
            </a:fld>
            <a:endParaRPr lang="fr-FR"/>
          </a:p>
        </p:txBody>
      </p:sp>
    </p:spTree>
    <p:extLst>
      <p:ext uri="{BB962C8B-B14F-4D97-AF65-F5344CB8AC3E}">
        <p14:creationId xmlns:p14="http://schemas.microsoft.com/office/powerpoint/2010/main" val="686452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13</a:t>
            </a:fld>
            <a:endParaRPr lang="fr-FR"/>
          </a:p>
        </p:txBody>
      </p:sp>
    </p:spTree>
    <p:extLst>
      <p:ext uri="{BB962C8B-B14F-4D97-AF65-F5344CB8AC3E}">
        <p14:creationId xmlns:p14="http://schemas.microsoft.com/office/powerpoint/2010/main" val="3442324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16</a:t>
            </a:fld>
            <a:endParaRPr lang="fr-FR"/>
          </a:p>
        </p:txBody>
      </p:sp>
    </p:spTree>
    <p:extLst>
      <p:ext uri="{BB962C8B-B14F-4D97-AF65-F5344CB8AC3E}">
        <p14:creationId xmlns:p14="http://schemas.microsoft.com/office/powerpoint/2010/main" val="887495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en-US" dirty="0"/>
              <a:t>The observed antibacterial activity is attributable only to CD carriers and not to the presence and release of UOA.</a:t>
            </a:r>
            <a:endParaRPr lang="it-IT" dirty="0"/>
          </a:p>
        </p:txBody>
      </p:sp>
      <p:sp>
        <p:nvSpPr>
          <p:cNvPr id="4" name="Segnaposto numero diapositiva 3"/>
          <p:cNvSpPr>
            <a:spLocks noGrp="1"/>
          </p:cNvSpPr>
          <p:nvPr>
            <p:ph type="sldNum" sz="quarter" idx="5"/>
          </p:nvPr>
        </p:nvSpPr>
        <p:spPr/>
        <p:txBody>
          <a:bodyPr/>
          <a:lstStyle/>
          <a:p>
            <a:fld id="{EA93A79E-C126-4FEC-8B07-FB3F1807EC32}" type="slidenum">
              <a:rPr lang="it-IT" smtClean="0"/>
              <a:pPr/>
              <a:t>17</a:t>
            </a:fld>
            <a:endParaRPr lang="it-IT"/>
          </a:p>
        </p:txBody>
      </p:sp>
    </p:spTree>
    <p:extLst>
      <p:ext uri="{BB962C8B-B14F-4D97-AF65-F5344CB8AC3E}">
        <p14:creationId xmlns:p14="http://schemas.microsoft.com/office/powerpoint/2010/main" val="517688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en-US" dirty="0"/>
              <a:t>The observed antibacterial activity is attributable only to CD carriers and not to the presence and release of UOA.</a:t>
            </a:r>
            <a:endParaRPr lang="it-IT" dirty="0"/>
          </a:p>
        </p:txBody>
      </p:sp>
      <p:sp>
        <p:nvSpPr>
          <p:cNvPr id="4" name="Segnaposto numero diapositiva 3"/>
          <p:cNvSpPr>
            <a:spLocks noGrp="1"/>
          </p:cNvSpPr>
          <p:nvPr>
            <p:ph type="sldNum" sz="quarter" idx="5"/>
          </p:nvPr>
        </p:nvSpPr>
        <p:spPr/>
        <p:txBody>
          <a:bodyPr/>
          <a:lstStyle/>
          <a:p>
            <a:fld id="{EA93A79E-C126-4FEC-8B07-FB3F1807EC32}" type="slidenum">
              <a:rPr lang="it-IT" smtClean="0"/>
              <a:pPr/>
              <a:t>18</a:t>
            </a:fld>
            <a:endParaRPr lang="it-IT"/>
          </a:p>
        </p:txBody>
      </p:sp>
    </p:spTree>
    <p:extLst>
      <p:ext uri="{BB962C8B-B14F-4D97-AF65-F5344CB8AC3E}">
        <p14:creationId xmlns:p14="http://schemas.microsoft.com/office/powerpoint/2010/main" val="2104079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en-GB" dirty="0"/>
              <a:t>Thank you in </a:t>
            </a:r>
            <a:r>
              <a:rPr lang="en-GB" dirty="0" err="1"/>
              <a:t>gialloooooo</a:t>
            </a:r>
            <a:r>
              <a:rPr lang="en-GB"/>
              <a:t>!!!!</a:t>
            </a:r>
            <a:endParaRPr lang="en-GB" dirty="0"/>
          </a:p>
        </p:txBody>
      </p:sp>
      <p:sp>
        <p:nvSpPr>
          <p:cNvPr id="4" name="Segnaposto numero diapositiva 3"/>
          <p:cNvSpPr>
            <a:spLocks noGrp="1"/>
          </p:cNvSpPr>
          <p:nvPr>
            <p:ph type="sldNum" sz="quarter" idx="10"/>
          </p:nvPr>
        </p:nvSpPr>
        <p:spPr/>
        <p:txBody>
          <a:bodyPr/>
          <a:lstStyle/>
          <a:p>
            <a:fld id="{EA93A79E-C126-4FEC-8B07-FB3F1807EC32}" type="slidenum">
              <a:rPr lang="it-IT" smtClean="0"/>
              <a:pPr/>
              <a:t>19</a:t>
            </a:fld>
            <a:endParaRPr lang="it-IT"/>
          </a:p>
        </p:txBody>
      </p:sp>
    </p:spTree>
    <p:extLst>
      <p:ext uri="{BB962C8B-B14F-4D97-AF65-F5344CB8AC3E}">
        <p14:creationId xmlns:p14="http://schemas.microsoft.com/office/powerpoint/2010/main" val="321427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3</a:t>
            </a:fld>
            <a:endParaRPr lang="fr-FR"/>
          </a:p>
        </p:txBody>
      </p:sp>
    </p:spTree>
    <p:extLst>
      <p:ext uri="{BB962C8B-B14F-4D97-AF65-F5344CB8AC3E}">
        <p14:creationId xmlns:p14="http://schemas.microsoft.com/office/powerpoint/2010/main" val="3213149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4</a:t>
            </a:fld>
            <a:endParaRPr lang="fr-FR"/>
          </a:p>
        </p:txBody>
      </p:sp>
    </p:spTree>
    <p:extLst>
      <p:ext uri="{BB962C8B-B14F-4D97-AF65-F5344CB8AC3E}">
        <p14:creationId xmlns:p14="http://schemas.microsoft.com/office/powerpoint/2010/main" val="422749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5</a:t>
            </a:fld>
            <a:endParaRPr lang="fr-FR"/>
          </a:p>
        </p:txBody>
      </p:sp>
    </p:spTree>
    <p:extLst>
      <p:ext uri="{BB962C8B-B14F-4D97-AF65-F5344CB8AC3E}">
        <p14:creationId xmlns:p14="http://schemas.microsoft.com/office/powerpoint/2010/main" val="1061612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6</a:t>
            </a:fld>
            <a:endParaRPr lang="fr-FR"/>
          </a:p>
        </p:txBody>
      </p:sp>
    </p:spTree>
    <p:extLst>
      <p:ext uri="{BB962C8B-B14F-4D97-AF65-F5344CB8AC3E}">
        <p14:creationId xmlns:p14="http://schemas.microsoft.com/office/powerpoint/2010/main" val="2628215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7</a:t>
            </a:fld>
            <a:endParaRPr lang="fr-FR"/>
          </a:p>
        </p:txBody>
      </p:sp>
    </p:spTree>
    <p:extLst>
      <p:ext uri="{BB962C8B-B14F-4D97-AF65-F5344CB8AC3E}">
        <p14:creationId xmlns:p14="http://schemas.microsoft.com/office/powerpoint/2010/main" val="2869093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8</a:t>
            </a:fld>
            <a:endParaRPr lang="fr-FR"/>
          </a:p>
        </p:txBody>
      </p:sp>
    </p:spTree>
    <p:extLst>
      <p:ext uri="{BB962C8B-B14F-4D97-AF65-F5344CB8AC3E}">
        <p14:creationId xmlns:p14="http://schemas.microsoft.com/office/powerpoint/2010/main" val="2059084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9</a:t>
            </a:fld>
            <a:endParaRPr lang="fr-FR"/>
          </a:p>
        </p:txBody>
      </p:sp>
    </p:spTree>
    <p:extLst>
      <p:ext uri="{BB962C8B-B14F-4D97-AF65-F5344CB8AC3E}">
        <p14:creationId xmlns:p14="http://schemas.microsoft.com/office/powerpoint/2010/main" val="212144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10</a:t>
            </a:fld>
            <a:endParaRPr lang="fr-FR"/>
          </a:p>
        </p:txBody>
      </p:sp>
    </p:spTree>
    <p:extLst>
      <p:ext uri="{BB962C8B-B14F-4D97-AF65-F5344CB8AC3E}">
        <p14:creationId xmlns:p14="http://schemas.microsoft.com/office/powerpoint/2010/main" val="3229301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2F621E2D-A50B-495F-9AA4-3F10866B781B}" type="datetime1">
              <a:rPr lang="fr-FR" smtClean="0"/>
              <a:t>16/10/2023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D6B278-45EA-45CC-9642-20CC60EAB0D1}" type="datetime1">
              <a:rPr lang="fr-FR" smtClean="0"/>
              <a:t>16/10/2023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E16925-72EC-42D4-94D3-A1003B939FCE}" type="datetime1">
              <a:rPr lang="fr-FR" smtClean="0"/>
              <a:t>16/10/2023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24ED9-1BAC-43CE-92AB-135E2507265C}"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07389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136958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4ED9-1BAC-43CE-92AB-135E2507265C}"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120936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4ED9-1BAC-43CE-92AB-135E2507265C}"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66301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4ED9-1BAC-43CE-92AB-135E2507265C}" type="datetimeFigureOut">
              <a:rPr lang="en-US" smtClean="0"/>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378275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4ED9-1BAC-43CE-92AB-135E2507265C}" type="datetimeFigureOut">
              <a:rPr lang="en-US" smtClean="0"/>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158387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34381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68686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3760309-1331-4F8F-AC1F-972AC9046391}" type="datetime1">
              <a:rPr lang="fr-FR" smtClean="0"/>
              <a:t>16/10/2023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81134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280487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27733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B96765-7664-41F5-8267-06B87A0274DD}" type="datetime1">
              <a:rPr lang="fr-FR" smtClean="0"/>
              <a:t>16/10/2023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21FF9947-2A44-4499-8893-791A730D1CEB}" type="datetime1">
              <a:rPr lang="fr-FR" smtClean="0"/>
              <a:t>16/10/2023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2CD4740-CB78-4DA2-9449-5BA6BAB8E8B9}" type="datetime1">
              <a:rPr lang="fr-FR" smtClean="0"/>
              <a:t>16/10/2023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774D13E3-8353-4C2E-BE7C-26AE1B623ED5}" type="datetime1">
              <a:rPr lang="fr-FR" smtClean="0"/>
              <a:t>16/10/2023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13025-920A-462C-B19C-06B25E7A86DA}" type="datetime1">
              <a:rPr lang="fr-FR" smtClean="0"/>
              <a:t>16/10/2023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934200" y="6356350"/>
            <a:ext cx="2133600" cy="365125"/>
          </a:xfrm>
        </p:spPr>
        <p:txBody>
          <a:bodyPr/>
          <a:lstStyle/>
          <a:p>
            <a:fld id="{FCAEAE96-855E-42B1-8DE9-9C9E68DE18C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4D6D2-AC3E-41CF-B9A3-5BCCE2F511AB}" type="datetime1">
              <a:rPr lang="fr-FR" smtClean="0"/>
              <a:t>16/10/2023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128312-C233-4B5A-993A-6F581BBA2EDC}" type="datetime1">
              <a:rPr lang="fr-FR" smtClean="0"/>
              <a:t>16/10/2023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FA5E1-D094-4A0B-B20B-B561C85E6A82}" type="datetime1">
              <a:rPr lang="fr-FR" smtClean="0"/>
              <a:t>16/10/2023</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EAE96-855E-42B1-8DE9-9C9E68DE18C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t>10/16/2023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t>‹N›</a:t>
            </a:fld>
            <a:endParaRPr lang="en-US"/>
          </a:p>
        </p:txBody>
      </p:sp>
    </p:spTree>
    <p:extLst>
      <p:ext uri="{BB962C8B-B14F-4D97-AF65-F5344CB8AC3E}">
        <p14:creationId xmlns:p14="http://schemas.microsoft.com/office/powerpoint/2010/main" val="166408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4.xml"/><Relationship Id="rId7"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5.xml"/><Relationship Id="rId7"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FB8B74-3BDC-45CB-A8A4-10FDB8E40B05}"/>
              </a:ext>
            </a:extLst>
          </p:cNvPr>
          <p:cNvSpPr>
            <a:spLocks noGrp="1"/>
          </p:cNvSpPr>
          <p:nvPr>
            <p:ph type="sldNum" sz="quarter" idx="12"/>
          </p:nvPr>
        </p:nvSpPr>
        <p:spPr/>
        <p:txBody>
          <a:bodyPr/>
          <a:lstStyle/>
          <a:p>
            <a:fld id="{FCAEAE96-855E-42B1-8DE9-9C9E68DE18C5}" type="slidenum">
              <a:rPr lang="fr-FR" smtClean="0"/>
              <a:pPr/>
              <a:t>1</a:t>
            </a:fld>
            <a:endParaRPr lang="fr-FR"/>
          </a:p>
        </p:txBody>
      </p:sp>
      <p:pic>
        <p:nvPicPr>
          <p:cNvPr id="4" name="Picture 3">
            <a:extLst>
              <a:ext uri="{FF2B5EF4-FFF2-40B4-BE49-F238E27FC236}">
                <a16:creationId xmlns:a16="http://schemas.microsoft.com/office/drawing/2014/main" id="{321B14A4-E596-46A8-88E2-2BE0CDE68E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0"/>
            <a:ext cx="9143997" cy="3717035"/>
          </a:xfrm>
          <a:prstGeom prst="rect">
            <a:avLst/>
          </a:prstGeom>
        </p:spPr>
      </p:pic>
      <p:sp>
        <p:nvSpPr>
          <p:cNvPr id="5" name="TextBox 4">
            <a:extLst>
              <a:ext uri="{FF2B5EF4-FFF2-40B4-BE49-F238E27FC236}">
                <a16:creationId xmlns:a16="http://schemas.microsoft.com/office/drawing/2014/main" id="{6C006403-587B-4649-B308-93250010079D}"/>
              </a:ext>
            </a:extLst>
          </p:cNvPr>
          <p:cNvSpPr txBox="1"/>
          <p:nvPr/>
        </p:nvSpPr>
        <p:spPr>
          <a:xfrm>
            <a:off x="0" y="1219200"/>
            <a:ext cx="9067800" cy="5570756"/>
          </a:xfrm>
          <a:prstGeom prst="rect">
            <a:avLst/>
          </a:prstGeom>
          <a:noFill/>
        </p:spPr>
        <p:txBody>
          <a:bodyPr wrap="square" rtlCol="0">
            <a:spAutoFit/>
          </a:bodyPr>
          <a:lstStyle/>
          <a:p>
            <a:pPr algn="ctr"/>
            <a:r>
              <a:rPr lang="en-GB" sz="3600" b="1" dirty="0">
                <a:solidFill>
                  <a:schemeClr val="bg1"/>
                </a:solidFill>
              </a:rPr>
              <a:t>Synthesis and Characterization of Polystyrene-Based Cationic Hydrogels Enriched with Antibacterial Pyrazoles </a:t>
            </a:r>
            <a:endParaRPr lang="en-US" b="1" dirty="0"/>
          </a:p>
          <a:p>
            <a:pPr algn="ctr"/>
            <a:endParaRPr lang="en-US" b="1" dirty="0"/>
          </a:p>
          <a:p>
            <a:pPr algn="ctr"/>
            <a:endParaRPr lang="en-US" b="1" dirty="0"/>
          </a:p>
          <a:p>
            <a:pPr algn="ctr"/>
            <a:endParaRPr lang="en-US" b="1" dirty="0"/>
          </a:p>
          <a:p>
            <a:pPr algn="ctr"/>
            <a:r>
              <a:rPr lang="it-IT" b="1" dirty="0"/>
              <a:t>Silvana Alfei *</a:t>
            </a:r>
            <a:endParaRPr lang="it-IT" b="1" baseline="30000" dirty="0"/>
          </a:p>
          <a:p>
            <a:endParaRPr lang="fr-FR" dirty="0"/>
          </a:p>
          <a:p>
            <a:r>
              <a:rPr lang="en-US" baseline="30000" dirty="0"/>
              <a:t>1</a:t>
            </a:r>
            <a:r>
              <a:rPr lang="en-US" dirty="0"/>
              <a:t> </a:t>
            </a:r>
            <a:r>
              <a:rPr lang="en-GB" dirty="0"/>
              <a:t>Department of Pharmacy (DIFAR), Section of Chemistry and Pharmaceutical and Food Technologies, University of Genoa, </a:t>
            </a:r>
            <a:r>
              <a:rPr lang="en-GB" dirty="0" err="1"/>
              <a:t>Viale</a:t>
            </a:r>
            <a:r>
              <a:rPr lang="en-GB" dirty="0"/>
              <a:t> </a:t>
            </a:r>
            <a:r>
              <a:rPr lang="en-GB" dirty="0" err="1"/>
              <a:t>Cembrano</a:t>
            </a:r>
            <a:r>
              <a:rPr lang="en-GB" dirty="0"/>
              <a:t>, 4, 16148 Genoa, Italy</a:t>
            </a:r>
            <a:r>
              <a:rPr lang="en-US" dirty="0"/>
              <a:t> </a:t>
            </a:r>
            <a:endParaRPr lang="fr-FR" dirty="0"/>
          </a:p>
          <a:p>
            <a:endParaRPr lang="fr-FR" dirty="0"/>
          </a:p>
          <a:p>
            <a:endParaRPr lang="fr-FR" dirty="0"/>
          </a:p>
          <a:p>
            <a:endParaRPr lang="fr-FR" dirty="0"/>
          </a:p>
          <a:p>
            <a:endParaRPr lang="fr-FR" dirty="0"/>
          </a:p>
          <a:p>
            <a:endParaRPr lang="fr-FR" dirty="0"/>
          </a:p>
          <a:p>
            <a:endParaRPr lang="fr-FR" dirty="0"/>
          </a:p>
          <a:p>
            <a:r>
              <a:rPr lang="en-US" sz="1400" b="1" dirty="0"/>
              <a:t>*</a:t>
            </a:r>
            <a:r>
              <a:rPr lang="en-US" sz="1400" dirty="0"/>
              <a:t> Corresponding author: alfei@difar.unige.it</a:t>
            </a:r>
            <a:endParaRPr lang="fr-FR" sz="1400" dirty="0"/>
          </a:p>
        </p:txBody>
      </p:sp>
      <p:pic>
        <p:nvPicPr>
          <p:cNvPr id="3" name="Immagine 2" descr="Logo_unige_scrittabianca.eps">
            <a:extLst>
              <a:ext uri="{FF2B5EF4-FFF2-40B4-BE49-F238E27FC236}">
                <a16:creationId xmlns:a16="http://schemas.microsoft.com/office/drawing/2014/main" id="{7F4A7D51-88E4-6D51-7289-3893995807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313" r="30759" b="27552"/>
          <a:stretch/>
        </p:blipFill>
        <p:spPr>
          <a:xfrm>
            <a:off x="4191000" y="5660330"/>
            <a:ext cx="1096802" cy="1197670"/>
          </a:xfrm>
          <a:prstGeom prst="rect">
            <a:avLst/>
          </a:prstGeom>
        </p:spPr>
      </p:pic>
    </p:spTree>
    <p:extLst>
      <p:ext uri="{BB962C8B-B14F-4D97-AF65-F5344CB8AC3E}">
        <p14:creationId xmlns:p14="http://schemas.microsoft.com/office/powerpoint/2010/main" val="2674345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10</a:t>
            </a:fld>
            <a:endParaRPr lang="fr-FR" dirty="0">
              <a:latin typeface="Arial" panose="020B0604020202020204" pitchFamily="34" charset="0"/>
              <a:cs typeface="Arial" panose="020B0604020202020204" pitchFamily="34" charset="0"/>
            </a:endParaRPr>
          </a:p>
        </p:txBody>
      </p:sp>
      <p:sp>
        <p:nvSpPr>
          <p:cNvPr id="9" name="TextBox 5">
            <a:extLst>
              <a:ext uri="{FF2B5EF4-FFF2-40B4-BE49-F238E27FC236}">
                <a16:creationId xmlns:a16="http://schemas.microsoft.com/office/drawing/2014/main" id="{59C25132-0FF0-61A7-6B52-0835AFFE5A12}"/>
              </a:ext>
            </a:extLst>
          </p:cNvPr>
          <p:cNvSpPr txBox="1"/>
          <p:nvPr/>
        </p:nvSpPr>
        <p:spPr>
          <a:xfrm>
            <a:off x="152400" y="990600"/>
            <a:ext cx="8915400" cy="430887"/>
          </a:xfrm>
          <a:prstGeom prst="rect">
            <a:avLst/>
          </a:prstGeom>
          <a:noFill/>
        </p:spPr>
        <p:txBody>
          <a:bodyPr wrap="square" rtlCol="0">
            <a:spAutoFit/>
          </a:bodyPr>
          <a:lstStyle/>
          <a:p>
            <a:pPr algn="just"/>
            <a:r>
              <a:rPr lang="en-GB" sz="2200" b="1" dirty="0">
                <a:solidFill>
                  <a:srgbClr val="C00000"/>
                </a:solidFill>
                <a:effectLst/>
                <a:latin typeface="Arial" panose="020B0604020202020204" pitchFamily="34" charset="0"/>
              </a:rPr>
              <a:t>R1HG-1 and R1HG-2 Hydrogels Characterization: Water Loss</a:t>
            </a:r>
          </a:p>
        </p:txBody>
      </p:sp>
      <p:sp>
        <p:nvSpPr>
          <p:cNvPr id="4" name="CasellaDiTesto 3">
            <a:extLst>
              <a:ext uri="{FF2B5EF4-FFF2-40B4-BE49-F238E27FC236}">
                <a16:creationId xmlns:a16="http://schemas.microsoft.com/office/drawing/2014/main" id="{7DF75AF7-22BD-01B9-787D-AB1772FA5713}"/>
              </a:ext>
            </a:extLst>
          </p:cNvPr>
          <p:cNvSpPr txBox="1"/>
          <p:nvPr/>
        </p:nvSpPr>
        <p:spPr>
          <a:xfrm>
            <a:off x="2362200" y="3733800"/>
            <a:ext cx="6781800" cy="954107"/>
          </a:xfrm>
          <a:prstGeom prst="rect">
            <a:avLst/>
          </a:prstGeom>
          <a:noFill/>
        </p:spPr>
        <p:txBody>
          <a:bodyPr wrap="square">
            <a:spAutoFit/>
          </a:bodyPr>
          <a:lstStyle/>
          <a:p>
            <a:pPr algn="just"/>
            <a:r>
              <a:rPr lang="it-IT" sz="1400" dirty="0">
                <a:solidFill>
                  <a:srgbClr val="222222"/>
                </a:solidFill>
                <a:latin typeface="Arial" panose="020B0604020202020204" pitchFamily="34" charset="0"/>
                <a:cs typeface="Arial" panose="020B0604020202020204" pitchFamily="34" charset="0"/>
              </a:rPr>
              <a:t>Water </a:t>
            </a:r>
            <a:r>
              <a:rPr lang="it-IT" sz="1400" dirty="0" err="1">
                <a:solidFill>
                  <a:srgbClr val="222222"/>
                </a:solidFill>
                <a:latin typeface="Arial" panose="020B0604020202020204" pitchFamily="34" charset="0"/>
                <a:cs typeface="Arial" panose="020B0604020202020204" pitchFamily="34" charset="0"/>
              </a:rPr>
              <a:t>loss</a:t>
            </a:r>
            <a:r>
              <a:rPr lang="it-IT" sz="1400" dirty="0">
                <a:solidFill>
                  <a:srgbClr val="222222"/>
                </a:solidFill>
                <a:latin typeface="Arial" panose="020B0604020202020204" pitchFamily="34" charset="0"/>
                <a:cs typeface="Arial" panose="020B0604020202020204" pitchFamily="34" charset="0"/>
              </a:rPr>
              <a:t> experiments over time under </a:t>
            </a:r>
            <a:r>
              <a:rPr lang="it-IT" sz="1400" dirty="0" err="1">
                <a:solidFill>
                  <a:srgbClr val="222222"/>
                </a:solidFill>
                <a:latin typeface="Arial" panose="020B0604020202020204" pitchFamily="34" charset="0"/>
                <a:cs typeface="Arial" panose="020B0604020202020204" pitchFamily="34" charset="0"/>
              </a:rPr>
              <a:t>heating</a:t>
            </a:r>
            <a:r>
              <a:rPr lang="it-IT" sz="1400" dirty="0">
                <a:solidFill>
                  <a:srgbClr val="222222"/>
                </a:solidFill>
                <a:latin typeface="Arial" panose="020B0604020202020204" pitchFamily="34" charset="0"/>
                <a:cs typeface="Arial" panose="020B0604020202020204" pitchFamily="34" charset="0"/>
              </a:rPr>
              <a:t> </a:t>
            </a:r>
            <a:r>
              <a:rPr lang="it-IT" sz="1400" dirty="0" err="1">
                <a:solidFill>
                  <a:srgbClr val="222222"/>
                </a:solidFill>
                <a:latin typeface="Arial" panose="020B0604020202020204" pitchFamily="34" charset="0"/>
                <a:cs typeface="Arial" panose="020B0604020202020204" pitchFamily="34" charset="0"/>
              </a:rPr>
              <a:t>revealed</a:t>
            </a:r>
            <a:r>
              <a:rPr lang="it-IT" sz="1400" dirty="0">
                <a:solidFill>
                  <a:srgbClr val="222222"/>
                </a:solidFill>
                <a:latin typeface="Arial" panose="020B0604020202020204" pitchFamily="34" charset="0"/>
                <a:cs typeface="Arial" panose="020B0604020202020204" pitchFamily="34" charset="0"/>
              </a:rPr>
              <a:t> a quantitative release of water for both </a:t>
            </a:r>
            <a:r>
              <a:rPr lang="it-IT" sz="1400" dirty="0" err="1">
                <a:solidFill>
                  <a:srgbClr val="222222"/>
                </a:solidFill>
                <a:latin typeface="Arial" panose="020B0604020202020204" pitchFamily="34" charset="0"/>
                <a:cs typeface="Arial" panose="020B0604020202020204" pitchFamily="34" charset="0"/>
              </a:rPr>
              <a:t>gels</a:t>
            </a:r>
            <a:r>
              <a:rPr lang="it-IT" sz="1400" dirty="0">
                <a:solidFill>
                  <a:srgbClr val="222222"/>
                </a:solidFill>
                <a:latin typeface="Arial" panose="020B0604020202020204" pitchFamily="34" charset="0"/>
                <a:cs typeface="Arial" panose="020B0604020202020204" pitchFamily="34" charset="0"/>
              </a:rPr>
              <a:t> (a) </a:t>
            </a:r>
            <a:r>
              <a:rPr lang="it-IT" sz="1400" dirty="0" err="1">
                <a:solidFill>
                  <a:srgbClr val="222222"/>
                </a:solidFill>
                <a:latin typeface="Arial" panose="020B0604020202020204" pitchFamily="34" charset="0"/>
                <a:cs typeface="Arial" panose="020B0604020202020204" pitchFamily="34" charset="0"/>
              </a:rPr>
              <a:t>governed</a:t>
            </a:r>
            <a:r>
              <a:rPr lang="it-IT" sz="1400" dirty="0">
                <a:solidFill>
                  <a:srgbClr val="222222"/>
                </a:solidFill>
                <a:latin typeface="Arial" panose="020B0604020202020204" pitchFamily="34" charset="0"/>
                <a:cs typeface="Arial" panose="020B0604020202020204" pitchFamily="34" charset="0"/>
              </a:rPr>
              <a:t> by first </a:t>
            </a:r>
            <a:r>
              <a:rPr lang="it-IT" sz="1400" dirty="0" err="1">
                <a:solidFill>
                  <a:srgbClr val="222222"/>
                </a:solidFill>
                <a:latin typeface="Arial" panose="020B0604020202020204" pitchFamily="34" charset="0"/>
                <a:cs typeface="Arial" panose="020B0604020202020204" pitchFamily="34" charset="0"/>
              </a:rPr>
              <a:t>order</a:t>
            </a:r>
            <a:r>
              <a:rPr lang="it-IT" sz="1400" dirty="0">
                <a:solidFill>
                  <a:srgbClr val="222222"/>
                </a:solidFill>
                <a:latin typeface="Arial" panose="020B0604020202020204" pitchFamily="34" charset="0"/>
                <a:cs typeface="Arial" panose="020B0604020202020204" pitchFamily="34" charset="0"/>
              </a:rPr>
              <a:t> </a:t>
            </a:r>
            <a:r>
              <a:rPr lang="it-IT" sz="1400" dirty="0" err="1">
                <a:solidFill>
                  <a:srgbClr val="222222"/>
                </a:solidFill>
                <a:latin typeface="Arial" panose="020B0604020202020204" pitchFamily="34" charset="0"/>
                <a:cs typeface="Arial" panose="020B0604020202020204" pitchFamily="34" charset="0"/>
              </a:rPr>
              <a:t>kinetics</a:t>
            </a:r>
            <a:r>
              <a:rPr lang="it-IT" sz="1400" dirty="0">
                <a:solidFill>
                  <a:srgbClr val="222222"/>
                </a:solidFill>
                <a:latin typeface="Arial" panose="020B0604020202020204" pitchFamily="34" charset="0"/>
                <a:cs typeface="Arial" panose="020B0604020202020204" pitchFamily="34" charset="0"/>
              </a:rPr>
              <a:t> (b), </a:t>
            </a:r>
            <a:r>
              <a:rPr lang="it-IT" sz="1400" dirty="0" err="1">
                <a:solidFill>
                  <a:srgbClr val="222222"/>
                </a:solidFill>
                <a:latin typeface="Arial" panose="020B0604020202020204" pitchFamily="34" charset="0"/>
                <a:cs typeface="Arial" panose="020B0604020202020204" pitchFamily="34" charset="0"/>
              </a:rPr>
              <a:t>while</a:t>
            </a:r>
            <a:r>
              <a:rPr lang="it-IT" sz="1400" dirty="0">
                <a:solidFill>
                  <a:srgbClr val="222222"/>
                </a:solidFill>
                <a:latin typeface="Arial" panose="020B0604020202020204" pitchFamily="34" charset="0"/>
                <a:cs typeface="Arial" panose="020B0604020202020204" pitchFamily="34" charset="0"/>
              </a:rPr>
              <a:t> </a:t>
            </a:r>
            <a:r>
              <a:rPr lang="it-IT" sz="1400" dirty="0" err="1">
                <a:solidFill>
                  <a:srgbClr val="222222"/>
                </a:solidFill>
                <a:latin typeface="Arial" panose="020B0604020202020204" pitchFamily="34" charset="0"/>
                <a:cs typeface="Arial" panose="020B0604020202020204" pitchFamily="34" charset="0"/>
              </a:rPr>
              <a:t>particles</a:t>
            </a:r>
            <a:r>
              <a:rPr lang="it-IT" sz="1400" dirty="0">
                <a:solidFill>
                  <a:srgbClr val="222222"/>
                </a:solidFill>
                <a:latin typeface="Arial" panose="020B0604020202020204" pitchFamily="34" charset="0"/>
                <a:cs typeface="Arial" panose="020B0604020202020204" pitchFamily="34" charset="0"/>
              </a:rPr>
              <a:t> of </a:t>
            </a:r>
            <a:r>
              <a:rPr lang="it-IT" sz="1400" dirty="0" err="1">
                <a:solidFill>
                  <a:srgbClr val="222222"/>
                </a:solidFill>
                <a:latin typeface="Arial" panose="020B0604020202020204" pitchFamily="34" charset="0"/>
                <a:cs typeface="Arial" panose="020B0604020202020204" pitchFamily="34" charset="0"/>
              </a:rPr>
              <a:t>fully</a:t>
            </a:r>
            <a:r>
              <a:rPr lang="it-IT" sz="1400" dirty="0">
                <a:solidFill>
                  <a:srgbClr val="222222"/>
                </a:solidFill>
                <a:latin typeface="Arial" panose="020B0604020202020204" pitchFamily="34" charset="0"/>
                <a:cs typeface="Arial" panose="020B0604020202020204" pitchFamily="34" charset="0"/>
              </a:rPr>
              <a:t> </a:t>
            </a:r>
            <a:r>
              <a:rPr lang="it-IT" sz="1400" dirty="0" err="1">
                <a:solidFill>
                  <a:srgbClr val="222222"/>
                </a:solidFill>
                <a:latin typeface="Arial" panose="020B0604020202020204" pitchFamily="34" charset="0"/>
                <a:cs typeface="Arial" panose="020B0604020202020204" pitchFamily="34" charset="0"/>
              </a:rPr>
              <a:t>dried</a:t>
            </a:r>
            <a:r>
              <a:rPr lang="it-IT" sz="1400" dirty="0">
                <a:solidFill>
                  <a:srgbClr val="222222"/>
                </a:solidFill>
                <a:latin typeface="Arial" panose="020B0604020202020204" pitchFamily="34" charset="0"/>
                <a:cs typeface="Arial" panose="020B0604020202020204" pitchFamily="34" charset="0"/>
              </a:rPr>
              <a:t> </a:t>
            </a:r>
            <a:r>
              <a:rPr lang="it-IT" sz="1400" dirty="0" err="1">
                <a:solidFill>
                  <a:srgbClr val="222222"/>
                </a:solidFill>
                <a:latin typeface="Arial" panose="020B0604020202020204" pitchFamily="34" charset="0"/>
                <a:cs typeface="Arial" panose="020B0604020202020204" pitchFamily="34" charset="0"/>
              </a:rPr>
              <a:t>gels</a:t>
            </a:r>
            <a:r>
              <a:rPr lang="it-IT" sz="1400" dirty="0">
                <a:solidFill>
                  <a:srgbClr val="222222"/>
                </a:solidFill>
                <a:latin typeface="Arial" panose="020B0604020202020204" pitchFamily="34" charset="0"/>
                <a:cs typeface="Arial" panose="020B0604020202020204" pitchFamily="34" charset="0"/>
              </a:rPr>
              <a:t> were like those </a:t>
            </a:r>
            <a:r>
              <a:rPr lang="it-IT" sz="1400" dirty="0" err="1">
                <a:solidFill>
                  <a:srgbClr val="222222"/>
                </a:solidFill>
                <a:latin typeface="Arial" panose="020B0604020202020204" pitchFamily="34" charset="0"/>
                <a:cs typeface="Arial" panose="020B0604020202020204" pitchFamily="34" charset="0"/>
              </a:rPr>
              <a:t>observed</a:t>
            </a:r>
            <a:r>
              <a:rPr lang="it-IT" sz="1400" dirty="0">
                <a:solidFill>
                  <a:srgbClr val="222222"/>
                </a:solidFill>
                <a:latin typeface="Arial" panose="020B0604020202020204" pitchFamily="34" charset="0"/>
                <a:cs typeface="Arial" panose="020B0604020202020204" pitchFamily="34" charset="0"/>
              </a:rPr>
              <a:t> for R1 (</a:t>
            </a:r>
            <a:r>
              <a:rPr lang="it-IT" sz="1400" dirty="0" err="1">
                <a:solidFill>
                  <a:srgbClr val="222222"/>
                </a:solidFill>
                <a:latin typeface="Arial" panose="020B0604020202020204" pitchFamily="34" charset="0"/>
                <a:cs typeface="Arial" panose="020B0604020202020204" pitchFamily="34" charset="0"/>
              </a:rPr>
              <a:t>below</a:t>
            </a:r>
            <a:r>
              <a:rPr lang="it-IT" sz="1400" dirty="0">
                <a:solidFill>
                  <a:srgbClr val="222222"/>
                </a:solidFill>
                <a:latin typeface="Arial" panose="020B0604020202020204" pitchFamily="34" charset="0"/>
                <a:cs typeface="Arial" panose="020B0604020202020204" pitchFamily="34" charset="0"/>
              </a:rPr>
              <a:t>).</a:t>
            </a:r>
            <a:endPar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algn="just"/>
            <a:endParaRPr lang="en-GB" sz="1400" dirty="0">
              <a:latin typeface="Arial" panose="020B0604020202020204" pitchFamily="34" charset="0"/>
              <a:cs typeface="Arial" panose="020B0604020202020204" pitchFamily="34" charset="0"/>
            </a:endParaRPr>
          </a:p>
        </p:txBody>
      </p:sp>
      <p:sp>
        <p:nvSpPr>
          <p:cNvPr id="2" name="CasellaDiTesto 1">
            <a:extLst>
              <a:ext uri="{FF2B5EF4-FFF2-40B4-BE49-F238E27FC236}">
                <a16:creationId xmlns:a16="http://schemas.microsoft.com/office/drawing/2014/main" id="{F45BCECB-CD23-9421-DA6A-0F93597025FD}"/>
              </a:ext>
            </a:extLst>
          </p:cNvPr>
          <p:cNvSpPr txBox="1"/>
          <p:nvPr/>
        </p:nvSpPr>
        <p:spPr>
          <a:xfrm>
            <a:off x="-76200" y="3820180"/>
            <a:ext cx="2460885" cy="523220"/>
          </a:xfrm>
          <a:prstGeom prst="rect">
            <a:avLst/>
          </a:prstGeom>
          <a:noFill/>
        </p:spPr>
        <p:txBody>
          <a:bodyPr wrap="square">
            <a:spAutoFit/>
          </a:bodyPr>
          <a:lstStyle/>
          <a:p>
            <a:pPr algn="just"/>
            <a:r>
              <a:rPr kumimoji="0" lang="en-US" altLang="en-US" sz="14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Appearance of R1HG-1 (left) and of R1HG-2 (right)</a:t>
            </a:r>
            <a:endParaRPr lang="en-GB" sz="1400" dirty="0">
              <a:latin typeface="Arial" panose="020B0604020202020204" pitchFamily="34" charset="0"/>
              <a:cs typeface="Arial" panose="020B0604020202020204" pitchFamily="34" charset="0"/>
            </a:endParaRPr>
          </a:p>
        </p:txBody>
      </p:sp>
      <p:pic>
        <p:nvPicPr>
          <p:cNvPr id="8" name="Immagine 7">
            <a:extLst>
              <a:ext uri="{FF2B5EF4-FFF2-40B4-BE49-F238E27FC236}">
                <a16:creationId xmlns:a16="http://schemas.microsoft.com/office/drawing/2014/main" id="{2E8C794A-61E2-5FD7-69B4-772A03185BFB}"/>
              </a:ext>
            </a:extLst>
          </p:cNvPr>
          <p:cNvPicPr>
            <a:picLocks noChangeAspect="1"/>
          </p:cNvPicPr>
          <p:nvPr/>
        </p:nvPicPr>
        <p:blipFill>
          <a:blip r:embed="rId3"/>
          <a:stretch>
            <a:fillRect/>
          </a:stretch>
        </p:blipFill>
        <p:spPr>
          <a:xfrm>
            <a:off x="304800" y="1447800"/>
            <a:ext cx="1676400" cy="2267551"/>
          </a:xfrm>
          <a:prstGeom prst="rect">
            <a:avLst/>
          </a:prstGeom>
          <a:ln w="76200">
            <a:solidFill>
              <a:schemeClr val="accent4">
                <a:lumMod val="75000"/>
              </a:schemeClr>
            </a:solidFill>
          </a:ln>
        </p:spPr>
      </p:pic>
      <p:pic>
        <p:nvPicPr>
          <p:cNvPr id="8196" name="Picture 4" descr="Ijms 24 01109 g012">
            <a:extLst>
              <a:ext uri="{FF2B5EF4-FFF2-40B4-BE49-F238E27FC236}">
                <a16:creationId xmlns:a16="http://schemas.microsoft.com/office/drawing/2014/main" id="{509B578F-6950-F0DD-290B-1819038F33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1524000"/>
            <a:ext cx="6840000" cy="2120875"/>
          </a:xfrm>
          <a:prstGeom prst="rect">
            <a:avLst/>
          </a:prstGeom>
          <a:noFill/>
          <a:ln w="76200">
            <a:solidFill>
              <a:schemeClr val="accent4">
                <a:lumMod val="75000"/>
              </a:schemeClr>
            </a:solidFill>
          </a:ln>
          <a:extLst>
            <a:ext uri="{909E8E84-426E-40DD-AFC4-6F175D3DCCD1}">
              <a14:hiddenFill xmlns:a14="http://schemas.microsoft.com/office/drawing/2010/main">
                <a:solidFill>
                  <a:srgbClr val="FFFFFF"/>
                </a:solidFill>
              </a14:hiddenFill>
            </a:ext>
          </a:extLst>
        </p:spPr>
      </p:pic>
      <p:pic>
        <p:nvPicPr>
          <p:cNvPr id="8198" name="Picture 6" descr="Ijms 24 01109 g011a">
            <a:extLst>
              <a:ext uri="{FF2B5EF4-FFF2-40B4-BE49-F238E27FC236}">
                <a16:creationId xmlns:a16="http://schemas.microsoft.com/office/drawing/2014/main" id="{F8176C74-F60F-1D66-9B26-D2D1491EB6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4572000"/>
            <a:ext cx="4572000" cy="1462882"/>
          </a:xfrm>
          <a:prstGeom prst="rect">
            <a:avLst/>
          </a:prstGeom>
          <a:noFill/>
          <a:ln w="76200">
            <a:solidFill>
              <a:schemeClr val="accent4">
                <a:lumMod val="75000"/>
              </a:schemeClr>
            </a:solidFill>
          </a:ln>
          <a:extLst>
            <a:ext uri="{909E8E84-426E-40DD-AFC4-6F175D3DCCD1}">
              <a14:hiddenFill xmlns:a14="http://schemas.microsoft.com/office/drawing/2010/main">
                <a:solidFill>
                  <a:srgbClr val="FFFFFF"/>
                </a:solidFill>
              </a14:hiddenFill>
            </a:ext>
          </a:extLst>
        </p:spPr>
      </p:pic>
      <p:pic>
        <p:nvPicPr>
          <p:cNvPr id="8200" name="Picture 8" descr="Ijms 24 01109 g011b">
            <a:extLst>
              <a:ext uri="{FF2B5EF4-FFF2-40B4-BE49-F238E27FC236}">
                <a16:creationId xmlns:a16="http://schemas.microsoft.com/office/drawing/2014/main" id="{C140E66E-6965-6323-D77B-EA8D611247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5800" y="4572000"/>
            <a:ext cx="4572000" cy="1443832"/>
          </a:xfrm>
          <a:prstGeom prst="rect">
            <a:avLst/>
          </a:prstGeom>
          <a:noFill/>
          <a:ln w="7620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D36C65B8-43FD-E178-157D-5D9E6211574D}"/>
              </a:ext>
            </a:extLst>
          </p:cNvPr>
          <p:cNvSpPr txBox="1"/>
          <p:nvPr/>
        </p:nvSpPr>
        <p:spPr>
          <a:xfrm>
            <a:off x="1828800" y="6182380"/>
            <a:ext cx="6781800" cy="523220"/>
          </a:xfrm>
          <a:prstGeom prst="rect">
            <a:avLst/>
          </a:prstGeom>
          <a:noFill/>
        </p:spPr>
        <p:txBody>
          <a:bodyPr wrap="square">
            <a:spAutoFit/>
          </a:bodyPr>
          <a:lstStyle/>
          <a:p>
            <a:pPr algn="just"/>
            <a:r>
              <a:rPr lang="it-IT" sz="1400" dirty="0">
                <a:solidFill>
                  <a:srgbClr val="222222"/>
                </a:solidFill>
                <a:latin typeface="Arial" panose="020B0604020202020204" pitchFamily="34" charset="0"/>
                <a:cs typeface="Arial" panose="020B0604020202020204" pitchFamily="34" charset="0"/>
              </a:rPr>
              <a:t>Optical </a:t>
            </a:r>
            <a:r>
              <a:rPr lang="it-IT" sz="1400" dirty="0" err="1">
                <a:solidFill>
                  <a:srgbClr val="222222"/>
                </a:solidFill>
                <a:latin typeface="Arial" panose="020B0604020202020204" pitchFamily="34" charset="0"/>
                <a:cs typeface="Arial" panose="020B0604020202020204" pitchFamily="34" charset="0"/>
              </a:rPr>
              <a:t>micrographs</a:t>
            </a:r>
            <a:r>
              <a:rPr lang="it-IT" sz="1400" dirty="0">
                <a:solidFill>
                  <a:srgbClr val="222222"/>
                </a:solidFill>
                <a:latin typeface="Arial" panose="020B0604020202020204" pitchFamily="34" charset="0"/>
                <a:cs typeface="Arial" panose="020B0604020202020204" pitchFamily="34" charset="0"/>
              </a:rPr>
              <a:t> of </a:t>
            </a:r>
            <a:r>
              <a:rPr lang="it-IT" sz="1400" dirty="0" err="1">
                <a:solidFill>
                  <a:srgbClr val="222222"/>
                </a:solidFill>
                <a:latin typeface="Arial" panose="020B0604020202020204" pitchFamily="34" charset="0"/>
                <a:cs typeface="Arial" panose="020B0604020202020204" pitchFamily="34" charset="0"/>
              </a:rPr>
              <a:t>dried</a:t>
            </a:r>
            <a:r>
              <a:rPr lang="it-IT" sz="1400" dirty="0">
                <a:solidFill>
                  <a:srgbClr val="222222"/>
                </a:solidFill>
                <a:latin typeface="Arial" panose="020B0604020202020204" pitchFamily="34" charset="0"/>
                <a:cs typeface="Arial" panose="020B0604020202020204" pitchFamily="34" charset="0"/>
              </a:rPr>
              <a:t> R1HG-1 (</a:t>
            </a:r>
            <a:r>
              <a:rPr lang="it-IT" sz="1400" dirty="0" err="1">
                <a:solidFill>
                  <a:srgbClr val="222222"/>
                </a:solidFill>
                <a:latin typeface="Arial" panose="020B0604020202020204" pitchFamily="34" charset="0"/>
                <a:cs typeface="Arial" panose="020B0604020202020204" pitchFamily="34" charset="0"/>
              </a:rPr>
              <a:t>a,b</a:t>
            </a:r>
            <a:r>
              <a:rPr lang="it-IT" sz="1400" dirty="0">
                <a:solidFill>
                  <a:srgbClr val="222222"/>
                </a:solidFill>
                <a:latin typeface="Arial" panose="020B0604020202020204" pitchFamily="34" charset="0"/>
                <a:cs typeface="Arial" panose="020B0604020202020204" pitchFamily="34" charset="0"/>
              </a:rPr>
              <a:t>) and </a:t>
            </a:r>
            <a:r>
              <a:rPr lang="it-IT" sz="1400">
                <a:solidFill>
                  <a:srgbClr val="222222"/>
                </a:solidFill>
                <a:latin typeface="Arial" panose="020B0604020202020204" pitchFamily="34" charset="0"/>
                <a:cs typeface="Arial" panose="020B0604020202020204" pitchFamily="34" charset="0"/>
              </a:rPr>
              <a:t>of R1HG-2 </a:t>
            </a:r>
            <a:r>
              <a:rPr lang="it-IT" sz="1400" dirty="0">
                <a:solidFill>
                  <a:srgbClr val="222222"/>
                </a:solidFill>
                <a:latin typeface="Arial" panose="020B0604020202020204" pitchFamily="34" charset="0"/>
                <a:cs typeface="Arial" panose="020B0604020202020204" pitchFamily="34" charset="0"/>
              </a:rPr>
              <a:t>(</a:t>
            </a:r>
            <a:r>
              <a:rPr lang="it-IT" sz="1400" dirty="0" err="1">
                <a:solidFill>
                  <a:srgbClr val="222222"/>
                </a:solidFill>
                <a:latin typeface="Arial" panose="020B0604020202020204" pitchFamily="34" charset="0"/>
                <a:cs typeface="Arial" panose="020B0604020202020204" pitchFamily="34" charset="0"/>
              </a:rPr>
              <a:t>c,d</a:t>
            </a:r>
            <a:r>
              <a:rPr lang="it-IT" sz="1400" dirty="0">
                <a:solidFill>
                  <a:srgbClr val="222222"/>
                </a:solidFill>
                <a:latin typeface="Arial" panose="020B0604020202020204" pitchFamily="34" charset="0"/>
                <a:cs typeface="Arial" panose="020B0604020202020204" pitchFamily="34" charset="0"/>
              </a:rPr>
              <a:t>).</a:t>
            </a:r>
            <a:endPar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algn="just"/>
            <a:endParaRPr lang="en-GB" sz="1400" dirty="0">
              <a:latin typeface="Arial" panose="020B0604020202020204" pitchFamily="34" charset="0"/>
              <a:cs typeface="Arial" panose="020B0604020202020204" pitchFamily="34" charset="0"/>
            </a:endParaRPr>
          </a:p>
        </p:txBody>
      </p:sp>
      <p:sp>
        <p:nvSpPr>
          <p:cNvPr id="3" name="CasellaDiTesto 2">
            <a:extLst>
              <a:ext uri="{FF2B5EF4-FFF2-40B4-BE49-F238E27FC236}">
                <a16:creationId xmlns:a16="http://schemas.microsoft.com/office/drawing/2014/main" id="{2EAB9761-7C38-4FC5-87BB-04A90FD088AB}"/>
              </a:ext>
            </a:extLst>
          </p:cNvPr>
          <p:cNvSpPr txBox="1"/>
          <p:nvPr/>
        </p:nvSpPr>
        <p:spPr>
          <a:xfrm>
            <a:off x="2701663" y="3200400"/>
            <a:ext cx="3013337" cy="261610"/>
          </a:xfrm>
          <a:prstGeom prst="rect">
            <a:avLst/>
          </a:prstGeom>
          <a:solidFill>
            <a:schemeClr val="bg1"/>
          </a:solidFill>
        </p:spPr>
        <p:txBody>
          <a:bodyPr wrap="square" rtlCol="0">
            <a:spAutoFit/>
          </a:bodyPr>
          <a:lstStyle/>
          <a:p>
            <a:r>
              <a:rPr lang="it-IT" sz="1100" b="1" dirty="0">
                <a:solidFill>
                  <a:srgbClr val="C00000"/>
                </a:solidFill>
                <a:latin typeface="Arial" panose="020B0604020202020204" pitchFamily="34" charset="0"/>
                <a:cs typeface="Arial" panose="020B0604020202020204" pitchFamily="34" charset="0"/>
              </a:rPr>
              <a:t>R1HG-1 (red line)</a:t>
            </a:r>
            <a:r>
              <a:rPr lang="it-IT" sz="1100" b="1" dirty="0">
                <a:latin typeface="Arial" panose="020B0604020202020204" pitchFamily="34" charset="0"/>
                <a:cs typeface="Arial" panose="020B0604020202020204" pitchFamily="34" charset="0"/>
              </a:rPr>
              <a:t> </a:t>
            </a:r>
            <a:r>
              <a:rPr lang="it-IT" sz="1100" b="1" dirty="0">
                <a:solidFill>
                  <a:srgbClr val="00B050"/>
                </a:solidFill>
                <a:latin typeface="Arial" panose="020B0604020202020204" pitchFamily="34" charset="0"/>
                <a:cs typeface="Arial" panose="020B0604020202020204" pitchFamily="34" charset="0"/>
              </a:rPr>
              <a:t>R1HG-2 (green line)</a:t>
            </a:r>
            <a:endParaRPr lang="en-GB" sz="1100" b="1" dirty="0">
              <a:solidFill>
                <a:srgbClr val="00B050"/>
              </a:solidFill>
              <a:latin typeface="Arial" panose="020B0604020202020204" pitchFamily="34" charset="0"/>
              <a:cs typeface="Arial" panose="020B0604020202020204" pitchFamily="34" charset="0"/>
            </a:endParaRPr>
          </a:p>
        </p:txBody>
      </p:sp>
      <p:sp>
        <p:nvSpPr>
          <p:cNvPr id="5" name="CasellaDiTesto 4">
            <a:extLst>
              <a:ext uri="{FF2B5EF4-FFF2-40B4-BE49-F238E27FC236}">
                <a16:creationId xmlns:a16="http://schemas.microsoft.com/office/drawing/2014/main" id="{F6494C19-6E14-64E0-94C3-33A1C4AB6F56}"/>
              </a:ext>
            </a:extLst>
          </p:cNvPr>
          <p:cNvSpPr txBox="1"/>
          <p:nvPr/>
        </p:nvSpPr>
        <p:spPr>
          <a:xfrm>
            <a:off x="6283063" y="3200400"/>
            <a:ext cx="3013337" cy="261610"/>
          </a:xfrm>
          <a:prstGeom prst="rect">
            <a:avLst/>
          </a:prstGeom>
          <a:solidFill>
            <a:schemeClr val="bg1"/>
          </a:solidFill>
        </p:spPr>
        <p:txBody>
          <a:bodyPr wrap="square" rtlCol="0">
            <a:spAutoFit/>
          </a:bodyPr>
          <a:lstStyle/>
          <a:p>
            <a:r>
              <a:rPr lang="it-IT" sz="1100" b="1" dirty="0">
                <a:solidFill>
                  <a:srgbClr val="C00000"/>
                </a:solidFill>
                <a:latin typeface="Arial" panose="020B0604020202020204" pitchFamily="34" charset="0"/>
                <a:cs typeface="Arial" panose="020B0604020202020204" pitchFamily="34" charset="0"/>
              </a:rPr>
              <a:t>R1HG-1 (red line)</a:t>
            </a:r>
            <a:r>
              <a:rPr lang="it-IT" sz="1100" b="1" dirty="0">
                <a:latin typeface="Arial" panose="020B0604020202020204" pitchFamily="34" charset="0"/>
                <a:cs typeface="Arial" panose="020B0604020202020204" pitchFamily="34" charset="0"/>
              </a:rPr>
              <a:t> </a:t>
            </a:r>
            <a:r>
              <a:rPr lang="it-IT" sz="1100" b="1" dirty="0">
                <a:solidFill>
                  <a:srgbClr val="002060"/>
                </a:solidFill>
                <a:latin typeface="Arial" panose="020B0604020202020204" pitchFamily="34" charset="0"/>
                <a:cs typeface="Arial" panose="020B0604020202020204" pitchFamily="34" charset="0"/>
              </a:rPr>
              <a:t>R1HG-2 (blue line)</a:t>
            </a:r>
            <a:endParaRPr lang="en-GB" sz="1100" b="1" dirty="0">
              <a:solidFill>
                <a:srgbClr val="002060"/>
              </a:solidFill>
              <a:latin typeface="Arial" panose="020B0604020202020204" pitchFamily="34" charset="0"/>
              <a:cs typeface="Arial" panose="020B0604020202020204" pitchFamily="34" charset="0"/>
            </a:endParaRPr>
          </a:p>
        </p:txBody>
      </p:sp>
      <p:sp>
        <p:nvSpPr>
          <p:cNvPr id="6" name="CasellaDiTesto 5">
            <a:extLst>
              <a:ext uri="{FF2B5EF4-FFF2-40B4-BE49-F238E27FC236}">
                <a16:creationId xmlns:a16="http://schemas.microsoft.com/office/drawing/2014/main" id="{1CDF997D-F36C-F0D7-C982-EDBCE49E3DC2}"/>
              </a:ext>
            </a:extLst>
          </p:cNvPr>
          <p:cNvSpPr txBox="1"/>
          <p:nvPr/>
        </p:nvSpPr>
        <p:spPr>
          <a:xfrm>
            <a:off x="0" y="6477000"/>
            <a:ext cx="3083408" cy="369332"/>
          </a:xfrm>
          <a:prstGeom prst="rect">
            <a:avLst/>
          </a:prstGeom>
          <a:noFill/>
        </p:spPr>
        <p:txBody>
          <a:bodyPr wrap="none" rtlCol="0">
            <a:spAutoFit/>
          </a:bodyPr>
          <a:lstStyle/>
          <a:p>
            <a:r>
              <a:rPr lang="it-IT" b="1" i="1" dirty="0"/>
              <a:t>Silvana Alfei and Chiara Brullo</a:t>
            </a:r>
            <a:endParaRPr lang="en-GB" b="1" i="1" dirty="0"/>
          </a:p>
        </p:txBody>
      </p:sp>
    </p:spTree>
    <p:extLst>
      <p:ext uri="{BB962C8B-B14F-4D97-AF65-F5344CB8AC3E}">
        <p14:creationId xmlns:p14="http://schemas.microsoft.com/office/powerpoint/2010/main" val="4003212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11</a:t>
            </a:fld>
            <a:endParaRPr lang="fr-FR" dirty="0">
              <a:latin typeface="Arial" panose="020B0604020202020204" pitchFamily="34" charset="0"/>
              <a:cs typeface="Arial" panose="020B0604020202020204" pitchFamily="34" charset="0"/>
            </a:endParaRPr>
          </a:p>
        </p:txBody>
      </p:sp>
      <p:sp>
        <p:nvSpPr>
          <p:cNvPr id="9" name="TextBox 5">
            <a:extLst>
              <a:ext uri="{FF2B5EF4-FFF2-40B4-BE49-F238E27FC236}">
                <a16:creationId xmlns:a16="http://schemas.microsoft.com/office/drawing/2014/main" id="{59C25132-0FF0-61A7-6B52-0835AFFE5A12}"/>
              </a:ext>
            </a:extLst>
          </p:cNvPr>
          <p:cNvSpPr txBox="1"/>
          <p:nvPr/>
        </p:nvSpPr>
        <p:spPr>
          <a:xfrm>
            <a:off x="152400" y="940713"/>
            <a:ext cx="8915400" cy="430887"/>
          </a:xfrm>
          <a:prstGeom prst="rect">
            <a:avLst/>
          </a:prstGeom>
          <a:noFill/>
        </p:spPr>
        <p:txBody>
          <a:bodyPr wrap="square" rtlCol="0">
            <a:spAutoFit/>
          </a:bodyPr>
          <a:lstStyle/>
          <a:p>
            <a:pPr algn="just"/>
            <a:r>
              <a:rPr lang="en-GB" sz="2200" b="1" dirty="0">
                <a:solidFill>
                  <a:srgbClr val="C00000"/>
                </a:solidFill>
                <a:effectLst/>
                <a:latin typeface="Arial" panose="020B0604020202020204" pitchFamily="34" charset="0"/>
              </a:rPr>
              <a:t>Equilibrium Swelling Rate</a:t>
            </a:r>
          </a:p>
        </p:txBody>
      </p:sp>
      <p:sp>
        <p:nvSpPr>
          <p:cNvPr id="4" name="CasellaDiTesto 3">
            <a:extLst>
              <a:ext uri="{FF2B5EF4-FFF2-40B4-BE49-F238E27FC236}">
                <a16:creationId xmlns:a16="http://schemas.microsoft.com/office/drawing/2014/main" id="{7DF75AF7-22BD-01B9-787D-AB1772FA5713}"/>
              </a:ext>
            </a:extLst>
          </p:cNvPr>
          <p:cNvSpPr txBox="1"/>
          <p:nvPr/>
        </p:nvSpPr>
        <p:spPr>
          <a:xfrm>
            <a:off x="4800600" y="1554540"/>
            <a:ext cx="4191000" cy="1815882"/>
          </a:xfrm>
          <a:prstGeom prst="rect">
            <a:avLst/>
          </a:prstGeom>
          <a:noFill/>
        </p:spPr>
        <p:txBody>
          <a:bodyPr wrap="square">
            <a:spAutoFit/>
          </a:bodyPr>
          <a:lstStyle/>
          <a:p>
            <a:pPr algn="just"/>
            <a:r>
              <a:rPr lang="en-GB" sz="1600" b="0" i="0" dirty="0">
                <a:solidFill>
                  <a:srgbClr val="222222"/>
                </a:solidFill>
                <a:effectLst/>
                <a:latin typeface="Arial" panose="020B0604020202020204" pitchFamily="34" charset="0"/>
              </a:rPr>
              <a:t>The equilibrium swelling rate (Q </a:t>
            </a:r>
            <a:r>
              <a:rPr lang="en-GB" sz="1600" b="0" i="0" baseline="-25000" dirty="0" err="1">
                <a:solidFill>
                  <a:srgbClr val="222222"/>
                </a:solidFill>
                <a:effectLst/>
                <a:latin typeface="Arial" panose="020B0604020202020204" pitchFamily="34" charset="0"/>
              </a:rPr>
              <a:t>equil</a:t>
            </a:r>
            <a:r>
              <a:rPr lang="en-GB" sz="1600" b="0" i="0" dirty="0">
                <a:solidFill>
                  <a:srgbClr val="222222"/>
                </a:solidFill>
                <a:effectLst/>
                <a:latin typeface="Arial" panose="020B0604020202020204" pitchFamily="34" charset="0"/>
              </a:rPr>
              <a:t>), was reached after only 10 min by R1HG-2 (1600) and after 60 min by R1HG-1 (1560). Collectively, the equilibrium swelling rates of the two gels were comparable with each other and were like those already reported in literature.</a:t>
            </a:r>
            <a:endParaRPr lang="en-GB" sz="1600" dirty="0">
              <a:latin typeface="Arial" panose="020B0604020202020204" pitchFamily="34" charset="0"/>
              <a:cs typeface="Arial" panose="020B0604020202020204" pitchFamily="34" charset="0"/>
            </a:endParaRPr>
          </a:p>
        </p:txBody>
      </p:sp>
      <p:pic>
        <p:nvPicPr>
          <p:cNvPr id="11266" name="Picture 2" descr="Ijms 24 01109 g013">
            <a:extLst>
              <a:ext uri="{FF2B5EF4-FFF2-40B4-BE49-F238E27FC236}">
                <a16:creationId xmlns:a16="http://schemas.microsoft.com/office/drawing/2014/main" id="{D153FD61-C042-EAD5-F78C-34138EC87C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02150"/>
            <a:ext cx="4320000" cy="2660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5">
            <a:extLst>
              <a:ext uri="{FF2B5EF4-FFF2-40B4-BE49-F238E27FC236}">
                <a16:creationId xmlns:a16="http://schemas.microsoft.com/office/drawing/2014/main" id="{C913F166-7479-1E3D-93DA-41E6A43B39EE}"/>
              </a:ext>
            </a:extLst>
          </p:cNvPr>
          <p:cNvSpPr txBox="1"/>
          <p:nvPr/>
        </p:nvSpPr>
        <p:spPr>
          <a:xfrm>
            <a:off x="76200" y="3836313"/>
            <a:ext cx="8915400" cy="430887"/>
          </a:xfrm>
          <a:prstGeom prst="rect">
            <a:avLst/>
          </a:prstGeom>
          <a:noFill/>
        </p:spPr>
        <p:txBody>
          <a:bodyPr wrap="square" rtlCol="0">
            <a:spAutoFit/>
          </a:bodyPr>
          <a:lstStyle/>
          <a:p>
            <a:pPr algn="just"/>
            <a:r>
              <a:rPr lang="en-GB" sz="2200" b="1" dirty="0">
                <a:solidFill>
                  <a:srgbClr val="C00000"/>
                </a:solidFill>
                <a:effectLst/>
                <a:latin typeface="Arial" panose="020B0604020202020204" pitchFamily="34" charset="0"/>
              </a:rPr>
              <a:t>Potentiometric Titration</a:t>
            </a:r>
          </a:p>
        </p:txBody>
      </p:sp>
      <p:pic>
        <p:nvPicPr>
          <p:cNvPr id="11268" name="Picture 4" descr="Ijms 24 01109 g014">
            <a:extLst>
              <a:ext uri="{FF2B5EF4-FFF2-40B4-BE49-F238E27FC236}">
                <a16:creationId xmlns:a16="http://schemas.microsoft.com/office/drawing/2014/main" id="{5445BE6A-94F0-4615-41FE-62B0F9BDBC1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499"/>
          <a:stretch/>
        </p:blipFill>
        <p:spPr bwMode="auto">
          <a:xfrm>
            <a:off x="116174" y="4191000"/>
            <a:ext cx="3998626" cy="2314308"/>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36305FCF-EB31-6B4A-7BB3-227188402B28}"/>
              </a:ext>
            </a:extLst>
          </p:cNvPr>
          <p:cNvSpPr txBox="1"/>
          <p:nvPr/>
        </p:nvSpPr>
        <p:spPr>
          <a:xfrm>
            <a:off x="4876800" y="3505200"/>
            <a:ext cx="4267200" cy="3293209"/>
          </a:xfrm>
          <a:prstGeom prst="rect">
            <a:avLst/>
          </a:prstGeom>
          <a:noFill/>
        </p:spPr>
        <p:txBody>
          <a:bodyPr wrap="square">
            <a:spAutoFit/>
          </a:bodyPr>
          <a:lstStyle/>
          <a:p>
            <a:pPr algn="just"/>
            <a:r>
              <a:rPr lang="en-GB" sz="1600" b="0" i="0" dirty="0">
                <a:solidFill>
                  <a:srgbClr val="222222"/>
                </a:solidFill>
                <a:effectLst/>
                <a:latin typeface="Arial" panose="020B0604020202020204" pitchFamily="34" charset="0"/>
              </a:rPr>
              <a:t>The buffer capacity of both pyrazole-based hydrogels was high up to 1.5 mL of HCl 0.1 N added. According to the maxima of the first derivatives, both hydrogels evidenced two end points. The first ones corresponded to the titration the </a:t>
            </a:r>
            <a:r>
              <a:rPr lang="en-GB" sz="1600" b="0" i="0" dirty="0" err="1">
                <a:solidFill>
                  <a:srgbClr val="222222"/>
                </a:solidFill>
                <a:effectLst/>
                <a:latin typeface="Arial" panose="020B0604020202020204" pitchFamily="34" charset="0"/>
              </a:rPr>
              <a:t>the</a:t>
            </a:r>
            <a:r>
              <a:rPr lang="en-GB" sz="1600" b="0" i="0" dirty="0">
                <a:solidFill>
                  <a:srgbClr val="222222"/>
                </a:solidFill>
                <a:effectLst/>
                <a:latin typeface="Arial" panose="020B0604020202020204" pitchFamily="34" charset="0"/>
              </a:rPr>
              <a:t> excess of NaOH added, while the second ones (4.0 mL HCl for R1HG-2 (max 4.78) and 3.5 mL HCl for R1HG-1 (max 4.84) to the titration of the NH</a:t>
            </a:r>
            <a:r>
              <a:rPr lang="en-GB" sz="1600" b="0" i="0" baseline="-25000" dirty="0">
                <a:solidFill>
                  <a:srgbClr val="222222"/>
                </a:solidFill>
                <a:effectLst/>
                <a:latin typeface="Arial" panose="020B0604020202020204" pitchFamily="34" charset="0"/>
              </a:rPr>
              <a:t>2</a:t>
            </a:r>
            <a:r>
              <a:rPr lang="en-GB" sz="1600" b="0" i="0" dirty="0">
                <a:solidFill>
                  <a:srgbClr val="222222"/>
                </a:solidFill>
                <a:effectLst/>
                <a:latin typeface="Arial" panose="020B0604020202020204" pitchFamily="34" charset="0"/>
              </a:rPr>
              <a:t> groups. From these data</a:t>
            </a:r>
            <a:r>
              <a:rPr lang="en-GB" sz="1600" dirty="0">
                <a:solidFill>
                  <a:srgbClr val="222222"/>
                </a:solidFill>
                <a:latin typeface="Arial" panose="020B0604020202020204" pitchFamily="34" charset="0"/>
              </a:rPr>
              <a:t> </a:t>
            </a:r>
            <a:r>
              <a:rPr lang="en-GB" sz="1600" b="0" i="0" dirty="0">
                <a:solidFill>
                  <a:srgbClr val="222222"/>
                </a:solidFill>
                <a:effectLst/>
                <a:latin typeface="Arial" panose="020B0604020202020204" pitchFamily="34" charset="0"/>
              </a:rPr>
              <a:t>we determined the NH</a:t>
            </a:r>
            <a:r>
              <a:rPr lang="en-GB" sz="1600" b="0" i="0" baseline="-25000" dirty="0">
                <a:solidFill>
                  <a:srgbClr val="222222"/>
                </a:solidFill>
                <a:effectLst/>
                <a:latin typeface="Arial" panose="020B0604020202020204" pitchFamily="34" charset="0"/>
              </a:rPr>
              <a:t>2</a:t>
            </a:r>
            <a:r>
              <a:rPr lang="en-GB" sz="1600" b="0" i="0" dirty="0">
                <a:solidFill>
                  <a:srgbClr val="222222"/>
                </a:solidFill>
                <a:effectLst/>
                <a:latin typeface="Arial" panose="020B0604020202020204" pitchFamily="34" charset="0"/>
              </a:rPr>
              <a:t> contents per gram of gel (0.728 mmol/g (R1HG-1) and 0.826 mmol/g (R1HG-2)).</a:t>
            </a:r>
            <a:endParaRPr lang="en-GB" sz="1600" b="1" i="0" u="none" strike="noStrike" dirty="0">
              <a:solidFill>
                <a:srgbClr val="4F5671"/>
              </a:solidFill>
              <a:effectLst/>
              <a:latin typeface="Arial" panose="020B0604020202020204" pitchFamily="34" charset="0"/>
            </a:endParaRPr>
          </a:p>
          <a:p>
            <a:pPr algn="just"/>
            <a:endParaRPr lang="en-GB" sz="1600" b="0" i="0" dirty="0">
              <a:solidFill>
                <a:srgbClr val="222222"/>
              </a:solidFill>
              <a:effectLst/>
              <a:latin typeface="Arial" panose="020B0604020202020204" pitchFamily="34" charset="0"/>
            </a:endParaRPr>
          </a:p>
        </p:txBody>
      </p:sp>
      <p:sp>
        <p:nvSpPr>
          <p:cNvPr id="2" name="CasellaDiTesto 1">
            <a:extLst>
              <a:ext uri="{FF2B5EF4-FFF2-40B4-BE49-F238E27FC236}">
                <a16:creationId xmlns:a16="http://schemas.microsoft.com/office/drawing/2014/main" id="{604637DF-8F95-745B-99DE-38D906411203}"/>
              </a:ext>
            </a:extLst>
          </p:cNvPr>
          <p:cNvSpPr txBox="1"/>
          <p:nvPr/>
        </p:nvSpPr>
        <p:spPr>
          <a:xfrm>
            <a:off x="1122231" y="3670644"/>
            <a:ext cx="3013337" cy="261610"/>
          </a:xfrm>
          <a:prstGeom prst="rect">
            <a:avLst/>
          </a:prstGeom>
          <a:solidFill>
            <a:schemeClr val="bg1"/>
          </a:solidFill>
        </p:spPr>
        <p:txBody>
          <a:bodyPr wrap="square" rtlCol="0">
            <a:spAutoFit/>
          </a:bodyPr>
          <a:lstStyle/>
          <a:p>
            <a:r>
              <a:rPr lang="it-IT" sz="1100" b="1" dirty="0">
                <a:solidFill>
                  <a:srgbClr val="C00000"/>
                </a:solidFill>
                <a:latin typeface="Arial" panose="020B0604020202020204" pitchFamily="34" charset="0"/>
                <a:cs typeface="Arial" panose="020B0604020202020204" pitchFamily="34" charset="0"/>
              </a:rPr>
              <a:t>R1HG-1 (red line)</a:t>
            </a:r>
            <a:r>
              <a:rPr lang="it-IT" sz="1100" b="1" dirty="0">
                <a:latin typeface="Arial" panose="020B0604020202020204" pitchFamily="34" charset="0"/>
                <a:cs typeface="Arial" panose="020B0604020202020204" pitchFamily="34" charset="0"/>
              </a:rPr>
              <a:t> </a:t>
            </a:r>
            <a:r>
              <a:rPr lang="it-IT" sz="1100" b="1" dirty="0">
                <a:solidFill>
                  <a:srgbClr val="00B050"/>
                </a:solidFill>
                <a:latin typeface="Arial" panose="020B0604020202020204" pitchFamily="34" charset="0"/>
                <a:cs typeface="Arial" panose="020B0604020202020204" pitchFamily="34" charset="0"/>
              </a:rPr>
              <a:t>R1HG-2 (green line)</a:t>
            </a:r>
            <a:endParaRPr lang="en-GB" sz="1100" b="1" dirty="0">
              <a:solidFill>
                <a:srgbClr val="00B050"/>
              </a:solidFill>
              <a:latin typeface="Arial" panose="020B0604020202020204" pitchFamily="34" charset="0"/>
              <a:cs typeface="Arial" panose="020B0604020202020204" pitchFamily="34" charset="0"/>
            </a:endParaRPr>
          </a:p>
        </p:txBody>
      </p:sp>
      <p:sp>
        <p:nvSpPr>
          <p:cNvPr id="5" name="CasellaDiTesto 4">
            <a:extLst>
              <a:ext uri="{FF2B5EF4-FFF2-40B4-BE49-F238E27FC236}">
                <a16:creationId xmlns:a16="http://schemas.microsoft.com/office/drawing/2014/main" id="{CB229E20-2AE1-32C4-D3D1-65745356AE5F}"/>
              </a:ext>
            </a:extLst>
          </p:cNvPr>
          <p:cNvSpPr txBox="1"/>
          <p:nvPr/>
        </p:nvSpPr>
        <p:spPr>
          <a:xfrm>
            <a:off x="533400" y="6248400"/>
            <a:ext cx="4191001" cy="261610"/>
          </a:xfrm>
          <a:prstGeom prst="rect">
            <a:avLst/>
          </a:prstGeom>
          <a:solidFill>
            <a:schemeClr val="bg1"/>
          </a:solidFill>
        </p:spPr>
        <p:txBody>
          <a:bodyPr wrap="square" rtlCol="0">
            <a:spAutoFit/>
          </a:bodyPr>
          <a:lstStyle/>
          <a:p>
            <a:r>
              <a:rPr lang="it-IT" sz="1100" b="1" dirty="0">
                <a:solidFill>
                  <a:schemeClr val="accent1">
                    <a:lumMod val="60000"/>
                    <a:lumOff val="40000"/>
                  </a:schemeClr>
                </a:solidFill>
                <a:latin typeface="Arial" panose="020B0604020202020204" pitchFamily="34" charset="0"/>
                <a:cs typeface="Arial" panose="020B0604020202020204" pitchFamily="34" charset="0"/>
              </a:rPr>
              <a:t>R1HG-1 (light blue lines)</a:t>
            </a:r>
            <a:r>
              <a:rPr lang="it-IT" sz="1100" b="1" dirty="0">
                <a:latin typeface="Arial" panose="020B0604020202020204" pitchFamily="34" charset="0"/>
                <a:cs typeface="Arial" panose="020B0604020202020204" pitchFamily="34" charset="0"/>
              </a:rPr>
              <a:t> </a:t>
            </a:r>
            <a:r>
              <a:rPr lang="it-IT" sz="1100" b="1" dirty="0">
                <a:solidFill>
                  <a:srgbClr val="C00000"/>
                </a:solidFill>
                <a:latin typeface="Arial" panose="020B0604020202020204" pitchFamily="34" charset="0"/>
                <a:cs typeface="Arial" panose="020B0604020202020204" pitchFamily="34" charset="0"/>
              </a:rPr>
              <a:t>R1HG-2 (red lines)                  </a:t>
            </a:r>
            <a:endParaRPr lang="en-GB" sz="1100" b="1" dirty="0">
              <a:solidFill>
                <a:srgbClr val="C00000"/>
              </a:solidFill>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4DAA8756-08CA-B42D-8EBD-1729409BA751}"/>
              </a:ext>
            </a:extLst>
          </p:cNvPr>
          <p:cNvSpPr txBox="1"/>
          <p:nvPr/>
        </p:nvSpPr>
        <p:spPr>
          <a:xfrm>
            <a:off x="1828800" y="4267200"/>
            <a:ext cx="4191001" cy="261610"/>
          </a:xfrm>
          <a:prstGeom prst="rect">
            <a:avLst/>
          </a:prstGeom>
          <a:noFill/>
        </p:spPr>
        <p:txBody>
          <a:bodyPr wrap="square" rtlCol="0">
            <a:spAutoFit/>
          </a:bodyPr>
          <a:lstStyle/>
          <a:p>
            <a:r>
              <a:rPr lang="it-IT" sz="1100" b="1" dirty="0" err="1">
                <a:latin typeface="Arial" panose="020B0604020202020204" pitchFamily="34" charset="0"/>
                <a:cs typeface="Arial" panose="020B0604020202020204" pitchFamily="34" charset="0"/>
              </a:rPr>
              <a:t>Titration</a:t>
            </a:r>
            <a:r>
              <a:rPr lang="it-IT" sz="1100" b="1" dirty="0">
                <a:latin typeface="Arial" panose="020B0604020202020204" pitchFamily="34" charset="0"/>
                <a:cs typeface="Arial" panose="020B0604020202020204" pitchFamily="34" charset="0"/>
              </a:rPr>
              <a:t> </a:t>
            </a:r>
            <a:r>
              <a:rPr lang="it-IT" sz="1100" b="1" dirty="0" err="1">
                <a:latin typeface="Arial" panose="020B0604020202020204" pitchFamily="34" charset="0"/>
                <a:cs typeface="Arial" panose="020B0604020202020204" pitchFamily="34" charset="0"/>
              </a:rPr>
              <a:t>curves</a:t>
            </a:r>
            <a:r>
              <a:rPr lang="it-IT" sz="1100" b="1" dirty="0">
                <a:latin typeface="Arial" panose="020B0604020202020204" pitchFamily="34" charset="0"/>
                <a:cs typeface="Arial" panose="020B0604020202020204" pitchFamily="34" charset="0"/>
              </a:rPr>
              <a:t> and </a:t>
            </a:r>
            <a:r>
              <a:rPr lang="it-IT" sz="1100" b="1" dirty="0" err="1">
                <a:latin typeface="Arial" panose="020B0604020202020204" pitchFamily="34" charset="0"/>
                <a:cs typeface="Arial" panose="020B0604020202020204" pitchFamily="34" charset="0"/>
              </a:rPr>
              <a:t>related</a:t>
            </a:r>
            <a:r>
              <a:rPr lang="it-IT" sz="1100" b="1" dirty="0">
                <a:latin typeface="Arial" panose="020B0604020202020204" pitchFamily="34" charset="0"/>
                <a:cs typeface="Arial" panose="020B0604020202020204" pitchFamily="34" charset="0"/>
              </a:rPr>
              <a:t> first derivatives</a:t>
            </a:r>
            <a:endParaRPr lang="en-GB" sz="1100" b="1" dirty="0">
              <a:latin typeface="Arial" panose="020B0604020202020204" pitchFamily="34" charset="0"/>
              <a:cs typeface="Arial" panose="020B0604020202020204" pitchFamily="34" charset="0"/>
            </a:endParaRPr>
          </a:p>
        </p:txBody>
      </p:sp>
      <p:cxnSp>
        <p:nvCxnSpPr>
          <p:cNvPr id="10" name="Connettore 2 9">
            <a:extLst>
              <a:ext uri="{FF2B5EF4-FFF2-40B4-BE49-F238E27FC236}">
                <a16:creationId xmlns:a16="http://schemas.microsoft.com/office/drawing/2014/main" id="{30D8C645-8CBC-928F-B955-2FDE457AD9E0}"/>
              </a:ext>
            </a:extLst>
          </p:cNvPr>
          <p:cNvCxnSpPr/>
          <p:nvPr/>
        </p:nvCxnSpPr>
        <p:spPr>
          <a:xfrm flipH="1">
            <a:off x="2382968" y="4535017"/>
            <a:ext cx="245932" cy="2871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895C1DEB-593B-12BC-8458-AD0A93B5331A}"/>
              </a:ext>
            </a:extLst>
          </p:cNvPr>
          <p:cNvCxnSpPr/>
          <p:nvPr/>
        </p:nvCxnSpPr>
        <p:spPr>
          <a:xfrm flipH="1">
            <a:off x="3352800" y="4495800"/>
            <a:ext cx="762000" cy="7468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0E23A286-02B5-5DA5-0D9A-C0AFC20186C3}"/>
              </a:ext>
            </a:extLst>
          </p:cNvPr>
          <p:cNvSpPr txBox="1"/>
          <p:nvPr/>
        </p:nvSpPr>
        <p:spPr>
          <a:xfrm>
            <a:off x="0" y="6477000"/>
            <a:ext cx="1421095" cy="369332"/>
          </a:xfrm>
          <a:prstGeom prst="rect">
            <a:avLst/>
          </a:prstGeom>
          <a:noFill/>
        </p:spPr>
        <p:txBody>
          <a:bodyPr wrap="none" rtlCol="0">
            <a:spAutoFit/>
          </a:bodyPr>
          <a:lstStyle/>
          <a:p>
            <a:r>
              <a:rPr lang="it-IT" b="1" i="1" dirty="0"/>
              <a:t>Silvana Alfei </a:t>
            </a:r>
            <a:endParaRPr lang="en-GB" b="1" i="1" dirty="0"/>
          </a:p>
        </p:txBody>
      </p:sp>
    </p:spTree>
    <p:extLst>
      <p:ext uri="{BB962C8B-B14F-4D97-AF65-F5344CB8AC3E}">
        <p14:creationId xmlns:p14="http://schemas.microsoft.com/office/powerpoint/2010/main" val="232451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12</a:t>
            </a:fld>
            <a:endParaRPr lang="fr-FR" dirty="0">
              <a:latin typeface="Arial" panose="020B0604020202020204" pitchFamily="34" charset="0"/>
              <a:cs typeface="Arial" panose="020B0604020202020204" pitchFamily="34" charset="0"/>
            </a:endParaRPr>
          </a:p>
        </p:txBody>
      </p:sp>
      <p:sp>
        <p:nvSpPr>
          <p:cNvPr id="9" name="TextBox 5">
            <a:extLst>
              <a:ext uri="{FF2B5EF4-FFF2-40B4-BE49-F238E27FC236}">
                <a16:creationId xmlns:a16="http://schemas.microsoft.com/office/drawing/2014/main" id="{59C25132-0FF0-61A7-6B52-0835AFFE5A12}"/>
              </a:ext>
            </a:extLst>
          </p:cNvPr>
          <p:cNvSpPr txBox="1"/>
          <p:nvPr/>
        </p:nvSpPr>
        <p:spPr>
          <a:xfrm>
            <a:off x="152400" y="990600"/>
            <a:ext cx="8915400" cy="430887"/>
          </a:xfrm>
          <a:prstGeom prst="rect">
            <a:avLst/>
          </a:prstGeom>
          <a:noFill/>
        </p:spPr>
        <p:txBody>
          <a:bodyPr wrap="square" rtlCol="0">
            <a:spAutoFit/>
          </a:bodyPr>
          <a:lstStyle/>
          <a:p>
            <a:pPr algn="just"/>
            <a:r>
              <a:rPr lang="en-GB" sz="2200" b="1" dirty="0">
                <a:solidFill>
                  <a:srgbClr val="C00000"/>
                </a:solidFill>
                <a:effectLst/>
                <a:latin typeface="Arial" panose="020B0604020202020204" pitchFamily="34" charset="0"/>
              </a:rPr>
              <a:t>Rheological Studies</a:t>
            </a:r>
          </a:p>
        </p:txBody>
      </p:sp>
      <p:sp>
        <p:nvSpPr>
          <p:cNvPr id="4" name="CasellaDiTesto 3">
            <a:extLst>
              <a:ext uri="{FF2B5EF4-FFF2-40B4-BE49-F238E27FC236}">
                <a16:creationId xmlns:a16="http://schemas.microsoft.com/office/drawing/2014/main" id="{7DF75AF7-22BD-01B9-787D-AB1772FA5713}"/>
              </a:ext>
            </a:extLst>
          </p:cNvPr>
          <p:cNvSpPr txBox="1"/>
          <p:nvPr/>
        </p:nvSpPr>
        <p:spPr>
          <a:xfrm>
            <a:off x="0" y="4085272"/>
            <a:ext cx="9144000" cy="1477328"/>
          </a:xfrm>
          <a:prstGeom prst="rect">
            <a:avLst/>
          </a:prstGeom>
          <a:noFill/>
        </p:spPr>
        <p:txBody>
          <a:bodyPr wrap="square">
            <a:spAutoFit/>
          </a:bodyPr>
          <a:lstStyle/>
          <a:p>
            <a:pPr algn="just"/>
            <a:r>
              <a:rPr lang="en-GB" b="0" i="0" dirty="0">
                <a:solidFill>
                  <a:srgbClr val="222222"/>
                </a:solidFill>
                <a:effectLst/>
                <a:latin typeface="Arial" panose="020B0604020202020204" pitchFamily="34" charset="0"/>
              </a:rPr>
              <a:t>The viscosity curves of </a:t>
            </a:r>
            <a:r>
              <a:rPr lang="en-GB" b="1" i="0" dirty="0">
                <a:solidFill>
                  <a:srgbClr val="222222"/>
                </a:solidFill>
                <a:effectLst/>
                <a:latin typeface="Arial" panose="020B0604020202020204" pitchFamily="34" charset="0"/>
              </a:rPr>
              <a:t>R1HG-1</a:t>
            </a:r>
            <a:r>
              <a:rPr lang="en-GB" b="0" i="0" dirty="0">
                <a:solidFill>
                  <a:srgbClr val="222222"/>
                </a:solidFill>
                <a:effectLst/>
                <a:latin typeface="Arial" panose="020B0604020202020204" pitchFamily="34" charset="0"/>
              </a:rPr>
              <a:t> (left plot) and </a:t>
            </a:r>
            <a:r>
              <a:rPr lang="en-GB" b="1" i="0" dirty="0">
                <a:solidFill>
                  <a:srgbClr val="222222"/>
                </a:solidFill>
                <a:effectLst/>
                <a:latin typeface="Arial" panose="020B0604020202020204" pitchFamily="34" charset="0"/>
              </a:rPr>
              <a:t>R1HG-2</a:t>
            </a:r>
            <a:r>
              <a:rPr lang="en-GB" b="0" i="0" dirty="0">
                <a:solidFill>
                  <a:srgbClr val="222222"/>
                </a:solidFill>
                <a:effectLst/>
                <a:latin typeface="Arial" panose="020B0604020202020204" pitchFamily="34" charset="0"/>
              </a:rPr>
              <a:t> (right plot) were obtained measuring their viscosity as a function of a shear rate applied and the results have been presented in logarithmic scale. </a:t>
            </a:r>
            <a:r>
              <a:rPr lang="en-GB" dirty="0">
                <a:solidFill>
                  <a:srgbClr val="222222"/>
                </a:solidFill>
                <a:latin typeface="Arial" panose="020B0604020202020204" pitchFamily="34" charset="0"/>
              </a:rPr>
              <a:t>Both viscosity profiles </a:t>
            </a:r>
            <a:r>
              <a:rPr lang="en-GB" b="0" i="0" dirty="0">
                <a:solidFill>
                  <a:srgbClr val="222222"/>
                </a:solidFill>
                <a:effectLst/>
                <a:latin typeface="Arial" panose="020B0604020202020204" pitchFamily="34" charset="0"/>
              </a:rPr>
              <a:t>evidenced a decreasing of viscosity for increasing of shear rate, thus establishing that our hydrogels are non-Newtonian fluids with a shear thinning behaviour.</a:t>
            </a:r>
            <a:endParaRPr lang="en-GB" dirty="0">
              <a:latin typeface="Arial" panose="020B0604020202020204" pitchFamily="34" charset="0"/>
              <a:cs typeface="Arial" panose="020B0604020202020204" pitchFamily="34" charset="0"/>
            </a:endParaRPr>
          </a:p>
        </p:txBody>
      </p:sp>
      <p:sp>
        <p:nvSpPr>
          <p:cNvPr id="5" name="CasellaDiTesto 4">
            <a:extLst>
              <a:ext uri="{FF2B5EF4-FFF2-40B4-BE49-F238E27FC236}">
                <a16:creationId xmlns:a16="http://schemas.microsoft.com/office/drawing/2014/main" id="{96AE8A5D-CA60-E306-4CBF-9DA1187D0282}"/>
              </a:ext>
            </a:extLst>
          </p:cNvPr>
          <p:cNvSpPr txBox="1"/>
          <p:nvPr/>
        </p:nvSpPr>
        <p:spPr>
          <a:xfrm>
            <a:off x="0" y="5553670"/>
            <a:ext cx="9144000" cy="923330"/>
          </a:xfrm>
          <a:prstGeom prst="rect">
            <a:avLst/>
          </a:prstGeom>
          <a:noFill/>
        </p:spPr>
        <p:txBody>
          <a:bodyPr wrap="square">
            <a:spAutoFit/>
          </a:bodyPr>
          <a:lstStyle/>
          <a:p>
            <a:pPr algn="just"/>
            <a:r>
              <a:rPr lang="en-GB" b="0" i="0" dirty="0">
                <a:solidFill>
                  <a:srgbClr val="222222"/>
                </a:solidFill>
                <a:effectLst/>
                <a:latin typeface="Arial" panose="020B0604020202020204" pitchFamily="34" charset="0"/>
              </a:rPr>
              <a:t>Using </a:t>
            </a:r>
            <a:r>
              <a:rPr lang="en-GB" dirty="0">
                <a:solidFill>
                  <a:srgbClr val="222222"/>
                </a:solidFill>
                <a:latin typeface="Arial" panose="020B0604020202020204" pitchFamily="34" charset="0"/>
              </a:rPr>
              <a:t>two different</a:t>
            </a:r>
            <a:r>
              <a:rPr lang="en-GB" b="0" i="0" dirty="0">
                <a:solidFill>
                  <a:srgbClr val="222222"/>
                </a:solidFill>
                <a:effectLst/>
                <a:latin typeface="Arial" panose="020B0604020202020204" pitchFamily="34" charset="0"/>
              </a:rPr>
              <a:t> forms of the Cross equation and a reported hybrid </a:t>
            </a:r>
            <a:r>
              <a:rPr lang="en-GB" b="0" i="0" dirty="0" err="1">
                <a:solidFill>
                  <a:srgbClr val="222222"/>
                </a:solidFill>
                <a:effectLst/>
                <a:latin typeface="Arial" panose="020B0604020202020204" pitchFamily="34" charset="0"/>
              </a:rPr>
              <a:t>methematical</a:t>
            </a:r>
            <a:r>
              <a:rPr lang="en-GB" b="0" i="0" dirty="0">
                <a:solidFill>
                  <a:srgbClr val="222222"/>
                </a:solidFill>
                <a:effectLst/>
                <a:latin typeface="Arial" panose="020B0604020202020204" pitchFamily="34" charset="0"/>
              </a:rPr>
              <a:t> method we determined the shear stress values as a function of shear rate. The related plots are available in the next slide.</a:t>
            </a:r>
            <a:endParaRPr lang="en-GB" dirty="0"/>
          </a:p>
        </p:txBody>
      </p:sp>
      <p:sp>
        <p:nvSpPr>
          <p:cNvPr id="7" name="CasellaDiTesto 6">
            <a:extLst>
              <a:ext uri="{FF2B5EF4-FFF2-40B4-BE49-F238E27FC236}">
                <a16:creationId xmlns:a16="http://schemas.microsoft.com/office/drawing/2014/main" id="{FF626EDB-100C-85B6-56FF-05D8715BE269}"/>
              </a:ext>
            </a:extLst>
          </p:cNvPr>
          <p:cNvSpPr txBox="1"/>
          <p:nvPr/>
        </p:nvSpPr>
        <p:spPr>
          <a:xfrm>
            <a:off x="0" y="6477000"/>
            <a:ext cx="1421095" cy="369332"/>
          </a:xfrm>
          <a:prstGeom prst="rect">
            <a:avLst/>
          </a:prstGeom>
          <a:noFill/>
        </p:spPr>
        <p:txBody>
          <a:bodyPr wrap="none" rtlCol="0">
            <a:spAutoFit/>
          </a:bodyPr>
          <a:lstStyle/>
          <a:p>
            <a:r>
              <a:rPr lang="it-IT" b="1" i="1" dirty="0"/>
              <a:t>Silvana Alfei </a:t>
            </a:r>
            <a:endParaRPr lang="en-GB" b="1" i="1" dirty="0"/>
          </a:p>
        </p:txBody>
      </p:sp>
      <p:pic>
        <p:nvPicPr>
          <p:cNvPr id="13" name="Immagine 12" descr="Immagine che contiene linea, diagramma, Diagramma, testo&#10;&#10;Descrizione generata automaticamente">
            <a:extLst>
              <a:ext uri="{FF2B5EF4-FFF2-40B4-BE49-F238E27FC236}">
                <a16:creationId xmlns:a16="http://schemas.microsoft.com/office/drawing/2014/main" id="{394C8722-D538-EEB0-A596-CD666FFCBF5D}"/>
              </a:ext>
            </a:extLst>
          </p:cNvPr>
          <p:cNvPicPr>
            <a:picLocks noChangeAspect="1"/>
          </p:cNvPicPr>
          <p:nvPr/>
        </p:nvPicPr>
        <p:blipFill rotWithShape="1">
          <a:blip r:embed="rId3">
            <a:extLst>
              <a:ext uri="{28A0092B-C50C-407E-A947-70E740481C1C}">
                <a14:useLocalDpi xmlns:a14="http://schemas.microsoft.com/office/drawing/2010/main" val="0"/>
              </a:ext>
            </a:extLst>
          </a:blip>
          <a:srcRect t="20371" r="4167" b="29259"/>
          <a:stretch/>
        </p:blipFill>
        <p:spPr>
          <a:xfrm>
            <a:off x="152400" y="1447800"/>
            <a:ext cx="8763000" cy="2590800"/>
          </a:xfrm>
          <a:prstGeom prst="rect">
            <a:avLst/>
          </a:prstGeom>
        </p:spPr>
      </p:pic>
    </p:spTree>
    <p:extLst>
      <p:ext uri="{BB962C8B-B14F-4D97-AF65-F5344CB8AC3E}">
        <p14:creationId xmlns:p14="http://schemas.microsoft.com/office/powerpoint/2010/main" val="544420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13</a:t>
            </a:fld>
            <a:endParaRPr lang="fr-FR" dirty="0">
              <a:latin typeface="Arial" panose="020B0604020202020204" pitchFamily="34" charset="0"/>
              <a:cs typeface="Arial" panose="020B0604020202020204" pitchFamily="34" charset="0"/>
            </a:endParaRPr>
          </a:p>
        </p:txBody>
      </p:sp>
      <p:sp>
        <p:nvSpPr>
          <p:cNvPr id="9" name="TextBox 5">
            <a:extLst>
              <a:ext uri="{FF2B5EF4-FFF2-40B4-BE49-F238E27FC236}">
                <a16:creationId xmlns:a16="http://schemas.microsoft.com/office/drawing/2014/main" id="{59C25132-0FF0-61A7-6B52-0835AFFE5A12}"/>
              </a:ext>
            </a:extLst>
          </p:cNvPr>
          <p:cNvSpPr txBox="1"/>
          <p:nvPr/>
        </p:nvSpPr>
        <p:spPr>
          <a:xfrm>
            <a:off x="152400" y="1016913"/>
            <a:ext cx="8915400" cy="430887"/>
          </a:xfrm>
          <a:prstGeom prst="rect">
            <a:avLst/>
          </a:prstGeom>
          <a:noFill/>
        </p:spPr>
        <p:txBody>
          <a:bodyPr wrap="square" rtlCol="0">
            <a:spAutoFit/>
          </a:bodyPr>
          <a:lstStyle/>
          <a:p>
            <a:pPr algn="just"/>
            <a:r>
              <a:rPr lang="en-GB" sz="2200" b="1" dirty="0">
                <a:solidFill>
                  <a:srgbClr val="C00000"/>
                </a:solidFill>
                <a:effectLst/>
                <a:latin typeface="Arial" panose="020B0604020202020204" pitchFamily="34" charset="0"/>
              </a:rPr>
              <a:t>Rheological Studies</a:t>
            </a:r>
          </a:p>
        </p:txBody>
      </p:sp>
      <p:sp>
        <p:nvSpPr>
          <p:cNvPr id="5" name="CasellaDiTesto 4">
            <a:extLst>
              <a:ext uri="{FF2B5EF4-FFF2-40B4-BE49-F238E27FC236}">
                <a16:creationId xmlns:a16="http://schemas.microsoft.com/office/drawing/2014/main" id="{96AE8A5D-CA60-E306-4CBF-9DA1187D0282}"/>
              </a:ext>
            </a:extLst>
          </p:cNvPr>
          <p:cNvSpPr txBox="1"/>
          <p:nvPr/>
        </p:nvSpPr>
        <p:spPr>
          <a:xfrm>
            <a:off x="0" y="4572000"/>
            <a:ext cx="9144000" cy="2031325"/>
          </a:xfrm>
          <a:prstGeom prst="rect">
            <a:avLst/>
          </a:prstGeom>
          <a:noFill/>
        </p:spPr>
        <p:txBody>
          <a:bodyPr wrap="square">
            <a:spAutoFit/>
          </a:bodyPr>
          <a:lstStyle/>
          <a:p>
            <a:pPr algn="just"/>
            <a:r>
              <a:rPr lang="en-GB" b="0" i="0" dirty="0">
                <a:solidFill>
                  <a:srgbClr val="222222"/>
                </a:solidFill>
                <a:effectLst/>
                <a:latin typeface="Arial" panose="020B0604020202020204" pitchFamily="34" charset="0"/>
              </a:rPr>
              <a:t>The graphs show the plots of the shear stress (</a:t>
            </a:r>
            <a:r>
              <a:rPr lang="en-GB" b="0" i="1" dirty="0">
                <a:solidFill>
                  <a:srgbClr val="222222"/>
                </a:solidFill>
                <a:effectLst/>
                <a:latin typeface="Arial" panose="020B0604020202020204" pitchFamily="34" charset="0"/>
              </a:rPr>
              <a:t>τ</a:t>
            </a:r>
            <a:r>
              <a:rPr lang="en-GB" b="0" i="0" dirty="0">
                <a:solidFill>
                  <a:srgbClr val="222222"/>
                </a:solidFill>
                <a:effectLst/>
                <a:latin typeface="Arial" panose="020B0604020202020204" pitchFamily="34" charset="0"/>
              </a:rPr>
              <a:t>, Pa) vs. shear rate (</a:t>
            </a:r>
            <a:r>
              <a:rPr lang="en-GB" b="0" i="1" dirty="0">
                <a:solidFill>
                  <a:srgbClr val="222222"/>
                </a:solidFill>
                <a:effectLst/>
                <a:latin typeface="Arial" panose="020B0604020202020204" pitchFamily="34" charset="0"/>
              </a:rPr>
              <a:t>γ</a:t>
            </a:r>
            <a:r>
              <a:rPr lang="en-GB" b="0" i="0" dirty="0">
                <a:solidFill>
                  <a:srgbClr val="222222"/>
                </a:solidFill>
                <a:effectLst/>
                <a:latin typeface="Arial" panose="020B0604020202020204" pitchFamily="34" charset="0"/>
              </a:rPr>
              <a:t>, s</a:t>
            </a:r>
            <a:r>
              <a:rPr lang="en-GB" b="0" i="0" baseline="30000" dirty="0">
                <a:solidFill>
                  <a:srgbClr val="222222"/>
                </a:solidFill>
                <a:effectLst/>
                <a:latin typeface="Arial" panose="020B0604020202020204" pitchFamily="34" charset="0"/>
              </a:rPr>
              <a:t>−1</a:t>
            </a:r>
            <a:r>
              <a:rPr lang="en-GB" b="0" i="0" dirty="0">
                <a:solidFill>
                  <a:srgbClr val="222222"/>
                </a:solidFill>
                <a:effectLst/>
                <a:latin typeface="Arial" panose="020B0604020202020204" pitchFamily="34" charset="0"/>
              </a:rPr>
              <a:t>) of </a:t>
            </a:r>
            <a:r>
              <a:rPr lang="en-GB" b="1" i="0" dirty="0">
                <a:solidFill>
                  <a:srgbClr val="222222"/>
                </a:solidFill>
                <a:effectLst/>
                <a:latin typeface="Arial" panose="020B0604020202020204" pitchFamily="34" charset="0"/>
              </a:rPr>
              <a:t>R1HG-1</a:t>
            </a:r>
            <a:r>
              <a:rPr lang="en-GB" b="0" i="0" dirty="0">
                <a:solidFill>
                  <a:srgbClr val="222222"/>
                </a:solidFill>
                <a:effectLst/>
                <a:latin typeface="Arial" panose="020B0604020202020204" pitchFamily="34" charset="0"/>
              </a:rPr>
              <a:t> (</a:t>
            </a:r>
            <a:r>
              <a:rPr lang="en-GB" i="0" dirty="0">
                <a:solidFill>
                  <a:srgbClr val="222222"/>
                </a:solidFill>
                <a:effectLst/>
                <a:latin typeface="Arial" panose="020B0604020202020204" pitchFamily="34" charset="0"/>
              </a:rPr>
              <a:t>left</a:t>
            </a:r>
            <a:r>
              <a:rPr lang="en-GB" b="0" i="0" dirty="0">
                <a:solidFill>
                  <a:srgbClr val="222222"/>
                </a:solidFill>
                <a:effectLst/>
                <a:latin typeface="Arial" panose="020B0604020202020204" pitchFamily="34" charset="0"/>
              </a:rPr>
              <a:t>) and </a:t>
            </a:r>
            <a:r>
              <a:rPr lang="en-GB" b="1" i="0" dirty="0">
                <a:solidFill>
                  <a:srgbClr val="222222"/>
                </a:solidFill>
                <a:effectLst/>
                <a:latin typeface="Arial" panose="020B0604020202020204" pitchFamily="34" charset="0"/>
              </a:rPr>
              <a:t>R1HG-2</a:t>
            </a:r>
            <a:r>
              <a:rPr lang="en-GB" b="0" i="0" dirty="0">
                <a:solidFill>
                  <a:srgbClr val="222222"/>
                </a:solidFill>
                <a:effectLst/>
                <a:latin typeface="Arial" panose="020B0604020202020204" pitchFamily="34" charset="0"/>
              </a:rPr>
              <a:t> (</a:t>
            </a:r>
            <a:r>
              <a:rPr lang="en-GB" i="0" dirty="0">
                <a:solidFill>
                  <a:srgbClr val="222222"/>
                </a:solidFill>
                <a:effectLst/>
                <a:latin typeface="Arial" panose="020B0604020202020204" pitchFamily="34" charset="0"/>
              </a:rPr>
              <a:t>right</a:t>
            </a:r>
            <a:r>
              <a:rPr lang="en-GB" b="0" i="0" dirty="0">
                <a:solidFill>
                  <a:srgbClr val="222222"/>
                </a:solidFill>
                <a:effectLst/>
                <a:latin typeface="Arial" panose="020B0604020202020204" pitchFamily="34" charset="0"/>
              </a:rPr>
              <a:t>). According to the plots profiles, both gels were pseudoplastic fluids not having constant 𝜂 for shear rate values &lt; 30. Over these values, their 𝜂 values were constant and they assumed a plastic Bingham behaviour (irreversible deformations). To have confirmation of the shear-thinning behaviour of </a:t>
            </a:r>
            <a:r>
              <a:rPr lang="en-GB" b="1" i="0" dirty="0">
                <a:solidFill>
                  <a:srgbClr val="222222"/>
                </a:solidFill>
                <a:effectLst/>
                <a:latin typeface="Arial" panose="020B0604020202020204" pitchFamily="34" charset="0"/>
              </a:rPr>
              <a:t>R1HG-1</a:t>
            </a:r>
            <a:r>
              <a:rPr lang="en-GB" b="0" i="0" dirty="0">
                <a:solidFill>
                  <a:srgbClr val="222222"/>
                </a:solidFill>
                <a:effectLst/>
                <a:latin typeface="Arial" panose="020B0604020202020204" pitchFamily="34" charset="0"/>
              </a:rPr>
              <a:t> and </a:t>
            </a:r>
            <a:r>
              <a:rPr lang="en-GB" b="1" i="0" dirty="0">
                <a:solidFill>
                  <a:srgbClr val="222222"/>
                </a:solidFill>
                <a:effectLst/>
                <a:latin typeface="Arial" panose="020B0604020202020204" pitchFamily="34" charset="0"/>
              </a:rPr>
              <a:t>R1HG-2</a:t>
            </a:r>
            <a:r>
              <a:rPr lang="en-GB" b="0" i="0" dirty="0">
                <a:solidFill>
                  <a:srgbClr val="222222"/>
                </a:solidFill>
                <a:effectLst/>
                <a:latin typeface="Arial" panose="020B0604020202020204" pitchFamily="34" charset="0"/>
              </a:rPr>
              <a:t> we modelled the data of shear stress vs. shear rate using the Herschel–</a:t>
            </a:r>
            <a:r>
              <a:rPr lang="en-GB" b="0" i="0" dirty="0" err="1">
                <a:solidFill>
                  <a:srgbClr val="222222"/>
                </a:solidFill>
                <a:effectLst/>
                <a:latin typeface="Arial" panose="020B0604020202020204" pitchFamily="34" charset="0"/>
              </a:rPr>
              <a:t>Bulkley</a:t>
            </a:r>
            <a:r>
              <a:rPr lang="en-GB" b="0" i="0" dirty="0">
                <a:solidFill>
                  <a:srgbClr val="222222"/>
                </a:solidFill>
                <a:effectLst/>
                <a:latin typeface="Arial" panose="020B0604020202020204" pitchFamily="34" charset="0"/>
              </a:rPr>
              <a:t> rheological model.</a:t>
            </a:r>
          </a:p>
        </p:txBody>
      </p:sp>
      <p:sp>
        <p:nvSpPr>
          <p:cNvPr id="7" name="CasellaDiTesto 6">
            <a:extLst>
              <a:ext uri="{FF2B5EF4-FFF2-40B4-BE49-F238E27FC236}">
                <a16:creationId xmlns:a16="http://schemas.microsoft.com/office/drawing/2014/main" id="{C9EA191C-CEA0-7E08-D4E4-EF13165B1293}"/>
              </a:ext>
            </a:extLst>
          </p:cNvPr>
          <p:cNvSpPr txBox="1"/>
          <p:nvPr/>
        </p:nvSpPr>
        <p:spPr>
          <a:xfrm>
            <a:off x="0" y="6477000"/>
            <a:ext cx="1421095" cy="369332"/>
          </a:xfrm>
          <a:prstGeom prst="rect">
            <a:avLst/>
          </a:prstGeom>
          <a:noFill/>
        </p:spPr>
        <p:txBody>
          <a:bodyPr wrap="none" rtlCol="0">
            <a:spAutoFit/>
          </a:bodyPr>
          <a:lstStyle/>
          <a:p>
            <a:r>
              <a:rPr lang="it-IT" b="1" i="1" dirty="0"/>
              <a:t>Silvana Alfei </a:t>
            </a:r>
            <a:endParaRPr lang="en-GB" b="1" i="1" dirty="0"/>
          </a:p>
        </p:txBody>
      </p:sp>
      <p:pic>
        <p:nvPicPr>
          <p:cNvPr id="13" name="Immagine 12" descr="Immagine che contiene diagramma, linea, Diagramma, pendio&#10;&#10;Descrizione generata automaticamente">
            <a:extLst>
              <a:ext uri="{FF2B5EF4-FFF2-40B4-BE49-F238E27FC236}">
                <a16:creationId xmlns:a16="http://schemas.microsoft.com/office/drawing/2014/main" id="{351F2C28-5A06-09F9-B9E9-E18EC7824807}"/>
              </a:ext>
            </a:extLst>
          </p:cNvPr>
          <p:cNvPicPr>
            <a:picLocks noChangeAspect="1"/>
          </p:cNvPicPr>
          <p:nvPr/>
        </p:nvPicPr>
        <p:blipFill rotWithShape="1">
          <a:blip r:embed="rId3">
            <a:extLst>
              <a:ext uri="{28A0092B-C50C-407E-A947-70E740481C1C}">
                <a14:useLocalDpi xmlns:a14="http://schemas.microsoft.com/office/drawing/2010/main" val="0"/>
              </a:ext>
            </a:extLst>
          </a:blip>
          <a:srcRect t="15926" b="20371"/>
          <a:stretch/>
        </p:blipFill>
        <p:spPr>
          <a:xfrm>
            <a:off x="76200" y="1371600"/>
            <a:ext cx="9000000" cy="3225000"/>
          </a:xfrm>
          <a:prstGeom prst="rect">
            <a:avLst/>
          </a:prstGeom>
        </p:spPr>
      </p:pic>
    </p:spTree>
    <p:extLst>
      <p:ext uri="{BB962C8B-B14F-4D97-AF65-F5344CB8AC3E}">
        <p14:creationId xmlns:p14="http://schemas.microsoft.com/office/powerpoint/2010/main" val="3081327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D203D83-7C14-2C94-08A1-2670C27D484D}"/>
              </a:ext>
            </a:extLst>
          </p:cNvPr>
          <p:cNvSpPr txBox="1"/>
          <p:nvPr/>
        </p:nvSpPr>
        <p:spPr>
          <a:xfrm>
            <a:off x="83695" y="2755850"/>
            <a:ext cx="9067800" cy="646331"/>
          </a:xfrm>
          <a:prstGeom prst="rect">
            <a:avLst/>
          </a:prstGeom>
          <a:noFill/>
        </p:spPr>
        <p:txBody>
          <a:bodyPr wrap="square">
            <a:spAutoFit/>
          </a:bodyPr>
          <a:lstStyle/>
          <a:p>
            <a:pPr algn="just"/>
            <a:r>
              <a:rPr lang="en-GB" b="0" i="0" dirty="0">
                <a:solidFill>
                  <a:srgbClr val="222222"/>
                </a:solidFill>
                <a:effectLst/>
                <a:latin typeface="Arial" panose="020B0604020202020204" pitchFamily="34" charset="0"/>
              </a:rPr>
              <a:t>Following, the Hershel–Buckley </a:t>
            </a:r>
            <a:r>
              <a:rPr lang="en-GB" b="0" i="0" dirty="0" err="1">
                <a:solidFill>
                  <a:srgbClr val="222222"/>
                </a:solidFill>
                <a:effectLst/>
                <a:latin typeface="Arial" panose="020B0604020202020204" pitchFamily="34" charset="0"/>
              </a:rPr>
              <a:t>rheograms</a:t>
            </a:r>
            <a:r>
              <a:rPr lang="en-GB" b="0" i="0" dirty="0">
                <a:solidFill>
                  <a:srgbClr val="222222"/>
                </a:solidFill>
                <a:effectLst/>
                <a:latin typeface="Arial" panose="020B0604020202020204" pitchFamily="34" charset="0"/>
              </a:rPr>
              <a:t> obtained by reporting in graph Log (τ − </a:t>
            </a:r>
            <a:r>
              <a:rPr lang="en-GB" b="0" i="0" dirty="0" err="1">
                <a:solidFill>
                  <a:srgbClr val="222222"/>
                </a:solidFill>
                <a:effectLst/>
                <a:latin typeface="Arial" panose="020B0604020202020204" pitchFamily="34" charset="0"/>
              </a:rPr>
              <a:t>τ</a:t>
            </a:r>
            <a:r>
              <a:rPr lang="en-GB" b="0" i="0" baseline="-25000" dirty="0" err="1">
                <a:solidFill>
                  <a:srgbClr val="222222"/>
                </a:solidFill>
                <a:effectLst/>
                <a:latin typeface="Arial" panose="020B0604020202020204" pitchFamily="34" charset="0"/>
              </a:rPr>
              <a:t>o</a:t>
            </a:r>
            <a:r>
              <a:rPr lang="en-GB" b="0" i="0" dirty="0">
                <a:solidFill>
                  <a:srgbClr val="222222"/>
                </a:solidFill>
                <a:effectLst/>
                <a:latin typeface="Arial" panose="020B0604020202020204" pitchFamily="34" charset="0"/>
              </a:rPr>
              <a:t>) vs. Log (γ) are shown.</a:t>
            </a:r>
            <a:endParaRPr lang="en-GB" dirty="0"/>
          </a:p>
        </p:txBody>
      </p:sp>
      <p:sp>
        <p:nvSpPr>
          <p:cNvPr id="4" name="TextBox 5">
            <a:extLst>
              <a:ext uri="{FF2B5EF4-FFF2-40B4-BE49-F238E27FC236}">
                <a16:creationId xmlns:a16="http://schemas.microsoft.com/office/drawing/2014/main" id="{10D245D6-5945-4C73-E6C6-9064095FF8E6}"/>
              </a:ext>
            </a:extLst>
          </p:cNvPr>
          <p:cNvSpPr txBox="1"/>
          <p:nvPr/>
        </p:nvSpPr>
        <p:spPr>
          <a:xfrm>
            <a:off x="152400" y="1016913"/>
            <a:ext cx="8915400" cy="430887"/>
          </a:xfrm>
          <a:prstGeom prst="rect">
            <a:avLst/>
          </a:prstGeom>
          <a:noFill/>
        </p:spPr>
        <p:txBody>
          <a:bodyPr wrap="square" rtlCol="0">
            <a:spAutoFit/>
          </a:bodyPr>
          <a:lstStyle/>
          <a:p>
            <a:pPr algn="just"/>
            <a:r>
              <a:rPr lang="en-GB" sz="2200" b="1" dirty="0">
                <a:solidFill>
                  <a:srgbClr val="C00000"/>
                </a:solidFill>
                <a:effectLst/>
                <a:latin typeface="Arial" panose="020B0604020202020204" pitchFamily="34" charset="0"/>
              </a:rPr>
              <a:t>Rheological Studies</a:t>
            </a:r>
          </a:p>
        </p:txBody>
      </p:sp>
      <p:pic>
        <p:nvPicPr>
          <p:cNvPr id="6" name="Immagine 5" descr="Immagine che contiene testo, linea, diagramma, Diagramma&#10;&#10;Descrizione generata automaticamente">
            <a:extLst>
              <a:ext uri="{FF2B5EF4-FFF2-40B4-BE49-F238E27FC236}">
                <a16:creationId xmlns:a16="http://schemas.microsoft.com/office/drawing/2014/main" id="{756AB6E9-D8DD-3486-1870-0A29DD3F6690}"/>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b="21852"/>
          <a:stretch/>
        </p:blipFill>
        <p:spPr>
          <a:xfrm>
            <a:off x="-21236" y="3429000"/>
            <a:ext cx="9144000" cy="3048000"/>
          </a:xfrm>
          <a:prstGeom prst="rect">
            <a:avLst/>
          </a:prstGeom>
        </p:spPr>
      </p:pic>
      <p:sp>
        <p:nvSpPr>
          <p:cNvPr id="8" name="CasellaDiTesto 7">
            <a:extLst>
              <a:ext uri="{FF2B5EF4-FFF2-40B4-BE49-F238E27FC236}">
                <a16:creationId xmlns:a16="http://schemas.microsoft.com/office/drawing/2014/main" id="{53DEB7CD-0028-B992-FA52-9449D034CD13}"/>
              </a:ext>
            </a:extLst>
          </p:cNvPr>
          <p:cNvSpPr txBox="1"/>
          <p:nvPr/>
        </p:nvSpPr>
        <p:spPr>
          <a:xfrm>
            <a:off x="76200" y="1371600"/>
            <a:ext cx="9075295" cy="1477328"/>
          </a:xfrm>
          <a:prstGeom prst="rect">
            <a:avLst/>
          </a:prstGeom>
          <a:noFill/>
        </p:spPr>
        <p:txBody>
          <a:bodyPr wrap="square">
            <a:spAutoFit/>
          </a:bodyPr>
          <a:lstStyle/>
          <a:p>
            <a:pPr algn="just"/>
            <a:r>
              <a:rPr lang="en-GB" sz="1800" b="0" i="0" u="none" strike="noStrike" baseline="0" dirty="0">
                <a:solidFill>
                  <a:srgbClr val="000000"/>
                </a:solidFill>
                <a:latin typeface="Arial" panose="020B0604020202020204" pitchFamily="34" charset="0"/>
                <a:cs typeface="Arial" panose="020B0604020202020204" pitchFamily="34" charset="0"/>
              </a:rPr>
              <a:t>Herschel–</a:t>
            </a:r>
            <a:r>
              <a:rPr lang="en-GB" sz="1800" b="0" i="0" u="none" strike="noStrike" baseline="0" dirty="0" err="1">
                <a:solidFill>
                  <a:srgbClr val="000000"/>
                </a:solidFill>
                <a:latin typeface="Arial" panose="020B0604020202020204" pitchFamily="34" charset="0"/>
                <a:cs typeface="Arial" panose="020B0604020202020204" pitchFamily="34" charset="0"/>
              </a:rPr>
              <a:t>Bulkley</a:t>
            </a:r>
            <a:r>
              <a:rPr lang="en-GB" dirty="0">
                <a:solidFill>
                  <a:srgbClr val="000000"/>
                </a:solidFill>
                <a:latin typeface="Arial" panose="020B0604020202020204" pitchFamily="34" charset="0"/>
                <a:cs typeface="Arial" panose="020B0604020202020204" pitchFamily="34" charset="0"/>
              </a:rPr>
              <a:t> </a:t>
            </a:r>
            <a:r>
              <a:rPr lang="en-GB" sz="1800" b="0" i="0" u="none" strike="noStrike" baseline="0" dirty="0">
                <a:solidFill>
                  <a:srgbClr val="000000"/>
                </a:solidFill>
                <a:latin typeface="Arial" panose="020B0604020202020204" pitchFamily="34" charset="0"/>
                <a:cs typeface="Arial" panose="020B0604020202020204" pitchFamily="34" charset="0"/>
              </a:rPr>
              <a:t>rheological model is expressed by the equation: </a:t>
            </a:r>
            <a:r>
              <a:rPr lang="el-GR" sz="1800" b="1" i="1" u="none" strike="noStrike" baseline="0" dirty="0">
                <a:solidFill>
                  <a:srgbClr val="C00000"/>
                </a:solidFill>
                <a:latin typeface="Arial" panose="020B0604020202020204" pitchFamily="34" charset="0"/>
                <a:cs typeface="Arial" panose="020B0604020202020204" pitchFamily="34" charset="0"/>
              </a:rPr>
              <a:t>τ = τ</a:t>
            </a:r>
            <a:r>
              <a:rPr lang="en-GB" sz="1800" b="1" i="1" u="none" strike="noStrike" baseline="-25000" dirty="0" err="1">
                <a:solidFill>
                  <a:srgbClr val="C00000"/>
                </a:solidFill>
                <a:latin typeface="Arial" panose="020B0604020202020204" pitchFamily="34" charset="0"/>
                <a:cs typeface="Arial" panose="020B0604020202020204" pitchFamily="34" charset="0"/>
              </a:rPr>
              <a:t>o</a:t>
            </a:r>
            <a:r>
              <a:rPr lang="en-GB" sz="1800" b="1" i="1" u="none" strike="noStrike" baseline="0" dirty="0" err="1">
                <a:solidFill>
                  <a:srgbClr val="C00000"/>
                </a:solidFill>
                <a:latin typeface="Arial" panose="020B0604020202020204" pitchFamily="34" charset="0"/>
                <a:cs typeface="Arial" panose="020B0604020202020204" pitchFamily="34" charset="0"/>
              </a:rPr>
              <a:t>H</a:t>
            </a:r>
            <a:r>
              <a:rPr lang="en-GB" sz="1800" b="1" i="1" u="none" strike="noStrike" baseline="0" dirty="0">
                <a:solidFill>
                  <a:srgbClr val="C00000"/>
                </a:solidFill>
                <a:latin typeface="Arial" panose="020B0604020202020204" pitchFamily="34" charset="0"/>
                <a:cs typeface="Arial" panose="020B0604020202020204" pitchFamily="34" charset="0"/>
              </a:rPr>
              <a:t> + </a:t>
            </a:r>
            <a:r>
              <a:rPr lang="el-GR" sz="1800" b="1" i="1" u="none" strike="noStrike" baseline="0" dirty="0">
                <a:solidFill>
                  <a:srgbClr val="C00000"/>
                </a:solidFill>
                <a:latin typeface="Arial" panose="020B0604020202020204" pitchFamily="34" charset="0"/>
                <a:cs typeface="Arial" panose="020B0604020202020204" pitchFamily="34" charset="0"/>
              </a:rPr>
              <a:t>κ</a:t>
            </a:r>
            <a:r>
              <a:rPr lang="en-GB" sz="1800" b="1" i="1" u="none" strike="noStrike" baseline="0" dirty="0">
                <a:solidFill>
                  <a:srgbClr val="C00000"/>
                </a:solidFill>
                <a:latin typeface="Arial" panose="020B0604020202020204" pitchFamily="34" charset="0"/>
                <a:cs typeface="Arial" panose="020B0604020202020204" pitchFamily="34" charset="0"/>
              </a:rPr>
              <a:t>H</a:t>
            </a:r>
            <a:r>
              <a:rPr lang="el-GR" sz="1800" b="1" i="1" u="none" strike="noStrike" baseline="0" dirty="0">
                <a:solidFill>
                  <a:srgbClr val="C00000"/>
                </a:solidFill>
                <a:latin typeface="Arial" panose="020B0604020202020204" pitchFamily="34" charset="0"/>
                <a:cs typeface="Arial" panose="020B0604020202020204" pitchFamily="34" charset="0"/>
              </a:rPr>
              <a:t>γ</a:t>
            </a:r>
            <a:r>
              <a:rPr lang="en-GB" sz="1800" b="1" i="1" u="none" strike="noStrike" baseline="0" dirty="0" err="1">
                <a:solidFill>
                  <a:srgbClr val="C00000"/>
                </a:solidFill>
                <a:latin typeface="Arial" panose="020B0604020202020204" pitchFamily="34" charset="0"/>
                <a:cs typeface="Arial" panose="020B0604020202020204" pitchFamily="34" charset="0"/>
              </a:rPr>
              <a:t>nH</a:t>
            </a:r>
            <a:endParaRPr lang="en-GB" sz="1800" b="1" i="1" u="none" strike="noStrike" baseline="0" dirty="0">
              <a:solidFill>
                <a:srgbClr val="C00000"/>
              </a:solidFill>
              <a:latin typeface="Arial" panose="020B0604020202020204" pitchFamily="34" charset="0"/>
              <a:cs typeface="Arial" panose="020B0604020202020204" pitchFamily="34" charset="0"/>
            </a:endParaRPr>
          </a:p>
          <a:p>
            <a:pPr algn="just"/>
            <a:r>
              <a:rPr lang="en-GB" sz="1800" b="0" i="0" u="none" strike="noStrike" baseline="0" dirty="0">
                <a:solidFill>
                  <a:srgbClr val="000000"/>
                </a:solidFill>
                <a:latin typeface="Arial" panose="020B0604020202020204" pitchFamily="34" charset="0"/>
                <a:cs typeface="Arial" panose="020B0604020202020204" pitchFamily="34" charset="0"/>
              </a:rPr>
              <a:t>where </a:t>
            </a:r>
            <a:r>
              <a:rPr lang="en-GB" sz="1800" b="1" i="1" u="none" strike="noStrike" baseline="0" dirty="0" err="1">
                <a:solidFill>
                  <a:srgbClr val="C00000"/>
                </a:solidFill>
                <a:latin typeface="Arial" panose="020B0604020202020204" pitchFamily="34" charset="0"/>
                <a:cs typeface="Arial" panose="020B0604020202020204" pitchFamily="34" charset="0"/>
              </a:rPr>
              <a:t>nH</a:t>
            </a:r>
            <a:r>
              <a:rPr lang="en-GB" sz="1800" b="0" i="0" u="none" strike="noStrike" baseline="0" dirty="0">
                <a:solidFill>
                  <a:srgbClr val="000000"/>
                </a:solidFill>
                <a:latin typeface="Arial" panose="020B0604020202020204" pitchFamily="34" charset="0"/>
                <a:cs typeface="Arial" panose="020B0604020202020204" pitchFamily="34" charset="0"/>
              </a:rPr>
              <a:t> is the fluid flow </a:t>
            </a:r>
            <a:r>
              <a:rPr lang="en-GB" sz="1800" b="0" i="0" u="none" strike="noStrike" baseline="0" dirty="0" err="1">
                <a:solidFill>
                  <a:srgbClr val="000000"/>
                </a:solidFill>
                <a:latin typeface="Arial" panose="020B0604020202020204" pitchFamily="34" charset="0"/>
                <a:cs typeface="Arial" panose="020B0604020202020204" pitchFamily="34" charset="0"/>
              </a:rPr>
              <a:t>behavior</a:t>
            </a:r>
            <a:r>
              <a:rPr lang="en-GB" sz="1800" b="0" i="0" u="none" strike="noStrike" baseline="0" dirty="0">
                <a:solidFill>
                  <a:srgbClr val="000000"/>
                </a:solidFill>
                <a:latin typeface="Arial" panose="020B0604020202020204" pitchFamily="34" charset="0"/>
                <a:cs typeface="Arial" panose="020B0604020202020204" pitchFamily="34" charset="0"/>
              </a:rPr>
              <a:t> index, which indicates the tendency of a fluid to shear thin or thick, </a:t>
            </a:r>
            <a:r>
              <a:rPr lang="en-GB" sz="1800" b="1" i="1" u="none" strike="noStrike" baseline="0" dirty="0" err="1">
                <a:solidFill>
                  <a:srgbClr val="C00000"/>
                </a:solidFill>
                <a:latin typeface="Arial" panose="020B0604020202020204" pitchFamily="34" charset="0"/>
                <a:cs typeface="Arial" panose="020B0604020202020204" pitchFamily="34" charset="0"/>
              </a:rPr>
              <a:t>κH</a:t>
            </a:r>
            <a:r>
              <a:rPr lang="en-GB" sz="1800" b="0" i="0" u="none" strike="noStrike" baseline="0" dirty="0">
                <a:solidFill>
                  <a:srgbClr val="000000"/>
                </a:solidFill>
                <a:latin typeface="Arial" panose="020B0604020202020204" pitchFamily="34" charset="0"/>
                <a:cs typeface="Arial" panose="020B0604020202020204" pitchFamily="34" charset="0"/>
              </a:rPr>
              <a:t> is the consistency coefficient, which serves as the viscosity indexes of the systems, and </a:t>
            </a:r>
            <a:r>
              <a:rPr lang="en-GB" sz="1800" b="1" i="1" u="none" strike="noStrike" baseline="0" dirty="0" err="1">
                <a:solidFill>
                  <a:srgbClr val="C00000"/>
                </a:solidFill>
                <a:latin typeface="Arial" panose="020B0604020202020204" pitchFamily="34" charset="0"/>
                <a:cs typeface="Arial" panose="020B0604020202020204" pitchFamily="34" charset="0"/>
              </a:rPr>
              <a:t>τ</a:t>
            </a:r>
            <a:r>
              <a:rPr lang="en-GB" sz="1800" b="1" i="1" u="none" strike="noStrike" baseline="-25000" dirty="0" err="1">
                <a:solidFill>
                  <a:srgbClr val="C00000"/>
                </a:solidFill>
                <a:latin typeface="Arial" panose="020B0604020202020204" pitchFamily="34" charset="0"/>
                <a:cs typeface="Arial" panose="020B0604020202020204" pitchFamily="34" charset="0"/>
              </a:rPr>
              <a:t>o</a:t>
            </a:r>
            <a:r>
              <a:rPr lang="en-GB" sz="1800" b="1" i="1" u="none" strike="noStrike" baseline="0" dirty="0" err="1">
                <a:solidFill>
                  <a:srgbClr val="C00000"/>
                </a:solidFill>
                <a:latin typeface="Arial" panose="020B0604020202020204" pitchFamily="34" charset="0"/>
                <a:cs typeface="Arial" panose="020B0604020202020204" pitchFamily="34" charset="0"/>
              </a:rPr>
              <a:t>H</a:t>
            </a:r>
            <a:r>
              <a:rPr lang="en-GB" sz="1800" b="0" i="0" u="none" strike="noStrike" baseline="0" dirty="0">
                <a:solidFill>
                  <a:srgbClr val="000000"/>
                </a:solidFill>
                <a:latin typeface="Arial" panose="020B0604020202020204" pitchFamily="34" charset="0"/>
                <a:cs typeface="Arial" panose="020B0604020202020204" pitchFamily="34" charset="0"/>
              </a:rPr>
              <a:t> is the Herschel–</a:t>
            </a:r>
            <a:r>
              <a:rPr lang="en-GB" sz="1800" b="0" i="0" u="none" strike="noStrike" baseline="0" dirty="0" err="1">
                <a:solidFill>
                  <a:srgbClr val="000000"/>
                </a:solidFill>
                <a:latin typeface="Arial" panose="020B0604020202020204" pitchFamily="34" charset="0"/>
                <a:cs typeface="Arial" panose="020B0604020202020204" pitchFamily="34" charset="0"/>
              </a:rPr>
              <a:t>Bulkley</a:t>
            </a:r>
            <a:r>
              <a:rPr lang="en-GB" sz="1800" b="0" i="0" u="none" strike="noStrike" baseline="0" dirty="0">
                <a:solidFill>
                  <a:srgbClr val="000000"/>
                </a:solidFill>
                <a:latin typeface="Arial" panose="020B0604020202020204" pitchFamily="34" charset="0"/>
                <a:cs typeface="Arial" panose="020B0604020202020204" pitchFamily="34" charset="0"/>
              </a:rPr>
              <a:t> yield stress point. When </a:t>
            </a:r>
            <a:r>
              <a:rPr lang="en-GB" b="0" i="0" dirty="0">
                <a:solidFill>
                  <a:srgbClr val="222222"/>
                </a:solidFill>
                <a:effectLst/>
                <a:latin typeface="Arial" panose="020B0604020202020204" pitchFamily="34" charset="0"/>
              </a:rPr>
              <a:t>γ = 0, τ = </a:t>
            </a:r>
            <a:r>
              <a:rPr lang="en-GB" b="0" i="0" dirty="0" err="1">
                <a:solidFill>
                  <a:srgbClr val="222222"/>
                </a:solidFill>
                <a:effectLst/>
                <a:latin typeface="Arial" panose="020B0604020202020204" pitchFamily="34" charset="0"/>
              </a:rPr>
              <a:t>τ</a:t>
            </a:r>
            <a:r>
              <a:rPr lang="en-GB" b="0" i="0" baseline="-25000" dirty="0" err="1">
                <a:solidFill>
                  <a:srgbClr val="222222"/>
                </a:solidFill>
                <a:effectLst/>
                <a:latin typeface="Arial" panose="020B0604020202020204" pitchFamily="34" charset="0"/>
              </a:rPr>
              <a:t>o</a:t>
            </a:r>
            <a:r>
              <a:rPr lang="en-GB" b="0" i="0" dirty="0">
                <a:solidFill>
                  <a:srgbClr val="222222"/>
                </a:solidFill>
                <a:effectLst/>
                <a:latin typeface="Arial" panose="020B0604020202020204" pitchFamily="34" charset="0"/>
              </a:rPr>
              <a:t>.</a:t>
            </a:r>
            <a:endParaRPr lang="en-GB" dirty="0">
              <a:latin typeface="Arial" panose="020B060402020202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C68FC42E-F720-EFE8-7F05-A6B872E7E7BC}"/>
              </a:ext>
            </a:extLst>
          </p:cNvPr>
          <p:cNvSpPr txBox="1"/>
          <p:nvPr/>
        </p:nvSpPr>
        <p:spPr>
          <a:xfrm>
            <a:off x="0" y="6477000"/>
            <a:ext cx="1421095" cy="369332"/>
          </a:xfrm>
          <a:prstGeom prst="rect">
            <a:avLst/>
          </a:prstGeom>
          <a:noFill/>
        </p:spPr>
        <p:txBody>
          <a:bodyPr wrap="none" rtlCol="0">
            <a:spAutoFit/>
          </a:bodyPr>
          <a:lstStyle/>
          <a:p>
            <a:r>
              <a:rPr lang="it-IT" b="1" i="1" dirty="0"/>
              <a:t>Silvana Alfei </a:t>
            </a:r>
            <a:endParaRPr lang="en-GB" b="1" i="1" dirty="0"/>
          </a:p>
        </p:txBody>
      </p:sp>
    </p:spTree>
    <p:extLst>
      <p:ext uri="{BB962C8B-B14F-4D97-AF65-F5344CB8AC3E}">
        <p14:creationId xmlns:p14="http://schemas.microsoft.com/office/powerpoint/2010/main" val="424299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D203D83-7C14-2C94-08A1-2670C27D484D}"/>
              </a:ext>
            </a:extLst>
          </p:cNvPr>
          <p:cNvSpPr txBox="1"/>
          <p:nvPr/>
        </p:nvSpPr>
        <p:spPr>
          <a:xfrm>
            <a:off x="0" y="4685739"/>
            <a:ext cx="9067800" cy="1200329"/>
          </a:xfrm>
          <a:prstGeom prst="rect">
            <a:avLst/>
          </a:prstGeom>
          <a:noFill/>
        </p:spPr>
        <p:txBody>
          <a:bodyPr wrap="square">
            <a:spAutoFit/>
          </a:bodyPr>
          <a:lstStyle/>
          <a:p>
            <a:pPr algn="just"/>
            <a:r>
              <a:rPr lang="en-GB" b="0" i="0" dirty="0">
                <a:solidFill>
                  <a:srgbClr val="222222"/>
                </a:solidFill>
                <a:effectLst/>
                <a:latin typeface="Arial" panose="020B0604020202020204" pitchFamily="34" charset="0"/>
                <a:cs typeface="Arial" panose="020B0604020202020204" pitchFamily="34" charset="0"/>
              </a:rPr>
              <a:t>In both cases 0&lt;</a:t>
            </a:r>
            <a:r>
              <a:rPr lang="en-GB" b="0" i="1" dirty="0">
                <a:solidFill>
                  <a:srgbClr val="222222"/>
                </a:solidFill>
                <a:effectLst/>
                <a:latin typeface="Arial" panose="020B0604020202020204" pitchFamily="34" charset="0"/>
                <a:cs typeface="Arial" panose="020B0604020202020204" pitchFamily="34" charset="0"/>
              </a:rPr>
              <a:t>n</a:t>
            </a:r>
            <a:r>
              <a:rPr lang="en-GB" b="0" i="0" dirty="0">
                <a:solidFill>
                  <a:srgbClr val="222222"/>
                </a:solidFill>
                <a:effectLst/>
                <a:latin typeface="Arial" panose="020B0604020202020204" pitchFamily="34" charset="0"/>
                <a:cs typeface="Arial" panose="020B0604020202020204" pitchFamily="34" charset="0"/>
              </a:rPr>
              <a:t>&lt;1 thus confirming a shear-thinning behaviour and the values of </a:t>
            </a:r>
            <a:r>
              <a:rPr lang="en-GB" b="0" i="0" dirty="0" err="1">
                <a:solidFill>
                  <a:srgbClr val="222222"/>
                </a:solidFill>
                <a:effectLst/>
                <a:latin typeface="Arial" panose="020B0604020202020204" pitchFamily="34" charset="0"/>
                <a:cs typeface="Arial" panose="020B0604020202020204" pitchFamily="34" charset="0"/>
              </a:rPr>
              <a:t>τ</a:t>
            </a:r>
            <a:r>
              <a:rPr lang="en-GB" b="0" i="0" baseline="-25000" dirty="0" err="1">
                <a:solidFill>
                  <a:srgbClr val="222222"/>
                </a:solidFill>
                <a:effectLst/>
                <a:latin typeface="Arial" panose="020B0604020202020204" pitchFamily="34" charset="0"/>
                <a:cs typeface="Arial" panose="020B0604020202020204" pitchFamily="34" charset="0"/>
              </a:rPr>
              <a:t>o</a:t>
            </a:r>
            <a:r>
              <a:rPr lang="en-GB" b="0" i="0" dirty="0">
                <a:solidFill>
                  <a:srgbClr val="222222"/>
                </a:solidFill>
                <a:effectLst/>
                <a:latin typeface="Arial" panose="020B0604020202020204" pitchFamily="34" charset="0"/>
                <a:cs typeface="Arial" panose="020B0604020202020204" pitchFamily="34" charset="0"/>
              </a:rPr>
              <a:t> (yield stress) were very low, thus assuring that consistency of both gels could allow for easy spreading on the </a:t>
            </a:r>
            <a:r>
              <a:rPr lang="en-GB" sz="1800" b="0" i="0" u="none" strike="noStrike" baseline="0" dirty="0">
                <a:latin typeface="Arial" panose="020B0604020202020204" pitchFamily="34" charset="0"/>
                <a:cs typeface="Arial" panose="020B0604020202020204" pitchFamily="34" charset="0"/>
              </a:rPr>
              <a:t>skin by applying a light massage, in a future topical administration. </a:t>
            </a:r>
            <a:endParaRPr lang="en-GB" dirty="0">
              <a:latin typeface="Arial" panose="020B0604020202020204" pitchFamily="34" charset="0"/>
              <a:cs typeface="Arial" panose="020B0604020202020204" pitchFamily="34" charset="0"/>
            </a:endParaRPr>
          </a:p>
        </p:txBody>
      </p:sp>
      <p:sp>
        <p:nvSpPr>
          <p:cNvPr id="4" name="TextBox 5">
            <a:extLst>
              <a:ext uri="{FF2B5EF4-FFF2-40B4-BE49-F238E27FC236}">
                <a16:creationId xmlns:a16="http://schemas.microsoft.com/office/drawing/2014/main" id="{10D245D6-5945-4C73-E6C6-9064095FF8E6}"/>
              </a:ext>
            </a:extLst>
          </p:cNvPr>
          <p:cNvSpPr txBox="1"/>
          <p:nvPr/>
        </p:nvSpPr>
        <p:spPr>
          <a:xfrm>
            <a:off x="148652" y="1143000"/>
            <a:ext cx="8915400" cy="430887"/>
          </a:xfrm>
          <a:prstGeom prst="rect">
            <a:avLst/>
          </a:prstGeom>
          <a:noFill/>
        </p:spPr>
        <p:txBody>
          <a:bodyPr wrap="square" rtlCol="0">
            <a:spAutoFit/>
          </a:bodyPr>
          <a:lstStyle/>
          <a:p>
            <a:pPr algn="just"/>
            <a:r>
              <a:rPr lang="en-GB" sz="2200" b="1" dirty="0">
                <a:solidFill>
                  <a:srgbClr val="C00000"/>
                </a:solidFill>
                <a:effectLst/>
                <a:latin typeface="Arial" panose="020B0604020202020204" pitchFamily="34" charset="0"/>
              </a:rPr>
              <a:t>Rheological Studies</a:t>
            </a:r>
          </a:p>
        </p:txBody>
      </p:sp>
      <p:sp>
        <p:nvSpPr>
          <p:cNvPr id="8" name="CasellaDiTesto 7">
            <a:extLst>
              <a:ext uri="{FF2B5EF4-FFF2-40B4-BE49-F238E27FC236}">
                <a16:creationId xmlns:a16="http://schemas.microsoft.com/office/drawing/2014/main" id="{53DEB7CD-0028-B992-FA52-9449D034CD13}"/>
              </a:ext>
            </a:extLst>
          </p:cNvPr>
          <p:cNvSpPr txBox="1"/>
          <p:nvPr/>
        </p:nvSpPr>
        <p:spPr>
          <a:xfrm>
            <a:off x="68705" y="1667470"/>
            <a:ext cx="9075295" cy="923330"/>
          </a:xfrm>
          <a:prstGeom prst="rect">
            <a:avLst/>
          </a:prstGeom>
          <a:noFill/>
        </p:spPr>
        <p:txBody>
          <a:bodyPr wrap="square">
            <a:spAutoFit/>
          </a:bodyPr>
          <a:lstStyle/>
          <a:p>
            <a:pPr algn="just"/>
            <a:r>
              <a:rPr lang="en-GB" sz="1800" b="0" i="0" u="none" strike="noStrike" baseline="0" dirty="0">
                <a:latin typeface="Arial" panose="020B0604020202020204" pitchFamily="34" charset="0"/>
                <a:cs typeface="Arial" panose="020B0604020202020204" pitchFamily="34" charset="0"/>
              </a:rPr>
              <a:t>In the plots, </a:t>
            </a:r>
            <a:r>
              <a:rPr lang="en-GB" sz="1800" b="0" i="1" u="none" strike="noStrike" baseline="0" dirty="0">
                <a:latin typeface="Arial" panose="020B0604020202020204" pitchFamily="34" charset="0"/>
                <a:cs typeface="Arial" panose="020B0604020202020204" pitchFamily="34" charset="0"/>
              </a:rPr>
              <a:t>Log k</a:t>
            </a:r>
            <a:r>
              <a:rPr lang="en-GB" sz="1800" b="0" i="0" u="none" strike="noStrike" baseline="0" dirty="0">
                <a:latin typeface="Arial" panose="020B0604020202020204" pitchFamily="34" charset="0"/>
                <a:cs typeface="Arial" panose="020B0604020202020204" pitchFamily="34" charset="0"/>
              </a:rPr>
              <a:t> (corresponding to </a:t>
            </a:r>
            <a:r>
              <a:rPr lang="en-GB" b="0" i="0" dirty="0" err="1">
                <a:solidFill>
                  <a:srgbClr val="222222"/>
                </a:solidFill>
                <a:effectLst/>
                <a:latin typeface="Arial" panose="020B0604020202020204" pitchFamily="34" charset="0"/>
              </a:rPr>
              <a:t>τ</a:t>
            </a:r>
            <a:r>
              <a:rPr lang="en-GB" b="0" i="0" baseline="-25000" dirty="0" err="1">
                <a:solidFill>
                  <a:srgbClr val="222222"/>
                </a:solidFill>
                <a:effectLst/>
                <a:latin typeface="Arial" panose="020B0604020202020204" pitchFamily="34" charset="0"/>
              </a:rPr>
              <a:t>o</a:t>
            </a:r>
            <a:r>
              <a:rPr lang="en-GB" b="0" i="0" dirty="0">
                <a:solidFill>
                  <a:srgbClr val="222222"/>
                </a:solidFill>
                <a:effectLst/>
                <a:latin typeface="Arial" panose="020B0604020202020204" pitchFamily="34" charset="0"/>
              </a:rPr>
              <a:t>) </a:t>
            </a:r>
            <a:r>
              <a:rPr lang="en-GB" sz="1800" b="0" i="0" u="none" strike="noStrike" baseline="0" dirty="0">
                <a:latin typeface="Arial" panose="020B0604020202020204" pitchFamily="34" charset="0"/>
                <a:cs typeface="Arial" panose="020B0604020202020204" pitchFamily="34" charset="0"/>
              </a:rPr>
              <a:t>and </a:t>
            </a:r>
            <a:r>
              <a:rPr lang="en-GB" sz="1800" b="0" i="1" u="none" strike="noStrike" baseline="0" dirty="0">
                <a:latin typeface="Arial" panose="020B0604020202020204" pitchFamily="34" charset="0"/>
                <a:cs typeface="Arial" panose="020B0604020202020204" pitchFamily="34" charset="0"/>
              </a:rPr>
              <a:t>n</a:t>
            </a:r>
            <a:r>
              <a:rPr lang="en-GB" sz="1800" b="0" i="0" u="none" strike="noStrike" baseline="0" dirty="0">
                <a:latin typeface="Arial" panose="020B0604020202020204" pitchFamily="34" charset="0"/>
                <a:cs typeface="Arial" panose="020B0604020202020204" pitchFamily="34" charset="0"/>
              </a:rPr>
              <a:t> were obtainable from the related linear regression equations, where </a:t>
            </a:r>
            <a:r>
              <a:rPr lang="en-GB" sz="1800" b="0" i="1" u="none" strike="noStrike" baseline="0" dirty="0">
                <a:latin typeface="Arial" panose="020B0604020202020204" pitchFamily="34" charset="0"/>
                <a:cs typeface="Arial" panose="020B0604020202020204" pitchFamily="34" charset="0"/>
              </a:rPr>
              <a:t>Log k</a:t>
            </a:r>
            <a:r>
              <a:rPr lang="en-GB" sz="1800" b="0" i="0" u="none" strike="noStrike" baseline="0" dirty="0">
                <a:latin typeface="Arial" panose="020B0604020202020204" pitchFamily="34" charset="0"/>
                <a:cs typeface="Arial" panose="020B0604020202020204" pitchFamily="34" charset="0"/>
              </a:rPr>
              <a:t> is the intercept and </a:t>
            </a:r>
            <a:r>
              <a:rPr lang="en-GB" sz="1800" b="0" i="1" u="none" strike="noStrike" baseline="0" dirty="0">
                <a:latin typeface="Arial" panose="020B0604020202020204" pitchFamily="34" charset="0"/>
                <a:cs typeface="Arial" panose="020B0604020202020204" pitchFamily="34" charset="0"/>
              </a:rPr>
              <a:t>n</a:t>
            </a:r>
            <a:r>
              <a:rPr lang="en-GB" sz="1800" b="0" i="0" u="none" strike="noStrike" baseline="0" dirty="0">
                <a:latin typeface="Arial" panose="020B0604020202020204" pitchFamily="34" charset="0"/>
                <a:cs typeface="Arial" panose="020B0604020202020204" pitchFamily="34" charset="0"/>
              </a:rPr>
              <a:t> is the slope. The </a:t>
            </a:r>
            <a:r>
              <a:rPr lang="en-GB" sz="1800" b="0" i="1" u="none" strike="noStrike" baseline="0" dirty="0">
                <a:latin typeface="Arial" panose="020B0604020202020204" pitchFamily="34" charset="0"/>
                <a:cs typeface="Arial" panose="020B0604020202020204" pitchFamily="34" charset="0"/>
              </a:rPr>
              <a:t>k</a:t>
            </a:r>
            <a:r>
              <a:rPr lang="en-GB" sz="1800" b="0" i="0" u="none" strike="noStrike" baseline="0" dirty="0">
                <a:latin typeface="Arial" panose="020B0604020202020204" pitchFamily="34" charset="0"/>
                <a:cs typeface="Arial" panose="020B0604020202020204" pitchFamily="34" charset="0"/>
              </a:rPr>
              <a:t> values were calculated accordingly.</a:t>
            </a:r>
            <a:endParaRPr lang="en-GB" dirty="0">
              <a:latin typeface="Arial" panose="020B0604020202020204" pitchFamily="34" charset="0"/>
              <a:cs typeface="Arial" panose="020B0604020202020204" pitchFamily="34" charset="0"/>
            </a:endParaRPr>
          </a:p>
        </p:txBody>
      </p:sp>
      <p:graphicFrame>
        <p:nvGraphicFramePr>
          <p:cNvPr id="5" name="Tabella 4">
            <a:extLst>
              <a:ext uri="{FF2B5EF4-FFF2-40B4-BE49-F238E27FC236}">
                <a16:creationId xmlns:a16="http://schemas.microsoft.com/office/drawing/2014/main" id="{767B8D98-E489-BC2B-2F0B-82514BF6C88C}"/>
              </a:ext>
            </a:extLst>
          </p:cNvPr>
          <p:cNvGraphicFramePr>
            <a:graphicFrameLocks noGrp="1"/>
          </p:cNvGraphicFramePr>
          <p:nvPr>
            <p:extLst>
              <p:ext uri="{D42A27DB-BD31-4B8C-83A1-F6EECF244321}">
                <p14:modId xmlns:p14="http://schemas.microsoft.com/office/powerpoint/2010/main" val="1724638209"/>
              </p:ext>
            </p:extLst>
          </p:nvPr>
        </p:nvGraphicFramePr>
        <p:xfrm>
          <a:off x="148652" y="2926080"/>
          <a:ext cx="8915400" cy="1112520"/>
        </p:xfrm>
        <a:graphic>
          <a:graphicData uri="http://schemas.openxmlformats.org/drawingml/2006/table">
            <a:tbl>
              <a:tblPr firstRow="1" bandRow="1">
                <a:tableStyleId>{5C22544A-7EE6-4342-B048-85BDC9FD1C3A}</a:tableStyleId>
              </a:tblPr>
              <a:tblGrid>
                <a:gridCol w="1485900">
                  <a:extLst>
                    <a:ext uri="{9D8B030D-6E8A-4147-A177-3AD203B41FA5}">
                      <a16:colId xmlns:a16="http://schemas.microsoft.com/office/drawing/2014/main" val="2150783448"/>
                    </a:ext>
                  </a:extLst>
                </a:gridCol>
                <a:gridCol w="2023048">
                  <a:extLst>
                    <a:ext uri="{9D8B030D-6E8A-4147-A177-3AD203B41FA5}">
                      <a16:colId xmlns:a16="http://schemas.microsoft.com/office/drawing/2014/main" val="3019592358"/>
                    </a:ext>
                  </a:extLst>
                </a:gridCol>
                <a:gridCol w="948752">
                  <a:extLst>
                    <a:ext uri="{9D8B030D-6E8A-4147-A177-3AD203B41FA5}">
                      <a16:colId xmlns:a16="http://schemas.microsoft.com/office/drawing/2014/main" val="72501300"/>
                    </a:ext>
                  </a:extLst>
                </a:gridCol>
                <a:gridCol w="1485900">
                  <a:extLst>
                    <a:ext uri="{9D8B030D-6E8A-4147-A177-3AD203B41FA5}">
                      <a16:colId xmlns:a16="http://schemas.microsoft.com/office/drawing/2014/main" val="1415982461"/>
                    </a:ext>
                  </a:extLst>
                </a:gridCol>
                <a:gridCol w="1485900">
                  <a:extLst>
                    <a:ext uri="{9D8B030D-6E8A-4147-A177-3AD203B41FA5}">
                      <a16:colId xmlns:a16="http://schemas.microsoft.com/office/drawing/2014/main" val="3991095787"/>
                    </a:ext>
                  </a:extLst>
                </a:gridCol>
                <a:gridCol w="1485900">
                  <a:extLst>
                    <a:ext uri="{9D8B030D-6E8A-4147-A177-3AD203B41FA5}">
                      <a16:colId xmlns:a16="http://schemas.microsoft.com/office/drawing/2014/main" val="1142592895"/>
                    </a:ext>
                  </a:extLst>
                </a:gridCol>
              </a:tblGrid>
              <a:tr h="370840">
                <a:tc>
                  <a:txBody>
                    <a:bodyPr/>
                    <a:lstStyle/>
                    <a:p>
                      <a:pPr algn="ctr"/>
                      <a:r>
                        <a:rPr lang="it-IT" b="1" dirty="0">
                          <a:latin typeface="Arial" panose="020B0604020202020204" pitchFamily="34" charset="0"/>
                          <a:cs typeface="Arial" panose="020B0604020202020204" pitchFamily="34" charset="0"/>
                        </a:rPr>
                        <a:t>Sample</a:t>
                      </a:r>
                      <a:endParaRPr lang="en-GB" b="1" dirty="0">
                        <a:latin typeface="Arial" panose="020B0604020202020204" pitchFamily="34" charset="0"/>
                        <a:cs typeface="Arial" panose="020B0604020202020204" pitchFamily="34" charset="0"/>
                      </a:endParaRPr>
                    </a:p>
                  </a:txBody>
                  <a:tcPr/>
                </a:tc>
                <a:tc>
                  <a:txBody>
                    <a:bodyPr/>
                    <a:lstStyle/>
                    <a:p>
                      <a:pPr algn="ctr"/>
                      <a:r>
                        <a:rPr lang="it-IT" b="1" dirty="0">
                          <a:latin typeface="Arial" panose="020B0604020202020204" pitchFamily="34" charset="0"/>
                          <a:cs typeface="Arial" panose="020B0604020202020204" pitchFamily="34" charset="0"/>
                        </a:rPr>
                        <a:t>Equation</a:t>
                      </a:r>
                      <a:endParaRPr lang="en-GB" b="1" dirty="0">
                        <a:latin typeface="Arial" panose="020B0604020202020204" pitchFamily="34" charset="0"/>
                        <a:cs typeface="Arial" panose="020B0604020202020204" pitchFamily="34" charset="0"/>
                      </a:endParaRPr>
                    </a:p>
                  </a:txBody>
                  <a:tcPr/>
                </a:tc>
                <a:tc>
                  <a:txBody>
                    <a:bodyPr/>
                    <a:lstStyle/>
                    <a:p>
                      <a:pPr algn="ctr"/>
                      <a:r>
                        <a:rPr lang="it-IT" b="1" i="1" dirty="0">
                          <a:latin typeface="Arial" panose="020B0604020202020204" pitchFamily="34" charset="0"/>
                          <a:cs typeface="Arial" panose="020B0604020202020204" pitchFamily="34" charset="0"/>
                        </a:rPr>
                        <a:t>n</a:t>
                      </a:r>
                      <a:endParaRPr lang="en-GB" b="1" i="1" dirty="0">
                        <a:latin typeface="Arial" panose="020B0604020202020204" pitchFamily="34" charset="0"/>
                        <a:cs typeface="Arial" panose="020B0604020202020204" pitchFamily="34" charset="0"/>
                      </a:endParaRPr>
                    </a:p>
                  </a:txBody>
                  <a:tcPr/>
                </a:tc>
                <a:tc>
                  <a:txBody>
                    <a:bodyPr/>
                    <a:lstStyle/>
                    <a:p>
                      <a:pPr algn="ctr"/>
                      <a:r>
                        <a:rPr lang="it-IT" b="1" i="1" dirty="0">
                          <a:latin typeface="Arial" panose="020B0604020202020204" pitchFamily="34" charset="0"/>
                          <a:cs typeface="Arial" panose="020B0604020202020204" pitchFamily="34" charset="0"/>
                        </a:rPr>
                        <a:t>Log</a:t>
                      </a:r>
                      <a:r>
                        <a:rPr lang="it-IT" b="1" i="1" baseline="-25000" dirty="0">
                          <a:latin typeface="Arial" panose="020B0604020202020204" pitchFamily="34" charset="0"/>
                          <a:cs typeface="Arial" panose="020B0604020202020204" pitchFamily="34" charset="0"/>
                        </a:rPr>
                        <a:t>10</a:t>
                      </a:r>
                      <a:r>
                        <a:rPr lang="it-IT" b="1" i="1" dirty="0">
                          <a:latin typeface="Arial" panose="020B0604020202020204" pitchFamily="34" charset="0"/>
                          <a:cs typeface="Arial" panose="020B0604020202020204" pitchFamily="34" charset="0"/>
                        </a:rPr>
                        <a:t>K</a:t>
                      </a:r>
                      <a:endParaRPr lang="en-GB" b="1" i="1" dirty="0">
                        <a:latin typeface="Arial" panose="020B0604020202020204" pitchFamily="34" charset="0"/>
                        <a:cs typeface="Arial" panose="020B0604020202020204" pitchFamily="34" charset="0"/>
                      </a:endParaRPr>
                    </a:p>
                  </a:txBody>
                  <a:tcPr/>
                </a:tc>
                <a:tc>
                  <a:txBody>
                    <a:bodyPr/>
                    <a:lstStyle/>
                    <a:p>
                      <a:pPr algn="ctr"/>
                      <a:r>
                        <a:rPr lang="it-IT" b="1" i="1" dirty="0">
                          <a:latin typeface="Arial" panose="020B0604020202020204" pitchFamily="34" charset="0"/>
                          <a:cs typeface="Arial" panose="020B0604020202020204" pitchFamily="34" charset="0"/>
                        </a:rPr>
                        <a:t>K</a:t>
                      </a:r>
                      <a:endParaRPr lang="en-GB" b="1" i="1" dirty="0">
                        <a:latin typeface="Arial" panose="020B0604020202020204" pitchFamily="34" charset="0"/>
                        <a:cs typeface="Arial" panose="020B0604020202020204" pitchFamily="34" charset="0"/>
                      </a:endParaRPr>
                    </a:p>
                  </a:txBody>
                  <a:tcPr/>
                </a:tc>
                <a:tc>
                  <a:txBody>
                    <a:bodyPr/>
                    <a:lstStyle/>
                    <a:p>
                      <a:pPr algn="ctr"/>
                      <a:r>
                        <a:rPr lang="it-IT" b="1" dirty="0">
                          <a:latin typeface="Arial" panose="020B0604020202020204" pitchFamily="34" charset="0"/>
                          <a:cs typeface="Arial" panose="020B0604020202020204" pitchFamily="34" charset="0"/>
                        </a:rPr>
                        <a:t>R</a:t>
                      </a:r>
                      <a:r>
                        <a:rPr lang="it-IT" b="1" baseline="30000" dirty="0">
                          <a:latin typeface="Arial" panose="020B0604020202020204" pitchFamily="34" charset="0"/>
                          <a:cs typeface="Arial" panose="020B0604020202020204" pitchFamily="34" charset="0"/>
                        </a:rPr>
                        <a:t>2</a:t>
                      </a:r>
                      <a:endParaRPr lang="en-GB" b="1" baseline="30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1078821"/>
                  </a:ext>
                </a:extLst>
              </a:tr>
              <a:tr h="370840">
                <a:tc>
                  <a:txBody>
                    <a:bodyPr/>
                    <a:lstStyle/>
                    <a:p>
                      <a:pPr algn="ctr"/>
                      <a:r>
                        <a:rPr lang="it-IT" b="1" dirty="0">
                          <a:latin typeface="Arial" panose="020B0604020202020204" pitchFamily="34" charset="0"/>
                          <a:cs typeface="Arial" panose="020B0604020202020204" pitchFamily="34" charset="0"/>
                        </a:rPr>
                        <a:t>R1HG-1</a:t>
                      </a:r>
                      <a:endParaRPr lang="en-GB" b="1" dirty="0">
                        <a:latin typeface="Arial" panose="020B0604020202020204" pitchFamily="34" charset="0"/>
                        <a:cs typeface="Arial" panose="020B0604020202020204" pitchFamily="34" charset="0"/>
                      </a:endParaRPr>
                    </a:p>
                  </a:txBody>
                  <a:tcPr/>
                </a:tc>
                <a:tc>
                  <a:txBody>
                    <a:bodyPr/>
                    <a:lstStyle/>
                    <a:p>
                      <a:pPr algn="ctr"/>
                      <a:r>
                        <a:rPr lang="it-IT" b="1" dirty="0">
                          <a:latin typeface="Arial" panose="020B0604020202020204" pitchFamily="34" charset="0"/>
                          <a:cs typeface="Arial" panose="020B0604020202020204" pitchFamily="34" charset="0"/>
                        </a:rPr>
                        <a:t>Y=0.8099+0.1251</a:t>
                      </a:r>
                      <a:endParaRPr lang="en-GB" b="1" dirty="0">
                        <a:latin typeface="Arial" panose="020B0604020202020204" pitchFamily="34" charset="0"/>
                        <a:cs typeface="Arial" panose="020B0604020202020204" pitchFamily="34" charset="0"/>
                      </a:endParaRPr>
                    </a:p>
                  </a:txBody>
                  <a:tcPr/>
                </a:tc>
                <a:tc>
                  <a:txBody>
                    <a:bodyPr/>
                    <a:lstStyle/>
                    <a:p>
                      <a:pPr algn="ctr"/>
                      <a:r>
                        <a:rPr lang="it-IT" b="1" dirty="0">
                          <a:latin typeface="Arial" panose="020B0604020202020204" pitchFamily="34" charset="0"/>
                          <a:cs typeface="Arial" panose="020B0604020202020204" pitchFamily="34" charset="0"/>
                        </a:rPr>
                        <a:t>0.8099</a:t>
                      </a:r>
                      <a:endParaRPr lang="en-GB" b="1" dirty="0">
                        <a:latin typeface="Arial" panose="020B0604020202020204" pitchFamily="34" charset="0"/>
                        <a:cs typeface="Arial" panose="020B0604020202020204" pitchFamily="34" charset="0"/>
                      </a:endParaRPr>
                    </a:p>
                  </a:txBody>
                  <a:tcPr/>
                </a:tc>
                <a:tc>
                  <a:txBody>
                    <a:bodyPr/>
                    <a:lstStyle/>
                    <a:p>
                      <a:pPr algn="ctr"/>
                      <a:r>
                        <a:rPr lang="it-IT" b="1" dirty="0">
                          <a:latin typeface="Arial" panose="020B0604020202020204" pitchFamily="34" charset="0"/>
                          <a:cs typeface="Arial" panose="020B0604020202020204" pitchFamily="34" charset="0"/>
                        </a:rPr>
                        <a:t>0.1251</a:t>
                      </a:r>
                      <a:endParaRPr lang="en-GB" b="1" dirty="0">
                        <a:latin typeface="Arial" panose="020B0604020202020204" pitchFamily="34" charset="0"/>
                        <a:cs typeface="Arial" panose="020B0604020202020204" pitchFamily="34" charset="0"/>
                      </a:endParaRPr>
                    </a:p>
                  </a:txBody>
                  <a:tcPr/>
                </a:tc>
                <a:tc>
                  <a:txBody>
                    <a:bodyPr/>
                    <a:lstStyle/>
                    <a:p>
                      <a:pPr algn="ctr"/>
                      <a:r>
                        <a:rPr lang="en-GB" b="1" dirty="0">
                          <a:latin typeface="Arial" panose="020B0604020202020204" pitchFamily="34" charset="0"/>
                          <a:cs typeface="Arial" panose="020B0604020202020204" pitchFamily="34" charset="0"/>
                        </a:rPr>
                        <a:t>-0.9027</a:t>
                      </a:r>
                    </a:p>
                  </a:txBody>
                  <a:tcPr/>
                </a:tc>
                <a:tc>
                  <a:txBody>
                    <a:bodyPr/>
                    <a:lstStyle/>
                    <a:p>
                      <a:pPr algn="ctr"/>
                      <a:r>
                        <a:rPr lang="it-IT" b="1" dirty="0">
                          <a:latin typeface="Arial" panose="020B0604020202020204" pitchFamily="34" charset="0"/>
                          <a:cs typeface="Arial" panose="020B0604020202020204" pitchFamily="34" charset="0"/>
                        </a:rPr>
                        <a:t>0.9641</a:t>
                      </a:r>
                      <a:endParaRPr lang="en-GB"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61456295"/>
                  </a:ext>
                </a:extLst>
              </a:tr>
              <a:tr h="370840">
                <a:tc>
                  <a:txBody>
                    <a:bodyPr/>
                    <a:lstStyle/>
                    <a:p>
                      <a:pPr algn="ctr"/>
                      <a:r>
                        <a:rPr lang="it-IT" b="1" dirty="0">
                          <a:latin typeface="Arial" panose="020B0604020202020204" pitchFamily="34" charset="0"/>
                          <a:cs typeface="Arial" panose="020B0604020202020204" pitchFamily="34" charset="0"/>
                        </a:rPr>
                        <a:t>R1HG-2</a:t>
                      </a:r>
                      <a:endParaRPr lang="en-GB" b="1" dirty="0">
                        <a:latin typeface="Arial" panose="020B0604020202020204" pitchFamily="34" charset="0"/>
                        <a:cs typeface="Arial" panose="020B0604020202020204" pitchFamily="34" charset="0"/>
                      </a:endParaRPr>
                    </a:p>
                  </a:txBody>
                  <a:tcPr/>
                </a:tc>
                <a:tc>
                  <a:txBody>
                    <a:bodyPr/>
                    <a:lstStyle/>
                    <a:p>
                      <a:pPr algn="ctr"/>
                      <a:r>
                        <a:rPr lang="it-IT" b="1" dirty="0">
                          <a:latin typeface="Arial" panose="020B0604020202020204" pitchFamily="34" charset="0"/>
                          <a:cs typeface="Arial" panose="020B0604020202020204" pitchFamily="34" charset="0"/>
                        </a:rPr>
                        <a:t>Y=0.81+0.1466</a:t>
                      </a:r>
                      <a:endParaRPr lang="en-GB" b="1" dirty="0">
                        <a:latin typeface="Arial" panose="020B0604020202020204" pitchFamily="34" charset="0"/>
                        <a:cs typeface="Arial" panose="020B0604020202020204" pitchFamily="34" charset="0"/>
                      </a:endParaRPr>
                    </a:p>
                  </a:txBody>
                  <a:tcPr/>
                </a:tc>
                <a:tc>
                  <a:txBody>
                    <a:bodyPr/>
                    <a:lstStyle/>
                    <a:p>
                      <a:pPr algn="ctr"/>
                      <a:r>
                        <a:rPr lang="it-IT" b="1" dirty="0">
                          <a:latin typeface="Arial" panose="020B0604020202020204" pitchFamily="34" charset="0"/>
                          <a:cs typeface="Arial" panose="020B0604020202020204" pitchFamily="34" charset="0"/>
                        </a:rPr>
                        <a:t>0.8100</a:t>
                      </a:r>
                      <a:endParaRPr lang="en-GB" b="1" dirty="0">
                        <a:latin typeface="Arial" panose="020B0604020202020204" pitchFamily="34" charset="0"/>
                        <a:cs typeface="Arial" panose="020B0604020202020204" pitchFamily="34" charset="0"/>
                      </a:endParaRPr>
                    </a:p>
                  </a:txBody>
                  <a:tcPr/>
                </a:tc>
                <a:tc>
                  <a:txBody>
                    <a:bodyPr/>
                    <a:lstStyle/>
                    <a:p>
                      <a:pPr algn="ctr"/>
                      <a:r>
                        <a:rPr lang="it-IT" b="1" dirty="0">
                          <a:latin typeface="Arial" panose="020B0604020202020204" pitchFamily="34" charset="0"/>
                          <a:cs typeface="Arial" panose="020B0604020202020204" pitchFamily="34" charset="0"/>
                        </a:rPr>
                        <a:t>0.1466</a:t>
                      </a:r>
                      <a:endParaRPr lang="en-GB" b="1" dirty="0">
                        <a:latin typeface="Arial" panose="020B0604020202020204" pitchFamily="34" charset="0"/>
                        <a:cs typeface="Arial" panose="020B0604020202020204" pitchFamily="34" charset="0"/>
                      </a:endParaRPr>
                    </a:p>
                  </a:txBody>
                  <a:tcPr/>
                </a:tc>
                <a:tc>
                  <a:txBody>
                    <a:bodyPr/>
                    <a:lstStyle/>
                    <a:p>
                      <a:pPr algn="ctr"/>
                      <a:r>
                        <a:rPr lang="en-GB" b="1" dirty="0">
                          <a:latin typeface="Arial" panose="020B0604020202020204" pitchFamily="34" charset="0"/>
                          <a:cs typeface="Arial" panose="020B0604020202020204" pitchFamily="34" charset="0"/>
                        </a:rPr>
                        <a:t>-0.8338</a:t>
                      </a:r>
                    </a:p>
                  </a:txBody>
                  <a:tcPr/>
                </a:tc>
                <a:tc>
                  <a:txBody>
                    <a:bodyPr/>
                    <a:lstStyle/>
                    <a:p>
                      <a:pPr algn="ctr"/>
                      <a:r>
                        <a:rPr lang="it-IT" b="1" dirty="0">
                          <a:latin typeface="Arial" panose="020B0604020202020204" pitchFamily="34" charset="0"/>
                          <a:cs typeface="Arial" panose="020B0604020202020204" pitchFamily="34" charset="0"/>
                        </a:rPr>
                        <a:t>0.9640</a:t>
                      </a:r>
                      <a:endParaRPr lang="en-GB"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89275887"/>
                  </a:ext>
                </a:extLst>
              </a:tr>
            </a:tbl>
          </a:graphicData>
        </a:graphic>
      </p:graphicFrame>
      <p:sp>
        <p:nvSpPr>
          <p:cNvPr id="7" name="CasellaDiTesto 6">
            <a:extLst>
              <a:ext uri="{FF2B5EF4-FFF2-40B4-BE49-F238E27FC236}">
                <a16:creationId xmlns:a16="http://schemas.microsoft.com/office/drawing/2014/main" id="{CC48856C-7135-FA92-57F8-DA6FB4ADB8EC}"/>
              </a:ext>
            </a:extLst>
          </p:cNvPr>
          <p:cNvSpPr txBox="1"/>
          <p:nvPr/>
        </p:nvSpPr>
        <p:spPr>
          <a:xfrm>
            <a:off x="0" y="6477000"/>
            <a:ext cx="1421095" cy="369332"/>
          </a:xfrm>
          <a:prstGeom prst="rect">
            <a:avLst/>
          </a:prstGeom>
          <a:noFill/>
        </p:spPr>
        <p:txBody>
          <a:bodyPr wrap="none" rtlCol="0">
            <a:spAutoFit/>
          </a:bodyPr>
          <a:lstStyle/>
          <a:p>
            <a:r>
              <a:rPr lang="it-IT" b="1" i="1" dirty="0"/>
              <a:t>Silvana Alfei </a:t>
            </a:r>
            <a:endParaRPr lang="en-GB" b="1" i="1" dirty="0"/>
          </a:p>
        </p:txBody>
      </p:sp>
    </p:spTree>
    <p:extLst>
      <p:ext uri="{BB962C8B-B14F-4D97-AF65-F5344CB8AC3E}">
        <p14:creationId xmlns:p14="http://schemas.microsoft.com/office/powerpoint/2010/main" val="587108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16</a:t>
            </a:fld>
            <a:endParaRPr lang="fr-FR" dirty="0">
              <a:latin typeface="Arial" panose="020B0604020202020204" pitchFamily="34" charset="0"/>
              <a:cs typeface="Arial" panose="020B0604020202020204" pitchFamily="34" charset="0"/>
            </a:endParaRPr>
          </a:p>
        </p:txBody>
      </p:sp>
      <p:sp>
        <p:nvSpPr>
          <p:cNvPr id="9" name="TextBox 5">
            <a:extLst>
              <a:ext uri="{FF2B5EF4-FFF2-40B4-BE49-F238E27FC236}">
                <a16:creationId xmlns:a16="http://schemas.microsoft.com/office/drawing/2014/main" id="{59C25132-0FF0-61A7-6B52-0835AFFE5A12}"/>
              </a:ext>
            </a:extLst>
          </p:cNvPr>
          <p:cNvSpPr txBox="1"/>
          <p:nvPr/>
        </p:nvSpPr>
        <p:spPr>
          <a:xfrm>
            <a:off x="76200" y="1016913"/>
            <a:ext cx="8915400" cy="430887"/>
          </a:xfrm>
          <a:prstGeom prst="rect">
            <a:avLst/>
          </a:prstGeom>
          <a:noFill/>
        </p:spPr>
        <p:txBody>
          <a:bodyPr wrap="square" rtlCol="0">
            <a:spAutoFit/>
          </a:bodyPr>
          <a:lstStyle/>
          <a:p>
            <a:pPr algn="just"/>
            <a:r>
              <a:rPr lang="en-GB" sz="2200" b="1" i="0" dirty="0">
                <a:solidFill>
                  <a:srgbClr val="C00000"/>
                </a:solidFill>
                <a:effectLst/>
                <a:latin typeface="Arial" panose="020B0604020202020204" pitchFamily="34" charset="0"/>
              </a:rPr>
              <a:t>Frequency-Sweep Experiments</a:t>
            </a:r>
          </a:p>
        </p:txBody>
      </p:sp>
      <p:sp>
        <p:nvSpPr>
          <p:cNvPr id="5" name="CasellaDiTesto 4">
            <a:extLst>
              <a:ext uri="{FF2B5EF4-FFF2-40B4-BE49-F238E27FC236}">
                <a16:creationId xmlns:a16="http://schemas.microsoft.com/office/drawing/2014/main" id="{96AE8A5D-CA60-E306-4CBF-9DA1187D0282}"/>
              </a:ext>
            </a:extLst>
          </p:cNvPr>
          <p:cNvSpPr txBox="1"/>
          <p:nvPr/>
        </p:nvSpPr>
        <p:spPr>
          <a:xfrm>
            <a:off x="0" y="4553396"/>
            <a:ext cx="9144000" cy="1923604"/>
          </a:xfrm>
          <a:prstGeom prst="rect">
            <a:avLst/>
          </a:prstGeom>
          <a:noFill/>
        </p:spPr>
        <p:txBody>
          <a:bodyPr wrap="square">
            <a:spAutoFit/>
          </a:bodyPr>
          <a:lstStyle/>
          <a:p>
            <a:pPr algn="just"/>
            <a:r>
              <a:rPr lang="en-GB" sz="1700" b="0" i="0" dirty="0">
                <a:solidFill>
                  <a:srgbClr val="222222"/>
                </a:solidFill>
                <a:effectLst/>
                <a:latin typeface="Arial" panose="020B0604020202020204" pitchFamily="34" charset="0"/>
              </a:rPr>
              <a:t>Frequency sweep experiments were performed to assess the viscoelastic characteristics of the network structure of R1HG-1 and R1HG-2 and to define the frequency dependence of the G′ and G″ moduli. Experiments were carried out at 1% strain (below the critical strain point of R1HG-1 and R1HG-2) and G′ and G″ values for R1HG-1 and for R1HG-2 were measured in the frequency range (ω) of 0.5–50 Hz. In such conditions, the values of G′ were always higher than those of G″ for both gels and almost independent on the angular frequency, thus establishing that the networks of both gels have an elastic behaviour. </a:t>
            </a:r>
            <a:endParaRPr lang="en-GB" sz="1700" dirty="0"/>
          </a:p>
        </p:txBody>
      </p:sp>
      <p:pic>
        <p:nvPicPr>
          <p:cNvPr id="14338" name="Picture 2" descr="Ijms 24 01109 g018 550">
            <a:extLst>
              <a:ext uri="{FF2B5EF4-FFF2-40B4-BE49-F238E27FC236}">
                <a16:creationId xmlns:a16="http://schemas.microsoft.com/office/drawing/2014/main" id="{EB71C553-4F7D-0105-1A7E-101E657EB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725" y="1419225"/>
            <a:ext cx="5238750" cy="315277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2C3127F5-8631-66BB-64C2-8DA1F920F9BC}"/>
              </a:ext>
            </a:extLst>
          </p:cNvPr>
          <p:cNvSpPr txBox="1"/>
          <p:nvPr/>
        </p:nvSpPr>
        <p:spPr>
          <a:xfrm>
            <a:off x="7159103" y="2286000"/>
            <a:ext cx="1070871" cy="307777"/>
          </a:xfrm>
          <a:prstGeom prst="rect">
            <a:avLst/>
          </a:prstGeom>
          <a:noFill/>
        </p:spPr>
        <p:txBody>
          <a:bodyPr wrap="none" rtlCol="0">
            <a:spAutoFit/>
          </a:bodyPr>
          <a:lstStyle/>
          <a:p>
            <a:r>
              <a:rPr lang="it-IT" sz="1400" b="1" dirty="0">
                <a:solidFill>
                  <a:srgbClr val="002060"/>
                </a:solidFill>
                <a:latin typeface="Arial" panose="020B0604020202020204" pitchFamily="34" charset="0"/>
                <a:cs typeface="Arial" panose="020B0604020202020204" pitchFamily="34" charset="0"/>
              </a:rPr>
              <a:t>G’ R1HG-1</a:t>
            </a:r>
            <a:endParaRPr lang="en-GB" sz="1400" b="1" dirty="0">
              <a:solidFill>
                <a:srgbClr val="002060"/>
              </a:solidFill>
              <a:latin typeface="Arial" panose="020B0604020202020204" pitchFamily="34" charset="0"/>
              <a:cs typeface="Arial" panose="020B0604020202020204" pitchFamily="34" charset="0"/>
            </a:endParaRPr>
          </a:p>
        </p:txBody>
      </p:sp>
      <p:sp>
        <p:nvSpPr>
          <p:cNvPr id="4" name="CasellaDiTesto 3">
            <a:extLst>
              <a:ext uri="{FF2B5EF4-FFF2-40B4-BE49-F238E27FC236}">
                <a16:creationId xmlns:a16="http://schemas.microsoft.com/office/drawing/2014/main" id="{99647EDA-175B-1E03-3C8E-C41FCB42559F}"/>
              </a:ext>
            </a:extLst>
          </p:cNvPr>
          <p:cNvSpPr txBox="1"/>
          <p:nvPr/>
        </p:nvSpPr>
        <p:spPr>
          <a:xfrm>
            <a:off x="7229475" y="3332063"/>
            <a:ext cx="1124026" cy="307777"/>
          </a:xfrm>
          <a:prstGeom prst="rect">
            <a:avLst/>
          </a:prstGeom>
          <a:noFill/>
        </p:spPr>
        <p:txBody>
          <a:bodyPr wrap="none" rtlCol="0">
            <a:spAutoFit/>
          </a:bodyPr>
          <a:lstStyle/>
          <a:p>
            <a:r>
              <a:rPr lang="it-IT" sz="1400" b="1" dirty="0">
                <a:solidFill>
                  <a:srgbClr val="002060"/>
                </a:solidFill>
                <a:latin typeface="Arial" panose="020B0604020202020204" pitchFamily="34" charset="0"/>
                <a:cs typeface="Arial" panose="020B0604020202020204" pitchFamily="34" charset="0"/>
              </a:rPr>
              <a:t>G’’ R1HG-1</a:t>
            </a:r>
            <a:endParaRPr lang="en-GB" sz="1400" b="1" dirty="0">
              <a:solidFill>
                <a:srgbClr val="002060"/>
              </a:solidFill>
              <a:latin typeface="Arial" panose="020B0604020202020204" pitchFamily="34" charset="0"/>
              <a:cs typeface="Arial" panose="020B0604020202020204" pitchFamily="34" charset="0"/>
            </a:endParaRPr>
          </a:p>
        </p:txBody>
      </p:sp>
      <p:sp>
        <p:nvSpPr>
          <p:cNvPr id="6" name="CasellaDiTesto 5">
            <a:extLst>
              <a:ext uri="{FF2B5EF4-FFF2-40B4-BE49-F238E27FC236}">
                <a16:creationId xmlns:a16="http://schemas.microsoft.com/office/drawing/2014/main" id="{B3130C23-1BA1-C6DF-C413-DC6DF4B03CDB}"/>
              </a:ext>
            </a:extLst>
          </p:cNvPr>
          <p:cNvSpPr txBox="1"/>
          <p:nvPr/>
        </p:nvSpPr>
        <p:spPr>
          <a:xfrm>
            <a:off x="7086600" y="1981200"/>
            <a:ext cx="1070871" cy="307777"/>
          </a:xfrm>
          <a:prstGeom prst="rect">
            <a:avLst/>
          </a:prstGeom>
          <a:noFill/>
        </p:spPr>
        <p:txBody>
          <a:bodyPr wrap="none" rtlCol="0">
            <a:spAutoFit/>
          </a:bodyPr>
          <a:lstStyle/>
          <a:p>
            <a:r>
              <a:rPr lang="it-IT" sz="1400" b="1" dirty="0">
                <a:solidFill>
                  <a:srgbClr val="C00000"/>
                </a:solidFill>
                <a:latin typeface="Arial" panose="020B0604020202020204" pitchFamily="34" charset="0"/>
                <a:cs typeface="Arial" panose="020B0604020202020204" pitchFamily="34" charset="0"/>
              </a:rPr>
              <a:t>G’ R1HG-2</a:t>
            </a:r>
            <a:endParaRPr lang="en-GB" sz="1400" b="1" dirty="0">
              <a:solidFill>
                <a:srgbClr val="C00000"/>
              </a:solidFill>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D83BB7D6-964C-08CF-CAFC-7215C5F925B8}"/>
              </a:ext>
            </a:extLst>
          </p:cNvPr>
          <p:cNvSpPr txBox="1"/>
          <p:nvPr/>
        </p:nvSpPr>
        <p:spPr>
          <a:xfrm>
            <a:off x="7162800" y="3048000"/>
            <a:ext cx="1124026" cy="307777"/>
          </a:xfrm>
          <a:prstGeom prst="rect">
            <a:avLst/>
          </a:prstGeom>
          <a:noFill/>
        </p:spPr>
        <p:txBody>
          <a:bodyPr wrap="none" rtlCol="0">
            <a:spAutoFit/>
          </a:bodyPr>
          <a:lstStyle/>
          <a:p>
            <a:r>
              <a:rPr lang="it-IT" sz="1400" b="1" dirty="0">
                <a:solidFill>
                  <a:srgbClr val="C00000"/>
                </a:solidFill>
                <a:latin typeface="Arial" panose="020B0604020202020204" pitchFamily="34" charset="0"/>
                <a:cs typeface="Arial" panose="020B0604020202020204" pitchFamily="34" charset="0"/>
              </a:rPr>
              <a:t>G’’ R1HG-2</a:t>
            </a:r>
            <a:endParaRPr lang="en-GB" sz="1400" b="1" dirty="0">
              <a:solidFill>
                <a:srgbClr val="C00000"/>
              </a:solidFill>
              <a:latin typeface="Arial" panose="020B0604020202020204" pitchFamily="34" charset="0"/>
              <a:cs typeface="Arial" panose="020B0604020202020204" pitchFamily="34" charset="0"/>
            </a:endParaRPr>
          </a:p>
        </p:txBody>
      </p:sp>
      <p:sp>
        <p:nvSpPr>
          <p:cNvPr id="8" name="CasellaDiTesto 7">
            <a:extLst>
              <a:ext uri="{FF2B5EF4-FFF2-40B4-BE49-F238E27FC236}">
                <a16:creationId xmlns:a16="http://schemas.microsoft.com/office/drawing/2014/main" id="{1E84E679-170B-C671-8F8B-8B28B8E17ECA}"/>
              </a:ext>
            </a:extLst>
          </p:cNvPr>
          <p:cNvSpPr txBox="1"/>
          <p:nvPr/>
        </p:nvSpPr>
        <p:spPr>
          <a:xfrm>
            <a:off x="2514600" y="4240039"/>
            <a:ext cx="4638675" cy="331961"/>
          </a:xfrm>
          <a:prstGeom prst="rect">
            <a:avLst/>
          </a:prstGeom>
          <a:solidFill>
            <a:schemeClr val="bg1"/>
          </a:solidFill>
        </p:spPr>
        <p:txBody>
          <a:bodyPr wrap="square" rtlCol="0">
            <a:spAutoFit/>
          </a:bodyPr>
          <a:lstStyle/>
          <a:p>
            <a:endParaRPr lang="en-GB" sz="1100" b="1" dirty="0">
              <a:latin typeface="Arial" panose="020B0604020202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35C01D06-C91C-B22A-4560-2183CA8D6344}"/>
              </a:ext>
            </a:extLst>
          </p:cNvPr>
          <p:cNvSpPr txBox="1"/>
          <p:nvPr/>
        </p:nvSpPr>
        <p:spPr>
          <a:xfrm>
            <a:off x="0" y="6477000"/>
            <a:ext cx="1421095" cy="369332"/>
          </a:xfrm>
          <a:prstGeom prst="rect">
            <a:avLst/>
          </a:prstGeom>
          <a:noFill/>
        </p:spPr>
        <p:txBody>
          <a:bodyPr wrap="none" rtlCol="0">
            <a:spAutoFit/>
          </a:bodyPr>
          <a:lstStyle/>
          <a:p>
            <a:r>
              <a:rPr lang="it-IT" b="1" i="1" dirty="0"/>
              <a:t>Silvana Alfei </a:t>
            </a:r>
            <a:endParaRPr lang="en-GB" b="1" i="1" dirty="0"/>
          </a:p>
        </p:txBody>
      </p:sp>
    </p:spTree>
    <p:extLst>
      <p:ext uri="{BB962C8B-B14F-4D97-AF65-F5344CB8AC3E}">
        <p14:creationId xmlns:p14="http://schemas.microsoft.com/office/powerpoint/2010/main" val="1672278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C2B8EC23-5173-46E1-8DFF-30CC3187FD8F}"/>
              </a:ext>
            </a:extLst>
          </p:cNvPr>
          <p:cNvSpPr>
            <a:spLocks noGrp="1"/>
          </p:cNvSpPr>
          <p:nvPr>
            <p:ph type="sldNum" sz="quarter" idx="12"/>
          </p:nvPr>
        </p:nvSpPr>
        <p:spPr/>
        <p:txBody>
          <a:bodyPr/>
          <a:lstStyle/>
          <a:p>
            <a:fld id="{A8C33C64-1D20-4D09-BC28-647C586AA7E6}" type="slidenum">
              <a:rPr lang="it-IT" smtClean="0">
                <a:solidFill>
                  <a:prstClr val="black">
                    <a:tint val="75000"/>
                  </a:prstClr>
                </a:solidFill>
              </a:rPr>
              <a:pPr/>
              <a:t>17</a:t>
            </a:fld>
            <a:endParaRPr lang="it-IT">
              <a:solidFill>
                <a:prstClr val="black">
                  <a:tint val="75000"/>
                </a:prstClr>
              </a:solidFill>
            </a:endParaRPr>
          </a:p>
        </p:txBody>
      </p:sp>
      <p:sp>
        <p:nvSpPr>
          <p:cNvPr id="11" name="Freccia a destra 10">
            <a:extLst>
              <a:ext uri="{FF2B5EF4-FFF2-40B4-BE49-F238E27FC236}">
                <a16:creationId xmlns:a16="http://schemas.microsoft.com/office/drawing/2014/main" id="{413BEFB6-89E8-49B9-9AAC-F374C7203382}"/>
              </a:ext>
            </a:extLst>
          </p:cNvPr>
          <p:cNvSpPr/>
          <p:nvPr/>
        </p:nvSpPr>
        <p:spPr>
          <a:xfrm>
            <a:off x="145509" y="707717"/>
            <a:ext cx="8852981" cy="3909836"/>
          </a:xfrm>
          <a:prstGeom prst="rightArrow">
            <a:avLst/>
          </a:prstGeom>
          <a:solidFill>
            <a:schemeClr val="accent4">
              <a:lumMod val="60000"/>
              <a:lumOff val="40000"/>
            </a:schemeClr>
          </a:solidFill>
          <a:ln w="57150">
            <a:solidFill>
              <a:schemeClr val="tx1"/>
            </a:solidFill>
          </a:ln>
          <a:scene3d>
            <a:camera prst="isometricOffAxis2Left" zoom="95000"/>
            <a:lightRig rig="flat" dir="t"/>
          </a:scene3d>
          <a:sp3d z="-400500" extrusionH="63500" contourW="12700" prstMaterial="matte">
            <a:contourClr>
              <a:schemeClr val="lt1">
                <a:tint val="50000"/>
              </a:schemeClr>
            </a:contourClr>
          </a:sp3d>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txBody>
          <a:bodyPr/>
          <a:lstStyle/>
          <a:p>
            <a:endParaRPr lang="en-GB" sz="1607"/>
          </a:p>
        </p:txBody>
      </p:sp>
      <p:sp>
        <p:nvSpPr>
          <p:cNvPr id="9" name="Figura a mano libera: forma 8">
            <a:extLst>
              <a:ext uri="{FF2B5EF4-FFF2-40B4-BE49-F238E27FC236}">
                <a16:creationId xmlns:a16="http://schemas.microsoft.com/office/drawing/2014/main" id="{FA8D8907-BF35-487B-A82F-CE5B66AFC907}"/>
              </a:ext>
            </a:extLst>
          </p:cNvPr>
          <p:cNvSpPr/>
          <p:nvPr/>
        </p:nvSpPr>
        <p:spPr>
          <a:xfrm>
            <a:off x="809433" y="1684036"/>
            <a:ext cx="3826800" cy="2718872"/>
          </a:xfrm>
          <a:custGeom>
            <a:avLst/>
            <a:gdLst>
              <a:gd name="connsiteX0" fmla="*/ 0 w 2549773"/>
              <a:gd name="connsiteY0" fmla="*/ 256578 h 1539437"/>
              <a:gd name="connsiteX1" fmla="*/ 256578 w 2549773"/>
              <a:gd name="connsiteY1" fmla="*/ 0 h 1539437"/>
              <a:gd name="connsiteX2" fmla="*/ 2293195 w 2549773"/>
              <a:gd name="connsiteY2" fmla="*/ 0 h 1539437"/>
              <a:gd name="connsiteX3" fmla="*/ 2549773 w 2549773"/>
              <a:gd name="connsiteY3" fmla="*/ 256578 h 1539437"/>
              <a:gd name="connsiteX4" fmla="*/ 2549773 w 2549773"/>
              <a:gd name="connsiteY4" fmla="*/ 1282859 h 1539437"/>
              <a:gd name="connsiteX5" fmla="*/ 2293195 w 2549773"/>
              <a:gd name="connsiteY5" fmla="*/ 1539437 h 1539437"/>
              <a:gd name="connsiteX6" fmla="*/ 256578 w 2549773"/>
              <a:gd name="connsiteY6" fmla="*/ 1539437 h 1539437"/>
              <a:gd name="connsiteX7" fmla="*/ 0 w 2549773"/>
              <a:gd name="connsiteY7" fmla="*/ 1282859 h 1539437"/>
              <a:gd name="connsiteX8" fmla="*/ 0 w 2549773"/>
              <a:gd name="connsiteY8" fmla="*/ 256578 h 153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773" h="1539437">
                <a:moveTo>
                  <a:pt x="0" y="256578"/>
                </a:moveTo>
                <a:cubicBezTo>
                  <a:pt x="0" y="114874"/>
                  <a:pt x="114874" y="0"/>
                  <a:pt x="256578" y="0"/>
                </a:cubicBezTo>
                <a:lnTo>
                  <a:pt x="2293195" y="0"/>
                </a:lnTo>
                <a:cubicBezTo>
                  <a:pt x="2434899" y="0"/>
                  <a:pt x="2549773" y="114874"/>
                  <a:pt x="2549773" y="256578"/>
                </a:cubicBezTo>
                <a:lnTo>
                  <a:pt x="2549773" y="1282859"/>
                </a:lnTo>
                <a:cubicBezTo>
                  <a:pt x="2549773" y="1424563"/>
                  <a:pt x="2434899" y="1539437"/>
                  <a:pt x="2293195" y="1539437"/>
                </a:cubicBezTo>
                <a:lnTo>
                  <a:pt x="256578" y="1539437"/>
                </a:lnTo>
                <a:cubicBezTo>
                  <a:pt x="114874" y="1539437"/>
                  <a:pt x="0" y="1424563"/>
                  <a:pt x="0" y="1282859"/>
                </a:cubicBezTo>
                <a:lnTo>
                  <a:pt x="0" y="256578"/>
                </a:lnTo>
                <a:close/>
              </a:path>
            </a:pathLst>
          </a:custGeom>
          <a:solidFill>
            <a:schemeClr val="bg1"/>
          </a:solidFill>
          <a:ln>
            <a:solidFill>
              <a:schemeClr val="accent4">
                <a:lumMod val="75000"/>
              </a:schemeClr>
            </a:solidFill>
          </a:ln>
          <a:scene3d>
            <a:camera prst="isometricOffAxis2Left" zoom="95000"/>
            <a:lightRig rig="flat" dir="t"/>
          </a:scene3d>
          <a:sp3d extrusionH="381000" contourW="38100" prstMaterial="matte">
            <a:contourClr>
              <a:schemeClr val="lt1"/>
            </a:contourClr>
          </a:sp3d>
        </p:spPr>
        <p:style>
          <a:lnRef idx="0">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41919" tIns="141919" rIns="141919" bIns="141919" numCol="1" spcCol="1270" anchor="ctr" anchorCtr="0">
            <a:noAutofit/>
          </a:bodyPr>
          <a:lstStyle/>
          <a:p>
            <a:pPr algn="ctr" defTabSz="872977">
              <a:lnSpc>
                <a:spcPts val="2357"/>
              </a:lnSpc>
              <a:spcBef>
                <a:spcPct val="0"/>
              </a:spcBef>
            </a:pPr>
            <a:r>
              <a:rPr lang="it-IT" sz="1964" dirty="0">
                <a:solidFill>
                  <a:schemeClr val="tx1"/>
                </a:solidFill>
                <a:latin typeface="Arial Black" panose="020B0A04020102020204" pitchFamily="34" charset="0"/>
              </a:rPr>
              <a:t>We have </a:t>
            </a:r>
            <a:r>
              <a:rPr lang="it-IT" sz="1964" dirty="0" err="1">
                <a:solidFill>
                  <a:schemeClr val="tx1"/>
                </a:solidFill>
                <a:latin typeface="Arial Black" panose="020B0A04020102020204" pitchFamily="34" charset="0"/>
              </a:rPr>
              <a:t>synthesized</a:t>
            </a:r>
            <a:r>
              <a:rPr lang="it-IT" sz="1964" dirty="0">
                <a:solidFill>
                  <a:schemeClr val="tx1"/>
                </a:solidFill>
                <a:latin typeface="Arial Black" panose="020B0A04020102020204" pitchFamily="34" charset="0"/>
              </a:rPr>
              <a:t> </a:t>
            </a:r>
            <a:r>
              <a:rPr lang="it-IT" sz="1964" dirty="0" err="1">
                <a:solidFill>
                  <a:schemeClr val="tx1"/>
                </a:solidFill>
                <a:latin typeface="Arial Black" panose="020B0A04020102020204" pitchFamily="34" charset="0"/>
              </a:rPr>
              <a:t>styrene-based</a:t>
            </a:r>
            <a:r>
              <a:rPr lang="it-IT" sz="1964" dirty="0">
                <a:solidFill>
                  <a:schemeClr val="tx1"/>
                </a:solidFill>
                <a:latin typeface="Arial Black" panose="020B0A04020102020204" pitchFamily="34" charset="0"/>
              </a:rPr>
              <a:t> </a:t>
            </a:r>
            <a:r>
              <a:rPr lang="it-IT" sz="1964" dirty="0" err="1">
                <a:solidFill>
                  <a:schemeClr val="tx1"/>
                </a:solidFill>
                <a:latin typeface="Arial Black" panose="020B0A04020102020204" pitchFamily="34" charset="0"/>
              </a:rPr>
              <a:t>cationic</a:t>
            </a:r>
            <a:r>
              <a:rPr lang="it-IT" sz="1964" dirty="0">
                <a:solidFill>
                  <a:schemeClr val="tx1"/>
                </a:solidFill>
                <a:latin typeface="Arial Black" panose="020B0A04020102020204" pitchFamily="34" charset="0"/>
              </a:rPr>
              <a:t> </a:t>
            </a:r>
            <a:r>
              <a:rPr lang="it-IT" sz="1964" dirty="0" err="1">
                <a:solidFill>
                  <a:schemeClr val="tx1"/>
                </a:solidFill>
                <a:latin typeface="Arial Black" panose="020B0A04020102020204" pitchFamily="34" charset="0"/>
              </a:rPr>
              <a:t>microspheres</a:t>
            </a:r>
            <a:r>
              <a:rPr lang="it-IT" sz="1964" dirty="0">
                <a:solidFill>
                  <a:schemeClr val="tx1"/>
                </a:solidFill>
                <a:latin typeface="Arial Black" panose="020B0A04020102020204" pitchFamily="34" charset="0"/>
              </a:rPr>
              <a:t> (R1) </a:t>
            </a:r>
            <a:r>
              <a:rPr lang="it-IT" sz="1964" dirty="0" err="1">
                <a:solidFill>
                  <a:schemeClr val="tx1"/>
                </a:solidFill>
                <a:latin typeface="Arial Black" panose="020B0A04020102020204" pitchFamily="34" charset="0"/>
              </a:rPr>
              <a:t>capable</a:t>
            </a:r>
            <a:r>
              <a:rPr lang="it-IT" sz="1964" dirty="0">
                <a:solidFill>
                  <a:schemeClr val="tx1"/>
                </a:solidFill>
                <a:latin typeface="Arial Black" panose="020B0A04020102020204" pitchFamily="34" charset="0"/>
              </a:rPr>
              <a:t> to </a:t>
            </a:r>
            <a:r>
              <a:rPr lang="it-IT" sz="1964" dirty="0" err="1">
                <a:solidFill>
                  <a:schemeClr val="tx1"/>
                </a:solidFill>
                <a:latin typeface="Arial Black" panose="020B0A04020102020204" pitchFamily="34" charset="0"/>
              </a:rPr>
              <a:t>provide</a:t>
            </a:r>
            <a:r>
              <a:rPr lang="it-IT" sz="1964" dirty="0">
                <a:solidFill>
                  <a:schemeClr val="tx1"/>
                </a:solidFill>
                <a:latin typeface="Arial Black" panose="020B0A04020102020204" pitchFamily="34" charset="0"/>
              </a:rPr>
              <a:t> hydrogels </a:t>
            </a:r>
            <a:r>
              <a:rPr lang="it-IT" sz="1964" dirty="0" err="1">
                <a:solidFill>
                  <a:schemeClr val="tx1"/>
                </a:solidFill>
                <a:latin typeface="Arial Black" panose="020B0A04020102020204" pitchFamily="34" charset="0"/>
              </a:rPr>
              <a:t>upon</a:t>
            </a:r>
            <a:r>
              <a:rPr lang="it-IT" sz="1964" dirty="0">
                <a:solidFill>
                  <a:schemeClr val="tx1"/>
                </a:solidFill>
                <a:latin typeface="Arial Black" panose="020B0A04020102020204" pitchFamily="34" charset="0"/>
              </a:rPr>
              <a:t> </a:t>
            </a:r>
            <a:r>
              <a:rPr lang="it-IT" sz="1964" dirty="0" err="1">
                <a:solidFill>
                  <a:schemeClr val="tx1"/>
                </a:solidFill>
                <a:latin typeface="Arial Black" panose="020B0A04020102020204" pitchFamily="34" charset="0"/>
              </a:rPr>
              <a:t>dispersion</a:t>
            </a:r>
            <a:r>
              <a:rPr lang="it-IT" sz="1964" dirty="0">
                <a:solidFill>
                  <a:schemeClr val="tx1"/>
                </a:solidFill>
                <a:latin typeface="Arial Black" panose="020B0A04020102020204" pitchFamily="34" charset="0"/>
              </a:rPr>
              <a:t> in water, by low-cost reverse </a:t>
            </a:r>
            <a:r>
              <a:rPr lang="it-IT" sz="1964" dirty="0" err="1">
                <a:solidFill>
                  <a:schemeClr val="tx1"/>
                </a:solidFill>
                <a:latin typeface="Arial Black" panose="020B0A04020102020204" pitchFamily="34" charset="0"/>
              </a:rPr>
              <a:t>suspension</a:t>
            </a:r>
            <a:r>
              <a:rPr lang="it-IT" sz="1964" dirty="0">
                <a:solidFill>
                  <a:schemeClr val="tx1"/>
                </a:solidFill>
                <a:latin typeface="Arial Black" panose="020B0A04020102020204" pitchFamily="34" charset="0"/>
              </a:rPr>
              <a:t> co-</a:t>
            </a:r>
            <a:r>
              <a:rPr lang="it-IT" sz="1964" dirty="0" err="1">
                <a:solidFill>
                  <a:schemeClr val="tx1"/>
                </a:solidFill>
                <a:latin typeface="Arial Black" panose="020B0A04020102020204" pitchFamily="34" charset="0"/>
              </a:rPr>
              <a:t>polymerization</a:t>
            </a:r>
            <a:endParaRPr lang="it-IT" sz="1964" dirty="0">
              <a:solidFill>
                <a:schemeClr val="tx1"/>
              </a:solidFill>
              <a:latin typeface="Arial Black" panose="020B0A04020102020204" pitchFamily="34" charset="0"/>
            </a:endParaRPr>
          </a:p>
        </p:txBody>
      </p:sp>
      <p:sp>
        <p:nvSpPr>
          <p:cNvPr id="16" name="Figura a mano libera: forma 15">
            <a:extLst>
              <a:ext uri="{FF2B5EF4-FFF2-40B4-BE49-F238E27FC236}">
                <a16:creationId xmlns:a16="http://schemas.microsoft.com/office/drawing/2014/main" id="{276E9916-0C92-4D80-99B1-C328BF9625F2}"/>
              </a:ext>
            </a:extLst>
          </p:cNvPr>
          <p:cNvSpPr/>
          <p:nvPr/>
        </p:nvSpPr>
        <p:spPr>
          <a:xfrm>
            <a:off x="344160" y="4329385"/>
            <a:ext cx="3711181" cy="2049498"/>
          </a:xfrm>
          <a:custGeom>
            <a:avLst/>
            <a:gdLst>
              <a:gd name="connsiteX0" fmla="*/ 0 w 2549773"/>
              <a:gd name="connsiteY0" fmla="*/ 256578 h 1539437"/>
              <a:gd name="connsiteX1" fmla="*/ 256578 w 2549773"/>
              <a:gd name="connsiteY1" fmla="*/ 0 h 1539437"/>
              <a:gd name="connsiteX2" fmla="*/ 2293195 w 2549773"/>
              <a:gd name="connsiteY2" fmla="*/ 0 h 1539437"/>
              <a:gd name="connsiteX3" fmla="*/ 2549773 w 2549773"/>
              <a:gd name="connsiteY3" fmla="*/ 256578 h 1539437"/>
              <a:gd name="connsiteX4" fmla="*/ 2549773 w 2549773"/>
              <a:gd name="connsiteY4" fmla="*/ 1282859 h 1539437"/>
              <a:gd name="connsiteX5" fmla="*/ 2293195 w 2549773"/>
              <a:gd name="connsiteY5" fmla="*/ 1539437 h 1539437"/>
              <a:gd name="connsiteX6" fmla="*/ 256578 w 2549773"/>
              <a:gd name="connsiteY6" fmla="*/ 1539437 h 1539437"/>
              <a:gd name="connsiteX7" fmla="*/ 0 w 2549773"/>
              <a:gd name="connsiteY7" fmla="*/ 1282859 h 1539437"/>
              <a:gd name="connsiteX8" fmla="*/ 0 w 2549773"/>
              <a:gd name="connsiteY8" fmla="*/ 256578 h 153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773" h="1539437">
                <a:moveTo>
                  <a:pt x="0" y="256578"/>
                </a:moveTo>
                <a:cubicBezTo>
                  <a:pt x="0" y="114874"/>
                  <a:pt x="114874" y="0"/>
                  <a:pt x="256578" y="0"/>
                </a:cubicBezTo>
                <a:lnTo>
                  <a:pt x="2293195" y="0"/>
                </a:lnTo>
                <a:cubicBezTo>
                  <a:pt x="2434899" y="0"/>
                  <a:pt x="2549773" y="114874"/>
                  <a:pt x="2549773" y="256578"/>
                </a:cubicBezTo>
                <a:lnTo>
                  <a:pt x="2549773" y="1282859"/>
                </a:lnTo>
                <a:cubicBezTo>
                  <a:pt x="2549773" y="1424563"/>
                  <a:pt x="2434899" y="1539437"/>
                  <a:pt x="2293195" y="1539437"/>
                </a:cubicBezTo>
                <a:lnTo>
                  <a:pt x="256578" y="1539437"/>
                </a:lnTo>
                <a:cubicBezTo>
                  <a:pt x="114874" y="1539437"/>
                  <a:pt x="0" y="1424563"/>
                  <a:pt x="0" y="1282859"/>
                </a:cubicBezTo>
                <a:lnTo>
                  <a:pt x="0" y="256578"/>
                </a:lnTo>
                <a:close/>
              </a:path>
            </a:pathLst>
          </a:custGeom>
          <a:solidFill>
            <a:schemeClr val="bg1"/>
          </a:solidFill>
          <a:ln>
            <a:solidFill>
              <a:schemeClr val="accent4">
                <a:lumMod val="75000"/>
              </a:schemeClr>
            </a:solidFill>
          </a:ln>
          <a:scene3d>
            <a:camera prst="isometricOffAxis2Left" zoom="95000"/>
            <a:lightRig rig="flat" dir="t"/>
          </a:scene3d>
          <a:sp3d extrusionH="381000" contourW="38100" prstMaterial="matte">
            <a:contourClr>
              <a:schemeClr val="lt1"/>
            </a:contourClr>
          </a:sp3d>
        </p:spPr>
        <p:style>
          <a:lnRef idx="0">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41919" tIns="141919" rIns="141919" bIns="141919" numCol="1" spcCol="1270" anchor="ctr" anchorCtr="0">
            <a:noAutofit/>
          </a:bodyPr>
          <a:lstStyle/>
          <a:p>
            <a:pPr algn="ctr"/>
            <a:r>
              <a:rPr lang="en-US" sz="1964" dirty="0">
                <a:solidFill>
                  <a:schemeClr val="tx1"/>
                </a:solidFill>
                <a:latin typeface="Arial Black" panose="020B0A04020102020204" pitchFamily="34" charset="0"/>
              </a:rPr>
              <a:t>R1 was characterized and used as gelling agent to formulate two antibacterial pyrazoles (1 and 2) as hydrogels (R1HG-1 and R1HG-2)</a:t>
            </a:r>
            <a:endParaRPr lang="it-IT" sz="1964" dirty="0">
              <a:solidFill>
                <a:schemeClr val="tx1"/>
              </a:solidFill>
              <a:latin typeface="Arial Black" panose="020B0A04020102020204" pitchFamily="34" charset="0"/>
            </a:endParaRPr>
          </a:p>
        </p:txBody>
      </p:sp>
      <p:sp>
        <p:nvSpPr>
          <p:cNvPr id="13" name="Figura a mano libera: forma 13">
            <a:extLst>
              <a:ext uri="{FF2B5EF4-FFF2-40B4-BE49-F238E27FC236}">
                <a16:creationId xmlns:a16="http://schemas.microsoft.com/office/drawing/2014/main" id="{138C0965-7897-4FEF-BE92-BE83B33831A0}"/>
              </a:ext>
            </a:extLst>
          </p:cNvPr>
          <p:cNvSpPr/>
          <p:nvPr/>
        </p:nvSpPr>
        <p:spPr>
          <a:xfrm>
            <a:off x="4205788" y="3065957"/>
            <a:ext cx="4317057" cy="3074333"/>
          </a:xfrm>
          <a:custGeom>
            <a:avLst/>
            <a:gdLst>
              <a:gd name="connsiteX0" fmla="*/ 0 w 2549773"/>
              <a:gd name="connsiteY0" fmla="*/ 256578 h 1539437"/>
              <a:gd name="connsiteX1" fmla="*/ 256578 w 2549773"/>
              <a:gd name="connsiteY1" fmla="*/ 0 h 1539437"/>
              <a:gd name="connsiteX2" fmla="*/ 2293195 w 2549773"/>
              <a:gd name="connsiteY2" fmla="*/ 0 h 1539437"/>
              <a:gd name="connsiteX3" fmla="*/ 2549773 w 2549773"/>
              <a:gd name="connsiteY3" fmla="*/ 256578 h 1539437"/>
              <a:gd name="connsiteX4" fmla="*/ 2549773 w 2549773"/>
              <a:gd name="connsiteY4" fmla="*/ 1282859 h 1539437"/>
              <a:gd name="connsiteX5" fmla="*/ 2293195 w 2549773"/>
              <a:gd name="connsiteY5" fmla="*/ 1539437 h 1539437"/>
              <a:gd name="connsiteX6" fmla="*/ 256578 w 2549773"/>
              <a:gd name="connsiteY6" fmla="*/ 1539437 h 1539437"/>
              <a:gd name="connsiteX7" fmla="*/ 0 w 2549773"/>
              <a:gd name="connsiteY7" fmla="*/ 1282859 h 1539437"/>
              <a:gd name="connsiteX8" fmla="*/ 0 w 2549773"/>
              <a:gd name="connsiteY8" fmla="*/ 256578 h 153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773" h="1539437">
                <a:moveTo>
                  <a:pt x="0" y="256578"/>
                </a:moveTo>
                <a:cubicBezTo>
                  <a:pt x="0" y="114874"/>
                  <a:pt x="114874" y="0"/>
                  <a:pt x="256578" y="0"/>
                </a:cubicBezTo>
                <a:lnTo>
                  <a:pt x="2293195" y="0"/>
                </a:lnTo>
                <a:cubicBezTo>
                  <a:pt x="2434899" y="0"/>
                  <a:pt x="2549773" y="114874"/>
                  <a:pt x="2549773" y="256578"/>
                </a:cubicBezTo>
                <a:lnTo>
                  <a:pt x="2549773" y="1282859"/>
                </a:lnTo>
                <a:cubicBezTo>
                  <a:pt x="2549773" y="1424563"/>
                  <a:pt x="2434899" y="1539437"/>
                  <a:pt x="2293195" y="1539437"/>
                </a:cubicBezTo>
                <a:lnTo>
                  <a:pt x="256578" y="1539437"/>
                </a:lnTo>
                <a:cubicBezTo>
                  <a:pt x="114874" y="1539437"/>
                  <a:pt x="0" y="1424563"/>
                  <a:pt x="0" y="1282859"/>
                </a:cubicBezTo>
                <a:lnTo>
                  <a:pt x="0" y="256578"/>
                </a:lnTo>
                <a:close/>
              </a:path>
            </a:pathLst>
          </a:custGeom>
          <a:solidFill>
            <a:schemeClr val="bg1"/>
          </a:solidFill>
          <a:ln>
            <a:solidFill>
              <a:schemeClr val="accent4">
                <a:lumMod val="75000"/>
              </a:schemeClr>
            </a:solidFill>
          </a:ln>
          <a:scene3d>
            <a:camera prst="isometricOffAxis2Left" zoom="95000"/>
            <a:lightRig rig="flat" dir="t"/>
          </a:scene3d>
          <a:sp3d extrusionH="381000" contourW="38100" prstMaterial="matte">
            <a:contourClr>
              <a:schemeClr val="lt1"/>
            </a:contourClr>
          </a:sp3d>
        </p:spPr>
        <p:style>
          <a:lnRef idx="0">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41919" tIns="141919" rIns="141919" bIns="141919" numCol="1" spcCol="1270" anchor="ctr" anchorCtr="0">
            <a:noAutofit/>
          </a:bodyPr>
          <a:lstStyle/>
          <a:p>
            <a:pPr algn="ctr"/>
            <a:r>
              <a:rPr lang="en-US" sz="1964" dirty="0">
                <a:solidFill>
                  <a:schemeClr val="tx1"/>
                </a:solidFill>
                <a:latin typeface="Arial Black" panose="020B0A04020102020204" pitchFamily="34" charset="0"/>
              </a:rPr>
              <a:t>Both hydrogels were characterized by PCA-assisted ATR-FTIR analyses, optic microscopy, weight loss experiments, equilibrium swelling rate studies, rheological experiments, while their structural stability was assessed over time at </a:t>
            </a:r>
            <a:r>
              <a:rPr lang="en-US" sz="1964" dirty="0" err="1">
                <a:solidFill>
                  <a:schemeClr val="tx1"/>
                </a:solidFill>
                <a:latin typeface="Arial Black" panose="020B0A04020102020204" pitchFamily="34" charset="0"/>
              </a:rPr>
              <a:t>r.t.</a:t>
            </a:r>
            <a:r>
              <a:rPr lang="en-US" sz="1964" dirty="0">
                <a:solidFill>
                  <a:schemeClr val="tx1"/>
                </a:solidFill>
                <a:latin typeface="Arial Black" panose="020B0A04020102020204" pitchFamily="34" charset="0"/>
              </a:rPr>
              <a:t> </a:t>
            </a:r>
            <a:endParaRPr lang="it-IT" sz="1964" dirty="0">
              <a:solidFill>
                <a:schemeClr val="tx1"/>
              </a:solidFill>
              <a:latin typeface="Arial Black" panose="020B0A04020102020204" pitchFamily="34" charset="0"/>
            </a:endParaRPr>
          </a:p>
        </p:txBody>
      </p:sp>
      <p:sp>
        <p:nvSpPr>
          <p:cNvPr id="5" name="TextBox 4">
            <a:extLst>
              <a:ext uri="{FF2B5EF4-FFF2-40B4-BE49-F238E27FC236}">
                <a16:creationId xmlns:a16="http://schemas.microsoft.com/office/drawing/2014/main" id="{6C88E60F-E219-5A2F-8809-88C4E5D36535}"/>
              </a:ext>
            </a:extLst>
          </p:cNvPr>
          <p:cNvSpPr txBox="1"/>
          <p:nvPr/>
        </p:nvSpPr>
        <p:spPr>
          <a:xfrm>
            <a:off x="2971800" y="838200"/>
            <a:ext cx="8153400" cy="461665"/>
          </a:xfrm>
          <a:prstGeom prst="rect">
            <a:avLst/>
          </a:prstGeom>
          <a:noFill/>
        </p:spPr>
        <p:txBody>
          <a:bodyPr wrap="square" rtlCol="0">
            <a:spAutoFit/>
          </a:bodyPr>
          <a:lstStyle/>
          <a:p>
            <a:r>
              <a:rPr lang="fr-FR" sz="2400" b="1" dirty="0">
                <a:latin typeface="Arial" panose="020B0604020202020204" pitchFamily="34" charset="0"/>
                <a:cs typeface="Arial" panose="020B0604020202020204" pitchFamily="34" charset="0"/>
              </a:rPr>
              <a:t>Conclusions</a:t>
            </a:r>
          </a:p>
        </p:txBody>
      </p:sp>
      <p:pic>
        <p:nvPicPr>
          <p:cNvPr id="4" name="Elemento grafico 3" descr="Badge 1 con riempimento a tinta unita">
            <a:extLst>
              <a:ext uri="{FF2B5EF4-FFF2-40B4-BE49-F238E27FC236}">
                <a16:creationId xmlns:a16="http://schemas.microsoft.com/office/drawing/2014/main" id="{990EC57F-A187-D470-1315-6B684099F6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4255" y="1072718"/>
            <a:ext cx="914400" cy="914400"/>
          </a:xfrm>
          <a:prstGeom prst="rect">
            <a:avLst/>
          </a:prstGeom>
        </p:spPr>
      </p:pic>
      <p:pic>
        <p:nvPicPr>
          <p:cNvPr id="7" name="Elemento grafico 6" descr="Badge con riempimento a tinta unita">
            <a:extLst>
              <a:ext uri="{FF2B5EF4-FFF2-40B4-BE49-F238E27FC236}">
                <a16:creationId xmlns:a16="http://schemas.microsoft.com/office/drawing/2014/main" id="{2BA737BC-DEC5-3CAE-6E37-B8D92276AC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7200" y="3581400"/>
            <a:ext cx="914400" cy="914400"/>
          </a:xfrm>
          <a:prstGeom prst="rect">
            <a:avLst/>
          </a:prstGeom>
        </p:spPr>
      </p:pic>
      <p:pic>
        <p:nvPicPr>
          <p:cNvPr id="10" name="Elemento grafico 9" descr="Badge 3 con riempimento a tinta unita">
            <a:extLst>
              <a:ext uri="{FF2B5EF4-FFF2-40B4-BE49-F238E27FC236}">
                <a16:creationId xmlns:a16="http://schemas.microsoft.com/office/drawing/2014/main" id="{89A99133-EE35-D015-483F-827AA5E698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43400" y="2514600"/>
            <a:ext cx="914400" cy="914400"/>
          </a:xfrm>
          <a:prstGeom prst="rect">
            <a:avLst/>
          </a:prstGeom>
        </p:spPr>
      </p:pic>
      <p:sp>
        <p:nvSpPr>
          <p:cNvPr id="14" name="CasellaDiTesto 13">
            <a:extLst>
              <a:ext uri="{FF2B5EF4-FFF2-40B4-BE49-F238E27FC236}">
                <a16:creationId xmlns:a16="http://schemas.microsoft.com/office/drawing/2014/main" id="{6FA6C3B2-E5AC-3A03-7AD6-75497700DE0A}"/>
              </a:ext>
            </a:extLst>
          </p:cNvPr>
          <p:cNvSpPr txBox="1"/>
          <p:nvPr/>
        </p:nvSpPr>
        <p:spPr>
          <a:xfrm>
            <a:off x="0" y="6477000"/>
            <a:ext cx="1421095" cy="369332"/>
          </a:xfrm>
          <a:prstGeom prst="rect">
            <a:avLst/>
          </a:prstGeom>
          <a:noFill/>
        </p:spPr>
        <p:txBody>
          <a:bodyPr wrap="none" rtlCol="0">
            <a:spAutoFit/>
          </a:bodyPr>
          <a:lstStyle/>
          <a:p>
            <a:r>
              <a:rPr lang="it-IT" b="1" i="1" dirty="0"/>
              <a:t>Silvana Alfei </a:t>
            </a:r>
            <a:endParaRPr lang="en-GB" b="1" i="1" dirty="0"/>
          </a:p>
        </p:txBody>
      </p:sp>
    </p:spTree>
    <p:custDataLst>
      <p:tags r:id="rId1"/>
    </p:custDataLst>
    <p:extLst>
      <p:ext uri="{BB962C8B-B14F-4D97-AF65-F5344CB8AC3E}">
        <p14:creationId xmlns:p14="http://schemas.microsoft.com/office/powerpoint/2010/main" val="4098699364"/>
      </p:ext>
    </p:extLst>
  </p:cSld>
  <p:clrMapOvr>
    <a:masterClrMapping/>
  </p:clrMapOvr>
  <mc:AlternateContent xmlns:mc="http://schemas.openxmlformats.org/markup-compatibility/2006" xmlns:p14="http://schemas.microsoft.com/office/powerpoint/2010/main">
    <mc:Choice Requires="p14">
      <p:transition spd="slow" p14:dur="2000" advTm="62131"/>
    </mc:Choice>
    <mc:Fallback xmlns="">
      <p:transition spd="slow" advTm="6213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C2B8EC23-5173-46E1-8DFF-30CC3187FD8F}"/>
              </a:ext>
            </a:extLst>
          </p:cNvPr>
          <p:cNvSpPr>
            <a:spLocks noGrp="1"/>
          </p:cNvSpPr>
          <p:nvPr>
            <p:ph type="sldNum" sz="quarter" idx="12"/>
          </p:nvPr>
        </p:nvSpPr>
        <p:spPr/>
        <p:txBody>
          <a:bodyPr/>
          <a:lstStyle/>
          <a:p>
            <a:fld id="{A8C33C64-1D20-4D09-BC28-647C586AA7E6}" type="slidenum">
              <a:rPr lang="it-IT" smtClean="0">
                <a:solidFill>
                  <a:prstClr val="black">
                    <a:tint val="75000"/>
                  </a:prstClr>
                </a:solidFill>
              </a:rPr>
              <a:pPr/>
              <a:t>18</a:t>
            </a:fld>
            <a:endParaRPr lang="it-IT">
              <a:solidFill>
                <a:prstClr val="black">
                  <a:tint val="75000"/>
                </a:prstClr>
              </a:solidFill>
            </a:endParaRPr>
          </a:p>
        </p:txBody>
      </p:sp>
      <p:sp>
        <p:nvSpPr>
          <p:cNvPr id="11" name="Freccia a destra 10">
            <a:extLst>
              <a:ext uri="{FF2B5EF4-FFF2-40B4-BE49-F238E27FC236}">
                <a16:creationId xmlns:a16="http://schemas.microsoft.com/office/drawing/2014/main" id="{413BEFB6-89E8-49B9-9AAC-F374C7203382}"/>
              </a:ext>
            </a:extLst>
          </p:cNvPr>
          <p:cNvSpPr/>
          <p:nvPr/>
        </p:nvSpPr>
        <p:spPr>
          <a:xfrm>
            <a:off x="209742" y="573697"/>
            <a:ext cx="8852981" cy="3909836"/>
          </a:xfrm>
          <a:prstGeom prst="rightArrow">
            <a:avLst/>
          </a:prstGeom>
          <a:solidFill>
            <a:schemeClr val="accent4">
              <a:lumMod val="60000"/>
              <a:lumOff val="40000"/>
            </a:schemeClr>
          </a:solidFill>
          <a:ln w="57150">
            <a:solidFill>
              <a:schemeClr val="tx1"/>
            </a:solidFill>
          </a:ln>
          <a:scene3d>
            <a:camera prst="isometricOffAxis2Left" zoom="95000"/>
            <a:lightRig rig="flat" dir="t"/>
          </a:scene3d>
          <a:sp3d z="-400500" extrusionH="63500" contourW="12700" prstMaterial="matte">
            <a:contourClr>
              <a:schemeClr val="lt1">
                <a:tint val="50000"/>
              </a:schemeClr>
            </a:contourClr>
          </a:sp3d>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txBody>
          <a:bodyPr/>
          <a:lstStyle/>
          <a:p>
            <a:endParaRPr lang="en-GB" sz="1607"/>
          </a:p>
        </p:txBody>
      </p:sp>
      <p:sp>
        <p:nvSpPr>
          <p:cNvPr id="3" name="TextBox 4">
            <a:extLst>
              <a:ext uri="{FF2B5EF4-FFF2-40B4-BE49-F238E27FC236}">
                <a16:creationId xmlns:a16="http://schemas.microsoft.com/office/drawing/2014/main" id="{6660FADD-37EF-C641-41B2-FA4116DE34FB}"/>
              </a:ext>
            </a:extLst>
          </p:cNvPr>
          <p:cNvSpPr txBox="1"/>
          <p:nvPr/>
        </p:nvSpPr>
        <p:spPr>
          <a:xfrm>
            <a:off x="3581400" y="783064"/>
            <a:ext cx="2362200" cy="461665"/>
          </a:xfrm>
          <a:prstGeom prst="rect">
            <a:avLst/>
          </a:prstGeom>
          <a:noFill/>
        </p:spPr>
        <p:txBody>
          <a:bodyPr wrap="square" rtlCol="0">
            <a:spAutoFit/>
          </a:bodyPr>
          <a:lstStyle/>
          <a:p>
            <a:r>
              <a:rPr lang="fr-FR" sz="2400" b="1" dirty="0">
                <a:latin typeface="Arial" panose="020B0604020202020204" pitchFamily="34" charset="0"/>
                <a:cs typeface="Arial" panose="020B0604020202020204" pitchFamily="34" charset="0"/>
              </a:rPr>
              <a:t>Conclusions</a:t>
            </a:r>
          </a:p>
        </p:txBody>
      </p:sp>
      <p:sp>
        <p:nvSpPr>
          <p:cNvPr id="4" name="Figura a mano libera: forma 3">
            <a:extLst>
              <a:ext uri="{FF2B5EF4-FFF2-40B4-BE49-F238E27FC236}">
                <a16:creationId xmlns:a16="http://schemas.microsoft.com/office/drawing/2014/main" id="{257CD81A-111C-109F-169B-ABC735404C47}"/>
              </a:ext>
            </a:extLst>
          </p:cNvPr>
          <p:cNvSpPr/>
          <p:nvPr/>
        </p:nvSpPr>
        <p:spPr>
          <a:xfrm>
            <a:off x="89941" y="2006307"/>
            <a:ext cx="4286548" cy="2154997"/>
          </a:xfrm>
          <a:custGeom>
            <a:avLst/>
            <a:gdLst>
              <a:gd name="connsiteX0" fmla="*/ 0 w 2549773"/>
              <a:gd name="connsiteY0" fmla="*/ 256578 h 1539437"/>
              <a:gd name="connsiteX1" fmla="*/ 256578 w 2549773"/>
              <a:gd name="connsiteY1" fmla="*/ 0 h 1539437"/>
              <a:gd name="connsiteX2" fmla="*/ 2293195 w 2549773"/>
              <a:gd name="connsiteY2" fmla="*/ 0 h 1539437"/>
              <a:gd name="connsiteX3" fmla="*/ 2549773 w 2549773"/>
              <a:gd name="connsiteY3" fmla="*/ 256578 h 1539437"/>
              <a:gd name="connsiteX4" fmla="*/ 2549773 w 2549773"/>
              <a:gd name="connsiteY4" fmla="*/ 1282859 h 1539437"/>
              <a:gd name="connsiteX5" fmla="*/ 2293195 w 2549773"/>
              <a:gd name="connsiteY5" fmla="*/ 1539437 h 1539437"/>
              <a:gd name="connsiteX6" fmla="*/ 256578 w 2549773"/>
              <a:gd name="connsiteY6" fmla="*/ 1539437 h 1539437"/>
              <a:gd name="connsiteX7" fmla="*/ 0 w 2549773"/>
              <a:gd name="connsiteY7" fmla="*/ 1282859 h 1539437"/>
              <a:gd name="connsiteX8" fmla="*/ 0 w 2549773"/>
              <a:gd name="connsiteY8" fmla="*/ 256578 h 153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773" h="1539437">
                <a:moveTo>
                  <a:pt x="0" y="256578"/>
                </a:moveTo>
                <a:cubicBezTo>
                  <a:pt x="0" y="114874"/>
                  <a:pt x="114874" y="0"/>
                  <a:pt x="256578" y="0"/>
                </a:cubicBezTo>
                <a:lnTo>
                  <a:pt x="2293195" y="0"/>
                </a:lnTo>
                <a:cubicBezTo>
                  <a:pt x="2434899" y="0"/>
                  <a:pt x="2549773" y="114874"/>
                  <a:pt x="2549773" y="256578"/>
                </a:cubicBezTo>
                <a:lnTo>
                  <a:pt x="2549773" y="1282859"/>
                </a:lnTo>
                <a:cubicBezTo>
                  <a:pt x="2549773" y="1424563"/>
                  <a:pt x="2434899" y="1539437"/>
                  <a:pt x="2293195" y="1539437"/>
                </a:cubicBezTo>
                <a:lnTo>
                  <a:pt x="256578" y="1539437"/>
                </a:lnTo>
                <a:cubicBezTo>
                  <a:pt x="114874" y="1539437"/>
                  <a:pt x="0" y="1424563"/>
                  <a:pt x="0" y="1282859"/>
                </a:cubicBezTo>
                <a:lnTo>
                  <a:pt x="0" y="256578"/>
                </a:lnTo>
                <a:close/>
              </a:path>
            </a:pathLst>
          </a:custGeom>
          <a:solidFill>
            <a:schemeClr val="bg1"/>
          </a:solidFill>
          <a:ln>
            <a:solidFill>
              <a:schemeClr val="accent4">
                <a:lumMod val="75000"/>
              </a:schemeClr>
            </a:solidFill>
          </a:ln>
          <a:scene3d>
            <a:camera prst="isometricOffAxis2Left" zoom="95000"/>
            <a:lightRig rig="flat" dir="t"/>
          </a:scene3d>
          <a:sp3d extrusionH="381000" contourW="38100" prstMaterial="matte">
            <a:contourClr>
              <a:schemeClr val="lt1"/>
            </a:contourClr>
          </a:sp3d>
        </p:spPr>
        <p:style>
          <a:lnRef idx="0">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58969" tIns="158969" rIns="158969" bIns="158969" numCol="1" spcCol="1270" anchor="ctr" anchorCtr="0">
            <a:noAutofit/>
          </a:bodyPr>
          <a:lstStyle/>
          <a:p>
            <a:pPr algn="ctr" defTabSz="977906">
              <a:lnSpc>
                <a:spcPts val="2640"/>
              </a:lnSpc>
              <a:spcBef>
                <a:spcPct val="0"/>
              </a:spcBef>
            </a:pPr>
            <a:r>
              <a:rPr lang="it-IT" sz="2200" dirty="0" err="1">
                <a:solidFill>
                  <a:schemeClr val="tx1"/>
                </a:solidFill>
                <a:latin typeface="Arial Black" panose="020B0A04020102020204" pitchFamily="34" charset="0"/>
              </a:rPr>
              <a:t>Rheological</a:t>
            </a:r>
            <a:r>
              <a:rPr lang="it-IT" sz="2200" dirty="0">
                <a:solidFill>
                  <a:schemeClr val="tx1"/>
                </a:solidFill>
                <a:latin typeface="Arial Black" panose="020B0A04020102020204" pitchFamily="34" charset="0"/>
              </a:rPr>
              <a:t> studies </a:t>
            </a:r>
            <a:r>
              <a:rPr lang="it-IT" sz="2200" dirty="0" err="1">
                <a:solidFill>
                  <a:schemeClr val="tx1"/>
                </a:solidFill>
                <a:latin typeface="Arial Black" panose="020B0A04020102020204" pitchFamily="34" charset="0"/>
              </a:rPr>
              <a:t>established</a:t>
            </a:r>
            <a:r>
              <a:rPr lang="it-IT" sz="2200" dirty="0">
                <a:solidFill>
                  <a:schemeClr val="tx1"/>
                </a:solidFill>
                <a:latin typeface="Arial Black" panose="020B0A04020102020204" pitchFamily="34" charset="0"/>
              </a:rPr>
              <a:t> </a:t>
            </a:r>
            <a:r>
              <a:rPr lang="it-IT" sz="2200" dirty="0" err="1">
                <a:solidFill>
                  <a:schemeClr val="tx1"/>
                </a:solidFill>
                <a:latin typeface="Arial Black" panose="020B0A04020102020204" pitchFamily="34" charset="0"/>
              </a:rPr>
              <a:t>that</a:t>
            </a:r>
            <a:r>
              <a:rPr lang="it-IT" sz="2200" dirty="0">
                <a:solidFill>
                  <a:schemeClr val="tx1"/>
                </a:solidFill>
                <a:latin typeface="Arial Black" panose="020B0A04020102020204" pitchFamily="34" charset="0"/>
              </a:rPr>
              <a:t> R1HG-1 and R1HG-2 are both non-</a:t>
            </a:r>
            <a:r>
              <a:rPr lang="it-IT" sz="2200" dirty="0" err="1">
                <a:solidFill>
                  <a:schemeClr val="tx1"/>
                </a:solidFill>
                <a:latin typeface="Arial Black" panose="020B0A04020102020204" pitchFamily="34" charset="0"/>
              </a:rPr>
              <a:t>Newtonian</a:t>
            </a:r>
            <a:r>
              <a:rPr lang="it-IT" sz="2200" dirty="0">
                <a:solidFill>
                  <a:schemeClr val="tx1"/>
                </a:solidFill>
                <a:latin typeface="Arial Black" panose="020B0A04020102020204" pitchFamily="34" charset="0"/>
              </a:rPr>
              <a:t> Bingham pseudo-</a:t>
            </a:r>
            <a:r>
              <a:rPr lang="it-IT" sz="2200" dirty="0" err="1">
                <a:solidFill>
                  <a:schemeClr val="tx1"/>
                </a:solidFill>
                <a:latin typeface="Arial Black" panose="020B0A04020102020204" pitchFamily="34" charset="0"/>
              </a:rPr>
              <a:t>plastic</a:t>
            </a:r>
            <a:r>
              <a:rPr lang="it-IT" sz="2200" dirty="0">
                <a:solidFill>
                  <a:schemeClr val="tx1"/>
                </a:solidFill>
                <a:latin typeface="Arial Black" panose="020B0A04020102020204" pitchFamily="34" charset="0"/>
              </a:rPr>
              <a:t> </a:t>
            </a:r>
            <a:r>
              <a:rPr lang="it-IT" sz="2200" dirty="0" err="1">
                <a:solidFill>
                  <a:schemeClr val="tx1"/>
                </a:solidFill>
                <a:latin typeface="Arial Black" panose="020B0A04020102020204" pitchFamily="34" charset="0"/>
              </a:rPr>
              <a:t>fluids</a:t>
            </a:r>
            <a:r>
              <a:rPr lang="it-IT" sz="2200" dirty="0">
                <a:solidFill>
                  <a:schemeClr val="tx1"/>
                </a:solidFill>
                <a:latin typeface="Arial Black" panose="020B0A04020102020204" pitchFamily="34" charset="0"/>
              </a:rPr>
              <a:t> with low yield stress</a:t>
            </a:r>
          </a:p>
        </p:txBody>
      </p:sp>
      <p:sp>
        <p:nvSpPr>
          <p:cNvPr id="6" name="Figura a mano libera: forma 13">
            <a:extLst>
              <a:ext uri="{FF2B5EF4-FFF2-40B4-BE49-F238E27FC236}">
                <a16:creationId xmlns:a16="http://schemas.microsoft.com/office/drawing/2014/main" id="{69F8C183-AC0B-5E84-51AA-2550EE22D9B1}"/>
              </a:ext>
            </a:extLst>
          </p:cNvPr>
          <p:cNvSpPr/>
          <p:nvPr/>
        </p:nvSpPr>
        <p:spPr>
          <a:xfrm>
            <a:off x="3886200" y="3083806"/>
            <a:ext cx="4286548" cy="3176060"/>
          </a:xfrm>
          <a:custGeom>
            <a:avLst/>
            <a:gdLst>
              <a:gd name="connsiteX0" fmla="*/ 0 w 2549773"/>
              <a:gd name="connsiteY0" fmla="*/ 256578 h 1539437"/>
              <a:gd name="connsiteX1" fmla="*/ 256578 w 2549773"/>
              <a:gd name="connsiteY1" fmla="*/ 0 h 1539437"/>
              <a:gd name="connsiteX2" fmla="*/ 2293195 w 2549773"/>
              <a:gd name="connsiteY2" fmla="*/ 0 h 1539437"/>
              <a:gd name="connsiteX3" fmla="*/ 2549773 w 2549773"/>
              <a:gd name="connsiteY3" fmla="*/ 256578 h 1539437"/>
              <a:gd name="connsiteX4" fmla="*/ 2549773 w 2549773"/>
              <a:gd name="connsiteY4" fmla="*/ 1282859 h 1539437"/>
              <a:gd name="connsiteX5" fmla="*/ 2293195 w 2549773"/>
              <a:gd name="connsiteY5" fmla="*/ 1539437 h 1539437"/>
              <a:gd name="connsiteX6" fmla="*/ 256578 w 2549773"/>
              <a:gd name="connsiteY6" fmla="*/ 1539437 h 1539437"/>
              <a:gd name="connsiteX7" fmla="*/ 0 w 2549773"/>
              <a:gd name="connsiteY7" fmla="*/ 1282859 h 1539437"/>
              <a:gd name="connsiteX8" fmla="*/ 0 w 2549773"/>
              <a:gd name="connsiteY8" fmla="*/ 256578 h 153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773" h="1539437">
                <a:moveTo>
                  <a:pt x="0" y="256578"/>
                </a:moveTo>
                <a:cubicBezTo>
                  <a:pt x="0" y="114874"/>
                  <a:pt x="114874" y="0"/>
                  <a:pt x="256578" y="0"/>
                </a:cubicBezTo>
                <a:lnTo>
                  <a:pt x="2293195" y="0"/>
                </a:lnTo>
                <a:cubicBezTo>
                  <a:pt x="2434899" y="0"/>
                  <a:pt x="2549773" y="114874"/>
                  <a:pt x="2549773" y="256578"/>
                </a:cubicBezTo>
                <a:lnTo>
                  <a:pt x="2549773" y="1282859"/>
                </a:lnTo>
                <a:cubicBezTo>
                  <a:pt x="2549773" y="1424563"/>
                  <a:pt x="2434899" y="1539437"/>
                  <a:pt x="2293195" y="1539437"/>
                </a:cubicBezTo>
                <a:lnTo>
                  <a:pt x="256578" y="1539437"/>
                </a:lnTo>
                <a:cubicBezTo>
                  <a:pt x="114874" y="1539437"/>
                  <a:pt x="0" y="1424563"/>
                  <a:pt x="0" y="1282859"/>
                </a:cubicBezTo>
                <a:lnTo>
                  <a:pt x="0" y="256578"/>
                </a:lnTo>
                <a:close/>
              </a:path>
            </a:pathLst>
          </a:custGeom>
          <a:solidFill>
            <a:schemeClr val="bg1"/>
          </a:solidFill>
          <a:ln>
            <a:solidFill>
              <a:schemeClr val="accent4">
                <a:lumMod val="75000"/>
              </a:schemeClr>
            </a:solidFill>
          </a:ln>
          <a:scene3d>
            <a:camera prst="isometricOffAxis2Left" zoom="95000"/>
            <a:lightRig rig="flat" dir="t"/>
          </a:scene3d>
          <a:sp3d extrusionH="381000" contourW="38100" prstMaterial="matte">
            <a:contourClr>
              <a:schemeClr val="lt1"/>
            </a:contourClr>
          </a:sp3d>
        </p:spPr>
        <p:style>
          <a:lnRef idx="0">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58969" tIns="158969" rIns="158969" bIns="158969" numCol="1" spcCol="1270" anchor="ctr" anchorCtr="0">
            <a:noAutofit/>
          </a:bodyPr>
          <a:lstStyle/>
          <a:p>
            <a:pPr algn="ctr"/>
            <a:r>
              <a:rPr lang="en-US" sz="2200" dirty="0">
                <a:solidFill>
                  <a:schemeClr val="tx1"/>
                </a:solidFill>
                <a:latin typeface="Arial Black" panose="020B0A04020102020204" pitchFamily="34" charset="0"/>
              </a:rPr>
              <a:t>Collectively, R1HG-1 and R1-HG-2 are promising as topical formulations to treat severe skin infections sustained by MDR Staphylococci</a:t>
            </a:r>
            <a:endParaRPr lang="it-IT" sz="2200" dirty="0">
              <a:solidFill>
                <a:schemeClr val="tx1"/>
              </a:solidFill>
              <a:latin typeface="Arial Black" panose="020B0A04020102020204" pitchFamily="34" charset="0"/>
            </a:endParaRPr>
          </a:p>
        </p:txBody>
      </p:sp>
      <p:sp>
        <p:nvSpPr>
          <p:cNvPr id="7" name="Figura a mano libera: forma 6">
            <a:extLst>
              <a:ext uri="{FF2B5EF4-FFF2-40B4-BE49-F238E27FC236}">
                <a16:creationId xmlns:a16="http://schemas.microsoft.com/office/drawing/2014/main" id="{EA675DD7-C7A8-143E-C532-94317C2FD7AA}"/>
              </a:ext>
            </a:extLst>
          </p:cNvPr>
          <p:cNvSpPr/>
          <p:nvPr/>
        </p:nvSpPr>
        <p:spPr>
          <a:xfrm>
            <a:off x="227442" y="4085840"/>
            <a:ext cx="4157038" cy="1933960"/>
          </a:xfrm>
          <a:custGeom>
            <a:avLst/>
            <a:gdLst>
              <a:gd name="connsiteX0" fmla="*/ 0 w 2549773"/>
              <a:gd name="connsiteY0" fmla="*/ 256578 h 1539437"/>
              <a:gd name="connsiteX1" fmla="*/ 256578 w 2549773"/>
              <a:gd name="connsiteY1" fmla="*/ 0 h 1539437"/>
              <a:gd name="connsiteX2" fmla="*/ 2293195 w 2549773"/>
              <a:gd name="connsiteY2" fmla="*/ 0 h 1539437"/>
              <a:gd name="connsiteX3" fmla="*/ 2549773 w 2549773"/>
              <a:gd name="connsiteY3" fmla="*/ 256578 h 1539437"/>
              <a:gd name="connsiteX4" fmla="*/ 2549773 w 2549773"/>
              <a:gd name="connsiteY4" fmla="*/ 1282859 h 1539437"/>
              <a:gd name="connsiteX5" fmla="*/ 2293195 w 2549773"/>
              <a:gd name="connsiteY5" fmla="*/ 1539437 h 1539437"/>
              <a:gd name="connsiteX6" fmla="*/ 256578 w 2549773"/>
              <a:gd name="connsiteY6" fmla="*/ 1539437 h 1539437"/>
              <a:gd name="connsiteX7" fmla="*/ 0 w 2549773"/>
              <a:gd name="connsiteY7" fmla="*/ 1282859 h 1539437"/>
              <a:gd name="connsiteX8" fmla="*/ 0 w 2549773"/>
              <a:gd name="connsiteY8" fmla="*/ 256578 h 153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773" h="1539437">
                <a:moveTo>
                  <a:pt x="0" y="256578"/>
                </a:moveTo>
                <a:cubicBezTo>
                  <a:pt x="0" y="114874"/>
                  <a:pt x="114874" y="0"/>
                  <a:pt x="256578" y="0"/>
                </a:cubicBezTo>
                <a:lnTo>
                  <a:pt x="2293195" y="0"/>
                </a:lnTo>
                <a:cubicBezTo>
                  <a:pt x="2434899" y="0"/>
                  <a:pt x="2549773" y="114874"/>
                  <a:pt x="2549773" y="256578"/>
                </a:cubicBezTo>
                <a:lnTo>
                  <a:pt x="2549773" y="1282859"/>
                </a:lnTo>
                <a:cubicBezTo>
                  <a:pt x="2549773" y="1424563"/>
                  <a:pt x="2434899" y="1539437"/>
                  <a:pt x="2293195" y="1539437"/>
                </a:cubicBezTo>
                <a:lnTo>
                  <a:pt x="256578" y="1539437"/>
                </a:lnTo>
                <a:cubicBezTo>
                  <a:pt x="114874" y="1539437"/>
                  <a:pt x="0" y="1424563"/>
                  <a:pt x="0" y="1282859"/>
                </a:cubicBezTo>
                <a:lnTo>
                  <a:pt x="0" y="256578"/>
                </a:lnTo>
                <a:close/>
              </a:path>
            </a:pathLst>
          </a:custGeom>
          <a:solidFill>
            <a:schemeClr val="bg1"/>
          </a:solidFill>
          <a:ln>
            <a:solidFill>
              <a:schemeClr val="accent4">
                <a:lumMod val="75000"/>
              </a:schemeClr>
            </a:solidFill>
          </a:ln>
          <a:scene3d>
            <a:camera prst="isometricOffAxis2Left" zoom="95000"/>
            <a:lightRig rig="flat" dir="t"/>
          </a:scene3d>
          <a:sp3d extrusionH="381000" contourW="38100" prstMaterial="matte">
            <a:contourClr>
              <a:schemeClr val="lt1"/>
            </a:contourClr>
          </a:sp3d>
        </p:spPr>
        <p:style>
          <a:lnRef idx="0">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58969" tIns="158969" rIns="158969" bIns="158969" numCol="1" spcCol="1270" anchor="ctr" anchorCtr="0">
            <a:noAutofit/>
          </a:bodyPr>
          <a:lstStyle/>
          <a:p>
            <a:pPr algn="ctr"/>
            <a:endParaRPr lang="it-IT" sz="2200" dirty="0">
              <a:solidFill>
                <a:schemeClr val="tx1"/>
              </a:solidFill>
              <a:latin typeface="Arial Black" panose="020B0A04020102020204" pitchFamily="34" charset="0"/>
            </a:endParaRPr>
          </a:p>
          <a:p>
            <a:pPr algn="ctr"/>
            <a:r>
              <a:rPr lang="en-US" sz="2200" dirty="0">
                <a:solidFill>
                  <a:schemeClr val="tx1"/>
                </a:solidFill>
                <a:latin typeface="Arial Black" panose="020B0A04020102020204" pitchFamily="34" charset="0"/>
              </a:rPr>
              <a:t>Frequency-sweep experiments established that both hydrogels have an elastic behavior </a:t>
            </a:r>
            <a:endParaRPr lang="it-IT" sz="2200" dirty="0">
              <a:solidFill>
                <a:schemeClr val="tx1"/>
              </a:solidFill>
              <a:latin typeface="Arial Black" panose="020B0A04020102020204" pitchFamily="34" charset="0"/>
            </a:endParaRPr>
          </a:p>
        </p:txBody>
      </p:sp>
      <p:pic>
        <p:nvPicPr>
          <p:cNvPr id="5" name="Elemento grafico 4" descr="Badge 1 con riempimento a tinta unita">
            <a:extLst>
              <a:ext uri="{FF2B5EF4-FFF2-40B4-BE49-F238E27FC236}">
                <a16:creationId xmlns:a16="http://schemas.microsoft.com/office/drawing/2014/main" id="{D86FEF1D-1750-E976-4482-63B9E12306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4800" y="1219200"/>
            <a:ext cx="914400" cy="914400"/>
          </a:xfrm>
          <a:prstGeom prst="rect">
            <a:avLst/>
          </a:prstGeom>
        </p:spPr>
      </p:pic>
      <p:pic>
        <p:nvPicPr>
          <p:cNvPr id="8" name="Elemento grafico 7" descr="Badge con riempimento a tinta unita">
            <a:extLst>
              <a:ext uri="{FF2B5EF4-FFF2-40B4-BE49-F238E27FC236}">
                <a16:creationId xmlns:a16="http://schemas.microsoft.com/office/drawing/2014/main" id="{77288168-2A83-2302-2C3E-87624556A2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7200" y="3581400"/>
            <a:ext cx="914400" cy="914400"/>
          </a:xfrm>
          <a:prstGeom prst="rect">
            <a:avLst/>
          </a:prstGeom>
        </p:spPr>
      </p:pic>
      <p:pic>
        <p:nvPicPr>
          <p:cNvPr id="9" name="Elemento grafico 8" descr="Badge 3 con riempimento a tinta unita">
            <a:extLst>
              <a:ext uri="{FF2B5EF4-FFF2-40B4-BE49-F238E27FC236}">
                <a16:creationId xmlns:a16="http://schemas.microsoft.com/office/drawing/2014/main" id="{86BB6C47-B2DF-2E17-9EE5-A63E272233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86200" y="2514600"/>
            <a:ext cx="914400" cy="914400"/>
          </a:xfrm>
          <a:prstGeom prst="rect">
            <a:avLst/>
          </a:prstGeom>
        </p:spPr>
      </p:pic>
      <p:sp>
        <p:nvSpPr>
          <p:cNvPr id="12" name="CasellaDiTesto 11">
            <a:extLst>
              <a:ext uri="{FF2B5EF4-FFF2-40B4-BE49-F238E27FC236}">
                <a16:creationId xmlns:a16="http://schemas.microsoft.com/office/drawing/2014/main" id="{BBD984D9-9779-F5BF-93AD-8C355EDD2129}"/>
              </a:ext>
            </a:extLst>
          </p:cNvPr>
          <p:cNvSpPr txBox="1"/>
          <p:nvPr/>
        </p:nvSpPr>
        <p:spPr>
          <a:xfrm>
            <a:off x="0" y="6477000"/>
            <a:ext cx="1421095" cy="369332"/>
          </a:xfrm>
          <a:prstGeom prst="rect">
            <a:avLst/>
          </a:prstGeom>
          <a:noFill/>
        </p:spPr>
        <p:txBody>
          <a:bodyPr wrap="none" rtlCol="0">
            <a:spAutoFit/>
          </a:bodyPr>
          <a:lstStyle/>
          <a:p>
            <a:r>
              <a:rPr lang="it-IT" b="1" i="1" dirty="0"/>
              <a:t>Silvana Alfei </a:t>
            </a:r>
            <a:endParaRPr lang="en-GB" b="1" i="1" dirty="0"/>
          </a:p>
        </p:txBody>
      </p:sp>
    </p:spTree>
    <p:custDataLst>
      <p:tags r:id="rId1"/>
    </p:custDataLst>
    <p:extLst>
      <p:ext uri="{BB962C8B-B14F-4D97-AF65-F5344CB8AC3E}">
        <p14:creationId xmlns:p14="http://schemas.microsoft.com/office/powerpoint/2010/main" val="791583933"/>
      </p:ext>
    </p:extLst>
  </p:cSld>
  <p:clrMapOvr>
    <a:masterClrMapping/>
  </p:clrMapOvr>
  <mc:AlternateContent xmlns:mc="http://schemas.openxmlformats.org/markup-compatibility/2006" xmlns:p14="http://schemas.microsoft.com/office/powerpoint/2010/main">
    <mc:Choice Requires="p14">
      <p:transition spd="slow" p14:dur="2000" advTm="62131"/>
    </mc:Choice>
    <mc:Fallback xmlns="">
      <p:transition spd="slow" advTm="6213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8C33C64-1D20-4D09-BC28-647C586AA7E6}" type="slidenum">
              <a:rPr lang="it-IT" smtClean="0">
                <a:solidFill>
                  <a:prstClr val="black">
                    <a:tint val="75000"/>
                  </a:prstClr>
                </a:solidFill>
              </a:rPr>
              <a:pPr/>
              <a:t>19</a:t>
            </a:fld>
            <a:endParaRPr lang="it-IT">
              <a:solidFill>
                <a:prstClr val="black">
                  <a:tint val="75000"/>
                </a:prstClr>
              </a:solidFill>
            </a:endParaRPr>
          </a:p>
        </p:txBody>
      </p:sp>
      <p:pic>
        <p:nvPicPr>
          <p:cNvPr id="10" name="Immagine 9" descr="Logo_unige_scrittabianca.eps"/>
          <p:cNvPicPr>
            <a:picLocks noChangeAspect="1"/>
          </p:cNvPicPr>
          <p:nvPr/>
        </p:nvPicPr>
        <p:blipFill rotWithShape="1">
          <a:blip r:embed="rId4" cstate="print">
            <a:extLst>
              <a:ext uri="{28A0092B-C50C-407E-A947-70E740481C1C}">
                <a14:useLocalDpi xmlns:a14="http://schemas.microsoft.com/office/drawing/2010/main" val="0"/>
              </a:ext>
            </a:extLst>
          </a:blip>
          <a:srcRect b="34261"/>
          <a:stretch/>
        </p:blipFill>
        <p:spPr>
          <a:xfrm>
            <a:off x="2609901" y="838200"/>
            <a:ext cx="4324299" cy="1453727"/>
          </a:xfrm>
          <a:prstGeom prst="rect">
            <a:avLst/>
          </a:prstGeom>
        </p:spPr>
      </p:pic>
      <p:pic>
        <p:nvPicPr>
          <p:cNvPr id="19" name="Immagine 18"/>
          <p:cNvPicPr>
            <a:picLocks noChangeAspect="1"/>
          </p:cNvPicPr>
          <p:nvPr/>
        </p:nvPicPr>
        <p:blipFill>
          <a:blip r:embed="rId5"/>
          <a:stretch>
            <a:fillRect/>
          </a:stretch>
        </p:blipFill>
        <p:spPr>
          <a:xfrm>
            <a:off x="3581400" y="4393653"/>
            <a:ext cx="2151133" cy="1626147"/>
          </a:xfrm>
          <a:prstGeom prst="rect">
            <a:avLst/>
          </a:prstGeom>
        </p:spPr>
      </p:pic>
      <p:pic>
        <p:nvPicPr>
          <p:cNvPr id="21" name="Picture 2" descr="Immagine correlata"/>
          <p:cNvPicPr>
            <a:picLocks noChangeAspect="1" noChangeArrowheads="1"/>
          </p:cNvPicPr>
          <p:nvPr/>
        </p:nvPicPr>
        <p:blipFill rotWithShape="1">
          <a:blip r:embed="rId6">
            <a:extLst>
              <a:ext uri="{28A0092B-C50C-407E-A947-70E740481C1C}">
                <a14:useLocalDpi xmlns:a14="http://schemas.microsoft.com/office/drawing/2010/main" val="0"/>
              </a:ext>
            </a:extLst>
          </a:blip>
          <a:srcRect l="14794" t="19579" r="12837" b="27902"/>
          <a:stretch/>
        </p:blipFill>
        <p:spPr bwMode="auto">
          <a:xfrm rot="20879035">
            <a:off x="2617749" y="1649937"/>
            <a:ext cx="5156456" cy="2721463"/>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2010FB16-CDE9-EBCF-80D6-0E88E746C0CE}"/>
              </a:ext>
            </a:extLst>
          </p:cNvPr>
          <p:cNvSpPr txBox="1"/>
          <p:nvPr/>
        </p:nvSpPr>
        <p:spPr>
          <a:xfrm>
            <a:off x="3197300" y="6019800"/>
            <a:ext cx="3709950" cy="345168"/>
          </a:xfrm>
          <a:prstGeom prst="rect">
            <a:avLst/>
          </a:prstGeom>
          <a:noFill/>
        </p:spPr>
        <p:txBody>
          <a:bodyPr wrap="square" lIns="69796" tIns="34898" rIns="69796" bIns="34898" rtlCol="0">
            <a:spAutoFit/>
          </a:bodyPr>
          <a:lstStyle/>
          <a:p>
            <a:pPr algn="ctr"/>
            <a:r>
              <a:rPr lang="it-IT" sz="1785" b="1" i="1" dirty="0">
                <a:latin typeface="Arial Narrow" panose="020B0606020202030204" pitchFamily="34" charset="0"/>
              </a:rPr>
              <a:t>Silvana Alfei *</a:t>
            </a:r>
          </a:p>
        </p:txBody>
      </p:sp>
      <p:sp>
        <p:nvSpPr>
          <p:cNvPr id="5" name="CasellaDiTesto 4">
            <a:extLst>
              <a:ext uri="{FF2B5EF4-FFF2-40B4-BE49-F238E27FC236}">
                <a16:creationId xmlns:a16="http://schemas.microsoft.com/office/drawing/2014/main" id="{15A7700B-E4C0-428B-E58F-367775E979B9}"/>
              </a:ext>
            </a:extLst>
          </p:cNvPr>
          <p:cNvSpPr txBox="1"/>
          <p:nvPr/>
        </p:nvSpPr>
        <p:spPr>
          <a:xfrm>
            <a:off x="0" y="6477000"/>
            <a:ext cx="1421095" cy="369332"/>
          </a:xfrm>
          <a:prstGeom prst="rect">
            <a:avLst/>
          </a:prstGeom>
          <a:noFill/>
        </p:spPr>
        <p:txBody>
          <a:bodyPr wrap="none" rtlCol="0">
            <a:spAutoFit/>
          </a:bodyPr>
          <a:lstStyle/>
          <a:p>
            <a:r>
              <a:rPr lang="it-IT" b="1" i="1" dirty="0"/>
              <a:t>Silvana Alfei </a:t>
            </a:r>
            <a:endParaRPr lang="en-GB" b="1" i="1" dirty="0"/>
          </a:p>
        </p:txBody>
      </p:sp>
    </p:spTree>
    <p:custDataLst>
      <p:tags r:id="rId1"/>
    </p:custDataLst>
    <p:extLst>
      <p:ext uri="{BB962C8B-B14F-4D97-AF65-F5344CB8AC3E}">
        <p14:creationId xmlns:p14="http://schemas.microsoft.com/office/powerpoint/2010/main" val="1467746044"/>
      </p:ext>
    </p:extLst>
  </p:cSld>
  <p:clrMapOvr>
    <a:masterClrMapping/>
  </p:clrMapOvr>
  <mc:AlternateContent xmlns:mc="http://schemas.openxmlformats.org/markup-compatibility/2006" xmlns:p14="http://schemas.microsoft.com/office/powerpoint/2010/main">
    <mc:Choice Requires="p14">
      <p:transition spd="slow" p14:dur="2000" advTm="11588"/>
    </mc:Choice>
    <mc:Fallback xmlns="">
      <p:transition spd="slow" advTm="1158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1295400"/>
            <a:ext cx="9220200" cy="1200329"/>
          </a:xfrm>
          <a:prstGeom prst="rect">
            <a:avLst/>
          </a:prstGeom>
        </p:spPr>
        <p:txBody>
          <a:bodyPr wrap="square">
            <a:spAutoFit/>
          </a:bodyPr>
          <a:lstStyle/>
          <a:p>
            <a:pPr algn="ctr"/>
            <a:r>
              <a:rPr lang="en-GB" sz="2400" b="1" dirty="0"/>
              <a:t>Synthesis and Characterization of Polystyrene-Based Cationic Hydrogels Enriched with Antibacterial Pyrazoles </a:t>
            </a:r>
          </a:p>
          <a:p>
            <a:pPr algn="ctr"/>
            <a:endParaRPr lang="en-GB" sz="2400" b="1" dirty="0"/>
          </a:p>
        </p:txBody>
      </p:sp>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2</a:t>
            </a:fld>
            <a:endParaRPr lang="fr-FR" dirty="0">
              <a:latin typeface="Arial" panose="020B0604020202020204" pitchFamily="34" charset="0"/>
              <a:cs typeface="Arial" panose="020B0604020202020204" pitchFamily="34" charset="0"/>
            </a:endParaRPr>
          </a:p>
        </p:txBody>
      </p:sp>
      <p:pic>
        <p:nvPicPr>
          <p:cNvPr id="3" name="Immagine 2" descr="Immagine che contiene schermata, cartone animato&#10;&#10;Descrizione generata automaticamente">
            <a:extLst>
              <a:ext uri="{FF2B5EF4-FFF2-40B4-BE49-F238E27FC236}">
                <a16:creationId xmlns:a16="http://schemas.microsoft.com/office/drawing/2014/main" id="{DC12E0D9-783B-226F-7001-5C740B00E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823" y="2133600"/>
            <a:ext cx="7617177" cy="4284663"/>
          </a:xfrm>
          <a:prstGeom prst="rect">
            <a:avLst/>
          </a:prstGeom>
          <a:ln w="76200">
            <a:solidFill>
              <a:srgbClr val="FFFF00"/>
            </a:solidFill>
          </a:ln>
        </p:spPr>
      </p:pic>
      <p:sp>
        <p:nvSpPr>
          <p:cNvPr id="6" name="CasellaDiTesto 5">
            <a:extLst>
              <a:ext uri="{FF2B5EF4-FFF2-40B4-BE49-F238E27FC236}">
                <a16:creationId xmlns:a16="http://schemas.microsoft.com/office/drawing/2014/main" id="{35AE0723-1C0F-7624-6559-47AFB783DB0E}"/>
              </a:ext>
            </a:extLst>
          </p:cNvPr>
          <p:cNvSpPr txBox="1"/>
          <p:nvPr/>
        </p:nvSpPr>
        <p:spPr>
          <a:xfrm>
            <a:off x="0" y="6477000"/>
            <a:ext cx="1421095" cy="369332"/>
          </a:xfrm>
          <a:prstGeom prst="rect">
            <a:avLst/>
          </a:prstGeom>
          <a:noFill/>
        </p:spPr>
        <p:txBody>
          <a:bodyPr wrap="none" rtlCol="0">
            <a:spAutoFit/>
          </a:bodyPr>
          <a:lstStyle/>
          <a:p>
            <a:r>
              <a:rPr lang="it-IT" b="1" i="1" dirty="0"/>
              <a:t>Silvana Alfei </a:t>
            </a:r>
            <a:endParaRPr lang="en-GB" b="1" i="1" dirty="0"/>
          </a:p>
        </p:txBody>
      </p:sp>
    </p:spTree>
    <p:extLst>
      <p:ext uri="{BB962C8B-B14F-4D97-AF65-F5344CB8AC3E}">
        <p14:creationId xmlns:p14="http://schemas.microsoft.com/office/powerpoint/2010/main" val="2558619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3</a:t>
            </a:fld>
            <a:endParaRPr lang="fr-FR"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F4E4F2F-1E55-44A4-8832-84E477F385C3}"/>
              </a:ext>
            </a:extLst>
          </p:cNvPr>
          <p:cNvSpPr txBox="1"/>
          <p:nvPr/>
        </p:nvSpPr>
        <p:spPr>
          <a:xfrm>
            <a:off x="0" y="1197888"/>
            <a:ext cx="9144000" cy="5355312"/>
          </a:xfrm>
          <a:prstGeom prst="rect">
            <a:avLst/>
          </a:prstGeom>
          <a:noFill/>
        </p:spPr>
        <p:txBody>
          <a:bodyPr wrap="square" rtlCol="0">
            <a:spAutoFit/>
          </a:bodyPr>
          <a:lstStyle/>
          <a:p>
            <a:pPr algn="just"/>
            <a:r>
              <a:rPr lang="fr-FR" b="1" dirty="0"/>
              <a:t>Abstract: </a:t>
            </a:r>
            <a:r>
              <a:rPr lang="en-GB" dirty="0"/>
              <a:t>Recently, we have reported on the antibacterial effects of two pyrazoles (here named 1 and 2) against Gram-positive bacteria. Now, aiming at developing new dermal treatments to cure skin infections sustained by staphylococci, 1 and 2 were formulated as hydrogels, using a synthetized and characterized polystyrene-based cationic resin as gelling agent. </a:t>
            </a:r>
          </a:p>
          <a:p>
            <a:pPr algn="just"/>
            <a:r>
              <a:rPr lang="en-GB" dirty="0"/>
              <a:t>The swelling capability and porosity of the obtained hydrogels were investigated by determining their equilibrium degrees of swelling (EDS) (765% and 675%) and equilibrium water content (EWC) (88% and 87%), which resulted very high, thus establishing for their capability to absorb exudate possibly present on infected skin. Chemometric-assisted ATR-FTIR analyses, as well as optical and scanning electronic microscopy evidenced the chemical structure of gels and their morphology, while the equivalents of NH</a:t>
            </a:r>
            <a:r>
              <a:rPr lang="en-GB" baseline="-25000" dirty="0"/>
              <a:t>3</a:t>
            </a:r>
            <a:r>
              <a:rPr lang="en-GB" baseline="30000" dirty="0"/>
              <a:t>+</a:t>
            </a:r>
            <a:r>
              <a:rPr lang="en-GB" dirty="0"/>
              <a:t> groups reported to be responsible of antibacterial effects were determined by potentiometric titrations. Weight loss and equilibrium swelling rate, as well as stability studies over times, were also carried out. Rheological experiments were performed to evaluate the flow and dynamic behaviour of the gels, which resulted elastic pseudoplastic fluids, with good </a:t>
            </a:r>
            <a:r>
              <a:rPr lang="en-GB" dirty="0" err="1"/>
              <a:t>spreadability</a:t>
            </a:r>
            <a:r>
              <a:rPr lang="en-GB" dirty="0"/>
              <a:t>. Collectively, the obtained results support the pyrazole-base hydrogels  reported here as new topical treatments to cure severe skin and wound infections sustained by MDR bacteria of Staphylococcus genus.</a:t>
            </a:r>
          </a:p>
          <a:p>
            <a:pPr algn="just"/>
            <a:endParaRPr lang="en-US" dirty="0"/>
          </a:p>
          <a:p>
            <a:pPr algn="just"/>
            <a:r>
              <a:rPr lang="fr-FR" b="1" dirty="0"/>
              <a:t>Keywords: </a:t>
            </a:r>
            <a:r>
              <a:rPr lang="fr-FR" dirty="0"/>
              <a:t> </a:t>
            </a:r>
            <a:r>
              <a:rPr lang="fr-FR" dirty="0" err="1"/>
              <a:t>antibacterial</a:t>
            </a:r>
            <a:r>
              <a:rPr lang="fr-FR" dirty="0"/>
              <a:t> pyrazoles; </a:t>
            </a:r>
            <a:r>
              <a:rPr lang="fr-FR" dirty="0" err="1"/>
              <a:t>cationic</a:t>
            </a:r>
            <a:r>
              <a:rPr lang="fr-FR" dirty="0"/>
              <a:t> </a:t>
            </a:r>
            <a:r>
              <a:rPr lang="fr-FR" dirty="0" err="1"/>
              <a:t>resin</a:t>
            </a:r>
            <a:r>
              <a:rPr lang="fr-FR" dirty="0"/>
              <a:t> (R1); </a:t>
            </a:r>
            <a:r>
              <a:rPr lang="fr-FR" dirty="0" err="1"/>
              <a:t>microsized</a:t>
            </a:r>
            <a:r>
              <a:rPr lang="fr-FR" dirty="0"/>
              <a:t> composite hydrogels; high </a:t>
            </a:r>
            <a:r>
              <a:rPr lang="fr-FR" dirty="0" err="1"/>
              <a:t>swelling</a:t>
            </a:r>
            <a:r>
              <a:rPr lang="fr-FR" dirty="0"/>
              <a:t> </a:t>
            </a:r>
            <a:r>
              <a:rPr lang="fr-FR" dirty="0" err="1"/>
              <a:t>capability</a:t>
            </a:r>
            <a:r>
              <a:rPr lang="fr-FR" dirty="0"/>
              <a:t>; high </a:t>
            </a:r>
            <a:r>
              <a:rPr lang="fr-FR" dirty="0" err="1"/>
              <a:t>porosity</a:t>
            </a:r>
            <a:r>
              <a:rPr lang="fr-FR" dirty="0"/>
              <a:t>, </a:t>
            </a:r>
            <a:r>
              <a:rPr lang="fr-FR" dirty="0" err="1"/>
              <a:t>pseudoplastic</a:t>
            </a:r>
            <a:r>
              <a:rPr lang="fr-FR" dirty="0"/>
              <a:t> </a:t>
            </a:r>
            <a:r>
              <a:rPr lang="fr-FR" dirty="0" err="1"/>
              <a:t>rheological</a:t>
            </a:r>
            <a:r>
              <a:rPr lang="fr-FR" dirty="0"/>
              <a:t> </a:t>
            </a:r>
            <a:r>
              <a:rPr lang="fr-FR" dirty="0" err="1"/>
              <a:t>behavior</a:t>
            </a:r>
            <a:endParaRPr lang="fr-FR" b="1" dirty="0"/>
          </a:p>
        </p:txBody>
      </p:sp>
      <p:sp>
        <p:nvSpPr>
          <p:cNvPr id="2" name="CasellaDiTesto 1">
            <a:extLst>
              <a:ext uri="{FF2B5EF4-FFF2-40B4-BE49-F238E27FC236}">
                <a16:creationId xmlns:a16="http://schemas.microsoft.com/office/drawing/2014/main" id="{BCD963C3-426F-EBF8-F789-4C5D6FC7DFAF}"/>
              </a:ext>
            </a:extLst>
          </p:cNvPr>
          <p:cNvSpPr txBox="1"/>
          <p:nvPr/>
        </p:nvSpPr>
        <p:spPr>
          <a:xfrm>
            <a:off x="0" y="6477000"/>
            <a:ext cx="1368195" cy="369332"/>
          </a:xfrm>
          <a:prstGeom prst="rect">
            <a:avLst/>
          </a:prstGeom>
          <a:noFill/>
        </p:spPr>
        <p:txBody>
          <a:bodyPr wrap="none" rtlCol="0">
            <a:spAutoFit/>
          </a:bodyPr>
          <a:lstStyle/>
          <a:p>
            <a:r>
              <a:rPr lang="it-IT" b="1" i="1" dirty="0"/>
              <a:t>Silvana Alfei</a:t>
            </a:r>
            <a:endParaRPr lang="en-GB" b="1" i="1" dirty="0"/>
          </a:p>
        </p:txBody>
      </p:sp>
    </p:spTree>
    <p:extLst>
      <p:ext uri="{BB962C8B-B14F-4D97-AF65-F5344CB8AC3E}">
        <p14:creationId xmlns:p14="http://schemas.microsoft.com/office/powerpoint/2010/main" val="498366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4</a:t>
            </a:fld>
            <a:endParaRPr lang="fr-FR"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D04F326-65EB-4336-8C2B-B7016DD553EB}"/>
              </a:ext>
            </a:extLst>
          </p:cNvPr>
          <p:cNvSpPr txBox="1"/>
          <p:nvPr/>
        </p:nvSpPr>
        <p:spPr>
          <a:xfrm>
            <a:off x="0" y="990600"/>
            <a:ext cx="9144000" cy="5447645"/>
          </a:xfrm>
          <a:prstGeom prst="rect">
            <a:avLst/>
          </a:prstGeom>
          <a:noFill/>
        </p:spPr>
        <p:txBody>
          <a:bodyPr wrap="square" rtlCol="0">
            <a:spAutoFit/>
          </a:bodyPr>
          <a:lstStyle/>
          <a:p>
            <a:r>
              <a:rPr lang="fr-FR" sz="2400" b="1" dirty="0"/>
              <a:t>Introduction</a:t>
            </a:r>
          </a:p>
          <a:p>
            <a:pPr algn="just"/>
            <a:r>
              <a:rPr lang="en-GB" b="0" i="0" dirty="0">
                <a:solidFill>
                  <a:srgbClr val="222222"/>
                </a:solidFill>
                <a:effectLst/>
                <a:latin typeface="+mj-lt"/>
              </a:rPr>
              <a:t>Pyrazole derivatives have been widely reported to possess several biological activities, including interesting antimicrobial effects. Pyrazole-based compounds, clinically approved to be used in the treatment of certain pathologies, have subsequently demonstrated significant antimicrobial activity. In this context, we have recently synthesize</a:t>
            </a:r>
            <a:r>
              <a:rPr lang="en-GB" dirty="0">
                <a:solidFill>
                  <a:srgbClr val="222222"/>
                </a:solidFill>
                <a:latin typeface="+mj-lt"/>
              </a:rPr>
              <a:t>d two </a:t>
            </a:r>
            <a:r>
              <a:rPr lang="en-GB" b="0" i="0" dirty="0">
                <a:solidFill>
                  <a:srgbClr val="222222"/>
                </a:solidFill>
                <a:effectLst/>
                <a:latin typeface="+mj-lt"/>
              </a:rPr>
              <a:t>tri-substituted pyrazoles containing </a:t>
            </a:r>
            <a:r>
              <a:rPr lang="en-GB" b="0" i="0" dirty="0">
                <a:effectLst/>
                <a:latin typeface="+mj-lt"/>
              </a:rPr>
              <a:t>two phenyl rings and one fluorine atom (</a:t>
            </a:r>
            <a:r>
              <a:rPr lang="en-GB" b="1" i="0" dirty="0">
                <a:effectLst/>
                <a:latin typeface="+mj-lt"/>
              </a:rPr>
              <a:t>1</a:t>
            </a:r>
            <a:r>
              <a:rPr lang="en-GB" b="0" i="0" dirty="0">
                <a:effectLst/>
                <a:latin typeface="+mj-lt"/>
              </a:rPr>
              <a:t> and </a:t>
            </a:r>
            <a:r>
              <a:rPr lang="en-GB" b="1" i="0" dirty="0">
                <a:effectLst/>
                <a:latin typeface="+mj-lt"/>
              </a:rPr>
              <a:t>2</a:t>
            </a:r>
            <a:r>
              <a:rPr lang="en-GB" dirty="0">
                <a:latin typeface="+mj-lt"/>
              </a:rPr>
              <a:t>, </a:t>
            </a:r>
            <a:r>
              <a:rPr lang="en-GB" b="0" i="0" dirty="0">
                <a:effectLst/>
                <a:latin typeface="+mj-lt"/>
              </a:rPr>
              <a:t>Figure 1) endowed with promising antibacterial effects, especially against multi drug resistant (MDR) clinical isolates of Gram-positive species (MICs = 32–64 µg/mL).</a:t>
            </a:r>
            <a:endParaRPr lang="en-GB" dirty="0">
              <a:latin typeface="+mj-lt"/>
            </a:endParaRPr>
          </a:p>
          <a:p>
            <a:pPr algn="just"/>
            <a:endParaRPr lang="en-GB" dirty="0">
              <a:solidFill>
                <a:srgbClr val="222222"/>
              </a:solidFill>
              <a:latin typeface="+mj-lt"/>
            </a:endParaRPr>
          </a:p>
          <a:p>
            <a:pPr algn="just"/>
            <a:endParaRPr lang="en-GB" dirty="0">
              <a:solidFill>
                <a:srgbClr val="222222"/>
              </a:solidFill>
              <a:latin typeface="+mj-lt"/>
            </a:endParaRPr>
          </a:p>
          <a:p>
            <a:pPr algn="just"/>
            <a:endParaRPr lang="en-GB" dirty="0">
              <a:solidFill>
                <a:srgbClr val="222222"/>
              </a:solidFill>
              <a:latin typeface="+mj-lt"/>
            </a:endParaRPr>
          </a:p>
          <a:p>
            <a:pPr algn="just"/>
            <a:endParaRPr lang="en-GB" b="0" i="0" dirty="0">
              <a:solidFill>
                <a:srgbClr val="222222"/>
              </a:solidFill>
              <a:effectLst/>
              <a:latin typeface="+mj-lt"/>
            </a:endParaRPr>
          </a:p>
          <a:p>
            <a:pPr algn="just"/>
            <a:endParaRPr lang="en-GB" dirty="0">
              <a:solidFill>
                <a:srgbClr val="222222"/>
              </a:solidFill>
              <a:latin typeface="+mj-lt"/>
            </a:endParaRPr>
          </a:p>
          <a:p>
            <a:pPr algn="just"/>
            <a:endParaRPr lang="en-GB" b="0" i="0" dirty="0">
              <a:solidFill>
                <a:srgbClr val="222222"/>
              </a:solidFill>
              <a:effectLst/>
              <a:latin typeface="+mj-lt"/>
            </a:endParaRPr>
          </a:p>
          <a:p>
            <a:pPr algn="just"/>
            <a:endParaRPr lang="en-GB" dirty="0">
              <a:solidFill>
                <a:srgbClr val="222222"/>
              </a:solidFill>
              <a:latin typeface="+mj-lt"/>
            </a:endParaRPr>
          </a:p>
          <a:p>
            <a:pPr algn="just"/>
            <a:endParaRPr lang="en-GB" b="0" i="0" dirty="0">
              <a:solidFill>
                <a:srgbClr val="222222"/>
              </a:solidFill>
              <a:effectLst/>
              <a:latin typeface="+mj-lt"/>
            </a:endParaRPr>
          </a:p>
          <a:p>
            <a:pPr algn="just"/>
            <a:endParaRPr lang="en-GB" dirty="0">
              <a:solidFill>
                <a:srgbClr val="222222"/>
              </a:solidFill>
              <a:latin typeface="+mj-lt"/>
            </a:endParaRPr>
          </a:p>
          <a:p>
            <a:pPr algn="just"/>
            <a:endParaRPr lang="en-GB" b="0" i="0" dirty="0">
              <a:solidFill>
                <a:srgbClr val="222222"/>
              </a:solidFill>
              <a:effectLst/>
              <a:latin typeface="+mj-lt"/>
            </a:endParaRPr>
          </a:p>
          <a:p>
            <a:pPr algn="ctr"/>
            <a:r>
              <a:rPr lang="en-GB" b="1" i="0" dirty="0">
                <a:solidFill>
                  <a:srgbClr val="222222"/>
                </a:solidFill>
                <a:effectLst/>
                <a:latin typeface="+mj-lt"/>
              </a:rPr>
              <a:t>Figure 1.</a:t>
            </a:r>
            <a:r>
              <a:rPr lang="en-GB" b="0" i="0" dirty="0">
                <a:solidFill>
                  <a:srgbClr val="222222"/>
                </a:solidFill>
                <a:effectLst/>
                <a:latin typeface="+mj-lt"/>
              </a:rPr>
              <a:t> Structure of the antibacterial pyrazoles </a:t>
            </a:r>
            <a:r>
              <a:rPr lang="en-GB" b="1" i="0" dirty="0">
                <a:solidFill>
                  <a:srgbClr val="222222"/>
                </a:solidFill>
                <a:effectLst/>
                <a:latin typeface="+mj-lt"/>
              </a:rPr>
              <a:t>1</a:t>
            </a:r>
            <a:r>
              <a:rPr lang="en-GB" b="0" i="0" dirty="0">
                <a:solidFill>
                  <a:srgbClr val="222222"/>
                </a:solidFill>
                <a:effectLst/>
                <a:latin typeface="+mj-lt"/>
              </a:rPr>
              <a:t> (a) and </a:t>
            </a:r>
            <a:r>
              <a:rPr lang="en-GB" b="1" i="0" dirty="0">
                <a:solidFill>
                  <a:srgbClr val="222222"/>
                </a:solidFill>
                <a:effectLst/>
                <a:latin typeface="+mj-lt"/>
              </a:rPr>
              <a:t>2 </a:t>
            </a:r>
            <a:r>
              <a:rPr lang="en-GB" b="0" i="0" dirty="0">
                <a:solidFill>
                  <a:srgbClr val="222222"/>
                </a:solidFill>
                <a:effectLst/>
                <a:latin typeface="+mj-lt"/>
              </a:rPr>
              <a:t>(b). </a:t>
            </a:r>
            <a:endParaRPr lang="fr-FR" b="1" dirty="0">
              <a:latin typeface="+mj-lt"/>
            </a:endParaRPr>
          </a:p>
        </p:txBody>
      </p:sp>
      <p:pic>
        <p:nvPicPr>
          <p:cNvPr id="2050" name="Picture 2" descr="Ijms 24 01109 g001">
            <a:extLst>
              <a:ext uri="{FF2B5EF4-FFF2-40B4-BE49-F238E27FC236}">
                <a16:creationId xmlns:a16="http://schemas.microsoft.com/office/drawing/2014/main" id="{1349380A-4C36-FC05-00CB-01D04DCFBE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7564" y="3657600"/>
            <a:ext cx="5105400" cy="228236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E7004512-15D7-871A-FCE4-C70C67A0286F}"/>
              </a:ext>
            </a:extLst>
          </p:cNvPr>
          <p:cNvSpPr txBox="1"/>
          <p:nvPr/>
        </p:nvSpPr>
        <p:spPr>
          <a:xfrm>
            <a:off x="0" y="6477000"/>
            <a:ext cx="1421095" cy="369332"/>
          </a:xfrm>
          <a:prstGeom prst="rect">
            <a:avLst/>
          </a:prstGeom>
          <a:noFill/>
        </p:spPr>
        <p:txBody>
          <a:bodyPr wrap="none" rtlCol="0">
            <a:spAutoFit/>
          </a:bodyPr>
          <a:lstStyle/>
          <a:p>
            <a:r>
              <a:rPr lang="it-IT" b="1" i="1" dirty="0"/>
              <a:t>Silvana Alfei</a:t>
            </a:r>
            <a:endParaRPr lang="en-GB" b="1" i="1" dirty="0"/>
          </a:p>
        </p:txBody>
      </p:sp>
    </p:spTree>
    <p:extLst>
      <p:ext uri="{BB962C8B-B14F-4D97-AF65-F5344CB8AC3E}">
        <p14:creationId xmlns:p14="http://schemas.microsoft.com/office/powerpoint/2010/main" val="1458517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5</a:t>
            </a:fld>
            <a:endParaRPr lang="fr-FR"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D04F326-65EB-4336-8C2B-B7016DD553EB}"/>
              </a:ext>
            </a:extLst>
          </p:cNvPr>
          <p:cNvSpPr txBox="1"/>
          <p:nvPr/>
        </p:nvSpPr>
        <p:spPr>
          <a:xfrm>
            <a:off x="0" y="1315283"/>
            <a:ext cx="9144000" cy="5078313"/>
          </a:xfrm>
          <a:prstGeom prst="rect">
            <a:avLst/>
          </a:prstGeom>
          <a:noFill/>
        </p:spPr>
        <p:txBody>
          <a:bodyPr wrap="square" rtlCol="0">
            <a:spAutoFit/>
          </a:bodyPr>
          <a:lstStyle/>
          <a:p>
            <a:pPr algn="just"/>
            <a:r>
              <a:rPr lang="en-GB" b="0" i="0" dirty="0">
                <a:solidFill>
                  <a:srgbClr val="222222"/>
                </a:solidFill>
                <a:effectLst/>
                <a:latin typeface="+mj-lt"/>
              </a:rPr>
              <a:t>Here, aiming at exploiting the antibacterial properties of </a:t>
            </a:r>
            <a:r>
              <a:rPr lang="en-GB" b="1" i="0" dirty="0">
                <a:solidFill>
                  <a:srgbClr val="222222"/>
                </a:solidFill>
                <a:effectLst/>
                <a:latin typeface="+mj-lt"/>
              </a:rPr>
              <a:t>1</a:t>
            </a:r>
            <a:r>
              <a:rPr lang="en-GB" b="0" i="0" dirty="0">
                <a:solidFill>
                  <a:srgbClr val="222222"/>
                </a:solidFill>
                <a:effectLst/>
                <a:latin typeface="+mj-lt"/>
              </a:rPr>
              <a:t> and </a:t>
            </a:r>
            <a:r>
              <a:rPr lang="en-GB" b="1" i="0" dirty="0">
                <a:solidFill>
                  <a:srgbClr val="222222"/>
                </a:solidFill>
                <a:effectLst/>
                <a:latin typeface="+mj-lt"/>
              </a:rPr>
              <a:t>2 </a:t>
            </a:r>
            <a:r>
              <a:rPr lang="en-GB" i="0" dirty="0">
                <a:solidFill>
                  <a:srgbClr val="222222"/>
                </a:solidFill>
                <a:effectLst/>
                <a:latin typeface="+mj-lt"/>
              </a:rPr>
              <a:t>and at preparing new dermal </a:t>
            </a:r>
            <a:r>
              <a:rPr lang="en-GB" dirty="0">
                <a:solidFill>
                  <a:srgbClr val="222222"/>
                </a:solidFill>
                <a:latin typeface="+mj-lt"/>
              </a:rPr>
              <a:t>treatments to cure skin infections, </a:t>
            </a:r>
            <a:r>
              <a:rPr lang="en-GB" b="0" i="0" dirty="0">
                <a:solidFill>
                  <a:srgbClr val="222222"/>
                </a:solidFill>
                <a:effectLst/>
                <a:latin typeface="+mj-lt"/>
              </a:rPr>
              <a:t>we used them to obtain pyrazoles-based hydrogels. The polystyrene-based resin (R1) prepared copolymerizing the cationic polystyrene monomer (M1) with DMAA as described in the following Scheme, was used as gelling agent.</a:t>
            </a:r>
          </a:p>
          <a:p>
            <a:pPr algn="just"/>
            <a:endParaRPr lang="en-GB" dirty="0">
              <a:solidFill>
                <a:srgbClr val="222222"/>
              </a:solidFill>
              <a:latin typeface="+mj-lt"/>
            </a:endParaRPr>
          </a:p>
          <a:p>
            <a:pPr algn="just"/>
            <a:endParaRPr lang="en-GB" b="0" i="0" dirty="0">
              <a:solidFill>
                <a:srgbClr val="222222"/>
              </a:solidFill>
              <a:effectLst/>
              <a:latin typeface="+mj-lt"/>
            </a:endParaRPr>
          </a:p>
          <a:p>
            <a:pPr algn="just"/>
            <a:endParaRPr lang="en-GB" dirty="0">
              <a:solidFill>
                <a:srgbClr val="222222"/>
              </a:solidFill>
              <a:latin typeface="+mj-lt"/>
            </a:endParaRPr>
          </a:p>
          <a:p>
            <a:pPr algn="just"/>
            <a:endParaRPr lang="en-GB" b="0" i="0" dirty="0">
              <a:solidFill>
                <a:srgbClr val="222222"/>
              </a:solidFill>
              <a:effectLst/>
              <a:latin typeface="+mj-lt"/>
            </a:endParaRPr>
          </a:p>
          <a:p>
            <a:pPr algn="just"/>
            <a:endParaRPr lang="en-GB" dirty="0">
              <a:solidFill>
                <a:srgbClr val="222222"/>
              </a:solidFill>
              <a:latin typeface="+mj-lt"/>
            </a:endParaRPr>
          </a:p>
          <a:p>
            <a:pPr algn="just"/>
            <a:endParaRPr lang="en-GB" b="0" i="0" dirty="0">
              <a:solidFill>
                <a:srgbClr val="222222"/>
              </a:solidFill>
              <a:effectLst/>
              <a:latin typeface="+mj-lt"/>
            </a:endParaRPr>
          </a:p>
          <a:p>
            <a:pPr algn="just"/>
            <a:endParaRPr lang="en-GB" dirty="0">
              <a:solidFill>
                <a:srgbClr val="222222"/>
              </a:solidFill>
              <a:latin typeface="+mj-lt"/>
            </a:endParaRPr>
          </a:p>
          <a:p>
            <a:pPr algn="just"/>
            <a:endParaRPr lang="en-GB" b="0" i="0" dirty="0">
              <a:solidFill>
                <a:srgbClr val="222222"/>
              </a:solidFill>
              <a:effectLst/>
              <a:latin typeface="+mj-lt"/>
            </a:endParaRPr>
          </a:p>
          <a:p>
            <a:pPr algn="just"/>
            <a:endParaRPr lang="en-GB" b="0" i="0" dirty="0">
              <a:solidFill>
                <a:srgbClr val="222222"/>
              </a:solidFill>
              <a:effectLst/>
              <a:latin typeface="+mj-lt"/>
            </a:endParaRPr>
          </a:p>
          <a:p>
            <a:pPr algn="just"/>
            <a:endParaRPr lang="en-GB" dirty="0">
              <a:solidFill>
                <a:srgbClr val="222222"/>
              </a:solidFill>
              <a:latin typeface="+mj-lt"/>
            </a:endParaRPr>
          </a:p>
          <a:p>
            <a:pPr algn="just"/>
            <a:endParaRPr lang="en-GB" b="0" i="0" dirty="0">
              <a:solidFill>
                <a:srgbClr val="222222"/>
              </a:solidFill>
              <a:effectLst/>
              <a:latin typeface="+mj-lt"/>
            </a:endParaRPr>
          </a:p>
          <a:p>
            <a:pPr algn="just"/>
            <a:endParaRPr lang="en-GB" b="0" i="0" dirty="0">
              <a:solidFill>
                <a:srgbClr val="222222"/>
              </a:solidFill>
              <a:effectLst/>
              <a:latin typeface="+mj-lt"/>
            </a:endParaRPr>
          </a:p>
          <a:p>
            <a:pPr algn="just"/>
            <a:endParaRPr lang="en-GB" dirty="0">
              <a:solidFill>
                <a:srgbClr val="222222"/>
              </a:solidFill>
              <a:latin typeface="+mj-lt"/>
            </a:endParaRPr>
          </a:p>
          <a:p>
            <a:pPr algn="just"/>
            <a:r>
              <a:rPr lang="en-GB" b="0" i="0" dirty="0">
                <a:solidFill>
                  <a:srgbClr val="222222"/>
                </a:solidFill>
                <a:effectLst/>
                <a:latin typeface="+mj-lt"/>
              </a:rPr>
              <a:t>EBA = ethyl-bis acrylamide; APS = ammonium persulphate; TMEDA = trimethyl-ethylene diamine   </a:t>
            </a:r>
            <a:endParaRPr lang="fr-FR" b="1" dirty="0">
              <a:latin typeface="+mj-lt"/>
            </a:endParaRPr>
          </a:p>
        </p:txBody>
      </p:sp>
      <p:pic>
        <p:nvPicPr>
          <p:cNvPr id="2" name="Immagine 1">
            <a:extLst>
              <a:ext uri="{FF2B5EF4-FFF2-40B4-BE49-F238E27FC236}">
                <a16:creationId xmlns:a16="http://schemas.microsoft.com/office/drawing/2014/main" id="{A9525C82-F2C4-BBF9-726B-34DCDD3B4BE3}"/>
              </a:ext>
            </a:extLst>
          </p:cNvPr>
          <p:cNvPicPr>
            <a:picLocks noChangeAspect="1"/>
          </p:cNvPicPr>
          <p:nvPr/>
        </p:nvPicPr>
        <p:blipFill rotWithShape="1">
          <a:blip r:embed="rId3"/>
          <a:srcRect t="5324" r="24167" b="11941"/>
          <a:stretch/>
        </p:blipFill>
        <p:spPr>
          <a:xfrm>
            <a:off x="868028" y="2667000"/>
            <a:ext cx="7407944" cy="3185353"/>
          </a:xfrm>
          <a:prstGeom prst="rect">
            <a:avLst/>
          </a:prstGeom>
        </p:spPr>
      </p:pic>
      <p:pic>
        <p:nvPicPr>
          <p:cNvPr id="3076" name="Picture 4" descr="Ijms 24 01109 g002">
            <a:extLst>
              <a:ext uri="{FF2B5EF4-FFF2-40B4-BE49-F238E27FC236}">
                <a16:creationId xmlns:a16="http://schemas.microsoft.com/office/drawing/2014/main" id="{D688638C-E443-580D-C0C7-397DF149AA1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b="16129"/>
          <a:stretch/>
        </p:blipFill>
        <p:spPr bwMode="auto">
          <a:xfrm>
            <a:off x="1600200" y="2874547"/>
            <a:ext cx="1295400" cy="1621253"/>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D405A9A4-CE76-570D-B4C3-DB797B5E1524}"/>
              </a:ext>
            </a:extLst>
          </p:cNvPr>
          <p:cNvSpPr txBox="1"/>
          <p:nvPr/>
        </p:nvSpPr>
        <p:spPr>
          <a:xfrm>
            <a:off x="0" y="6477000"/>
            <a:ext cx="1421095" cy="369332"/>
          </a:xfrm>
          <a:prstGeom prst="rect">
            <a:avLst/>
          </a:prstGeom>
          <a:noFill/>
        </p:spPr>
        <p:txBody>
          <a:bodyPr wrap="none" rtlCol="0">
            <a:spAutoFit/>
          </a:bodyPr>
          <a:lstStyle/>
          <a:p>
            <a:r>
              <a:rPr lang="it-IT" b="1" i="1" dirty="0"/>
              <a:t>Silvana Alfei</a:t>
            </a:r>
            <a:endParaRPr lang="en-GB" b="1" i="1" dirty="0"/>
          </a:p>
        </p:txBody>
      </p:sp>
    </p:spTree>
    <p:extLst>
      <p:ext uri="{BB962C8B-B14F-4D97-AF65-F5344CB8AC3E}">
        <p14:creationId xmlns:p14="http://schemas.microsoft.com/office/powerpoint/2010/main" val="622417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6</a:t>
            </a:fld>
            <a:endParaRPr lang="fr-FR"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228D7A8-44E3-430C-AAD3-4A5580FD7912}"/>
              </a:ext>
            </a:extLst>
          </p:cNvPr>
          <p:cNvSpPr txBox="1"/>
          <p:nvPr/>
        </p:nvSpPr>
        <p:spPr>
          <a:xfrm>
            <a:off x="1219200" y="9144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5" name="Rectangle 3">
            <a:extLst>
              <a:ext uri="{FF2B5EF4-FFF2-40B4-BE49-F238E27FC236}">
                <a16:creationId xmlns:a16="http://schemas.microsoft.com/office/drawing/2014/main" id="{745FC616-9BCE-0AE3-6F14-01A729F43FA2}"/>
              </a:ext>
            </a:extLst>
          </p:cNvPr>
          <p:cNvSpPr>
            <a:spLocks noChangeArrowheads="1"/>
          </p:cNvSpPr>
          <p:nvPr/>
        </p:nvSpPr>
        <p:spPr bwMode="auto">
          <a:xfrm>
            <a:off x="76200" y="2239090"/>
            <a:ext cx="3733799"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22222"/>
                </a:solidFill>
                <a:effectLst/>
                <a:latin typeface="+mj-lt"/>
                <a:cs typeface="Arial" panose="020B0604020202020204" pitchFamily="34" charset="0"/>
              </a:rPr>
              <a:t>On the right, we have reported the MIC values (MICs) (µg/mL) of pyrazoles </a:t>
            </a:r>
            <a:r>
              <a:rPr kumimoji="0" lang="en-US" altLang="en-US" sz="1600" b="1" i="0" u="none" strike="noStrike" cap="none" normalizeH="0" baseline="0" dirty="0">
                <a:ln>
                  <a:noFill/>
                </a:ln>
                <a:solidFill>
                  <a:srgbClr val="222222"/>
                </a:solidFill>
                <a:effectLst/>
                <a:latin typeface="+mj-lt"/>
                <a:cs typeface="Arial" panose="020B0604020202020204" pitchFamily="34" charset="0"/>
              </a:rPr>
              <a:t>1</a:t>
            </a:r>
            <a:r>
              <a:rPr kumimoji="0" lang="en-US" altLang="en-US" sz="1600" b="0" i="0" u="none" strike="noStrike" cap="none" normalizeH="0" baseline="0" dirty="0">
                <a:ln>
                  <a:noFill/>
                </a:ln>
                <a:solidFill>
                  <a:srgbClr val="222222"/>
                </a:solidFill>
                <a:effectLst/>
                <a:latin typeface="+mj-lt"/>
                <a:cs typeface="Arial" panose="020B0604020202020204" pitchFamily="34" charset="0"/>
              </a:rPr>
              <a:t> and </a:t>
            </a:r>
            <a:r>
              <a:rPr kumimoji="0" lang="en-US" altLang="en-US" sz="1600" b="1" i="0" u="none" strike="noStrike" cap="none" normalizeH="0" baseline="0" dirty="0">
                <a:ln>
                  <a:noFill/>
                </a:ln>
                <a:solidFill>
                  <a:srgbClr val="222222"/>
                </a:solidFill>
                <a:effectLst/>
                <a:latin typeface="+mj-lt"/>
                <a:cs typeface="Arial" panose="020B0604020202020204" pitchFamily="34" charset="0"/>
              </a:rPr>
              <a:t>2</a:t>
            </a:r>
            <a:r>
              <a:rPr kumimoji="0" lang="en-US" altLang="en-US" sz="1600" b="0" i="0" u="none" strike="noStrike" cap="none" normalizeH="0" baseline="0" dirty="0">
                <a:ln>
                  <a:noFill/>
                </a:ln>
                <a:solidFill>
                  <a:srgbClr val="222222"/>
                </a:solidFill>
                <a:effectLst/>
                <a:latin typeface="+mj-lt"/>
                <a:cs typeface="Arial" panose="020B0604020202020204" pitchFamily="34" charset="0"/>
              </a:rPr>
              <a:t> against Gram-positive bacteria. MICs were obtained from experiments carried out at least in triplicate</a:t>
            </a:r>
            <a:r>
              <a:rPr lang="en-US" altLang="en-US" sz="1600" dirty="0">
                <a:solidFill>
                  <a:srgbClr val="222222"/>
                </a:solidFill>
                <a:latin typeface="+mj-lt"/>
                <a:cs typeface="Arial" panose="020B0604020202020204" pitchFamily="34" charset="0"/>
              </a:rPr>
              <a:t>.</a:t>
            </a:r>
            <a:endParaRPr kumimoji="0" lang="en-US" altLang="en-US" sz="1600" b="0" i="0" u="none" strike="noStrike" cap="none" normalizeH="0" baseline="0" dirty="0">
              <a:ln>
                <a:noFill/>
              </a:ln>
              <a:solidFill>
                <a:srgbClr val="222222"/>
              </a:solidFill>
              <a:effectLst/>
              <a:latin typeface="+mj-l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222222"/>
              </a:solidFill>
              <a:effectLst/>
              <a:latin typeface="+mj-l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GB" sz="1600" b="0" i="0" dirty="0">
                <a:solidFill>
                  <a:srgbClr val="222222"/>
                </a:solidFill>
                <a:effectLst/>
                <a:latin typeface="+mj-lt"/>
              </a:rPr>
              <a:t>Accordingly, </a:t>
            </a:r>
            <a:r>
              <a:rPr lang="en-GB" sz="1600" b="1" i="0" dirty="0">
                <a:solidFill>
                  <a:srgbClr val="222222"/>
                </a:solidFill>
                <a:effectLst/>
                <a:latin typeface="+mj-lt"/>
              </a:rPr>
              <a:t>1</a:t>
            </a:r>
            <a:r>
              <a:rPr lang="en-GB" sz="1600" b="0" i="0" dirty="0">
                <a:solidFill>
                  <a:srgbClr val="222222"/>
                </a:solidFill>
                <a:effectLst/>
                <a:latin typeface="+mj-lt"/>
              </a:rPr>
              <a:t> demonstrated activity against vancomycin resistant (VRE) </a:t>
            </a:r>
            <a:r>
              <a:rPr lang="en-GB" sz="1600" b="0" i="1" dirty="0">
                <a:solidFill>
                  <a:srgbClr val="222222"/>
                </a:solidFill>
                <a:effectLst/>
                <a:latin typeface="+mj-lt"/>
              </a:rPr>
              <a:t>E. faecium </a:t>
            </a:r>
            <a:r>
              <a:rPr lang="en-GB" sz="1600" b="0" i="0" dirty="0">
                <a:solidFill>
                  <a:srgbClr val="222222"/>
                </a:solidFill>
                <a:effectLst/>
                <a:latin typeface="+mj-lt"/>
              </a:rPr>
              <a:t>and </a:t>
            </a:r>
            <a:r>
              <a:rPr lang="en-GB" sz="1600" b="0" i="1" dirty="0">
                <a:solidFill>
                  <a:srgbClr val="222222"/>
                </a:solidFill>
                <a:effectLst/>
                <a:latin typeface="+mj-lt"/>
              </a:rPr>
              <a:t>E. faecalis</a:t>
            </a:r>
            <a:r>
              <a:rPr lang="en-GB" sz="1600" b="0" i="0" dirty="0">
                <a:solidFill>
                  <a:srgbClr val="222222"/>
                </a:solidFill>
                <a:effectLst/>
                <a:latin typeface="+mj-lt"/>
              </a:rPr>
              <a:t>, methicillin resistant </a:t>
            </a:r>
            <a:r>
              <a:rPr lang="en-GB" sz="1600" b="0" i="1" dirty="0">
                <a:solidFill>
                  <a:srgbClr val="222222"/>
                </a:solidFill>
                <a:effectLst/>
                <a:latin typeface="+mj-lt"/>
              </a:rPr>
              <a:t>S. aureus</a:t>
            </a:r>
            <a:r>
              <a:rPr lang="en-GB" sz="1600" b="0" i="0" dirty="0">
                <a:solidFill>
                  <a:srgbClr val="222222"/>
                </a:solidFill>
                <a:effectLst/>
                <a:latin typeface="+mj-lt"/>
              </a:rPr>
              <a:t> (MRSA), and </a:t>
            </a:r>
            <a:r>
              <a:rPr lang="en-GB" sz="1600" b="0" i="1" dirty="0">
                <a:solidFill>
                  <a:srgbClr val="222222"/>
                </a:solidFill>
                <a:effectLst/>
                <a:latin typeface="+mj-lt"/>
              </a:rPr>
              <a:t>S. epidermidis</a:t>
            </a:r>
            <a:r>
              <a:rPr lang="en-GB" sz="1600" b="0" i="0" dirty="0">
                <a:solidFill>
                  <a:srgbClr val="222222"/>
                </a:solidFill>
                <a:effectLst/>
                <a:latin typeface="+mj-lt"/>
              </a:rPr>
              <a:t> (MRSE), while </a:t>
            </a:r>
            <a:r>
              <a:rPr lang="en-GB" sz="1600" b="1" i="0" dirty="0">
                <a:solidFill>
                  <a:srgbClr val="222222"/>
                </a:solidFill>
                <a:effectLst/>
                <a:latin typeface="+mj-lt"/>
              </a:rPr>
              <a:t>2</a:t>
            </a:r>
            <a:r>
              <a:rPr lang="en-GB" sz="1600" b="0" i="0" dirty="0">
                <a:solidFill>
                  <a:srgbClr val="222222"/>
                </a:solidFill>
                <a:effectLst/>
                <a:latin typeface="+mj-lt"/>
              </a:rPr>
              <a:t> exhibited antibacterial effects specifically against staphylococci.</a:t>
            </a:r>
            <a:endParaRPr lang="en-US" altLang="en-US" sz="1600" dirty="0">
              <a:solidFill>
                <a:srgbClr val="222222"/>
              </a:solidFill>
              <a:latin typeface="+mj-l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22222"/>
                </a:solidFill>
                <a:effectLst/>
                <a:latin typeface="+mj-lt"/>
                <a:cs typeface="Arial" panose="020B0604020202020204" pitchFamily="34" charset="0"/>
              </a:rPr>
              <a:t>* Vancomycin resistant; ** methicillin resistant; *** resistant toward both methicillin and linezolid. Promising antibacterial activity was evinced in bold.</a:t>
            </a:r>
            <a:endParaRPr kumimoji="0" lang="en-US" altLang="en-US" sz="1600" b="0" i="0" u="none" strike="noStrike" cap="none" normalizeH="0" baseline="0" dirty="0">
              <a:ln>
                <a:noFill/>
              </a:ln>
              <a:solidFill>
                <a:schemeClr val="tx1"/>
              </a:solidFill>
              <a:effectLst/>
              <a:latin typeface="+mj-lt"/>
            </a:endParaRPr>
          </a:p>
        </p:txBody>
      </p:sp>
      <p:pic>
        <p:nvPicPr>
          <p:cNvPr id="8" name="Immagine 7">
            <a:extLst>
              <a:ext uri="{FF2B5EF4-FFF2-40B4-BE49-F238E27FC236}">
                <a16:creationId xmlns:a16="http://schemas.microsoft.com/office/drawing/2014/main" id="{E58898B3-BA78-B86A-2EEF-63E9E8D657B6}"/>
              </a:ext>
            </a:extLst>
          </p:cNvPr>
          <p:cNvPicPr>
            <a:picLocks noChangeAspect="1"/>
          </p:cNvPicPr>
          <p:nvPr/>
        </p:nvPicPr>
        <p:blipFill rotWithShape="1">
          <a:blip r:embed="rId3"/>
          <a:srcRect l="2121" r="10940"/>
          <a:stretch/>
        </p:blipFill>
        <p:spPr>
          <a:xfrm>
            <a:off x="3886200" y="1419923"/>
            <a:ext cx="5257800" cy="5133277"/>
          </a:xfrm>
          <a:prstGeom prst="rect">
            <a:avLst/>
          </a:prstGeom>
        </p:spPr>
      </p:pic>
      <p:sp>
        <p:nvSpPr>
          <p:cNvPr id="10" name="TextBox 5">
            <a:extLst>
              <a:ext uri="{FF2B5EF4-FFF2-40B4-BE49-F238E27FC236}">
                <a16:creationId xmlns:a16="http://schemas.microsoft.com/office/drawing/2014/main" id="{433E8EEB-D219-034B-F0A9-86B21E07CBF7}"/>
              </a:ext>
            </a:extLst>
          </p:cNvPr>
          <p:cNvSpPr txBox="1"/>
          <p:nvPr/>
        </p:nvSpPr>
        <p:spPr>
          <a:xfrm>
            <a:off x="152400" y="1371600"/>
            <a:ext cx="3581399" cy="830997"/>
          </a:xfrm>
          <a:prstGeom prst="rect">
            <a:avLst/>
          </a:prstGeom>
          <a:noFill/>
        </p:spPr>
        <p:txBody>
          <a:bodyPr wrap="square" rtlCol="0">
            <a:spAutoFit/>
          </a:bodyPr>
          <a:lstStyle/>
          <a:p>
            <a:pPr algn="ctr"/>
            <a:r>
              <a:rPr lang="fr-FR" sz="2400" b="1" dirty="0" err="1">
                <a:solidFill>
                  <a:srgbClr val="C00000"/>
                </a:solidFill>
              </a:rPr>
              <a:t>Antibacterial</a:t>
            </a:r>
            <a:r>
              <a:rPr lang="fr-FR" sz="2400" b="1" dirty="0">
                <a:solidFill>
                  <a:srgbClr val="C00000"/>
                </a:solidFill>
              </a:rPr>
              <a:t> </a:t>
            </a:r>
            <a:r>
              <a:rPr lang="fr-FR" sz="2400" b="1" dirty="0" err="1">
                <a:solidFill>
                  <a:srgbClr val="C00000"/>
                </a:solidFill>
              </a:rPr>
              <a:t>Properties</a:t>
            </a:r>
            <a:r>
              <a:rPr lang="fr-FR" sz="2400" b="1" dirty="0">
                <a:solidFill>
                  <a:srgbClr val="C00000"/>
                </a:solidFill>
              </a:rPr>
              <a:t> of 1 and 2</a:t>
            </a:r>
          </a:p>
        </p:txBody>
      </p:sp>
      <p:sp>
        <p:nvSpPr>
          <p:cNvPr id="2" name="CasellaDiTesto 1">
            <a:extLst>
              <a:ext uri="{FF2B5EF4-FFF2-40B4-BE49-F238E27FC236}">
                <a16:creationId xmlns:a16="http://schemas.microsoft.com/office/drawing/2014/main" id="{85DF1A84-994E-FF57-5A19-40ACC1EB0077}"/>
              </a:ext>
            </a:extLst>
          </p:cNvPr>
          <p:cNvSpPr txBox="1"/>
          <p:nvPr/>
        </p:nvSpPr>
        <p:spPr>
          <a:xfrm>
            <a:off x="6632514" y="1688068"/>
            <a:ext cx="301686" cy="369332"/>
          </a:xfrm>
          <a:prstGeom prst="rect">
            <a:avLst/>
          </a:prstGeom>
          <a:solidFill>
            <a:schemeClr val="bg1"/>
          </a:solidFill>
        </p:spPr>
        <p:txBody>
          <a:bodyPr wrap="none" rtlCol="0">
            <a:spAutoFit/>
          </a:bodyPr>
          <a:lstStyle/>
          <a:p>
            <a:r>
              <a:rPr lang="it-IT" b="1" dirty="0">
                <a:solidFill>
                  <a:srgbClr val="C00000"/>
                </a:solidFill>
              </a:rPr>
              <a:t>1</a:t>
            </a:r>
          </a:p>
        </p:txBody>
      </p:sp>
      <p:sp>
        <p:nvSpPr>
          <p:cNvPr id="3" name="CasellaDiTesto 2">
            <a:extLst>
              <a:ext uri="{FF2B5EF4-FFF2-40B4-BE49-F238E27FC236}">
                <a16:creationId xmlns:a16="http://schemas.microsoft.com/office/drawing/2014/main" id="{F80FFEF1-36A8-DA1A-8ED7-C1FD4EB0631A}"/>
              </a:ext>
            </a:extLst>
          </p:cNvPr>
          <p:cNvSpPr txBox="1"/>
          <p:nvPr/>
        </p:nvSpPr>
        <p:spPr>
          <a:xfrm>
            <a:off x="8689914" y="1676400"/>
            <a:ext cx="301686" cy="369332"/>
          </a:xfrm>
          <a:prstGeom prst="rect">
            <a:avLst/>
          </a:prstGeom>
          <a:solidFill>
            <a:schemeClr val="bg1"/>
          </a:solidFill>
        </p:spPr>
        <p:txBody>
          <a:bodyPr wrap="none" rtlCol="0">
            <a:spAutoFit/>
          </a:bodyPr>
          <a:lstStyle/>
          <a:p>
            <a:r>
              <a:rPr lang="it-IT" b="1" dirty="0">
                <a:solidFill>
                  <a:srgbClr val="C00000"/>
                </a:solidFill>
              </a:rPr>
              <a:t>2</a:t>
            </a:r>
          </a:p>
        </p:txBody>
      </p:sp>
      <p:sp>
        <p:nvSpPr>
          <p:cNvPr id="4" name="CasellaDiTesto 3">
            <a:extLst>
              <a:ext uri="{FF2B5EF4-FFF2-40B4-BE49-F238E27FC236}">
                <a16:creationId xmlns:a16="http://schemas.microsoft.com/office/drawing/2014/main" id="{81AC29CD-474B-23CA-65C5-0D9B2EFFAC87}"/>
              </a:ext>
            </a:extLst>
          </p:cNvPr>
          <p:cNvSpPr txBox="1"/>
          <p:nvPr/>
        </p:nvSpPr>
        <p:spPr>
          <a:xfrm>
            <a:off x="0" y="6477000"/>
            <a:ext cx="1421095" cy="369332"/>
          </a:xfrm>
          <a:prstGeom prst="rect">
            <a:avLst/>
          </a:prstGeom>
          <a:noFill/>
        </p:spPr>
        <p:txBody>
          <a:bodyPr wrap="none" rtlCol="0">
            <a:spAutoFit/>
          </a:bodyPr>
          <a:lstStyle/>
          <a:p>
            <a:r>
              <a:rPr lang="it-IT" b="1" i="1" dirty="0"/>
              <a:t>Silvana Alfei </a:t>
            </a:r>
            <a:endParaRPr lang="en-GB" b="1" i="1" dirty="0"/>
          </a:p>
        </p:txBody>
      </p:sp>
    </p:spTree>
    <p:extLst>
      <p:ext uri="{BB962C8B-B14F-4D97-AF65-F5344CB8AC3E}">
        <p14:creationId xmlns:p14="http://schemas.microsoft.com/office/powerpoint/2010/main" val="2928138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7</a:t>
            </a:fld>
            <a:endParaRPr lang="fr-FR" dirty="0">
              <a:latin typeface="Arial" panose="020B0604020202020204" pitchFamily="34" charset="0"/>
              <a:cs typeface="Arial" panose="020B0604020202020204" pitchFamily="34" charset="0"/>
            </a:endParaRPr>
          </a:p>
        </p:txBody>
      </p:sp>
      <p:sp>
        <p:nvSpPr>
          <p:cNvPr id="9" name="TextBox 5">
            <a:extLst>
              <a:ext uri="{FF2B5EF4-FFF2-40B4-BE49-F238E27FC236}">
                <a16:creationId xmlns:a16="http://schemas.microsoft.com/office/drawing/2014/main" id="{59C25132-0FF0-61A7-6B52-0835AFFE5A12}"/>
              </a:ext>
            </a:extLst>
          </p:cNvPr>
          <p:cNvSpPr txBox="1"/>
          <p:nvPr/>
        </p:nvSpPr>
        <p:spPr>
          <a:xfrm>
            <a:off x="76200" y="1062335"/>
            <a:ext cx="8915400" cy="461665"/>
          </a:xfrm>
          <a:prstGeom prst="rect">
            <a:avLst/>
          </a:prstGeom>
          <a:noFill/>
        </p:spPr>
        <p:txBody>
          <a:bodyPr wrap="square" rtlCol="0">
            <a:spAutoFit/>
          </a:bodyPr>
          <a:lstStyle/>
          <a:p>
            <a:pPr algn="ctr"/>
            <a:r>
              <a:rPr lang="fr-FR" sz="2400" b="1" dirty="0" err="1">
                <a:solidFill>
                  <a:srgbClr val="C00000"/>
                </a:solidFill>
              </a:rPr>
              <a:t>Antibacterial</a:t>
            </a:r>
            <a:r>
              <a:rPr lang="fr-FR" sz="2400" b="1" dirty="0">
                <a:solidFill>
                  <a:srgbClr val="C00000"/>
                </a:solidFill>
              </a:rPr>
              <a:t> </a:t>
            </a:r>
            <a:r>
              <a:rPr lang="fr-FR" sz="2400" b="1" dirty="0" err="1">
                <a:solidFill>
                  <a:srgbClr val="C00000"/>
                </a:solidFill>
              </a:rPr>
              <a:t>Properties</a:t>
            </a:r>
            <a:r>
              <a:rPr lang="fr-FR" sz="2400" b="1" dirty="0">
                <a:solidFill>
                  <a:srgbClr val="C00000"/>
                </a:solidFill>
              </a:rPr>
              <a:t> of 1 and 2 </a:t>
            </a:r>
            <a:r>
              <a:rPr lang="fr-FR" sz="2400" b="1" dirty="0" err="1">
                <a:solidFill>
                  <a:srgbClr val="C00000"/>
                </a:solidFill>
              </a:rPr>
              <a:t>with</a:t>
            </a:r>
            <a:r>
              <a:rPr lang="fr-FR" sz="2400" b="1" dirty="0">
                <a:solidFill>
                  <a:srgbClr val="C00000"/>
                </a:solidFill>
              </a:rPr>
              <a:t> Reference Antibiotics </a:t>
            </a:r>
          </a:p>
        </p:txBody>
      </p:sp>
      <p:pic>
        <p:nvPicPr>
          <p:cNvPr id="7" name="Immagine 6">
            <a:extLst>
              <a:ext uri="{FF2B5EF4-FFF2-40B4-BE49-F238E27FC236}">
                <a16:creationId xmlns:a16="http://schemas.microsoft.com/office/drawing/2014/main" id="{AE7AE668-E06F-EC72-CD73-6B12A914B76F}"/>
              </a:ext>
            </a:extLst>
          </p:cNvPr>
          <p:cNvPicPr>
            <a:picLocks noChangeAspect="1"/>
          </p:cNvPicPr>
          <p:nvPr/>
        </p:nvPicPr>
        <p:blipFill rotWithShape="1">
          <a:blip r:embed="rId3"/>
          <a:srcRect r="2500" b="2987"/>
          <a:stretch/>
        </p:blipFill>
        <p:spPr>
          <a:xfrm>
            <a:off x="76200" y="1603513"/>
            <a:ext cx="8915400" cy="4949687"/>
          </a:xfrm>
          <a:prstGeom prst="rect">
            <a:avLst/>
          </a:prstGeom>
        </p:spPr>
      </p:pic>
      <p:sp>
        <p:nvSpPr>
          <p:cNvPr id="2" name="CasellaDiTesto 1">
            <a:extLst>
              <a:ext uri="{FF2B5EF4-FFF2-40B4-BE49-F238E27FC236}">
                <a16:creationId xmlns:a16="http://schemas.microsoft.com/office/drawing/2014/main" id="{EC07F4B8-8C6D-F727-F81F-EB073BA5B7D3}"/>
              </a:ext>
            </a:extLst>
          </p:cNvPr>
          <p:cNvSpPr txBox="1"/>
          <p:nvPr/>
        </p:nvSpPr>
        <p:spPr>
          <a:xfrm>
            <a:off x="2209800" y="1840468"/>
            <a:ext cx="301686" cy="369332"/>
          </a:xfrm>
          <a:prstGeom prst="rect">
            <a:avLst/>
          </a:prstGeom>
          <a:solidFill>
            <a:schemeClr val="bg1"/>
          </a:solidFill>
        </p:spPr>
        <p:txBody>
          <a:bodyPr wrap="none" rtlCol="0">
            <a:spAutoFit/>
          </a:bodyPr>
          <a:lstStyle/>
          <a:p>
            <a:r>
              <a:rPr lang="it-IT" b="1" dirty="0">
                <a:solidFill>
                  <a:srgbClr val="C00000"/>
                </a:solidFill>
              </a:rPr>
              <a:t>1</a:t>
            </a:r>
          </a:p>
        </p:txBody>
      </p:sp>
      <p:sp>
        <p:nvSpPr>
          <p:cNvPr id="3" name="CasellaDiTesto 2">
            <a:extLst>
              <a:ext uri="{FF2B5EF4-FFF2-40B4-BE49-F238E27FC236}">
                <a16:creationId xmlns:a16="http://schemas.microsoft.com/office/drawing/2014/main" id="{F1099D9F-0B6C-867C-864F-320AB04C6C00}"/>
              </a:ext>
            </a:extLst>
          </p:cNvPr>
          <p:cNvSpPr txBox="1"/>
          <p:nvPr/>
        </p:nvSpPr>
        <p:spPr>
          <a:xfrm>
            <a:off x="3733800" y="1840468"/>
            <a:ext cx="301686" cy="369332"/>
          </a:xfrm>
          <a:prstGeom prst="rect">
            <a:avLst/>
          </a:prstGeom>
          <a:solidFill>
            <a:schemeClr val="bg1"/>
          </a:solidFill>
        </p:spPr>
        <p:txBody>
          <a:bodyPr wrap="none" rtlCol="0">
            <a:spAutoFit/>
          </a:bodyPr>
          <a:lstStyle/>
          <a:p>
            <a:r>
              <a:rPr lang="it-IT" b="1" dirty="0">
                <a:solidFill>
                  <a:srgbClr val="C00000"/>
                </a:solidFill>
              </a:rPr>
              <a:t>2</a:t>
            </a:r>
          </a:p>
        </p:txBody>
      </p:sp>
      <p:sp>
        <p:nvSpPr>
          <p:cNvPr id="4" name="CasellaDiTesto 3">
            <a:extLst>
              <a:ext uri="{FF2B5EF4-FFF2-40B4-BE49-F238E27FC236}">
                <a16:creationId xmlns:a16="http://schemas.microsoft.com/office/drawing/2014/main" id="{0D078EEA-116E-5585-69F7-E4AC690731FF}"/>
              </a:ext>
            </a:extLst>
          </p:cNvPr>
          <p:cNvSpPr txBox="1"/>
          <p:nvPr/>
        </p:nvSpPr>
        <p:spPr>
          <a:xfrm>
            <a:off x="0" y="6477000"/>
            <a:ext cx="1421095" cy="369332"/>
          </a:xfrm>
          <a:prstGeom prst="rect">
            <a:avLst/>
          </a:prstGeom>
          <a:noFill/>
        </p:spPr>
        <p:txBody>
          <a:bodyPr wrap="none" rtlCol="0">
            <a:spAutoFit/>
          </a:bodyPr>
          <a:lstStyle/>
          <a:p>
            <a:r>
              <a:rPr lang="it-IT" b="1" i="1" dirty="0"/>
              <a:t>Silvana Alfei </a:t>
            </a:r>
            <a:endParaRPr lang="en-GB" b="1" i="1" dirty="0"/>
          </a:p>
        </p:txBody>
      </p:sp>
    </p:spTree>
    <p:extLst>
      <p:ext uri="{BB962C8B-B14F-4D97-AF65-F5344CB8AC3E}">
        <p14:creationId xmlns:p14="http://schemas.microsoft.com/office/powerpoint/2010/main" val="2939044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8</a:t>
            </a:fld>
            <a:endParaRPr lang="fr-FR" dirty="0">
              <a:latin typeface="Arial" panose="020B0604020202020204" pitchFamily="34" charset="0"/>
              <a:cs typeface="Arial" panose="020B0604020202020204" pitchFamily="34" charset="0"/>
            </a:endParaRPr>
          </a:p>
        </p:txBody>
      </p:sp>
      <p:sp>
        <p:nvSpPr>
          <p:cNvPr id="9" name="TextBox 5">
            <a:extLst>
              <a:ext uri="{FF2B5EF4-FFF2-40B4-BE49-F238E27FC236}">
                <a16:creationId xmlns:a16="http://schemas.microsoft.com/office/drawing/2014/main" id="{59C25132-0FF0-61A7-6B52-0835AFFE5A12}"/>
              </a:ext>
            </a:extLst>
          </p:cNvPr>
          <p:cNvSpPr txBox="1"/>
          <p:nvPr/>
        </p:nvSpPr>
        <p:spPr>
          <a:xfrm>
            <a:off x="-76200" y="1062335"/>
            <a:ext cx="4648200" cy="461665"/>
          </a:xfrm>
          <a:prstGeom prst="rect">
            <a:avLst/>
          </a:prstGeom>
          <a:noFill/>
        </p:spPr>
        <p:txBody>
          <a:bodyPr wrap="square" rtlCol="0">
            <a:spAutoFit/>
          </a:bodyPr>
          <a:lstStyle/>
          <a:p>
            <a:pPr algn="ctr"/>
            <a:r>
              <a:rPr lang="fr-FR" sz="2400" b="1" dirty="0">
                <a:solidFill>
                  <a:srgbClr val="C00000"/>
                </a:solidFill>
              </a:rPr>
              <a:t>Optical </a:t>
            </a:r>
            <a:r>
              <a:rPr lang="fr-FR" sz="2400" b="1" dirty="0" err="1">
                <a:solidFill>
                  <a:srgbClr val="C00000"/>
                </a:solidFill>
              </a:rPr>
              <a:t>Microscopy</a:t>
            </a:r>
            <a:r>
              <a:rPr lang="fr-FR" sz="2400" b="1" dirty="0">
                <a:solidFill>
                  <a:srgbClr val="C00000"/>
                </a:solidFill>
              </a:rPr>
              <a:t> of R1 </a:t>
            </a:r>
            <a:r>
              <a:rPr lang="fr-FR" sz="2400" b="1" dirty="0" err="1">
                <a:solidFill>
                  <a:srgbClr val="C00000"/>
                </a:solidFill>
              </a:rPr>
              <a:t>Particles</a:t>
            </a:r>
            <a:r>
              <a:rPr lang="fr-FR" sz="2400" b="1" dirty="0">
                <a:solidFill>
                  <a:srgbClr val="C00000"/>
                </a:solidFill>
              </a:rPr>
              <a:t> </a:t>
            </a:r>
          </a:p>
        </p:txBody>
      </p:sp>
      <p:pic>
        <p:nvPicPr>
          <p:cNvPr id="2" name="Immagine 1">
            <a:extLst>
              <a:ext uri="{FF2B5EF4-FFF2-40B4-BE49-F238E27FC236}">
                <a16:creationId xmlns:a16="http://schemas.microsoft.com/office/drawing/2014/main" id="{E20664DE-3ED3-542F-0E5A-509E59F0E3E4}"/>
              </a:ext>
            </a:extLst>
          </p:cNvPr>
          <p:cNvPicPr>
            <a:picLocks noChangeAspect="1"/>
          </p:cNvPicPr>
          <p:nvPr/>
        </p:nvPicPr>
        <p:blipFill rotWithShape="1">
          <a:blip r:embed="rId3"/>
          <a:srcRect t="7666" b="52334"/>
          <a:stretch/>
        </p:blipFill>
        <p:spPr>
          <a:xfrm>
            <a:off x="0" y="1600200"/>
            <a:ext cx="5235247" cy="2420655"/>
          </a:xfrm>
          <a:prstGeom prst="rect">
            <a:avLst/>
          </a:prstGeom>
        </p:spPr>
      </p:pic>
      <p:sp>
        <p:nvSpPr>
          <p:cNvPr id="4" name="CasellaDiTesto 3">
            <a:extLst>
              <a:ext uri="{FF2B5EF4-FFF2-40B4-BE49-F238E27FC236}">
                <a16:creationId xmlns:a16="http://schemas.microsoft.com/office/drawing/2014/main" id="{7DF75AF7-22BD-01B9-787D-AB1772FA5713}"/>
              </a:ext>
            </a:extLst>
          </p:cNvPr>
          <p:cNvSpPr txBox="1"/>
          <p:nvPr/>
        </p:nvSpPr>
        <p:spPr>
          <a:xfrm>
            <a:off x="5181600" y="1295400"/>
            <a:ext cx="3962400" cy="2862322"/>
          </a:xfrm>
          <a:prstGeom prst="rect">
            <a:avLst/>
          </a:prstGeom>
          <a:noFill/>
        </p:spPr>
        <p:txBody>
          <a:bodyPr wrap="square">
            <a:spAutoFit/>
          </a:bodyPr>
          <a:lstStyle/>
          <a:p>
            <a:pPr algn="just"/>
            <a:r>
              <a:rPr lang="en-GB" dirty="0">
                <a:solidFill>
                  <a:srgbClr val="222222"/>
                </a:solidFill>
                <a:latin typeface="Arial" panose="020B0604020202020204" pitchFamily="34" charset="0"/>
              </a:rPr>
              <a:t>R1 </a:t>
            </a:r>
            <a:r>
              <a:rPr lang="en-GB" b="0" i="0" dirty="0">
                <a:solidFill>
                  <a:srgbClr val="222222"/>
                </a:solidFill>
                <a:effectLst/>
                <a:latin typeface="Arial" panose="020B0604020202020204" pitchFamily="34" charset="0"/>
              </a:rPr>
              <a:t>particles demonstrated spherical morphology and </a:t>
            </a:r>
            <a:r>
              <a:rPr lang="en-GB" b="0" i="0" dirty="0" err="1">
                <a:solidFill>
                  <a:srgbClr val="222222"/>
                </a:solidFill>
                <a:effectLst/>
                <a:latin typeface="Arial" panose="020B0604020202020204" pitchFamily="34" charset="0"/>
              </a:rPr>
              <a:t>microsized</a:t>
            </a:r>
            <a:r>
              <a:rPr lang="en-GB" b="0" i="0" dirty="0">
                <a:solidFill>
                  <a:srgbClr val="222222"/>
                </a:solidFill>
                <a:effectLst/>
                <a:latin typeface="Arial" panose="020B0604020202020204" pitchFamily="34" charset="0"/>
              </a:rPr>
              <a:t> dimensions in the range 125–250 µm</a:t>
            </a:r>
            <a:r>
              <a:rPr lang="en-GB" dirty="0">
                <a:solidFill>
                  <a:srgbClr val="222222"/>
                </a:solidFill>
                <a:latin typeface="Arial" panose="020B0604020202020204" pitchFamily="34" charset="0"/>
              </a:rPr>
              <a:t>. T</a:t>
            </a:r>
            <a:r>
              <a:rPr lang="en-GB" b="0" i="0" dirty="0">
                <a:solidFill>
                  <a:srgbClr val="222222"/>
                </a:solidFill>
                <a:effectLst/>
                <a:latin typeface="Arial" panose="020B0604020202020204" pitchFamily="34" charset="0"/>
              </a:rPr>
              <a:t>he NH</a:t>
            </a:r>
            <a:r>
              <a:rPr lang="en-GB" b="0" i="0" baseline="-25000" dirty="0">
                <a:solidFill>
                  <a:srgbClr val="222222"/>
                </a:solidFill>
                <a:effectLst/>
                <a:latin typeface="Arial" panose="020B0604020202020204" pitchFamily="34" charset="0"/>
              </a:rPr>
              <a:t>2</a:t>
            </a:r>
            <a:r>
              <a:rPr lang="en-GB" b="0" i="0" dirty="0">
                <a:solidFill>
                  <a:srgbClr val="222222"/>
                </a:solidFill>
                <a:effectLst/>
                <a:latin typeface="Arial" panose="020B0604020202020204" pitchFamily="34" charset="0"/>
              </a:rPr>
              <a:t> equivalents per gram of R1 were determined by the method of Gaur and Gupta and resulted to be 10.22 ± 0.059 mmol/g. The ATR-FTIR spectrum of R1, confirming the presence of both M1 and DMAA is reported below.</a:t>
            </a:r>
            <a:endParaRPr lang="en-GB" dirty="0"/>
          </a:p>
        </p:txBody>
      </p:sp>
      <p:pic>
        <p:nvPicPr>
          <p:cNvPr id="5" name="Picture 6" descr="Ijms 24 01109 g005">
            <a:extLst>
              <a:ext uri="{FF2B5EF4-FFF2-40B4-BE49-F238E27FC236}">
                <a16:creationId xmlns:a16="http://schemas.microsoft.com/office/drawing/2014/main" id="{01FEF95D-12EA-C86C-6CE2-434477EAE7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0527" y="4419600"/>
            <a:ext cx="6399673" cy="20865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D059776-00F2-B30D-8BDE-325C487E4DA6}"/>
              </a:ext>
            </a:extLst>
          </p:cNvPr>
          <p:cNvSpPr txBox="1"/>
          <p:nvPr/>
        </p:nvSpPr>
        <p:spPr>
          <a:xfrm>
            <a:off x="-76200" y="4631883"/>
            <a:ext cx="3314700" cy="830997"/>
          </a:xfrm>
          <a:prstGeom prst="rect">
            <a:avLst/>
          </a:prstGeom>
          <a:noFill/>
        </p:spPr>
        <p:txBody>
          <a:bodyPr wrap="square" rtlCol="0">
            <a:spAutoFit/>
          </a:bodyPr>
          <a:lstStyle/>
          <a:p>
            <a:pPr algn="ctr"/>
            <a:r>
              <a:rPr lang="fr-FR" sz="2400" b="1" dirty="0">
                <a:solidFill>
                  <a:srgbClr val="C00000"/>
                </a:solidFill>
              </a:rPr>
              <a:t>ATR-FTIR </a:t>
            </a:r>
          </a:p>
          <a:p>
            <a:pPr algn="ctr"/>
            <a:r>
              <a:rPr lang="fr-FR" sz="2400" b="1" dirty="0" err="1">
                <a:solidFill>
                  <a:srgbClr val="C00000"/>
                </a:solidFill>
              </a:rPr>
              <a:t>spectrum</a:t>
            </a:r>
            <a:r>
              <a:rPr lang="fr-FR" sz="2400" b="1" dirty="0">
                <a:solidFill>
                  <a:srgbClr val="C00000"/>
                </a:solidFill>
              </a:rPr>
              <a:t> of R1</a:t>
            </a:r>
          </a:p>
        </p:txBody>
      </p:sp>
      <p:sp>
        <p:nvSpPr>
          <p:cNvPr id="3" name="CasellaDiTesto 2">
            <a:extLst>
              <a:ext uri="{FF2B5EF4-FFF2-40B4-BE49-F238E27FC236}">
                <a16:creationId xmlns:a16="http://schemas.microsoft.com/office/drawing/2014/main" id="{B7F8B21F-7C1E-6554-1F63-CF7CB21AD32A}"/>
              </a:ext>
            </a:extLst>
          </p:cNvPr>
          <p:cNvSpPr txBox="1"/>
          <p:nvPr/>
        </p:nvSpPr>
        <p:spPr>
          <a:xfrm>
            <a:off x="0" y="6477000"/>
            <a:ext cx="1421095" cy="369332"/>
          </a:xfrm>
          <a:prstGeom prst="rect">
            <a:avLst/>
          </a:prstGeom>
          <a:noFill/>
        </p:spPr>
        <p:txBody>
          <a:bodyPr wrap="none" rtlCol="0">
            <a:spAutoFit/>
          </a:bodyPr>
          <a:lstStyle/>
          <a:p>
            <a:r>
              <a:rPr lang="it-IT" b="1" i="1" dirty="0"/>
              <a:t>Silvana Alfei </a:t>
            </a:r>
            <a:endParaRPr lang="en-GB" b="1" i="1" dirty="0"/>
          </a:p>
        </p:txBody>
      </p:sp>
    </p:spTree>
    <p:extLst>
      <p:ext uri="{BB962C8B-B14F-4D97-AF65-F5344CB8AC3E}">
        <p14:creationId xmlns:p14="http://schemas.microsoft.com/office/powerpoint/2010/main" val="3865780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9</a:t>
            </a:fld>
            <a:endParaRPr lang="fr-FR" dirty="0">
              <a:latin typeface="Arial" panose="020B0604020202020204" pitchFamily="34" charset="0"/>
              <a:cs typeface="Arial" panose="020B0604020202020204" pitchFamily="34" charset="0"/>
            </a:endParaRPr>
          </a:p>
        </p:txBody>
      </p:sp>
      <p:sp>
        <p:nvSpPr>
          <p:cNvPr id="9" name="TextBox 5">
            <a:extLst>
              <a:ext uri="{FF2B5EF4-FFF2-40B4-BE49-F238E27FC236}">
                <a16:creationId xmlns:a16="http://schemas.microsoft.com/office/drawing/2014/main" id="{59C25132-0FF0-61A7-6B52-0835AFFE5A12}"/>
              </a:ext>
            </a:extLst>
          </p:cNvPr>
          <p:cNvSpPr txBox="1"/>
          <p:nvPr/>
        </p:nvSpPr>
        <p:spPr>
          <a:xfrm>
            <a:off x="0" y="990600"/>
            <a:ext cx="8915400" cy="461665"/>
          </a:xfrm>
          <a:prstGeom prst="rect">
            <a:avLst/>
          </a:prstGeom>
          <a:noFill/>
        </p:spPr>
        <p:txBody>
          <a:bodyPr wrap="square" rtlCol="0">
            <a:spAutoFit/>
          </a:bodyPr>
          <a:lstStyle/>
          <a:p>
            <a:pPr algn="just"/>
            <a:r>
              <a:rPr lang="en-GB" sz="2400" b="1" dirty="0">
                <a:solidFill>
                  <a:srgbClr val="C00000"/>
                </a:solidFill>
                <a:effectLst/>
                <a:latin typeface="Arial" panose="020B0604020202020204" pitchFamily="34" charset="0"/>
              </a:rPr>
              <a:t>Preparation of R1HG-1 and R1HG-2 Hydrogels</a:t>
            </a:r>
          </a:p>
        </p:txBody>
      </p:sp>
      <p:sp>
        <p:nvSpPr>
          <p:cNvPr id="4" name="CasellaDiTesto 3">
            <a:extLst>
              <a:ext uri="{FF2B5EF4-FFF2-40B4-BE49-F238E27FC236}">
                <a16:creationId xmlns:a16="http://schemas.microsoft.com/office/drawing/2014/main" id="{7DF75AF7-22BD-01B9-787D-AB1772FA5713}"/>
              </a:ext>
            </a:extLst>
          </p:cNvPr>
          <p:cNvSpPr txBox="1"/>
          <p:nvPr/>
        </p:nvSpPr>
        <p:spPr>
          <a:xfrm>
            <a:off x="-76200" y="3113782"/>
            <a:ext cx="9296400" cy="1077218"/>
          </a:xfrm>
          <a:prstGeom prst="rect">
            <a:avLst/>
          </a:prstGeom>
          <a:noFill/>
        </p:spPr>
        <p:txBody>
          <a:bodyPr wrap="square">
            <a:spAutoFit/>
          </a:bodyPr>
          <a:lstStyle/>
          <a:p>
            <a:pPr algn="just"/>
            <a:r>
              <a:rPr lang="en-GB" sz="1600" dirty="0" err="1">
                <a:solidFill>
                  <a:srgbClr val="222222"/>
                </a:solidFill>
                <a:latin typeface="Arial" panose="020B0604020202020204" pitchFamily="34" charset="0"/>
                <a:cs typeface="Arial" panose="020B0604020202020204" pitchFamily="34" charset="0"/>
              </a:rPr>
              <a:t>Pyr</a:t>
            </a:r>
            <a:r>
              <a:rPr lang="en-GB" sz="1600" dirty="0">
                <a:solidFill>
                  <a:srgbClr val="222222"/>
                </a:solidFill>
                <a:latin typeface="Arial" panose="020B0604020202020204" pitchFamily="34" charset="0"/>
                <a:cs typeface="Arial" panose="020B0604020202020204" pitchFamily="34" charset="0"/>
              </a:rPr>
              <a:t> = pyrazole; EDS = equilibrium degree of swelling; EWC = equilibrium water content;</a:t>
            </a:r>
            <a:r>
              <a:rPr kumimoji="0" lang="en-US" altLang="en-US" sz="16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Vi = initial volumes of the compounds; Wi = initial weights of the compounds; </a:t>
            </a:r>
            <a:r>
              <a:rPr kumimoji="0" lang="en-US" altLang="en-US" sz="16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Vf</a:t>
            </a:r>
            <a:r>
              <a:rPr kumimoji="0" lang="en-US" altLang="en-US" sz="16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 volumes of the hydrogels; * weight of R1+pyrazole; </a:t>
            </a:r>
            <a:r>
              <a:rPr kumimoji="0" lang="en-US" altLang="en-US" sz="1600" b="0" i="0" u="none" strike="noStrike" cap="none" normalizeH="0" baseline="30000" dirty="0">
                <a:ln>
                  <a:noFill/>
                </a:ln>
                <a:solidFill>
                  <a:srgbClr val="222222"/>
                </a:solidFill>
                <a:effectLst/>
                <a:latin typeface="Arial" panose="020B0604020202020204" pitchFamily="34" charset="0"/>
                <a:cs typeface="Arial" panose="020B0604020202020204" pitchFamily="34" charset="0"/>
              </a:rPr>
              <a:t>1</a:t>
            </a:r>
            <a:r>
              <a:rPr kumimoji="0" lang="en-US" altLang="en-US" sz="16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refers to R1HG-1; </a:t>
            </a:r>
            <a:r>
              <a:rPr kumimoji="0" lang="en-US" altLang="en-US" sz="1600" b="0" i="0" u="none" strike="noStrike" cap="none" normalizeH="0" baseline="30000" dirty="0">
                <a:ln>
                  <a:noFill/>
                </a:ln>
                <a:solidFill>
                  <a:srgbClr val="222222"/>
                </a:solidFill>
                <a:effectLst/>
                <a:latin typeface="Arial" panose="020B0604020202020204" pitchFamily="34" charset="0"/>
                <a:cs typeface="Arial" panose="020B0604020202020204" pitchFamily="34" charset="0"/>
              </a:rPr>
              <a:t>2</a:t>
            </a:r>
            <a:r>
              <a:rPr kumimoji="0" lang="en-US" altLang="en-US" sz="16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refers to R1HG-2.</a:t>
            </a:r>
            <a:endParaRPr kumimoji="0" lang="en-U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algn="just"/>
            <a:endParaRPr lang="en-GB" sz="1600" dirty="0">
              <a:latin typeface="Arial" panose="020B0604020202020204" pitchFamily="34" charset="0"/>
              <a:cs typeface="Arial" panose="020B0604020202020204" pitchFamily="34" charset="0"/>
            </a:endParaRPr>
          </a:p>
        </p:txBody>
      </p:sp>
      <p:sp>
        <p:nvSpPr>
          <p:cNvPr id="5" name="Rectangle 1">
            <a:extLst>
              <a:ext uri="{FF2B5EF4-FFF2-40B4-BE49-F238E27FC236}">
                <a16:creationId xmlns:a16="http://schemas.microsoft.com/office/drawing/2014/main" id="{E06F6907-9A25-62A7-F328-3D63C2E9F899}"/>
              </a:ext>
            </a:extLst>
          </p:cNvPr>
          <p:cNvSpPr>
            <a:spLocks noChangeArrowheads="1"/>
          </p:cNvSpPr>
          <p:nvPr/>
        </p:nvSpPr>
        <p:spPr bwMode="auto">
          <a:xfrm>
            <a:off x="0" y="1371600"/>
            <a:ext cx="9144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222222"/>
                </a:solidFill>
                <a:effectLst/>
                <a:cs typeface="Arial" panose="020B0604020202020204" pitchFamily="34" charset="0"/>
              </a:rPr>
              <a:t> Data concerning the preparation of pyrazole-enriched hydrogels R1HG-1 and R1HG-2.</a:t>
            </a:r>
            <a:endParaRPr kumimoji="0" lang="en-US" altLang="en-US" b="0" i="0" u="none" strike="noStrike" cap="none" normalizeH="0" baseline="0" dirty="0">
              <a:ln>
                <a:noFill/>
              </a:ln>
              <a:solidFill>
                <a:schemeClr val="tx1"/>
              </a:solidFill>
              <a:effectLst/>
            </a:endParaRPr>
          </a:p>
        </p:txBody>
      </p:sp>
      <p:sp>
        <p:nvSpPr>
          <p:cNvPr id="6" name="CasellaDiTesto 5">
            <a:extLst>
              <a:ext uri="{FF2B5EF4-FFF2-40B4-BE49-F238E27FC236}">
                <a16:creationId xmlns:a16="http://schemas.microsoft.com/office/drawing/2014/main" id="{3EB873F3-CD08-B3BE-EC77-A27DCC3EBB2D}"/>
              </a:ext>
            </a:extLst>
          </p:cNvPr>
          <p:cNvSpPr txBox="1"/>
          <p:nvPr/>
        </p:nvSpPr>
        <p:spPr>
          <a:xfrm>
            <a:off x="0" y="4092476"/>
            <a:ext cx="3657600" cy="2308324"/>
          </a:xfrm>
          <a:prstGeom prst="rect">
            <a:avLst/>
          </a:prstGeom>
          <a:noFill/>
          <a:ln w="57150">
            <a:solidFill>
              <a:schemeClr val="accent4">
                <a:lumMod val="75000"/>
              </a:schemeClr>
            </a:solidFill>
          </a:ln>
        </p:spPr>
        <p:txBody>
          <a:bodyPr wrap="square">
            <a:spAutoFit/>
          </a:bodyPr>
          <a:lstStyle/>
          <a:p>
            <a:pPr algn="just"/>
            <a:r>
              <a:rPr kumimoji="0" lang="en-US" altLang="en-US" b="0" i="0" u="none" strike="noStrike" cap="none" normalizeH="0" baseline="0" dirty="0">
                <a:ln>
                  <a:noFill/>
                </a:ln>
                <a:solidFill>
                  <a:srgbClr val="222222"/>
                </a:solidFill>
                <a:effectLst/>
                <a:latin typeface="Arial" panose="020B0604020202020204" pitchFamily="34" charset="0"/>
                <a:cs typeface="Arial" panose="020B0604020202020204" pitchFamily="34" charset="0"/>
              </a:rPr>
              <a:t>R1HG-1 and R1HG-2 were prepared at their maximum EDS by mixing pyrazoles and R1 in a centrifuge tube, adding an excess of water, stirring, degassing and sonicating. The not adsorbed water was separated by centrifugation and removed.</a:t>
            </a:r>
            <a:endParaRPr lang="en-GB" dirty="0">
              <a:latin typeface="Arial" panose="020B0604020202020204" pitchFamily="34" charset="0"/>
              <a:cs typeface="Arial" panose="020B0604020202020204" pitchFamily="34" charset="0"/>
            </a:endParaRPr>
          </a:p>
        </p:txBody>
      </p:sp>
      <p:sp>
        <p:nvSpPr>
          <p:cNvPr id="2" name="CasellaDiTesto 1">
            <a:extLst>
              <a:ext uri="{FF2B5EF4-FFF2-40B4-BE49-F238E27FC236}">
                <a16:creationId xmlns:a16="http://schemas.microsoft.com/office/drawing/2014/main" id="{F45BCECB-CD23-9421-DA6A-0F93597025FD}"/>
              </a:ext>
            </a:extLst>
          </p:cNvPr>
          <p:cNvSpPr txBox="1"/>
          <p:nvPr/>
        </p:nvSpPr>
        <p:spPr>
          <a:xfrm>
            <a:off x="3858093" y="5715000"/>
            <a:ext cx="5238750" cy="646331"/>
          </a:xfrm>
          <a:prstGeom prst="rect">
            <a:avLst/>
          </a:prstGeom>
          <a:noFill/>
        </p:spPr>
        <p:txBody>
          <a:bodyPr wrap="square">
            <a:spAutoFit/>
          </a:bodyPr>
          <a:lstStyle/>
          <a:p>
            <a:pPr algn="just"/>
            <a:r>
              <a:rPr kumimoji="0" lang="en-US" altLang="en-US" b="0" i="0" u="none" strike="noStrike" cap="none" normalizeH="0" baseline="0" dirty="0">
                <a:ln>
                  <a:noFill/>
                </a:ln>
                <a:solidFill>
                  <a:srgbClr val="222222"/>
                </a:solidFill>
                <a:effectLst/>
                <a:latin typeface="Arial" panose="020B0604020202020204" pitchFamily="34" charset="0"/>
                <a:cs typeface="Arial" panose="020B0604020202020204" pitchFamily="34" charset="0"/>
              </a:rPr>
              <a:t>Spherical particles of swollen hydrogels as appear at optical microscopy.</a:t>
            </a:r>
            <a:endParaRPr lang="en-GB" dirty="0">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FB789C2E-26CB-A1B0-AA25-5A1E79089DFD}"/>
              </a:ext>
            </a:extLst>
          </p:cNvPr>
          <p:cNvPicPr>
            <a:picLocks noChangeAspect="1"/>
          </p:cNvPicPr>
          <p:nvPr/>
        </p:nvPicPr>
        <p:blipFill rotWithShape="1">
          <a:blip r:embed="rId3"/>
          <a:srcRect t="13187"/>
          <a:stretch/>
        </p:blipFill>
        <p:spPr>
          <a:xfrm>
            <a:off x="0" y="1714381"/>
            <a:ext cx="9144000" cy="1333619"/>
          </a:xfrm>
          <a:prstGeom prst="rect">
            <a:avLst/>
          </a:prstGeom>
          <a:ln w="57150">
            <a:solidFill>
              <a:schemeClr val="accent4">
                <a:lumMod val="75000"/>
              </a:schemeClr>
            </a:solidFill>
          </a:ln>
        </p:spPr>
      </p:pic>
      <p:pic>
        <p:nvPicPr>
          <p:cNvPr id="7172" name="Picture 4" descr="Ijms 24 01109 g004a">
            <a:extLst>
              <a:ext uri="{FF2B5EF4-FFF2-40B4-BE49-F238E27FC236}">
                <a16:creationId xmlns:a16="http://schemas.microsoft.com/office/drawing/2014/main" id="{00DB1475-79BC-1C29-015E-21B51C6C9B3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21" t="2068" r="2773" b="11969"/>
          <a:stretch/>
        </p:blipFill>
        <p:spPr bwMode="auto">
          <a:xfrm>
            <a:off x="3810000" y="4114800"/>
            <a:ext cx="5220000" cy="1456758"/>
          </a:xfrm>
          <a:prstGeom prst="rect">
            <a:avLst/>
          </a:prstGeom>
          <a:noFill/>
          <a:ln w="7620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2A23FD0F-2138-46F1-3671-910ADB66E519}"/>
              </a:ext>
            </a:extLst>
          </p:cNvPr>
          <p:cNvSpPr txBox="1"/>
          <p:nvPr/>
        </p:nvSpPr>
        <p:spPr>
          <a:xfrm>
            <a:off x="228600" y="2304585"/>
            <a:ext cx="301686" cy="369332"/>
          </a:xfrm>
          <a:prstGeom prst="rect">
            <a:avLst/>
          </a:prstGeom>
          <a:solidFill>
            <a:schemeClr val="bg1"/>
          </a:solidFill>
        </p:spPr>
        <p:txBody>
          <a:bodyPr wrap="none" rtlCol="0">
            <a:spAutoFit/>
          </a:bodyPr>
          <a:lstStyle/>
          <a:p>
            <a:r>
              <a:rPr lang="it-IT" b="1" dirty="0">
                <a:solidFill>
                  <a:srgbClr val="C00000"/>
                </a:solidFill>
              </a:rPr>
              <a:t>1</a:t>
            </a:r>
          </a:p>
        </p:txBody>
      </p:sp>
      <p:sp>
        <p:nvSpPr>
          <p:cNvPr id="8" name="CasellaDiTesto 7">
            <a:extLst>
              <a:ext uri="{FF2B5EF4-FFF2-40B4-BE49-F238E27FC236}">
                <a16:creationId xmlns:a16="http://schemas.microsoft.com/office/drawing/2014/main" id="{E3155E96-6BA4-5F73-A2E1-161C15973286}"/>
              </a:ext>
            </a:extLst>
          </p:cNvPr>
          <p:cNvSpPr txBox="1"/>
          <p:nvPr/>
        </p:nvSpPr>
        <p:spPr>
          <a:xfrm>
            <a:off x="228600" y="2678668"/>
            <a:ext cx="301686" cy="369332"/>
          </a:xfrm>
          <a:prstGeom prst="rect">
            <a:avLst/>
          </a:prstGeom>
          <a:solidFill>
            <a:schemeClr val="bg1"/>
          </a:solidFill>
        </p:spPr>
        <p:txBody>
          <a:bodyPr wrap="none" rtlCol="0">
            <a:spAutoFit/>
          </a:bodyPr>
          <a:lstStyle/>
          <a:p>
            <a:r>
              <a:rPr lang="it-IT" b="1" dirty="0">
                <a:solidFill>
                  <a:srgbClr val="C00000"/>
                </a:solidFill>
              </a:rPr>
              <a:t>2</a:t>
            </a:r>
          </a:p>
        </p:txBody>
      </p:sp>
      <p:sp>
        <p:nvSpPr>
          <p:cNvPr id="11" name="CasellaDiTesto 10">
            <a:extLst>
              <a:ext uri="{FF2B5EF4-FFF2-40B4-BE49-F238E27FC236}">
                <a16:creationId xmlns:a16="http://schemas.microsoft.com/office/drawing/2014/main" id="{5D4B268B-DEFE-C4F1-D0B2-9BECAA00BE40}"/>
              </a:ext>
            </a:extLst>
          </p:cNvPr>
          <p:cNvSpPr txBox="1"/>
          <p:nvPr/>
        </p:nvSpPr>
        <p:spPr>
          <a:xfrm>
            <a:off x="0" y="6477000"/>
            <a:ext cx="1421095" cy="369332"/>
          </a:xfrm>
          <a:prstGeom prst="rect">
            <a:avLst/>
          </a:prstGeom>
          <a:noFill/>
        </p:spPr>
        <p:txBody>
          <a:bodyPr wrap="none" rtlCol="0">
            <a:spAutoFit/>
          </a:bodyPr>
          <a:lstStyle/>
          <a:p>
            <a:r>
              <a:rPr lang="it-IT" b="1" i="1" dirty="0"/>
              <a:t>Silvana Alfei </a:t>
            </a:r>
            <a:endParaRPr lang="en-GB" b="1" i="1" dirty="0"/>
          </a:p>
        </p:txBody>
      </p:sp>
    </p:spTree>
    <p:extLst>
      <p:ext uri="{BB962C8B-B14F-4D97-AF65-F5344CB8AC3E}">
        <p14:creationId xmlns:p14="http://schemas.microsoft.com/office/powerpoint/2010/main" val="24578697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3|19.5|11.9"/>
</p:tagLst>
</file>

<file path=ppt/tags/tag2.xml><?xml version="1.0" encoding="utf-8"?>
<p:tagLst xmlns:a="http://schemas.openxmlformats.org/drawingml/2006/main" xmlns:r="http://schemas.openxmlformats.org/officeDocument/2006/relationships" xmlns:p="http://schemas.openxmlformats.org/presentationml/2006/main">
  <p:tag name="TIMING" val="|2.3|19.5|11.9"/>
</p:tagLst>
</file>

<file path=ppt/tags/tag3.xml><?xml version="1.0" encoding="utf-8"?>
<p:tagLst xmlns:a="http://schemas.openxmlformats.org/drawingml/2006/main" xmlns:r="http://schemas.openxmlformats.org/officeDocument/2006/relationships" xmlns:p="http://schemas.openxmlformats.org/presentationml/2006/main">
  <p:tag name="TIMING" val="|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01a723d-c8fc-4203-85fd-0d3215b6b83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F3E9F6E86B7C604A98B057BB5A096283" ma:contentTypeVersion="14" ma:contentTypeDescription="Creare un nuovo documento." ma:contentTypeScope="" ma:versionID="df7e6d06d9264f190301507547f1ab02">
  <xsd:schema xmlns:xsd="http://www.w3.org/2001/XMLSchema" xmlns:xs="http://www.w3.org/2001/XMLSchema" xmlns:p="http://schemas.microsoft.com/office/2006/metadata/properties" xmlns:ns3="d01a723d-c8fc-4203-85fd-0d3215b6b83f" xmlns:ns4="7949844e-fa96-4cd0-a00f-b5d87aa5cd71" targetNamespace="http://schemas.microsoft.com/office/2006/metadata/properties" ma:root="true" ma:fieldsID="4281658463d5a9158c1c87803ea3b6b5" ns3:_="" ns4:_="">
    <xsd:import namespace="d01a723d-c8fc-4203-85fd-0d3215b6b83f"/>
    <xsd:import namespace="7949844e-fa96-4cd0-a00f-b5d87aa5cd7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1a723d-c8fc-4203-85fd-0d3215b6b8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949844e-fa96-4cd0-a00f-b5d87aa5cd71" elementFormDefault="qualified">
    <xsd:import namespace="http://schemas.microsoft.com/office/2006/documentManagement/types"/>
    <xsd:import namespace="http://schemas.microsoft.com/office/infopath/2007/PartnerControls"/>
    <xsd:element name="SharedWithUsers" ma:index="10"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Condiviso con dettagli" ma:internalName="SharedWithDetails" ma:readOnly="true">
      <xsd:simpleType>
        <xsd:restriction base="dms:Note">
          <xsd:maxLength value="255"/>
        </xsd:restriction>
      </xsd:simpleType>
    </xsd:element>
    <xsd:element name="SharingHintHash" ma:index="12"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0D29FD-2044-46AD-A6EC-94B00C064D6C}">
  <ds:schemaRefs>
    <ds:schemaRef ds:uri="http://schemas.microsoft.com/office/2006/metadata/properties"/>
    <ds:schemaRef ds:uri="http://www.w3.org/XML/1998/namespace"/>
    <ds:schemaRef ds:uri="http://purl.org/dc/elements/1.1/"/>
    <ds:schemaRef ds:uri="http://schemas.microsoft.com/office/2006/documentManagement/types"/>
    <ds:schemaRef ds:uri="http://schemas.openxmlformats.org/package/2006/metadata/core-properties"/>
    <ds:schemaRef ds:uri="d01a723d-c8fc-4203-85fd-0d3215b6b83f"/>
    <ds:schemaRef ds:uri="http://purl.org/dc/terms/"/>
    <ds:schemaRef ds:uri="http://schemas.microsoft.com/office/infopath/2007/PartnerControls"/>
    <ds:schemaRef ds:uri="7949844e-fa96-4cd0-a00f-b5d87aa5cd71"/>
    <ds:schemaRef ds:uri="http://purl.org/dc/dcmitype/"/>
  </ds:schemaRefs>
</ds:datastoreItem>
</file>

<file path=customXml/itemProps2.xml><?xml version="1.0" encoding="utf-8"?>
<ds:datastoreItem xmlns:ds="http://schemas.openxmlformats.org/officeDocument/2006/customXml" ds:itemID="{D5FADED0-2CF9-4ED9-B0A8-6F28CA3FC7D7}">
  <ds:schemaRefs>
    <ds:schemaRef ds:uri="http://schemas.microsoft.com/sharepoint/v3/contenttype/forms"/>
  </ds:schemaRefs>
</ds:datastoreItem>
</file>

<file path=customXml/itemProps3.xml><?xml version="1.0" encoding="utf-8"?>
<ds:datastoreItem xmlns:ds="http://schemas.openxmlformats.org/officeDocument/2006/customXml" ds:itemID="{49373C07-8A8D-40A9-9B6D-70CC62B100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1a723d-c8fc-4203-85fd-0d3215b6b83f"/>
    <ds:schemaRef ds:uri="7949844e-fa96-4cd0-a00f-b5d87aa5cd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9330</TotalTime>
  <Words>1957</Words>
  <Application>Microsoft Office PowerPoint</Application>
  <PresentationFormat>Presentazione su schermo (4:3)</PresentationFormat>
  <Paragraphs>183</Paragraphs>
  <Slides>19</Slides>
  <Notes>16</Notes>
  <HiddenSlides>0</HiddenSlides>
  <MMClips>0</MMClips>
  <ScaleCrop>false</ScaleCrop>
  <HeadingPairs>
    <vt:vector size="6" baseType="variant">
      <vt:variant>
        <vt:lpstr>Caratteri utilizzati</vt:lpstr>
      </vt:variant>
      <vt:variant>
        <vt:i4>5</vt:i4>
      </vt:variant>
      <vt:variant>
        <vt:lpstr>Tema</vt:lpstr>
      </vt:variant>
      <vt:variant>
        <vt:i4>2</vt:i4>
      </vt:variant>
      <vt:variant>
        <vt:lpstr>Titoli diapositive</vt:lpstr>
      </vt:variant>
      <vt:variant>
        <vt:i4>19</vt:i4>
      </vt:variant>
    </vt:vector>
  </HeadingPairs>
  <TitlesOfParts>
    <vt:vector size="26" baseType="lpstr">
      <vt:lpstr>Arial</vt:lpstr>
      <vt:lpstr>Arial Black</vt:lpstr>
      <vt:lpstr>Arial Narrow</vt:lpstr>
      <vt:lpstr>Calibri</vt:lpstr>
      <vt:lpstr>Calibri Light</vt:lpstr>
      <vt:lpstr>Office Theme</vt:lpstr>
      <vt:lpstr>Custom Design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Silvana Alfei</cp:lastModifiedBy>
  <cp:revision>109</cp:revision>
  <dcterms:created xsi:type="dcterms:W3CDTF">2015-04-04T09:45:50Z</dcterms:created>
  <dcterms:modified xsi:type="dcterms:W3CDTF">2023-10-21T08:21:39Z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0x010100F3E9F6E86B7C604A98B057BB5A096283</vt:lpwstr>
  </property>
</Properties>
</file>