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2277" autoAdjust="0"/>
  </p:normalViewPr>
  <p:slideViewPr>
    <p:cSldViewPr>
      <p:cViewPr>
        <p:scale>
          <a:sx n="33" d="100"/>
          <a:sy n="33" d="100"/>
        </p:scale>
        <p:origin x="296" y="-5176"/>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20/10/2023</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20/10/2023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20/10/2023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20/10/2023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20/10/2023</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10/20/2023</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package" Target="../embeddings/_________Microsoft_Word1.docx"/><Relationship Id="rId5" Type="http://schemas.openxmlformats.org/officeDocument/2006/relationships/image" Target="../media/image1.emf"/><Relationship Id="rId4" Type="http://schemas.openxmlformats.org/officeDocument/2006/relationships/package" Target="../embeddings/_________Microsoft_Word.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4"/>
            <a:ext cx="27247692" cy="2089196"/>
          </a:xfrm>
        </p:spPr>
        <p:txBody>
          <a:bodyPr>
            <a:noAutofit/>
          </a:bodyPr>
          <a:lstStyle/>
          <a:p>
            <a:r>
              <a:rPr lang="en-US" sz="6600" b="1" dirty="0"/>
              <a:t>The comparative study of antimicrobial activity for </a:t>
            </a:r>
            <a:br>
              <a:rPr lang="en-US" sz="6600" b="1" dirty="0"/>
            </a:br>
            <a:r>
              <a:rPr lang="en-US" sz="6600" b="1" dirty="0"/>
              <a:t>4-methylthieno[2,3-</a:t>
            </a:r>
            <a:r>
              <a:rPr lang="en-US" sz="6600" b="1" i="1" dirty="0"/>
              <a:t>d</a:t>
            </a:r>
            <a:r>
              <a:rPr lang="en-US" sz="6600" b="1" dirty="0"/>
              <a:t>]pyrimidine and their 4-oxo analogues</a:t>
            </a:r>
          </a:p>
        </p:txBody>
      </p:sp>
      <p:sp>
        <p:nvSpPr>
          <p:cNvPr id="4" name="Text Placeholder 3"/>
          <p:cNvSpPr>
            <a:spLocks noGrp="1"/>
          </p:cNvSpPr>
          <p:nvPr>
            <p:ph type="body" sz="quarter" idx="10"/>
          </p:nvPr>
        </p:nvSpPr>
        <p:spPr>
          <a:xfrm>
            <a:off x="1513761" y="10128250"/>
            <a:ext cx="27416044" cy="28193999"/>
          </a:xfrm>
          <a:solidFill>
            <a:schemeClr val="bg1"/>
          </a:solidFill>
        </p:spPr>
        <p:txBody>
          <a:bodyPr>
            <a:normAutofit fontScale="32500" lnSpcReduction="20000"/>
          </a:bodyPr>
          <a:lstStyle/>
          <a:p>
            <a:pPr algn="just"/>
            <a:r>
              <a:rPr lang="en-US" sz="9200" b="1" dirty="0">
                <a:solidFill>
                  <a:schemeClr val="tx1"/>
                </a:solidFill>
              </a:rPr>
              <a:t>Introduction</a:t>
            </a:r>
            <a:r>
              <a:rPr lang="en-US" sz="9200" dirty="0">
                <a:solidFill>
                  <a:schemeClr val="tx1"/>
                </a:solidFill>
              </a:rPr>
              <a:t>. Drug discovery of </a:t>
            </a:r>
            <a:r>
              <a:rPr lang="en-US" sz="9200" dirty="0" err="1">
                <a:solidFill>
                  <a:schemeClr val="tx1"/>
                </a:solidFill>
              </a:rPr>
              <a:t>antibacterials</a:t>
            </a:r>
            <a:r>
              <a:rPr lang="en-US" sz="9200" dirty="0">
                <a:solidFill>
                  <a:schemeClr val="tx1"/>
                </a:solidFill>
              </a:rPr>
              <a:t> is in a challenging situation for decades [1,2] regardless the great number of the possible targets known [3] not many new antibiotics appear [4] and they are still from the same legacy classes [5]. In recent years the research in </a:t>
            </a:r>
            <a:r>
              <a:rPr lang="en-US" sz="9200" dirty="0" err="1">
                <a:solidFill>
                  <a:schemeClr val="tx1"/>
                </a:solidFill>
              </a:rPr>
              <a:t>TrmD</a:t>
            </a:r>
            <a:r>
              <a:rPr lang="en-US" sz="9200" dirty="0">
                <a:solidFill>
                  <a:schemeClr val="tx1"/>
                </a:solidFill>
              </a:rPr>
              <a:t> inhibitors showed a progress  producing inhibitors with in vitro antibacterial activity and the structure of the proteins was disclosed . The most effective small molecular inhibitors of </a:t>
            </a:r>
            <a:r>
              <a:rPr lang="en-US" sz="9200" dirty="0" err="1">
                <a:solidFill>
                  <a:schemeClr val="tx1"/>
                </a:solidFill>
              </a:rPr>
              <a:t>TrmD</a:t>
            </a:r>
            <a:r>
              <a:rPr lang="en-US" sz="9200" dirty="0">
                <a:solidFill>
                  <a:schemeClr val="tx1"/>
                </a:solidFill>
              </a:rPr>
              <a:t> with confirmed in vivo antibacterial activity contain either 3-indolyl of </a:t>
            </a:r>
            <a:r>
              <a:rPr lang="en-US" sz="9200" dirty="0" err="1">
                <a:solidFill>
                  <a:schemeClr val="tx1"/>
                </a:solidFill>
              </a:rPr>
              <a:t>thieno</a:t>
            </a:r>
            <a:r>
              <a:rPr lang="en-US" sz="9200" dirty="0">
                <a:solidFill>
                  <a:schemeClr val="tx1"/>
                </a:solidFill>
              </a:rPr>
              <a:t>[2,3-d]pyrimidine moiety. Recently we have reported the antimicrobial activity of the synthetically available 4-methylthieno[2,3-d]pyrimidine-6-carboxamides with benzyl substituents at the primary amide fragment as effective antimicrobials with the predicted affinity to </a:t>
            </a:r>
            <a:r>
              <a:rPr lang="en-US" sz="9200" dirty="0" err="1">
                <a:solidFill>
                  <a:schemeClr val="tx1"/>
                </a:solidFill>
              </a:rPr>
              <a:t>TrmD</a:t>
            </a:r>
            <a:r>
              <a:rPr lang="en-US" sz="9200" dirty="0">
                <a:solidFill>
                  <a:schemeClr val="tx1"/>
                </a:solidFill>
              </a:rPr>
              <a:t> isolated from P. aeruginosa [7]. It was also reported that 4-oxothieno[2,3-d]pyrimidine derivatives were more effective </a:t>
            </a:r>
            <a:r>
              <a:rPr lang="en-US" sz="9200" dirty="0" err="1">
                <a:solidFill>
                  <a:schemeClr val="tx1"/>
                </a:solidFill>
              </a:rPr>
              <a:t>TrmD</a:t>
            </a:r>
            <a:r>
              <a:rPr lang="en-US" sz="9200" dirty="0">
                <a:solidFill>
                  <a:schemeClr val="tx1"/>
                </a:solidFill>
              </a:rPr>
              <a:t> inhibitors rather than their 4-alkoxy analogues with aromatic pyrimidine fragment [6]. Therefore we decided it was reasonable to compare decided it was reasonable to carry out the comparative study of 4-methylthieno[2,3-d]pyrimidine-6-carboxamides with their 4-oxo analogues.</a:t>
            </a:r>
          </a:p>
          <a:p>
            <a:pPr algn="just"/>
            <a:r>
              <a:rPr lang="en-US" sz="9200" b="1" dirty="0">
                <a:solidFill>
                  <a:schemeClr val="tx1"/>
                </a:solidFill>
              </a:rPr>
              <a:t>Materials and methods. </a:t>
            </a:r>
            <a:r>
              <a:rPr lang="en-US" sz="9200" dirty="0">
                <a:solidFill>
                  <a:schemeClr val="tx1"/>
                </a:solidFill>
              </a:rPr>
              <a:t>The benzyl amides of were prepared in reaction of commercially available benzyl amines with either 4,5-dimethylthieno[2,3-</a:t>
            </a:r>
            <a:r>
              <a:rPr lang="en-US" sz="9200" i="1" dirty="0">
                <a:solidFill>
                  <a:schemeClr val="tx1"/>
                </a:solidFill>
              </a:rPr>
              <a:t>d</a:t>
            </a:r>
            <a:r>
              <a:rPr lang="en-US" sz="9200" dirty="0">
                <a:solidFill>
                  <a:schemeClr val="tx1"/>
                </a:solidFill>
              </a:rPr>
              <a:t>]pyrimidine-6-carboxylic acid [7] or 5-methyl-4-oxo-3,4-dihydrothieno[2,3-</a:t>
            </a:r>
            <a:r>
              <a:rPr lang="en-US" sz="9200" i="1" dirty="0">
                <a:solidFill>
                  <a:schemeClr val="tx1"/>
                </a:solidFill>
              </a:rPr>
              <a:t>d</a:t>
            </a:r>
            <a:r>
              <a:rPr lang="en-US" sz="9200" dirty="0">
                <a:solidFill>
                  <a:schemeClr val="tx1"/>
                </a:solidFill>
              </a:rPr>
              <a:t>]pyrimidine-6-carboxylic acid promoted by 1,1’-carbonylidiimidazole. To confirm the structure of the  target compound the set of instrumental methods was used (</a:t>
            </a:r>
            <a:r>
              <a:rPr lang="en-US" sz="9200" baseline="30000" dirty="0">
                <a:solidFill>
                  <a:schemeClr val="tx1"/>
                </a:solidFill>
              </a:rPr>
              <a:t>1</a:t>
            </a:r>
            <a:r>
              <a:rPr lang="en-US" sz="9200" dirty="0">
                <a:solidFill>
                  <a:schemeClr val="tx1"/>
                </a:solidFill>
              </a:rPr>
              <a:t>H, </a:t>
            </a:r>
            <a:r>
              <a:rPr lang="en-US" sz="9200" baseline="30000" dirty="0">
                <a:solidFill>
                  <a:schemeClr val="tx1"/>
                </a:solidFill>
              </a:rPr>
              <a:t>13</a:t>
            </a:r>
            <a:r>
              <a:rPr lang="en-US" sz="9200" dirty="0">
                <a:solidFill>
                  <a:schemeClr val="tx1"/>
                </a:solidFill>
              </a:rPr>
              <a:t>C NMR, LCMS). For the docking studies </a:t>
            </a:r>
            <a:r>
              <a:rPr lang="en-US" sz="9200" dirty="0" err="1">
                <a:solidFill>
                  <a:schemeClr val="tx1"/>
                </a:solidFill>
              </a:rPr>
              <a:t>AutoDockTools</a:t>
            </a:r>
            <a:r>
              <a:rPr lang="en-US" sz="9200" dirty="0">
                <a:solidFill>
                  <a:schemeClr val="tx1"/>
                </a:solidFill>
              </a:rPr>
              <a:t> 1.5.6rc3 and </a:t>
            </a:r>
            <a:r>
              <a:rPr lang="en-US" sz="9200" dirty="0" err="1">
                <a:solidFill>
                  <a:schemeClr val="tx1"/>
                </a:solidFill>
              </a:rPr>
              <a:t>AutoDock</a:t>
            </a:r>
            <a:r>
              <a:rPr lang="en-US" sz="9200" dirty="0">
                <a:solidFill>
                  <a:schemeClr val="tx1"/>
                </a:solidFill>
              </a:rPr>
              <a:t> Vina, BIOVIA Draw </a:t>
            </a:r>
            <a:r>
              <a:rPr lang="ru-RU" sz="9200" dirty="0">
                <a:solidFill>
                  <a:schemeClr val="tx1"/>
                </a:solidFill>
              </a:rPr>
              <a:t>2021</a:t>
            </a:r>
            <a:r>
              <a:rPr lang="en-US" sz="9200" dirty="0">
                <a:solidFill>
                  <a:schemeClr val="tx1"/>
                </a:solidFill>
              </a:rPr>
              <a:t>, Chem3D software, and Discovery Studio </a:t>
            </a:r>
            <a:r>
              <a:rPr lang="en-GB" sz="9200" dirty="0">
                <a:solidFill>
                  <a:schemeClr val="tx1"/>
                </a:solidFill>
              </a:rPr>
              <a:t>Client </a:t>
            </a:r>
            <a:r>
              <a:rPr lang="ru-RU" sz="9200" dirty="0">
                <a:solidFill>
                  <a:schemeClr val="tx1"/>
                </a:solidFill>
              </a:rPr>
              <a:t>2021</a:t>
            </a:r>
            <a:r>
              <a:rPr lang="en-US" sz="9200" dirty="0">
                <a:solidFill>
                  <a:schemeClr val="tx1"/>
                </a:solidFill>
              </a:rPr>
              <a:t> were used. The complex of tRNA (Guanine37-N</a:t>
            </a:r>
            <a:r>
              <a:rPr lang="en-US" sz="9200" baseline="30000" dirty="0">
                <a:solidFill>
                  <a:schemeClr val="tx1"/>
                </a:solidFill>
              </a:rPr>
              <a:t>1</a:t>
            </a:r>
            <a:r>
              <a:rPr lang="en-US" sz="9200" dirty="0">
                <a:solidFill>
                  <a:schemeClr val="tx1"/>
                </a:solidFill>
              </a:rPr>
              <a:t>)-methyltransferase with the native ligand was downloaded from Protein Data Bank; the structure ID  code is 5ZHN. The size of the Grid box and its center were determined by the native ligand of subunit A: </a:t>
            </a:r>
            <a:r>
              <a:rPr lang="en-US" sz="9200" dirty="0" err="1">
                <a:solidFill>
                  <a:schemeClr val="tx1"/>
                </a:solidFill>
              </a:rPr>
              <a:t>TrmD</a:t>
            </a:r>
            <a:r>
              <a:rPr lang="en-US" sz="9200" dirty="0">
                <a:solidFill>
                  <a:schemeClr val="tx1"/>
                </a:solidFill>
              </a:rPr>
              <a:t> (PDB ID 5ZHN): x = 40.04, y = 107.23, z = -3.40; size x = 18, y = 22, z = 20. Reference ligand – </a:t>
            </a:r>
            <a:r>
              <a:rPr lang="en-US" sz="9200" i="1" dirty="0">
                <a:solidFill>
                  <a:schemeClr val="tx1"/>
                </a:solidFill>
              </a:rPr>
              <a:t>N</a:t>
            </a:r>
            <a:r>
              <a:rPr lang="en-US" sz="9200" dirty="0">
                <a:solidFill>
                  <a:schemeClr val="tx1"/>
                </a:solidFill>
              </a:rPr>
              <a:t>-(4-((</a:t>
            </a:r>
            <a:r>
              <a:rPr lang="en-US" sz="9200" dirty="0" err="1">
                <a:solidFill>
                  <a:schemeClr val="tx1"/>
                </a:solidFill>
              </a:rPr>
              <a:t>octylamino</a:t>
            </a:r>
            <a:r>
              <a:rPr lang="en-US" sz="9200" dirty="0">
                <a:solidFill>
                  <a:schemeClr val="tx1"/>
                </a:solidFill>
              </a:rPr>
              <a:t>)methyl)benzyl)-4-oxo-3,4-dihydrothieno[2,3-</a:t>
            </a:r>
            <a:r>
              <a:rPr lang="en-US" sz="9200" i="1" dirty="0">
                <a:solidFill>
                  <a:schemeClr val="tx1"/>
                </a:solidFill>
              </a:rPr>
              <a:t>d</a:t>
            </a:r>
            <a:r>
              <a:rPr lang="en-US" sz="9200" dirty="0">
                <a:solidFill>
                  <a:schemeClr val="tx1"/>
                </a:solidFill>
              </a:rPr>
              <a:t>]pyrimidine-5-carboxamide. The study of the antimicrobial activity of the synthesized compounds was carried out on the basis of the Laboratory of Biochemistry of Microorganisms and Nutrient Media of the </a:t>
            </a:r>
            <a:r>
              <a:rPr lang="en-US" sz="9200" dirty="0" err="1">
                <a:solidFill>
                  <a:schemeClr val="tx1"/>
                </a:solidFill>
              </a:rPr>
              <a:t>Mechnikov</a:t>
            </a:r>
            <a:r>
              <a:rPr lang="en-US" sz="9200" dirty="0">
                <a:solidFill>
                  <a:schemeClr val="tx1"/>
                </a:solidFill>
              </a:rPr>
              <a:t> Institute of Microbiology and Immunology of the NAMS of Ukraine (Kharkiv) under the supervision of Candidate of biological sciences, senior researcher T. P. </a:t>
            </a:r>
            <a:r>
              <a:rPr lang="en-US" sz="9200" dirty="0" err="1">
                <a:solidFill>
                  <a:schemeClr val="tx1"/>
                </a:solidFill>
              </a:rPr>
              <a:t>Osolodchenko</a:t>
            </a:r>
            <a:r>
              <a:rPr lang="en-US" sz="9200" dirty="0">
                <a:solidFill>
                  <a:schemeClr val="tx1"/>
                </a:solidFill>
              </a:rPr>
              <a:t>. The antimicrobial activity of the obtained compounds was evaluated in accordance with WHO recommendations on test strains of </a:t>
            </a:r>
            <a:r>
              <a:rPr lang="en-US" sz="9200" i="1" dirty="0">
                <a:solidFill>
                  <a:schemeClr val="tx1"/>
                </a:solidFill>
              </a:rPr>
              <a:t>Staphylococcus aureus</a:t>
            </a:r>
            <a:r>
              <a:rPr lang="en-US" sz="9200" dirty="0">
                <a:solidFill>
                  <a:schemeClr val="tx1"/>
                </a:solidFill>
              </a:rPr>
              <a:t> АТСС 25923</a:t>
            </a:r>
            <a:r>
              <a:rPr lang="ru-RU" sz="9200" dirty="0">
                <a:solidFill>
                  <a:schemeClr val="tx1"/>
                </a:solidFill>
              </a:rPr>
              <a:t> (</a:t>
            </a:r>
            <a:r>
              <a:rPr lang="en-US" sz="9200" dirty="0" err="1">
                <a:solidFill>
                  <a:schemeClr val="tx1"/>
                </a:solidFill>
              </a:rPr>
              <a:t>S.a.</a:t>
            </a:r>
            <a:r>
              <a:rPr lang="ru-RU" sz="9200" dirty="0">
                <a:solidFill>
                  <a:schemeClr val="tx1"/>
                </a:solidFill>
              </a:rPr>
              <a:t>)</a:t>
            </a:r>
            <a:r>
              <a:rPr lang="en-US" sz="9200" dirty="0">
                <a:solidFill>
                  <a:schemeClr val="tx1"/>
                </a:solidFill>
              </a:rPr>
              <a:t>, </a:t>
            </a:r>
            <a:r>
              <a:rPr lang="en-US" sz="9200" i="1" dirty="0">
                <a:solidFill>
                  <a:schemeClr val="tx1"/>
                </a:solidFill>
              </a:rPr>
              <a:t>Pseudomonas aeruginosa</a:t>
            </a:r>
            <a:r>
              <a:rPr lang="en-US" sz="9200" dirty="0">
                <a:solidFill>
                  <a:schemeClr val="tx1"/>
                </a:solidFill>
              </a:rPr>
              <a:t> АТСС 27853 (P.a.), </a:t>
            </a:r>
            <a:r>
              <a:rPr lang="en-US" sz="9200" i="1" dirty="0">
                <a:solidFill>
                  <a:schemeClr val="tx1"/>
                </a:solidFill>
              </a:rPr>
              <a:t>Bacillus subtilis </a:t>
            </a:r>
            <a:r>
              <a:rPr lang="en-US" sz="9200" dirty="0">
                <a:solidFill>
                  <a:schemeClr val="tx1"/>
                </a:solidFill>
              </a:rPr>
              <a:t>АТСС 6633 (</a:t>
            </a:r>
            <a:r>
              <a:rPr lang="en-US" sz="9200" dirty="0" err="1">
                <a:solidFill>
                  <a:schemeClr val="tx1"/>
                </a:solidFill>
              </a:rPr>
              <a:t>B.s.</a:t>
            </a:r>
            <a:r>
              <a:rPr lang="en-US" sz="9200" dirty="0">
                <a:solidFill>
                  <a:schemeClr val="tx1"/>
                </a:solidFill>
              </a:rPr>
              <a:t>). </a:t>
            </a:r>
          </a:p>
          <a:p>
            <a:pPr algn="just"/>
            <a:r>
              <a:rPr lang="en-US" sz="9200" b="1" dirty="0">
                <a:solidFill>
                  <a:schemeClr val="tx1"/>
                </a:solidFill>
              </a:rPr>
              <a:t>Results. </a:t>
            </a:r>
            <a:r>
              <a:rPr lang="en-US" sz="9200" dirty="0">
                <a:solidFill>
                  <a:schemeClr val="tx1"/>
                </a:solidFill>
              </a:rPr>
              <a:t>We have prepared N-(benzyl)-5-methyl-4-oxo-3,4-dihydrothieno[2,3-d]pyrimidine-6-carboxamides as the close analogues of the 4-methyl substituted molecules. The series of 4-oxo derivatives turned out to be active </a:t>
            </a:r>
            <a:r>
              <a:rPr lang="en-US" sz="9200" i="1" dirty="0">
                <a:solidFill>
                  <a:schemeClr val="tx1"/>
                </a:solidFill>
              </a:rPr>
              <a:t>in vitro</a:t>
            </a:r>
            <a:r>
              <a:rPr lang="en-US" sz="9200" dirty="0">
                <a:solidFill>
                  <a:schemeClr val="tx1"/>
                </a:solidFill>
              </a:rPr>
              <a:t> against the strains of </a:t>
            </a:r>
            <a:r>
              <a:rPr lang="en-US" sz="9200" i="1" dirty="0">
                <a:solidFill>
                  <a:schemeClr val="tx1"/>
                </a:solidFill>
              </a:rPr>
              <a:t>S. aureus</a:t>
            </a:r>
            <a:r>
              <a:rPr lang="en-US" sz="9200" dirty="0">
                <a:solidFill>
                  <a:schemeClr val="tx1"/>
                </a:solidFill>
              </a:rPr>
              <a:t> and </a:t>
            </a:r>
            <a:r>
              <a:rPr lang="en-US" sz="9200" i="1" dirty="0">
                <a:solidFill>
                  <a:schemeClr val="tx1"/>
                </a:solidFill>
              </a:rPr>
              <a:t>B. subtilis </a:t>
            </a:r>
            <a:r>
              <a:rPr lang="en-US" sz="9200" dirty="0">
                <a:solidFill>
                  <a:schemeClr val="tx1"/>
                </a:solidFill>
              </a:rPr>
              <a:t>and only moderately active against </a:t>
            </a:r>
            <a:r>
              <a:rPr lang="en-US" sz="9200" i="1" dirty="0">
                <a:solidFill>
                  <a:schemeClr val="tx1"/>
                </a:solidFill>
              </a:rPr>
              <a:t>P. aeruginosa</a:t>
            </a:r>
            <a:r>
              <a:rPr lang="en-US" sz="9200" dirty="0">
                <a:solidFill>
                  <a:schemeClr val="tx1"/>
                </a:solidFill>
              </a:rPr>
              <a:t> strain (Table 1). The activity of 4-methyl analogues was higher; especially such substituents in the amide as 4-flouro or 4-methoxy were beneficial for the activity against </a:t>
            </a:r>
            <a:r>
              <a:rPr lang="en-US" sz="9200" i="1" dirty="0">
                <a:solidFill>
                  <a:schemeClr val="tx1"/>
                </a:solidFill>
              </a:rPr>
              <a:t>B. subtilis </a:t>
            </a:r>
            <a:r>
              <a:rPr lang="en-US" sz="9200" dirty="0">
                <a:solidFill>
                  <a:schemeClr val="tx1"/>
                </a:solidFill>
              </a:rPr>
              <a:t>and </a:t>
            </a:r>
            <a:r>
              <a:rPr lang="en-US" sz="9200" i="1" dirty="0">
                <a:solidFill>
                  <a:schemeClr val="tx1"/>
                </a:solidFill>
              </a:rPr>
              <a:t>P. aeruginosa</a:t>
            </a:r>
            <a:r>
              <a:rPr lang="en-US" sz="9200" dirty="0">
                <a:solidFill>
                  <a:schemeClr val="tx1"/>
                </a:solidFill>
              </a:rPr>
              <a:t> strains. Despite the high synthetic availability of the 4-oxo derivatives it seems that the change of this group with methyl, which can be done by chlorination with subsequent Suzuki coupling [7], can be a good structural modification to increase antimicrobial activity. It is especially important that 4-methyl derivatives are active against </a:t>
            </a:r>
            <a:r>
              <a:rPr lang="en-US" sz="9200" i="1" dirty="0">
                <a:solidFill>
                  <a:schemeClr val="tx1"/>
                </a:solidFill>
              </a:rPr>
              <a:t>P. aeruginosa, </a:t>
            </a:r>
            <a:r>
              <a:rPr lang="en-US" sz="9200" dirty="0">
                <a:solidFill>
                  <a:schemeClr val="tx1"/>
                </a:solidFill>
              </a:rPr>
              <a:t>which is one that can form highly antibiotic resistant strains [8] and the new compound  that can inhibit the growth of these bacteria are always interesting. </a:t>
            </a:r>
          </a:p>
          <a:p>
            <a:pPr algn="just"/>
            <a:endParaRPr lang="uk-UA" dirty="0">
              <a:solidFill>
                <a:schemeClr val="tx1"/>
              </a:solidFill>
            </a:endParaRPr>
          </a:p>
          <a:p>
            <a:pPr algn="just"/>
            <a:r>
              <a:rPr lang="en-US" sz="8600" b="1" dirty="0">
                <a:solidFill>
                  <a:schemeClr val="tx1"/>
                </a:solidFill>
              </a:rPr>
              <a:t>Table 1. The results of in vitro antimicrobial activity screening</a:t>
            </a:r>
            <a:endParaRPr lang="uk-UA" sz="8600" b="1" dirty="0">
              <a:solidFill>
                <a:schemeClr val="tx1"/>
              </a:solidFill>
            </a:endParaRPr>
          </a:p>
          <a:p>
            <a:pPr algn="just"/>
            <a:endParaRPr lang="uk-UA" dirty="0">
              <a:solidFill>
                <a:schemeClr val="tx1"/>
              </a:solidFill>
            </a:endParaRPr>
          </a:p>
          <a:p>
            <a:pPr algn="just"/>
            <a:endParaRPr lang="uk-UA"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highlight>
                <a:srgbClr val="00FF00"/>
              </a:highlight>
            </a:endParaRPr>
          </a:p>
          <a:p>
            <a:pPr algn="just"/>
            <a:endParaRPr lang="en-US" dirty="0">
              <a:solidFill>
                <a:schemeClr val="tx1"/>
              </a:solidFill>
              <a:highlight>
                <a:srgbClr val="00FF00"/>
              </a:highlight>
            </a:endParaRPr>
          </a:p>
          <a:p>
            <a:pPr algn="just"/>
            <a:endParaRPr lang="en-US" dirty="0">
              <a:solidFill>
                <a:schemeClr val="tx1"/>
              </a:solidFill>
              <a:highlight>
                <a:srgbClr val="00FF00"/>
              </a:highlight>
            </a:endParaRPr>
          </a:p>
          <a:p>
            <a:pPr algn="just"/>
            <a:endParaRPr lang="en-GB" dirty="0">
              <a:solidFill>
                <a:schemeClr val="tx1"/>
              </a:solidFill>
              <a:highlight>
                <a:srgbClr val="00FF00"/>
              </a:highlight>
            </a:endParaRPr>
          </a:p>
          <a:p>
            <a:pPr algn="just"/>
            <a:endParaRPr lang="en-US" sz="5500" dirty="0">
              <a:solidFill>
                <a:schemeClr val="tx1"/>
              </a:solidFill>
            </a:endParaRPr>
          </a:p>
          <a:p>
            <a:pPr algn="just"/>
            <a:endParaRPr lang="en-US" sz="5500" dirty="0">
              <a:solidFill>
                <a:schemeClr val="tx1"/>
              </a:solidFill>
            </a:endParaRPr>
          </a:p>
          <a:p>
            <a:pPr algn="just"/>
            <a:endParaRPr lang="en-US" sz="9000" dirty="0">
              <a:solidFill>
                <a:schemeClr val="tx1"/>
              </a:solidFill>
            </a:endParaRPr>
          </a:p>
          <a:p>
            <a:pPr algn="just"/>
            <a:endParaRPr lang="en-US" sz="9000" dirty="0">
              <a:solidFill>
                <a:schemeClr val="tx1"/>
              </a:solidFill>
            </a:endParaRPr>
          </a:p>
          <a:p>
            <a:pPr algn="just"/>
            <a:endParaRPr lang="en-US" sz="9000" dirty="0">
              <a:solidFill>
                <a:schemeClr val="tx1"/>
              </a:solidFill>
            </a:endParaRPr>
          </a:p>
          <a:p>
            <a:pPr algn="just"/>
            <a:r>
              <a:rPr lang="en-US" sz="9200" dirty="0">
                <a:solidFill>
                  <a:schemeClr val="tx1"/>
                </a:solidFill>
              </a:rPr>
              <a:t>For studied 4-oxo derivatives, a high degree of affinity to the site of the </a:t>
            </a:r>
            <a:r>
              <a:rPr lang="en-US" sz="9200" dirty="0" err="1">
                <a:solidFill>
                  <a:schemeClr val="tx1"/>
                </a:solidFill>
              </a:rPr>
              <a:t>TrmD</a:t>
            </a:r>
            <a:r>
              <a:rPr lang="en-US" sz="9200" dirty="0">
                <a:solidFill>
                  <a:schemeClr val="tx1"/>
                </a:solidFill>
              </a:rPr>
              <a:t> inhibitor was calculated, which exceeds the affinity of the native reference inhibitor : -9.4, -10.1, -10.4 kcal/mol relative to -8.2 kcal/mol, respectively. However, that despite the good values of the scoring functions, the conformational analysis of the ligands’ poses in the active site revealed the ability of 4-oxo compounds for only partial inhibition of </a:t>
            </a:r>
            <a:r>
              <a:rPr lang="en-US" sz="9200" dirty="0" err="1">
                <a:solidFill>
                  <a:schemeClr val="tx1"/>
                </a:solidFill>
              </a:rPr>
              <a:t>TrmD</a:t>
            </a:r>
            <a:r>
              <a:rPr lang="en-US" sz="9200" dirty="0">
                <a:solidFill>
                  <a:schemeClr val="tx1"/>
                </a:solidFill>
              </a:rPr>
              <a:t> of </a:t>
            </a:r>
            <a:r>
              <a:rPr lang="en-US" sz="9200" i="1" dirty="0">
                <a:solidFill>
                  <a:schemeClr val="tx1"/>
                </a:solidFill>
              </a:rPr>
              <a:t>P. aeruginosa</a:t>
            </a:r>
            <a:r>
              <a:rPr lang="en-US" sz="9200" dirty="0">
                <a:solidFill>
                  <a:schemeClr val="tx1"/>
                </a:solidFill>
              </a:rPr>
              <a:t>. None of the derivatives  interact with glutamic acid residues Gly145, 146 and do not interact with glutamine Gln95, which in the experiment is the site of fixation of the methionine fragment of S-adenosylmethionine (SAM) - the cofactor of the </a:t>
            </a:r>
            <a:r>
              <a:rPr lang="en-US" sz="9200" dirty="0" err="1">
                <a:solidFill>
                  <a:schemeClr val="tx1"/>
                </a:solidFill>
              </a:rPr>
              <a:t>TrmD</a:t>
            </a:r>
            <a:r>
              <a:rPr lang="en-US" sz="9200" dirty="0">
                <a:solidFill>
                  <a:schemeClr val="tx1"/>
                </a:solidFill>
              </a:rPr>
              <a:t> enzyme. This indicates that the investigated ligands cannot be deeply located in the cavity of the active site and enter into competition with SAM, exhibiting inhibitory activity against bacterial </a:t>
            </a:r>
            <a:r>
              <a:rPr lang="en-US" sz="9200" dirty="0" err="1">
                <a:solidFill>
                  <a:schemeClr val="tx1"/>
                </a:solidFill>
              </a:rPr>
              <a:t>TrmD</a:t>
            </a:r>
            <a:r>
              <a:rPr lang="en-US" sz="9200" dirty="0">
                <a:solidFill>
                  <a:schemeClr val="tx1"/>
                </a:solidFill>
              </a:rPr>
              <a:t>.</a:t>
            </a:r>
            <a:r>
              <a:rPr lang="uk-UA" sz="9200" dirty="0">
                <a:solidFill>
                  <a:schemeClr val="tx1"/>
                </a:solidFill>
              </a:rPr>
              <a:t> </a:t>
            </a:r>
            <a:r>
              <a:rPr lang="en-US" sz="9200" dirty="0">
                <a:solidFill>
                  <a:schemeClr val="tx1"/>
                </a:solidFill>
              </a:rPr>
              <a:t>According to our studies for 5-methyl-4-oxo-3,4-dihydrothieno[2,3-</a:t>
            </a:r>
            <a:r>
              <a:rPr lang="en-US" sz="9200" i="1" dirty="0">
                <a:solidFill>
                  <a:schemeClr val="tx1"/>
                </a:solidFill>
              </a:rPr>
              <a:t>d</a:t>
            </a:r>
            <a:r>
              <a:rPr lang="en-US" sz="9200" dirty="0">
                <a:solidFill>
                  <a:schemeClr val="tx1"/>
                </a:solidFill>
              </a:rPr>
              <a:t>]pyrimidine-6-carboxylic acid benzyl amides </a:t>
            </a:r>
            <a:r>
              <a:rPr lang="en-US" sz="9200" dirty="0" err="1">
                <a:solidFill>
                  <a:schemeClr val="tx1"/>
                </a:solidFill>
              </a:rPr>
              <a:t>oxo</a:t>
            </a:r>
            <a:r>
              <a:rPr lang="en-US" sz="9200" dirty="0">
                <a:solidFill>
                  <a:schemeClr val="tx1"/>
                </a:solidFill>
              </a:rPr>
              <a:t>-group does not interact with any amino acid of the active site of </a:t>
            </a:r>
            <a:r>
              <a:rPr lang="en-US" sz="9200" dirty="0" err="1">
                <a:solidFill>
                  <a:schemeClr val="tx1"/>
                </a:solidFill>
              </a:rPr>
              <a:t>TrmD</a:t>
            </a:r>
            <a:r>
              <a:rPr lang="en-US" sz="9200" dirty="0">
                <a:solidFill>
                  <a:schemeClr val="tx1"/>
                </a:solidFill>
              </a:rPr>
              <a:t> (fig. 1a), while methyl group at position 4 forms the hydrophobic bond with </a:t>
            </a:r>
            <a:r>
              <a:rPr lang="en-US" sz="9200" dirty="0" err="1">
                <a:solidFill>
                  <a:schemeClr val="tx1"/>
                </a:solidFill>
              </a:rPr>
              <a:t>pyrrolidne</a:t>
            </a:r>
            <a:r>
              <a:rPr lang="en-US" sz="9200" dirty="0">
                <a:solidFill>
                  <a:schemeClr val="tx1"/>
                </a:solidFill>
              </a:rPr>
              <a:t> cycle of </a:t>
            </a:r>
            <a:r>
              <a:rPr lang="en-US" sz="9200" dirty="0" err="1">
                <a:solidFill>
                  <a:schemeClr val="tx1"/>
                </a:solidFill>
              </a:rPr>
              <a:t>proline</a:t>
            </a:r>
            <a:r>
              <a:rPr lang="en-US" sz="9200" dirty="0">
                <a:solidFill>
                  <a:schemeClr val="tx1"/>
                </a:solidFill>
              </a:rPr>
              <a:t> </a:t>
            </a:r>
            <a:r>
              <a:rPr lang="uk-UA" sz="9200" dirty="0">
                <a:solidFill>
                  <a:schemeClr val="tx1"/>
                </a:solidFill>
              </a:rPr>
              <a:t>(</a:t>
            </a:r>
            <a:r>
              <a:rPr lang="en-US" sz="9200" dirty="0">
                <a:solidFill>
                  <a:schemeClr val="tx1"/>
                </a:solidFill>
              </a:rPr>
              <a:t>Pro94), which is one of the amino acids of the active site (fig. 1b). It is obvious that introduction of methyl group at position 4 is beneficial for </a:t>
            </a:r>
            <a:r>
              <a:rPr lang="en-US" sz="9200" dirty="0" err="1">
                <a:solidFill>
                  <a:schemeClr val="tx1"/>
                </a:solidFill>
              </a:rPr>
              <a:t>TrmD</a:t>
            </a:r>
            <a:r>
              <a:rPr lang="en-US" sz="9200" dirty="0">
                <a:solidFill>
                  <a:schemeClr val="tx1"/>
                </a:solidFill>
              </a:rPr>
              <a:t> inhibitory properties and it was confirmed by the docking studies. On the other hand it showed the effectiveness of the docking methodology in </a:t>
            </a:r>
            <a:r>
              <a:rPr lang="en-US" sz="9200" dirty="0" err="1">
                <a:solidFill>
                  <a:schemeClr val="tx1"/>
                </a:solidFill>
              </a:rPr>
              <a:t>TrmD</a:t>
            </a:r>
            <a:r>
              <a:rPr lang="en-US" sz="9200" dirty="0">
                <a:solidFill>
                  <a:schemeClr val="tx1"/>
                </a:solidFill>
              </a:rPr>
              <a:t> inhibitors design, which can be a first virtual screening strep of antimicrobial drug discovery. </a:t>
            </a:r>
          </a:p>
          <a:p>
            <a:pPr algn="just"/>
            <a:r>
              <a:rPr lang="en-US" sz="9200" b="1" dirty="0">
                <a:solidFill>
                  <a:schemeClr val="tx1"/>
                </a:solidFill>
              </a:rPr>
              <a:t>Conclusion</a:t>
            </a:r>
            <a:r>
              <a:rPr lang="en-US" sz="9200" dirty="0">
                <a:solidFill>
                  <a:schemeClr val="tx1"/>
                </a:solidFill>
              </a:rPr>
              <a:t>. The results of </a:t>
            </a:r>
            <a:r>
              <a:rPr lang="en-US" sz="9200" i="1" dirty="0">
                <a:solidFill>
                  <a:schemeClr val="tx1"/>
                </a:solidFill>
              </a:rPr>
              <a:t>in vitro</a:t>
            </a:r>
            <a:r>
              <a:rPr lang="en-US" sz="9200" dirty="0">
                <a:solidFill>
                  <a:schemeClr val="tx1"/>
                </a:solidFill>
              </a:rPr>
              <a:t> studies for the novel derivatives of </a:t>
            </a:r>
            <a:r>
              <a:rPr lang="en-US" sz="9200" i="1" dirty="0">
                <a:solidFill>
                  <a:schemeClr val="tx1"/>
                </a:solidFill>
              </a:rPr>
              <a:t>N</a:t>
            </a:r>
            <a:r>
              <a:rPr lang="en-US" sz="9200" dirty="0">
                <a:solidFill>
                  <a:schemeClr val="tx1"/>
                </a:solidFill>
              </a:rPr>
              <a:t>-benzyl-5-dimethylthieno[2,3-</a:t>
            </a:r>
            <a:r>
              <a:rPr lang="en-US" sz="9200" i="1" dirty="0">
                <a:solidFill>
                  <a:schemeClr val="tx1"/>
                </a:solidFill>
              </a:rPr>
              <a:t>d</a:t>
            </a:r>
            <a:r>
              <a:rPr lang="en-US" sz="9200" dirty="0">
                <a:solidFill>
                  <a:schemeClr val="tx1"/>
                </a:solidFill>
              </a:rPr>
              <a:t>]pyrimidine-6-carboxamide revealed that 4-methyl substituted derivatives are more active rather than their 4-oxo analogues against </a:t>
            </a:r>
            <a:r>
              <a:rPr lang="en-US" sz="9200" i="1" dirty="0">
                <a:solidFill>
                  <a:schemeClr val="tx1"/>
                </a:solidFill>
              </a:rPr>
              <a:t>P. aeruginosa</a:t>
            </a:r>
            <a:r>
              <a:rPr lang="en-US" sz="9200" dirty="0">
                <a:solidFill>
                  <a:schemeClr val="tx1"/>
                </a:solidFill>
              </a:rPr>
              <a:t>  and</a:t>
            </a:r>
            <a:r>
              <a:rPr lang="uk-UA" sz="9200" dirty="0">
                <a:solidFill>
                  <a:schemeClr val="tx1"/>
                </a:solidFill>
              </a:rPr>
              <a:t> </a:t>
            </a:r>
            <a:r>
              <a:rPr lang="en-US" sz="9200" i="1" dirty="0">
                <a:solidFill>
                  <a:schemeClr val="tx1"/>
                </a:solidFill>
              </a:rPr>
              <a:t>B. subtilis</a:t>
            </a:r>
            <a:r>
              <a:rPr lang="en-US" sz="9200" dirty="0">
                <a:solidFill>
                  <a:schemeClr val="tx1"/>
                </a:solidFill>
              </a:rPr>
              <a:t> strains</a:t>
            </a:r>
            <a:r>
              <a:rPr lang="uk-UA" sz="9200" dirty="0">
                <a:solidFill>
                  <a:schemeClr val="tx1"/>
                </a:solidFill>
              </a:rPr>
              <a:t>,</a:t>
            </a:r>
            <a:r>
              <a:rPr lang="en-US" sz="9200" dirty="0">
                <a:solidFill>
                  <a:schemeClr val="tx1"/>
                </a:solidFill>
              </a:rPr>
              <a:t> On the other hand 4-oxo derivatives were more active against </a:t>
            </a:r>
            <a:r>
              <a:rPr lang="en-US" sz="9200" i="1" dirty="0">
                <a:solidFill>
                  <a:schemeClr val="tx1"/>
                </a:solidFill>
              </a:rPr>
              <a:t>S. aureus. In </a:t>
            </a:r>
            <a:r>
              <a:rPr lang="en-US" sz="9200" i="1" dirty="0" err="1">
                <a:solidFill>
                  <a:schemeClr val="tx1"/>
                </a:solidFill>
              </a:rPr>
              <a:t>silico</a:t>
            </a:r>
            <a:r>
              <a:rPr lang="en-US" sz="9200" dirty="0">
                <a:solidFill>
                  <a:schemeClr val="tx1"/>
                </a:solidFill>
              </a:rPr>
              <a:t> studies confirmed the suggested mechanism of antimicrobial activity </a:t>
            </a:r>
            <a:r>
              <a:rPr lang="en-US" sz="9200" i="1" dirty="0">
                <a:solidFill>
                  <a:schemeClr val="tx1"/>
                </a:solidFill>
              </a:rPr>
              <a:t>via</a:t>
            </a:r>
            <a:r>
              <a:rPr lang="en-US" sz="9200" dirty="0">
                <a:solidFill>
                  <a:schemeClr val="tx1"/>
                </a:solidFill>
              </a:rPr>
              <a:t> inhibition of bacterial </a:t>
            </a:r>
            <a:r>
              <a:rPr lang="en-US" sz="9200" dirty="0" err="1">
                <a:solidFill>
                  <a:schemeClr val="tx1"/>
                </a:solidFill>
              </a:rPr>
              <a:t>TrmD</a:t>
            </a:r>
            <a:r>
              <a:rPr lang="en-US" sz="9200" dirty="0">
                <a:solidFill>
                  <a:schemeClr val="tx1"/>
                </a:solidFill>
              </a:rPr>
              <a:t>. The importance of the alkyl substituent at  position 4 of </a:t>
            </a:r>
            <a:r>
              <a:rPr lang="en-US" sz="9200" dirty="0" err="1">
                <a:solidFill>
                  <a:schemeClr val="tx1"/>
                </a:solidFill>
              </a:rPr>
              <a:t>theno</a:t>
            </a:r>
            <a:r>
              <a:rPr lang="en-US" sz="9200" dirty="0">
                <a:solidFill>
                  <a:schemeClr val="tx1"/>
                </a:solidFill>
              </a:rPr>
              <a:t>[2,3-</a:t>
            </a:r>
            <a:r>
              <a:rPr lang="en-US" sz="9200" i="1" dirty="0">
                <a:solidFill>
                  <a:schemeClr val="tx1"/>
                </a:solidFill>
              </a:rPr>
              <a:t>d</a:t>
            </a:r>
            <a:r>
              <a:rPr lang="en-US" sz="9200" dirty="0">
                <a:solidFill>
                  <a:schemeClr val="tx1"/>
                </a:solidFill>
              </a:rPr>
              <a:t>]pyrimidine fragment introduction was showed to be reasonable as it played the role of the additional center for binding into the active site of </a:t>
            </a:r>
            <a:r>
              <a:rPr lang="en-US" sz="9200" dirty="0" err="1">
                <a:solidFill>
                  <a:schemeClr val="tx1"/>
                </a:solidFill>
              </a:rPr>
              <a:t>TrmD</a:t>
            </a:r>
            <a:r>
              <a:rPr lang="en-US" sz="9200" dirty="0">
                <a:solidFill>
                  <a:schemeClr val="tx1"/>
                </a:solidFill>
              </a:rPr>
              <a:t>. The obtained results are rather inspiring because they confirms the assumption that the small molecules with benzylic </a:t>
            </a:r>
            <a:r>
              <a:rPr lang="en-US" sz="9200" dirty="0" err="1">
                <a:solidFill>
                  <a:schemeClr val="tx1"/>
                </a:solidFill>
              </a:rPr>
              <a:t>carboxamide</a:t>
            </a:r>
            <a:r>
              <a:rPr lang="en-US" sz="9200" dirty="0">
                <a:solidFill>
                  <a:schemeClr val="tx1"/>
                </a:solidFill>
              </a:rPr>
              <a:t> </a:t>
            </a:r>
            <a:r>
              <a:rPr lang="en-US" sz="9200" dirty="0" err="1">
                <a:solidFill>
                  <a:schemeClr val="tx1"/>
                </a:solidFill>
              </a:rPr>
              <a:t>thieno</a:t>
            </a:r>
            <a:r>
              <a:rPr lang="en-US" sz="9200" dirty="0">
                <a:solidFill>
                  <a:schemeClr val="tx1"/>
                </a:solidFill>
              </a:rPr>
              <a:t>[2,3-d]pyrimidine core can be effective </a:t>
            </a:r>
            <a:r>
              <a:rPr lang="en-US" sz="9200" dirty="0" err="1">
                <a:solidFill>
                  <a:schemeClr val="tx1"/>
                </a:solidFill>
              </a:rPr>
              <a:t>TrmD</a:t>
            </a:r>
            <a:r>
              <a:rPr lang="en-US" sz="9200" dirty="0">
                <a:solidFill>
                  <a:schemeClr val="tx1"/>
                </a:solidFill>
              </a:rPr>
              <a:t> inhibitors and have prospects of becoming of the new group of innovative antibiotics with possible bactericidal activity. The more studies for sure are required in the directions of synthetic methodology improvement in order to make introduction of variety of  alkyl substituents at position 4 of </a:t>
            </a:r>
            <a:r>
              <a:rPr lang="en-US" sz="9200" dirty="0" err="1">
                <a:solidFill>
                  <a:schemeClr val="tx1"/>
                </a:solidFill>
              </a:rPr>
              <a:t>thieno</a:t>
            </a:r>
            <a:r>
              <a:rPr lang="en-US" sz="9200" dirty="0">
                <a:solidFill>
                  <a:schemeClr val="tx1"/>
                </a:solidFill>
              </a:rPr>
              <a:t>[2,3-d]pyrimidine more effective as well as the profound studies of the already obtained compounds for the effective lead-search are needed. It is also rational to try more differently substituted benzyl amines for the search of the leader.  The more microbiological experiments are required for the similar compounds to be tested against the antibiotic resistant strains of </a:t>
            </a:r>
            <a:r>
              <a:rPr lang="en-US" sz="9200" i="1" dirty="0">
                <a:solidFill>
                  <a:schemeClr val="tx1"/>
                </a:solidFill>
              </a:rPr>
              <a:t>P. aeruginosa</a:t>
            </a:r>
            <a:r>
              <a:rPr lang="en-US" sz="9200" dirty="0">
                <a:solidFill>
                  <a:schemeClr val="tx1"/>
                </a:solidFill>
              </a:rPr>
              <a:t> for the development of novel antibiotics with the mechanism of action based on inhibition of bacterial </a:t>
            </a:r>
            <a:r>
              <a:rPr lang="en-US" sz="9200" dirty="0" err="1">
                <a:solidFill>
                  <a:schemeClr val="tx1"/>
                </a:solidFill>
              </a:rPr>
              <a:t>TrmDs</a:t>
            </a:r>
            <a:r>
              <a:rPr lang="en-US" sz="9200" dirty="0">
                <a:solidFill>
                  <a:schemeClr val="tx1"/>
                </a:solidFill>
              </a:rPr>
              <a:t>.</a:t>
            </a:r>
          </a:p>
          <a:p>
            <a:pPr algn="just"/>
            <a:r>
              <a:rPr lang="en-US" sz="9200" b="1" dirty="0">
                <a:solidFill>
                  <a:schemeClr val="tx1"/>
                </a:solidFill>
              </a:rPr>
              <a:t>Funding</a:t>
            </a:r>
            <a:r>
              <a:rPr lang="en-US" sz="9200" dirty="0">
                <a:solidFill>
                  <a:schemeClr val="tx1"/>
                </a:solidFill>
              </a:rPr>
              <a:t>. This research was funded by the Ministry of Health Care of Ukraine at the expense of the State Budget in framework #2301020 “Scientific and scientific-technical activity in the field of health protection” on the topic “Synthesis and study of new </a:t>
            </a:r>
            <a:r>
              <a:rPr lang="en-US" sz="9200" dirty="0" err="1">
                <a:solidFill>
                  <a:schemeClr val="tx1"/>
                </a:solidFill>
              </a:rPr>
              <a:t>thienopyrimidines</a:t>
            </a:r>
            <a:r>
              <a:rPr lang="en-US" sz="9200" dirty="0">
                <a:solidFill>
                  <a:schemeClr val="tx1"/>
                </a:solidFill>
              </a:rPr>
              <a:t> for the detection of antimicrobial and related types of pharmacological activity” (State registration number: 0121U109472; Order of the Ministry of Health of Ukraine of November 17, 2020, № 2651).</a:t>
            </a:r>
          </a:p>
          <a:p>
            <a:pPr algn="just"/>
            <a:r>
              <a:rPr lang="en-US" sz="9200" b="1" dirty="0">
                <a:solidFill>
                  <a:schemeClr val="tx1"/>
                </a:solidFill>
              </a:rPr>
              <a:t>Acknowledgments</a:t>
            </a:r>
            <a:r>
              <a:rPr lang="en-US" sz="9200" dirty="0">
                <a:solidFill>
                  <a:schemeClr val="tx1"/>
                </a:solidFill>
              </a:rPr>
              <a:t>. The authors acknowledge Enamine Ltd. for the measurement of </a:t>
            </a:r>
            <a:r>
              <a:rPr lang="en-US" sz="9200" baseline="30000" dirty="0">
                <a:solidFill>
                  <a:schemeClr val="tx1"/>
                </a:solidFill>
              </a:rPr>
              <a:t>1</a:t>
            </a:r>
            <a:r>
              <a:rPr lang="en-US" sz="9200" dirty="0">
                <a:solidFill>
                  <a:schemeClr val="tx1"/>
                </a:solidFill>
              </a:rPr>
              <a:t>H, </a:t>
            </a:r>
            <a:r>
              <a:rPr lang="en-US" sz="9200" baseline="30000" dirty="0">
                <a:solidFill>
                  <a:schemeClr val="tx1"/>
                </a:solidFill>
              </a:rPr>
              <a:t>13</a:t>
            </a:r>
            <a:r>
              <a:rPr lang="en-US" sz="9200" dirty="0">
                <a:solidFill>
                  <a:schemeClr val="tx1"/>
                </a:solidFill>
              </a:rPr>
              <a:t>C NMR and LCMS spectra of the obtained substances. </a:t>
            </a:r>
          </a:p>
          <a:p>
            <a:pPr algn="just"/>
            <a:endParaRPr lang="en-US" sz="9200" dirty="0">
              <a:solidFill>
                <a:schemeClr val="tx1"/>
              </a:solidFill>
            </a:endParaRPr>
          </a:p>
          <a:p>
            <a:pPr algn="just"/>
            <a:r>
              <a:rPr lang="en-US" sz="9200" b="1" dirty="0">
                <a:solidFill>
                  <a:schemeClr val="tx1"/>
                </a:solidFill>
              </a:rPr>
              <a:t>References</a:t>
            </a:r>
            <a:r>
              <a:rPr lang="en-US" sz="9200" dirty="0">
                <a:solidFill>
                  <a:schemeClr val="tx1"/>
                </a:solidFill>
              </a:rPr>
              <a:t>. [1] Payne D. J., Gwynn M. N., Holmes D. J., </a:t>
            </a:r>
            <a:r>
              <a:rPr lang="en-US" sz="9200" dirty="0" err="1">
                <a:solidFill>
                  <a:schemeClr val="tx1"/>
                </a:solidFill>
              </a:rPr>
              <a:t>Pompliano</a:t>
            </a:r>
            <a:r>
              <a:rPr lang="en-US" sz="9200" dirty="0">
                <a:solidFill>
                  <a:schemeClr val="tx1"/>
                </a:solidFill>
              </a:rPr>
              <a:t> D. L. Nat. Rev. Drug </a:t>
            </a:r>
            <a:r>
              <a:rPr lang="en-US" sz="9200" dirty="0" err="1">
                <a:solidFill>
                  <a:schemeClr val="tx1"/>
                </a:solidFill>
              </a:rPr>
              <a:t>Discov</a:t>
            </a:r>
            <a:r>
              <a:rPr lang="en-US" sz="9200" dirty="0">
                <a:solidFill>
                  <a:schemeClr val="tx1"/>
                </a:solidFill>
              </a:rPr>
              <a:t>. 2007, 6, 29−40. [2] Butler M. S., </a:t>
            </a:r>
            <a:r>
              <a:rPr lang="en-US" sz="9200" dirty="0" err="1">
                <a:solidFill>
                  <a:schemeClr val="tx1"/>
                </a:solidFill>
              </a:rPr>
              <a:t>Blaskovich</a:t>
            </a:r>
            <a:r>
              <a:rPr lang="en-US" sz="9200" dirty="0">
                <a:solidFill>
                  <a:schemeClr val="tx1"/>
                </a:solidFill>
              </a:rPr>
              <a:t> M. A., Cooper M. A. </a:t>
            </a:r>
            <a:r>
              <a:rPr lang="it-IT" sz="9200" dirty="0">
                <a:solidFill>
                  <a:schemeClr val="tx1"/>
                </a:solidFill>
              </a:rPr>
              <a:t>J. Antibiot. 2013, 66, 571−591. [3] </a:t>
            </a:r>
            <a:r>
              <a:rPr lang="en-US" sz="9200" dirty="0" err="1">
                <a:solidFill>
                  <a:schemeClr val="tx1"/>
                </a:solidFill>
              </a:rPr>
              <a:t>Tommasi</a:t>
            </a:r>
            <a:r>
              <a:rPr lang="en-US" sz="9200" dirty="0">
                <a:solidFill>
                  <a:schemeClr val="tx1"/>
                </a:solidFill>
              </a:rPr>
              <a:t> R., Brown D., Walkup G. et al. Nat. Rev. Drug </a:t>
            </a:r>
            <a:r>
              <a:rPr lang="en-US" sz="9200" dirty="0" err="1">
                <a:solidFill>
                  <a:schemeClr val="tx1"/>
                </a:solidFill>
              </a:rPr>
              <a:t>Discov</a:t>
            </a:r>
            <a:r>
              <a:rPr lang="en-US" sz="9200" dirty="0">
                <a:solidFill>
                  <a:schemeClr val="tx1"/>
                </a:solidFill>
              </a:rPr>
              <a:t>. 2015, 14, 529–542.  [4] Brown DG, </a:t>
            </a:r>
            <a:r>
              <a:rPr lang="en-US" sz="9200" dirty="0" err="1">
                <a:solidFill>
                  <a:schemeClr val="tx1"/>
                </a:solidFill>
              </a:rPr>
              <a:t>Wobst</a:t>
            </a:r>
            <a:r>
              <a:rPr lang="en-US" sz="9200" dirty="0">
                <a:solidFill>
                  <a:schemeClr val="tx1"/>
                </a:solidFill>
              </a:rPr>
              <a:t> HJ. J. Med. Chem. 2021, 64, 2312-2338.  [5] </a:t>
            </a:r>
            <a:r>
              <a:rPr lang="en-US" sz="9200" dirty="0" err="1">
                <a:solidFill>
                  <a:schemeClr val="tx1"/>
                </a:solidFill>
              </a:rPr>
              <a:t>Malasala</a:t>
            </a:r>
            <a:r>
              <a:rPr lang="en-US" sz="9200" dirty="0">
                <a:solidFill>
                  <a:schemeClr val="tx1"/>
                </a:solidFill>
              </a:rPr>
              <a:t> S, </a:t>
            </a:r>
            <a:r>
              <a:rPr lang="en-US" sz="9200" dirty="0" err="1">
                <a:solidFill>
                  <a:schemeClr val="tx1"/>
                </a:solidFill>
              </a:rPr>
              <a:t>Polomoni</a:t>
            </a:r>
            <a:r>
              <a:rPr lang="en-US" sz="9200" dirty="0">
                <a:solidFill>
                  <a:schemeClr val="tx1"/>
                </a:solidFill>
              </a:rPr>
              <a:t> A, Ahmad </a:t>
            </a:r>
            <a:r>
              <a:rPr lang="en-US" sz="9200" dirty="0" err="1">
                <a:solidFill>
                  <a:schemeClr val="tx1"/>
                </a:solidFill>
              </a:rPr>
              <a:t>MdN</a:t>
            </a:r>
            <a:r>
              <a:rPr lang="en-US" sz="9200" dirty="0">
                <a:solidFill>
                  <a:schemeClr val="tx1"/>
                </a:solidFill>
              </a:rPr>
              <a:t> et al. J. </a:t>
            </a:r>
            <a:r>
              <a:rPr lang="en-US" sz="9200" dirty="0" err="1">
                <a:solidFill>
                  <a:schemeClr val="tx1"/>
                </a:solidFill>
              </a:rPr>
              <a:t>Molec</a:t>
            </a:r>
            <a:r>
              <a:rPr lang="en-US" sz="9200" dirty="0">
                <a:solidFill>
                  <a:schemeClr val="tx1"/>
                </a:solidFill>
              </a:rPr>
              <a:t>. </a:t>
            </a:r>
            <a:r>
              <a:rPr lang="en-US" sz="9200" dirty="0" err="1">
                <a:solidFill>
                  <a:schemeClr val="tx1"/>
                </a:solidFill>
              </a:rPr>
              <a:t>Struct</a:t>
            </a:r>
            <a:r>
              <a:rPr lang="en-US" sz="9200" dirty="0">
                <a:solidFill>
                  <a:schemeClr val="tx1"/>
                </a:solidFill>
              </a:rPr>
              <a:t>., 2021; 1234, 130168.  [6] </a:t>
            </a:r>
            <a:r>
              <a:rPr lang="en-US" sz="9200" dirty="0" err="1">
                <a:solidFill>
                  <a:schemeClr val="tx1"/>
                </a:solidFill>
              </a:rPr>
              <a:t>Zhong</a:t>
            </a:r>
            <a:r>
              <a:rPr lang="en-US" sz="9200" dirty="0">
                <a:solidFill>
                  <a:schemeClr val="tx1"/>
                </a:solidFill>
              </a:rPr>
              <a:t> W, </a:t>
            </a:r>
            <a:r>
              <a:rPr lang="en-US" sz="9200" dirty="0" err="1">
                <a:solidFill>
                  <a:schemeClr val="tx1"/>
                </a:solidFill>
              </a:rPr>
              <a:t>Pasunooti</a:t>
            </a:r>
            <a:r>
              <a:rPr lang="en-US" sz="9200" dirty="0">
                <a:solidFill>
                  <a:schemeClr val="tx1"/>
                </a:solidFill>
              </a:rPr>
              <a:t> KK, </a:t>
            </a:r>
            <a:r>
              <a:rPr lang="en-US" sz="9200" dirty="0" err="1">
                <a:solidFill>
                  <a:schemeClr val="tx1"/>
                </a:solidFill>
              </a:rPr>
              <a:t>Balamkundu</a:t>
            </a:r>
            <a:r>
              <a:rPr lang="en-US" sz="9200" dirty="0">
                <a:solidFill>
                  <a:schemeClr val="tx1"/>
                </a:solidFill>
              </a:rPr>
              <a:t> S et al. J Med Chem. 2019, 62, 7788-7805. [7] </a:t>
            </a:r>
            <a:r>
              <a:rPr lang="en-US" sz="9200" dirty="0" err="1">
                <a:solidFill>
                  <a:schemeClr val="tx1"/>
                </a:solidFill>
              </a:rPr>
              <a:t>Vlasov</a:t>
            </a:r>
            <a:r>
              <a:rPr lang="en-US" sz="9200" dirty="0">
                <a:solidFill>
                  <a:schemeClr val="tx1"/>
                </a:solidFill>
              </a:rPr>
              <a:t> S, </a:t>
            </a:r>
            <a:r>
              <a:rPr lang="en-US" sz="9200" dirty="0" err="1">
                <a:solidFill>
                  <a:schemeClr val="tx1"/>
                </a:solidFill>
              </a:rPr>
              <a:t>Krolenko</a:t>
            </a:r>
            <a:r>
              <a:rPr lang="en-US" sz="9200" dirty="0">
                <a:solidFill>
                  <a:schemeClr val="tx1"/>
                </a:solidFill>
              </a:rPr>
              <a:t> K, </a:t>
            </a:r>
            <a:r>
              <a:rPr lang="en-US" sz="9200" dirty="0" err="1">
                <a:solidFill>
                  <a:schemeClr val="tx1"/>
                </a:solidFill>
              </a:rPr>
              <a:t>Severina</a:t>
            </a:r>
            <a:r>
              <a:rPr lang="en-US" sz="9200" dirty="0">
                <a:solidFill>
                  <a:schemeClr val="tx1"/>
                </a:solidFill>
              </a:rPr>
              <a:t> H, </a:t>
            </a:r>
            <a:r>
              <a:rPr lang="en-US" sz="9200" dirty="0" err="1">
                <a:solidFill>
                  <a:schemeClr val="tx1"/>
                </a:solidFill>
              </a:rPr>
              <a:t>Vlasova</a:t>
            </a:r>
            <a:r>
              <a:rPr lang="en-US" sz="9200" dirty="0">
                <a:solidFill>
                  <a:schemeClr val="tx1"/>
                </a:solidFill>
              </a:rPr>
              <a:t> O, </a:t>
            </a:r>
            <a:r>
              <a:rPr lang="en-US" sz="9200" dirty="0" err="1">
                <a:solidFill>
                  <a:schemeClr val="tx1"/>
                </a:solidFill>
              </a:rPr>
              <a:t>Borysov</a:t>
            </a:r>
            <a:r>
              <a:rPr lang="en-US" sz="9200" dirty="0">
                <a:solidFill>
                  <a:schemeClr val="tx1"/>
                </a:solidFill>
              </a:rPr>
              <a:t> O, </a:t>
            </a:r>
            <a:r>
              <a:rPr lang="en-US" sz="9200" dirty="0" err="1">
                <a:solidFill>
                  <a:schemeClr val="tx1"/>
                </a:solidFill>
              </a:rPr>
              <a:t>Shynkarenko</a:t>
            </a:r>
            <a:r>
              <a:rPr lang="en-US" sz="9200" dirty="0">
                <a:solidFill>
                  <a:schemeClr val="tx1"/>
                </a:solidFill>
              </a:rPr>
              <a:t> </a:t>
            </a:r>
            <a:r>
              <a:rPr lang="ru-RU" sz="9200" dirty="0">
                <a:solidFill>
                  <a:schemeClr val="tx1"/>
                </a:solidFill>
              </a:rPr>
              <a:t>Р, </a:t>
            </a:r>
            <a:r>
              <a:rPr lang="en-US" sz="9200" dirty="0" err="1">
                <a:solidFill>
                  <a:schemeClr val="tx1"/>
                </a:solidFill>
              </a:rPr>
              <a:t>Vlasov</a:t>
            </a:r>
            <a:r>
              <a:rPr lang="en-US" sz="9200" dirty="0">
                <a:solidFill>
                  <a:schemeClr val="tx1"/>
                </a:solidFill>
              </a:rPr>
              <a:t> V, </a:t>
            </a:r>
            <a:r>
              <a:rPr lang="en-US" sz="9200" dirty="0" err="1">
                <a:solidFill>
                  <a:schemeClr val="tx1"/>
                </a:solidFill>
              </a:rPr>
              <a:t>Georgiyants</a:t>
            </a:r>
            <a:r>
              <a:rPr lang="en-US" sz="9200" dirty="0">
                <a:solidFill>
                  <a:schemeClr val="tx1"/>
                </a:solidFill>
              </a:rPr>
              <a:t> V.  J. Appl. Pharm. Sci., 2023, 13, 105–113. [8] Pang Z, </a:t>
            </a:r>
            <a:r>
              <a:rPr lang="en-US" sz="9200" dirty="0" err="1">
                <a:solidFill>
                  <a:schemeClr val="tx1"/>
                </a:solidFill>
              </a:rPr>
              <a:t>Raudonis</a:t>
            </a:r>
            <a:r>
              <a:rPr lang="en-US" sz="9200" dirty="0">
                <a:solidFill>
                  <a:schemeClr val="tx1"/>
                </a:solidFill>
              </a:rPr>
              <a:t> R, Glick BR, Lin TJ, Cheng Z. </a:t>
            </a:r>
            <a:r>
              <a:rPr lang="en-US" sz="9200" dirty="0" err="1">
                <a:solidFill>
                  <a:schemeClr val="tx1"/>
                </a:solidFill>
              </a:rPr>
              <a:t>Biotechnol</a:t>
            </a:r>
            <a:r>
              <a:rPr lang="en-US" sz="9200" dirty="0">
                <a:solidFill>
                  <a:schemeClr val="tx1"/>
                </a:solidFill>
              </a:rPr>
              <a:t> Adv. 2019, 37, 177-192.</a:t>
            </a:r>
          </a:p>
        </p:txBody>
      </p:sp>
      <p:sp>
        <p:nvSpPr>
          <p:cNvPr id="8" name="TextBox 7"/>
          <p:cNvSpPr txBox="1"/>
          <p:nvPr/>
        </p:nvSpPr>
        <p:spPr>
          <a:xfrm>
            <a:off x="1506616" y="4489450"/>
            <a:ext cx="27423189" cy="5078313"/>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r"/>
            <a:r>
              <a:rPr lang="en-US" sz="5400" dirty="0" err="1"/>
              <a:t>Sergiy</a:t>
            </a:r>
            <a:r>
              <a:rPr lang="en-US" sz="5400" dirty="0"/>
              <a:t> </a:t>
            </a:r>
            <a:r>
              <a:rPr lang="en-US" sz="5400" dirty="0" err="1"/>
              <a:t>Vlasov</a:t>
            </a:r>
            <a:r>
              <a:rPr lang="en-US" sz="5400" dirty="0"/>
              <a:t> </a:t>
            </a:r>
            <a:r>
              <a:rPr lang="en-US" sz="5400" baseline="30000" dirty="0"/>
              <a:t>1</a:t>
            </a:r>
            <a:r>
              <a:rPr lang="en-US" sz="5400" dirty="0"/>
              <a:t>,  Hanna </a:t>
            </a:r>
            <a:r>
              <a:rPr lang="en-US" sz="5400" dirty="0" err="1"/>
              <a:t>Severina</a:t>
            </a:r>
            <a:r>
              <a:rPr lang="en-US" sz="5400" dirty="0"/>
              <a:t>  </a:t>
            </a:r>
            <a:r>
              <a:rPr lang="en-US" sz="5400" baseline="30000" dirty="0"/>
              <a:t>1</a:t>
            </a:r>
            <a:r>
              <a:rPr lang="en-US" sz="5400" dirty="0"/>
              <a:t>,  </a:t>
            </a:r>
            <a:r>
              <a:rPr lang="en-US" sz="5400" dirty="0" err="1"/>
              <a:t>Olena</a:t>
            </a:r>
            <a:r>
              <a:rPr lang="en-US" sz="5400" dirty="0"/>
              <a:t> </a:t>
            </a:r>
            <a:r>
              <a:rPr lang="en-US" sz="5400" dirty="0" err="1"/>
              <a:t>Vlasova</a:t>
            </a:r>
            <a:r>
              <a:rPr lang="en-US" sz="5400" dirty="0"/>
              <a:t>  </a:t>
            </a:r>
            <a:r>
              <a:rPr lang="en-US" sz="5400" baseline="30000" dirty="0"/>
              <a:t>1</a:t>
            </a:r>
            <a:r>
              <a:rPr lang="en-US" sz="5400" dirty="0"/>
              <a:t>,  </a:t>
            </a:r>
            <a:r>
              <a:rPr lang="en-US" sz="5400" dirty="0" err="1"/>
              <a:t>Oleksandr</a:t>
            </a:r>
            <a:r>
              <a:rPr lang="en-US" sz="5400" dirty="0"/>
              <a:t> </a:t>
            </a:r>
            <a:r>
              <a:rPr lang="en-US" sz="5400" dirty="0" err="1"/>
              <a:t>Borysov</a:t>
            </a:r>
            <a:r>
              <a:rPr lang="en-US" sz="5400" dirty="0"/>
              <a:t>  </a:t>
            </a:r>
            <a:r>
              <a:rPr lang="en-US" sz="5400" baseline="30000" dirty="0"/>
              <a:t>2, 3</a:t>
            </a:r>
            <a:r>
              <a:rPr lang="en-US" sz="5400" dirty="0"/>
              <a:t>,</a:t>
            </a:r>
            <a:endParaRPr lang="ru-RU" sz="5400" dirty="0"/>
          </a:p>
          <a:p>
            <a:pPr algn="r"/>
            <a:r>
              <a:rPr lang="en-US" sz="5400" dirty="0" err="1"/>
              <a:t>Pavlo</a:t>
            </a:r>
            <a:r>
              <a:rPr lang="en-US" sz="5400" dirty="0"/>
              <a:t> </a:t>
            </a:r>
            <a:r>
              <a:rPr lang="en-US" sz="5400" dirty="0" err="1"/>
              <a:t>Shynkarenko</a:t>
            </a:r>
            <a:r>
              <a:rPr lang="en-US" sz="5400" dirty="0"/>
              <a:t> </a:t>
            </a:r>
            <a:r>
              <a:rPr lang="en-US" sz="5400" baseline="30000" dirty="0"/>
              <a:t>3</a:t>
            </a:r>
            <a:r>
              <a:rPr lang="en-US" sz="5400" dirty="0"/>
              <a:t>,  </a:t>
            </a:r>
            <a:r>
              <a:rPr lang="en-US" sz="5400" dirty="0" err="1"/>
              <a:t>Victoriya</a:t>
            </a:r>
            <a:r>
              <a:rPr lang="en-US" sz="5400" dirty="0"/>
              <a:t> </a:t>
            </a:r>
            <a:r>
              <a:rPr lang="en-US" sz="5400" dirty="0" err="1"/>
              <a:t>Georgiyants</a:t>
            </a:r>
            <a:r>
              <a:rPr lang="en-US" sz="5400" dirty="0"/>
              <a:t>  </a:t>
            </a:r>
            <a:r>
              <a:rPr lang="en-US" sz="5400" baseline="30000" dirty="0"/>
              <a:t>1</a:t>
            </a:r>
            <a:endParaRPr lang="ru-RU" sz="5400" baseline="30000" dirty="0"/>
          </a:p>
          <a:p>
            <a:pPr algn="r"/>
            <a:r>
              <a:rPr lang="en-US" sz="5400" baseline="30000" dirty="0"/>
              <a:t>1</a:t>
            </a:r>
            <a:r>
              <a:rPr lang="en-US" sz="5400" dirty="0"/>
              <a:t>  Department of Pharmaceutical Chemistry, National University of Pharmacy, 53 </a:t>
            </a:r>
            <a:r>
              <a:rPr lang="en-US" sz="5400" dirty="0" err="1"/>
              <a:t>Pushkinska</a:t>
            </a:r>
            <a:r>
              <a:rPr lang="en-US" sz="5400" dirty="0"/>
              <a:t> str., 61002 </a:t>
            </a:r>
            <a:r>
              <a:rPr lang="en-US" sz="5400" dirty="0" err="1"/>
              <a:t>Kharkiv</a:t>
            </a:r>
            <a:r>
              <a:rPr lang="en-US" sz="5400" dirty="0"/>
              <a:t>, Ukraine</a:t>
            </a:r>
            <a:br>
              <a:rPr lang="en-US" sz="5400" dirty="0"/>
            </a:br>
            <a:r>
              <a:rPr lang="en-US" sz="5400" baseline="30000" dirty="0"/>
              <a:t>2</a:t>
            </a:r>
            <a:r>
              <a:rPr lang="en-US" sz="5400" dirty="0"/>
              <a:t>  Institute of Organic Chemistry of the NASU, 5 Academician </a:t>
            </a:r>
            <a:r>
              <a:rPr lang="en-US" sz="5400" dirty="0" err="1"/>
              <a:t>Kukhar</a:t>
            </a:r>
            <a:r>
              <a:rPr lang="en-US" sz="5400" dirty="0"/>
              <a:t> str., 02660 Kyiv, Ukraine</a:t>
            </a:r>
            <a:br>
              <a:rPr lang="en-US" sz="5400" dirty="0"/>
            </a:br>
            <a:r>
              <a:rPr lang="en-US" sz="5400" baseline="30000" dirty="0"/>
              <a:t>3</a:t>
            </a:r>
            <a:r>
              <a:rPr lang="en-US" sz="5400" dirty="0"/>
              <a:t>  Enamine Ltd., 78 </a:t>
            </a:r>
            <a:r>
              <a:rPr lang="en-US" sz="5400" dirty="0" err="1"/>
              <a:t>Chervonotkatska</a:t>
            </a:r>
            <a:r>
              <a:rPr lang="en-US" sz="5400" dirty="0"/>
              <a:t> str., 02094 Kyiv, Ukraine</a:t>
            </a:r>
            <a:endParaRPr lang="en-US" sz="5400" dirty="0">
              <a:solidFill>
                <a:schemeClr val="bg1"/>
              </a:solidFill>
            </a:endParaRPr>
          </a:p>
        </p:txBody>
      </p:sp>
      <p:pic>
        <p:nvPicPr>
          <p:cNvPr id="7" name="Content Placeholder 6">
            <a:extLst>
              <a:ext uri="{FF2B5EF4-FFF2-40B4-BE49-F238E27FC236}">
                <a16:creationId xmlns:a16="http://schemas.microsoft.com/office/drawing/2014/main" id="{ADA61660-0FD5-43B7-B6D2-EDE7C77A9C4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13761" y="38632957"/>
            <a:ext cx="27416044" cy="3225416"/>
          </a:xfrm>
        </p:spPr>
      </p:pic>
      <p:graphicFrame>
        <p:nvGraphicFramePr>
          <p:cNvPr id="23" name="Объект 22">
            <a:extLst>
              <a:ext uri="{FF2B5EF4-FFF2-40B4-BE49-F238E27FC236}">
                <a16:creationId xmlns:a16="http://schemas.microsoft.com/office/drawing/2014/main" id="{0CB808F3-C3BF-744E-C707-6C097DE736D8}"/>
              </a:ext>
            </a:extLst>
          </p:cNvPr>
          <p:cNvGraphicFramePr>
            <a:graphicFrameLocks noChangeAspect="1"/>
          </p:cNvGraphicFramePr>
          <p:nvPr>
            <p:extLst>
              <p:ext uri="{D42A27DB-BD31-4B8C-83A1-F6EECF244321}">
                <p14:modId xmlns:p14="http://schemas.microsoft.com/office/powerpoint/2010/main" val="1690079210"/>
              </p:ext>
            </p:extLst>
          </p:nvPr>
        </p:nvGraphicFramePr>
        <p:xfrm>
          <a:off x="1878806" y="20186650"/>
          <a:ext cx="13549096" cy="5742386"/>
        </p:xfrm>
        <a:graphic>
          <a:graphicData uri="http://schemas.openxmlformats.org/presentationml/2006/ole">
            <mc:AlternateContent xmlns:mc="http://schemas.openxmlformats.org/markup-compatibility/2006">
              <mc:Choice xmlns:v="urn:schemas-microsoft-com:vml" Requires="v">
                <p:oleObj spid="_x0000_s1032" name="Document" r:id="rId4" imgW="6158461" imgH="2609705" progId="Word.Document.12">
                  <p:embed/>
                </p:oleObj>
              </mc:Choice>
              <mc:Fallback>
                <p:oleObj name="Document" r:id="rId4" imgW="6158461" imgH="2609705" progId="Word.Document.12">
                  <p:embed/>
                  <p:pic>
                    <p:nvPicPr>
                      <p:cNvPr id="0" name=""/>
                      <p:cNvPicPr/>
                      <p:nvPr/>
                    </p:nvPicPr>
                    <p:blipFill>
                      <a:blip r:embed="rId5"/>
                      <a:stretch>
                        <a:fillRect/>
                      </a:stretch>
                    </p:blipFill>
                    <p:spPr>
                      <a:xfrm>
                        <a:off x="1878806" y="20186650"/>
                        <a:ext cx="13549096" cy="5742386"/>
                      </a:xfrm>
                      <a:prstGeom prst="rect">
                        <a:avLst/>
                      </a:prstGeom>
                    </p:spPr>
                  </p:pic>
                </p:oleObj>
              </mc:Fallback>
            </mc:AlternateContent>
          </a:graphicData>
        </a:graphic>
      </p:graphicFrame>
      <p:graphicFrame>
        <p:nvGraphicFramePr>
          <p:cNvPr id="34" name="Объект 33">
            <a:extLst>
              <a:ext uri="{FF2B5EF4-FFF2-40B4-BE49-F238E27FC236}">
                <a16:creationId xmlns:a16="http://schemas.microsoft.com/office/drawing/2014/main" id="{6B1F9131-6125-ECC0-D1CB-989F5ADAA711}"/>
              </a:ext>
            </a:extLst>
          </p:cNvPr>
          <p:cNvGraphicFramePr>
            <a:graphicFrameLocks noChangeAspect="1"/>
          </p:cNvGraphicFramePr>
          <p:nvPr>
            <p:extLst>
              <p:ext uri="{D42A27DB-BD31-4B8C-83A1-F6EECF244321}">
                <p14:modId xmlns:p14="http://schemas.microsoft.com/office/powerpoint/2010/main" val="1405416327"/>
              </p:ext>
            </p:extLst>
          </p:nvPr>
        </p:nvGraphicFramePr>
        <p:xfrm>
          <a:off x="15137607" y="19500850"/>
          <a:ext cx="13596143" cy="6771784"/>
        </p:xfrm>
        <a:graphic>
          <a:graphicData uri="http://schemas.openxmlformats.org/presentationml/2006/ole">
            <mc:AlternateContent xmlns:mc="http://schemas.openxmlformats.org/markup-compatibility/2006">
              <mc:Choice xmlns:v="urn:schemas-microsoft-com:vml" Requires="v">
                <p:oleObj spid="_x0000_s1033" name="Document" r:id="rId6" imgW="6158461" imgH="3066493" progId="Word.Document.12">
                  <p:embed/>
                </p:oleObj>
              </mc:Choice>
              <mc:Fallback>
                <p:oleObj name="Document" r:id="rId6" imgW="6158461" imgH="3066493" progId="Word.Document.12">
                  <p:embed/>
                  <p:pic>
                    <p:nvPicPr>
                      <p:cNvPr id="0" name=""/>
                      <p:cNvPicPr/>
                      <p:nvPr/>
                    </p:nvPicPr>
                    <p:blipFill>
                      <a:blip r:embed="rId7"/>
                      <a:stretch>
                        <a:fillRect/>
                      </a:stretch>
                    </p:blipFill>
                    <p:spPr>
                      <a:xfrm>
                        <a:off x="15137607" y="19500850"/>
                        <a:ext cx="13596143" cy="6771784"/>
                      </a:xfrm>
                      <a:prstGeom prst="rect">
                        <a:avLst/>
                      </a:prstGeom>
                    </p:spPr>
                  </p:pic>
                </p:oleObj>
              </mc:Fallback>
            </mc:AlternateContent>
          </a:graphicData>
        </a:graphic>
      </p:graphicFrame>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118</Words>
  <Application>Microsoft Office PowerPoint</Application>
  <PresentationFormat>Произвольный</PresentationFormat>
  <Paragraphs>35</Paragraphs>
  <Slides>1</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2</vt:i4>
      </vt:variant>
      <vt:variant>
        <vt:lpstr>Внедренные серверы OLE</vt:lpstr>
      </vt:variant>
      <vt:variant>
        <vt:i4>1</vt:i4>
      </vt:variant>
      <vt:variant>
        <vt:lpstr>Заголовки слайдов</vt:lpstr>
      </vt:variant>
      <vt:variant>
        <vt:i4>1</vt:i4>
      </vt:variant>
    </vt:vector>
  </HeadingPairs>
  <TitlesOfParts>
    <vt:vector size="7" baseType="lpstr">
      <vt:lpstr>Arial</vt:lpstr>
      <vt:lpstr>Calibri</vt:lpstr>
      <vt:lpstr>Calibri Light</vt:lpstr>
      <vt:lpstr>Office Theme</vt:lpstr>
      <vt:lpstr>Custom Design</vt:lpstr>
      <vt:lpstr>Document</vt:lpstr>
      <vt:lpstr>The comparative study of antimicrobial activity for  4-methylthieno[2,3-d]pyrimidine and their 4-oxo analogues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Admin</cp:lastModifiedBy>
  <cp:revision>128</cp:revision>
  <dcterms:created xsi:type="dcterms:W3CDTF">2015-04-04T09:45:50Z</dcterms:created>
  <dcterms:modified xsi:type="dcterms:W3CDTF">2023-10-20T06:48:47Z</dcterms:modified>
</cp:coreProperties>
</file>