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handoutMasterIdLst>
    <p:handoutMasterId r:id="rId15"/>
  </p:handoutMasterIdLst>
  <p:sldIdLst>
    <p:sldId id="274" r:id="rId3"/>
    <p:sldId id="267" r:id="rId4"/>
    <p:sldId id="268" r:id="rId5"/>
    <p:sldId id="269" r:id="rId6"/>
    <p:sldId id="277" r:id="rId7"/>
    <p:sldId id="278" r:id="rId8"/>
    <p:sldId id="276" r:id="rId9"/>
    <p:sldId id="270" r:id="rId10"/>
    <p:sldId id="271" r:id="rId11"/>
    <p:sldId id="279" r:id="rId12"/>
    <p:sldId id="272"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38" autoAdjust="0"/>
  </p:normalViewPr>
  <p:slideViewPr>
    <p:cSldViewPr>
      <p:cViewPr varScale="1">
        <p:scale>
          <a:sx n="77" d="100"/>
          <a:sy n="77" d="100"/>
        </p:scale>
        <p:origin x="1546"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10/10/2023</a:t>
            </a:fld>
            <a:endParaRPr lang="en-US"/>
          </a:p>
        </p:txBody>
      </p:sp>
      <p:sp>
        <p:nvSpPr>
          <p:cNvPr id="4" name="Footer Placeholder 3">
            <a:extLst>
              <a:ext uri="{FF2B5EF4-FFF2-40B4-BE49-F238E27FC236}">
                <a16:creationId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10/10/2023</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3</a:t>
            </a:fld>
            <a:endParaRPr lang="fr-FR"/>
          </a:p>
        </p:txBody>
      </p:sp>
    </p:spTree>
    <p:extLst>
      <p:ext uri="{BB962C8B-B14F-4D97-AF65-F5344CB8AC3E}">
        <p14:creationId xmlns:p14="http://schemas.microsoft.com/office/powerpoint/2010/main" val="3213149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4</a:t>
            </a:fld>
            <a:endParaRPr lang="fr-FR"/>
          </a:p>
        </p:txBody>
      </p:sp>
    </p:spTree>
    <p:extLst>
      <p:ext uri="{BB962C8B-B14F-4D97-AF65-F5344CB8AC3E}">
        <p14:creationId xmlns:p14="http://schemas.microsoft.com/office/powerpoint/2010/main" val="4227497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7</a:t>
            </a:fld>
            <a:endParaRPr lang="fr-FR"/>
          </a:p>
        </p:txBody>
      </p:sp>
    </p:spTree>
    <p:extLst>
      <p:ext uri="{BB962C8B-B14F-4D97-AF65-F5344CB8AC3E}">
        <p14:creationId xmlns:p14="http://schemas.microsoft.com/office/powerpoint/2010/main" val="3107774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8</a:t>
            </a:fld>
            <a:endParaRPr lang="fr-FR"/>
          </a:p>
        </p:txBody>
      </p:sp>
    </p:spTree>
    <p:extLst>
      <p:ext uri="{BB962C8B-B14F-4D97-AF65-F5344CB8AC3E}">
        <p14:creationId xmlns:p14="http://schemas.microsoft.com/office/powerpoint/2010/main" val="2628215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9</a:t>
            </a:fld>
            <a:endParaRPr lang="fr-FR"/>
          </a:p>
        </p:txBody>
      </p:sp>
    </p:spTree>
    <p:extLst>
      <p:ext uri="{BB962C8B-B14F-4D97-AF65-F5344CB8AC3E}">
        <p14:creationId xmlns:p14="http://schemas.microsoft.com/office/powerpoint/2010/main" val="2654880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10</a:t>
            </a:fld>
            <a:endParaRPr lang="fr-FR"/>
          </a:p>
        </p:txBody>
      </p:sp>
    </p:spTree>
    <p:extLst>
      <p:ext uri="{BB962C8B-B14F-4D97-AF65-F5344CB8AC3E}">
        <p14:creationId xmlns:p14="http://schemas.microsoft.com/office/powerpoint/2010/main" val="4187022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11</a:t>
            </a:fld>
            <a:endParaRPr lang="fr-FR"/>
          </a:p>
        </p:txBody>
      </p:sp>
    </p:spTree>
    <p:extLst>
      <p:ext uri="{BB962C8B-B14F-4D97-AF65-F5344CB8AC3E}">
        <p14:creationId xmlns:p14="http://schemas.microsoft.com/office/powerpoint/2010/main" val="2955824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10/10/2023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10/10/2023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10/10/2023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10/10/2023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10/10/2023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10/10/2023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10/10/2023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10/10/2023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10/10/2023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10/10/2023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10/10/2023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10/10/2023</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10/10/2023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api.gorain@bitmesra.ac.in" TargetMode="Externa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hyperlink" Target="http://dx.doi.org/10.1126/science.1197203" TargetMode="External"/><Relationship Id="rId13" Type="http://schemas.openxmlformats.org/officeDocument/2006/relationships/hyperlink" Target="http://accelrys.com/products/collaborative-science/biovia-discovery-studio/" TargetMode="External"/><Relationship Id="rId3" Type="http://schemas.openxmlformats.org/officeDocument/2006/relationships/hyperlink" Target="http://dx.doi.org/10.1016/j.fbio.2020.100783" TargetMode="External"/><Relationship Id="rId7" Type="http://schemas.openxmlformats.org/officeDocument/2006/relationships/hyperlink" Target="http://dx.doi.org/10.1021/acs.biochem.5b01378" TargetMode="External"/><Relationship Id="rId12" Type="http://schemas.openxmlformats.org/officeDocument/2006/relationships/hyperlink" Target="http://www.pymol.org/pymol"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dx.doi.org/10.1021/bi1003298" TargetMode="External"/><Relationship Id="rId11" Type="http://schemas.openxmlformats.org/officeDocument/2006/relationships/hyperlink" Target="http://dx.doi.org/10.1002/jcc.21334" TargetMode="External"/><Relationship Id="rId5" Type="http://schemas.openxmlformats.org/officeDocument/2006/relationships/hyperlink" Target="http://dx.doi.org/10.1136/bmj.320.7241.1062" TargetMode="External"/><Relationship Id="rId10" Type="http://schemas.openxmlformats.org/officeDocument/2006/relationships/hyperlink" Target="http://dx.doi.org/10.1007/s10495-009-0333-y" TargetMode="External"/><Relationship Id="rId4" Type="http://schemas.openxmlformats.org/officeDocument/2006/relationships/hyperlink" Target="http://dx.doi.org/10.1002/ptr.6905" TargetMode="External"/><Relationship Id="rId9" Type="http://schemas.openxmlformats.org/officeDocument/2006/relationships/hyperlink" Target="http://dx.doi.org/10.1016/j.chembiol.2008.07.018"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1B14A4-E596-46A8-88E2-2BE0CDE68E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 y="0"/>
            <a:ext cx="9143997" cy="3717035"/>
          </a:xfrm>
          <a:prstGeom prst="rect">
            <a:avLst/>
          </a:prstGeom>
        </p:spPr>
      </p:pic>
      <p:sp>
        <p:nvSpPr>
          <p:cNvPr id="5" name="TextBox 4">
            <a:extLst>
              <a:ext uri="{FF2B5EF4-FFF2-40B4-BE49-F238E27FC236}">
                <a16:creationId xmlns:a16="http://schemas.microsoft.com/office/drawing/2014/main" id="{6C006403-587B-4649-B308-93250010079D}"/>
              </a:ext>
            </a:extLst>
          </p:cNvPr>
          <p:cNvSpPr txBox="1"/>
          <p:nvPr/>
        </p:nvSpPr>
        <p:spPr>
          <a:xfrm>
            <a:off x="419100" y="1794570"/>
            <a:ext cx="8305800" cy="3539430"/>
          </a:xfrm>
          <a:prstGeom prst="rect">
            <a:avLst/>
          </a:prstGeom>
          <a:noFill/>
        </p:spPr>
        <p:txBody>
          <a:bodyPr wrap="square" rtlCol="0">
            <a:spAutoFit/>
          </a:bodyPr>
          <a:lstStyle/>
          <a:p>
            <a:pPr algn="ctr"/>
            <a:r>
              <a:rPr lang="en-US" sz="2400" b="1" dirty="0">
                <a:solidFill>
                  <a:schemeClr val="bg1"/>
                </a:solidFill>
              </a:rPr>
              <a:t>The potential of thymoquinone against vascular diseases: </a:t>
            </a:r>
            <a:r>
              <a:rPr lang="en-US" sz="2400" b="1" i="1" dirty="0">
                <a:solidFill>
                  <a:schemeClr val="bg1"/>
                </a:solidFill>
              </a:rPr>
              <a:t>in silico </a:t>
            </a:r>
            <a:r>
              <a:rPr lang="en-US" sz="2400" b="1" dirty="0">
                <a:solidFill>
                  <a:schemeClr val="bg1"/>
                </a:solidFill>
              </a:rPr>
              <a:t>evaluation</a:t>
            </a:r>
            <a:endParaRPr lang="en-US" sz="1200" b="1" dirty="0"/>
          </a:p>
          <a:p>
            <a:pPr algn="ctr"/>
            <a:endParaRPr lang="en-US" b="1" dirty="0"/>
          </a:p>
          <a:p>
            <a:pPr algn="ctr"/>
            <a:endParaRPr lang="en-US" b="1" dirty="0"/>
          </a:p>
          <a:p>
            <a:pPr algn="ctr"/>
            <a:endParaRPr lang="en-US" b="1" dirty="0"/>
          </a:p>
          <a:p>
            <a:pPr algn="ctr"/>
            <a:endParaRPr lang="en-US" b="1" dirty="0"/>
          </a:p>
          <a:p>
            <a:pPr algn="ctr"/>
            <a:endParaRPr lang="fr-FR" dirty="0"/>
          </a:p>
          <a:p>
            <a:pPr algn="ctr"/>
            <a:r>
              <a:rPr lang="it-IT" b="1" dirty="0"/>
              <a:t>Ankit Majie and Bapi Gorain*</a:t>
            </a:r>
            <a:endParaRPr lang="it-IT" b="1" baseline="30000" dirty="0"/>
          </a:p>
          <a:p>
            <a:r>
              <a:rPr lang="en-US" dirty="0"/>
              <a:t>Department of Pharmaceutical Sciences and Technology, Birla Institute of Technology, Mesra, Ranchi 835215, India</a:t>
            </a:r>
          </a:p>
          <a:p>
            <a:endParaRPr lang="fr-FR" dirty="0"/>
          </a:p>
          <a:p>
            <a:r>
              <a:rPr lang="en-US" sz="1400" b="1" dirty="0"/>
              <a:t>*</a:t>
            </a:r>
            <a:r>
              <a:rPr lang="en-US" sz="1400" dirty="0"/>
              <a:t> Corresponding author: </a:t>
            </a:r>
            <a:r>
              <a:rPr lang="en-US" sz="1400" dirty="0">
                <a:hlinkClick r:id="rId3"/>
              </a:rPr>
              <a:t>bapi.gorain@bitmesra.ac.in</a:t>
            </a:r>
            <a:r>
              <a:rPr lang="en-US" sz="1400" dirty="0"/>
              <a:t> </a:t>
            </a:r>
            <a:endParaRPr lang="fr-FR" sz="1400" dirty="0"/>
          </a:p>
        </p:txBody>
      </p:sp>
      <p:pic>
        <p:nvPicPr>
          <p:cNvPr id="3" name="Picture 2" descr="C:\Users\bhaskar\Downloads\logo (1).jpg">
            <a:extLst>
              <a:ext uri="{FF2B5EF4-FFF2-40B4-BE49-F238E27FC236}">
                <a16:creationId xmlns:a16="http://schemas.microsoft.com/office/drawing/2014/main" id="{C29663BB-F88E-A196-363F-E647C2561B29}"/>
              </a:ext>
            </a:extLst>
          </p:cNvPr>
          <p:cNvPicPr/>
          <p:nvPr/>
        </p:nvPicPr>
        <p:blipFill rotWithShape="1">
          <a:blip r:embed="rId4" cstate="print"/>
          <a:srcRect l="4194" t="14138" r="14565" b="3476"/>
          <a:stretch/>
        </p:blipFill>
        <p:spPr bwMode="auto">
          <a:xfrm>
            <a:off x="3895725" y="5334000"/>
            <a:ext cx="1352550" cy="1295400"/>
          </a:xfrm>
          <a:prstGeom prst="rect">
            <a:avLst/>
          </a:prstGeom>
          <a:noFill/>
          <a:ln>
            <a:noFill/>
          </a:ln>
          <a:extLst>
            <a:ext uri="{53640926-AAD7-44D8-BBD7-CCE9431645EC}">
              <a14:shadowObscured xmlns:a14="http://schemas.microsoft.com/office/drawing/2010/main"/>
            </a:ext>
          </a:extLst>
        </p:spPr>
      </p:pic>
      <p:sp>
        <p:nvSpPr>
          <p:cNvPr id="6" name="Slide Number Placeholder 11">
            <a:extLst>
              <a:ext uri="{FF2B5EF4-FFF2-40B4-BE49-F238E27FC236}">
                <a16:creationId xmlns:a16="http://schemas.microsoft.com/office/drawing/2014/main" id="{AF08C1FE-B726-B399-969F-EB01D8F138FE}"/>
              </a:ext>
            </a:extLst>
          </p:cNvPr>
          <p:cNvSpPr>
            <a:spLocks noGrp="1"/>
          </p:cNvSpPr>
          <p:nvPr>
            <p:ph type="sldNum" sz="quarter" idx="12"/>
          </p:nvPr>
        </p:nvSpPr>
        <p:spPr>
          <a:xfrm>
            <a:off x="6934200" y="6096000"/>
            <a:ext cx="2133600" cy="365125"/>
          </a:xfrm>
        </p:spPr>
        <p:txBody>
          <a:bodyPr/>
          <a:lstStyle/>
          <a:p>
            <a:fld id="{FCAEAE96-855E-42B1-8DE9-9C9E68DE18C5}" type="slidenum">
              <a:rPr lang="fr-FR" smtClean="0">
                <a:latin typeface="Arial" panose="020B0604020202020204" pitchFamily="34" charset="0"/>
                <a:cs typeface="Arial" panose="020B0604020202020204" pitchFamily="34" charset="0"/>
              </a:rPr>
              <a:pPr/>
              <a:t>1</a:t>
            </a:fld>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4345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330CBC-B253-8C33-E909-B0249D4BFE06}"/>
              </a:ext>
            </a:extLst>
          </p:cNvPr>
          <p:cNvSpPr txBox="1"/>
          <p:nvPr/>
        </p:nvSpPr>
        <p:spPr>
          <a:xfrm>
            <a:off x="495300" y="1143000"/>
            <a:ext cx="8153400" cy="461665"/>
          </a:xfrm>
          <a:prstGeom prst="rect">
            <a:avLst/>
          </a:prstGeom>
          <a:noFill/>
        </p:spPr>
        <p:txBody>
          <a:bodyPr wrap="square" rtlCol="0">
            <a:spAutoFit/>
          </a:bodyPr>
          <a:lstStyle/>
          <a:p>
            <a:r>
              <a:rPr lang="fr-FR" sz="2400" b="1" dirty="0"/>
              <a:t>References</a:t>
            </a:r>
          </a:p>
        </p:txBody>
      </p:sp>
      <p:sp>
        <p:nvSpPr>
          <p:cNvPr id="3" name="TextBox 2">
            <a:extLst>
              <a:ext uri="{FF2B5EF4-FFF2-40B4-BE49-F238E27FC236}">
                <a16:creationId xmlns:a16="http://schemas.microsoft.com/office/drawing/2014/main" id="{3BB72E7D-7E19-24CC-20ED-AC7D386240E6}"/>
              </a:ext>
            </a:extLst>
          </p:cNvPr>
          <p:cNvSpPr txBox="1"/>
          <p:nvPr/>
        </p:nvSpPr>
        <p:spPr>
          <a:xfrm>
            <a:off x="495300" y="1696283"/>
            <a:ext cx="8153400" cy="4524315"/>
          </a:xfrm>
          <a:prstGeom prst="rect">
            <a:avLst/>
          </a:prstGeom>
          <a:noFill/>
        </p:spPr>
        <p:txBody>
          <a:bodyPr wrap="square" rtlCol="0">
            <a:spAutoFit/>
          </a:bodyPr>
          <a:lstStyle/>
          <a:p>
            <a:pPr marL="342900" marR="0" lvl="0" indent="-342900" algn="just" defTabSz="914400" rtl="0" eaLnBrk="1" fontAlgn="auto" latinLnBrk="0" hangingPunct="1">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rPr>
              <a:t>Silva AFC, Haris PI, </a:t>
            </a:r>
            <a:r>
              <a:rPr kumimoji="0" lang="en-US" sz="1200" b="0" i="0" u="none" strike="noStrike" kern="1200" cap="none" spc="0" normalizeH="0" baseline="0" noProof="0" dirty="0" err="1">
                <a:ln>
                  <a:noFill/>
                </a:ln>
                <a:solidFill>
                  <a:prstClr val="black"/>
                </a:solidFill>
                <a:effectLst/>
                <a:uLnTx/>
                <a:uFillTx/>
                <a:latin typeface="Calibri (body)"/>
                <a:ea typeface="+mn-ea"/>
                <a:cs typeface="Times New Roman" panose="02020603050405020304" pitchFamily="18" charset="0"/>
              </a:rPr>
              <a:t>Serralheiro</a:t>
            </a:r>
            <a:r>
              <a:rPr kumimoji="0" lang="en-US" sz="12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rPr>
              <a:t> ML, Pacheco R. Mechanism of action and the biological activities of Nigella sativa oil components. Food </a:t>
            </a:r>
            <a:r>
              <a:rPr kumimoji="0" lang="en-US" sz="1200" b="0" i="0" u="none" strike="noStrike" kern="1200" cap="none" spc="0" normalizeH="0" baseline="0" noProof="0" dirty="0" err="1">
                <a:ln>
                  <a:noFill/>
                </a:ln>
                <a:solidFill>
                  <a:prstClr val="black"/>
                </a:solidFill>
                <a:effectLst/>
                <a:uLnTx/>
                <a:uFillTx/>
                <a:latin typeface="Calibri (body)"/>
                <a:ea typeface="+mn-ea"/>
                <a:cs typeface="Times New Roman" panose="02020603050405020304" pitchFamily="18" charset="0"/>
              </a:rPr>
              <a:t>Biosci</a:t>
            </a:r>
            <a:r>
              <a:rPr kumimoji="0" lang="en-US" sz="12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rPr>
              <a:t>. 2020;38(100783):100783. </a:t>
            </a:r>
            <a:r>
              <a:rPr kumimoji="0" lang="en-US" sz="12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hlinkClick r:id="rId3"/>
              </a:rPr>
              <a:t>http://dx.doi.org/10.1016/j.fbio.2020.100783</a:t>
            </a:r>
            <a:r>
              <a:rPr kumimoji="0" lang="en-US" sz="12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rPr>
              <a:t> </a:t>
            </a:r>
          </a:p>
          <a:p>
            <a:pPr marL="342900" marR="0" lvl="0" indent="-342900" algn="just" defTabSz="914400" rtl="0" eaLnBrk="1" fontAlgn="auto" latinLnBrk="0" hangingPunct="1">
              <a:spcBef>
                <a:spcPts val="0"/>
              </a:spcBef>
              <a:spcAft>
                <a:spcPts val="0"/>
              </a:spcAft>
              <a:buClrTx/>
              <a:buSzTx/>
              <a:buFont typeface="+mj-lt"/>
              <a:buAutoNum type="arabicPeriod"/>
              <a:tabLst/>
              <a:defRPr/>
            </a:pPr>
            <a:r>
              <a:rPr kumimoji="0" lang="en-US" sz="1200" b="0" i="0" u="none" strike="noStrike" kern="1200" cap="none" spc="0" normalizeH="0" baseline="0" noProof="0" dirty="0" err="1">
                <a:ln>
                  <a:noFill/>
                </a:ln>
                <a:solidFill>
                  <a:prstClr val="black"/>
                </a:solidFill>
                <a:effectLst/>
                <a:uLnTx/>
                <a:uFillTx/>
                <a:latin typeface="Calibri (body)"/>
                <a:ea typeface="+mn-ea"/>
                <a:cs typeface="Times New Roman" panose="02020603050405020304" pitchFamily="18" charset="0"/>
              </a:rPr>
              <a:t>Talebi</a:t>
            </a:r>
            <a:r>
              <a:rPr kumimoji="0" lang="en-US" sz="12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rPr>
              <a:t> M, </a:t>
            </a:r>
            <a:r>
              <a:rPr kumimoji="0" lang="en-US" sz="1200" b="0" i="0" u="none" strike="noStrike" kern="1200" cap="none" spc="0" normalizeH="0" baseline="0" noProof="0" dirty="0" err="1">
                <a:ln>
                  <a:noFill/>
                </a:ln>
                <a:solidFill>
                  <a:prstClr val="black"/>
                </a:solidFill>
                <a:effectLst/>
                <a:uLnTx/>
                <a:uFillTx/>
                <a:latin typeface="Calibri (body)"/>
                <a:ea typeface="+mn-ea"/>
                <a:cs typeface="Times New Roman" panose="02020603050405020304" pitchFamily="18" charset="0"/>
              </a:rPr>
              <a:t>Talebi</a:t>
            </a:r>
            <a:r>
              <a:rPr kumimoji="0" lang="en-US" sz="12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rPr>
              <a:t> M, </a:t>
            </a:r>
            <a:r>
              <a:rPr kumimoji="0" lang="en-US" sz="1200" b="0" i="0" u="none" strike="noStrike" kern="1200" cap="none" spc="0" normalizeH="0" baseline="0" noProof="0" dirty="0" err="1">
                <a:ln>
                  <a:noFill/>
                </a:ln>
                <a:solidFill>
                  <a:prstClr val="black"/>
                </a:solidFill>
                <a:effectLst/>
                <a:uLnTx/>
                <a:uFillTx/>
                <a:latin typeface="Calibri (body)"/>
                <a:ea typeface="+mn-ea"/>
                <a:cs typeface="Times New Roman" panose="02020603050405020304" pitchFamily="18" charset="0"/>
              </a:rPr>
              <a:t>Farkhondeh</a:t>
            </a:r>
            <a:r>
              <a:rPr kumimoji="0" lang="en-US" sz="12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rPr>
              <a:t> T, </a:t>
            </a:r>
            <a:r>
              <a:rPr kumimoji="0" lang="en-US" sz="1200" b="0" i="0" u="none" strike="noStrike" kern="1200" cap="none" spc="0" normalizeH="0" baseline="0" noProof="0" dirty="0" err="1">
                <a:ln>
                  <a:noFill/>
                </a:ln>
                <a:solidFill>
                  <a:prstClr val="black"/>
                </a:solidFill>
                <a:effectLst/>
                <a:uLnTx/>
                <a:uFillTx/>
                <a:latin typeface="Calibri (body)"/>
                <a:ea typeface="+mn-ea"/>
                <a:cs typeface="Times New Roman" panose="02020603050405020304" pitchFamily="18" charset="0"/>
              </a:rPr>
              <a:t>Samarghandian</a:t>
            </a:r>
            <a:r>
              <a:rPr kumimoji="0" lang="en-US" sz="12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rPr>
              <a:t> S. Biological and therapeutic activities of thymoquinone: Focus on the Nrf2 signaling pathway. </a:t>
            </a:r>
            <a:r>
              <a:rPr kumimoji="0" lang="en-US" sz="1200" b="0" i="0" u="none" strike="noStrike" kern="1200" cap="none" spc="0" normalizeH="0" baseline="0" noProof="0" dirty="0" err="1">
                <a:ln>
                  <a:noFill/>
                </a:ln>
                <a:solidFill>
                  <a:prstClr val="black"/>
                </a:solidFill>
                <a:effectLst/>
                <a:uLnTx/>
                <a:uFillTx/>
                <a:latin typeface="Calibri (body)"/>
                <a:ea typeface="+mn-ea"/>
                <a:cs typeface="Times New Roman" panose="02020603050405020304" pitchFamily="18" charset="0"/>
              </a:rPr>
              <a:t>Phytother</a:t>
            </a:r>
            <a:r>
              <a:rPr kumimoji="0" lang="en-US" sz="12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rPr>
              <a:t> Res [Internet]. 2021;35(4):1739–53. </a:t>
            </a:r>
            <a:r>
              <a:rPr kumimoji="0" lang="en-US" sz="12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hlinkClick r:id="rId4"/>
              </a:rPr>
              <a:t>http://dx.doi.org/10.1002/ptr.6905</a:t>
            </a:r>
            <a:r>
              <a:rPr kumimoji="0" lang="en-US" sz="12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rPr>
              <a:t> </a:t>
            </a:r>
          </a:p>
          <a:p>
            <a:pPr marL="342900" marR="0" lvl="0" indent="-342900" algn="just" defTabSz="914400" rtl="0" eaLnBrk="1" fontAlgn="auto" latinLnBrk="0" hangingPunct="1">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rPr>
              <a:t>Donnelly R. ABC of arterial and venous disease: Vascular complications of diabetes. BMJ. 2000;320(7241):1062–6. </a:t>
            </a:r>
            <a:r>
              <a:rPr kumimoji="0" lang="en-US" sz="12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hlinkClick r:id="rId5"/>
              </a:rPr>
              <a:t>http://dx.doi.org/10.1136/bmj.320.7241.1062</a:t>
            </a:r>
            <a:r>
              <a:rPr kumimoji="0" lang="en-US" sz="12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rPr>
              <a:t> </a:t>
            </a:r>
          </a:p>
          <a:p>
            <a:pPr marL="342900" marR="0" lvl="0" indent="-342900" algn="just" defTabSz="914400" rtl="0" eaLnBrk="1" fontAlgn="auto" latinLnBrk="0" hangingPunct="1">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rPr>
              <a:t>Sidhu RS, Lee JY, Yuan C, Smith WL. Comparison of cyclooxygenase-1 crystal structures: cross-talk between monomers comprising cyclooxygenase-1 homodimers. Biochemistry. 2010;49(33):7069–79. </a:t>
            </a:r>
            <a:r>
              <a:rPr kumimoji="0" lang="en-US" sz="12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hlinkClick r:id="rId6"/>
              </a:rPr>
              <a:t>http://dx.doi.org/10.1021/bi1003298</a:t>
            </a:r>
            <a:r>
              <a:rPr kumimoji="0" lang="en-US" sz="12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rPr>
              <a:t> </a:t>
            </a:r>
          </a:p>
          <a:p>
            <a:pPr marL="342900" marR="0" lvl="0" indent="-342900" algn="just" defTabSz="914400" rtl="0" eaLnBrk="1" fontAlgn="auto" latinLnBrk="0" hangingPunct="1">
              <a:spcBef>
                <a:spcPts val="0"/>
              </a:spcBef>
              <a:spcAft>
                <a:spcPts val="0"/>
              </a:spcAft>
              <a:buClrTx/>
              <a:buSzTx/>
              <a:buFont typeface="+mj-lt"/>
              <a:buAutoNum type="arabicPeriod"/>
              <a:tabLst/>
              <a:defRPr/>
            </a:pPr>
            <a:r>
              <a:rPr kumimoji="0" lang="en-US" sz="1200" b="0" i="0" u="none" strike="noStrike" kern="1200" cap="none" spc="0" normalizeH="0" baseline="0" noProof="0" dirty="0" err="1">
                <a:ln>
                  <a:noFill/>
                </a:ln>
                <a:solidFill>
                  <a:prstClr val="black"/>
                </a:solidFill>
                <a:effectLst/>
                <a:uLnTx/>
                <a:uFillTx/>
                <a:latin typeface="Calibri (body)"/>
                <a:ea typeface="+mn-ea"/>
                <a:cs typeface="Times New Roman" panose="02020603050405020304" pitchFamily="18" charset="0"/>
              </a:rPr>
              <a:t>Lucido</a:t>
            </a:r>
            <a:r>
              <a:rPr kumimoji="0" lang="en-US" sz="12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rPr>
              <a:t> MJ, Orlando BJ, Vecchio AJ, </a:t>
            </a:r>
            <a:r>
              <a:rPr kumimoji="0" lang="en-US" sz="1200" b="0" i="0" u="none" strike="noStrike" kern="1200" cap="none" spc="0" normalizeH="0" baseline="0" noProof="0" dirty="0" err="1">
                <a:ln>
                  <a:noFill/>
                </a:ln>
                <a:solidFill>
                  <a:prstClr val="black"/>
                </a:solidFill>
                <a:effectLst/>
                <a:uLnTx/>
                <a:uFillTx/>
                <a:latin typeface="Calibri (body)"/>
                <a:ea typeface="+mn-ea"/>
                <a:cs typeface="Times New Roman" panose="02020603050405020304" pitchFamily="18" charset="0"/>
              </a:rPr>
              <a:t>Malkowski</a:t>
            </a:r>
            <a:r>
              <a:rPr kumimoji="0" lang="en-US" sz="12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rPr>
              <a:t> MG. Crystal structure of aspirin-acetylated human cyclooxygenase-2: Insight into the formation of products with reversed stereochemistry. Biochemistry. 2016;55(8):1226–38. </a:t>
            </a:r>
            <a:r>
              <a:rPr kumimoji="0" lang="en-US" sz="12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hlinkClick r:id="rId7"/>
              </a:rPr>
              <a:t>http://dx.doi.org/10.1021/acs.biochem.5b01378</a:t>
            </a:r>
            <a:r>
              <a:rPr kumimoji="0" lang="en-US" sz="12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rPr>
              <a:t> </a:t>
            </a:r>
          </a:p>
          <a:p>
            <a:pPr marL="342900" marR="0" lvl="0" indent="-342900" algn="just" defTabSz="914400" rtl="0" eaLnBrk="1" fontAlgn="auto" latinLnBrk="0" hangingPunct="1">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rPr>
              <a:t>Gilbert NC, Bartlett SG, </a:t>
            </a:r>
            <a:r>
              <a:rPr kumimoji="0" lang="en-US" sz="1200" b="0" i="0" u="none" strike="noStrike" kern="1200" cap="none" spc="0" normalizeH="0" baseline="0" noProof="0" dirty="0" err="1">
                <a:ln>
                  <a:noFill/>
                </a:ln>
                <a:solidFill>
                  <a:prstClr val="black"/>
                </a:solidFill>
                <a:effectLst/>
                <a:uLnTx/>
                <a:uFillTx/>
                <a:latin typeface="Calibri (body)"/>
                <a:ea typeface="+mn-ea"/>
                <a:cs typeface="Times New Roman" panose="02020603050405020304" pitchFamily="18" charset="0"/>
              </a:rPr>
              <a:t>Waight</a:t>
            </a:r>
            <a:r>
              <a:rPr kumimoji="0" lang="en-US" sz="12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rPr>
              <a:t> MT, </a:t>
            </a:r>
            <a:r>
              <a:rPr kumimoji="0" lang="en-US" sz="1200" b="0" i="0" u="none" strike="noStrike" kern="1200" cap="none" spc="0" normalizeH="0" baseline="0" noProof="0" dirty="0" err="1">
                <a:ln>
                  <a:noFill/>
                </a:ln>
                <a:solidFill>
                  <a:prstClr val="black"/>
                </a:solidFill>
                <a:effectLst/>
                <a:uLnTx/>
                <a:uFillTx/>
                <a:latin typeface="Calibri (body)"/>
                <a:ea typeface="+mn-ea"/>
                <a:cs typeface="Times New Roman" panose="02020603050405020304" pitchFamily="18" charset="0"/>
              </a:rPr>
              <a:t>Neau</a:t>
            </a:r>
            <a:r>
              <a:rPr kumimoji="0" lang="en-US" sz="12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rPr>
              <a:t> DB, </a:t>
            </a:r>
            <a:r>
              <a:rPr kumimoji="0" lang="en-US" sz="1200" b="0" i="0" u="none" strike="noStrike" kern="1200" cap="none" spc="0" normalizeH="0" baseline="0" noProof="0" dirty="0" err="1">
                <a:ln>
                  <a:noFill/>
                </a:ln>
                <a:solidFill>
                  <a:prstClr val="black"/>
                </a:solidFill>
                <a:effectLst/>
                <a:uLnTx/>
                <a:uFillTx/>
                <a:latin typeface="Calibri (body)"/>
                <a:ea typeface="+mn-ea"/>
                <a:cs typeface="Times New Roman" panose="02020603050405020304" pitchFamily="18" charset="0"/>
              </a:rPr>
              <a:t>Boeglin</a:t>
            </a:r>
            <a:r>
              <a:rPr kumimoji="0" lang="en-US" sz="12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rPr>
              <a:t> WE, Brash AR, et al. The structure of human 5-lipoxygenase. Science. 2011;331(6014):217–9. </a:t>
            </a:r>
            <a:r>
              <a:rPr kumimoji="0" lang="en-US" sz="12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hlinkClick r:id="rId8"/>
              </a:rPr>
              <a:t>http://dx.doi.org/10.1126/science.1197203</a:t>
            </a:r>
            <a:r>
              <a:rPr kumimoji="0" lang="en-US" sz="12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rPr>
              <a:t> </a:t>
            </a:r>
          </a:p>
          <a:p>
            <a:pPr marL="342900" marR="0" lvl="0" indent="-342900" algn="just" defTabSz="914400" rtl="0" eaLnBrk="1" fontAlgn="auto" latinLnBrk="0" hangingPunct="1">
              <a:spcBef>
                <a:spcPts val="0"/>
              </a:spcBef>
              <a:spcAft>
                <a:spcPts val="0"/>
              </a:spcAft>
              <a:buClrTx/>
              <a:buSzTx/>
              <a:buFont typeface="+mj-lt"/>
              <a:buAutoNum type="arabicPeriod"/>
              <a:tabLst/>
              <a:defRPr/>
            </a:pPr>
            <a:r>
              <a:rPr kumimoji="0" lang="en-US" sz="1200" b="0" i="0" u="none" strike="noStrike" kern="1200" cap="none" spc="0" normalizeH="0" baseline="0" noProof="0" dirty="0" err="1">
                <a:ln>
                  <a:noFill/>
                </a:ln>
                <a:solidFill>
                  <a:prstClr val="black"/>
                </a:solidFill>
                <a:effectLst/>
                <a:uLnTx/>
                <a:uFillTx/>
                <a:latin typeface="Calibri (body)"/>
                <a:ea typeface="+mn-ea"/>
                <a:cs typeface="Times New Roman" panose="02020603050405020304" pitchFamily="18" charset="0"/>
              </a:rPr>
              <a:t>Tholander</a:t>
            </a:r>
            <a:r>
              <a:rPr kumimoji="0" lang="en-US" sz="12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rPr>
              <a:t> F, </a:t>
            </a:r>
            <a:r>
              <a:rPr kumimoji="0" lang="en-US" sz="1200" b="0" i="0" u="none" strike="noStrike" kern="1200" cap="none" spc="0" normalizeH="0" baseline="0" noProof="0" dirty="0" err="1">
                <a:ln>
                  <a:noFill/>
                </a:ln>
                <a:solidFill>
                  <a:prstClr val="black"/>
                </a:solidFill>
                <a:effectLst/>
                <a:uLnTx/>
                <a:uFillTx/>
                <a:latin typeface="Calibri (body)"/>
                <a:ea typeface="+mn-ea"/>
                <a:cs typeface="Times New Roman" panose="02020603050405020304" pitchFamily="18" charset="0"/>
              </a:rPr>
              <a:t>Muroya</a:t>
            </a:r>
            <a:r>
              <a:rPr kumimoji="0" lang="en-US" sz="12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rPr>
              <a:t> A, Roques B-P, </a:t>
            </a:r>
            <a:r>
              <a:rPr kumimoji="0" lang="en-US" sz="1200" b="0" i="0" u="none" strike="noStrike" kern="1200" cap="none" spc="0" normalizeH="0" baseline="0" noProof="0" dirty="0" err="1">
                <a:ln>
                  <a:noFill/>
                </a:ln>
                <a:solidFill>
                  <a:prstClr val="black"/>
                </a:solidFill>
                <a:effectLst/>
                <a:uLnTx/>
                <a:uFillTx/>
                <a:latin typeface="Calibri (body)"/>
                <a:ea typeface="+mn-ea"/>
                <a:cs typeface="Times New Roman" panose="02020603050405020304" pitchFamily="18" charset="0"/>
              </a:rPr>
              <a:t>Fournié-Zaluski</a:t>
            </a:r>
            <a:r>
              <a:rPr kumimoji="0" lang="en-US" sz="12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rPr>
              <a:t> M-C, </a:t>
            </a:r>
            <a:r>
              <a:rPr kumimoji="0" lang="en-US" sz="1200" b="0" i="0" u="none" strike="noStrike" kern="1200" cap="none" spc="0" normalizeH="0" baseline="0" noProof="0" dirty="0" err="1">
                <a:ln>
                  <a:noFill/>
                </a:ln>
                <a:solidFill>
                  <a:prstClr val="black"/>
                </a:solidFill>
                <a:effectLst/>
                <a:uLnTx/>
                <a:uFillTx/>
                <a:latin typeface="Calibri (body)"/>
                <a:ea typeface="+mn-ea"/>
                <a:cs typeface="Times New Roman" panose="02020603050405020304" pitchFamily="18" charset="0"/>
              </a:rPr>
              <a:t>Thunnissen</a:t>
            </a:r>
            <a:r>
              <a:rPr kumimoji="0" lang="en-US" sz="12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rPr>
              <a:t> MMGM, </a:t>
            </a:r>
            <a:r>
              <a:rPr kumimoji="0" lang="en-US" sz="1200" b="0" i="0" u="none" strike="noStrike" kern="1200" cap="none" spc="0" normalizeH="0" baseline="0" noProof="0" dirty="0" err="1">
                <a:ln>
                  <a:noFill/>
                </a:ln>
                <a:solidFill>
                  <a:prstClr val="black"/>
                </a:solidFill>
                <a:effectLst/>
                <a:uLnTx/>
                <a:uFillTx/>
                <a:latin typeface="Calibri (body)"/>
                <a:ea typeface="+mn-ea"/>
                <a:cs typeface="Times New Roman" panose="02020603050405020304" pitchFamily="18" charset="0"/>
              </a:rPr>
              <a:t>Haeggström</a:t>
            </a:r>
            <a:r>
              <a:rPr kumimoji="0" lang="en-US" sz="12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rPr>
              <a:t> JZ. Structure-based dissection of the active site chemistry of leukotriene A4 hydrolase: implications for M1 aminopeptidases and inhibitor design. Chem Biol. 2008;15(9):920–9. </a:t>
            </a:r>
            <a:r>
              <a:rPr kumimoji="0" lang="en-US" sz="12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hlinkClick r:id="rId9"/>
              </a:rPr>
              <a:t>http://dx.doi.org/10.1016/j.chembiol.2008.07.018</a:t>
            </a:r>
            <a:r>
              <a:rPr kumimoji="0" lang="en-US" sz="12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rPr>
              <a:t> </a:t>
            </a:r>
          </a:p>
          <a:p>
            <a:pPr marL="342900" marR="0" lvl="0" indent="-342900" algn="just" defTabSz="914400" rtl="0" eaLnBrk="1" fontAlgn="auto" latinLnBrk="0" hangingPunct="1">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rPr>
              <a:t>Fang B, Fu G, </a:t>
            </a:r>
            <a:r>
              <a:rPr kumimoji="0" lang="en-US" sz="1200" b="0" i="0" u="none" strike="noStrike" kern="1200" cap="none" spc="0" normalizeH="0" baseline="0" noProof="0" dirty="0" err="1">
                <a:ln>
                  <a:noFill/>
                </a:ln>
                <a:solidFill>
                  <a:prstClr val="black"/>
                </a:solidFill>
                <a:effectLst/>
                <a:uLnTx/>
                <a:uFillTx/>
                <a:latin typeface="Calibri (body)"/>
                <a:ea typeface="+mn-ea"/>
                <a:cs typeface="Times New Roman" panose="02020603050405020304" pitchFamily="18" charset="0"/>
              </a:rPr>
              <a:t>Agniswamy</a:t>
            </a:r>
            <a:r>
              <a:rPr kumimoji="0" lang="en-US" sz="12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rPr>
              <a:t> J, Harrison RW, Weber IT. Caspase-3 binds diverse P4 residues in peptides as revealed by crystallography and structural modeling. Apoptosis. 2009;14(5):741–52. </a:t>
            </a:r>
            <a:r>
              <a:rPr kumimoji="0" lang="en-US" sz="12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hlinkClick r:id="rId10"/>
              </a:rPr>
              <a:t>http://dx.doi.org/10.1007/s10495-009-0333-y</a:t>
            </a:r>
            <a:r>
              <a:rPr kumimoji="0" lang="en-US" sz="12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rPr>
              <a:t> </a:t>
            </a:r>
          </a:p>
          <a:p>
            <a:pPr marL="342900" marR="0" lvl="0" indent="-342900" algn="just" defTabSz="914400" rtl="0" eaLnBrk="1" fontAlgn="auto" latinLnBrk="0" hangingPunct="1">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rPr>
              <a:t>Trott O, Olson AJ. AutoDock Vina: improving the speed and accuracy of docking with a new scoring function, efficient optimization, and multithreading. J </a:t>
            </a:r>
            <a:r>
              <a:rPr kumimoji="0" lang="en-US" sz="1200" b="0" i="0" u="none" strike="noStrike" kern="1200" cap="none" spc="0" normalizeH="0" baseline="0" noProof="0" dirty="0" err="1">
                <a:ln>
                  <a:noFill/>
                </a:ln>
                <a:solidFill>
                  <a:prstClr val="black"/>
                </a:solidFill>
                <a:effectLst/>
                <a:uLnTx/>
                <a:uFillTx/>
                <a:latin typeface="Calibri (body)"/>
                <a:ea typeface="+mn-ea"/>
                <a:cs typeface="Times New Roman" panose="02020603050405020304" pitchFamily="18" charset="0"/>
              </a:rPr>
              <a:t>Comput</a:t>
            </a:r>
            <a:r>
              <a:rPr kumimoji="0" lang="en-US" sz="12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rPr>
              <a:t> Chem. 2010;31(2):455–61. </a:t>
            </a:r>
            <a:r>
              <a:rPr kumimoji="0" lang="en-US" sz="12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hlinkClick r:id="rId11"/>
              </a:rPr>
              <a:t>http://dx.doi.org/10.1002/jcc.21334</a:t>
            </a:r>
            <a:r>
              <a:rPr kumimoji="0" lang="en-US" sz="12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rPr>
              <a:t> </a:t>
            </a:r>
          </a:p>
          <a:p>
            <a:pPr marL="342900" marR="0" lvl="0" indent="-342900" algn="just" defTabSz="914400" rtl="0" eaLnBrk="1" fontAlgn="auto" latinLnBrk="0" hangingPunct="1">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rPr>
              <a:t>Schrödinger L, DeLano W. </a:t>
            </a:r>
            <a:r>
              <a:rPr kumimoji="0" lang="en-US" sz="1200" b="0" i="0" u="none" strike="noStrike" kern="1200" cap="none" spc="0" normalizeH="0" baseline="0" noProof="0" dirty="0" err="1">
                <a:ln>
                  <a:noFill/>
                </a:ln>
                <a:solidFill>
                  <a:prstClr val="black"/>
                </a:solidFill>
                <a:effectLst/>
                <a:uLnTx/>
                <a:uFillTx/>
                <a:latin typeface="Calibri (body)"/>
                <a:ea typeface="+mn-ea"/>
                <a:cs typeface="Times New Roman" panose="02020603050405020304" pitchFamily="18" charset="0"/>
              </a:rPr>
              <a:t>PyMOL</a:t>
            </a:r>
            <a:r>
              <a:rPr kumimoji="0" lang="en-US" sz="12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rPr>
              <a:t>. 2020. Available from: </a:t>
            </a:r>
            <a:r>
              <a:rPr kumimoji="0" lang="en-US" sz="12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hlinkClick r:id="rId12"/>
              </a:rPr>
              <a:t>http://www.pymol.org/pymol</a:t>
            </a:r>
            <a:r>
              <a:rPr kumimoji="0" lang="en-US" sz="12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rPr>
              <a:t> </a:t>
            </a:r>
          </a:p>
          <a:p>
            <a:pPr marL="342900" marR="0" lvl="0" indent="-342900" algn="just" defTabSz="914400" rtl="0" eaLnBrk="1" fontAlgn="auto" latinLnBrk="0" hangingPunct="1">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rPr>
              <a:t>SYSTÈMES D. BIOVIA Discovery Studio. Dassault Syst </a:t>
            </a:r>
            <a:r>
              <a:rPr kumimoji="0" lang="en-US" sz="1200" b="0" i="0" u="none" strike="noStrike" kern="1200" cap="none" spc="0" normalizeH="0" baseline="0" noProof="0" dirty="0" err="1">
                <a:ln>
                  <a:noFill/>
                </a:ln>
                <a:solidFill>
                  <a:prstClr val="black"/>
                </a:solidFill>
                <a:effectLst/>
                <a:uLnTx/>
                <a:uFillTx/>
                <a:latin typeface="Calibri (body)"/>
                <a:ea typeface="+mn-ea"/>
                <a:cs typeface="Times New Roman" panose="02020603050405020304" pitchFamily="18" charset="0"/>
              </a:rPr>
              <a:t>mes</a:t>
            </a:r>
            <a:r>
              <a:rPr kumimoji="0" lang="en-US" sz="12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rPr>
              <a:t> BIOVIA, Discovery Studio Modeling Environment, Release 2017. San Diego: Dassault Syst </a:t>
            </a:r>
            <a:r>
              <a:rPr kumimoji="0" lang="en-US" sz="1200" b="0" i="0" u="none" strike="noStrike" kern="1200" cap="none" spc="0" normalizeH="0" baseline="0" noProof="0" dirty="0" err="1">
                <a:ln>
                  <a:noFill/>
                </a:ln>
                <a:solidFill>
                  <a:prstClr val="black"/>
                </a:solidFill>
                <a:effectLst/>
                <a:uLnTx/>
                <a:uFillTx/>
                <a:latin typeface="Calibri (body)"/>
                <a:ea typeface="+mn-ea"/>
                <a:cs typeface="Times New Roman" panose="02020603050405020304" pitchFamily="18" charset="0"/>
              </a:rPr>
              <a:t>mes</a:t>
            </a:r>
            <a:r>
              <a:rPr kumimoji="0" lang="en-US" sz="12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rPr>
              <a:t>; 2016. Available from: </a:t>
            </a:r>
            <a:r>
              <a:rPr kumimoji="0" lang="en-US" sz="12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hlinkClick r:id="rId13"/>
              </a:rPr>
              <a:t>http://accelrys.com/products/collaborative-science/biovia-discovery-studio/</a:t>
            </a:r>
            <a:r>
              <a:rPr kumimoji="0" lang="en-US" sz="12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rPr>
              <a:t> </a:t>
            </a:r>
          </a:p>
        </p:txBody>
      </p:sp>
      <p:sp>
        <p:nvSpPr>
          <p:cNvPr id="4" name="Slide Number Placeholder 11">
            <a:extLst>
              <a:ext uri="{FF2B5EF4-FFF2-40B4-BE49-F238E27FC236}">
                <a16:creationId xmlns:a16="http://schemas.microsoft.com/office/drawing/2014/main" id="{209488BD-F495-FA41-01E7-999D1D9C521E}"/>
              </a:ext>
            </a:extLst>
          </p:cNvPr>
          <p:cNvSpPr>
            <a:spLocks noGrp="1"/>
          </p:cNvSpPr>
          <p:nvPr>
            <p:ph type="sldNum" sz="quarter" idx="12"/>
          </p:nvPr>
        </p:nvSpPr>
        <p:spPr>
          <a:xfrm>
            <a:off x="6934200" y="6096000"/>
            <a:ext cx="2133600" cy="365125"/>
          </a:xfrm>
        </p:spPr>
        <p:txBody>
          <a:bodyPr/>
          <a:lstStyle/>
          <a:p>
            <a:fld id="{FCAEAE96-855E-42B1-8DE9-9C9E68DE18C5}" type="slidenum">
              <a:rPr lang="fr-FR" smtClean="0">
                <a:latin typeface="Arial" panose="020B0604020202020204" pitchFamily="34" charset="0"/>
                <a:cs typeface="Arial" panose="020B0604020202020204" pitchFamily="34" charset="0"/>
              </a:rPr>
              <a:pPr/>
              <a:t>10</a:t>
            </a:fld>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7740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330CBC-B253-8C33-E909-B0249D4BFE06}"/>
              </a:ext>
            </a:extLst>
          </p:cNvPr>
          <p:cNvSpPr txBox="1"/>
          <p:nvPr/>
        </p:nvSpPr>
        <p:spPr>
          <a:xfrm>
            <a:off x="495300" y="1143000"/>
            <a:ext cx="8153400" cy="461665"/>
          </a:xfrm>
          <a:prstGeom prst="rect">
            <a:avLst/>
          </a:prstGeom>
          <a:noFill/>
        </p:spPr>
        <p:txBody>
          <a:bodyPr wrap="square" rtlCol="0">
            <a:spAutoFit/>
          </a:bodyPr>
          <a:lstStyle/>
          <a:p>
            <a:r>
              <a:rPr lang="fr-FR" sz="2400" b="1" dirty="0"/>
              <a:t>Acknowledgements</a:t>
            </a:r>
          </a:p>
        </p:txBody>
      </p:sp>
      <p:pic>
        <p:nvPicPr>
          <p:cNvPr id="4" name="Picture 3" descr="C:\Users\bhaskar\Downloads\logo (1).jpg">
            <a:extLst>
              <a:ext uri="{FF2B5EF4-FFF2-40B4-BE49-F238E27FC236}">
                <a16:creationId xmlns:a16="http://schemas.microsoft.com/office/drawing/2014/main" id="{ACFF94E6-CD2E-2382-B6C5-9BA50A1BED13}"/>
              </a:ext>
            </a:extLst>
          </p:cNvPr>
          <p:cNvPicPr/>
          <p:nvPr/>
        </p:nvPicPr>
        <p:blipFill rotWithShape="1">
          <a:blip r:embed="rId3" cstate="print"/>
          <a:srcRect l="4194" t="14138" r="14565" b="3476"/>
          <a:stretch/>
        </p:blipFill>
        <p:spPr bwMode="auto">
          <a:xfrm>
            <a:off x="2782954" y="3048000"/>
            <a:ext cx="1600199" cy="1600200"/>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B1BC3A18-1331-FBCF-64B9-E534548A75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0848" y="3048000"/>
            <a:ext cx="1600200" cy="1600200"/>
          </a:xfrm>
          <a:prstGeom prst="ellipse">
            <a:avLst/>
          </a:prstGeom>
        </p:spPr>
      </p:pic>
      <p:sp>
        <p:nvSpPr>
          <p:cNvPr id="6" name="TextBox 5">
            <a:extLst>
              <a:ext uri="{FF2B5EF4-FFF2-40B4-BE49-F238E27FC236}">
                <a16:creationId xmlns:a16="http://schemas.microsoft.com/office/drawing/2014/main" id="{278A683E-6934-5AD6-F41E-D10B5E076054}"/>
              </a:ext>
            </a:extLst>
          </p:cNvPr>
          <p:cNvSpPr txBox="1"/>
          <p:nvPr/>
        </p:nvSpPr>
        <p:spPr>
          <a:xfrm>
            <a:off x="495300" y="1696283"/>
            <a:ext cx="8153400" cy="923330"/>
          </a:xfrm>
          <a:prstGeom prst="rect">
            <a:avLst/>
          </a:prstGeom>
          <a:noFill/>
        </p:spPr>
        <p:txBody>
          <a:bodyPr wrap="square" rtlCol="0">
            <a:spAutoFit/>
          </a:bodyPr>
          <a:lstStyle/>
          <a:p>
            <a:pPr marR="0" lvl="0" algn="just" defTabSz="914400" rtl="0" eaLnBrk="1" fontAlgn="auto" latinLnBrk="0" hangingPunct="1">
              <a:spcBef>
                <a:spcPts val="0"/>
              </a:spcBef>
              <a:spcAft>
                <a:spcPts val="0"/>
              </a:spcAft>
              <a:buClrTx/>
              <a:buSzTx/>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rPr>
              <a:t>Ankit Majie is highly thankful to Birla</a:t>
            </a:r>
            <a:r>
              <a:rPr lang="en-US" dirty="0">
                <a:solidFill>
                  <a:prstClr val="black"/>
                </a:solidFill>
                <a:latin typeface="Calibri (body)"/>
                <a:cs typeface="Times New Roman" panose="02020603050405020304" pitchFamily="18" charset="0"/>
              </a:rPr>
              <a:t> Institute of Technology, Mesra for the provision of the Institute Research Scholarship and to Dr. </a:t>
            </a:r>
            <a:r>
              <a:rPr lang="en-US" dirty="0" err="1">
                <a:solidFill>
                  <a:prstClr val="black"/>
                </a:solidFill>
                <a:latin typeface="Calibri (body)"/>
                <a:cs typeface="Times New Roman" panose="02020603050405020304" pitchFamily="18" charset="0"/>
              </a:rPr>
              <a:t>Bapi</a:t>
            </a:r>
            <a:r>
              <a:rPr lang="en-US" dirty="0">
                <a:solidFill>
                  <a:prstClr val="black"/>
                </a:solidFill>
                <a:latin typeface="Calibri (body)"/>
                <a:cs typeface="Times New Roman" panose="02020603050405020304" pitchFamily="18" charset="0"/>
              </a:rPr>
              <a:t> </a:t>
            </a:r>
            <a:r>
              <a:rPr lang="en-US" dirty="0" err="1">
                <a:solidFill>
                  <a:prstClr val="black"/>
                </a:solidFill>
                <a:latin typeface="Calibri (body)"/>
                <a:cs typeface="Times New Roman" panose="02020603050405020304" pitchFamily="18" charset="0"/>
              </a:rPr>
              <a:t>Gorain</a:t>
            </a:r>
            <a:r>
              <a:rPr lang="en-US" dirty="0">
                <a:solidFill>
                  <a:prstClr val="black"/>
                </a:solidFill>
                <a:latin typeface="Calibri (body)"/>
                <a:cs typeface="Times New Roman" panose="02020603050405020304" pitchFamily="18" charset="0"/>
              </a:rPr>
              <a:t>, Assistant Professor, BIT Mesra for his support and guidance.</a:t>
            </a:r>
            <a:endParaRPr kumimoji="0" lang="en-US" sz="18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endParaRPr>
          </a:p>
        </p:txBody>
      </p:sp>
      <p:sp>
        <p:nvSpPr>
          <p:cNvPr id="3" name="Slide Number Placeholder 11">
            <a:extLst>
              <a:ext uri="{FF2B5EF4-FFF2-40B4-BE49-F238E27FC236}">
                <a16:creationId xmlns:a16="http://schemas.microsoft.com/office/drawing/2014/main" id="{86A15F5E-41A3-1377-EB36-D6E219FF3DED}"/>
              </a:ext>
            </a:extLst>
          </p:cNvPr>
          <p:cNvSpPr>
            <a:spLocks noGrp="1"/>
          </p:cNvSpPr>
          <p:nvPr>
            <p:ph type="sldNum" sz="quarter" idx="12"/>
          </p:nvPr>
        </p:nvSpPr>
        <p:spPr>
          <a:xfrm>
            <a:off x="6934200" y="6096000"/>
            <a:ext cx="2133600" cy="365125"/>
          </a:xfrm>
        </p:spPr>
        <p:txBody>
          <a:bodyPr/>
          <a:lstStyle/>
          <a:p>
            <a:fld id="{FCAEAE96-855E-42B1-8DE9-9C9E68DE18C5}" type="slidenum">
              <a:rPr lang="fr-FR" smtClean="0">
                <a:latin typeface="Arial" panose="020B0604020202020204" pitchFamily="34" charset="0"/>
                <a:cs typeface="Arial" panose="020B0604020202020204" pitchFamily="34" charset="0"/>
              </a:rPr>
              <a:pPr/>
              <a:t>11</a:t>
            </a:fld>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2582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a:xfrm>
            <a:off x="6934200" y="6096000"/>
            <a:ext cx="2133600" cy="365125"/>
          </a:xfrm>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40DD1B3-7A12-D4B4-A440-0DB45092DBBF}"/>
              </a:ext>
            </a:extLst>
          </p:cNvPr>
          <p:cNvPicPr>
            <a:picLocks noChangeAspect="1"/>
          </p:cNvPicPr>
          <p:nvPr/>
        </p:nvPicPr>
        <p:blipFill rotWithShape="1">
          <a:blip r:embed="rId3"/>
          <a:srcRect l="3883" t="2547" r="5978" b="4242"/>
          <a:stretch/>
        </p:blipFill>
        <p:spPr>
          <a:xfrm>
            <a:off x="296518" y="1939498"/>
            <a:ext cx="834044" cy="1066800"/>
          </a:xfrm>
          <a:prstGeom prst="rect">
            <a:avLst/>
          </a:prstGeom>
        </p:spPr>
      </p:pic>
      <p:grpSp>
        <p:nvGrpSpPr>
          <p:cNvPr id="22" name="Group 21">
            <a:extLst>
              <a:ext uri="{FF2B5EF4-FFF2-40B4-BE49-F238E27FC236}">
                <a16:creationId xmlns:a16="http://schemas.microsoft.com/office/drawing/2014/main" id="{681F4190-27B0-A92C-76AA-7D6E3AC7FF53}"/>
              </a:ext>
            </a:extLst>
          </p:cNvPr>
          <p:cNvGrpSpPr/>
          <p:nvPr/>
        </p:nvGrpSpPr>
        <p:grpSpPr>
          <a:xfrm>
            <a:off x="1515718" y="2133600"/>
            <a:ext cx="3810000" cy="3962400"/>
            <a:chOff x="1524000" y="1447800"/>
            <a:chExt cx="3810000" cy="3962400"/>
          </a:xfrm>
        </p:grpSpPr>
        <p:sp>
          <p:nvSpPr>
            <p:cNvPr id="2" name="Oval 1">
              <a:extLst>
                <a:ext uri="{FF2B5EF4-FFF2-40B4-BE49-F238E27FC236}">
                  <a16:creationId xmlns:a16="http://schemas.microsoft.com/office/drawing/2014/main" id="{6EBBE0D9-E63B-D6A8-34A8-CC33E159BC78}"/>
                </a:ext>
              </a:extLst>
            </p:cNvPr>
            <p:cNvSpPr/>
            <p:nvPr/>
          </p:nvSpPr>
          <p:spPr>
            <a:xfrm>
              <a:off x="1524000" y="1447800"/>
              <a:ext cx="3810000" cy="396240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 name="Picture 5">
              <a:extLst>
                <a:ext uri="{FF2B5EF4-FFF2-40B4-BE49-F238E27FC236}">
                  <a16:creationId xmlns:a16="http://schemas.microsoft.com/office/drawing/2014/main" id="{C5427BA9-FCF8-9B6B-7D39-E777CE8072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4304" y="2832854"/>
              <a:ext cx="990600" cy="1222633"/>
            </a:xfrm>
            <a:prstGeom prst="rect">
              <a:avLst/>
            </a:prstGeom>
          </p:spPr>
        </p:pic>
        <p:sp>
          <p:nvSpPr>
            <p:cNvPr id="4" name="TextBox 3">
              <a:extLst>
                <a:ext uri="{FF2B5EF4-FFF2-40B4-BE49-F238E27FC236}">
                  <a16:creationId xmlns:a16="http://schemas.microsoft.com/office/drawing/2014/main" id="{71AC59D1-5688-4977-E235-A14A562EB6E6}"/>
                </a:ext>
              </a:extLst>
            </p:cNvPr>
            <p:cNvSpPr txBox="1"/>
            <p:nvPr/>
          </p:nvSpPr>
          <p:spPr>
            <a:xfrm>
              <a:off x="1776620" y="4055487"/>
              <a:ext cx="762000" cy="307777"/>
            </a:xfrm>
            <a:prstGeom prst="rect">
              <a:avLst/>
            </a:prstGeom>
            <a:solidFill>
              <a:schemeClr val="bg1"/>
            </a:solidFill>
            <a:ln>
              <a:solidFill>
                <a:schemeClr val="tx1"/>
              </a:solidFill>
            </a:ln>
          </p:spPr>
          <p:txBody>
            <a:bodyPr wrap="square" rtlCol="0">
              <a:spAutoFit/>
            </a:bodyPr>
            <a:lstStyle/>
            <a:p>
              <a:pPr algn="ctr"/>
              <a:r>
                <a:rPr lang="en-US" sz="1400" b="1" dirty="0"/>
                <a:t>P</a:t>
              </a:r>
              <a:r>
                <a:rPr lang="en-IN" sz="1400" b="1" dirty="0"/>
                <a:t>TGS2</a:t>
              </a:r>
            </a:p>
          </p:txBody>
        </p:sp>
        <p:pic>
          <p:nvPicPr>
            <p:cNvPr id="8" name="Picture 7">
              <a:extLst>
                <a:ext uri="{FF2B5EF4-FFF2-40B4-BE49-F238E27FC236}">
                  <a16:creationId xmlns:a16="http://schemas.microsoft.com/office/drawing/2014/main" id="{16818D39-30C0-CDF6-9111-A01F344A04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988666" y="1412424"/>
              <a:ext cx="762000" cy="1286063"/>
            </a:xfrm>
            <a:prstGeom prst="rect">
              <a:avLst/>
            </a:prstGeom>
          </p:spPr>
        </p:pic>
        <p:sp>
          <p:nvSpPr>
            <p:cNvPr id="9" name="TextBox 8">
              <a:extLst>
                <a:ext uri="{FF2B5EF4-FFF2-40B4-BE49-F238E27FC236}">
                  <a16:creationId xmlns:a16="http://schemas.microsoft.com/office/drawing/2014/main" id="{08E6214A-3000-2A59-23D4-C958CA0F4BFD}"/>
                </a:ext>
              </a:extLst>
            </p:cNvPr>
            <p:cNvSpPr txBox="1"/>
            <p:nvPr/>
          </p:nvSpPr>
          <p:spPr>
            <a:xfrm>
              <a:off x="2321750" y="2324128"/>
              <a:ext cx="762000" cy="307777"/>
            </a:xfrm>
            <a:prstGeom prst="rect">
              <a:avLst/>
            </a:prstGeom>
            <a:solidFill>
              <a:schemeClr val="bg1"/>
            </a:solidFill>
            <a:ln>
              <a:solidFill>
                <a:schemeClr val="tx1"/>
              </a:solidFill>
            </a:ln>
          </p:spPr>
          <p:txBody>
            <a:bodyPr wrap="square" rtlCol="0">
              <a:spAutoFit/>
            </a:bodyPr>
            <a:lstStyle/>
            <a:p>
              <a:pPr algn="ctr"/>
              <a:r>
                <a:rPr lang="en-US" sz="1400" b="1" dirty="0"/>
                <a:t>ALOX5</a:t>
              </a:r>
              <a:endParaRPr lang="en-IN" sz="1400" b="1" dirty="0"/>
            </a:p>
          </p:txBody>
        </p:sp>
        <p:pic>
          <p:nvPicPr>
            <p:cNvPr id="11" name="Picture 10">
              <a:extLst>
                <a:ext uri="{FF2B5EF4-FFF2-40B4-BE49-F238E27FC236}">
                  <a16:creationId xmlns:a16="http://schemas.microsoft.com/office/drawing/2014/main" id="{5364C712-1C44-EDB1-C149-D28522F356B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68637" y="3048000"/>
              <a:ext cx="990600" cy="1184665"/>
            </a:xfrm>
            <a:prstGeom prst="rect">
              <a:avLst/>
            </a:prstGeom>
          </p:spPr>
        </p:pic>
        <p:sp>
          <p:nvSpPr>
            <p:cNvPr id="13" name="TextBox 12">
              <a:extLst>
                <a:ext uri="{FF2B5EF4-FFF2-40B4-BE49-F238E27FC236}">
                  <a16:creationId xmlns:a16="http://schemas.microsoft.com/office/drawing/2014/main" id="{4978F55D-6569-32CB-2912-121AE74ECF7F}"/>
                </a:ext>
              </a:extLst>
            </p:cNvPr>
            <p:cNvSpPr txBox="1"/>
            <p:nvPr/>
          </p:nvSpPr>
          <p:spPr>
            <a:xfrm>
              <a:off x="3554599" y="3959943"/>
              <a:ext cx="762000" cy="307777"/>
            </a:xfrm>
            <a:prstGeom prst="rect">
              <a:avLst/>
            </a:prstGeom>
            <a:solidFill>
              <a:schemeClr val="bg1"/>
            </a:solidFill>
            <a:ln>
              <a:solidFill>
                <a:schemeClr val="tx1"/>
              </a:solidFill>
            </a:ln>
          </p:spPr>
          <p:txBody>
            <a:bodyPr wrap="square" rtlCol="0">
              <a:spAutoFit/>
            </a:bodyPr>
            <a:lstStyle/>
            <a:p>
              <a:pPr algn="ctr"/>
              <a:r>
                <a:rPr lang="en-US" sz="1400" b="1" dirty="0"/>
                <a:t>PTGS1</a:t>
              </a:r>
              <a:endParaRPr lang="en-IN" sz="1400" b="1" dirty="0"/>
            </a:p>
          </p:txBody>
        </p:sp>
        <p:pic>
          <p:nvPicPr>
            <p:cNvPr id="15" name="Picture 14">
              <a:extLst>
                <a:ext uri="{FF2B5EF4-FFF2-40B4-BE49-F238E27FC236}">
                  <a16:creationId xmlns:a16="http://schemas.microsoft.com/office/drawing/2014/main" id="{A11CE2DB-3F1B-16C1-517B-0C87B31F767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18803" y="2858321"/>
              <a:ext cx="852488" cy="1023489"/>
            </a:xfrm>
            <a:prstGeom prst="rect">
              <a:avLst/>
            </a:prstGeom>
          </p:spPr>
        </p:pic>
        <p:sp>
          <p:nvSpPr>
            <p:cNvPr id="16" name="TextBox 15">
              <a:extLst>
                <a:ext uri="{FF2B5EF4-FFF2-40B4-BE49-F238E27FC236}">
                  <a16:creationId xmlns:a16="http://schemas.microsoft.com/office/drawing/2014/main" id="{C7198CC1-6DB6-AF90-72D4-F0A84FBA2336}"/>
                </a:ext>
              </a:extLst>
            </p:cNvPr>
            <p:cNvSpPr txBox="1"/>
            <p:nvPr/>
          </p:nvSpPr>
          <p:spPr>
            <a:xfrm>
              <a:off x="3489742" y="2733149"/>
              <a:ext cx="762000" cy="307777"/>
            </a:xfrm>
            <a:prstGeom prst="rect">
              <a:avLst/>
            </a:prstGeom>
            <a:solidFill>
              <a:schemeClr val="bg1"/>
            </a:solidFill>
            <a:ln>
              <a:solidFill>
                <a:schemeClr val="tx1"/>
              </a:solidFill>
            </a:ln>
          </p:spPr>
          <p:txBody>
            <a:bodyPr wrap="square" rtlCol="0">
              <a:spAutoFit/>
            </a:bodyPr>
            <a:lstStyle/>
            <a:p>
              <a:pPr algn="ctr"/>
              <a:r>
                <a:rPr lang="en-US" sz="1400" b="1" dirty="0"/>
                <a:t>CASP3</a:t>
              </a:r>
              <a:endParaRPr lang="en-IN" sz="1400" b="1" dirty="0"/>
            </a:p>
          </p:txBody>
        </p:sp>
        <p:pic>
          <p:nvPicPr>
            <p:cNvPr id="18" name="Picture 17">
              <a:extLst>
                <a:ext uri="{FF2B5EF4-FFF2-40B4-BE49-F238E27FC236}">
                  <a16:creationId xmlns:a16="http://schemas.microsoft.com/office/drawing/2014/main" id="{E752B213-F03B-9511-1B19-19F05EE5E61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2732790" y="4177133"/>
              <a:ext cx="877641" cy="1161350"/>
            </a:xfrm>
            <a:prstGeom prst="rect">
              <a:avLst/>
            </a:prstGeom>
          </p:spPr>
        </p:pic>
        <p:sp>
          <p:nvSpPr>
            <p:cNvPr id="19" name="TextBox 18">
              <a:extLst>
                <a:ext uri="{FF2B5EF4-FFF2-40B4-BE49-F238E27FC236}">
                  <a16:creationId xmlns:a16="http://schemas.microsoft.com/office/drawing/2014/main" id="{57BDD346-001E-EB1F-F563-BA986D8737E2}"/>
                </a:ext>
              </a:extLst>
            </p:cNvPr>
            <p:cNvSpPr txBox="1"/>
            <p:nvPr/>
          </p:nvSpPr>
          <p:spPr>
            <a:xfrm>
              <a:off x="3745994" y="4654513"/>
              <a:ext cx="762000" cy="307777"/>
            </a:xfrm>
            <a:prstGeom prst="rect">
              <a:avLst/>
            </a:prstGeom>
            <a:solidFill>
              <a:schemeClr val="bg1"/>
            </a:solidFill>
            <a:ln>
              <a:solidFill>
                <a:schemeClr val="tx1"/>
              </a:solidFill>
            </a:ln>
          </p:spPr>
          <p:txBody>
            <a:bodyPr wrap="square" rtlCol="0">
              <a:spAutoFit/>
            </a:bodyPr>
            <a:lstStyle/>
            <a:p>
              <a:pPr algn="ctr"/>
              <a:r>
                <a:rPr lang="en-US" sz="1400" b="1" dirty="0"/>
                <a:t>LTA4H</a:t>
              </a:r>
              <a:endParaRPr lang="en-IN" sz="1400" b="1" dirty="0"/>
            </a:p>
          </p:txBody>
        </p:sp>
      </p:grpSp>
      <p:cxnSp>
        <p:nvCxnSpPr>
          <p:cNvPr id="32" name="Connector: Curved 31">
            <a:extLst>
              <a:ext uri="{FF2B5EF4-FFF2-40B4-BE49-F238E27FC236}">
                <a16:creationId xmlns:a16="http://schemas.microsoft.com/office/drawing/2014/main" id="{471161E1-4279-4204-0B38-5F9CBE79A005}"/>
              </a:ext>
            </a:extLst>
          </p:cNvPr>
          <p:cNvCxnSpPr>
            <a:stCxn id="3" idx="2"/>
            <a:endCxn id="2" idx="2"/>
          </p:cNvCxnSpPr>
          <p:nvPr/>
        </p:nvCxnSpPr>
        <p:spPr>
          <a:xfrm rot="16200000" flipH="1">
            <a:off x="560378" y="3159460"/>
            <a:ext cx="1108502" cy="802178"/>
          </a:xfrm>
          <a:prstGeom prst="curvedConnector2">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9EA6ACDA-3AF6-BD57-F7AE-2778DC0AC94F}"/>
              </a:ext>
            </a:extLst>
          </p:cNvPr>
          <p:cNvSpPr txBox="1"/>
          <p:nvPr/>
        </p:nvSpPr>
        <p:spPr>
          <a:xfrm>
            <a:off x="-84211" y="3518654"/>
            <a:ext cx="1133853" cy="523220"/>
          </a:xfrm>
          <a:prstGeom prst="rect">
            <a:avLst/>
          </a:prstGeom>
          <a:noFill/>
          <a:ln>
            <a:noFill/>
          </a:ln>
        </p:spPr>
        <p:txBody>
          <a:bodyPr wrap="square" rtlCol="0">
            <a:spAutoFit/>
          </a:bodyPr>
          <a:lstStyle/>
          <a:p>
            <a:pPr algn="ctr"/>
            <a:r>
              <a:rPr lang="en-US" sz="1400" b="1" dirty="0">
                <a:solidFill>
                  <a:srgbClr val="7030A0"/>
                </a:solidFill>
              </a:rPr>
              <a:t>Molecular docking</a:t>
            </a:r>
            <a:endParaRPr lang="en-IN" sz="1400" b="1" dirty="0">
              <a:solidFill>
                <a:srgbClr val="7030A0"/>
              </a:solidFill>
            </a:endParaRPr>
          </a:p>
        </p:txBody>
      </p:sp>
      <p:sp>
        <p:nvSpPr>
          <p:cNvPr id="34" name="TextBox 33">
            <a:extLst>
              <a:ext uri="{FF2B5EF4-FFF2-40B4-BE49-F238E27FC236}">
                <a16:creationId xmlns:a16="http://schemas.microsoft.com/office/drawing/2014/main" id="{E06E525C-8020-CAAA-B6EC-E5BF062052CA}"/>
              </a:ext>
            </a:extLst>
          </p:cNvPr>
          <p:cNvSpPr txBox="1"/>
          <p:nvPr/>
        </p:nvSpPr>
        <p:spPr>
          <a:xfrm>
            <a:off x="872686" y="2057400"/>
            <a:ext cx="1366932" cy="523220"/>
          </a:xfrm>
          <a:prstGeom prst="rect">
            <a:avLst/>
          </a:prstGeom>
          <a:noFill/>
          <a:ln>
            <a:noFill/>
          </a:ln>
        </p:spPr>
        <p:txBody>
          <a:bodyPr wrap="square" rtlCol="0">
            <a:spAutoFit/>
          </a:bodyPr>
          <a:lstStyle/>
          <a:p>
            <a:pPr algn="ctr"/>
            <a:r>
              <a:rPr lang="en-US" sz="1400" b="1" dirty="0"/>
              <a:t>Thymoquinone (TQ)</a:t>
            </a:r>
            <a:endParaRPr lang="en-IN" sz="1400" b="1" dirty="0"/>
          </a:p>
        </p:txBody>
      </p:sp>
      <p:sp>
        <p:nvSpPr>
          <p:cNvPr id="35" name="TextBox 34">
            <a:extLst>
              <a:ext uri="{FF2B5EF4-FFF2-40B4-BE49-F238E27FC236}">
                <a16:creationId xmlns:a16="http://schemas.microsoft.com/office/drawing/2014/main" id="{53278151-7882-3109-6FE1-108DBD5796CC}"/>
              </a:ext>
            </a:extLst>
          </p:cNvPr>
          <p:cNvSpPr txBox="1"/>
          <p:nvPr/>
        </p:nvSpPr>
        <p:spPr>
          <a:xfrm>
            <a:off x="5884794" y="3738053"/>
            <a:ext cx="1430406" cy="73866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b="1" dirty="0"/>
              <a:t>Evaluation of binding energy  &amp; scoring</a:t>
            </a:r>
            <a:endParaRPr lang="en-IN" sz="1400" b="1" dirty="0"/>
          </a:p>
        </p:txBody>
      </p:sp>
      <p:sp>
        <p:nvSpPr>
          <p:cNvPr id="36" name="TextBox 35">
            <a:extLst>
              <a:ext uri="{FF2B5EF4-FFF2-40B4-BE49-F238E27FC236}">
                <a16:creationId xmlns:a16="http://schemas.microsoft.com/office/drawing/2014/main" id="{81E15F07-E566-320D-F0BB-0095EE550087}"/>
              </a:ext>
            </a:extLst>
          </p:cNvPr>
          <p:cNvSpPr txBox="1"/>
          <p:nvPr/>
        </p:nvSpPr>
        <p:spPr>
          <a:xfrm>
            <a:off x="7717735" y="3738053"/>
            <a:ext cx="1197665" cy="73866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b="1" dirty="0"/>
              <a:t>Visualization of binding interaction</a:t>
            </a:r>
            <a:endParaRPr lang="en-IN" sz="1400" b="1" dirty="0"/>
          </a:p>
        </p:txBody>
      </p:sp>
      <p:cxnSp>
        <p:nvCxnSpPr>
          <p:cNvPr id="38" name="Straight Arrow Connector 37">
            <a:extLst>
              <a:ext uri="{FF2B5EF4-FFF2-40B4-BE49-F238E27FC236}">
                <a16:creationId xmlns:a16="http://schemas.microsoft.com/office/drawing/2014/main" id="{C2F85A61-8290-7487-F2C2-6F88B8427BCE}"/>
              </a:ext>
            </a:extLst>
          </p:cNvPr>
          <p:cNvCxnSpPr>
            <a:cxnSpLocks/>
            <a:stCxn id="2" idx="6"/>
            <a:endCxn id="35" idx="1"/>
          </p:cNvCxnSpPr>
          <p:nvPr/>
        </p:nvCxnSpPr>
        <p:spPr>
          <a:xfrm flipV="1">
            <a:off x="5325718" y="4107385"/>
            <a:ext cx="559076" cy="7415"/>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2D0D5803-7EDA-86C6-1EB2-F57BE9D69B9A}"/>
              </a:ext>
            </a:extLst>
          </p:cNvPr>
          <p:cNvCxnSpPr>
            <a:cxnSpLocks/>
            <a:stCxn id="35" idx="3"/>
            <a:endCxn id="36" idx="1"/>
          </p:cNvCxnSpPr>
          <p:nvPr/>
        </p:nvCxnSpPr>
        <p:spPr>
          <a:xfrm>
            <a:off x="7315200" y="4107385"/>
            <a:ext cx="402535"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D6B8279E-45D0-F6E9-76D1-3B6D44692A7A}"/>
              </a:ext>
            </a:extLst>
          </p:cNvPr>
          <p:cNvSpPr txBox="1"/>
          <p:nvPr/>
        </p:nvSpPr>
        <p:spPr>
          <a:xfrm>
            <a:off x="703043" y="1363798"/>
            <a:ext cx="7737914" cy="369332"/>
          </a:xfrm>
          <a:prstGeom prst="rect">
            <a:avLst/>
          </a:prstGeom>
          <a:noFill/>
        </p:spPr>
        <p:txBody>
          <a:bodyPr wrap="square">
            <a:spAutoFit/>
          </a:bodyPr>
          <a:lstStyle/>
          <a:p>
            <a:pPr algn="ctr"/>
            <a:r>
              <a:rPr lang="en-US" sz="1800" b="1" dirty="0">
                <a:solidFill>
                  <a:srgbClr val="002060"/>
                </a:solidFill>
              </a:rPr>
              <a:t>The potential of thymoquinone against vascular diseases: </a:t>
            </a:r>
            <a:r>
              <a:rPr lang="en-US" sz="1800" b="1" i="1" dirty="0">
                <a:solidFill>
                  <a:srgbClr val="002060"/>
                </a:solidFill>
              </a:rPr>
              <a:t>in silico </a:t>
            </a:r>
            <a:r>
              <a:rPr lang="en-US" sz="1800" b="1" dirty="0">
                <a:solidFill>
                  <a:srgbClr val="002060"/>
                </a:solidFill>
              </a:rPr>
              <a:t>evaluation</a:t>
            </a:r>
            <a:endParaRPr lang="en-US" sz="1050" b="1" dirty="0">
              <a:solidFill>
                <a:srgbClr val="002060"/>
              </a:solidFill>
            </a:endParaRPr>
          </a:p>
        </p:txBody>
      </p:sp>
    </p:spTree>
    <p:extLst>
      <p:ext uri="{BB962C8B-B14F-4D97-AF65-F5344CB8AC3E}">
        <p14:creationId xmlns:p14="http://schemas.microsoft.com/office/powerpoint/2010/main" val="2558619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F4E4F2F-1E55-44A4-8832-84E477F385C3}"/>
              </a:ext>
            </a:extLst>
          </p:cNvPr>
          <p:cNvSpPr txBox="1"/>
          <p:nvPr/>
        </p:nvSpPr>
        <p:spPr>
          <a:xfrm>
            <a:off x="228600" y="1219200"/>
            <a:ext cx="8686800" cy="5216813"/>
          </a:xfrm>
          <a:prstGeom prst="rect">
            <a:avLst/>
          </a:prstGeom>
          <a:noFill/>
        </p:spPr>
        <p:txBody>
          <a:bodyPr wrap="square" rtlCol="0">
            <a:spAutoFit/>
          </a:bodyPr>
          <a:lstStyle/>
          <a:p>
            <a:r>
              <a:rPr lang="fr-FR" b="1" dirty="0"/>
              <a:t>Abstract:</a:t>
            </a:r>
            <a:endParaRPr lang="fr-FR" dirty="0"/>
          </a:p>
          <a:p>
            <a:pPr algn="just"/>
            <a:r>
              <a:rPr lang="en-US" sz="1500" dirty="0"/>
              <a:t>An increase in secondary complications, hypercholesterolemia, diabetes mellitus, and blood pressure leads to an increase in the risk of vascular diseases (VDs), causing more mortality and morbidity globally. VDs include the abnormal functioning of coronary, carotid, vertebral, cervical, visceral, abdominal, aortic, and peripheral vessels. Complications of microcirculation due to peripheral vascular insufficiency have received considerable attention owing to venous and arterial diseases. In such complicated situations, LTA4H, CASP3, ALOX5, PTGS1, and PTGS2 are considered significant protein targets. For example, LTA4H and ALOX5 are associated with atherosclerotic plaque formation, inflammation, and instability; CASP3 is involved in the apoptosis of vascular smooth muscle cells, while PTGS is involved in peripheral vascular resistance, platelet aggregation, vascular inflammation, and vasoconstriction. Thus, targeting expressions of these proteins could provide beneficial effects in combating the complications of vascular diseases. Thymoquinone (TQ) is one such active phytoconstituent found in the seeds of </a:t>
            </a:r>
            <a:r>
              <a:rPr lang="en-US" sz="1500" i="1" dirty="0"/>
              <a:t>Nigella sativa</a:t>
            </a:r>
            <a:r>
              <a:rPr lang="en-US" sz="1500" dirty="0"/>
              <a:t>, which possesses anti-inflammatory, antioxidant, antimicrobial, immunomodulatory, analgesic, anticancer, and antipyretic effects; however, it has not been explored for its activity in vascular complications. Accordingly, an </a:t>
            </a:r>
            <a:r>
              <a:rPr lang="en-US" sz="1500" i="1" dirty="0"/>
              <a:t>in-silico</a:t>
            </a:r>
            <a:r>
              <a:rPr lang="en-US" sz="1500" dirty="0"/>
              <a:t> investigation has been designed to evaluate the activity of TQ on the expression of proteins involved in VDs using molecular docking approaches. The findings suggested a strong molecular interaction between TQ and the set targets. The docking profile depicted the binding affinity of TQ with LTA4H, CASP3, ALOX5, PTGS1, and PTGS2 having energies of -7.4 to      -5.7 kcal/mol. Therefore, it can be concluded that TQ can be a potential phytoconstituent for vascular complications; however, more </a:t>
            </a:r>
            <a:r>
              <a:rPr lang="en-US" sz="1500" i="1" dirty="0"/>
              <a:t>in-vitro</a:t>
            </a:r>
            <a:r>
              <a:rPr lang="en-US" sz="1500" dirty="0"/>
              <a:t> and </a:t>
            </a:r>
            <a:r>
              <a:rPr lang="en-US" sz="1500" i="1" dirty="0"/>
              <a:t>in-vivo</a:t>
            </a:r>
            <a:r>
              <a:rPr lang="en-US" sz="1500" dirty="0"/>
              <a:t> studies are required.</a:t>
            </a:r>
            <a:endParaRPr lang="fr-FR" sz="1500" dirty="0"/>
          </a:p>
          <a:p>
            <a:endParaRPr lang="en-US" sz="1500" dirty="0"/>
          </a:p>
          <a:p>
            <a:r>
              <a:rPr lang="fr-FR" sz="1500" b="1" dirty="0"/>
              <a:t>Keywords: </a:t>
            </a:r>
            <a:r>
              <a:rPr lang="fr-FR" sz="1500" dirty="0" err="1"/>
              <a:t>vascular</a:t>
            </a:r>
            <a:r>
              <a:rPr lang="fr-FR" sz="1500" dirty="0"/>
              <a:t> </a:t>
            </a:r>
            <a:r>
              <a:rPr lang="fr-FR" sz="1500" dirty="0" err="1"/>
              <a:t>diseases</a:t>
            </a:r>
            <a:r>
              <a:rPr lang="fr-FR" sz="1500" dirty="0"/>
              <a:t>; </a:t>
            </a:r>
            <a:r>
              <a:rPr lang="fr-FR" sz="1500" dirty="0" err="1"/>
              <a:t>atherosclerosis</a:t>
            </a:r>
            <a:r>
              <a:rPr lang="fr-FR" sz="1500" dirty="0"/>
              <a:t>; </a:t>
            </a:r>
            <a:r>
              <a:rPr lang="fr-FR" sz="1500" dirty="0" err="1"/>
              <a:t>thymoquinone</a:t>
            </a:r>
            <a:r>
              <a:rPr lang="fr-FR" sz="1500" dirty="0"/>
              <a:t>; binding </a:t>
            </a:r>
            <a:r>
              <a:rPr lang="fr-FR" sz="1500" dirty="0" err="1"/>
              <a:t>energy</a:t>
            </a:r>
            <a:r>
              <a:rPr lang="fr-FR" sz="1500" dirty="0"/>
              <a:t>; microcirculation; </a:t>
            </a:r>
            <a:r>
              <a:rPr lang="fr-FR" sz="1500" dirty="0" err="1"/>
              <a:t>molecular</a:t>
            </a:r>
            <a:r>
              <a:rPr lang="fr-FR" sz="1500" dirty="0"/>
              <a:t> </a:t>
            </a:r>
            <a:r>
              <a:rPr lang="fr-FR" sz="1500" dirty="0" err="1"/>
              <a:t>docking</a:t>
            </a:r>
            <a:endParaRPr lang="fr-FR" sz="1500" b="1" dirty="0"/>
          </a:p>
        </p:txBody>
      </p:sp>
      <p:sp>
        <p:nvSpPr>
          <p:cNvPr id="2" name="Slide Number Placeholder 11">
            <a:extLst>
              <a:ext uri="{FF2B5EF4-FFF2-40B4-BE49-F238E27FC236}">
                <a16:creationId xmlns:a16="http://schemas.microsoft.com/office/drawing/2014/main" id="{F827DF04-8766-E7E0-6B64-A336AA9641B0}"/>
              </a:ext>
            </a:extLst>
          </p:cNvPr>
          <p:cNvSpPr>
            <a:spLocks noGrp="1"/>
          </p:cNvSpPr>
          <p:nvPr>
            <p:ph type="sldNum" sz="quarter" idx="12"/>
          </p:nvPr>
        </p:nvSpPr>
        <p:spPr>
          <a:xfrm>
            <a:off x="6934200" y="6096000"/>
            <a:ext cx="2133600" cy="365125"/>
          </a:xfrm>
        </p:spPr>
        <p:txBody>
          <a:bodyPr/>
          <a:lstStyle/>
          <a:p>
            <a:fld id="{FCAEAE96-855E-42B1-8DE9-9C9E68DE18C5}" type="slidenum">
              <a:rPr lang="fr-FR" smtClean="0">
                <a:latin typeface="Arial" panose="020B0604020202020204" pitchFamily="34" charset="0"/>
                <a:cs typeface="Arial" panose="020B0604020202020204" pitchFamily="34" charset="0"/>
              </a:rPr>
              <a:pPr/>
              <a:t>3</a:t>
            </a:fld>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8366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D955EA-6EAC-259F-3732-9B6DFE13575D}"/>
              </a:ext>
            </a:extLst>
          </p:cNvPr>
          <p:cNvSpPr txBox="1"/>
          <p:nvPr/>
        </p:nvSpPr>
        <p:spPr>
          <a:xfrm>
            <a:off x="495300" y="1143000"/>
            <a:ext cx="8153400" cy="461665"/>
          </a:xfrm>
          <a:prstGeom prst="rect">
            <a:avLst/>
          </a:prstGeom>
          <a:noFill/>
        </p:spPr>
        <p:txBody>
          <a:bodyPr wrap="square" rtlCol="0">
            <a:spAutoFit/>
          </a:bodyPr>
          <a:lstStyle/>
          <a:p>
            <a:r>
              <a:rPr lang="fr-FR" sz="2400" b="1" dirty="0"/>
              <a:t>Introduction</a:t>
            </a:r>
          </a:p>
        </p:txBody>
      </p:sp>
      <p:grpSp>
        <p:nvGrpSpPr>
          <p:cNvPr id="5" name="Group 4">
            <a:extLst>
              <a:ext uri="{FF2B5EF4-FFF2-40B4-BE49-F238E27FC236}">
                <a16:creationId xmlns:a16="http://schemas.microsoft.com/office/drawing/2014/main" id="{F59B8BDE-C3D5-EB4D-100E-48F39EDA18B4}"/>
              </a:ext>
            </a:extLst>
          </p:cNvPr>
          <p:cNvGrpSpPr/>
          <p:nvPr/>
        </p:nvGrpSpPr>
        <p:grpSpPr>
          <a:xfrm>
            <a:off x="3400057" y="1642451"/>
            <a:ext cx="5667743" cy="3532154"/>
            <a:chOff x="76200" y="2061387"/>
            <a:chExt cx="5667743" cy="3532154"/>
          </a:xfrm>
        </p:grpSpPr>
        <p:pic>
          <p:nvPicPr>
            <p:cNvPr id="3" name="Picture 2">
              <a:extLst>
                <a:ext uri="{FF2B5EF4-FFF2-40B4-BE49-F238E27FC236}">
                  <a16:creationId xmlns:a16="http://schemas.microsoft.com/office/drawing/2014/main" id="{552235B7-3F66-06D0-82A5-4A6F7894E409}"/>
                </a:ext>
              </a:extLst>
            </p:cNvPr>
            <p:cNvPicPr>
              <a:picLocks noChangeAspect="1"/>
            </p:cNvPicPr>
            <p:nvPr/>
          </p:nvPicPr>
          <p:blipFill rotWithShape="1">
            <a:blip r:embed="rId3"/>
            <a:srcRect l="3883" t="2547" r="5978" b="4242"/>
            <a:stretch/>
          </p:blipFill>
          <p:spPr>
            <a:xfrm>
              <a:off x="2264693" y="2971800"/>
              <a:ext cx="1339071" cy="1712764"/>
            </a:xfrm>
            <a:prstGeom prst="rect">
              <a:avLst/>
            </a:prstGeom>
            <a:ln>
              <a:solidFill>
                <a:schemeClr val="tx1"/>
              </a:solidFill>
            </a:ln>
          </p:spPr>
        </p:pic>
        <p:sp>
          <p:nvSpPr>
            <p:cNvPr id="4" name="TextBox 3">
              <a:extLst>
                <a:ext uri="{FF2B5EF4-FFF2-40B4-BE49-F238E27FC236}">
                  <a16:creationId xmlns:a16="http://schemas.microsoft.com/office/drawing/2014/main" id="{C54503E4-DF26-0437-AF9D-7D1CA43BCD56}"/>
                </a:ext>
              </a:extLst>
            </p:cNvPr>
            <p:cNvSpPr txBox="1"/>
            <p:nvPr/>
          </p:nvSpPr>
          <p:spPr>
            <a:xfrm>
              <a:off x="2288441" y="4282081"/>
              <a:ext cx="518492" cy="340519"/>
            </a:xfrm>
            <a:prstGeom prst="roundRect">
              <a:avLst/>
            </a:prstGeom>
            <a:solidFill>
              <a:schemeClr val="bg1"/>
            </a:solidFill>
            <a:ln>
              <a:solidFill>
                <a:schemeClr val="tx1"/>
              </a:solidFill>
            </a:ln>
          </p:spPr>
          <p:txBody>
            <a:bodyPr wrap="square" rtlCol="0">
              <a:spAutoFit/>
            </a:bodyPr>
            <a:lstStyle/>
            <a:p>
              <a:pPr algn="ctr"/>
              <a:r>
                <a:rPr lang="en-US" sz="1400" b="1" dirty="0">
                  <a:solidFill>
                    <a:srgbClr val="C00000"/>
                  </a:solidFill>
                </a:rPr>
                <a:t>TQ</a:t>
              </a:r>
              <a:endParaRPr lang="en-IN" sz="1400" b="1" dirty="0">
                <a:solidFill>
                  <a:srgbClr val="C00000"/>
                </a:solidFill>
              </a:endParaRPr>
            </a:p>
          </p:txBody>
        </p:sp>
        <p:sp>
          <p:nvSpPr>
            <p:cNvPr id="6" name="TextBox 5">
              <a:extLst>
                <a:ext uri="{FF2B5EF4-FFF2-40B4-BE49-F238E27FC236}">
                  <a16:creationId xmlns:a16="http://schemas.microsoft.com/office/drawing/2014/main" id="{115A261C-F059-B376-6A5C-6D2740A4F3C9}"/>
                </a:ext>
              </a:extLst>
            </p:cNvPr>
            <p:cNvSpPr txBox="1"/>
            <p:nvPr/>
          </p:nvSpPr>
          <p:spPr>
            <a:xfrm>
              <a:off x="2145919" y="2061387"/>
              <a:ext cx="1576617" cy="307777"/>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400" b="1" dirty="0">
                  <a:solidFill>
                    <a:srgbClr val="002060"/>
                  </a:solidFill>
                </a:rPr>
                <a:t>Anti-inflammatory </a:t>
              </a:r>
              <a:endParaRPr lang="en-IN" sz="1400" b="1" dirty="0">
                <a:solidFill>
                  <a:srgbClr val="002060"/>
                </a:solidFill>
              </a:endParaRPr>
            </a:p>
          </p:txBody>
        </p:sp>
        <p:sp>
          <p:nvSpPr>
            <p:cNvPr id="7" name="TextBox 6">
              <a:extLst>
                <a:ext uri="{FF2B5EF4-FFF2-40B4-BE49-F238E27FC236}">
                  <a16:creationId xmlns:a16="http://schemas.microsoft.com/office/drawing/2014/main" id="{F957670D-9E15-721C-7C46-0AB5B7BC666D}"/>
                </a:ext>
              </a:extLst>
            </p:cNvPr>
            <p:cNvSpPr txBox="1"/>
            <p:nvPr/>
          </p:nvSpPr>
          <p:spPr>
            <a:xfrm>
              <a:off x="3722536" y="2661199"/>
              <a:ext cx="1119417" cy="307777"/>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400" b="1" dirty="0">
                  <a:solidFill>
                    <a:srgbClr val="002060"/>
                  </a:solidFill>
                </a:rPr>
                <a:t>Antioxidant </a:t>
              </a:r>
              <a:endParaRPr lang="en-IN" sz="1400" b="1" dirty="0">
                <a:solidFill>
                  <a:srgbClr val="002060"/>
                </a:solidFill>
              </a:endParaRPr>
            </a:p>
          </p:txBody>
        </p:sp>
        <p:sp>
          <p:nvSpPr>
            <p:cNvPr id="8" name="TextBox 7">
              <a:extLst>
                <a:ext uri="{FF2B5EF4-FFF2-40B4-BE49-F238E27FC236}">
                  <a16:creationId xmlns:a16="http://schemas.microsoft.com/office/drawing/2014/main" id="{4EFFE2D1-837A-76A2-0272-39EE51ECE8F1}"/>
                </a:ext>
              </a:extLst>
            </p:cNvPr>
            <p:cNvSpPr txBox="1"/>
            <p:nvPr/>
          </p:nvSpPr>
          <p:spPr>
            <a:xfrm>
              <a:off x="874102" y="4684834"/>
              <a:ext cx="1271817" cy="307777"/>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400" b="1" dirty="0">
                  <a:solidFill>
                    <a:srgbClr val="002060"/>
                  </a:solidFill>
                </a:rPr>
                <a:t>Antimicrobial </a:t>
              </a:r>
              <a:endParaRPr lang="en-IN" sz="1400" b="1" dirty="0">
                <a:solidFill>
                  <a:srgbClr val="002060"/>
                </a:solidFill>
              </a:endParaRPr>
            </a:p>
          </p:txBody>
        </p:sp>
        <p:sp>
          <p:nvSpPr>
            <p:cNvPr id="9" name="TextBox 8">
              <a:extLst>
                <a:ext uri="{FF2B5EF4-FFF2-40B4-BE49-F238E27FC236}">
                  <a16:creationId xmlns:a16="http://schemas.microsoft.com/office/drawing/2014/main" id="{7E719F7A-4A61-9402-2FC3-EA79F05209C1}"/>
                </a:ext>
              </a:extLst>
            </p:cNvPr>
            <p:cNvSpPr txBox="1"/>
            <p:nvPr/>
          </p:nvSpPr>
          <p:spPr>
            <a:xfrm>
              <a:off x="2096027" y="5285764"/>
              <a:ext cx="1676400" cy="307777"/>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400" b="1" dirty="0">
                  <a:solidFill>
                    <a:srgbClr val="002060"/>
                  </a:solidFill>
                </a:rPr>
                <a:t>Immunomodulatory </a:t>
              </a:r>
              <a:endParaRPr lang="en-IN" sz="1400" b="1" dirty="0">
                <a:solidFill>
                  <a:srgbClr val="002060"/>
                </a:solidFill>
              </a:endParaRPr>
            </a:p>
          </p:txBody>
        </p:sp>
        <p:sp>
          <p:nvSpPr>
            <p:cNvPr id="10" name="TextBox 9">
              <a:extLst>
                <a:ext uri="{FF2B5EF4-FFF2-40B4-BE49-F238E27FC236}">
                  <a16:creationId xmlns:a16="http://schemas.microsoft.com/office/drawing/2014/main" id="{64B2B2C8-C8EA-6EC4-A34E-B001DA43945A}"/>
                </a:ext>
              </a:extLst>
            </p:cNvPr>
            <p:cNvSpPr txBox="1"/>
            <p:nvPr/>
          </p:nvSpPr>
          <p:spPr>
            <a:xfrm>
              <a:off x="4285390" y="3671469"/>
              <a:ext cx="1458553" cy="307777"/>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400" b="1" dirty="0">
                  <a:solidFill>
                    <a:srgbClr val="002060"/>
                  </a:solidFill>
                </a:rPr>
                <a:t>Neuroprotective </a:t>
              </a:r>
              <a:endParaRPr lang="en-IN" sz="1400" b="1" dirty="0">
                <a:solidFill>
                  <a:srgbClr val="002060"/>
                </a:solidFill>
              </a:endParaRPr>
            </a:p>
          </p:txBody>
        </p:sp>
        <p:sp>
          <p:nvSpPr>
            <p:cNvPr id="11" name="TextBox 10">
              <a:extLst>
                <a:ext uri="{FF2B5EF4-FFF2-40B4-BE49-F238E27FC236}">
                  <a16:creationId xmlns:a16="http://schemas.microsoft.com/office/drawing/2014/main" id="{4AD400B2-73FA-A840-8745-F15505C2EF85}"/>
                </a:ext>
              </a:extLst>
            </p:cNvPr>
            <p:cNvSpPr txBox="1"/>
            <p:nvPr/>
          </p:nvSpPr>
          <p:spPr>
            <a:xfrm>
              <a:off x="3722536" y="4684564"/>
              <a:ext cx="990600" cy="307777"/>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400" b="1" dirty="0">
                  <a:solidFill>
                    <a:srgbClr val="002060"/>
                  </a:solidFill>
                </a:rPr>
                <a:t>Anticancer </a:t>
              </a:r>
              <a:endParaRPr lang="en-IN" sz="1400" b="1" dirty="0">
                <a:solidFill>
                  <a:srgbClr val="002060"/>
                </a:solidFill>
              </a:endParaRPr>
            </a:p>
          </p:txBody>
        </p:sp>
        <p:sp>
          <p:nvSpPr>
            <p:cNvPr id="13" name="TextBox 12">
              <a:extLst>
                <a:ext uri="{FF2B5EF4-FFF2-40B4-BE49-F238E27FC236}">
                  <a16:creationId xmlns:a16="http://schemas.microsoft.com/office/drawing/2014/main" id="{C75A487A-FA22-071D-173E-BFA8E76B4717}"/>
                </a:ext>
              </a:extLst>
            </p:cNvPr>
            <p:cNvSpPr txBox="1"/>
            <p:nvPr/>
          </p:nvSpPr>
          <p:spPr>
            <a:xfrm>
              <a:off x="1255175" y="2663079"/>
              <a:ext cx="890744" cy="305898"/>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400" b="1" dirty="0">
                  <a:solidFill>
                    <a:srgbClr val="002060"/>
                  </a:solidFill>
                </a:rPr>
                <a:t>Analgesic </a:t>
              </a:r>
              <a:endParaRPr lang="en-IN" sz="1400" b="1" dirty="0">
                <a:solidFill>
                  <a:srgbClr val="002060"/>
                </a:solidFill>
              </a:endParaRPr>
            </a:p>
          </p:txBody>
        </p:sp>
        <p:cxnSp>
          <p:nvCxnSpPr>
            <p:cNvPr id="15" name="Straight Arrow Connector 14">
              <a:extLst>
                <a:ext uri="{FF2B5EF4-FFF2-40B4-BE49-F238E27FC236}">
                  <a16:creationId xmlns:a16="http://schemas.microsoft.com/office/drawing/2014/main" id="{07BAD469-CD91-D951-577C-B8AB22081D07}"/>
                </a:ext>
              </a:extLst>
            </p:cNvPr>
            <p:cNvCxnSpPr>
              <a:cxnSpLocks/>
              <a:stCxn id="3" idx="0"/>
              <a:endCxn id="6" idx="2"/>
            </p:cNvCxnSpPr>
            <p:nvPr/>
          </p:nvCxnSpPr>
          <p:spPr>
            <a:xfrm flipH="1" flipV="1">
              <a:off x="2934228" y="2369164"/>
              <a:ext cx="1" cy="6026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AF97D8D-C089-C732-2881-3F112198A334}"/>
                </a:ext>
              </a:extLst>
            </p:cNvPr>
            <p:cNvCxnSpPr>
              <a:cxnSpLocks/>
              <a:stCxn id="3" idx="3"/>
              <a:endCxn id="7" idx="2"/>
            </p:cNvCxnSpPr>
            <p:nvPr/>
          </p:nvCxnSpPr>
          <p:spPr>
            <a:xfrm flipV="1">
              <a:off x="3603764" y="2968976"/>
              <a:ext cx="678481" cy="8592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89A0138-50F9-4CAD-4222-AAA9132E6E4F}"/>
                </a:ext>
              </a:extLst>
            </p:cNvPr>
            <p:cNvCxnSpPr>
              <a:cxnSpLocks/>
              <a:stCxn id="3" idx="1"/>
              <a:endCxn id="13" idx="2"/>
            </p:cNvCxnSpPr>
            <p:nvPr/>
          </p:nvCxnSpPr>
          <p:spPr>
            <a:xfrm flipH="1" flipV="1">
              <a:off x="1700547" y="2968977"/>
              <a:ext cx="564146" cy="85920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3FC7C71D-F323-2C05-58EC-6B090DF7EA1B}"/>
                </a:ext>
              </a:extLst>
            </p:cNvPr>
            <p:cNvCxnSpPr>
              <a:cxnSpLocks/>
              <a:stCxn id="3" idx="3"/>
              <a:endCxn id="11" idx="0"/>
            </p:cNvCxnSpPr>
            <p:nvPr/>
          </p:nvCxnSpPr>
          <p:spPr>
            <a:xfrm>
              <a:off x="3603764" y="3828182"/>
              <a:ext cx="614072" cy="85638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E06864E9-182B-7C6A-0E4D-FDA0CE165581}"/>
                </a:ext>
              </a:extLst>
            </p:cNvPr>
            <p:cNvCxnSpPr>
              <a:cxnSpLocks/>
              <a:stCxn id="3" idx="1"/>
              <a:endCxn id="8" idx="0"/>
            </p:cNvCxnSpPr>
            <p:nvPr/>
          </p:nvCxnSpPr>
          <p:spPr>
            <a:xfrm flipH="1">
              <a:off x="1510011" y="3828182"/>
              <a:ext cx="754682" cy="85665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B172AB4F-9B9C-8DFB-CD68-6ABA28E8E4CF}"/>
                </a:ext>
              </a:extLst>
            </p:cNvPr>
            <p:cNvCxnSpPr>
              <a:cxnSpLocks/>
              <a:stCxn id="3" idx="2"/>
              <a:endCxn id="9" idx="0"/>
            </p:cNvCxnSpPr>
            <p:nvPr/>
          </p:nvCxnSpPr>
          <p:spPr>
            <a:xfrm flipH="1">
              <a:off x="2934227" y="4684564"/>
              <a:ext cx="2" cy="6012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B942A850-5B1D-F4E0-DDDA-BC81CE8714A4}"/>
                </a:ext>
              </a:extLst>
            </p:cNvPr>
            <p:cNvCxnSpPr>
              <a:cxnSpLocks/>
              <a:stCxn id="3" idx="3"/>
              <a:endCxn id="10" idx="1"/>
            </p:cNvCxnSpPr>
            <p:nvPr/>
          </p:nvCxnSpPr>
          <p:spPr>
            <a:xfrm flipV="1">
              <a:off x="3603764" y="3825358"/>
              <a:ext cx="681626" cy="28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6A0015EA-02A0-9F9D-2634-4E0CE7A81BF8}"/>
                </a:ext>
              </a:extLst>
            </p:cNvPr>
            <p:cNvCxnSpPr>
              <a:cxnSpLocks/>
              <a:stCxn id="3" idx="1"/>
              <a:endCxn id="51" idx="3"/>
            </p:cNvCxnSpPr>
            <p:nvPr/>
          </p:nvCxnSpPr>
          <p:spPr>
            <a:xfrm flipH="1">
              <a:off x="1567473" y="3828182"/>
              <a:ext cx="697220" cy="1671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3B5E1610-1424-C806-7D62-DF77BE6C81B3}"/>
                </a:ext>
              </a:extLst>
            </p:cNvPr>
            <p:cNvSpPr txBox="1"/>
            <p:nvPr/>
          </p:nvSpPr>
          <p:spPr>
            <a:xfrm>
              <a:off x="76200" y="3691010"/>
              <a:ext cx="1491273" cy="307777"/>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400" b="1" dirty="0">
                  <a:solidFill>
                    <a:srgbClr val="002060"/>
                  </a:solidFill>
                </a:rPr>
                <a:t>Nephroprotective </a:t>
              </a:r>
              <a:endParaRPr lang="en-IN" sz="1400" b="1" dirty="0">
                <a:solidFill>
                  <a:srgbClr val="002060"/>
                </a:solidFill>
              </a:endParaRPr>
            </a:p>
          </p:txBody>
        </p:sp>
      </p:grpSp>
      <p:sp>
        <p:nvSpPr>
          <p:cNvPr id="59" name="TextBox 58">
            <a:extLst>
              <a:ext uri="{FF2B5EF4-FFF2-40B4-BE49-F238E27FC236}">
                <a16:creationId xmlns:a16="http://schemas.microsoft.com/office/drawing/2014/main" id="{B84B63AA-586F-CB6F-C4F2-5D315004E3CF}"/>
              </a:ext>
            </a:extLst>
          </p:cNvPr>
          <p:cNvSpPr txBox="1"/>
          <p:nvPr/>
        </p:nvSpPr>
        <p:spPr>
          <a:xfrm>
            <a:off x="3400058" y="5190780"/>
            <a:ext cx="5698380" cy="323165"/>
          </a:xfrm>
          <a:prstGeom prst="rect">
            <a:avLst/>
          </a:prstGeom>
          <a:noFill/>
        </p:spPr>
        <p:txBody>
          <a:bodyPr wrap="square" rtlCol="0">
            <a:spAutoFit/>
          </a:bodyPr>
          <a:lstStyle/>
          <a:p>
            <a:pPr algn="ctr"/>
            <a:r>
              <a:rPr lang="en-US" sz="1500" b="1" dirty="0"/>
              <a:t>Figure 1. </a:t>
            </a:r>
            <a:r>
              <a:rPr lang="en-US" sz="1500" dirty="0"/>
              <a:t>Biological activities of thymoquinone [1,2]</a:t>
            </a:r>
            <a:endParaRPr lang="fr-FR" sz="1500" dirty="0"/>
          </a:p>
        </p:txBody>
      </p:sp>
      <p:pic>
        <p:nvPicPr>
          <p:cNvPr id="61" name="Picture 60">
            <a:extLst>
              <a:ext uri="{FF2B5EF4-FFF2-40B4-BE49-F238E27FC236}">
                <a16:creationId xmlns:a16="http://schemas.microsoft.com/office/drawing/2014/main" id="{7BCC793C-FB28-2472-2904-B82EB3E2E5B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6754" b="16643"/>
          <a:stretch/>
        </p:blipFill>
        <p:spPr>
          <a:xfrm rot="5400000">
            <a:off x="-27972" y="2228157"/>
            <a:ext cx="1650621" cy="549681"/>
          </a:xfrm>
          <a:prstGeom prst="rect">
            <a:avLst/>
          </a:prstGeom>
        </p:spPr>
      </p:pic>
      <p:sp>
        <p:nvSpPr>
          <p:cNvPr id="63" name="TextBox 62">
            <a:extLst>
              <a:ext uri="{FF2B5EF4-FFF2-40B4-BE49-F238E27FC236}">
                <a16:creationId xmlns:a16="http://schemas.microsoft.com/office/drawing/2014/main" id="{463C5E9C-E913-C8F4-9C18-C962A694A8C6}"/>
              </a:ext>
            </a:extLst>
          </p:cNvPr>
          <p:cNvSpPr txBox="1"/>
          <p:nvPr/>
        </p:nvSpPr>
        <p:spPr>
          <a:xfrm>
            <a:off x="1131501" y="1727576"/>
            <a:ext cx="3172923" cy="1477328"/>
          </a:xfrm>
          <a:prstGeom prst="rect">
            <a:avLst/>
          </a:prstGeom>
          <a:noFill/>
          <a:ln>
            <a:solidFill>
              <a:schemeClr val="tx1"/>
            </a:solidFill>
          </a:ln>
        </p:spPr>
        <p:txBody>
          <a:bodyPr wrap="square" rtlCol="0">
            <a:spAutoFit/>
          </a:bodyPr>
          <a:lstStyle/>
          <a:p>
            <a:pPr algn="ctr"/>
            <a:r>
              <a:rPr lang="en-US" sz="1500" b="1" dirty="0">
                <a:solidFill>
                  <a:srgbClr val="002060"/>
                </a:solidFill>
              </a:rPr>
              <a:t>Complications of vascular diseases </a:t>
            </a:r>
            <a:r>
              <a:rPr lang="en-US" sz="1500" dirty="0"/>
              <a:t>[3]</a:t>
            </a:r>
          </a:p>
          <a:p>
            <a:pPr marL="285750" indent="-285750" algn="just">
              <a:buFont typeface="Arial" panose="020B0604020202020204" pitchFamily="34" charset="0"/>
              <a:buChar char="•"/>
            </a:pPr>
            <a:r>
              <a:rPr lang="fr-FR" sz="1500" dirty="0"/>
              <a:t>Vasoconstriction</a:t>
            </a:r>
          </a:p>
          <a:p>
            <a:pPr marL="285750" indent="-285750" algn="just">
              <a:buFont typeface="Arial" panose="020B0604020202020204" pitchFamily="34" charset="0"/>
              <a:buChar char="•"/>
            </a:pPr>
            <a:r>
              <a:rPr lang="fr-FR" sz="1500" dirty="0" err="1"/>
              <a:t>Peripheral</a:t>
            </a:r>
            <a:r>
              <a:rPr lang="fr-FR" sz="1500" dirty="0"/>
              <a:t> </a:t>
            </a:r>
            <a:r>
              <a:rPr lang="fr-FR" sz="1500" dirty="0" err="1"/>
              <a:t>vascular</a:t>
            </a:r>
            <a:r>
              <a:rPr lang="fr-FR" sz="1500" dirty="0"/>
              <a:t> </a:t>
            </a:r>
            <a:r>
              <a:rPr lang="fr-FR" sz="1500" dirty="0" err="1"/>
              <a:t>resistance</a:t>
            </a:r>
            <a:endParaRPr lang="fr-FR" sz="1500" dirty="0"/>
          </a:p>
          <a:p>
            <a:pPr marL="285750" indent="-285750" algn="just">
              <a:buFont typeface="Arial" panose="020B0604020202020204" pitchFamily="34" charset="0"/>
              <a:buChar char="•"/>
            </a:pPr>
            <a:r>
              <a:rPr lang="fr-FR" sz="1500" dirty="0" err="1"/>
              <a:t>Platelet</a:t>
            </a:r>
            <a:r>
              <a:rPr lang="fr-FR" sz="1500" dirty="0"/>
              <a:t> </a:t>
            </a:r>
            <a:r>
              <a:rPr lang="fr-FR" sz="1500" dirty="0" err="1"/>
              <a:t>aggregation</a:t>
            </a:r>
            <a:endParaRPr lang="fr-FR" sz="1500" dirty="0"/>
          </a:p>
          <a:p>
            <a:pPr marL="285750" indent="-285750" algn="just">
              <a:buFont typeface="Arial" panose="020B0604020202020204" pitchFamily="34" charset="0"/>
              <a:buChar char="•"/>
            </a:pPr>
            <a:r>
              <a:rPr lang="fr-FR" sz="1500" dirty="0" err="1"/>
              <a:t>Vascular</a:t>
            </a:r>
            <a:r>
              <a:rPr lang="fr-FR" sz="1500" dirty="0"/>
              <a:t> inflammation</a:t>
            </a:r>
          </a:p>
          <a:p>
            <a:pPr marL="285750" indent="-285750" algn="just">
              <a:buFont typeface="Arial" panose="020B0604020202020204" pitchFamily="34" charset="0"/>
              <a:buChar char="•"/>
            </a:pPr>
            <a:r>
              <a:rPr lang="fr-FR" sz="1500" dirty="0" err="1"/>
              <a:t>Atherosclerotic</a:t>
            </a:r>
            <a:r>
              <a:rPr lang="fr-FR" sz="1500" dirty="0"/>
              <a:t> plaque formation</a:t>
            </a:r>
          </a:p>
        </p:txBody>
      </p:sp>
      <p:sp>
        <p:nvSpPr>
          <p:cNvPr id="64" name="TextBox 63">
            <a:extLst>
              <a:ext uri="{FF2B5EF4-FFF2-40B4-BE49-F238E27FC236}">
                <a16:creationId xmlns:a16="http://schemas.microsoft.com/office/drawing/2014/main" id="{09406624-9E6B-D653-26A8-50EFDFB336BB}"/>
              </a:ext>
            </a:extLst>
          </p:cNvPr>
          <p:cNvSpPr txBox="1"/>
          <p:nvPr/>
        </p:nvSpPr>
        <p:spPr>
          <a:xfrm>
            <a:off x="609601" y="5798145"/>
            <a:ext cx="8153399" cy="646331"/>
          </a:xfrm>
          <a:prstGeom prst="rect">
            <a:avLst/>
          </a:prstGeom>
          <a:noFill/>
          <a:ln>
            <a:solidFill>
              <a:schemeClr val="tx1"/>
            </a:solidFill>
          </a:ln>
        </p:spPr>
        <p:txBody>
          <a:bodyPr wrap="square" rtlCol="0">
            <a:spAutoFit/>
          </a:bodyPr>
          <a:lstStyle/>
          <a:p>
            <a:pPr algn="ctr"/>
            <a:r>
              <a:rPr lang="en-US" b="1" dirty="0">
                <a:solidFill>
                  <a:srgbClr val="002060"/>
                </a:solidFill>
              </a:rPr>
              <a:t>Despite having a wide range of biological activities, TQ is not widely explored for vascular diseases.</a:t>
            </a:r>
          </a:p>
        </p:txBody>
      </p:sp>
      <p:sp>
        <p:nvSpPr>
          <p:cNvPr id="14" name="TextBox 13">
            <a:extLst>
              <a:ext uri="{FF2B5EF4-FFF2-40B4-BE49-F238E27FC236}">
                <a16:creationId xmlns:a16="http://schemas.microsoft.com/office/drawing/2014/main" id="{B3162A0C-7115-7165-7CFD-6E8342419064}"/>
              </a:ext>
            </a:extLst>
          </p:cNvPr>
          <p:cNvSpPr txBox="1"/>
          <p:nvPr/>
        </p:nvSpPr>
        <p:spPr>
          <a:xfrm>
            <a:off x="492743" y="3908309"/>
            <a:ext cx="3541200" cy="1600438"/>
          </a:xfrm>
          <a:prstGeom prst="rect">
            <a:avLst/>
          </a:prstGeom>
          <a:noFill/>
          <a:ln>
            <a:solidFill>
              <a:schemeClr val="tx1"/>
            </a:solidFill>
          </a:ln>
        </p:spPr>
        <p:txBody>
          <a:bodyPr wrap="square" rtlCol="0">
            <a:spAutoFit/>
          </a:bodyPr>
          <a:lstStyle/>
          <a:p>
            <a:pPr marL="285750" indent="-285750" algn="just">
              <a:buFont typeface="Arial" panose="020B0604020202020204" pitchFamily="34" charset="0"/>
              <a:buChar char="•"/>
            </a:pPr>
            <a:r>
              <a:rPr lang="en-US" sz="1400" b="1" dirty="0"/>
              <a:t>LTA4H, CASP3, ALOX5, PTGS1, and PTGS2 </a:t>
            </a:r>
            <a:r>
              <a:rPr lang="en-US" sz="1400" dirty="0"/>
              <a:t>are involved in various pathophysiological complications of vascular diseases.</a:t>
            </a:r>
          </a:p>
          <a:p>
            <a:pPr marL="285750" indent="-285750" algn="just">
              <a:buFont typeface="Arial" panose="020B0604020202020204" pitchFamily="34" charset="0"/>
              <a:buChar char="•"/>
            </a:pPr>
            <a:r>
              <a:rPr lang="en-US" sz="1400" dirty="0"/>
              <a:t>These proteins control apoptosis of smooth muscles, platelet aggregation, inflammation, plaque formation, instability, and vascular resistance. [3]</a:t>
            </a:r>
            <a:endParaRPr lang="fr-FR" sz="1400" dirty="0"/>
          </a:p>
        </p:txBody>
      </p:sp>
      <p:sp>
        <p:nvSpPr>
          <p:cNvPr id="16" name="Slide Number Placeholder 11">
            <a:extLst>
              <a:ext uri="{FF2B5EF4-FFF2-40B4-BE49-F238E27FC236}">
                <a16:creationId xmlns:a16="http://schemas.microsoft.com/office/drawing/2014/main" id="{FA019ABB-6B2D-276A-B526-034A4761C884}"/>
              </a:ext>
            </a:extLst>
          </p:cNvPr>
          <p:cNvSpPr>
            <a:spLocks noGrp="1"/>
          </p:cNvSpPr>
          <p:nvPr>
            <p:ph type="sldNum" sz="quarter" idx="12"/>
          </p:nvPr>
        </p:nvSpPr>
        <p:spPr>
          <a:xfrm>
            <a:off x="6934200" y="6096000"/>
            <a:ext cx="2133600" cy="365125"/>
          </a:xfrm>
        </p:spPr>
        <p:txBody>
          <a:bodyPr/>
          <a:lstStyle/>
          <a:p>
            <a:fld id="{FCAEAE96-855E-42B1-8DE9-9C9E68DE18C5}" type="slidenum">
              <a:rPr lang="fr-FR" smtClean="0">
                <a:latin typeface="Arial" panose="020B0604020202020204" pitchFamily="34" charset="0"/>
                <a:cs typeface="Arial" panose="020B0604020202020204" pitchFamily="34" charset="0"/>
              </a:rPr>
              <a:pPr/>
              <a:t>4</a:t>
            </a:fld>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8517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172BB1-9B89-5526-6BC0-950B3071987B}"/>
              </a:ext>
            </a:extLst>
          </p:cNvPr>
          <p:cNvSpPr txBox="1"/>
          <p:nvPr/>
        </p:nvSpPr>
        <p:spPr>
          <a:xfrm>
            <a:off x="495300" y="1143000"/>
            <a:ext cx="8153400" cy="461665"/>
          </a:xfrm>
          <a:prstGeom prst="rect">
            <a:avLst/>
          </a:prstGeom>
          <a:noFill/>
        </p:spPr>
        <p:txBody>
          <a:bodyPr wrap="square" rtlCol="0">
            <a:spAutoFit/>
          </a:bodyPr>
          <a:lstStyle/>
          <a:p>
            <a:r>
              <a:rPr lang="fr-FR" sz="2400" b="1" dirty="0"/>
              <a:t>Materials and </a:t>
            </a:r>
            <a:r>
              <a:rPr lang="fr-FR" sz="2400" b="1" dirty="0" err="1"/>
              <a:t>methodology</a:t>
            </a:r>
            <a:endParaRPr lang="fr-FR" sz="2400" b="1" dirty="0"/>
          </a:p>
        </p:txBody>
      </p:sp>
      <p:sp>
        <p:nvSpPr>
          <p:cNvPr id="4" name="TextBox 3">
            <a:extLst>
              <a:ext uri="{FF2B5EF4-FFF2-40B4-BE49-F238E27FC236}">
                <a16:creationId xmlns:a16="http://schemas.microsoft.com/office/drawing/2014/main" id="{75E5B1E3-94BE-77C3-49DB-4D1E05E25F4A}"/>
              </a:ext>
            </a:extLst>
          </p:cNvPr>
          <p:cNvSpPr txBox="1"/>
          <p:nvPr/>
        </p:nvSpPr>
        <p:spPr>
          <a:xfrm>
            <a:off x="495300" y="1696283"/>
            <a:ext cx="8153400" cy="4247317"/>
          </a:xfrm>
          <a:prstGeom prst="rect">
            <a:avLst/>
          </a:prstGeom>
          <a:noFill/>
        </p:spPr>
        <p:txBody>
          <a:bodyPr wrap="square" rtlCol="0">
            <a:spAutoFit/>
          </a:bodyPr>
          <a:lstStyle/>
          <a:p>
            <a:pPr marL="342900" indent="-342900" algn="just">
              <a:buFont typeface="+mj-lt"/>
              <a:buAutoNum type="arabicPeriod"/>
            </a:pPr>
            <a:r>
              <a:rPr lang="en-US" b="1" dirty="0">
                <a:latin typeface="Calibri (body)"/>
                <a:cs typeface="Times New Roman" panose="02020603050405020304" pitchFamily="18" charset="0"/>
              </a:rPr>
              <a:t>Retrieval of target protein</a:t>
            </a:r>
          </a:p>
          <a:p>
            <a:pPr algn="just"/>
            <a:r>
              <a:rPr lang="en-US" dirty="0">
                <a:latin typeface="Calibri (body)"/>
                <a:cs typeface="Times New Roman" panose="02020603050405020304" pitchFamily="18" charset="0"/>
              </a:rPr>
              <a:t>The 3-dimensional structures of PTGS1 (PDB ID: 3N8W) [4], PTGS2 (PDB ID: 5F19) [5], ALOX5 (PDB ID: 3O8Y) [6], LTA4H (PDB ID: 3B7S) [7], and CASP3 (PDB ID: 3GJR) [8] were retrieved from RCSB Protein Data Bank. </a:t>
            </a:r>
          </a:p>
          <a:p>
            <a:pPr algn="just"/>
            <a:endParaRPr lang="en-US" dirty="0">
              <a:latin typeface="Calibri (body)"/>
              <a:cs typeface="Times New Roman" panose="02020603050405020304" pitchFamily="18" charset="0"/>
            </a:endParaRPr>
          </a:p>
          <a:p>
            <a:pPr marL="342900" indent="-342900" algn="just">
              <a:buFont typeface="+mj-lt"/>
              <a:buAutoNum type="arabicPeriod" startAt="2"/>
            </a:pPr>
            <a:r>
              <a:rPr lang="en-IN" b="1" dirty="0">
                <a:latin typeface="Calibri (body)"/>
                <a:cs typeface="Times New Roman" panose="02020603050405020304" pitchFamily="18" charset="0"/>
              </a:rPr>
              <a:t>Retrieval of ligand</a:t>
            </a:r>
          </a:p>
          <a:p>
            <a:pPr algn="just"/>
            <a:r>
              <a:rPr lang="en-IN" dirty="0">
                <a:latin typeface="Calibri (body)"/>
                <a:cs typeface="Times New Roman" panose="02020603050405020304" pitchFamily="18" charset="0"/>
              </a:rPr>
              <a:t>The 3-dimensional chemical structure of Thymoquinone molecule was downloaded from PubChem database in PDB format. </a:t>
            </a:r>
          </a:p>
          <a:p>
            <a:pPr algn="just"/>
            <a:endParaRPr lang="en-IN" dirty="0">
              <a:latin typeface="Calibri (body)"/>
              <a:cs typeface="Times New Roman" panose="02020603050405020304" pitchFamily="18" charset="0"/>
            </a:endParaRPr>
          </a:p>
          <a:p>
            <a:pPr marL="342900" indent="-342900" algn="just">
              <a:buFont typeface="+mj-lt"/>
              <a:buAutoNum type="arabicPeriod" startAt="3"/>
            </a:pPr>
            <a:r>
              <a:rPr lang="en-IN" b="1" dirty="0">
                <a:latin typeface="Calibri (body)"/>
                <a:cs typeface="Times New Roman" panose="02020603050405020304" pitchFamily="18" charset="0"/>
              </a:rPr>
              <a:t>Preparation of target protein</a:t>
            </a:r>
          </a:p>
          <a:p>
            <a:pPr algn="just"/>
            <a:r>
              <a:rPr lang="en-IN" dirty="0">
                <a:latin typeface="Calibri (body)"/>
                <a:cs typeface="Times New Roman" panose="02020603050405020304" pitchFamily="18" charset="0"/>
              </a:rPr>
              <a:t>The protein structure was cleaned using AutoDock Tools [9] by,</a:t>
            </a:r>
          </a:p>
          <a:p>
            <a:pPr marL="285750" indent="-285750" algn="just">
              <a:buFont typeface="Arial" panose="020B0604020202020204" pitchFamily="34" charset="0"/>
              <a:buChar char="•"/>
            </a:pPr>
            <a:r>
              <a:rPr lang="en-IN" dirty="0">
                <a:latin typeface="Calibri (body)"/>
                <a:cs typeface="Times New Roman" panose="02020603050405020304" pitchFamily="18" charset="0"/>
              </a:rPr>
              <a:t>Deleting the water molecules</a:t>
            </a:r>
          </a:p>
          <a:p>
            <a:pPr marL="285750" indent="-285750" algn="just">
              <a:buFont typeface="Arial" panose="020B0604020202020204" pitchFamily="34" charset="0"/>
              <a:buChar char="•"/>
            </a:pPr>
            <a:r>
              <a:rPr lang="en-IN" dirty="0">
                <a:latin typeface="Calibri (body)"/>
                <a:cs typeface="Times New Roman" panose="02020603050405020304" pitchFamily="18" charset="0"/>
              </a:rPr>
              <a:t>Adding polar hydrogen</a:t>
            </a:r>
          </a:p>
          <a:p>
            <a:pPr marL="285750" indent="-285750" algn="just">
              <a:buFont typeface="Arial" panose="020B0604020202020204" pitchFamily="34" charset="0"/>
              <a:buChar char="•"/>
            </a:pPr>
            <a:r>
              <a:rPr lang="en-IN" dirty="0">
                <a:latin typeface="Calibri (body)"/>
                <a:cs typeface="Times New Roman" panose="02020603050405020304" pitchFamily="18" charset="0"/>
              </a:rPr>
              <a:t>Assigning the </a:t>
            </a:r>
            <a:r>
              <a:rPr lang="en-IN" dirty="0" err="1">
                <a:latin typeface="Calibri (body)"/>
                <a:cs typeface="Times New Roman" panose="02020603050405020304" pitchFamily="18" charset="0"/>
              </a:rPr>
              <a:t>Kollman</a:t>
            </a:r>
            <a:r>
              <a:rPr lang="en-IN" dirty="0">
                <a:latin typeface="Calibri (body)"/>
                <a:cs typeface="Times New Roman" panose="02020603050405020304" pitchFamily="18" charset="0"/>
              </a:rPr>
              <a:t> Charges</a:t>
            </a:r>
          </a:p>
          <a:p>
            <a:pPr marL="285750" indent="-285750" algn="just">
              <a:buFont typeface="Arial" panose="020B0604020202020204" pitchFamily="34" charset="0"/>
              <a:buChar char="•"/>
            </a:pPr>
            <a:r>
              <a:rPr lang="en-IN" dirty="0">
                <a:latin typeface="Calibri (body)"/>
                <a:cs typeface="Times New Roman" panose="02020603050405020304" pitchFamily="18" charset="0"/>
              </a:rPr>
              <a:t>Saving the protein in .pdbqt format</a:t>
            </a:r>
          </a:p>
        </p:txBody>
      </p:sp>
      <p:sp>
        <p:nvSpPr>
          <p:cNvPr id="5" name="Slide Number Placeholder 11">
            <a:extLst>
              <a:ext uri="{FF2B5EF4-FFF2-40B4-BE49-F238E27FC236}">
                <a16:creationId xmlns:a16="http://schemas.microsoft.com/office/drawing/2014/main" id="{A457C565-65EE-865D-79FD-96DA59ED0D6D}"/>
              </a:ext>
            </a:extLst>
          </p:cNvPr>
          <p:cNvSpPr>
            <a:spLocks noGrp="1"/>
          </p:cNvSpPr>
          <p:nvPr>
            <p:ph type="sldNum" sz="quarter" idx="12"/>
          </p:nvPr>
        </p:nvSpPr>
        <p:spPr>
          <a:xfrm>
            <a:off x="6934200" y="6096000"/>
            <a:ext cx="2133600" cy="365125"/>
          </a:xfrm>
        </p:spPr>
        <p:txBody>
          <a:bodyPr/>
          <a:lstStyle/>
          <a:p>
            <a:fld id="{FCAEAE96-855E-42B1-8DE9-9C9E68DE18C5}" type="slidenum">
              <a:rPr lang="fr-FR" smtClean="0">
                <a:latin typeface="Arial" panose="020B0604020202020204" pitchFamily="34" charset="0"/>
                <a:cs typeface="Arial" panose="020B0604020202020204" pitchFamily="34" charset="0"/>
              </a:rPr>
              <a:pPr/>
              <a:t>5</a:t>
            </a:fld>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0096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172BB1-9B89-5526-6BC0-950B3071987B}"/>
              </a:ext>
            </a:extLst>
          </p:cNvPr>
          <p:cNvSpPr txBox="1"/>
          <p:nvPr/>
        </p:nvSpPr>
        <p:spPr>
          <a:xfrm>
            <a:off x="495300" y="1143000"/>
            <a:ext cx="8153400" cy="461665"/>
          </a:xfrm>
          <a:prstGeom prst="rect">
            <a:avLst/>
          </a:prstGeom>
          <a:noFill/>
        </p:spPr>
        <p:txBody>
          <a:bodyPr wrap="square" rtlCol="0">
            <a:spAutoFit/>
          </a:bodyPr>
          <a:lstStyle/>
          <a:p>
            <a:r>
              <a:rPr lang="fr-FR" sz="2400" b="1" dirty="0"/>
              <a:t>Materials and </a:t>
            </a:r>
            <a:r>
              <a:rPr lang="fr-FR" sz="2400" b="1" dirty="0" err="1"/>
              <a:t>methodology</a:t>
            </a:r>
            <a:endParaRPr lang="fr-FR" sz="2400" b="1" dirty="0"/>
          </a:p>
        </p:txBody>
      </p:sp>
      <p:sp>
        <p:nvSpPr>
          <p:cNvPr id="4" name="TextBox 3">
            <a:extLst>
              <a:ext uri="{FF2B5EF4-FFF2-40B4-BE49-F238E27FC236}">
                <a16:creationId xmlns:a16="http://schemas.microsoft.com/office/drawing/2014/main" id="{75E5B1E3-94BE-77C3-49DB-4D1E05E25F4A}"/>
              </a:ext>
            </a:extLst>
          </p:cNvPr>
          <p:cNvSpPr txBox="1"/>
          <p:nvPr/>
        </p:nvSpPr>
        <p:spPr>
          <a:xfrm>
            <a:off x="495300" y="1696283"/>
            <a:ext cx="8153400" cy="3416320"/>
          </a:xfrm>
          <a:prstGeom prst="rect">
            <a:avLst/>
          </a:prstGeom>
          <a:noFill/>
        </p:spPr>
        <p:txBody>
          <a:bodyPr wrap="square" rtlCol="0">
            <a:spAutoFit/>
          </a:bodyPr>
          <a:lstStyle/>
          <a:p>
            <a:pPr marL="342900" indent="-342900" algn="just">
              <a:buFont typeface="+mj-lt"/>
              <a:buAutoNum type="arabicPeriod" startAt="4"/>
            </a:pPr>
            <a:r>
              <a:rPr lang="en-US" b="1" dirty="0">
                <a:latin typeface="Calibri (body)"/>
                <a:cs typeface="Times New Roman" panose="02020603050405020304" pitchFamily="18" charset="0"/>
              </a:rPr>
              <a:t>Identification of the active binding site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rPr>
              <a:t>The active site was identified by analyzing the proteins’ binding site through </a:t>
            </a:r>
            <a:r>
              <a:rPr kumimoji="0" lang="en-US" sz="1800" b="0" i="0" u="none" strike="noStrike" kern="1200" cap="none" spc="0" normalizeH="0" baseline="0" noProof="0" dirty="0" err="1">
                <a:ln>
                  <a:noFill/>
                </a:ln>
                <a:solidFill>
                  <a:prstClr val="black"/>
                </a:solidFill>
                <a:effectLst/>
                <a:uLnTx/>
                <a:uFillTx/>
                <a:latin typeface="Calibri (body)"/>
                <a:ea typeface="+mn-ea"/>
                <a:cs typeface="Times New Roman" panose="02020603050405020304" pitchFamily="18" charset="0"/>
              </a:rPr>
              <a:t>PyMOL</a:t>
            </a:r>
            <a:r>
              <a:rPr kumimoji="0" lang="en-US" sz="18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rPr>
              <a:t> software</a:t>
            </a:r>
            <a:r>
              <a:rPr lang="en-US" dirty="0">
                <a:solidFill>
                  <a:prstClr val="black"/>
                </a:solidFill>
                <a:latin typeface="Calibri (body)"/>
                <a:cs typeface="Times New Roman" panose="02020603050405020304" pitchFamily="18" charset="0"/>
              </a:rPr>
              <a:t> [10]</a:t>
            </a:r>
            <a:r>
              <a:rPr kumimoji="0" lang="en-US" sz="18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rPr>
              <a:t>. </a:t>
            </a:r>
          </a:p>
          <a:p>
            <a:pPr algn="just"/>
            <a:endParaRPr lang="en-US" dirty="0">
              <a:latin typeface="Calibri (body)"/>
              <a:cs typeface="Times New Roman" panose="02020603050405020304" pitchFamily="18" charset="0"/>
            </a:endParaRPr>
          </a:p>
          <a:p>
            <a:pPr marL="342900" indent="-342900" algn="just">
              <a:buFont typeface="+mj-lt"/>
              <a:buAutoNum type="arabicPeriod" startAt="5"/>
            </a:pPr>
            <a:r>
              <a:rPr lang="en-US" b="1" dirty="0">
                <a:latin typeface="Calibri (body)"/>
                <a:cs typeface="Times New Roman" panose="02020603050405020304" pitchFamily="18" charset="0"/>
              </a:rPr>
              <a:t>Assessment of binding energy and interactions</a:t>
            </a:r>
          </a:p>
          <a:p>
            <a:pPr marL="285750" indent="-285750" algn="just">
              <a:buFont typeface="Arial" panose="020B0604020202020204" pitchFamily="34" charset="0"/>
              <a:buChar char="•"/>
            </a:pPr>
            <a:r>
              <a:rPr lang="en-US" dirty="0">
                <a:latin typeface="Calibri (body)"/>
                <a:cs typeface="Times New Roman" panose="02020603050405020304" pitchFamily="18" charset="0"/>
              </a:rPr>
              <a:t>Grid box was assigned on the proteins’ active site.</a:t>
            </a:r>
          </a:p>
          <a:p>
            <a:pPr marL="285750" indent="-285750" algn="just">
              <a:buFont typeface="Arial" panose="020B0604020202020204" pitchFamily="34" charset="0"/>
              <a:buChar char="•"/>
            </a:pPr>
            <a:r>
              <a:rPr lang="en-US" dirty="0">
                <a:latin typeface="Calibri (body)"/>
                <a:cs typeface="Times New Roman" panose="02020603050405020304" pitchFamily="18" charset="0"/>
              </a:rPr>
              <a:t>Molecular docking was performed using AutoDock Vina based on scoring functions.</a:t>
            </a:r>
          </a:p>
          <a:p>
            <a:pPr marL="285750" indent="-285750" algn="just">
              <a:buFont typeface="Arial" panose="020B0604020202020204" pitchFamily="34" charset="0"/>
              <a:buChar char="•"/>
            </a:pPr>
            <a:r>
              <a:rPr lang="en-US" dirty="0">
                <a:latin typeface="Calibri (body)"/>
                <a:cs typeface="Times New Roman" panose="02020603050405020304" pitchFamily="18" charset="0"/>
              </a:rPr>
              <a:t>Scoring and ranking were based on binding energies of the docked ligand-protein poses. </a:t>
            </a:r>
          </a:p>
          <a:p>
            <a:pPr marL="285750" indent="-285750" algn="just">
              <a:buFont typeface="Arial" panose="020B0604020202020204" pitchFamily="34" charset="0"/>
              <a:buChar char="•"/>
            </a:pPr>
            <a:r>
              <a:rPr lang="en-US" dirty="0">
                <a:latin typeface="Calibri (body)"/>
                <a:cs typeface="Times New Roman" panose="02020603050405020304" pitchFamily="18" charset="0"/>
              </a:rPr>
              <a:t>The binding site was visualized and binding interactions with the residues were studied using BIOVIA Discovery Studio Visualizer [11]. </a:t>
            </a:r>
          </a:p>
        </p:txBody>
      </p:sp>
      <p:sp>
        <p:nvSpPr>
          <p:cNvPr id="5" name="Slide Number Placeholder 11">
            <a:extLst>
              <a:ext uri="{FF2B5EF4-FFF2-40B4-BE49-F238E27FC236}">
                <a16:creationId xmlns:a16="http://schemas.microsoft.com/office/drawing/2014/main" id="{C0D12E3A-096A-BAC1-779D-4379CF1C187E}"/>
              </a:ext>
            </a:extLst>
          </p:cNvPr>
          <p:cNvSpPr>
            <a:spLocks noGrp="1"/>
          </p:cNvSpPr>
          <p:nvPr>
            <p:ph type="sldNum" sz="quarter" idx="12"/>
          </p:nvPr>
        </p:nvSpPr>
        <p:spPr>
          <a:xfrm>
            <a:off x="6934200" y="6096000"/>
            <a:ext cx="2133600" cy="365125"/>
          </a:xfrm>
        </p:spPr>
        <p:txBody>
          <a:bodyPr/>
          <a:lstStyle/>
          <a:p>
            <a:fld id="{FCAEAE96-855E-42B1-8DE9-9C9E68DE18C5}" type="slidenum">
              <a:rPr lang="fr-FR" smtClean="0">
                <a:latin typeface="Arial" panose="020B0604020202020204" pitchFamily="34" charset="0"/>
                <a:cs typeface="Arial" panose="020B0604020202020204" pitchFamily="34" charset="0"/>
              </a:rPr>
              <a:pPr/>
              <a:t>6</a:t>
            </a:fld>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0242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228D7A8-44E3-430C-AAD3-4A5580FD7912}"/>
              </a:ext>
            </a:extLst>
          </p:cNvPr>
          <p:cNvSpPr txBox="1"/>
          <p:nvPr/>
        </p:nvSpPr>
        <p:spPr>
          <a:xfrm>
            <a:off x="495300" y="1143000"/>
            <a:ext cx="8153400" cy="461665"/>
          </a:xfrm>
          <a:prstGeom prst="rect">
            <a:avLst/>
          </a:prstGeom>
          <a:noFill/>
        </p:spPr>
        <p:txBody>
          <a:bodyPr wrap="square" rtlCol="0">
            <a:spAutoFit/>
          </a:bodyPr>
          <a:lstStyle/>
          <a:p>
            <a:r>
              <a:rPr lang="fr-FR" sz="2400" b="1" dirty="0"/>
              <a:t>Result and discussion</a:t>
            </a:r>
          </a:p>
        </p:txBody>
      </p:sp>
      <p:graphicFrame>
        <p:nvGraphicFramePr>
          <p:cNvPr id="2" name="Table 2">
            <a:extLst>
              <a:ext uri="{FF2B5EF4-FFF2-40B4-BE49-F238E27FC236}">
                <a16:creationId xmlns:a16="http://schemas.microsoft.com/office/drawing/2014/main" id="{E863C1F1-C53D-98F3-D5F5-0E60D7541FE4}"/>
              </a:ext>
            </a:extLst>
          </p:cNvPr>
          <p:cNvGraphicFramePr>
            <a:graphicFrameLocks noGrp="1"/>
          </p:cNvGraphicFramePr>
          <p:nvPr>
            <p:extLst>
              <p:ext uri="{D42A27DB-BD31-4B8C-83A1-F6EECF244321}">
                <p14:modId xmlns:p14="http://schemas.microsoft.com/office/powerpoint/2010/main" val="1169441860"/>
              </p:ext>
            </p:extLst>
          </p:nvPr>
        </p:nvGraphicFramePr>
        <p:xfrm>
          <a:off x="800100" y="2489764"/>
          <a:ext cx="7543800" cy="3682436"/>
        </p:xfrm>
        <a:graphic>
          <a:graphicData uri="http://schemas.openxmlformats.org/drawingml/2006/table">
            <a:tbl>
              <a:tblPr firstRow="1" bandRow="1">
                <a:tableStyleId>{5C22544A-7EE6-4342-B048-85BDC9FD1C3A}</a:tableStyleId>
              </a:tblPr>
              <a:tblGrid>
                <a:gridCol w="1333500">
                  <a:extLst>
                    <a:ext uri="{9D8B030D-6E8A-4147-A177-3AD203B41FA5}">
                      <a16:colId xmlns:a16="http://schemas.microsoft.com/office/drawing/2014/main" val="2548297462"/>
                    </a:ext>
                  </a:extLst>
                </a:gridCol>
                <a:gridCol w="1152525">
                  <a:extLst>
                    <a:ext uri="{9D8B030D-6E8A-4147-A177-3AD203B41FA5}">
                      <a16:colId xmlns:a16="http://schemas.microsoft.com/office/drawing/2014/main" val="343360966"/>
                    </a:ext>
                  </a:extLst>
                </a:gridCol>
                <a:gridCol w="942975">
                  <a:extLst>
                    <a:ext uri="{9D8B030D-6E8A-4147-A177-3AD203B41FA5}">
                      <a16:colId xmlns:a16="http://schemas.microsoft.com/office/drawing/2014/main" val="3931691721"/>
                    </a:ext>
                  </a:extLst>
                </a:gridCol>
                <a:gridCol w="1678781">
                  <a:extLst>
                    <a:ext uri="{9D8B030D-6E8A-4147-A177-3AD203B41FA5}">
                      <a16:colId xmlns:a16="http://schemas.microsoft.com/office/drawing/2014/main" val="3593557037"/>
                    </a:ext>
                  </a:extLst>
                </a:gridCol>
                <a:gridCol w="2436019">
                  <a:extLst>
                    <a:ext uri="{9D8B030D-6E8A-4147-A177-3AD203B41FA5}">
                      <a16:colId xmlns:a16="http://schemas.microsoft.com/office/drawing/2014/main" val="2269217310"/>
                    </a:ext>
                  </a:extLst>
                </a:gridCol>
              </a:tblGrid>
              <a:tr h="546075">
                <a:tc>
                  <a:txBody>
                    <a:bodyPr/>
                    <a:lstStyle/>
                    <a:p>
                      <a:pPr algn="ctr"/>
                      <a:r>
                        <a:rPr lang="en-IN" dirty="0"/>
                        <a:t>Compound</a:t>
                      </a:r>
                    </a:p>
                  </a:txBody>
                  <a:tcPr anchor="ctr"/>
                </a:tc>
                <a:tc>
                  <a:txBody>
                    <a:bodyPr/>
                    <a:lstStyle/>
                    <a:p>
                      <a:pPr algn="ctr"/>
                      <a:r>
                        <a:rPr lang="en-IN" dirty="0"/>
                        <a:t>Target</a:t>
                      </a:r>
                    </a:p>
                  </a:txBody>
                  <a:tcPr anchor="ctr"/>
                </a:tc>
                <a:tc>
                  <a:txBody>
                    <a:bodyPr/>
                    <a:lstStyle/>
                    <a:p>
                      <a:pPr algn="ctr"/>
                      <a:r>
                        <a:rPr lang="en-IN" dirty="0"/>
                        <a:t>PDB ID</a:t>
                      </a:r>
                    </a:p>
                  </a:txBody>
                  <a:tcPr anchor="ctr"/>
                </a:tc>
                <a:tc>
                  <a:txBody>
                    <a:bodyPr/>
                    <a:lstStyle/>
                    <a:p>
                      <a:pPr algn="ctr"/>
                      <a:r>
                        <a:rPr lang="en-IN" dirty="0"/>
                        <a:t>Binding energy (kcal/mol)</a:t>
                      </a:r>
                    </a:p>
                  </a:txBody>
                  <a:tcPr anchor="ctr"/>
                </a:tc>
                <a:tc>
                  <a:txBody>
                    <a:bodyPr/>
                    <a:lstStyle/>
                    <a:p>
                      <a:pPr algn="ctr"/>
                      <a:r>
                        <a:rPr lang="en-IN" dirty="0"/>
                        <a:t>H-bonding</a:t>
                      </a:r>
                    </a:p>
                  </a:txBody>
                  <a:tcPr anchor="ctr"/>
                </a:tc>
                <a:extLst>
                  <a:ext uri="{0D108BD9-81ED-4DB2-BD59-A6C34878D82A}">
                    <a16:rowId xmlns:a16="http://schemas.microsoft.com/office/drawing/2014/main" val="2622409911"/>
                  </a:ext>
                </a:extLst>
              </a:tr>
              <a:tr h="408658">
                <a:tc>
                  <a:txBody>
                    <a:bodyPr/>
                    <a:lstStyle/>
                    <a:p>
                      <a:pPr algn="ctr"/>
                      <a:r>
                        <a:rPr lang="en-IN" sz="1600" dirty="0"/>
                        <a:t>TQ</a:t>
                      </a:r>
                    </a:p>
                  </a:txBody>
                  <a:tcPr anchor="ctr"/>
                </a:tc>
                <a:tc>
                  <a:txBody>
                    <a:bodyPr/>
                    <a:lstStyle/>
                    <a:p>
                      <a:pPr algn="ctr"/>
                      <a:r>
                        <a:rPr lang="en-IN" sz="1600" dirty="0"/>
                        <a:t>PTGS1</a:t>
                      </a:r>
                    </a:p>
                  </a:txBody>
                  <a:tcPr anchor="ctr"/>
                </a:tc>
                <a:tc>
                  <a:txBody>
                    <a:bodyPr/>
                    <a:lstStyle/>
                    <a:p>
                      <a:pPr algn="ctr"/>
                      <a:r>
                        <a:rPr lang="en-IN" sz="1600" dirty="0"/>
                        <a:t>3N8W</a:t>
                      </a:r>
                    </a:p>
                  </a:txBody>
                  <a:tcPr anchor="ctr"/>
                </a:tc>
                <a:tc>
                  <a:txBody>
                    <a:bodyPr/>
                    <a:lstStyle/>
                    <a:p>
                      <a:pPr algn="ctr"/>
                      <a:r>
                        <a:rPr lang="en-IN" sz="1600" dirty="0"/>
                        <a:t>-7.4</a:t>
                      </a:r>
                    </a:p>
                  </a:txBody>
                  <a:tcPr anchor="ctr"/>
                </a:tc>
                <a:tc>
                  <a:txBody>
                    <a:bodyPr/>
                    <a:lstStyle/>
                    <a:p>
                      <a:pPr algn="ctr"/>
                      <a:r>
                        <a:rPr lang="en-IN" sz="1600" dirty="0"/>
                        <a:t>Leu352, Ile523, Gly526, Ala527, Ser530</a:t>
                      </a:r>
                    </a:p>
                  </a:txBody>
                  <a:tcPr anchor="ctr"/>
                </a:tc>
                <a:extLst>
                  <a:ext uri="{0D108BD9-81ED-4DB2-BD59-A6C34878D82A}">
                    <a16:rowId xmlns:a16="http://schemas.microsoft.com/office/drawing/2014/main" val="4018026779"/>
                  </a:ext>
                </a:extLst>
              </a:tr>
              <a:tr h="408658">
                <a:tc>
                  <a:txBody>
                    <a:bodyPr/>
                    <a:lstStyle/>
                    <a:p>
                      <a:pPr algn="ctr"/>
                      <a:r>
                        <a:rPr lang="en-IN" sz="1600" dirty="0"/>
                        <a:t>TQ</a:t>
                      </a:r>
                    </a:p>
                  </a:txBody>
                  <a:tcPr anchor="ctr"/>
                </a:tc>
                <a:tc>
                  <a:txBody>
                    <a:bodyPr/>
                    <a:lstStyle/>
                    <a:p>
                      <a:pPr algn="ctr"/>
                      <a:r>
                        <a:rPr lang="en-IN" sz="1600" dirty="0"/>
                        <a:t>PTGS2</a:t>
                      </a:r>
                    </a:p>
                  </a:txBody>
                  <a:tcPr anchor="ctr"/>
                </a:tc>
                <a:tc>
                  <a:txBody>
                    <a:bodyPr/>
                    <a:lstStyle/>
                    <a:p>
                      <a:pPr algn="ctr"/>
                      <a:r>
                        <a:rPr lang="en-IN" sz="1600" dirty="0"/>
                        <a:t>5F19</a:t>
                      </a:r>
                    </a:p>
                  </a:txBody>
                  <a:tcPr anchor="ctr"/>
                </a:tc>
                <a:tc>
                  <a:txBody>
                    <a:bodyPr/>
                    <a:lstStyle/>
                    <a:p>
                      <a:pPr algn="ctr"/>
                      <a:r>
                        <a:rPr lang="en-IN" sz="1600" dirty="0"/>
                        <a:t>-7.2</a:t>
                      </a:r>
                    </a:p>
                  </a:txBody>
                  <a:tcPr anchor="ctr"/>
                </a:tc>
                <a:tc>
                  <a:txBody>
                    <a:bodyPr/>
                    <a:lstStyle/>
                    <a:p>
                      <a:pPr algn="ctr"/>
                      <a:r>
                        <a:rPr lang="en-IN" sz="1600" dirty="0"/>
                        <a:t>Ala199, Ala202, Gln203, Thr206, His207, Phe210, Tyr385, His386, Trp387, His388</a:t>
                      </a:r>
                    </a:p>
                  </a:txBody>
                  <a:tcPr anchor="ctr"/>
                </a:tc>
                <a:extLst>
                  <a:ext uri="{0D108BD9-81ED-4DB2-BD59-A6C34878D82A}">
                    <a16:rowId xmlns:a16="http://schemas.microsoft.com/office/drawing/2014/main" val="3692487097"/>
                  </a:ext>
                </a:extLst>
              </a:tr>
              <a:tr h="408658">
                <a:tc>
                  <a:txBody>
                    <a:bodyPr/>
                    <a:lstStyle/>
                    <a:p>
                      <a:pPr algn="ctr"/>
                      <a:r>
                        <a:rPr lang="en-IN" sz="1600" dirty="0"/>
                        <a:t>TQ</a:t>
                      </a:r>
                    </a:p>
                  </a:txBody>
                  <a:tcPr anchor="ctr"/>
                </a:tc>
                <a:tc>
                  <a:txBody>
                    <a:bodyPr/>
                    <a:lstStyle/>
                    <a:p>
                      <a:pPr algn="ctr"/>
                      <a:r>
                        <a:rPr lang="en-IN" sz="1600" dirty="0"/>
                        <a:t>ALOX5</a:t>
                      </a:r>
                    </a:p>
                  </a:txBody>
                  <a:tcPr anchor="ctr"/>
                </a:tc>
                <a:tc>
                  <a:txBody>
                    <a:bodyPr/>
                    <a:lstStyle/>
                    <a:p>
                      <a:pPr algn="ctr"/>
                      <a:r>
                        <a:rPr lang="en-IN" sz="1600" dirty="0"/>
                        <a:t>3O8Y</a:t>
                      </a:r>
                    </a:p>
                  </a:txBody>
                  <a:tcPr anchor="ctr"/>
                </a:tc>
                <a:tc>
                  <a:txBody>
                    <a:bodyPr/>
                    <a:lstStyle/>
                    <a:p>
                      <a:pPr algn="ctr"/>
                      <a:r>
                        <a:rPr lang="en-IN" sz="1600" dirty="0"/>
                        <a:t>-6.6</a:t>
                      </a:r>
                    </a:p>
                  </a:txBody>
                  <a:tcPr anchor="ctr"/>
                </a:tc>
                <a:tc>
                  <a:txBody>
                    <a:bodyPr/>
                    <a:lstStyle/>
                    <a:p>
                      <a:pPr algn="ctr"/>
                      <a:r>
                        <a:rPr lang="en-IN" sz="1600" dirty="0"/>
                        <a:t>Arg370, Ala453</a:t>
                      </a:r>
                    </a:p>
                  </a:txBody>
                  <a:tcPr anchor="ctr"/>
                </a:tc>
                <a:extLst>
                  <a:ext uri="{0D108BD9-81ED-4DB2-BD59-A6C34878D82A}">
                    <a16:rowId xmlns:a16="http://schemas.microsoft.com/office/drawing/2014/main" val="3340348392"/>
                  </a:ext>
                </a:extLst>
              </a:tr>
              <a:tr h="408658">
                <a:tc>
                  <a:txBody>
                    <a:bodyPr/>
                    <a:lstStyle/>
                    <a:p>
                      <a:pPr algn="ctr"/>
                      <a:r>
                        <a:rPr lang="en-IN" sz="1600" dirty="0"/>
                        <a:t>TQ</a:t>
                      </a:r>
                    </a:p>
                  </a:txBody>
                  <a:tcPr anchor="ctr"/>
                </a:tc>
                <a:tc>
                  <a:txBody>
                    <a:bodyPr/>
                    <a:lstStyle/>
                    <a:p>
                      <a:pPr algn="ctr"/>
                      <a:r>
                        <a:rPr lang="en-IN" sz="1600" dirty="0"/>
                        <a:t>LTA4H</a:t>
                      </a:r>
                    </a:p>
                  </a:txBody>
                  <a:tcPr anchor="ctr"/>
                </a:tc>
                <a:tc>
                  <a:txBody>
                    <a:bodyPr/>
                    <a:lstStyle/>
                    <a:p>
                      <a:pPr algn="ctr"/>
                      <a:r>
                        <a:rPr lang="en-IN" sz="1600" dirty="0"/>
                        <a:t>3B7S</a:t>
                      </a:r>
                    </a:p>
                  </a:txBody>
                  <a:tcPr anchor="ctr"/>
                </a:tc>
                <a:tc>
                  <a:txBody>
                    <a:bodyPr/>
                    <a:lstStyle/>
                    <a:p>
                      <a:pPr algn="ctr"/>
                      <a:r>
                        <a:rPr lang="en-IN" sz="1600" dirty="0"/>
                        <a:t>-6.3</a:t>
                      </a:r>
                    </a:p>
                  </a:txBody>
                  <a:tcPr anchor="ctr"/>
                </a:tc>
                <a:tc>
                  <a:txBody>
                    <a:bodyPr/>
                    <a:lstStyle/>
                    <a:p>
                      <a:pPr algn="ctr"/>
                      <a:r>
                        <a:rPr lang="en-IN" sz="1600" dirty="0"/>
                        <a:t>Gly268, Gly269, His295, Gln296, Tyr383, Arg563</a:t>
                      </a:r>
                    </a:p>
                  </a:txBody>
                  <a:tcPr anchor="ctr"/>
                </a:tc>
                <a:extLst>
                  <a:ext uri="{0D108BD9-81ED-4DB2-BD59-A6C34878D82A}">
                    <a16:rowId xmlns:a16="http://schemas.microsoft.com/office/drawing/2014/main" val="1204621324"/>
                  </a:ext>
                </a:extLst>
              </a:tr>
              <a:tr h="408658">
                <a:tc>
                  <a:txBody>
                    <a:bodyPr/>
                    <a:lstStyle/>
                    <a:p>
                      <a:pPr algn="ctr"/>
                      <a:r>
                        <a:rPr lang="en-IN" sz="1600" dirty="0"/>
                        <a:t>TQ</a:t>
                      </a:r>
                    </a:p>
                  </a:txBody>
                  <a:tcPr anchor="ctr"/>
                </a:tc>
                <a:tc>
                  <a:txBody>
                    <a:bodyPr/>
                    <a:lstStyle/>
                    <a:p>
                      <a:pPr algn="ctr"/>
                      <a:r>
                        <a:rPr lang="en-IN" sz="1600" dirty="0"/>
                        <a:t>CASP3</a:t>
                      </a:r>
                    </a:p>
                  </a:txBody>
                  <a:tcPr anchor="ctr"/>
                </a:tc>
                <a:tc>
                  <a:txBody>
                    <a:bodyPr/>
                    <a:lstStyle/>
                    <a:p>
                      <a:pPr algn="ctr"/>
                      <a:r>
                        <a:rPr lang="en-IN" sz="1600" dirty="0"/>
                        <a:t>3GJR</a:t>
                      </a:r>
                    </a:p>
                  </a:txBody>
                  <a:tcPr anchor="ctr"/>
                </a:tc>
                <a:tc>
                  <a:txBody>
                    <a:bodyPr/>
                    <a:lstStyle/>
                    <a:p>
                      <a:pPr algn="ctr"/>
                      <a:r>
                        <a:rPr lang="en-IN" sz="1600" dirty="0"/>
                        <a:t>-5.7</a:t>
                      </a:r>
                    </a:p>
                  </a:txBody>
                  <a:tcPr anchor="ctr"/>
                </a:tc>
                <a:tc>
                  <a:txBody>
                    <a:bodyPr/>
                    <a:lstStyle/>
                    <a:p>
                      <a:pPr algn="ctr"/>
                      <a:r>
                        <a:rPr lang="en-IN" sz="1600" dirty="0"/>
                        <a:t>Lys137, Tyr195, Tyr197</a:t>
                      </a:r>
                    </a:p>
                  </a:txBody>
                  <a:tcPr anchor="ctr"/>
                </a:tc>
                <a:extLst>
                  <a:ext uri="{0D108BD9-81ED-4DB2-BD59-A6C34878D82A}">
                    <a16:rowId xmlns:a16="http://schemas.microsoft.com/office/drawing/2014/main" val="2953951499"/>
                  </a:ext>
                </a:extLst>
              </a:tr>
            </a:tbl>
          </a:graphicData>
        </a:graphic>
      </p:graphicFrame>
      <p:sp>
        <p:nvSpPr>
          <p:cNvPr id="3" name="TextBox 2">
            <a:extLst>
              <a:ext uri="{FF2B5EF4-FFF2-40B4-BE49-F238E27FC236}">
                <a16:creationId xmlns:a16="http://schemas.microsoft.com/office/drawing/2014/main" id="{BB64980D-BED2-FD48-8321-DF5FB2011F68}"/>
              </a:ext>
            </a:extLst>
          </p:cNvPr>
          <p:cNvSpPr txBox="1"/>
          <p:nvPr/>
        </p:nvSpPr>
        <p:spPr>
          <a:xfrm>
            <a:off x="800100" y="1654799"/>
            <a:ext cx="7543800" cy="784830"/>
          </a:xfrm>
          <a:prstGeom prst="rect">
            <a:avLst/>
          </a:prstGeom>
          <a:noFill/>
        </p:spPr>
        <p:txBody>
          <a:bodyPr wrap="square" rtlCol="0">
            <a:spAutoFit/>
          </a:bodyPr>
          <a:lstStyle/>
          <a:p>
            <a:pPr algn="just"/>
            <a:r>
              <a:rPr lang="en-US" sz="1500" b="1" dirty="0"/>
              <a:t>Table 1. </a:t>
            </a:r>
            <a:r>
              <a:rPr lang="en-US" sz="1500" dirty="0"/>
              <a:t>Binding energies and hydrogen-bonding interaction of TQ with the target receptors. The binding energies are in the range of -7.4 to -5.7, which suggests strong binding interaction between the compound and the protein targets.</a:t>
            </a:r>
            <a:endParaRPr lang="fr-FR" sz="1500" dirty="0"/>
          </a:p>
        </p:txBody>
      </p:sp>
      <p:sp>
        <p:nvSpPr>
          <p:cNvPr id="4" name="Slide Number Placeholder 11">
            <a:extLst>
              <a:ext uri="{FF2B5EF4-FFF2-40B4-BE49-F238E27FC236}">
                <a16:creationId xmlns:a16="http://schemas.microsoft.com/office/drawing/2014/main" id="{97BFFB9F-956B-F947-60CD-6E36F45B537F}"/>
              </a:ext>
            </a:extLst>
          </p:cNvPr>
          <p:cNvSpPr>
            <a:spLocks noGrp="1"/>
          </p:cNvSpPr>
          <p:nvPr>
            <p:ph type="sldNum" sz="quarter" idx="12"/>
          </p:nvPr>
        </p:nvSpPr>
        <p:spPr>
          <a:xfrm>
            <a:off x="6934200" y="6096000"/>
            <a:ext cx="2133600" cy="365125"/>
          </a:xfrm>
        </p:spPr>
        <p:txBody>
          <a:bodyPr/>
          <a:lstStyle/>
          <a:p>
            <a:fld id="{FCAEAE96-855E-42B1-8DE9-9C9E68DE18C5}" type="slidenum">
              <a:rPr lang="fr-FR" smtClean="0">
                <a:latin typeface="Arial" panose="020B0604020202020204" pitchFamily="34" charset="0"/>
                <a:cs typeface="Arial" panose="020B0604020202020204" pitchFamily="34" charset="0"/>
              </a:rPr>
              <a:pPr/>
              <a:t>7</a:t>
            </a:fld>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4067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228D7A8-44E3-430C-AAD3-4A5580FD7912}"/>
              </a:ext>
            </a:extLst>
          </p:cNvPr>
          <p:cNvSpPr txBox="1"/>
          <p:nvPr/>
        </p:nvSpPr>
        <p:spPr>
          <a:xfrm>
            <a:off x="495300" y="1143000"/>
            <a:ext cx="8153400" cy="461665"/>
          </a:xfrm>
          <a:prstGeom prst="rect">
            <a:avLst/>
          </a:prstGeom>
          <a:noFill/>
        </p:spPr>
        <p:txBody>
          <a:bodyPr wrap="square" rtlCol="0">
            <a:spAutoFit/>
          </a:bodyPr>
          <a:lstStyle/>
          <a:p>
            <a:r>
              <a:rPr lang="fr-FR" sz="2400" b="1" dirty="0"/>
              <a:t>Result and discussion</a:t>
            </a:r>
          </a:p>
        </p:txBody>
      </p:sp>
      <p:pic>
        <p:nvPicPr>
          <p:cNvPr id="3" name="Picture 2">
            <a:extLst>
              <a:ext uri="{FF2B5EF4-FFF2-40B4-BE49-F238E27FC236}">
                <a16:creationId xmlns:a16="http://schemas.microsoft.com/office/drawing/2014/main" id="{5BAC20E7-EB99-61E3-6DFD-9B073A65E6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871036"/>
            <a:ext cx="2822779" cy="1404000"/>
          </a:xfrm>
          <a:prstGeom prst="rect">
            <a:avLst/>
          </a:prstGeom>
          <a:ln>
            <a:solidFill>
              <a:schemeClr val="tx1"/>
            </a:solidFill>
          </a:ln>
        </p:spPr>
      </p:pic>
      <p:pic>
        <p:nvPicPr>
          <p:cNvPr id="5" name="Picture 4">
            <a:extLst>
              <a:ext uri="{FF2B5EF4-FFF2-40B4-BE49-F238E27FC236}">
                <a16:creationId xmlns:a16="http://schemas.microsoft.com/office/drawing/2014/main" id="{E4AB2C83-B4F9-D1FB-AA83-62DDCCF4C0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2095" y="1871036"/>
            <a:ext cx="2819322" cy="1404000"/>
          </a:xfrm>
          <a:prstGeom prst="rect">
            <a:avLst/>
          </a:prstGeom>
          <a:ln>
            <a:solidFill>
              <a:schemeClr val="tx1"/>
            </a:solidFill>
          </a:ln>
        </p:spPr>
      </p:pic>
      <p:pic>
        <p:nvPicPr>
          <p:cNvPr id="8" name="Picture 7">
            <a:extLst>
              <a:ext uri="{FF2B5EF4-FFF2-40B4-BE49-F238E27FC236}">
                <a16:creationId xmlns:a16="http://schemas.microsoft.com/office/drawing/2014/main" id="{36494B58-4907-7C8B-E3C6-86A02FE216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2278" y="1865042"/>
            <a:ext cx="2819322" cy="1404000"/>
          </a:xfrm>
          <a:prstGeom prst="rect">
            <a:avLst/>
          </a:prstGeom>
          <a:ln>
            <a:solidFill>
              <a:schemeClr val="tx1"/>
            </a:solidFill>
          </a:ln>
        </p:spPr>
      </p:pic>
      <p:pic>
        <p:nvPicPr>
          <p:cNvPr id="10" name="Picture 9">
            <a:extLst>
              <a:ext uri="{FF2B5EF4-FFF2-40B4-BE49-F238E27FC236}">
                <a16:creationId xmlns:a16="http://schemas.microsoft.com/office/drawing/2014/main" id="{EEAD8CA2-8106-11BB-772A-B7B597F29826}"/>
              </a:ext>
            </a:extLst>
          </p:cNvPr>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1676400" y="3401719"/>
            <a:ext cx="2822400" cy="1404000"/>
          </a:xfrm>
          <a:prstGeom prst="rect">
            <a:avLst/>
          </a:prstGeom>
          <a:ln>
            <a:solidFill>
              <a:schemeClr val="tx1"/>
            </a:solidFill>
          </a:ln>
        </p:spPr>
      </p:pic>
      <p:pic>
        <p:nvPicPr>
          <p:cNvPr id="13" name="Picture 12">
            <a:extLst>
              <a:ext uri="{FF2B5EF4-FFF2-40B4-BE49-F238E27FC236}">
                <a16:creationId xmlns:a16="http://schemas.microsoft.com/office/drawing/2014/main" id="{74265813-35E3-47A7-C85D-066515E3E6DB}"/>
              </a:ext>
            </a:extLst>
          </p:cNvPr>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645202" y="3401719"/>
            <a:ext cx="2818800" cy="1404000"/>
          </a:xfrm>
          <a:prstGeom prst="rect">
            <a:avLst/>
          </a:prstGeom>
          <a:ln>
            <a:solidFill>
              <a:schemeClr val="tx1"/>
            </a:solidFill>
          </a:ln>
        </p:spPr>
      </p:pic>
      <p:sp>
        <p:nvSpPr>
          <p:cNvPr id="14" name="TextBox 13">
            <a:extLst>
              <a:ext uri="{FF2B5EF4-FFF2-40B4-BE49-F238E27FC236}">
                <a16:creationId xmlns:a16="http://schemas.microsoft.com/office/drawing/2014/main" id="{07E66A71-2B19-F702-DECA-2E186976BFA3}"/>
              </a:ext>
            </a:extLst>
          </p:cNvPr>
          <p:cNvSpPr txBox="1"/>
          <p:nvPr/>
        </p:nvSpPr>
        <p:spPr>
          <a:xfrm>
            <a:off x="152156" y="5084802"/>
            <a:ext cx="8839200" cy="553998"/>
          </a:xfrm>
          <a:prstGeom prst="rect">
            <a:avLst/>
          </a:prstGeom>
          <a:noFill/>
        </p:spPr>
        <p:txBody>
          <a:bodyPr wrap="square" rtlCol="0">
            <a:spAutoFit/>
          </a:bodyPr>
          <a:lstStyle/>
          <a:p>
            <a:pPr algn="just"/>
            <a:r>
              <a:rPr lang="en-US" sz="1500" b="1" dirty="0"/>
              <a:t>Figure 2. </a:t>
            </a:r>
            <a:r>
              <a:rPr lang="en-US" sz="1500" dirty="0"/>
              <a:t>Binding interaction between TQ and (a) PTGS1 (b) PTGS2 (c) ALOX5 (d) LTA4H (e) CASP3, showing the binding pockets of the protein targets and the H-bond interactions.    </a:t>
            </a:r>
            <a:endParaRPr lang="fr-FR" sz="1500" dirty="0"/>
          </a:p>
        </p:txBody>
      </p:sp>
      <p:sp>
        <p:nvSpPr>
          <p:cNvPr id="15" name="TextBox 14">
            <a:extLst>
              <a:ext uri="{FF2B5EF4-FFF2-40B4-BE49-F238E27FC236}">
                <a16:creationId xmlns:a16="http://schemas.microsoft.com/office/drawing/2014/main" id="{E2CD12F1-5A97-47D4-A841-D0F3B53FC958}"/>
              </a:ext>
            </a:extLst>
          </p:cNvPr>
          <p:cNvSpPr txBox="1"/>
          <p:nvPr/>
        </p:nvSpPr>
        <p:spPr>
          <a:xfrm>
            <a:off x="152156" y="1866065"/>
            <a:ext cx="457200" cy="369332"/>
          </a:xfrm>
          <a:prstGeom prst="rect">
            <a:avLst/>
          </a:prstGeom>
          <a:solidFill>
            <a:schemeClr val="bg1"/>
          </a:solidFill>
          <a:ln>
            <a:solidFill>
              <a:schemeClr val="tx1"/>
            </a:solidFill>
          </a:ln>
        </p:spPr>
        <p:txBody>
          <a:bodyPr wrap="square" rtlCol="0">
            <a:spAutoFit/>
          </a:bodyPr>
          <a:lstStyle/>
          <a:p>
            <a:pPr algn="ctr"/>
            <a:r>
              <a:rPr lang="en-IN" dirty="0"/>
              <a:t>(a)</a:t>
            </a:r>
          </a:p>
        </p:txBody>
      </p:sp>
      <p:sp>
        <p:nvSpPr>
          <p:cNvPr id="16" name="TextBox 15">
            <a:extLst>
              <a:ext uri="{FF2B5EF4-FFF2-40B4-BE49-F238E27FC236}">
                <a16:creationId xmlns:a16="http://schemas.microsoft.com/office/drawing/2014/main" id="{063B24A6-DC4B-1553-2E52-AFFA97CFC9B0}"/>
              </a:ext>
            </a:extLst>
          </p:cNvPr>
          <p:cNvSpPr txBox="1"/>
          <p:nvPr/>
        </p:nvSpPr>
        <p:spPr>
          <a:xfrm>
            <a:off x="3162095" y="1866065"/>
            <a:ext cx="457200" cy="369332"/>
          </a:xfrm>
          <a:prstGeom prst="rect">
            <a:avLst/>
          </a:prstGeom>
          <a:solidFill>
            <a:schemeClr val="bg1"/>
          </a:solidFill>
          <a:ln>
            <a:solidFill>
              <a:schemeClr val="tx1"/>
            </a:solidFill>
          </a:ln>
        </p:spPr>
        <p:txBody>
          <a:bodyPr wrap="square" rtlCol="0">
            <a:spAutoFit/>
          </a:bodyPr>
          <a:lstStyle/>
          <a:p>
            <a:pPr algn="ctr"/>
            <a:r>
              <a:rPr lang="en-IN" dirty="0"/>
              <a:t>(b)</a:t>
            </a:r>
          </a:p>
        </p:txBody>
      </p:sp>
      <p:sp>
        <p:nvSpPr>
          <p:cNvPr id="17" name="TextBox 16">
            <a:extLst>
              <a:ext uri="{FF2B5EF4-FFF2-40B4-BE49-F238E27FC236}">
                <a16:creationId xmlns:a16="http://schemas.microsoft.com/office/drawing/2014/main" id="{7730F76E-097E-A89E-CD7A-78135E4335A3}"/>
              </a:ext>
            </a:extLst>
          </p:cNvPr>
          <p:cNvSpPr txBox="1"/>
          <p:nvPr/>
        </p:nvSpPr>
        <p:spPr>
          <a:xfrm>
            <a:off x="6172278" y="1859636"/>
            <a:ext cx="457200" cy="369332"/>
          </a:xfrm>
          <a:prstGeom prst="rect">
            <a:avLst/>
          </a:prstGeom>
          <a:solidFill>
            <a:schemeClr val="bg1"/>
          </a:solidFill>
          <a:ln>
            <a:solidFill>
              <a:schemeClr val="tx1"/>
            </a:solidFill>
          </a:ln>
        </p:spPr>
        <p:txBody>
          <a:bodyPr wrap="square" rtlCol="0">
            <a:spAutoFit/>
          </a:bodyPr>
          <a:lstStyle/>
          <a:p>
            <a:pPr algn="ctr"/>
            <a:r>
              <a:rPr lang="en-IN" dirty="0"/>
              <a:t>(c)</a:t>
            </a:r>
          </a:p>
        </p:txBody>
      </p:sp>
      <p:sp>
        <p:nvSpPr>
          <p:cNvPr id="18" name="TextBox 17">
            <a:extLst>
              <a:ext uri="{FF2B5EF4-FFF2-40B4-BE49-F238E27FC236}">
                <a16:creationId xmlns:a16="http://schemas.microsoft.com/office/drawing/2014/main" id="{766FDAAF-C29D-985E-B358-F37C411DF16B}"/>
              </a:ext>
            </a:extLst>
          </p:cNvPr>
          <p:cNvSpPr txBox="1"/>
          <p:nvPr/>
        </p:nvSpPr>
        <p:spPr>
          <a:xfrm>
            <a:off x="1676400" y="3396019"/>
            <a:ext cx="457200" cy="369332"/>
          </a:xfrm>
          <a:prstGeom prst="rect">
            <a:avLst/>
          </a:prstGeom>
          <a:solidFill>
            <a:schemeClr val="bg1"/>
          </a:solidFill>
          <a:ln>
            <a:solidFill>
              <a:schemeClr val="tx1"/>
            </a:solidFill>
          </a:ln>
        </p:spPr>
        <p:txBody>
          <a:bodyPr wrap="square" rtlCol="0">
            <a:spAutoFit/>
          </a:bodyPr>
          <a:lstStyle/>
          <a:p>
            <a:pPr algn="ctr"/>
            <a:r>
              <a:rPr lang="en-IN" dirty="0"/>
              <a:t>(d)</a:t>
            </a:r>
          </a:p>
        </p:txBody>
      </p:sp>
      <p:sp>
        <p:nvSpPr>
          <p:cNvPr id="19" name="TextBox 18">
            <a:extLst>
              <a:ext uri="{FF2B5EF4-FFF2-40B4-BE49-F238E27FC236}">
                <a16:creationId xmlns:a16="http://schemas.microsoft.com/office/drawing/2014/main" id="{B1339D41-338C-FC2B-9E14-BADA5C851471}"/>
              </a:ext>
            </a:extLst>
          </p:cNvPr>
          <p:cNvSpPr txBox="1"/>
          <p:nvPr/>
        </p:nvSpPr>
        <p:spPr>
          <a:xfrm>
            <a:off x="4645202" y="3396019"/>
            <a:ext cx="457200" cy="369332"/>
          </a:xfrm>
          <a:prstGeom prst="rect">
            <a:avLst/>
          </a:prstGeom>
          <a:solidFill>
            <a:schemeClr val="bg1"/>
          </a:solidFill>
          <a:ln>
            <a:solidFill>
              <a:schemeClr val="tx1"/>
            </a:solidFill>
          </a:ln>
        </p:spPr>
        <p:txBody>
          <a:bodyPr wrap="square" rtlCol="0">
            <a:spAutoFit/>
          </a:bodyPr>
          <a:lstStyle/>
          <a:p>
            <a:pPr algn="ctr"/>
            <a:r>
              <a:rPr lang="en-IN" dirty="0"/>
              <a:t>(e)</a:t>
            </a:r>
          </a:p>
        </p:txBody>
      </p:sp>
      <p:sp>
        <p:nvSpPr>
          <p:cNvPr id="2" name="Slide Number Placeholder 11">
            <a:extLst>
              <a:ext uri="{FF2B5EF4-FFF2-40B4-BE49-F238E27FC236}">
                <a16:creationId xmlns:a16="http://schemas.microsoft.com/office/drawing/2014/main" id="{F42DCB70-9E17-3B72-0FA4-D888142E43A3}"/>
              </a:ext>
            </a:extLst>
          </p:cNvPr>
          <p:cNvSpPr>
            <a:spLocks noGrp="1"/>
          </p:cNvSpPr>
          <p:nvPr>
            <p:ph type="sldNum" sz="quarter" idx="12"/>
          </p:nvPr>
        </p:nvSpPr>
        <p:spPr>
          <a:xfrm>
            <a:off x="6934200" y="6096000"/>
            <a:ext cx="2133600" cy="365125"/>
          </a:xfrm>
        </p:spPr>
        <p:txBody>
          <a:bodyPr/>
          <a:lstStyle/>
          <a:p>
            <a:fld id="{FCAEAE96-855E-42B1-8DE9-9C9E68DE18C5}" type="slidenum">
              <a:rPr lang="fr-FR" smtClean="0">
                <a:latin typeface="Arial" panose="020B0604020202020204" pitchFamily="34" charset="0"/>
                <a:cs typeface="Arial" panose="020B0604020202020204" pitchFamily="34" charset="0"/>
              </a:rPr>
              <a:pPr/>
              <a:t>8</a:t>
            </a:fld>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8138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28DBE9-5D39-62D8-0CAE-07E1C8368778}"/>
              </a:ext>
            </a:extLst>
          </p:cNvPr>
          <p:cNvSpPr txBox="1"/>
          <p:nvPr/>
        </p:nvSpPr>
        <p:spPr>
          <a:xfrm>
            <a:off x="495300" y="1143000"/>
            <a:ext cx="8153400" cy="461665"/>
          </a:xfrm>
          <a:prstGeom prst="rect">
            <a:avLst/>
          </a:prstGeom>
          <a:noFill/>
        </p:spPr>
        <p:txBody>
          <a:bodyPr wrap="square" rtlCol="0">
            <a:spAutoFit/>
          </a:bodyPr>
          <a:lstStyle/>
          <a:p>
            <a:r>
              <a:rPr lang="fr-FR" sz="2400" b="1" dirty="0"/>
              <a:t>Conclusion</a:t>
            </a:r>
          </a:p>
        </p:txBody>
      </p:sp>
      <p:sp>
        <p:nvSpPr>
          <p:cNvPr id="3" name="TextBox 2">
            <a:extLst>
              <a:ext uri="{FF2B5EF4-FFF2-40B4-BE49-F238E27FC236}">
                <a16:creationId xmlns:a16="http://schemas.microsoft.com/office/drawing/2014/main" id="{298B005C-2A9D-7B26-DC85-F5BFEEE025EF}"/>
              </a:ext>
            </a:extLst>
          </p:cNvPr>
          <p:cNvSpPr txBox="1"/>
          <p:nvPr/>
        </p:nvSpPr>
        <p:spPr>
          <a:xfrm>
            <a:off x="495300" y="1696283"/>
            <a:ext cx="8420100" cy="4619854"/>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rPr>
              <a:t>The molecular interaction between TQ and the identified target </a:t>
            </a:r>
            <a:r>
              <a:rPr lang="en-US" dirty="0">
                <a:solidFill>
                  <a:prstClr val="black"/>
                </a:solidFill>
                <a:latin typeface="Calibri (body)"/>
                <a:cs typeface="Times New Roman" panose="02020603050405020304" pitchFamily="18" charset="0"/>
              </a:rPr>
              <a:t>protein</a:t>
            </a:r>
            <a:r>
              <a:rPr kumimoji="0" lang="en-US" sz="18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rPr>
              <a:t>s of vascular diseases shows good binding energy.</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rPr>
              <a:t>However</a:t>
            </a:r>
            <a:r>
              <a:rPr lang="en-US" dirty="0">
                <a:solidFill>
                  <a:prstClr val="black"/>
                </a:solidFill>
                <a:latin typeface="Calibri (body)"/>
                <a:cs typeface="Times New Roman" panose="02020603050405020304" pitchFamily="18" charset="0"/>
              </a:rPr>
              <a:t>, TQ suffers from low bioavailability and permeability, which is required to be optimized for formulation development toward improvement of bioavailability.</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rPr>
              <a:t>Formulating nanocarriers of the hydrophobic TQ might solve the drug delivery issues. </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body)"/>
                <a:cs typeface="Times New Roman" panose="02020603050405020304" pitchFamily="18" charset="0"/>
              </a:rPr>
              <a:t>Molecular docking study revealed a strong interaction of the drug to the set targets for the treatment of VD.</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body)"/>
                <a:cs typeface="Times New Roman" panose="02020603050405020304" pitchFamily="18" charset="0"/>
              </a:rPr>
              <a:t>To establish the efficacy of TQ on VDs, further </a:t>
            </a:r>
            <a:r>
              <a:rPr lang="en-US" i="1" dirty="0">
                <a:solidFill>
                  <a:prstClr val="black"/>
                </a:solidFill>
                <a:latin typeface="Calibri (body)"/>
                <a:cs typeface="Times New Roman" panose="02020603050405020304" pitchFamily="18" charset="0"/>
              </a:rPr>
              <a:t>in-silico </a:t>
            </a:r>
            <a:r>
              <a:rPr lang="en-US" dirty="0">
                <a:solidFill>
                  <a:prstClr val="black"/>
                </a:solidFill>
                <a:latin typeface="Calibri (body)"/>
                <a:cs typeface="Times New Roman" panose="02020603050405020304" pitchFamily="18" charset="0"/>
              </a:rPr>
              <a:t>evaluation of the pharmacodynamic potential of the agent would be useful.</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body)"/>
                <a:cs typeface="Times New Roman" panose="02020603050405020304" pitchFamily="18" charset="0"/>
              </a:rPr>
              <a:t>Furthermore, </a:t>
            </a:r>
            <a:r>
              <a:rPr lang="en-US" i="1" dirty="0">
                <a:solidFill>
                  <a:prstClr val="black"/>
                </a:solidFill>
                <a:latin typeface="Calibri (body)"/>
                <a:cs typeface="Times New Roman" panose="02020603050405020304" pitchFamily="18" charset="0"/>
              </a:rPr>
              <a:t>in-vitro </a:t>
            </a:r>
            <a:r>
              <a:rPr lang="en-US" dirty="0">
                <a:solidFill>
                  <a:prstClr val="black"/>
                </a:solidFill>
                <a:latin typeface="Calibri (body)"/>
                <a:cs typeface="Times New Roman" panose="02020603050405020304" pitchFamily="18" charset="0"/>
              </a:rPr>
              <a:t>and </a:t>
            </a:r>
            <a:r>
              <a:rPr lang="en-US" i="1" dirty="0">
                <a:solidFill>
                  <a:prstClr val="black"/>
                </a:solidFill>
                <a:latin typeface="Calibri (body)"/>
                <a:cs typeface="Times New Roman" panose="02020603050405020304" pitchFamily="18" charset="0"/>
              </a:rPr>
              <a:t>in-vivo </a:t>
            </a:r>
            <a:r>
              <a:rPr lang="en-US" dirty="0">
                <a:solidFill>
                  <a:prstClr val="black"/>
                </a:solidFill>
                <a:latin typeface="Calibri (body)"/>
                <a:cs typeface="Times New Roman" panose="02020603050405020304" pitchFamily="18" charset="0"/>
              </a:rPr>
              <a:t>research findings are required to validate the results. </a:t>
            </a:r>
            <a:endParaRPr kumimoji="0" lang="en-US" sz="1800" b="0" i="0" u="none" strike="noStrike" kern="1200" cap="none" spc="0" normalizeH="0" baseline="0" noProof="0" dirty="0">
              <a:ln>
                <a:noFill/>
              </a:ln>
              <a:solidFill>
                <a:prstClr val="black"/>
              </a:solidFill>
              <a:effectLst/>
              <a:uLnTx/>
              <a:uFillTx/>
              <a:latin typeface="Calibri (body)"/>
              <a:ea typeface="+mn-ea"/>
              <a:cs typeface="Times New Roman" panose="02020603050405020304" pitchFamily="18" charset="0"/>
            </a:endParaRPr>
          </a:p>
        </p:txBody>
      </p:sp>
      <p:sp>
        <p:nvSpPr>
          <p:cNvPr id="4" name="Slide Number Placeholder 11">
            <a:extLst>
              <a:ext uri="{FF2B5EF4-FFF2-40B4-BE49-F238E27FC236}">
                <a16:creationId xmlns:a16="http://schemas.microsoft.com/office/drawing/2014/main" id="{42181946-CCC6-DB92-2305-0E7DFC6AA0F2}"/>
              </a:ext>
            </a:extLst>
          </p:cNvPr>
          <p:cNvSpPr>
            <a:spLocks noGrp="1"/>
          </p:cNvSpPr>
          <p:nvPr>
            <p:ph type="sldNum" sz="quarter" idx="12"/>
          </p:nvPr>
        </p:nvSpPr>
        <p:spPr>
          <a:xfrm>
            <a:off x="6934200" y="6096000"/>
            <a:ext cx="2133600" cy="365125"/>
          </a:xfrm>
        </p:spPr>
        <p:txBody>
          <a:bodyPr/>
          <a:lstStyle/>
          <a:p>
            <a:fld id="{FCAEAE96-855E-42B1-8DE9-9C9E68DE18C5}" type="slidenum">
              <a:rPr lang="fr-FR" smtClean="0">
                <a:latin typeface="Arial" panose="020B0604020202020204" pitchFamily="34" charset="0"/>
                <a:cs typeface="Arial" panose="020B0604020202020204" pitchFamily="34" charset="0"/>
              </a:rPr>
              <a:pPr/>
              <a:t>9</a:t>
            </a:fld>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77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902</TotalTime>
  <Words>1579</Words>
  <Application>Microsoft Office PowerPoint</Application>
  <PresentationFormat>On-screen Show (4:3)</PresentationFormat>
  <Paragraphs>145</Paragraphs>
  <Slides>11</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Calibri (body)</vt:lpstr>
      <vt:lpstr>Calibri Light</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Ankit Majie</cp:lastModifiedBy>
  <cp:revision>175</cp:revision>
  <dcterms:created xsi:type="dcterms:W3CDTF">2015-04-04T09:45:50Z</dcterms:created>
  <dcterms:modified xsi:type="dcterms:W3CDTF">2023-10-10T17:36:25Z</dcterms:modified>
</cp:coreProperties>
</file>